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4"/>
  </p:sldMasterIdLst>
  <p:notesMasterIdLst>
    <p:notesMasterId r:id="rId21"/>
  </p:notesMasterIdLst>
  <p:handoutMasterIdLst>
    <p:handoutMasterId r:id="rId22"/>
  </p:handoutMasterIdLst>
  <p:sldIdLst>
    <p:sldId id="594" r:id="rId5"/>
    <p:sldId id="596" r:id="rId6"/>
    <p:sldId id="601" r:id="rId7"/>
    <p:sldId id="592" r:id="rId8"/>
    <p:sldId id="602" r:id="rId9"/>
    <p:sldId id="610" r:id="rId10"/>
    <p:sldId id="605" r:id="rId11"/>
    <p:sldId id="606" r:id="rId12"/>
    <p:sldId id="609" r:id="rId13"/>
    <p:sldId id="543" r:id="rId14"/>
    <p:sldId id="544" r:id="rId15"/>
    <p:sldId id="607" r:id="rId16"/>
    <p:sldId id="535" r:id="rId17"/>
    <p:sldId id="533" r:id="rId18"/>
    <p:sldId id="534" r:id="rId19"/>
    <p:sldId id="505" r:id="rId20"/>
  </p:sldIdLst>
  <p:sldSz cx="9906000" cy="6858000" type="A4"/>
  <p:notesSz cx="6670675" cy="9875838"/>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 id="3" name="Anil Rao" initials="AR" lastIdx="1" clrIdx="3">
    <p:extLst>
      <p:ext uri="{19B8F6BF-5375-455C-9EA6-DF929625EA0E}">
        <p15:presenceInfo xmlns:p15="http://schemas.microsoft.com/office/powerpoint/2012/main" userId="S::Anil.Rao@analysysmason.com::2d9724cd-eaeb-4f65-a363-214168cd2e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9D1"/>
    <a:srgbClr val="F593A3"/>
    <a:srgbClr val="7F7F7F"/>
    <a:srgbClr val="65666A"/>
    <a:srgbClr val="1F1451"/>
    <a:srgbClr val="989898"/>
    <a:srgbClr val="E5F5FF"/>
    <a:srgbClr val="EBFAFF"/>
    <a:srgbClr val="E7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6220" autoAdjust="0"/>
  </p:normalViewPr>
  <p:slideViewPr>
    <p:cSldViewPr snapToGrid="0">
      <p:cViewPr varScale="1">
        <p:scale>
          <a:sx n="110" d="100"/>
          <a:sy n="110" d="100"/>
        </p:scale>
        <p:origin x="136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15/02/2021</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20ABA992-2382-4990-8923-9607FED85886}" type="datetimeFigureOut">
              <a:rPr lang="en-GB" smtClean="0"/>
              <a:pPr>
                <a:defRPr/>
              </a:pPr>
              <a:t>15/02/2021</a:t>
            </a:fld>
            <a:endParaRPr lang="en-GB" dirty="0"/>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16</a:t>
            </a:fld>
            <a:endParaRPr lang="en-GB" dirty="0"/>
          </a:p>
        </p:txBody>
      </p:sp>
    </p:spTree>
    <p:extLst>
      <p:ext uri="{BB962C8B-B14F-4D97-AF65-F5344CB8AC3E}">
        <p14:creationId xmlns:p14="http://schemas.microsoft.com/office/powerpoint/2010/main" val="121134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86CA7-ADCE-4F09-8F24-42AFADFEA3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53" y="9509"/>
            <a:ext cx="9876368" cy="6827989"/>
          </a:xfrm>
          <a:prstGeom prst="rect">
            <a:avLst/>
          </a:prstGeom>
        </p:spPr>
      </p:pic>
      <p:sp>
        <p:nvSpPr>
          <p:cNvPr id="8" name="Rectangle 7">
            <a:extLst>
              <a:ext uri="{FF2B5EF4-FFF2-40B4-BE49-F238E27FC236}">
                <a16:creationId xmlns:a16="http://schemas.microsoft.com/office/drawing/2014/main" id="{14D96350-9658-440E-8B99-0F06FEF8DD5F}"/>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a:t>NBED title</a:t>
            </a:r>
            <a:endParaRPr lang="en-GB"/>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a:t>NBED author(s) names</a:t>
            </a:r>
          </a:p>
        </p:txBody>
      </p:sp>
      <p:sp>
        <p:nvSpPr>
          <p:cNvPr id="9" name="Rectangle 8">
            <a:extLst>
              <a:ext uri="{FF2B5EF4-FFF2-40B4-BE49-F238E27FC236}">
                <a16:creationId xmlns:a16="http://schemas.microsoft.com/office/drawing/2014/main" id="{836CF395-FE03-4393-92D4-6053CD7599B4}"/>
              </a:ext>
            </a:extLst>
          </p:cNvPr>
          <p:cNvSpPr/>
          <p:nvPr userDrawn="1"/>
        </p:nvSpPr>
        <p:spPr>
          <a:xfrm>
            <a:off x="0" y="5143735"/>
            <a:ext cx="9906000" cy="1701443"/>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14" name="Picture 13">
            <a:extLst>
              <a:ext uri="{FF2B5EF4-FFF2-40B4-BE49-F238E27FC236}">
                <a16:creationId xmlns:a16="http://schemas.microsoft.com/office/drawing/2014/main" id="{F777ADC5-233D-4676-BDE1-0E8F3FAEF4E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720102" y="6210381"/>
            <a:ext cx="767916" cy="221744"/>
          </a:xfrm>
          <a:prstGeom prst="rect">
            <a:avLst/>
          </a:prstGeom>
        </p:spPr>
      </p:pic>
    </p:spTree>
    <p:extLst>
      <p:ext uri="{BB962C8B-B14F-4D97-AF65-F5344CB8AC3E}">
        <p14:creationId xmlns:p14="http://schemas.microsoft.com/office/powerpoint/2010/main" val="339264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4000"/>
            <a:ext cx="9001125"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60187"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94545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ext &amp;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7301"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TableR">
            <a:extLst>
              <a:ext uri="{FF2B5EF4-FFF2-40B4-BE49-F238E27FC236}">
                <a16:creationId xmlns:a16="http://schemas.microsoft.com/office/drawing/2014/main" id="{B31065CC-DDFA-4B4B-9195-278C54CF7049}"/>
              </a:ext>
            </a:extLst>
          </p:cNvPr>
          <p:cNvSpPr>
            <a:spLocks noGrp="1"/>
          </p:cNvSpPr>
          <p:nvPr>
            <p:ph type="tbl" sz="quarter" idx="13" hasCustomPrompt="1"/>
          </p:nvPr>
        </p:nvSpPr>
        <p:spPr>
          <a:xfrm>
            <a:off x="5227351" y="1673998"/>
            <a:ext cx="4230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10816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amp;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7301"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TableR">
            <a:extLst>
              <a:ext uri="{FF2B5EF4-FFF2-40B4-BE49-F238E27FC236}">
                <a16:creationId xmlns:a16="http://schemas.microsoft.com/office/drawing/2014/main" id="{B31065CC-DDFA-4B4B-9195-278C54CF7049}"/>
              </a:ext>
            </a:extLst>
          </p:cNvPr>
          <p:cNvSpPr>
            <a:spLocks noGrp="1"/>
          </p:cNvSpPr>
          <p:nvPr>
            <p:ph type="tbl" sz="quarter" idx="13" hasCustomPrompt="1"/>
          </p:nvPr>
        </p:nvSpPr>
        <p:spPr>
          <a:xfrm>
            <a:off x="5227351" y="1673998"/>
            <a:ext cx="4230000" cy="2115136"/>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TableR">
            <a:extLst>
              <a:ext uri="{FF2B5EF4-FFF2-40B4-BE49-F238E27FC236}">
                <a16:creationId xmlns:a16="http://schemas.microsoft.com/office/drawing/2014/main" id="{D2F55C09-9B47-4EDF-B95A-5E575FBEBD5A}"/>
              </a:ext>
            </a:extLst>
          </p:cNvPr>
          <p:cNvSpPr>
            <a:spLocks noGrp="1"/>
          </p:cNvSpPr>
          <p:nvPr>
            <p:ph type="tbl" sz="quarter" idx="20" hasCustomPrompt="1"/>
          </p:nvPr>
        </p:nvSpPr>
        <p:spPr>
          <a:xfrm>
            <a:off x="5227351" y="4091935"/>
            <a:ext cx="4230000" cy="2115136"/>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65552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aphic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5441"/>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ImageR"/>
          <p:cNvSpPr>
            <a:spLocks noGrp="1"/>
          </p:cNvSpPr>
          <p:nvPr>
            <p:ph type="pic" sz="quarter" idx="11" hasCustomPrompt="1"/>
          </p:nvPr>
        </p:nvSpPr>
        <p:spPr>
          <a:xfrm>
            <a:off x="259200" y="1673998"/>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37019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ext &amp;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7301"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ImageR"/>
          <p:cNvSpPr>
            <a:spLocks noGrp="1"/>
          </p:cNvSpPr>
          <p:nvPr>
            <p:ph type="pic" sz="quarter" idx="11" hasCustomPrompt="1"/>
          </p:nvPr>
        </p:nvSpPr>
        <p:spPr>
          <a:xfrm>
            <a:off x="5011200" y="16740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16630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57157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233348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E40684-D46F-436E-A508-54E2C0B827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53" y="9509"/>
            <a:ext cx="9876368" cy="6827989"/>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677382"/>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r>
              <a:rPr lang="en-GB" sz="800" b="0" dirty="0">
                <a:solidFill>
                  <a:schemeClr val="bg1"/>
                </a:solidFill>
                <a:latin typeface="+mn-lt"/>
              </a:rPr>
              <a:t>Bush House • North West Wing • Aldwych • London • WC2B 4PJ • UK</a:t>
            </a:r>
          </a:p>
          <a:p>
            <a:pPr marL="0" indent="0" algn="l">
              <a:spcAft>
                <a:spcPts val="300"/>
              </a:spcAft>
            </a:pPr>
            <a:r>
              <a:rPr lang="en-GB" sz="800" b="0" dirty="0">
                <a:solidFill>
                  <a:schemeClr val="bg1"/>
                </a:solidFill>
                <a:latin typeface="+mn-lt"/>
              </a:rPr>
              <a:t>Tel: +44 (0)20 7395 9000 • Email: research@analysysmason.com • www.analysysmason.com/research • Registered in England and Wales No. 5177472</a:t>
            </a:r>
          </a:p>
          <a:p>
            <a:pPr marL="0" indent="0" algn="l">
              <a:spcAft>
                <a:spcPts val="300"/>
              </a:spcAft>
            </a:pPr>
            <a:r>
              <a:rPr lang="en-GB" sz="800" dirty="0">
                <a:solidFill>
                  <a:schemeClr val="bg1"/>
                </a:solidFill>
                <a:latin typeface="Franklin Gothic Book" pitchFamily="34" charset="0"/>
              </a:rPr>
              <a:t>© Analysys Mason Limited 2021. All rights reserved. No part of this publication may be reproduced, stored in a retrieval system or transmitted in any form or by any means – electronic, mechanical, photocopying, recording or otherwise – without the prior written permission of the publisher.</a:t>
            </a:r>
          </a:p>
          <a:p>
            <a:pPr marL="0" indent="0" algn="l">
              <a:spcAft>
                <a:spcPts val="300"/>
              </a:spcAft>
            </a:pPr>
            <a:r>
              <a:rPr lang="en-GB" sz="800" dirty="0">
                <a:solidFill>
                  <a:schemeClr val="bg1"/>
                </a:solidFill>
                <a:latin typeface="Franklin Gothic Book" pitchFamily="34" charset="0"/>
              </a:rPr>
              <a:t>Figures and projections contained in this report are based on publicly available information only and are produced by the Research Division of Analysys Mason Limited independently of any client-specific work within Analysys Mason Limited. The opinions expressed are those of the stated authors only.</a:t>
            </a:r>
          </a:p>
          <a:p>
            <a:pPr marL="0" indent="0" algn="l">
              <a:spcAft>
                <a:spcPts val="300"/>
              </a:spcAft>
            </a:pPr>
            <a:r>
              <a:rPr lang="en-GB" sz="800" dirty="0">
                <a:solidFill>
                  <a:schemeClr val="bg1"/>
                </a:solidFill>
                <a:latin typeface="Franklin Gothic Book" pitchFamily="34" charset="0"/>
              </a:rPr>
              <a:t>Analysys Mason Limited recognises that many terms appearing in this report are proprietary; all such trademarks are acknowledged and every effort has been made to indicate them by the normal UK publishing practice of capitalisation. However, the presence of a term, in whatever form, does not affect its legal status as a trademark.</a:t>
            </a:r>
          </a:p>
          <a:p>
            <a:pPr marL="0" indent="0" algn="l">
              <a:spcAft>
                <a:spcPts val="300"/>
              </a:spcAft>
            </a:pPr>
            <a:r>
              <a:rPr lang="en-GB" sz="800" dirty="0">
                <a:solidFill>
                  <a:schemeClr val="bg1"/>
                </a:solidFill>
                <a:latin typeface="Franklin Gothic Book" pitchFamily="34" charset="0"/>
              </a:rPr>
              <a:t>Analysys Mason Limited maintains that all reasonable care and skill have been used in the compilation of this publication. However, Analysys Mason Limited shall not be under any liability for loss or damage (including consequential loss) whatsoever or howsoever arising as a result of the use of this publication by the customer, his servants, agents or any third party.</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a:t>INSERT PUBLICATION MONTH AND YEAR</a:t>
            </a:r>
            <a:endParaRPr lang="en-GB"/>
          </a:p>
        </p:txBody>
      </p:sp>
    </p:spTree>
    <p:extLst>
      <p:ext uri="{BB962C8B-B14F-4D97-AF65-F5344CB8AC3E}">
        <p14:creationId xmlns:p14="http://schemas.microsoft.com/office/powerpoint/2010/main" val="134349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186E338C-1DD4-4DCE-8211-F0041025B55C}"/>
              </a:ext>
            </a:extLst>
          </p:cNvPr>
          <p:cNvSpPr>
            <a:spLocks noGrp="1"/>
          </p:cNvSpPr>
          <p:nvPr>
            <p:ph type="tbl" sz="quarter" idx="10" hasCustomPrompt="1"/>
          </p:nvPr>
        </p:nvSpPr>
        <p:spPr>
          <a:xfrm>
            <a:off x="2760496" y="1672259"/>
            <a:ext cx="5656263" cy="4320000"/>
          </a:xfrm>
          <a:prstGeom prst="rect">
            <a:avLst/>
          </a:prstGeom>
        </p:spPr>
        <p:txBody>
          <a:bodyPr/>
          <a:lstStyle>
            <a:lvl1pPr marL="1400" marR="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sz="1400" spc="20" baseline="0"/>
            </a:lvl1pPr>
          </a:lstStyle>
          <a:p>
            <a:pPr marL="1400" marR="0" lvl="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a:pPr>
            <a:r>
              <a:rPr lang="en-GB" dirty="0"/>
              <a:t>Copy the table from the first slide, click on this box and paste it here</a:t>
            </a:r>
          </a:p>
          <a:p>
            <a:endParaRPr lang="en-GB" dirty="0"/>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0380702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7" name="Object 6" hidden="1">
            <a:extLst>
              <a:ext uri="{FF2B5EF4-FFF2-40B4-BE49-F238E27FC236}">
                <a16:creationId xmlns:a16="http://schemas.microsoft.com/office/drawing/2014/main" id="{6116999E-8C02-452E-A595-C9CF6FB3613A}"/>
              </a:ext>
            </a:extLst>
          </p:cNvPr>
          <p:cNvGraphicFramePr>
            <a:graphicFrameLocks noChangeAspect="1"/>
          </p:cNvGraphicFramePr>
          <p:nvPr userDrawn="1">
            <p:custDataLst>
              <p:tags r:id="rId2"/>
            </p:custDataLst>
            <p:extLst>
              <p:ext uri="{D42A27DB-BD31-4B8C-83A1-F6EECF244321}">
                <p14:modId xmlns:p14="http://schemas.microsoft.com/office/powerpoint/2010/main" val="33810854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6116999E-8C02-452E-A595-C9CF6FB3613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F55EB2C2-FB29-4140-8C9A-D7D2CE693539}"/>
              </a:ext>
            </a:extLst>
          </p:cNvPr>
          <p:cNvSpPr/>
          <p:nvPr userDrawn="1"/>
        </p:nvSpPr>
        <p:spPr>
          <a:xfrm>
            <a:off x="1044145" y="1158951"/>
            <a:ext cx="1331399" cy="1331399"/>
          </a:xfrm>
          <a:prstGeom prst="ellipse">
            <a:avLst/>
          </a:prstGeom>
          <a:solidFill>
            <a:srgbClr val="AA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Book" panose="020B0503020102020204" pitchFamily="34" charset="0"/>
            </a:endParaRPr>
          </a:p>
        </p:txBody>
      </p:sp>
      <p:grpSp>
        <p:nvGrpSpPr>
          <p:cNvPr id="10" name="Group 9">
            <a:extLst>
              <a:ext uri="{FF2B5EF4-FFF2-40B4-BE49-F238E27FC236}">
                <a16:creationId xmlns:a16="http://schemas.microsoft.com/office/drawing/2014/main" id="{8AF6CFA7-4A9E-4956-BBAE-6B246072272D}"/>
              </a:ext>
            </a:extLst>
          </p:cNvPr>
          <p:cNvGrpSpPr/>
          <p:nvPr userDrawn="1"/>
        </p:nvGrpSpPr>
        <p:grpSpPr>
          <a:xfrm>
            <a:off x="2791636" y="1244275"/>
            <a:ext cx="3788834" cy="114300"/>
            <a:chOff x="2791636" y="1244275"/>
            <a:chExt cx="3788834" cy="114300"/>
          </a:xfrm>
          <a:solidFill>
            <a:schemeClr val="accent1"/>
          </a:solidFill>
        </p:grpSpPr>
        <p:sp>
          <p:nvSpPr>
            <p:cNvPr id="11" name="Oval 10">
              <a:extLst>
                <a:ext uri="{FF2B5EF4-FFF2-40B4-BE49-F238E27FC236}">
                  <a16:creationId xmlns:a16="http://schemas.microsoft.com/office/drawing/2014/main" id="{BA85809C-5E20-42CF-988D-5EC2A6244CDC}"/>
                </a:ext>
              </a:extLst>
            </p:cNvPr>
            <p:cNvSpPr/>
            <p:nvPr/>
          </p:nvSpPr>
          <p:spPr>
            <a:xfrm>
              <a:off x="2791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2" name="Oval 11">
              <a:extLst>
                <a:ext uri="{FF2B5EF4-FFF2-40B4-BE49-F238E27FC236}">
                  <a16:creationId xmlns:a16="http://schemas.microsoft.com/office/drawing/2014/main" id="{FDEE397A-5080-46A5-B89A-28D629EBE123}"/>
                </a:ext>
              </a:extLst>
            </p:cNvPr>
            <p:cNvSpPr/>
            <p:nvPr/>
          </p:nvSpPr>
          <p:spPr>
            <a:xfrm>
              <a:off x="3032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3" name="Oval 12">
              <a:extLst>
                <a:ext uri="{FF2B5EF4-FFF2-40B4-BE49-F238E27FC236}">
                  <a16:creationId xmlns:a16="http://schemas.microsoft.com/office/drawing/2014/main" id="{6CD5F6DA-E862-41FD-8E9A-9B8E5EA605D4}"/>
                </a:ext>
              </a:extLst>
            </p:cNvPr>
            <p:cNvSpPr/>
            <p:nvPr/>
          </p:nvSpPr>
          <p:spPr>
            <a:xfrm>
              <a:off x="3286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4" name="Oval 13">
              <a:extLst>
                <a:ext uri="{FF2B5EF4-FFF2-40B4-BE49-F238E27FC236}">
                  <a16:creationId xmlns:a16="http://schemas.microsoft.com/office/drawing/2014/main" id="{E08DAE44-20E3-490A-9877-8F988927136D}"/>
                </a:ext>
              </a:extLst>
            </p:cNvPr>
            <p:cNvSpPr/>
            <p:nvPr/>
          </p:nvSpPr>
          <p:spPr>
            <a:xfrm>
              <a:off x="3524003"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5" name="Oval 14">
              <a:extLst>
                <a:ext uri="{FF2B5EF4-FFF2-40B4-BE49-F238E27FC236}">
                  <a16:creationId xmlns:a16="http://schemas.microsoft.com/office/drawing/2014/main" id="{E6FD752C-4496-4A75-A7CF-2D560513DD7B}"/>
                </a:ext>
              </a:extLst>
            </p:cNvPr>
            <p:cNvSpPr/>
            <p:nvPr/>
          </p:nvSpPr>
          <p:spPr>
            <a:xfrm>
              <a:off x="37695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6" name="Oval 15">
              <a:extLst>
                <a:ext uri="{FF2B5EF4-FFF2-40B4-BE49-F238E27FC236}">
                  <a16:creationId xmlns:a16="http://schemas.microsoft.com/office/drawing/2014/main" id="{B516F00A-6B04-488E-B1FE-6D6CDE3E25A7}"/>
                </a:ext>
              </a:extLst>
            </p:cNvPr>
            <p:cNvSpPr/>
            <p:nvPr/>
          </p:nvSpPr>
          <p:spPr>
            <a:xfrm>
              <a:off x="40150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7" name="Oval 16">
              <a:extLst>
                <a:ext uri="{FF2B5EF4-FFF2-40B4-BE49-F238E27FC236}">
                  <a16:creationId xmlns:a16="http://schemas.microsoft.com/office/drawing/2014/main" id="{927538BF-1F0C-458F-847C-FF5A8434FDF6}"/>
                </a:ext>
              </a:extLst>
            </p:cNvPr>
            <p:cNvSpPr/>
            <p:nvPr/>
          </p:nvSpPr>
          <p:spPr>
            <a:xfrm>
              <a:off x="42563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8" name="Oval 17">
              <a:extLst>
                <a:ext uri="{FF2B5EF4-FFF2-40B4-BE49-F238E27FC236}">
                  <a16:creationId xmlns:a16="http://schemas.microsoft.com/office/drawing/2014/main" id="{40C596A9-83F3-451F-82BC-96F19BDFF1C7}"/>
                </a:ext>
              </a:extLst>
            </p:cNvPr>
            <p:cNvSpPr/>
            <p:nvPr/>
          </p:nvSpPr>
          <p:spPr>
            <a:xfrm>
              <a:off x="44976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9" name="Oval 18">
              <a:extLst>
                <a:ext uri="{FF2B5EF4-FFF2-40B4-BE49-F238E27FC236}">
                  <a16:creationId xmlns:a16="http://schemas.microsoft.com/office/drawing/2014/main" id="{8632D3B7-F0B1-42BF-862D-39914E013DC3}"/>
                </a:ext>
              </a:extLst>
            </p:cNvPr>
            <p:cNvSpPr/>
            <p:nvPr/>
          </p:nvSpPr>
          <p:spPr>
            <a:xfrm>
              <a:off x="4755904"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0" name="Oval 19">
              <a:extLst>
                <a:ext uri="{FF2B5EF4-FFF2-40B4-BE49-F238E27FC236}">
                  <a16:creationId xmlns:a16="http://schemas.microsoft.com/office/drawing/2014/main" id="{BC2F6950-9A14-46CF-917B-3D66920B0A94}"/>
                </a:ext>
              </a:extLst>
            </p:cNvPr>
            <p:cNvSpPr/>
            <p:nvPr/>
          </p:nvSpPr>
          <p:spPr>
            <a:xfrm>
              <a:off x="499254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1" name="Oval 20">
              <a:extLst>
                <a:ext uri="{FF2B5EF4-FFF2-40B4-BE49-F238E27FC236}">
                  <a16:creationId xmlns:a16="http://schemas.microsoft.com/office/drawing/2014/main" id="{8172BB9B-7A0C-4C81-B3C9-E5C17600F8A8}"/>
                </a:ext>
              </a:extLst>
            </p:cNvPr>
            <p:cNvSpPr/>
            <p:nvPr/>
          </p:nvSpPr>
          <p:spPr>
            <a:xfrm>
              <a:off x="524273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2" name="Oval 21">
              <a:extLst>
                <a:ext uri="{FF2B5EF4-FFF2-40B4-BE49-F238E27FC236}">
                  <a16:creationId xmlns:a16="http://schemas.microsoft.com/office/drawing/2014/main" id="{4F00A241-2AE8-4F73-BAA6-BF695631A298}"/>
                </a:ext>
              </a:extLst>
            </p:cNvPr>
            <p:cNvSpPr/>
            <p:nvPr/>
          </p:nvSpPr>
          <p:spPr>
            <a:xfrm>
              <a:off x="5488271"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3" name="Oval 22">
              <a:extLst>
                <a:ext uri="{FF2B5EF4-FFF2-40B4-BE49-F238E27FC236}">
                  <a16:creationId xmlns:a16="http://schemas.microsoft.com/office/drawing/2014/main" id="{F4D57CD4-63A0-47F1-BFE6-1B83391BBFCD}"/>
                </a:ext>
              </a:extLst>
            </p:cNvPr>
            <p:cNvSpPr/>
            <p:nvPr/>
          </p:nvSpPr>
          <p:spPr>
            <a:xfrm>
              <a:off x="5725337"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4" name="Oval 23">
              <a:extLst>
                <a:ext uri="{FF2B5EF4-FFF2-40B4-BE49-F238E27FC236}">
                  <a16:creationId xmlns:a16="http://schemas.microsoft.com/office/drawing/2014/main" id="{8EECDE49-64C5-409F-A7A2-CDA8BAB994ED}"/>
                </a:ext>
              </a:extLst>
            </p:cNvPr>
            <p:cNvSpPr/>
            <p:nvPr/>
          </p:nvSpPr>
          <p:spPr>
            <a:xfrm>
              <a:off x="59708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5" name="Oval 24">
              <a:extLst>
                <a:ext uri="{FF2B5EF4-FFF2-40B4-BE49-F238E27FC236}">
                  <a16:creationId xmlns:a16="http://schemas.microsoft.com/office/drawing/2014/main" id="{B0A7FE3C-CFDC-4398-A37B-9E4F0B99910F}"/>
                </a:ext>
              </a:extLst>
            </p:cNvPr>
            <p:cNvSpPr/>
            <p:nvPr/>
          </p:nvSpPr>
          <p:spPr>
            <a:xfrm>
              <a:off x="6220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6" name="Oval 25">
              <a:extLst>
                <a:ext uri="{FF2B5EF4-FFF2-40B4-BE49-F238E27FC236}">
                  <a16:creationId xmlns:a16="http://schemas.microsoft.com/office/drawing/2014/main" id="{1FC6D0F2-357F-415F-BFF4-1FF6F6561309}"/>
                </a:ext>
              </a:extLst>
            </p:cNvPr>
            <p:cNvSpPr/>
            <p:nvPr/>
          </p:nvSpPr>
          <p:spPr>
            <a:xfrm>
              <a:off x="64661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grpSp>
      <p:sp>
        <p:nvSpPr>
          <p:cNvPr id="27" name="Title">
            <a:extLst>
              <a:ext uri="{FF2B5EF4-FFF2-40B4-BE49-F238E27FC236}">
                <a16:creationId xmlns:a16="http://schemas.microsoft.com/office/drawing/2014/main" id="{6AC7CF9F-37DB-4669-AC61-D930C13EEABE}"/>
              </a:ext>
            </a:extLst>
          </p:cNvPr>
          <p:cNvSpPr txBox="1">
            <a:spLocks noChangeAspect="1"/>
          </p:cNvSpPr>
          <p:nvPr userDrawn="1"/>
        </p:nvSpPr>
        <p:spPr>
          <a:xfrm>
            <a:off x="1038533" y="1405703"/>
            <a:ext cx="1358783" cy="75599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ts val="2500"/>
              </a:lnSpc>
              <a:spcBef>
                <a:spcPts val="0"/>
              </a:spcBef>
              <a:spcAft>
                <a:spcPts val="0"/>
              </a:spcAft>
              <a:buNone/>
              <a:tabLst/>
              <a:defRPr lang="en-GB" sz="1800" b="0" i="0" u="none" strike="noStrike" kern="1200" cap="none" spc="0" baseline="0">
                <a:solidFill>
                  <a:srgbClr val="005FAA"/>
                </a:solidFill>
                <a:uFillTx/>
                <a:latin typeface="Arial" panose="020B0604020202020204" pitchFamily="34" charset="0"/>
                <a:ea typeface="ＭＳ Ｐゴシック"/>
                <a:cs typeface="Arial" panose="020B0604020202020204" pitchFamily="34" charset="0"/>
              </a:defRPr>
            </a:lvl1pPr>
          </a:lstStyle>
          <a:p>
            <a:pPr algn="ctr">
              <a:lnSpc>
                <a:spcPts val="2400"/>
              </a:lnSpc>
            </a:pPr>
            <a:r>
              <a:rPr lang="en-GB" spc="100" dirty="0">
                <a:solidFill>
                  <a:schemeClr val="bg1"/>
                </a:solidFill>
                <a:latin typeface="Franklin Gothic Medium" panose="020B0603020102020204" pitchFamily="34" charset="0"/>
              </a:rPr>
              <a:t>Contents</a:t>
            </a:r>
          </a:p>
        </p:txBody>
      </p:sp>
    </p:spTree>
    <p:extLst>
      <p:ext uri="{BB962C8B-B14F-4D97-AF65-F5344CB8AC3E}">
        <p14:creationId xmlns:p14="http://schemas.microsoft.com/office/powerpoint/2010/main" val="134944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ext uri="{D42A27DB-BD31-4B8C-83A1-F6EECF244321}">
                <p14:modId xmlns:p14="http://schemas.microsoft.com/office/powerpoint/2010/main" val="28724281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2" name="Object 1"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
        <p:nvSpPr>
          <p:cNvPr id="4" name="Text Placeholder 2"/>
          <p:cNvSpPr>
            <a:spLocks noGrp="1"/>
          </p:cNvSpPr>
          <p:nvPr>
            <p:ph type="body" idx="1"/>
          </p:nvPr>
        </p:nvSpPr>
        <p:spPr>
          <a:xfrm>
            <a:off x="452438" y="1368000"/>
            <a:ext cx="9001126" cy="4822488"/>
          </a:xfrm>
          <a:prstGeom prst="rect">
            <a:avLst/>
          </a:prstGeom>
        </p:spPr>
        <p:txBody>
          <a:bodyPr vert="horz" lIns="0" tIns="45720" rIns="0" bIns="45720" rtlCol="0">
            <a:noAutofit/>
          </a:bodyPr>
          <a:lstStyle/>
          <a:p>
            <a:pPr lvl="0"/>
            <a:r>
              <a:rPr lang="en-GB" noProof="0"/>
              <a:t>Click to add text</a:t>
            </a:r>
          </a:p>
          <a:p>
            <a:pPr lvl="1"/>
            <a:r>
              <a:rPr lang="en-GB" noProof="0"/>
              <a:t>Second level</a:t>
            </a:r>
          </a:p>
          <a:p>
            <a:pPr lvl="2"/>
            <a:r>
              <a:rPr lang="en-GB" noProof="0"/>
              <a:t>Third level</a:t>
            </a:r>
          </a:p>
          <a:p>
            <a:pPr lvl="3"/>
            <a:r>
              <a:rPr lang="en-GB" noProof="0"/>
              <a:t>Fourth level</a:t>
            </a:r>
          </a:p>
        </p:txBody>
      </p:sp>
      <p:sp>
        <p:nvSpPr>
          <p:cNvPr id="6" name="Footer Placeholder 3">
            <a:extLst>
              <a:ext uri="{FF2B5EF4-FFF2-40B4-BE49-F238E27FC236}">
                <a16:creationId xmlns:a16="http://schemas.microsoft.com/office/drawing/2014/main" id="{22865B93-E86E-48E7-BDCD-D0CE68009ED0}"/>
              </a:ext>
            </a:extLst>
          </p:cNvPr>
          <p:cNvSpPr>
            <a:spLocks noGrp="1"/>
          </p:cNvSpPr>
          <p:nvPr>
            <p:ph type="ftr" sz="quarter" idx="3"/>
          </p:nvPr>
        </p:nvSpPr>
        <p:spPr>
          <a:xfrm>
            <a:off x="449263" y="6275749"/>
            <a:ext cx="7865979" cy="504000"/>
          </a:xfrm>
          <a:prstGeom prst="rect">
            <a:avLst/>
          </a:prstGeom>
          <a:noFill/>
        </p:spPr>
        <p:txBody>
          <a:bodyPr vert="horz" wrap="square" rtlCol="0" anchor="b" anchorCtr="0">
            <a:noAutofit/>
          </a:bodyPr>
          <a:lstStyle>
            <a:lvl1pPr marL="85725" indent="-85725" algn="l" rtl="0" eaLnBrk="1" fontAlgn="base" hangingPunct="1">
              <a:lnSpc>
                <a:spcPct val="100000"/>
              </a:lnSpc>
              <a:spcBef>
                <a:spcPct val="0"/>
              </a:spcBef>
              <a:spcAft>
                <a:spcPts val="300"/>
              </a:spcAft>
              <a:buClr>
                <a:schemeClr val="accent2"/>
              </a:buClr>
              <a:buFont typeface="Wingdings" pitchFamily="2" charset="2"/>
              <a:buNone/>
              <a:tabLst>
                <a:tab pos="85725" algn="l"/>
              </a:tabLst>
              <a:defRPr lang="en-GB" sz="900" i="0" kern="1200" baseline="30000" smtClean="0">
                <a:solidFill>
                  <a:schemeClr val="tx1"/>
                </a:solidFill>
                <a:latin typeface="Franklin Gothic Book" panose="020B0503020102020204" pitchFamily="34" charset="0"/>
                <a:ea typeface="ＭＳ Ｐゴシック" charset="-128"/>
                <a:cs typeface="Arial" pitchFamily="34" charset="0"/>
              </a:defRPr>
            </a:lvl1pPr>
          </a:lstStyle>
          <a:p>
            <a:r>
              <a:rPr lang="en-US" dirty="0"/>
              <a:t>1	</a:t>
            </a:r>
            <a:r>
              <a:rPr lang="en-US" baseline="0" dirty="0"/>
              <a:t>NBED type here</a:t>
            </a:r>
            <a:endParaRPr lang="en-US" dirty="0"/>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13"/>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9" name="Object 8" hidden="1">
                        <a:extLst>
                          <a:ext uri="{FF2B5EF4-FFF2-40B4-BE49-F238E27FC236}">
                            <a16:creationId xmlns:a16="http://schemas.microsoft.com/office/drawing/2014/main" id="{A02D8E15-DDEB-4A74-AA81-6B0B1BC5ECA3}"/>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0" name="Content Placeholder 5">
            <a:extLst>
              <a:ext uri="{FF2B5EF4-FFF2-40B4-BE49-F238E27FC236}">
                <a16:creationId xmlns:a16="http://schemas.microsoft.com/office/drawing/2014/main" id="{BA4BFA7A-D941-44D8-9F55-062E97E916F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 b="0" kern="1200" baseline="0" dirty="0">
                <a:solidFill>
                  <a:srgbClr val="7F7F7F"/>
                </a:solidFill>
                <a:latin typeface="Franklin Gothic Book" panose="020B0503020102020204" pitchFamily="34" charset="0"/>
                <a:ea typeface="ＭＳ Ｐゴシック" charset="-128"/>
                <a:cs typeface="Arial" pitchFamily="34" charset="0"/>
              </a:rPr>
              <a:t>Huawei: Autonomous networks</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65" r:id="rId3"/>
    <p:sldLayoutId id="2147483861" r:id="rId4"/>
    <p:sldLayoutId id="2147483866" r:id="rId5"/>
    <p:sldLayoutId id="2147483862" r:id="rId6"/>
    <p:sldLayoutId id="2147483864" r:id="rId7"/>
    <p:sldLayoutId id="2147483863" r:id="rId8"/>
    <p:sldLayoutId id="2147483868" r:id="rId9"/>
    <p:sldLayoutId id="2147483869" r:id="rId10"/>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1.e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1.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tmforum.org/resources/whitepapers/autonomous-networks-empowering-digital-transformation-for-smart-societies-and-industries/"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www.tmforum.org/wp-content/uploads/2019/05/22553-Autonomous-Networks-whitepaper.pdf" TargetMode="External"/><Relationship Id="rId5" Type="http://schemas.openxmlformats.org/officeDocument/2006/relationships/image" Target="../media/image8.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8.e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8.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055AF0A-0C49-43D3-B160-6983CDB23EA0}"/>
              </a:ext>
            </a:extLst>
          </p:cNvPr>
          <p:cNvSpPr>
            <a:spLocks noGrp="1"/>
          </p:cNvSpPr>
          <p:nvPr>
            <p:ph type="body" sz="quarter" idx="10"/>
          </p:nvPr>
        </p:nvSpPr>
        <p:spPr/>
        <p:txBody>
          <a:bodyPr/>
          <a:lstStyle/>
          <a:p>
            <a:r>
              <a:rPr lang="en-GB" dirty="0">
                <a:latin typeface="+mn-lt"/>
              </a:rPr>
              <a:t>Huawei: autonomous networks</a:t>
            </a:r>
          </a:p>
        </p:txBody>
      </p:sp>
      <p:sp>
        <p:nvSpPr>
          <p:cNvPr id="14" name="Text Placeholder 13">
            <a:extLst>
              <a:ext uri="{FF2B5EF4-FFF2-40B4-BE49-F238E27FC236}">
                <a16:creationId xmlns:a16="http://schemas.microsoft.com/office/drawing/2014/main" id="{0F64B768-E0BE-4385-983A-00AB5F9F62BD}"/>
              </a:ext>
            </a:extLst>
          </p:cNvPr>
          <p:cNvSpPr>
            <a:spLocks noGrp="1"/>
          </p:cNvSpPr>
          <p:nvPr>
            <p:ph type="body" sz="quarter" idx="11"/>
          </p:nvPr>
        </p:nvSpPr>
        <p:spPr/>
        <p:txBody>
          <a:bodyPr/>
          <a:lstStyle/>
          <a:p>
            <a:r>
              <a:rPr lang="en-US" dirty="0"/>
              <a:t>Anil Rao and William Nagy </a:t>
            </a:r>
            <a:endParaRPr lang="en-GB" dirty="0"/>
          </a:p>
        </p:txBody>
      </p:sp>
    </p:spTree>
    <p:extLst>
      <p:ext uri="{BB962C8B-B14F-4D97-AF65-F5344CB8AC3E}">
        <p14:creationId xmlns:p14="http://schemas.microsoft.com/office/powerpoint/2010/main" val="347782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4ACD10C-CF91-48F5-A398-BAFF9666720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8" name="Object 7" hidden="1">
                        <a:extLst>
                          <a:ext uri="{FF2B5EF4-FFF2-40B4-BE49-F238E27FC236}">
                            <a16:creationId xmlns:a16="http://schemas.microsoft.com/office/drawing/2014/main" id="{04ACD10C-CF91-48F5-A398-BAFF966672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C06498-3EC5-4325-B0A6-027D5A2CDFA3}"/>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3" name="Text Placeholder 2">
            <a:extLst>
              <a:ext uri="{FF2B5EF4-FFF2-40B4-BE49-F238E27FC236}">
                <a16:creationId xmlns:a16="http://schemas.microsoft.com/office/drawing/2014/main" id="{4A6ADBE8-FF95-4046-990D-699C54E241EF}"/>
              </a:ext>
            </a:extLst>
          </p:cNvPr>
          <p:cNvSpPr>
            <a:spLocks noGrp="1"/>
          </p:cNvSpPr>
          <p:nvPr>
            <p:ph type="body" sz="quarter" idx="16"/>
          </p:nvPr>
        </p:nvSpPr>
        <p:spPr/>
        <p:txBody>
          <a:bodyPr/>
          <a:lstStyle/>
          <a:p>
            <a:r>
              <a:rPr lang="en-GB" dirty="0"/>
              <a:t>Figure 5: Huawei’s network automation and orchestration products </a:t>
            </a:r>
          </a:p>
        </p:txBody>
      </p:sp>
      <p:sp>
        <p:nvSpPr>
          <p:cNvPr id="4" name="Slide Number Placeholder 3">
            <a:extLst>
              <a:ext uri="{FF2B5EF4-FFF2-40B4-BE49-F238E27FC236}">
                <a16:creationId xmlns:a16="http://schemas.microsoft.com/office/drawing/2014/main" id="{E983ABD7-4414-4783-AC99-15A4400EFCCB}"/>
              </a:ext>
            </a:extLst>
          </p:cNvPr>
          <p:cNvSpPr>
            <a:spLocks noGrp="1"/>
          </p:cNvSpPr>
          <p:nvPr>
            <p:ph type="sldNum" sz="quarter" idx="4"/>
          </p:nvPr>
        </p:nvSpPr>
        <p:spPr/>
        <p:txBody>
          <a:bodyPr/>
          <a:lstStyle/>
          <a:p>
            <a:fld id="{E78626B2-E168-480E-BAE6-B60060C6AB83}" type="slidenum">
              <a:rPr lang="en-GB" smtClean="0"/>
              <a:pPr/>
              <a:t>10</a:t>
            </a:fld>
            <a:endParaRPr lang="en-GB" dirty="0"/>
          </a:p>
        </p:txBody>
      </p:sp>
      <p:sp>
        <p:nvSpPr>
          <p:cNvPr id="5" name="Title 4">
            <a:extLst>
              <a:ext uri="{FF2B5EF4-FFF2-40B4-BE49-F238E27FC236}">
                <a16:creationId xmlns:a16="http://schemas.microsoft.com/office/drawing/2014/main" id="{2708A773-47C2-4A87-B08F-723FF2CC8D73}"/>
              </a:ext>
            </a:extLst>
          </p:cNvPr>
          <p:cNvSpPr>
            <a:spLocks noGrp="1"/>
          </p:cNvSpPr>
          <p:nvPr>
            <p:ph type="title"/>
          </p:nvPr>
        </p:nvSpPr>
        <p:spPr/>
        <p:txBody>
          <a:bodyPr/>
          <a:lstStyle/>
          <a:p>
            <a:r>
              <a:rPr lang="en-GB" dirty="0"/>
              <a:t>Product summary</a:t>
            </a:r>
          </a:p>
        </p:txBody>
      </p:sp>
      <p:graphicFrame>
        <p:nvGraphicFramePr>
          <p:cNvPr id="7" name="Table Placeholder 7">
            <a:extLst>
              <a:ext uri="{FF2B5EF4-FFF2-40B4-BE49-F238E27FC236}">
                <a16:creationId xmlns:a16="http://schemas.microsoft.com/office/drawing/2014/main" id="{58F363CD-DAA7-4000-B8DD-B63C87F8C1CC}"/>
              </a:ext>
            </a:extLst>
          </p:cNvPr>
          <p:cNvGraphicFramePr>
            <a:graphicFrameLocks noGrp="1"/>
          </p:cNvGraphicFramePr>
          <p:nvPr>
            <p:ph type="tbl" sz="quarter" idx="13"/>
            <p:extLst>
              <p:ext uri="{D42A27DB-BD31-4B8C-83A1-F6EECF244321}">
                <p14:modId xmlns:p14="http://schemas.microsoft.com/office/powerpoint/2010/main" val="1330572604"/>
              </p:ext>
            </p:extLst>
          </p:nvPr>
        </p:nvGraphicFramePr>
        <p:xfrm>
          <a:off x="452438" y="1673225"/>
          <a:ext cx="8985250" cy="4453800"/>
        </p:xfrm>
        <a:graphic>
          <a:graphicData uri="http://schemas.openxmlformats.org/drawingml/2006/table">
            <a:tbl>
              <a:tblPr firstRow="1" bandRow="1">
                <a:tableStyleId>{00A15C55-8517-42AA-B614-E9B94910E393}</a:tableStyleId>
              </a:tblPr>
              <a:tblGrid>
                <a:gridCol w="1053244">
                  <a:extLst>
                    <a:ext uri="{9D8B030D-6E8A-4147-A177-3AD203B41FA5}">
                      <a16:colId xmlns:a16="http://schemas.microsoft.com/office/drawing/2014/main" val="20000"/>
                    </a:ext>
                  </a:extLst>
                </a:gridCol>
                <a:gridCol w="1184509">
                  <a:extLst>
                    <a:ext uri="{9D8B030D-6E8A-4147-A177-3AD203B41FA5}">
                      <a16:colId xmlns:a16="http://schemas.microsoft.com/office/drawing/2014/main" val="20001"/>
                    </a:ext>
                  </a:extLst>
                </a:gridCol>
                <a:gridCol w="6747497">
                  <a:extLst>
                    <a:ext uri="{9D8B030D-6E8A-4147-A177-3AD203B41FA5}">
                      <a16:colId xmlns:a16="http://schemas.microsoft.com/office/drawing/2014/main" val="20002"/>
                    </a:ext>
                  </a:extLst>
                </a:gridCol>
              </a:tblGrid>
              <a:tr h="302986">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Product</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Analysys Mason segment</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Description</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extLst>
                  <a:ext uri="{0D108BD9-81ED-4DB2-BD59-A6C34878D82A}">
                    <a16:rowId xmlns:a16="http://schemas.microsoft.com/office/drawing/2014/main" val="10000"/>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iMaster MAE</a:t>
                      </a:r>
                    </a:p>
                  </a:txBody>
                  <a:tcPr marL="72000" marR="72000" marT="72000" marB="72000">
                    <a:solidFill>
                      <a:srgbClr val="E9EBE8"/>
                    </a:solidFill>
                  </a:tcPr>
                </a:tc>
                <a:tc>
                  <a:txBody>
                    <a:bodyPr/>
                    <a:lstStyle/>
                    <a:p>
                      <a:pPr marL="0" algn="l" defTabSz="914400" rtl="0" eaLnBrk="1" latinLnBrk="0" hangingPunct="1"/>
                      <a:r>
                        <a:rPr lang="en-US" sz="1000" b="0" kern="1200" dirty="0">
                          <a:solidFill>
                            <a:srgbClr val="000000"/>
                          </a:solidFill>
                          <a:latin typeface="Franklin Gothic Book" pitchFamily="34" charset="0"/>
                          <a:ea typeface="+mn-ea"/>
                          <a:cs typeface="+mn-cs"/>
                        </a:rPr>
                        <a:t>NAO</a:t>
                      </a:r>
                    </a:p>
                  </a:txBody>
                  <a:tcPr marL="72000" marR="72000" marT="72000" marB="72000">
                    <a:solidFill>
                      <a:srgbClr val="E9EBE8"/>
                    </a:solidFill>
                  </a:tcPr>
                </a:tc>
                <a:tc>
                  <a:txBody>
                    <a:bodyPr/>
                    <a:lstStyle/>
                    <a:p>
                      <a:r>
                        <a:rPr lang="en-GB" dirty="0"/>
                        <a:t>iMaster MAE is Huawei’s mobile network focused automation solution. It automates and optimises mobile services across the mobile domains, including slicing and MEC. It also aims to automate the fast roll-out of RAN and reduce operator opex with 5G. It has three proprietary solutions serving as core capabilities:</a:t>
                      </a:r>
                    </a:p>
                    <a:p>
                      <a:pPr marL="171450" indent="-171450">
                        <a:buFont typeface="Arial" panose="020B0604020202020204" pitchFamily="34" charset="0"/>
                        <a:buChar char="•"/>
                      </a:pPr>
                      <a:r>
                        <a:rPr lang="en-GB" dirty="0"/>
                        <a:t>xExpress – automating network deployment.</a:t>
                      </a:r>
                    </a:p>
                    <a:p>
                      <a:pPr marL="171450" indent="-171450">
                        <a:buFont typeface="Arial" panose="020B0604020202020204" pitchFamily="34" charset="0"/>
                        <a:buChar char="•"/>
                      </a:pPr>
                      <a:r>
                        <a:rPr lang="en-GB" dirty="0"/>
                        <a:t>xTurbo – supporting maintenance and performance optimisation.</a:t>
                      </a:r>
                    </a:p>
                    <a:p>
                      <a:pPr marL="171450" indent="-171450">
                        <a:spcAft>
                          <a:spcPts val="400"/>
                        </a:spcAft>
                        <a:buFont typeface="Arial" panose="020B0604020202020204" pitchFamily="34" charset="0"/>
                        <a:buChar char="•"/>
                      </a:pPr>
                      <a:r>
                        <a:rPr lang="en-GB" sz="1000" dirty="0">
                          <a:solidFill>
                            <a:schemeClr val="tx1"/>
                          </a:solidFill>
                          <a:latin typeface="Franklin Gothic Book" pitchFamily="34" charset="0"/>
                        </a:rPr>
                        <a:t>xSuite – supporting service provisioning and providing SLA assurance.</a:t>
                      </a:r>
                    </a:p>
                  </a:txBody>
                  <a:tcPr marL="72000" marR="72000" marT="72000" marB="72000">
                    <a:solidFill>
                      <a:srgbClr val="E9EBE8"/>
                    </a:solidFill>
                  </a:tcPr>
                </a:tc>
                <a:extLst>
                  <a:ext uri="{0D108BD9-81ED-4DB2-BD59-A6C34878D82A}">
                    <a16:rowId xmlns:a16="http://schemas.microsoft.com/office/drawing/2014/main" val="10001"/>
                  </a:ext>
                </a:extLst>
              </a:tr>
              <a:tr h="0">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iMaster NCE</a:t>
                      </a:r>
                    </a:p>
                  </a:txBody>
                  <a:tcPr marL="72000" marR="72000" marT="72000" marB="72000">
                    <a:solidFill>
                      <a:srgbClr val="E9EBE8"/>
                    </a:solidFill>
                  </a:tcPr>
                </a:tc>
                <a:tc>
                  <a:txBody>
                    <a:bodyPr/>
                    <a:lstStyle/>
                    <a:p>
                      <a:pPr marR="71755" algn="l">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NAO</a:t>
                      </a:r>
                    </a:p>
                  </a:txBody>
                  <a:tcPr marL="72000" marR="72000" marT="72000" marB="72000">
                    <a:solidFill>
                      <a:srgbClr val="E9EBE8"/>
                    </a:solidFill>
                  </a:tcPr>
                </a:tc>
                <a:tc>
                  <a:txBody>
                    <a:bodyPr/>
                    <a:lstStyle/>
                    <a:p>
                      <a:pPr marL="0" marR="71755" lvl="0" indent="0" algn="l" defTabSz="914400" rtl="0" eaLnBrk="1" fontAlgn="auto" latinLnBrk="0" hangingPunct="1">
                        <a:lnSpc>
                          <a:spcPts val="1200"/>
                        </a:lnSpc>
                        <a:spcBef>
                          <a:spcPts val="200"/>
                        </a:spcBef>
                        <a:spcAft>
                          <a:spcPts val="400"/>
                        </a:spcAft>
                        <a:buClrTx/>
                        <a:buSzTx/>
                        <a:buFontTx/>
                        <a:buNone/>
                        <a:tabLst/>
                        <a:defRPr/>
                      </a:pPr>
                      <a:r>
                        <a:rPr lang="en-GB" dirty="0"/>
                        <a:t>iMaster NCE is the fixed network automation platform. It has applications across 5G transport and IP and optical networks in backbone, metro and access network domains, data-centre fabric, campus network and SD-WAN secured overlay. It integrates management, control, analysis and AI functions into a single platform. It enables closed-loop management based on business intent and uses open APIs. </a:t>
                      </a:r>
                    </a:p>
                  </a:txBody>
                  <a:tcPr marL="72000" marR="72000" marT="72000" marB="72000">
                    <a:solidFill>
                      <a:srgbClr val="E9EBE8"/>
                    </a:solidFill>
                  </a:tcPr>
                </a:tc>
                <a:extLst>
                  <a:ext uri="{0D108BD9-81ED-4DB2-BD59-A6C34878D82A}">
                    <a16:rowId xmlns:a16="http://schemas.microsoft.com/office/drawing/2014/main" val="10003"/>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iMaster AUTIN</a:t>
                      </a:r>
                    </a:p>
                  </a:txBody>
                  <a:tcPr marL="72000" marR="72000" marT="72000" marB="72000">
                    <a:solidFill>
                      <a:srgbClr val="E9EBE8"/>
                    </a:solidFill>
                  </a:tcPr>
                </a:tc>
                <a:tc>
                  <a:txBody>
                    <a:bodyPr/>
                    <a:lstStyle/>
                    <a:p>
                      <a:pPr marR="71755" algn="l">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AA</a:t>
                      </a:r>
                    </a:p>
                  </a:txBody>
                  <a:tcPr marL="72000" marR="72000" marT="72000" marB="72000">
                    <a:solidFill>
                      <a:srgbClr val="E9EBE8"/>
                    </a:solidFill>
                  </a:tcPr>
                </a:tc>
                <a:tc>
                  <a:txBody>
                    <a:bodyPr/>
                    <a:lstStyle/>
                    <a:p>
                      <a:pPr marL="0" marR="71755" lvl="0" indent="0" algn="l" defTabSz="914400" rtl="0" eaLnBrk="1" fontAlgn="auto" latinLnBrk="0" hangingPunct="1">
                        <a:lnSpc>
                          <a:spcPts val="1200"/>
                        </a:lnSpc>
                        <a:spcBef>
                          <a:spcPts val="200"/>
                        </a:spcBef>
                        <a:spcAft>
                          <a:spcPts val="400"/>
                        </a:spcAft>
                        <a:buClrTx/>
                        <a:buSzTx/>
                        <a:buFontTx/>
                        <a:buNone/>
                        <a:tabLst/>
                        <a:defRPr/>
                      </a:pPr>
                      <a:r>
                        <a:rPr lang="en-GB" sz="1000" dirty="0">
                          <a:solidFill>
                            <a:schemeClr val="tx1"/>
                          </a:solidFill>
                          <a:latin typeface="Franklin Gothic Book" pitchFamily="34" charset="0"/>
                        </a:rPr>
                        <a:t>AUTIN is a combination of a platform and managed services that Huawei provides to deliver AI-based and automated O&amp;M. It provides service assurance functionality with fault prediction and prevention and automated root-cause analysis as well as automating repetitive workflows to improve efficiency.  </a:t>
                      </a:r>
                    </a:p>
                    <a:p>
                      <a:pPr marL="0" marR="71755" lvl="0" indent="0" algn="l" defTabSz="914400" rtl="0" eaLnBrk="1" fontAlgn="auto" latinLnBrk="0" hangingPunct="1">
                        <a:lnSpc>
                          <a:spcPts val="1200"/>
                        </a:lnSpc>
                        <a:spcBef>
                          <a:spcPts val="200"/>
                        </a:spcBef>
                        <a:spcAft>
                          <a:spcPts val="400"/>
                        </a:spcAft>
                        <a:buClrTx/>
                        <a:buSzTx/>
                        <a:buFontTx/>
                        <a:buNone/>
                        <a:tabLst/>
                        <a:defRPr/>
                      </a:pPr>
                      <a:r>
                        <a:rPr lang="en-GB" sz="1000" dirty="0">
                          <a:solidFill>
                            <a:schemeClr val="tx1"/>
                          </a:solidFill>
                          <a:latin typeface="Franklin Gothic Book" pitchFamily="34" charset="0"/>
                        </a:rPr>
                        <a:t>Huawei provides managed O&amp;M services for traditional and 5G networks, fixed networks and converged scenarios based on its Managed Services Unified Platform framework (MSUP). MSUP monitors and analyses operations data to identify areas for improvement based on contractual requirements, SLA, KPIs and industry best practices. These areas are prioritised and the improvement solution is implemented. </a:t>
                      </a:r>
                      <a:r>
                        <a:rPr lang="en-US" sz="1000" kern="1200" dirty="0">
                          <a:solidFill>
                            <a:schemeClr val="dk1"/>
                          </a:solidFill>
                          <a:latin typeface="+mn-lt"/>
                          <a:ea typeface="+mn-ea"/>
                          <a:cs typeface="+mn-cs"/>
                        </a:rPr>
                        <a:t>It also offers an Open Studio workbench in design time in an integrated development environment to create and enhance scenario-based workflow.</a:t>
                      </a:r>
                      <a:endParaRPr lang="en-GB" sz="1000" dirty="0">
                        <a:solidFill>
                          <a:schemeClr val="tx1"/>
                        </a:solidFill>
                        <a:latin typeface="Franklin Gothic Book" pitchFamily="34" charset="0"/>
                      </a:endParaRPr>
                    </a:p>
                  </a:txBody>
                  <a:tcPr marL="72000" marR="72000" marT="72000" marB="72000">
                    <a:solidFill>
                      <a:srgbClr val="E9EBE8"/>
                    </a:solidFill>
                  </a:tcPr>
                </a:tc>
                <a:extLst>
                  <a:ext uri="{0D108BD9-81ED-4DB2-BD59-A6C34878D82A}">
                    <a16:rowId xmlns:a16="http://schemas.microsoft.com/office/drawing/2014/main" val="10004"/>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iMaster NAIE</a:t>
                      </a:r>
                    </a:p>
                  </a:txBody>
                  <a:tcPr marL="72000" marR="72000" marT="72000" marB="72000">
                    <a:solidFill>
                      <a:srgbClr val="E9EBE8"/>
                    </a:solidFill>
                  </a:tcPr>
                </a:tc>
                <a:tc>
                  <a:txBody>
                    <a:bodyPr/>
                    <a:lstStyle/>
                    <a:p>
                      <a:pPr marR="71755" algn="l">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NAO</a:t>
                      </a:r>
                    </a:p>
                  </a:txBody>
                  <a:tcPr marL="72000" marR="72000" marT="72000" marB="72000">
                    <a:solidFill>
                      <a:srgbClr val="E9EBE8"/>
                    </a:solidFill>
                  </a:tcPr>
                </a:tc>
                <a:tc>
                  <a:txBody>
                    <a:bodyPr/>
                    <a:lstStyle/>
                    <a:p>
                      <a:pPr marL="0" marR="71755" lvl="0" indent="0" algn="l" defTabSz="914400" rtl="0" eaLnBrk="1" fontAlgn="auto" latinLnBrk="0" hangingPunct="1">
                        <a:lnSpc>
                          <a:spcPts val="1200"/>
                        </a:lnSpc>
                        <a:spcBef>
                          <a:spcPts val="200"/>
                        </a:spcBef>
                        <a:spcAft>
                          <a:spcPts val="400"/>
                        </a:spcAft>
                        <a:buClrTx/>
                        <a:buSzTx/>
                        <a:buFontTx/>
                        <a:buNone/>
                        <a:tabLst/>
                        <a:defRPr/>
                      </a:pPr>
                      <a:r>
                        <a:rPr lang="en-US" spc="20" dirty="0"/>
                        <a:t>iMaster NAIE (Network AI Engine) is Huawei’s intelligent data engine that injects AI models into automation solutions. It provides cloud-based data lakes, unified data analysis, AI model training and development. It serves as a platform for CSPs to manage, share and reuse AI models to reduce repeated development and training </a:t>
                      </a:r>
                      <a:r>
                        <a:rPr lang="en-US" sz="1000" kern="1200" dirty="0">
                          <a:solidFill>
                            <a:schemeClr val="dk1"/>
                          </a:solidFill>
                          <a:latin typeface="+mn-lt"/>
                          <a:ea typeface="+mn-ea"/>
                          <a:cs typeface="+mn-cs"/>
                        </a:rPr>
                        <a:t>and an ecosystem support to bring the services online</a:t>
                      </a:r>
                      <a:r>
                        <a:rPr lang="en-US" spc="20" dirty="0"/>
                        <a:t>. </a:t>
                      </a:r>
                      <a:endParaRPr lang="en-GB" sz="1000" dirty="0">
                        <a:solidFill>
                          <a:schemeClr val="tx1"/>
                        </a:solidFill>
                        <a:latin typeface="Franklin Gothic Book" pitchFamily="34" charset="0"/>
                      </a:endParaRPr>
                    </a:p>
                  </a:txBody>
                  <a:tcPr marL="72000" marR="72000" marT="72000" marB="72000">
                    <a:solidFill>
                      <a:srgbClr val="E9EBE8"/>
                    </a:solidFill>
                  </a:tcPr>
                </a:tc>
                <a:extLst>
                  <a:ext uri="{0D108BD9-81ED-4DB2-BD59-A6C34878D82A}">
                    <a16:rowId xmlns:a16="http://schemas.microsoft.com/office/drawing/2014/main" val="2258410407"/>
                  </a:ext>
                </a:extLst>
              </a:tr>
            </a:tbl>
          </a:graphicData>
        </a:graphic>
      </p:graphicFrame>
    </p:spTree>
    <p:extLst>
      <p:ext uri="{BB962C8B-B14F-4D97-AF65-F5344CB8AC3E}">
        <p14:creationId xmlns:p14="http://schemas.microsoft.com/office/powerpoint/2010/main" val="337351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A67A7D7F-647A-46C5-BF67-31A78499A391}"/>
              </a:ext>
            </a:extLst>
          </p:cNvPr>
          <p:cNvGraphicFramePr>
            <a:graphicFrameLocks noChangeAspect="1"/>
          </p:cNvGraphicFramePr>
          <p:nvPr>
            <p:custDataLst>
              <p:tags r:id="rId1"/>
            </p:custDataLst>
            <p:extLst>
              <p:ext uri="{D42A27DB-BD31-4B8C-83A1-F6EECF244321}">
                <p14:modId xmlns:p14="http://schemas.microsoft.com/office/powerpoint/2010/main" val="4124507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16" name="Object 15" hidden="1">
                        <a:extLst>
                          <a:ext uri="{FF2B5EF4-FFF2-40B4-BE49-F238E27FC236}">
                            <a16:creationId xmlns:a16="http://schemas.microsoft.com/office/drawing/2014/main" id="{A67A7D7F-647A-46C5-BF67-31A78499A3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913ADE69-A950-4A3D-8C84-472FCE3EE707}"/>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3" name="Text Placeholder 2">
            <a:extLst>
              <a:ext uri="{FF2B5EF4-FFF2-40B4-BE49-F238E27FC236}">
                <a16:creationId xmlns:a16="http://schemas.microsoft.com/office/drawing/2014/main" id="{BA30DB56-BA0D-4657-A78A-BC8F0E3EFA51}"/>
              </a:ext>
            </a:extLst>
          </p:cNvPr>
          <p:cNvSpPr>
            <a:spLocks noGrp="1"/>
          </p:cNvSpPr>
          <p:nvPr>
            <p:ph type="body" sz="quarter" idx="16"/>
          </p:nvPr>
        </p:nvSpPr>
        <p:spPr/>
        <p:txBody>
          <a:bodyPr/>
          <a:lstStyle/>
          <a:p>
            <a:r>
              <a:rPr lang="en-GB" dirty="0"/>
              <a:t>Figure 6: Huawei’s named network automation and orchestration customers</a:t>
            </a:r>
            <a:r>
              <a:rPr lang="en-GB" baseline="30000" dirty="0"/>
              <a:t>1</a:t>
            </a:r>
          </a:p>
        </p:txBody>
      </p:sp>
      <p:sp>
        <p:nvSpPr>
          <p:cNvPr id="4" name="Slide Number Placeholder 3">
            <a:extLst>
              <a:ext uri="{FF2B5EF4-FFF2-40B4-BE49-F238E27FC236}">
                <a16:creationId xmlns:a16="http://schemas.microsoft.com/office/drawing/2014/main" id="{DD9ACF2D-B0B4-4EC2-858E-265331FDE197}"/>
              </a:ext>
            </a:extLst>
          </p:cNvPr>
          <p:cNvSpPr>
            <a:spLocks noGrp="1"/>
          </p:cNvSpPr>
          <p:nvPr>
            <p:ph type="sldNum" sz="quarter" idx="4"/>
          </p:nvPr>
        </p:nvSpPr>
        <p:spPr/>
        <p:txBody>
          <a:bodyPr/>
          <a:lstStyle/>
          <a:p>
            <a:fld id="{E78626B2-E168-480E-BAE6-B60060C6AB83}" type="slidenum">
              <a:rPr lang="en-GB" smtClean="0"/>
              <a:pPr/>
              <a:t>11</a:t>
            </a:fld>
            <a:endParaRPr lang="en-GB" dirty="0"/>
          </a:p>
        </p:txBody>
      </p:sp>
      <p:sp>
        <p:nvSpPr>
          <p:cNvPr id="5" name="Title 4">
            <a:extLst>
              <a:ext uri="{FF2B5EF4-FFF2-40B4-BE49-F238E27FC236}">
                <a16:creationId xmlns:a16="http://schemas.microsoft.com/office/drawing/2014/main" id="{98E4830E-0BB7-49EE-81A0-255E6316FA2D}"/>
              </a:ext>
            </a:extLst>
          </p:cNvPr>
          <p:cNvSpPr>
            <a:spLocks noGrp="1"/>
          </p:cNvSpPr>
          <p:nvPr>
            <p:ph type="title"/>
          </p:nvPr>
        </p:nvSpPr>
        <p:spPr/>
        <p:txBody>
          <a:bodyPr/>
          <a:lstStyle/>
          <a:p>
            <a:r>
              <a:rPr lang="en-GB" dirty="0"/>
              <a:t>Significant customers</a:t>
            </a:r>
          </a:p>
        </p:txBody>
      </p:sp>
      <p:graphicFrame>
        <p:nvGraphicFramePr>
          <p:cNvPr id="7" name="Table Placeholder 7">
            <a:extLst>
              <a:ext uri="{FF2B5EF4-FFF2-40B4-BE49-F238E27FC236}">
                <a16:creationId xmlns:a16="http://schemas.microsoft.com/office/drawing/2014/main" id="{A9D54F91-FCA2-4751-AF83-17038EBB551F}"/>
              </a:ext>
            </a:extLst>
          </p:cNvPr>
          <p:cNvGraphicFramePr>
            <a:graphicFrameLocks noGrp="1"/>
          </p:cNvGraphicFramePr>
          <p:nvPr>
            <p:ph type="tbl" sz="quarter" idx="13"/>
            <p:extLst>
              <p:ext uri="{D42A27DB-BD31-4B8C-83A1-F6EECF244321}">
                <p14:modId xmlns:p14="http://schemas.microsoft.com/office/powerpoint/2010/main" val="924239601"/>
              </p:ext>
            </p:extLst>
          </p:nvPr>
        </p:nvGraphicFramePr>
        <p:xfrm>
          <a:off x="452438" y="1673225"/>
          <a:ext cx="8993377" cy="3910186"/>
        </p:xfrm>
        <a:graphic>
          <a:graphicData uri="http://schemas.openxmlformats.org/drawingml/2006/table">
            <a:tbl>
              <a:tblPr firstRow="1" bandRow="1">
                <a:tableStyleId>{21E4AEA4-8DFA-4A89-87EB-49C32662AFE0}</a:tableStyleId>
              </a:tblPr>
              <a:tblGrid>
                <a:gridCol w="1344744">
                  <a:extLst>
                    <a:ext uri="{9D8B030D-6E8A-4147-A177-3AD203B41FA5}">
                      <a16:colId xmlns:a16="http://schemas.microsoft.com/office/drawing/2014/main" val="20000"/>
                    </a:ext>
                  </a:extLst>
                </a:gridCol>
                <a:gridCol w="864921">
                  <a:extLst>
                    <a:ext uri="{9D8B030D-6E8A-4147-A177-3AD203B41FA5}">
                      <a16:colId xmlns:a16="http://schemas.microsoft.com/office/drawing/2014/main" val="20001"/>
                    </a:ext>
                  </a:extLst>
                </a:gridCol>
                <a:gridCol w="6783712">
                  <a:extLst>
                    <a:ext uri="{9D8B030D-6E8A-4147-A177-3AD203B41FA5}">
                      <a16:colId xmlns:a16="http://schemas.microsoft.com/office/drawing/2014/main" val="20002"/>
                    </a:ext>
                  </a:extLst>
                </a:gridCol>
              </a:tblGrid>
              <a:tr h="302986">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Customer</a:t>
                      </a:r>
                      <a:endParaRPr lang="en-GB" sz="1000" b="1" i="0" dirty="0">
                        <a:effectLst/>
                        <a:latin typeface="Franklin Gothic Book" panose="020B0503020102020204" pitchFamily="34" charset="0"/>
                        <a:ea typeface="Calibri"/>
                        <a:cs typeface="Times New Roman"/>
                      </a:endParaRPr>
                    </a:p>
                  </a:txBody>
                  <a:tcPr marL="72000" marR="72000" marT="72000" marB="72000">
                    <a:solidFill>
                      <a:schemeClr val="accent2">
                        <a:lumMod val="75000"/>
                      </a:schemeClr>
                    </a:solidFill>
                  </a:tcPr>
                </a:tc>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Country</a:t>
                      </a:r>
                      <a:endParaRPr lang="en-GB" sz="1000" b="1" i="0" dirty="0">
                        <a:effectLst/>
                        <a:latin typeface="Franklin Gothic Book" panose="020B0503020102020204" pitchFamily="34" charset="0"/>
                        <a:ea typeface="Calibri"/>
                        <a:cs typeface="Times New Roman"/>
                      </a:endParaRPr>
                    </a:p>
                  </a:txBody>
                  <a:tcPr marL="72000" marR="72000" marT="72000" marB="72000">
                    <a:solidFill>
                      <a:schemeClr val="accent2">
                        <a:lumMod val="75000"/>
                      </a:schemeClr>
                    </a:solidFill>
                  </a:tcPr>
                </a:tc>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Scope</a:t>
                      </a:r>
                      <a:endParaRPr lang="en-GB" sz="1000" b="1" i="0" dirty="0">
                        <a:effectLst/>
                        <a:latin typeface="Franklin Gothic Book" panose="020B0503020102020204" pitchFamily="34" charset="0"/>
                        <a:ea typeface="Calibri"/>
                        <a:cs typeface="Times New Roman"/>
                      </a:endParaRPr>
                    </a:p>
                  </a:txBody>
                  <a:tcPr marL="72000" marR="72000" marT="72000" marB="72000">
                    <a:solidFill>
                      <a:schemeClr val="accent2">
                        <a:lumMod val="75000"/>
                      </a:schemeClr>
                    </a:solidFill>
                  </a:tcPr>
                </a:tc>
                <a:extLst>
                  <a:ext uri="{0D108BD9-81ED-4DB2-BD59-A6C34878D82A}">
                    <a16:rowId xmlns:a16="http://schemas.microsoft.com/office/drawing/2014/main" val="10000"/>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LG U+</a:t>
                      </a:r>
                    </a:p>
                  </a:txBody>
                  <a:tcPr marL="72000" marR="72000" marT="72000" marB="72000">
                    <a:solidFill>
                      <a:srgbClr val="E7E9F2"/>
                    </a:solidFill>
                  </a:tcPr>
                </a:tc>
                <a:tc>
                  <a:txBody>
                    <a:bodyPr/>
                    <a:lstStyle/>
                    <a:p>
                      <a:pPr marL="0" algn="l" defTabSz="914400" rtl="0" eaLnBrk="1" latinLnBrk="0" hangingPunct="1"/>
                      <a:r>
                        <a:rPr lang="en-US" sz="1000" b="0" kern="1200" dirty="0">
                          <a:solidFill>
                            <a:srgbClr val="000000"/>
                          </a:solidFill>
                          <a:latin typeface="Franklin Gothic Book" pitchFamily="34" charset="0"/>
                          <a:ea typeface="+mn-ea"/>
                          <a:cs typeface="+mn-cs"/>
                        </a:rPr>
                        <a:t>South Korea</a:t>
                      </a:r>
                    </a:p>
                  </a:txBody>
                  <a:tcPr marL="72000" marR="72000" marT="72000" marB="72000">
                    <a:solidFill>
                      <a:srgbClr val="E7E9F2"/>
                    </a:solidFill>
                  </a:tcPr>
                </a:tc>
                <a:tc>
                  <a:txBody>
                    <a:bodyPr/>
                    <a:lstStyle/>
                    <a:p>
                      <a:pPr>
                        <a:spcAft>
                          <a:spcPts val="400"/>
                        </a:spcAft>
                      </a:pPr>
                      <a:r>
                        <a:rPr lang="en-GB" sz="1000" dirty="0">
                          <a:solidFill>
                            <a:srgbClr val="000000"/>
                          </a:solidFill>
                          <a:latin typeface="Franklin Gothic Book" pitchFamily="34" charset="0"/>
                        </a:rPr>
                        <a:t>LG U+ utilised Huawei’s iMaster MAE solution to optimise its 5G RAN, targeting automated optimisation of radio tilting to adjust for beam patterns. It has also employed applications to collect data and create a database to automate drive testing and service quality monitoring.</a:t>
                      </a:r>
                    </a:p>
                  </a:txBody>
                  <a:tcPr marL="72000" marR="72000" marT="72000" marB="72000">
                    <a:solidFill>
                      <a:srgbClr val="E7E9F2"/>
                    </a:solidFill>
                  </a:tcPr>
                </a:tc>
                <a:extLst>
                  <a:ext uri="{0D108BD9-81ED-4DB2-BD59-A6C34878D82A}">
                    <a16:rowId xmlns:a16="http://schemas.microsoft.com/office/drawing/2014/main" val="10001"/>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Fastweb</a:t>
                      </a:r>
                    </a:p>
                  </a:txBody>
                  <a:tcPr marL="72000" marR="72000" marT="72000" marB="72000">
                    <a:solidFill>
                      <a:srgbClr val="E7E9F2"/>
                    </a:solidFill>
                  </a:tcPr>
                </a:tc>
                <a:tc>
                  <a:txBody>
                    <a:bodyPr/>
                    <a:lstStyle/>
                    <a:p>
                      <a:r>
                        <a:rPr lang="en-US" sz="1000" b="0" dirty="0">
                          <a:solidFill>
                            <a:srgbClr val="000000"/>
                          </a:solidFill>
                          <a:latin typeface="Franklin Gothic Book" pitchFamily="34" charset="0"/>
                        </a:rPr>
                        <a:t>Italy</a:t>
                      </a:r>
                    </a:p>
                  </a:txBody>
                  <a:tcPr marL="72000" marR="72000" marT="72000" marB="72000">
                    <a:solidFill>
                      <a:srgbClr val="E7E9F2"/>
                    </a:solidFill>
                  </a:tcPr>
                </a:tc>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en-GB" sz="1000" strike="noStrike" kern="1200" dirty="0">
                          <a:solidFill>
                            <a:srgbClr val="000000"/>
                          </a:solidFill>
                          <a:latin typeface="Franklin Gothic Book" pitchFamily="34" charset="0"/>
                          <a:ea typeface="+mn-ea"/>
                          <a:cs typeface="+mn-cs"/>
                        </a:rPr>
                        <a:t>Fastweb used the iMaster NCE to increase the resiliency of its next generation optical network through automation and predictive maintenance. It is addressing use cases such as planning, fast provisioning, hitless bandwidth adjustment and latency mapping, fault simulation and resource usage prediction. Deployment of the solution was initially on the optical transport domain with plans to extend to the access and IP domains.</a:t>
                      </a:r>
                    </a:p>
                  </a:txBody>
                  <a:tcPr marL="72000" marR="72000" marT="72000" marB="72000">
                    <a:solidFill>
                      <a:srgbClr val="E7E9F2"/>
                    </a:solidFill>
                  </a:tcPr>
                </a:tc>
                <a:extLst>
                  <a:ext uri="{0D108BD9-81ED-4DB2-BD59-A6C34878D82A}">
                    <a16:rowId xmlns:a16="http://schemas.microsoft.com/office/drawing/2014/main" val="10002"/>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China Unicom</a:t>
                      </a:r>
                    </a:p>
                  </a:txBody>
                  <a:tcPr marL="72000" marR="72000" marT="72000" marB="72000">
                    <a:solidFill>
                      <a:srgbClr val="E7E9F2"/>
                    </a:solidFill>
                  </a:tcPr>
                </a:tc>
                <a:tc>
                  <a:txBody>
                    <a:bodyPr/>
                    <a:lstStyle/>
                    <a:p>
                      <a:pPr marR="71755" algn="l">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China</a:t>
                      </a:r>
                    </a:p>
                  </a:txBody>
                  <a:tcPr marL="72000" marR="72000" marT="72000" marB="72000">
                    <a:solidFill>
                      <a:srgbClr val="E7E9F2"/>
                    </a:solidFill>
                  </a:tcPr>
                </a:tc>
                <a:tc>
                  <a:txBody>
                    <a:bodyPr/>
                    <a:lstStyle/>
                    <a:p>
                      <a:pPr marR="71755" algn="l">
                        <a:lnSpc>
                          <a:spcPts val="1200"/>
                        </a:lnSpc>
                        <a:spcBef>
                          <a:spcPts val="200"/>
                        </a:spcBef>
                        <a:spcAft>
                          <a:spcPts val="400"/>
                        </a:spcAft>
                      </a:pPr>
                      <a:r>
                        <a:rPr lang="en-GB" sz="1000" dirty="0">
                          <a:solidFill>
                            <a:srgbClr val="000000"/>
                          </a:solidFill>
                          <a:effectLst/>
                          <a:latin typeface="Franklin Gothic Book" pitchFamily="34" charset="0"/>
                          <a:ea typeface="Calibri"/>
                          <a:cs typeface="Times New Roman"/>
                        </a:rPr>
                        <a:t>China Unicom partnered with Huawei to merge 21 disparate local networks into a single end to end network in the Guangdong region. Huawei’s solutions enable enterprise customers to monitor network status, latency traffic and topology through self-service portals. </a:t>
                      </a:r>
                    </a:p>
                  </a:txBody>
                  <a:tcPr marL="72000" marR="72000" marT="72000" marB="72000">
                    <a:solidFill>
                      <a:srgbClr val="E7E9F2"/>
                    </a:solidFill>
                  </a:tcPr>
                </a:tc>
                <a:extLst>
                  <a:ext uri="{0D108BD9-81ED-4DB2-BD59-A6C34878D82A}">
                    <a16:rowId xmlns:a16="http://schemas.microsoft.com/office/drawing/2014/main" val="10003"/>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AIS Thailand</a:t>
                      </a:r>
                    </a:p>
                  </a:txBody>
                  <a:tcPr marL="72000" marR="72000" marT="72000" marB="72000">
                    <a:solidFill>
                      <a:srgbClr val="E7E9F2"/>
                    </a:solidFill>
                  </a:tcPr>
                </a:tc>
                <a:tc>
                  <a:txBody>
                    <a:bodyPr/>
                    <a:lstStyle/>
                    <a:p>
                      <a:pPr marR="71755" algn="l">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Thailand</a:t>
                      </a:r>
                    </a:p>
                  </a:txBody>
                  <a:tcPr marL="72000" marR="72000" marT="72000" marB="72000">
                    <a:solidFill>
                      <a:srgbClr val="E7E9F2"/>
                    </a:solidFill>
                  </a:tcPr>
                </a:tc>
                <a:tc>
                  <a:txBody>
                    <a:bodyPr/>
                    <a:lstStyle/>
                    <a:p>
                      <a:pPr marR="71755" algn="l">
                        <a:lnSpc>
                          <a:spcPts val="1200"/>
                        </a:lnSpc>
                        <a:spcBef>
                          <a:spcPts val="200"/>
                        </a:spcBef>
                        <a:spcAft>
                          <a:spcPts val="400"/>
                        </a:spcAft>
                      </a:pPr>
                      <a:r>
                        <a:rPr lang="en-GB" sz="1000" dirty="0">
                          <a:solidFill>
                            <a:schemeClr val="tx1"/>
                          </a:solidFill>
                          <a:effectLst/>
                          <a:latin typeface="Franklin Gothic Book" pitchFamily="34" charset="0"/>
                          <a:ea typeface="Calibri"/>
                          <a:cs typeface="Times New Roman"/>
                        </a:rPr>
                        <a:t>AIS implemented Huawei’s iMaster MAE AI-based xTurbo solution to improve customer experience. It optimised its radio capacity for different scenarios, increasing capacity 13-15%. </a:t>
                      </a:r>
                    </a:p>
                  </a:txBody>
                  <a:tcPr marL="72000" marR="72000" marT="72000" marB="72000">
                    <a:solidFill>
                      <a:srgbClr val="E7E9F2"/>
                    </a:solidFill>
                  </a:tcPr>
                </a:tc>
                <a:extLst>
                  <a:ext uri="{0D108BD9-81ED-4DB2-BD59-A6C34878D82A}">
                    <a16:rowId xmlns:a16="http://schemas.microsoft.com/office/drawing/2014/main" val="10004"/>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China Mobile</a:t>
                      </a:r>
                    </a:p>
                  </a:txBody>
                  <a:tcPr marL="72000" marR="72000" marT="72000" marB="72000">
                    <a:solidFill>
                      <a:srgbClr val="E7E9F2"/>
                    </a:solidFill>
                  </a:tcPr>
                </a:tc>
                <a:tc>
                  <a:txBody>
                    <a:bodyPr/>
                    <a:lstStyle/>
                    <a:p>
                      <a:pPr marR="71755" algn="l">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China</a:t>
                      </a:r>
                    </a:p>
                  </a:txBody>
                  <a:tcPr marL="72000" marR="72000" marT="72000" marB="72000">
                    <a:solidFill>
                      <a:srgbClr val="E7E9F2"/>
                    </a:solidFill>
                  </a:tcPr>
                </a:tc>
                <a:tc>
                  <a:txBody>
                    <a:bodyPr/>
                    <a:lstStyle/>
                    <a:p>
                      <a:pPr marR="71755" algn="l">
                        <a:lnSpc>
                          <a:spcPts val="1200"/>
                        </a:lnSpc>
                        <a:spcBef>
                          <a:spcPts val="200"/>
                        </a:spcBef>
                        <a:spcAft>
                          <a:spcPts val="400"/>
                        </a:spcAft>
                      </a:pPr>
                      <a:r>
                        <a:rPr lang="en-GB" sz="1000" dirty="0">
                          <a:solidFill>
                            <a:schemeClr val="tx1"/>
                          </a:solidFill>
                          <a:effectLst/>
                          <a:latin typeface="Franklin Gothic Book" pitchFamily="34" charset="0"/>
                          <a:ea typeface="Calibri"/>
                          <a:cs typeface="Times New Roman"/>
                        </a:rPr>
                        <a:t>China Mobile implemented the iMaster NCE to manage its optical network. It is providing root cause analysis to improve troubleshooting efficiency in weak and faulty optical signals, providing a recommended action to resolve issues. and visualisation, management and resource control across its whole network. It collects network data such as power, bit errors, optical distance from ONTs and OLTs on a second by second basis. </a:t>
                      </a:r>
                    </a:p>
                  </a:txBody>
                  <a:tcPr marL="72000" marR="72000" marT="72000" marB="72000">
                    <a:solidFill>
                      <a:srgbClr val="E7E9F2"/>
                    </a:solidFill>
                  </a:tcPr>
                </a:tc>
                <a:extLst>
                  <a:ext uri="{0D108BD9-81ED-4DB2-BD59-A6C34878D82A}">
                    <a16:rowId xmlns:a16="http://schemas.microsoft.com/office/drawing/2014/main" val="3730762493"/>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Vodafone Turkey</a:t>
                      </a:r>
                    </a:p>
                  </a:txBody>
                  <a:tcPr marL="72000" marR="72000" marT="72000" marB="72000">
                    <a:solidFill>
                      <a:srgbClr val="E7E9F2"/>
                    </a:solidFill>
                  </a:tcPr>
                </a:tc>
                <a:tc>
                  <a:txBody>
                    <a:bodyPr/>
                    <a:lstStyle/>
                    <a:p>
                      <a:pPr marR="71755" algn="l">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Turkey</a:t>
                      </a:r>
                    </a:p>
                  </a:txBody>
                  <a:tcPr marL="72000" marR="72000" marT="72000" marB="72000">
                    <a:solidFill>
                      <a:srgbClr val="E7E9F2"/>
                    </a:solidFill>
                  </a:tcPr>
                </a:tc>
                <a:tc>
                  <a:txBody>
                    <a:bodyPr/>
                    <a:lstStyle/>
                    <a:p>
                      <a:pPr marR="71755" algn="l">
                        <a:lnSpc>
                          <a:spcPts val="1200"/>
                        </a:lnSpc>
                        <a:spcBef>
                          <a:spcPts val="200"/>
                        </a:spcBef>
                        <a:spcAft>
                          <a:spcPts val="400"/>
                        </a:spcAft>
                      </a:pPr>
                      <a:r>
                        <a:rPr lang="en-GB" sz="1000" dirty="0">
                          <a:solidFill>
                            <a:schemeClr val="tx1"/>
                          </a:solidFill>
                          <a:effectLst/>
                          <a:latin typeface="Franklin Gothic Book" pitchFamily="34" charset="0"/>
                          <a:ea typeface="Calibri"/>
                          <a:cs typeface="Times New Roman"/>
                        </a:rPr>
                        <a:t>Vodafone used AI-based automation to analyse wireless network data such as coverage, traffic and interference to optimise cell parameters. It improved user throughput 15%.</a:t>
                      </a:r>
                    </a:p>
                  </a:txBody>
                  <a:tcPr marL="72000" marR="72000" marT="72000" marB="72000">
                    <a:solidFill>
                      <a:srgbClr val="E7E9F2"/>
                    </a:solidFill>
                  </a:tcPr>
                </a:tc>
                <a:extLst>
                  <a:ext uri="{0D108BD9-81ED-4DB2-BD59-A6C34878D82A}">
                    <a16:rowId xmlns:a16="http://schemas.microsoft.com/office/drawing/2014/main" val="3322046678"/>
                  </a:ext>
                </a:extLst>
              </a:tr>
            </a:tbl>
          </a:graphicData>
        </a:graphic>
      </p:graphicFrame>
      <p:sp>
        <p:nvSpPr>
          <p:cNvPr id="8" name="Text Placeholder 6">
            <a:extLst>
              <a:ext uri="{FF2B5EF4-FFF2-40B4-BE49-F238E27FC236}">
                <a16:creationId xmlns:a16="http://schemas.microsoft.com/office/drawing/2014/main" id="{A375DC05-B611-4749-BF70-5014A0F78123}"/>
              </a:ext>
            </a:extLst>
          </p:cNvPr>
          <p:cNvSpPr>
            <a:spLocks noGrp="1"/>
          </p:cNvSpPr>
          <p:nvPr>
            <p:ph type="body" sz="quarter" idx="19"/>
          </p:nvPr>
        </p:nvSpPr>
        <p:spPr>
          <a:xfrm>
            <a:off x="453668" y="6275388"/>
            <a:ext cx="6300787" cy="504001"/>
          </a:xfrm>
        </p:spPr>
        <p:txBody>
          <a:bodyPr/>
          <a:lstStyle/>
          <a:p>
            <a:r>
              <a:rPr lang="en-GB" baseline="30000" dirty="0"/>
              <a:t>1 </a:t>
            </a:r>
            <a:r>
              <a:rPr lang="en-GB" dirty="0"/>
              <a:t>List is not exhaustive.</a:t>
            </a:r>
          </a:p>
          <a:p>
            <a:endParaRPr lang="en-GB" dirty="0"/>
          </a:p>
        </p:txBody>
      </p:sp>
    </p:spTree>
    <p:extLst>
      <p:ext uri="{BB962C8B-B14F-4D97-AF65-F5344CB8AC3E}">
        <p14:creationId xmlns:p14="http://schemas.microsoft.com/office/powerpoint/2010/main" val="260972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EBC7E5-4AFD-4611-A637-FEB2B79BC136}"/>
              </a:ext>
            </a:extLst>
          </p:cNvPr>
          <p:cNvSpPr>
            <a:spLocks noGrp="1"/>
          </p:cNvSpPr>
          <p:nvPr>
            <p:ph type="body" sz="quarter" idx="16"/>
          </p:nvPr>
        </p:nvSpPr>
        <p:spPr/>
        <p:txBody>
          <a:bodyPr lIns="72000" rIns="72000"/>
          <a:lstStyle/>
          <a:p>
            <a:r>
              <a:rPr lang="en-US" b="1" spc="30" dirty="0"/>
              <a:t>William Nagy</a:t>
            </a:r>
            <a:r>
              <a:rPr lang="en-US" spc="30" dirty="0"/>
              <a:t> (Analyst) </a:t>
            </a:r>
            <a:r>
              <a:rPr lang="en-US" dirty="0"/>
              <a:t>is a member of the </a:t>
            </a:r>
            <a:r>
              <a:rPr lang="en-US" i="1" dirty="0"/>
              <a:t>Telecoms Software and Networks</a:t>
            </a:r>
            <a:r>
              <a:rPr lang="en-US" dirty="0"/>
              <a:t> research team in London, contributing to various research programmes with a focus on </a:t>
            </a:r>
            <a:r>
              <a:rPr lang="en-US" i="1" dirty="0"/>
              <a:t>Automated Assurance</a:t>
            </a:r>
            <a:r>
              <a:rPr lang="en-US" dirty="0"/>
              <a:t>, </a:t>
            </a:r>
            <a:r>
              <a:rPr lang="en-US" i="1" dirty="0"/>
              <a:t>Service Design and Orchestration</a:t>
            </a:r>
            <a:r>
              <a:rPr lang="en-US" dirty="0"/>
              <a:t> and </a:t>
            </a:r>
            <a:r>
              <a:rPr lang="en-US" i="1" dirty="0"/>
              <a:t>Forecast and Strategy</a:t>
            </a:r>
            <a:r>
              <a:rPr lang="en-US" dirty="0"/>
              <a:t>. He previously worked with the regional markets team. William holds a BSc in Physics from Queen Mary University of London. </a:t>
            </a:r>
            <a:endParaRPr lang="en-GB" dirty="0"/>
          </a:p>
        </p:txBody>
      </p:sp>
      <p:sp>
        <p:nvSpPr>
          <p:cNvPr id="3" name="Title 2">
            <a:extLst>
              <a:ext uri="{FF2B5EF4-FFF2-40B4-BE49-F238E27FC236}">
                <a16:creationId xmlns:a16="http://schemas.microsoft.com/office/drawing/2014/main" id="{DBE9CB44-3970-4AD7-95E6-F3B63DC27B31}"/>
              </a:ext>
            </a:extLst>
          </p:cNvPr>
          <p:cNvSpPr>
            <a:spLocks noGrp="1"/>
          </p:cNvSpPr>
          <p:nvPr>
            <p:ph type="title"/>
          </p:nvPr>
        </p:nvSpPr>
        <p:spPr/>
        <p:txBody>
          <a:bodyPr/>
          <a:lstStyle/>
          <a:p>
            <a:r>
              <a:rPr lang="en-GB" dirty="0"/>
              <a:t>About the authors</a:t>
            </a:r>
          </a:p>
        </p:txBody>
      </p:sp>
      <p:sp>
        <p:nvSpPr>
          <p:cNvPr id="4" name="Slide Number Placeholder 3">
            <a:extLst>
              <a:ext uri="{FF2B5EF4-FFF2-40B4-BE49-F238E27FC236}">
                <a16:creationId xmlns:a16="http://schemas.microsoft.com/office/drawing/2014/main" id="{9BFA26C9-C6BC-46F0-B0C4-B073F0CA9A31}"/>
              </a:ext>
            </a:extLst>
          </p:cNvPr>
          <p:cNvSpPr>
            <a:spLocks noGrp="1"/>
          </p:cNvSpPr>
          <p:nvPr>
            <p:ph type="sldNum" sz="quarter" idx="11"/>
          </p:nvPr>
        </p:nvSpPr>
        <p:spPr/>
        <p:txBody>
          <a:bodyPr/>
          <a:lstStyle/>
          <a:p>
            <a:fld id="{E78626B2-E168-480E-BAE6-B60060C6AB83}" type="slidenum">
              <a:rPr lang="en-GB" smtClean="0"/>
              <a:pPr/>
              <a:t>12</a:t>
            </a:fld>
            <a:endParaRPr lang="en-GB" dirty="0"/>
          </a:p>
        </p:txBody>
      </p:sp>
      <p:sp>
        <p:nvSpPr>
          <p:cNvPr id="10" name="Text Placeholder 9">
            <a:extLst>
              <a:ext uri="{FF2B5EF4-FFF2-40B4-BE49-F238E27FC236}">
                <a16:creationId xmlns:a16="http://schemas.microsoft.com/office/drawing/2014/main" id="{10D82C3E-8F49-4A09-9317-BC0FCD1BC68E}"/>
              </a:ext>
            </a:extLst>
          </p:cNvPr>
          <p:cNvSpPr>
            <a:spLocks noGrp="1"/>
          </p:cNvSpPr>
          <p:nvPr>
            <p:ph type="body" sz="quarter" idx="15"/>
          </p:nvPr>
        </p:nvSpPr>
        <p:spPr/>
        <p:txBody>
          <a:bodyPr lIns="72000" rIns="72000"/>
          <a:lstStyle/>
          <a:p>
            <a:r>
              <a:rPr lang="en-US" b="1" spc="30" dirty="0"/>
              <a:t>Anil Rao</a:t>
            </a:r>
            <a:r>
              <a:rPr lang="en-US" dirty="0"/>
              <a:t> (Principal Analyst) is the lead analyst on network and service automation research that includes the Network Automation and Orchestration, Automated Assurance and Service Design and Orchestration research programmes, covering a broad range of topics on the existing and new-age operational systems that will power operators’ digital transformations. His main areas of focus include service creation, provisioning and service operations in NFV/SDN-based networks, 5G, IoT and edge clouds; the use of analytics, ML and AI to increase operations efficiency and agility; and the broader imperatives around operations automation and zero touch networks. Anil also works with clients on a range of consulting engagements such as strategy assessment and advisory, market sizing, competitive analysis and market positioning, and marketing support through thought leadership collateral.</a:t>
            </a:r>
            <a:endParaRPr lang="en-GB" dirty="0"/>
          </a:p>
        </p:txBody>
      </p:sp>
      <p:pic>
        <p:nvPicPr>
          <p:cNvPr id="5" name="Picture Placeholder 4" descr="A person wearing a suit and tie smiling and looking at the camera&#10;&#10;Description automatically generated">
            <a:extLst>
              <a:ext uri="{FF2B5EF4-FFF2-40B4-BE49-F238E27FC236}">
                <a16:creationId xmlns:a16="http://schemas.microsoft.com/office/drawing/2014/main" id="{D03DD557-7BE9-461E-9F03-2F3B106E4D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 r="132"/>
          <a:stretch>
            <a:fillRect/>
          </a:stretch>
        </p:blipFill>
        <p:spPr/>
      </p:pic>
      <p:pic>
        <p:nvPicPr>
          <p:cNvPr id="7" name="Picture Placeholder 6" descr="A person wearing a suit and tie smiling at the camera&#10;&#10;Description automatically generated">
            <a:extLst>
              <a:ext uri="{FF2B5EF4-FFF2-40B4-BE49-F238E27FC236}">
                <a16:creationId xmlns:a16="http://schemas.microsoft.com/office/drawing/2014/main" id="{F500B84E-67A1-408B-AB70-4CEBC2A1443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2" r="132"/>
          <a:stretch>
            <a:fillRect/>
          </a:stretch>
        </p:blipFill>
        <p:spPr/>
      </p:pic>
    </p:spTree>
    <p:extLst>
      <p:ext uri="{BB962C8B-B14F-4D97-AF65-F5344CB8AC3E}">
        <p14:creationId xmlns:p14="http://schemas.microsoft.com/office/powerpoint/2010/main" val="130538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0A1FB-0B83-4C2A-A9CA-F9B07E475E39}"/>
              </a:ext>
            </a:extLst>
          </p:cNvPr>
          <p:cNvSpPr>
            <a:spLocks noGrp="1"/>
          </p:cNvSpPr>
          <p:nvPr>
            <p:ph type="body" sz="quarter" idx="12"/>
          </p:nvPr>
        </p:nvSpPr>
        <p:spPr/>
        <p:txBody>
          <a:bodyPr/>
          <a:lstStyle/>
          <a:p>
            <a:r>
              <a:rPr lang="en-GB" b="1" spc="20" dirty="0">
                <a:solidFill>
                  <a:schemeClr val="accent1"/>
                </a:solidFill>
              </a:rPr>
              <a:t>CONSULTING</a:t>
            </a:r>
          </a:p>
          <a:p>
            <a:r>
              <a:rPr lang="en-GB" dirty="0"/>
              <a:t>We deliver tangible benefits to clients across the telecoms industry:</a:t>
            </a:r>
          </a:p>
          <a:p>
            <a:pPr lvl="1">
              <a:buClr>
                <a:schemeClr val="accent1"/>
              </a:buClr>
            </a:pPr>
            <a:r>
              <a:rPr lang="en-GB" dirty="0"/>
              <a:t>communications and digital service providers, vendors, financial and strategic investors, private equity and infrastructure funds, governments, regulators, broadcasters, and service and content providers.</a:t>
            </a:r>
          </a:p>
          <a:p>
            <a:r>
              <a:rPr lang="en-GB" dirty="0"/>
              <a:t>Our sector specialists understand the distinct local challenges facing clients, in addition to the wider effects of global forces.</a:t>
            </a:r>
          </a:p>
          <a:p>
            <a:r>
              <a:rPr lang="en-GB" dirty="0"/>
              <a:t>We are future-focused and help clients understand the challenges and opportunities that new technology brings.</a:t>
            </a:r>
          </a:p>
          <a:p>
            <a:r>
              <a:rPr lang="en-GB" b="1" spc="20" dirty="0">
                <a:solidFill>
                  <a:schemeClr val="accent6"/>
                </a:solidFill>
              </a:rPr>
              <a:t>RESEARCH</a:t>
            </a:r>
          </a:p>
          <a:p>
            <a:r>
              <a:rPr lang="en-GB" dirty="0"/>
              <a:t>Our dedicated team of analysts track and forecast the different services accessed by consumers and enterprises.</a:t>
            </a:r>
          </a:p>
          <a:p>
            <a:r>
              <a:rPr lang="en-GB" dirty="0"/>
              <a:t>We offer detailed insight into the software, infrastructure and technology delivering those services.</a:t>
            </a:r>
          </a:p>
          <a:p>
            <a:r>
              <a:rPr lang="en-GB" dirty="0"/>
              <a:t>Clients benefit from regular and timely intelligence, and direct access to analysts.</a:t>
            </a:r>
          </a:p>
        </p:txBody>
      </p:sp>
      <p:sp>
        <p:nvSpPr>
          <p:cNvPr id="3" name="Text Placeholder 2">
            <a:extLst>
              <a:ext uri="{FF2B5EF4-FFF2-40B4-BE49-F238E27FC236}">
                <a16:creationId xmlns:a16="http://schemas.microsoft.com/office/drawing/2014/main" id="{13CB7F79-A33B-4BEF-AC11-0F10AFF1A907}"/>
              </a:ext>
            </a:extLst>
          </p:cNvPr>
          <p:cNvSpPr>
            <a:spLocks noGrp="1"/>
          </p:cNvSpPr>
          <p:nvPr>
            <p:ph type="body" sz="quarter" idx="15"/>
          </p:nvPr>
        </p:nvSpPr>
        <p:spPr/>
        <p:txBody>
          <a:bodyPr/>
          <a:lstStyle/>
          <a:p>
            <a:r>
              <a:rPr lang="en-GB" dirty="0"/>
              <a:t>Analysys Mason’s consulting services and research portfolio</a:t>
            </a:r>
          </a:p>
        </p:txBody>
      </p:sp>
      <p:sp>
        <p:nvSpPr>
          <p:cNvPr id="5" name="Slide Number Placeholder 4">
            <a:extLst>
              <a:ext uri="{FF2B5EF4-FFF2-40B4-BE49-F238E27FC236}">
                <a16:creationId xmlns:a16="http://schemas.microsoft.com/office/drawing/2014/main" id="{1F305C70-084E-4E40-B523-7F5BB10106AF}"/>
              </a:ext>
            </a:extLst>
          </p:cNvPr>
          <p:cNvSpPr>
            <a:spLocks noGrp="1"/>
          </p:cNvSpPr>
          <p:nvPr>
            <p:ph type="sldNum" sz="quarter" idx="4"/>
          </p:nvPr>
        </p:nvSpPr>
        <p:spPr/>
        <p:txBody>
          <a:bodyPr/>
          <a:lstStyle/>
          <a:p>
            <a:fld id="{E78626B2-E168-480E-BAE6-B60060C6AB83}" type="slidenum">
              <a:rPr lang="en-GB" smtClean="0"/>
              <a:pPr/>
              <a:t>13</a:t>
            </a:fld>
            <a:endParaRPr lang="en-GB" dirty="0"/>
          </a:p>
        </p:txBody>
      </p:sp>
      <p:sp>
        <p:nvSpPr>
          <p:cNvPr id="6" name="Title 5">
            <a:extLst>
              <a:ext uri="{FF2B5EF4-FFF2-40B4-BE49-F238E27FC236}">
                <a16:creationId xmlns:a16="http://schemas.microsoft.com/office/drawing/2014/main" id="{6F86901A-2F52-464C-809E-A98041E9BBE2}"/>
              </a:ext>
            </a:extLst>
          </p:cNvPr>
          <p:cNvSpPr>
            <a:spLocks noGrp="1"/>
          </p:cNvSpPr>
          <p:nvPr>
            <p:ph type="title"/>
          </p:nvPr>
        </p:nvSpPr>
        <p:spPr/>
        <p:txBody>
          <a:bodyPr/>
          <a:lstStyle/>
          <a:p>
            <a:r>
              <a:rPr lang="en-GB" dirty="0"/>
              <a:t>Analysys Mason’s consulting and research are uniquely positioned</a:t>
            </a:r>
          </a:p>
        </p:txBody>
      </p:sp>
      <p:pic>
        <p:nvPicPr>
          <p:cNvPr id="9" name="Picture Placeholder 8" descr="A close up of a logo&#10;&#10;Description automatically generated">
            <a:extLst>
              <a:ext uri="{FF2B5EF4-FFF2-40B4-BE49-F238E27FC236}">
                <a16:creationId xmlns:a16="http://schemas.microsoft.com/office/drawing/2014/main" id="{72959B40-9663-43E8-A63B-DF0580352C97}"/>
              </a:ext>
            </a:extLst>
          </p:cNvPr>
          <p:cNvPicPr>
            <a:picLocks noGrp="1" noChangeAspect="1"/>
          </p:cNvPicPr>
          <p:nvPr>
            <p:ph type="pic" sz="quarter" idx="11"/>
          </p:nvPr>
        </p:nvPicPr>
        <p:blipFill>
          <a:blip r:embed="rId2" cstate="hqprint">
            <a:extLst>
              <a:ext uri="{28A0092B-C50C-407E-A947-70E740481C1C}">
                <a14:useLocalDpi xmlns:a14="http://schemas.microsoft.com/office/drawing/2010/main" val="0"/>
              </a:ext>
            </a:extLst>
          </a:blip>
          <a:srcRect l="2412" r="2412"/>
          <a:stretch>
            <a:fillRect/>
          </a:stretch>
        </p:blipFill>
        <p:spPr>
          <a:xfrm>
            <a:off x="328434" y="1673225"/>
            <a:ext cx="4591050" cy="4572000"/>
          </a:xfrm>
          <a:prstGeom prst="rect">
            <a:avLst/>
          </a:prstGeom>
        </p:spPr>
      </p:pic>
    </p:spTree>
    <p:extLst>
      <p:ext uri="{BB962C8B-B14F-4D97-AF65-F5344CB8AC3E}">
        <p14:creationId xmlns:p14="http://schemas.microsoft.com/office/powerpoint/2010/main" val="298465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7F1-3B33-4174-AD21-FC51972D4716}"/>
              </a:ext>
            </a:extLst>
          </p:cNvPr>
          <p:cNvSpPr>
            <a:spLocks noGrp="1"/>
          </p:cNvSpPr>
          <p:nvPr>
            <p:ph type="title"/>
          </p:nvPr>
        </p:nvSpPr>
        <p:spPr/>
        <p:txBody>
          <a:bodyPr/>
          <a:lstStyle/>
          <a:p>
            <a:r>
              <a:rPr lang="en-GB" dirty="0"/>
              <a:t>Research from Analysys Mason</a:t>
            </a:r>
          </a:p>
        </p:txBody>
      </p:sp>
      <p:sp>
        <p:nvSpPr>
          <p:cNvPr id="3" name="Slide Number Placeholder 2">
            <a:extLst>
              <a:ext uri="{FF2B5EF4-FFF2-40B4-BE49-F238E27FC236}">
                <a16:creationId xmlns:a16="http://schemas.microsoft.com/office/drawing/2014/main" id="{EA9FEBC7-4F3A-4E7D-9CA4-8064BD0985BD}"/>
              </a:ext>
            </a:extLst>
          </p:cNvPr>
          <p:cNvSpPr>
            <a:spLocks noGrp="1"/>
          </p:cNvSpPr>
          <p:nvPr>
            <p:ph type="sldNum" sz="quarter" idx="4"/>
          </p:nvPr>
        </p:nvSpPr>
        <p:spPr/>
        <p:txBody>
          <a:bodyPr/>
          <a:lstStyle/>
          <a:p>
            <a:fld id="{E78626B2-E168-480E-BAE6-B60060C6AB83}" type="slidenum">
              <a:rPr lang="en-GB" smtClean="0"/>
              <a:pPr/>
              <a:t>14</a:t>
            </a:fld>
            <a:endParaRPr lang="en-GB" dirty="0"/>
          </a:p>
        </p:txBody>
      </p:sp>
      <p:pic>
        <p:nvPicPr>
          <p:cNvPr id="5" name="Picture 4">
            <a:extLst>
              <a:ext uri="{FF2B5EF4-FFF2-40B4-BE49-F238E27FC236}">
                <a16:creationId xmlns:a16="http://schemas.microsoft.com/office/drawing/2014/main" id="{4CC3DAF0-2CC5-481C-9FD6-EE26C05971B8}"/>
              </a:ext>
            </a:extLst>
          </p:cNvPr>
          <p:cNvPicPr>
            <a:picLocks noChangeAspect="1"/>
          </p:cNvPicPr>
          <p:nvPr/>
        </p:nvPicPr>
        <p:blipFill>
          <a:blip r:embed="rId2"/>
          <a:stretch>
            <a:fillRect/>
          </a:stretch>
        </p:blipFill>
        <p:spPr>
          <a:xfrm>
            <a:off x="456810" y="889341"/>
            <a:ext cx="8992379" cy="5901439"/>
          </a:xfrm>
          <a:prstGeom prst="rect">
            <a:avLst/>
          </a:prstGeom>
        </p:spPr>
      </p:pic>
    </p:spTree>
    <p:extLst>
      <p:ext uri="{BB962C8B-B14F-4D97-AF65-F5344CB8AC3E}">
        <p14:creationId xmlns:p14="http://schemas.microsoft.com/office/powerpoint/2010/main" val="219940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20F2-30B5-434B-AF72-A219355C909F}"/>
              </a:ext>
            </a:extLst>
          </p:cNvPr>
          <p:cNvSpPr>
            <a:spLocks noGrp="1"/>
          </p:cNvSpPr>
          <p:nvPr>
            <p:ph type="title"/>
          </p:nvPr>
        </p:nvSpPr>
        <p:spPr/>
        <p:txBody>
          <a:bodyPr/>
          <a:lstStyle/>
          <a:p>
            <a:r>
              <a:rPr lang="en-GB" dirty="0"/>
              <a:t>Consulting from Analysys Mason</a:t>
            </a:r>
          </a:p>
        </p:txBody>
      </p:sp>
      <p:sp>
        <p:nvSpPr>
          <p:cNvPr id="3" name="Slide Number Placeholder 2">
            <a:extLst>
              <a:ext uri="{FF2B5EF4-FFF2-40B4-BE49-F238E27FC236}">
                <a16:creationId xmlns:a16="http://schemas.microsoft.com/office/drawing/2014/main" id="{B1C65EB2-1008-45F1-B38D-A0948E76CE48}"/>
              </a:ext>
            </a:extLst>
          </p:cNvPr>
          <p:cNvSpPr>
            <a:spLocks noGrp="1"/>
          </p:cNvSpPr>
          <p:nvPr>
            <p:ph type="sldNum" sz="quarter" idx="4"/>
          </p:nvPr>
        </p:nvSpPr>
        <p:spPr/>
        <p:txBody>
          <a:bodyPr/>
          <a:lstStyle/>
          <a:p>
            <a:fld id="{E78626B2-E168-480E-BAE6-B60060C6AB83}" type="slidenum">
              <a:rPr lang="en-GB" smtClean="0"/>
              <a:pPr/>
              <a:t>15</a:t>
            </a:fld>
            <a:endParaRPr lang="en-GB" dirty="0"/>
          </a:p>
        </p:txBody>
      </p:sp>
      <p:pic>
        <p:nvPicPr>
          <p:cNvPr id="5" name="Picture 4">
            <a:extLst>
              <a:ext uri="{FF2B5EF4-FFF2-40B4-BE49-F238E27FC236}">
                <a16:creationId xmlns:a16="http://schemas.microsoft.com/office/drawing/2014/main" id="{853E2A74-4DB2-455F-A2AC-79AAB2A88439}"/>
              </a:ext>
            </a:extLst>
          </p:cNvPr>
          <p:cNvPicPr>
            <a:picLocks noChangeAspect="1"/>
          </p:cNvPicPr>
          <p:nvPr/>
        </p:nvPicPr>
        <p:blipFill>
          <a:blip r:embed="rId2"/>
          <a:stretch>
            <a:fillRect/>
          </a:stretch>
        </p:blipFill>
        <p:spPr>
          <a:xfrm>
            <a:off x="465519" y="896227"/>
            <a:ext cx="8992379" cy="5499069"/>
          </a:xfrm>
          <a:prstGeom prst="rect">
            <a:avLst/>
          </a:prstGeom>
        </p:spPr>
      </p:pic>
    </p:spTree>
    <p:extLst>
      <p:ext uri="{BB962C8B-B14F-4D97-AF65-F5344CB8AC3E}">
        <p14:creationId xmlns:p14="http://schemas.microsoft.com/office/powerpoint/2010/main" val="35313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E7D03B-0992-4FA0-89D8-5525A603C851}"/>
              </a:ext>
            </a:extLst>
          </p:cNvPr>
          <p:cNvSpPr>
            <a:spLocks noGrp="1"/>
          </p:cNvSpPr>
          <p:nvPr>
            <p:ph type="body" sz="quarter" idx="10"/>
          </p:nvPr>
        </p:nvSpPr>
        <p:spPr/>
        <p:txBody>
          <a:bodyPr/>
          <a:lstStyle/>
          <a:p>
            <a:r>
              <a:rPr lang="en-GB" dirty="0"/>
              <a:t>FEBRUARY 2021</a:t>
            </a:r>
          </a:p>
        </p:txBody>
      </p:sp>
    </p:spTree>
    <p:extLst>
      <p:ext uri="{BB962C8B-B14F-4D97-AF65-F5344CB8AC3E}">
        <p14:creationId xmlns:p14="http://schemas.microsoft.com/office/powerpoint/2010/main" val="59434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3EEA73E-15A2-4DA1-87CD-A9DD742FDD4D}"/>
              </a:ext>
            </a:extLst>
          </p:cNvPr>
          <p:cNvGraphicFramePr>
            <a:graphicFrameLocks noChangeAspect="1"/>
          </p:cNvGraphicFramePr>
          <p:nvPr>
            <p:custDataLst>
              <p:tags r:id="rId1"/>
            </p:custDataLst>
            <p:extLst>
              <p:ext uri="{D42A27DB-BD31-4B8C-83A1-F6EECF244321}">
                <p14:modId xmlns:p14="http://schemas.microsoft.com/office/powerpoint/2010/main" val="2169549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508" progId="TCLayout.ActiveDocument.1">
                  <p:embed/>
                </p:oleObj>
              </mc:Choice>
              <mc:Fallback>
                <p:oleObj name="think-cell Slide" r:id="rId4" imgW="499" imgH="508" progId="TCLayout.ActiveDocument.1">
                  <p:embed/>
                  <p:pic>
                    <p:nvPicPr>
                      <p:cNvPr id="8" name="Object 7" hidden="1">
                        <a:extLst>
                          <a:ext uri="{FF2B5EF4-FFF2-40B4-BE49-F238E27FC236}">
                            <a16:creationId xmlns:a16="http://schemas.microsoft.com/office/drawing/2014/main" id="{23EEA73E-15A2-4DA1-87CD-A9DD742FDD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4658D65-C034-4BB7-9278-E37D929FBA7E}"/>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ext Placeholder 1">
            <a:extLst>
              <a:ext uri="{FF2B5EF4-FFF2-40B4-BE49-F238E27FC236}">
                <a16:creationId xmlns:a16="http://schemas.microsoft.com/office/drawing/2014/main" id="{16010C14-CBCC-41DB-995A-24ECB011EFE2}"/>
              </a:ext>
            </a:extLst>
          </p:cNvPr>
          <p:cNvSpPr>
            <a:spLocks noGrp="1"/>
          </p:cNvSpPr>
          <p:nvPr>
            <p:ph type="body" sz="quarter" idx="12"/>
          </p:nvPr>
        </p:nvSpPr>
        <p:spPr/>
        <p:txBody>
          <a:bodyPr/>
          <a:lstStyle/>
          <a:p>
            <a:r>
              <a:rPr lang="en-GB" b="1" spc="20" dirty="0">
                <a:solidFill>
                  <a:schemeClr val="accent2"/>
                </a:solidFill>
              </a:rPr>
              <a:t>Huawei is a leading network infrastructure, software and services vendor with a strong portfolio of network automation and orchestration solutions.</a:t>
            </a:r>
          </a:p>
          <a:p>
            <a:r>
              <a:rPr lang="en-GB" dirty="0"/>
              <a:t>Huawei has a long standing history of providing network infrastructure to the largest CSPs worldwide. It has expertise across the entire telecoms domain offering equipment for RAN, transport, core, optical and IP/MPLS networks as well as data centres. It compliments its infrastructure with a broad software and services portfolio. The vendor is increasingly investing in research and development of new technology capability such as 5G, cloud and AI. Its R&amp;D investment is enabled by consistently growing revenue year-on-year across its carrier, enterprise and consumer businesses. It is active in contributing to industry standards and protocol development such as 3GPP’s Release 16 and ITU’s standards for 5G and optical transport networks. </a:t>
            </a:r>
          </a:p>
          <a:p>
            <a:r>
              <a:rPr lang="en-GB" dirty="0"/>
              <a:t>Automation is integral to Huawei’s OSS software portfolio that covers network management, operations and maintenance, network orchestration, SDN control, service design and orchestration and automated assurance. Automation is also at the heart of Huawei’s 5G strategy, enabling a variety of consumer and enterprise use cases such as AR/VR, network slicing, fixed wireless access, private networks and private 5G-to-business lines. Huawei is driving standardisation of autonomous networks through TMF and is a contributing author to the two important white papers</a:t>
            </a:r>
            <a:r>
              <a:rPr lang="en-GB" baseline="30000" dirty="0"/>
              <a:t>1</a:t>
            </a:r>
            <a:r>
              <a:rPr lang="en-GB" dirty="0"/>
              <a:t> on this topic.</a:t>
            </a:r>
          </a:p>
          <a:p>
            <a:r>
              <a:rPr lang="en-GB" dirty="0"/>
              <a:t> </a:t>
            </a:r>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E6B1BABD-0B01-4F47-9BB7-D2B16C03794F}"/>
              </a:ext>
            </a:extLst>
          </p:cNvPr>
          <p:cNvSpPr>
            <a:spLocks noGrp="1"/>
          </p:cNvSpPr>
          <p:nvPr>
            <p:ph type="body" sz="quarter" idx="15"/>
          </p:nvPr>
        </p:nvSpPr>
        <p:spPr/>
        <p:txBody>
          <a:bodyPr/>
          <a:lstStyle/>
          <a:p>
            <a:r>
              <a:rPr lang="en-GB" dirty="0"/>
              <a:t>Figure 1: Key data</a:t>
            </a:r>
          </a:p>
        </p:txBody>
      </p:sp>
      <p:sp>
        <p:nvSpPr>
          <p:cNvPr id="5" name="Slide Number Placeholder 4">
            <a:extLst>
              <a:ext uri="{FF2B5EF4-FFF2-40B4-BE49-F238E27FC236}">
                <a16:creationId xmlns:a16="http://schemas.microsoft.com/office/drawing/2014/main" id="{35B01D72-3E8E-4EDC-A507-4D15E1044C9B}"/>
              </a:ext>
            </a:extLst>
          </p:cNvPr>
          <p:cNvSpPr>
            <a:spLocks noGrp="1"/>
          </p:cNvSpPr>
          <p:nvPr>
            <p:ph type="sldNum" sz="quarter" idx="4"/>
          </p:nvPr>
        </p:nvSpPr>
        <p:spPr/>
        <p:txBody>
          <a:bodyPr/>
          <a:lstStyle/>
          <a:p>
            <a:fld id="{E78626B2-E168-480E-BAE6-B60060C6AB83}" type="slidenum">
              <a:rPr lang="en-GB" smtClean="0"/>
              <a:pPr/>
              <a:t>2</a:t>
            </a:fld>
            <a:endParaRPr lang="en-GB" dirty="0"/>
          </a:p>
        </p:txBody>
      </p:sp>
      <p:sp>
        <p:nvSpPr>
          <p:cNvPr id="6" name="Title 5">
            <a:extLst>
              <a:ext uri="{FF2B5EF4-FFF2-40B4-BE49-F238E27FC236}">
                <a16:creationId xmlns:a16="http://schemas.microsoft.com/office/drawing/2014/main" id="{F73D75B7-B5F6-49C5-9EDA-F7CA7E26DA21}"/>
              </a:ext>
            </a:extLst>
          </p:cNvPr>
          <p:cNvSpPr>
            <a:spLocks noGrp="1"/>
          </p:cNvSpPr>
          <p:nvPr>
            <p:ph type="title"/>
          </p:nvPr>
        </p:nvSpPr>
        <p:spPr/>
        <p:txBody>
          <a:bodyPr vert="horz"/>
          <a:lstStyle/>
          <a:p>
            <a:r>
              <a:rPr lang="en-GB" dirty="0">
                <a:solidFill>
                  <a:schemeClr val="accent2"/>
                </a:solidFill>
              </a:rPr>
              <a:t>Huawei: </a:t>
            </a:r>
            <a:r>
              <a:rPr lang="en-GB" dirty="0"/>
              <a:t>company summary</a:t>
            </a:r>
          </a:p>
        </p:txBody>
      </p:sp>
      <p:sp>
        <p:nvSpPr>
          <p:cNvPr id="11" name="Text Placeholder 10">
            <a:extLst>
              <a:ext uri="{FF2B5EF4-FFF2-40B4-BE49-F238E27FC236}">
                <a16:creationId xmlns:a16="http://schemas.microsoft.com/office/drawing/2014/main" id="{5621C6F5-4C16-4787-A8D6-ED72B4B7D756}"/>
              </a:ext>
            </a:extLst>
          </p:cNvPr>
          <p:cNvSpPr>
            <a:spLocks noGrp="1"/>
          </p:cNvSpPr>
          <p:nvPr>
            <p:ph type="body" sz="quarter" idx="19"/>
          </p:nvPr>
        </p:nvSpPr>
        <p:spPr/>
        <p:txBody>
          <a:bodyPr/>
          <a:lstStyle/>
          <a:p>
            <a:r>
              <a:rPr lang="en-GB" baseline="30000" dirty="0"/>
              <a:t>1</a:t>
            </a:r>
            <a:r>
              <a:rPr lang="en-GB" dirty="0"/>
              <a:t> </a:t>
            </a:r>
            <a:r>
              <a:rPr lang="en-GB" sz="700" dirty="0"/>
              <a:t>Refer to the whitepapers here: </a:t>
            </a:r>
            <a:r>
              <a:rPr lang="en-GB" sz="700" dirty="0">
                <a:hlinkClick r:id="rId6"/>
              </a:rPr>
              <a:t>https://www.tmforum.org/wp-content/uploads/2019/05/22553-Autonomous-Networks-whitepaper.pdf</a:t>
            </a:r>
            <a:r>
              <a:rPr lang="en-GB" sz="700" dirty="0"/>
              <a:t> and </a:t>
            </a:r>
            <a:r>
              <a:rPr lang="en-GB" sz="700" dirty="0">
                <a:hlinkClick r:id="rId7"/>
              </a:rPr>
              <a:t>https://www.tmforum.org/resources/whitepapers/autonomous-networks-empowering-digital-transformation-for-smart-societies-and-industries/</a:t>
            </a:r>
            <a:endParaRPr lang="en-GB" sz="700" dirty="0"/>
          </a:p>
          <a:p>
            <a:r>
              <a:rPr lang="en-GB" baseline="30000" dirty="0"/>
              <a:t>2 </a:t>
            </a:r>
            <a:r>
              <a:rPr lang="en-GB" sz="700" dirty="0"/>
              <a:t>List is not exhaustive.</a:t>
            </a:r>
            <a:r>
              <a:rPr lang="en-GB" dirty="0"/>
              <a:t> </a:t>
            </a:r>
          </a:p>
        </p:txBody>
      </p:sp>
      <p:graphicFrame>
        <p:nvGraphicFramePr>
          <p:cNvPr id="14" name="Picture Placeholder 13">
            <a:extLst>
              <a:ext uri="{FF2B5EF4-FFF2-40B4-BE49-F238E27FC236}">
                <a16:creationId xmlns:a16="http://schemas.microsoft.com/office/drawing/2014/main" id="{A06228C2-EA0D-4FAA-A637-B07E854AC268}"/>
              </a:ext>
            </a:extLst>
          </p:cNvPr>
          <p:cNvGraphicFramePr>
            <a:graphicFrameLocks noGrp="1"/>
          </p:cNvGraphicFramePr>
          <p:nvPr>
            <p:ph type="tbl" sz="quarter" idx="13"/>
            <p:extLst>
              <p:ext uri="{D42A27DB-BD31-4B8C-83A1-F6EECF244321}">
                <p14:modId xmlns:p14="http://schemas.microsoft.com/office/powerpoint/2010/main" val="319692116"/>
              </p:ext>
            </p:extLst>
          </p:nvPr>
        </p:nvGraphicFramePr>
        <p:xfrm>
          <a:off x="5205414" y="1673225"/>
          <a:ext cx="4250647" cy="3431383"/>
        </p:xfrm>
        <a:graphic>
          <a:graphicData uri="http://schemas.openxmlformats.org/drawingml/2006/table">
            <a:tbl>
              <a:tblPr firstRow="1" bandRow="1">
                <a:tableStyleId>{5C22544A-7EE6-4342-B048-85BDC9FD1C3A}</a:tableStyleId>
              </a:tblPr>
              <a:tblGrid>
                <a:gridCol w="1337262">
                  <a:extLst>
                    <a:ext uri="{9D8B030D-6E8A-4147-A177-3AD203B41FA5}">
                      <a16:colId xmlns:a16="http://schemas.microsoft.com/office/drawing/2014/main" val="2028879612"/>
                    </a:ext>
                  </a:extLst>
                </a:gridCol>
                <a:gridCol w="2913385">
                  <a:extLst>
                    <a:ext uri="{9D8B030D-6E8A-4147-A177-3AD203B41FA5}">
                      <a16:colId xmlns:a16="http://schemas.microsoft.com/office/drawing/2014/main" val="1707564738"/>
                    </a:ext>
                  </a:extLst>
                </a:gridCol>
              </a:tblGrid>
              <a:tr h="837500">
                <a:tc>
                  <a:txBody>
                    <a:bodyPr/>
                    <a:lstStyle/>
                    <a:p>
                      <a:pPr marL="0" marR="0" lvl="0" indent="0" algn="l" rtl="0">
                        <a:spcBef>
                          <a:spcPts val="0"/>
                        </a:spcBef>
                        <a:spcAft>
                          <a:spcPts val="0"/>
                        </a:spcAft>
                        <a:buNone/>
                      </a:pPr>
                      <a:r>
                        <a:rPr lang="en-GB" sz="1000" b="1" kern="1200" spc="20" baseline="0" dirty="0">
                          <a:solidFill>
                            <a:srgbClr val="000000"/>
                          </a:solidFill>
                          <a:latin typeface="Franklin Gothic Book" panose="020B0503020102020204" pitchFamily="34" charset="0"/>
                          <a:ea typeface="+mn-ea"/>
                          <a:cs typeface="+mn-cs"/>
                        </a:rPr>
                        <a:t>Company details</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0" lvl="0" indent="0" algn="l">
                        <a:buFont typeface="Wingdings" panose="05000000000000000000" pitchFamily="2" charset="2"/>
                        <a:buNone/>
                      </a:pPr>
                      <a:r>
                        <a:rPr lang="en-GB" sz="1000" b="0" dirty="0">
                          <a:solidFill>
                            <a:srgbClr val="000000"/>
                          </a:solidFill>
                          <a:latin typeface="+mn-lt"/>
                        </a:rPr>
                        <a:t>Huawei is a privately owned company founded in 1987 and headquartered in Shenzhen, China. It serves consumer, enterprise and carrier customers. </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0916008"/>
                  </a:ext>
                </a:extLst>
              </a:tr>
              <a:tr h="519194">
                <a:tc>
                  <a:txBody>
                    <a:bodyPr/>
                    <a:lstStyle/>
                    <a:p>
                      <a:pPr marL="0" marR="0" lvl="0" indent="0" algn="l" rtl="0">
                        <a:spcBef>
                          <a:spcPts val="0"/>
                        </a:spcBef>
                        <a:spcAft>
                          <a:spcPts val="0"/>
                        </a:spcAft>
                        <a:buNone/>
                      </a:pPr>
                      <a:r>
                        <a:rPr lang="en-GB" sz="1000" b="1" u="none" strike="noStrike" cap="none" spc="20" baseline="0" dirty="0">
                          <a:solidFill>
                            <a:srgbClr val="000000"/>
                          </a:solidFill>
                          <a:latin typeface="Franklin Gothic Book" panose="020B0503020102020204" pitchFamily="34" charset="0"/>
                          <a:sym typeface="Libre Franklin Medium"/>
                        </a:rPr>
                        <a:t>Revenue</a:t>
                      </a:r>
                      <a:endParaRPr lang="en-GB" sz="1000" b="1" spc="20" baseline="0" dirty="0">
                        <a:latin typeface="Franklin Gothic Book" panose="020B0503020102020204" pitchFamily="34" charset="0"/>
                      </a:endParaRP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b="0" dirty="0">
                          <a:solidFill>
                            <a:srgbClr val="000000"/>
                          </a:solidFill>
                          <a:latin typeface="+mn-lt"/>
                        </a:rPr>
                        <a:t>USD41 500 million, 2019 (carrier business only)</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320010"/>
                  </a:ext>
                </a:extLst>
              </a:tr>
              <a:tr h="432000">
                <a:tc>
                  <a:txBody>
                    <a:bodyPr/>
                    <a:lstStyle/>
                    <a:p>
                      <a:pPr marL="0" marR="0" lvl="0" indent="0" algn="l" defTabSz="914400" rtl="0" eaLnBrk="1" latinLnBrk="0" hangingPunct="1">
                        <a:spcBef>
                          <a:spcPts val="0"/>
                        </a:spcBef>
                        <a:spcAft>
                          <a:spcPts val="0"/>
                        </a:spcAft>
                        <a:buNone/>
                      </a:pPr>
                      <a:r>
                        <a:rPr lang="en-GB" sz="1000" b="1" kern="1200" spc="20" baseline="0" dirty="0">
                          <a:solidFill>
                            <a:srgbClr val="000000"/>
                          </a:solidFill>
                          <a:latin typeface="Franklin Gothic Book" panose="020B0503020102020204" pitchFamily="34" charset="0"/>
                        </a:rPr>
                        <a:t>Key customers</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indent="0" algn="l">
                        <a:buFont typeface="Wingdings" panose="05000000000000000000" pitchFamily="2" charset="2"/>
                        <a:buNone/>
                      </a:pPr>
                      <a:r>
                        <a:rPr lang="en-GB" sz="1000" dirty="0">
                          <a:solidFill>
                            <a:srgbClr val="000000"/>
                          </a:solidFill>
                          <a:latin typeface="+mn-lt"/>
                        </a:rPr>
                        <a:t>AIS Thailand, China Mobile, China Unicom, Deutsche Telekom, Fastweb, LG U+, Saudi Telecom Company, Sichuan Telecom, Smart Cambodia, Swisscom, Vodafone Turkey</a:t>
                      </a:r>
                      <a:r>
                        <a:rPr lang="en-GB" sz="1000" baseline="0" dirty="0">
                          <a:solidFill>
                            <a:srgbClr val="000000"/>
                          </a:solidFill>
                          <a:latin typeface="+mn-lt"/>
                        </a:rPr>
                        <a:t>.</a:t>
                      </a:r>
                      <a:r>
                        <a:rPr lang="en-GB" sz="1000" baseline="30000" dirty="0">
                          <a:solidFill>
                            <a:srgbClr val="000000"/>
                          </a:solidFill>
                          <a:latin typeface="+mn-lt"/>
                        </a:rPr>
                        <a:t>2</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76601538"/>
                  </a:ext>
                </a:extLst>
              </a:tr>
              <a:tr h="824999">
                <a:tc>
                  <a:txBody>
                    <a:bodyPr/>
                    <a:lstStyle/>
                    <a:p>
                      <a:pPr marL="0" marR="0" lvl="0" indent="0" algn="l" defTabSz="914400" rtl="0" eaLnBrk="1" latinLnBrk="0" hangingPunct="1">
                        <a:spcBef>
                          <a:spcPts val="0"/>
                        </a:spcBef>
                        <a:spcAft>
                          <a:spcPts val="0"/>
                        </a:spcAft>
                        <a:buNone/>
                      </a:pPr>
                      <a:r>
                        <a:rPr lang="en-GB" sz="1000" b="1" kern="1200" spc="20" baseline="0" dirty="0">
                          <a:solidFill>
                            <a:srgbClr val="000000"/>
                          </a:solidFill>
                          <a:latin typeface="Franklin Gothic Book" panose="020B0503020102020204" pitchFamily="34" charset="0"/>
                        </a:rPr>
                        <a:t>Geographical coverage</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r>
                        <a:rPr lang="en-US" sz="1000" dirty="0">
                          <a:solidFill>
                            <a:srgbClr val="000000"/>
                          </a:solidFill>
                          <a:latin typeface="+mn-lt"/>
                        </a:rPr>
                        <a:t>Operates in over 170 countries, 59% of revenue (including enterprise and consumer business) was generated within China, with an additional 8.2% in the rest of Asia–Pacific in 2019. </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7071412"/>
                  </a:ext>
                </a:extLst>
              </a:tr>
              <a:tr h="432000">
                <a:tc>
                  <a:txBody>
                    <a:bodyPr/>
                    <a:lstStyle/>
                    <a:p>
                      <a:pPr marL="0" marR="0" lvl="0" indent="0" algn="l" defTabSz="914400" rtl="0" eaLnBrk="1" latinLnBrk="0" hangingPunct="1">
                        <a:spcBef>
                          <a:spcPts val="0"/>
                        </a:spcBef>
                        <a:spcAft>
                          <a:spcPts val="0"/>
                        </a:spcAft>
                        <a:buNone/>
                      </a:pPr>
                      <a:r>
                        <a:rPr lang="en-US" sz="1000" b="1" kern="1200" spc="20" baseline="0" dirty="0">
                          <a:solidFill>
                            <a:srgbClr val="000000"/>
                          </a:solidFill>
                          <a:latin typeface="Franklin Gothic Book" panose="020B0503020102020204" pitchFamily="34" charset="0"/>
                        </a:rPr>
                        <a:t>Key solution area covered in this profile</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b="0" i="0" dirty="0">
                          <a:solidFill>
                            <a:srgbClr val="000000"/>
                          </a:solidFill>
                          <a:latin typeface="+mn-lt"/>
                        </a:rPr>
                        <a:t>Network automation and orchestration</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56168266"/>
                  </a:ext>
                </a:extLst>
              </a:tr>
            </a:tbl>
          </a:graphicData>
        </a:graphic>
      </p:graphicFrame>
      <p:sp>
        <p:nvSpPr>
          <p:cNvPr id="7" name="TextBox 6">
            <a:extLst>
              <a:ext uri="{FF2B5EF4-FFF2-40B4-BE49-F238E27FC236}">
                <a16:creationId xmlns:a16="http://schemas.microsoft.com/office/drawing/2014/main" id="{03DC8721-569B-4916-810A-1E294C6DB9C4}"/>
              </a:ext>
            </a:extLst>
          </p:cNvPr>
          <p:cNvSpPr txBox="1"/>
          <p:nvPr/>
        </p:nvSpPr>
        <p:spPr>
          <a:xfrm>
            <a:off x="6818461" y="6062573"/>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chemeClr val="bg1">
                    <a:lumMod val="50000"/>
                  </a:schemeClr>
                </a:solidFill>
                <a:latin typeface="+mn-lt"/>
                <a:ea typeface="ＭＳ Ｐゴシック"/>
              </a:rPr>
              <a:t>Source: Analysys Mason</a:t>
            </a:r>
            <a:endParaRPr lang="en-US" sz="800" dirty="0">
              <a:solidFill>
                <a:schemeClr val="bg1">
                  <a:lumMod val="50000"/>
                </a:schemeClr>
              </a:solidFill>
              <a:latin typeface="Franklin Gothic Book"/>
              <a:cs typeface="Arial"/>
            </a:endParaRPr>
          </a:p>
        </p:txBody>
      </p:sp>
    </p:spTree>
    <p:extLst>
      <p:ext uri="{BB962C8B-B14F-4D97-AF65-F5344CB8AC3E}">
        <p14:creationId xmlns:p14="http://schemas.microsoft.com/office/powerpoint/2010/main" val="266019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0A377B9-A3DE-4725-9212-1998E1266C59}"/>
              </a:ext>
            </a:extLst>
          </p:cNvPr>
          <p:cNvGraphicFramePr>
            <a:graphicFrameLocks noChangeAspect="1"/>
          </p:cNvGraphicFramePr>
          <p:nvPr>
            <p:custDataLst>
              <p:tags r:id="rId1"/>
            </p:custDataLst>
            <p:extLst>
              <p:ext uri="{D42A27DB-BD31-4B8C-83A1-F6EECF244321}">
                <p14:modId xmlns:p14="http://schemas.microsoft.com/office/powerpoint/2010/main" val="170965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508" progId="TCLayout.ActiveDocument.1">
                  <p:embed/>
                </p:oleObj>
              </mc:Choice>
              <mc:Fallback>
                <p:oleObj name="think-cell Slide" r:id="rId4" imgW="499" imgH="508" progId="TCLayout.ActiveDocument.1">
                  <p:embed/>
                  <p:pic>
                    <p:nvPicPr>
                      <p:cNvPr id="9" name="Object 8" hidden="1">
                        <a:extLst>
                          <a:ext uri="{FF2B5EF4-FFF2-40B4-BE49-F238E27FC236}">
                            <a16:creationId xmlns:a16="http://schemas.microsoft.com/office/drawing/2014/main" id="{E0A377B9-A3DE-4725-9212-1998E1266C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341DFA55-782E-46C9-A06A-48E5BB6624BA}"/>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ext Placeholder 1">
            <a:extLst>
              <a:ext uri="{FF2B5EF4-FFF2-40B4-BE49-F238E27FC236}">
                <a16:creationId xmlns:a16="http://schemas.microsoft.com/office/drawing/2014/main" id="{4FF9C9C4-441B-47E5-8EA5-4B9AA817BCB0}"/>
              </a:ext>
            </a:extLst>
          </p:cNvPr>
          <p:cNvSpPr>
            <a:spLocks noGrp="1"/>
          </p:cNvSpPr>
          <p:nvPr>
            <p:ph type="body" sz="quarter" idx="12"/>
          </p:nvPr>
        </p:nvSpPr>
        <p:spPr/>
        <p:txBody>
          <a:bodyPr/>
          <a:lstStyle/>
          <a:p>
            <a:r>
              <a:rPr lang="en-GB" b="1" dirty="0">
                <a:solidFill>
                  <a:schemeClr val="accent2"/>
                </a:solidFill>
              </a:rPr>
              <a:t>Huawei is evolving its network management and control portfolio to embed automation at every layer to achieve the ultimate goal of a Level 5 autonomous network. Huawei calls this Autonomous Driving Network (ADN).</a:t>
            </a:r>
            <a:endParaRPr lang="en-GB" dirty="0"/>
          </a:p>
          <a:p>
            <a:r>
              <a:rPr lang="en-GB" dirty="0"/>
              <a:t>5G, Cloud and AI present new business opportunities to CSPs but introduce a whole another level of complexities in terms of business model complexity (B2B2X), O&amp;M complexity (support 2G to 5G) and connectivity complexity (connecting everything). Huawei has developed the ADN proposition to address these opportunities and challenges through the extensive use of AI to drive intelligent connectivity.</a:t>
            </a:r>
          </a:p>
          <a:p>
            <a:r>
              <a:rPr lang="en-GB" dirty="0"/>
              <a:t>ADN uses a hierarchical approach to automation by applying ML/AI-driven domain level autonomy supplemented by higher layer end to end cross domain automation. Using this approach, Huawei is enabling network automation for a variety of use cases, for example, in the optical network, fixed broadband network and the radio access network.</a:t>
            </a:r>
          </a:p>
          <a:p>
            <a:r>
              <a:rPr lang="en-GB" dirty="0"/>
              <a:t>Huawei emphasises that CSPs can achieve various benefits by implementing ADN such as efficiency improvement at the network layer through better resource usage, cost reduction through automation of manual tasks, revenue increase through differentiated service offers and improve quality and customer experience. </a:t>
            </a:r>
          </a:p>
        </p:txBody>
      </p:sp>
      <p:sp>
        <p:nvSpPr>
          <p:cNvPr id="4" name="Slide Number Placeholder 3">
            <a:extLst>
              <a:ext uri="{FF2B5EF4-FFF2-40B4-BE49-F238E27FC236}">
                <a16:creationId xmlns:a16="http://schemas.microsoft.com/office/drawing/2014/main" id="{0C8E0A83-0FDE-4A5C-8EA9-359C40251612}"/>
              </a:ext>
            </a:extLst>
          </p:cNvPr>
          <p:cNvSpPr>
            <a:spLocks noGrp="1"/>
          </p:cNvSpPr>
          <p:nvPr>
            <p:ph type="sldNum" sz="quarter" idx="4"/>
          </p:nvPr>
        </p:nvSpPr>
        <p:spPr/>
        <p:txBody>
          <a:bodyPr/>
          <a:lstStyle/>
          <a:p>
            <a:fld id="{E78626B2-E168-480E-BAE6-B60060C6AB83}" type="slidenum">
              <a:rPr lang="en-GB" smtClean="0"/>
              <a:pPr/>
              <a:t>3</a:t>
            </a:fld>
            <a:endParaRPr lang="en-GB" dirty="0"/>
          </a:p>
        </p:txBody>
      </p:sp>
      <p:sp>
        <p:nvSpPr>
          <p:cNvPr id="5" name="Title 4">
            <a:extLst>
              <a:ext uri="{FF2B5EF4-FFF2-40B4-BE49-F238E27FC236}">
                <a16:creationId xmlns:a16="http://schemas.microsoft.com/office/drawing/2014/main" id="{E7F3AFEE-6BB9-4626-A9A8-EF1BD2DFDF69}"/>
              </a:ext>
            </a:extLst>
          </p:cNvPr>
          <p:cNvSpPr>
            <a:spLocks noGrp="1"/>
          </p:cNvSpPr>
          <p:nvPr>
            <p:ph type="title"/>
          </p:nvPr>
        </p:nvSpPr>
        <p:spPr/>
        <p:txBody>
          <a:bodyPr/>
          <a:lstStyle/>
          <a:p>
            <a:r>
              <a:rPr lang="en-GB" dirty="0">
                <a:solidFill>
                  <a:schemeClr val="accent2"/>
                </a:solidFill>
              </a:rPr>
              <a:t>Huawei ADN</a:t>
            </a:r>
            <a:r>
              <a:rPr lang="en-GB" dirty="0"/>
              <a:t>: strategy overview</a:t>
            </a:r>
          </a:p>
        </p:txBody>
      </p:sp>
      <p:sp>
        <p:nvSpPr>
          <p:cNvPr id="11" name="Text Placeholder 1">
            <a:extLst>
              <a:ext uri="{FF2B5EF4-FFF2-40B4-BE49-F238E27FC236}">
                <a16:creationId xmlns:a16="http://schemas.microsoft.com/office/drawing/2014/main" id="{11FBAE1E-CE28-43E1-9C6D-BAA19A34A0CB}"/>
              </a:ext>
            </a:extLst>
          </p:cNvPr>
          <p:cNvSpPr txBox="1">
            <a:spLocks/>
          </p:cNvSpPr>
          <p:nvPr/>
        </p:nvSpPr>
        <p:spPr>
          <a:xfrm>
            <a:off x="5205414" y="1359974"/>
            <a:ext cx="4248150" cy="4840801"/>
          </a:xfrm>
          <a:prstGeom prst="rect">
            <a:avLst/>
          </a:prstGeom>
        </p:spPr>
        <p:txBody>
          <a:bodyPr vert="horz" lIns="0" tIns="45720" rIns="0" bIns="45720" rtlCol="0">
            <a:noAutofit/>
          </a:bodyPr>
          <a:lstStyle>
            <a:lvl1pPr marL="0" indent="0" algn="l" rtl="0" eaLnBrk="1" fontAlgn="base" hangingPunct="1">
              <a:lnSpc>
                <a:spcPct val="100000"/>
              </a:lnSpc>
              <a:spcBef>
                <a:spcPct val="0"/>
              </a:spcBef>
              <a:spcAft>
                <a:spcPts val="800"/>
              </a:spcAft>
              <a:buClr>
                <a:schemeClr val="accent2"/>
              </a:buClr>
              <a:buSzPct val="130000"/>
              <a:buFont typeface="Calibri" pitchFamily="34" charset="0"/>
              <a:buNone/>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213" algn="l" rtl="0" eaLnBrk="1" fontAlgn="base" hangingPunct="1">
              <a:lnSpc>
                <a:spcPct val="100000"/>
              </a:lnSpc>
              <a:spcBef>
                <a:spcPct val="0"/>
              </a:spcBef>
              <a:spcAft>
                <a:spcPts val="800"/>
              </a:spcAft>
              <a:buClr>
                <a:schemeClr val="accent2"/>
              </a:buClr>
              <a:buFont typeface="Wingdings" panose="05000000000000000000"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85738" algn="l" rtl="0" eaLnBrk="1" fontAlgn="base" hangingPunct="1">
              <a:lnSpc>
                <a:spcPct val="100000"/>
              </a:lnSpc>
              <a:spcBef>
                <a:spcPct val="0"/>
              </a:spcBef>
              <a:spcAft>
                <a:spcPts val="800"/>
              </a:spcAft>
              <a:buClr>
                <a:schemeClr val="accent2"/>
              </a:buClr>
              <a:buSzPct val="60000"/>
              <a:buFont typeface="Franklin Gothic Book" panose="020B0503020102020204"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7800" algn="l" rtl="0" eaLnBrk="1" fontAlgn="base" hangingPunct="1">
              <a:lnSpc>
                <a:spcPct val="100000"/>
              </a:lnSpc>
              <a:spcBef>
                <a:spcPct val="0"/>
              </a:spcBef>
              <a:spcAft>
                <a:spcPts val="800"/>
              </a:spcAft>
              <a:buClr>
                <a:schemeClr val="accent2"/>
              </a:buClr>
              <a:buSzPct val="100000"/>
              <a:buFont typeface="Franklin Gothic Book" panose="020B0503020102020204"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719138" indent="0" algn="l" rtl="0" eaLnBrk="1" fontAlgn="base" hangingPunct="1">
              <a:lnSpc>
                <a:spcPts val="2600"/>
              </a:lnSpc>
              <a:spcBef>
                <a:spcPct val="0"/>
              </a:spcBef>
              <a:spcAft>
                <a:spcPct val="0"/>
              </a:spcAft>
              <a:buFont typeface="Arial" charset="0"/>
              <a:buNone/>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solidFill>
                  <a:schemeClr val="accent2"/>
                </a:solidFill>
              </a:rPr>
              <a:t>The ADN is composed of Huawei’s ‘iMaster’ solutions, that orchestrate and provide intelligence to different aspects of the network stack.</a:t>
            </a:r>
          </a:p>
          <a:p>
            <a:r>
              <a:rPr lang="en-GB" dirty="0"/>
              <a:t>The iMaster MAE and iMaster NCE are the automation platforms for the RAN and the transport networks respectively. They enable closed-loop automation across their respective networks with programmable APIs. iMaster AUTIN and the iMaster NAIE sit on top of the iMaster MAE and iMaster NCE for higher level cross domain operations and management enabled by ML/AI. iMaster AUTIN is an automated O&amp;M platform delivered as a mix of product and professional services with use cases such as prediction and prevention of network faults. iMaster NAIE is Huawei’s AI development platform that underpins the whole ADN architecture. It enables the designing and training of AI models, acts as a library to deploy AI across the ADN solution and provides unified data collection management and data analysis. </a:t>
            </a:r>
          </a:p>
          <a:p>
            <a:r>
              <a:rPr lang="en-GB" dirty="0"/>
              <a:t>The ADN solution aims to address the challenges of increasing network complexity across all network domains and all network layers through enabling fully autonomous networks. It uses a full-stack AI approach with AI embedded in three layers of the network across network elements with real-time network awareness enabling intelligence at the edge, domain orchestrators (MAE and NCE) for closed loop domain management intelligence end-to-end network orchestration and (AUTIN and NAIE). Each layer of AI collaborates and builds upon the insights and analysis generated as data feeds up the stack. </a:t>
            </a:r>
          </a:p>
        </p:txBody>
      </p:sp>
    </p:spTree>
    <p:extLst>
      <p:ext uri="{BB962C8B-B14F-4D97-AF65-F5344CB8AC3E}">
        <p14:creationId xmlns:p14="http://schemas.microsoft.com/office/powerpoint/2010/main" val="98937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B3885D8-593E-4BC1-BEED-B57C92D3A620}"/>
              </a:ext>
            </a:extLst>
          </p:cNvPr>
          <p:cNvGraphicFramePr>
            <a:graphicFrameLocks noChangeAspect="1"/>
          </p:cNvGraphicFramePr>
          <p:nvPr>
            <p:custDataLst>
              <p:tags r:id="rId1"/>
            </p:custDataLst>
            <p:extLst>
              <p:ext uri="{D42A27DB-BD31-4B8C-83A1-F6EECF244321}">
                <p14:modId xmlns:p14="http://schemas.microsoft.com/office/powerpoint/2010/main" val="3946354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508" progId="TCLayout.ActiveDocument.1">
                  <p:embed/>
                </p:oleObj>
              </mc:Choice>
              <mc:Fallback>
                <p:oleObj name="think-cell Slide" r:id="rId4" imgW="499" imgH="508" progId="TCLayout.ActiveDocument.1">
                  <p:embed/>
                  <p:pic>
                    <p:nvPicPr>
                      <p:cNvPr id="8" name="Object 7" hidden="1">
                        <a:extLst>
                          <a:ext uri="{FF2B5EF4-FFF2-40B4-BE49-F238E27FC236}">
                            <a16:creationId xmlns:a16="http://schemas.microsoft.com/office/drawing/2014/main" id="{BB3885D8-593E-4BC1-BEED-B57C92D3A6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37DD1EA-431F-4C1D-B0A8-15ED35A41FC1}"/>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ext Placeholder 1">
            <a:extLst>
              <a:ext uri="{FF2B5EF4-FFF2-40B4-BE49-F238E27FC236}">
                <a16:creationId xmlns:a16="http://schemas.microsoft.com/office/drawing/2014/main" id="{16010C14-CBCC-41DB-995A-24ECB011EFE2}"/>
              </a:ext>
            </a:extLst>
          </p:cNvPr>
          <p:cNvSpPr>
            <a:spLocks noGrp="1"/>
          </p:cNvSpPr>
          <p:nvPr>
            <p:ph type="body" sz="quarter" idx="12"/>
          </p:nvPr>
        </p:nvSpPr>
        <p:spPr/>
        <p:txBody>
          <a:bodyPr/>
          <a:lstStyle/>
          <a:p>
            <a:r>
              <a:rPr lang="en-GB" b="1" spc="20" dirty="0">
                <a:solidFill>
                  <a:schemeClr val="accent2"/>
                </a:solidFill>
              </a:rPr>
              <a:t>Huawei ADN suite provides a comprehensive solution to address a wide array of network automation challenges.</a:t>
            </a:r>
          </a:p>
          <a:p>
            <a:r>
              <a:rPr lang="en-GB" dirty="0"/>
              <a:t>The ADN solution provides out-of-the-box network automation use cases such as automated network domain control, automated RAN rollout and energy sustainability. These use cases present a strong value proposition for CSPs to reduce opex and increase differentiation. Huawei is having early success in implementing some of these key use cases using the ADN solution. </a:t>
            </a:r>
          </a:p>
          <a:p>
            <a:r>
              <a:rPr lang="en-GB" dirty="0"/>
              <a:t>iMaster MAE is being used for intelligent network planning to reduce the need for repeat site visits, optimising and dynamically adjusting radio coverage and capacity to reduce redundant cells and improve energy efficiency across sites. The iMaster NCE is being used for programmatic control of the optical network domain providing a strong foundation for CSPs to offer dynamic services that can be configured on-demand by the CSP’s enterprise customer. </a:t>
            </a:r>
          </a:p>
          <a:p>
            <a:r>
              <a:rPr lang="en-GB" dirty="0"/>
              <a:t>The iMaster AUTIN platform provides an open ecosystem for collaboration for the CSP and partners to rapidly co-develop new automations.. NAIE lowers the barrier to entry for implementing AI in the network enabling quick model deployment to the iMaster MAE, iMaster NCE and iMaster AUTIN.</a:t>
            </a:r>
          </a:p>
          <a:p>
            <a:r>
              <a:rPr lang="en-GB" dirty="0"/>
              <a:t>Huawei has successfully deployed its ADN solutions with a variety of CSPs worldwide. It jointly identifies opportunities for automation and uses a DevOps approach to continuously iterate its solution based on the target scenario.</a:t>
            </a:r>
          </a:p>
        </p:txBody>
      </p:sp>
      <p:sp>
        <p:nvSpPr>
          <p:cNvPr id="3" name="Text Placeholder 2">
            <a:extLst>
              <a:ext uri="{FF2B5EF4-FFF2-40B4-BE49-F238E27FC236}">
                <a16:creationId xmlns:a16="http://schemas.microsoft.com/office/drawing/2014/main" id="{E6B1BABD-0B01-4F47-9BB7-D2B16C03794F}"/>
              </a:ext>
            </a:extLst>
          </p:cNvPr>
          <p:cNvSpPr>
            <a:spLocks noGrp="1"/>
          </p:cNvSpPr>
          <p:nvPr>
            <p:ph type="body" sz="quarter" idx="15"/>
          </p:nvPr>
        </p:nvSpPr>
        <p:spPr/>
        <p:txBody>
          <a:bodyPr/>
          <a:lstStyle/>
          <a:p>
            <a:r>
              <a:rPr lang="en-GB" dirty="0"/>
              <a:t>Figure 2: Key strengths and weaknesses</a:t>
            </a:r>
          </a:p>
        </p:txBody>
      </p:sp>
      <p:sp>
        <p:nvSpPr>
          <p:cNvPr id="5" name="Slide Number Placeholder 4">
            <a:extLst>
              <a:ext uri="{FF2B5EF4-FFF2-40B4-BE49-F238E27FC236}">
                <a16:creationId xmlns:a16="http://schemas.microsoft.com/office/drawing/2014/main" id="{35B01D72-3E8E-4EDC-A507-4D15E1044C9B}"/>
              </a:ext>
            </a:extLst>
          </p:cNvPr>
          <p:cNvSpPr>
            <a:spLocks noGrp="1"/>
          </p:cNvSpPr>
          <p:nvPr>
            <p:ph type="sldNum" sz="quarter" idx="4"/>
          </p:nvPr>
        </p:nvSpPr>
        <p:spPr/>
        <p:txBody>
          <a:bodyPr/>
          <a:lstStyle/>
          <a:p>
            <a:fld id="{E78626B2-E168-480E-BAE6-B60060C6AB83}" type="slidenum">
              <a:rPr lang="en-GB" smtClean="0"/>
              <a:pPr/>
              <a:t>4</a:t>
            </a:fld>
            <a:endParaRPr lang="en-GB" dirty="0"/>
          </a:p>
        </p:txBody>
      </p:sp>
      <p:sp>
        <p:nvSpPr>
          <p:cNvPr id="6" name="Title 5">
            <a:extLst>
              <a:ext uri="{FF2B5EF4-FFF2-40B4-BE49-F238E27FC236}">
                <a16:creationId xmlns:a16="http://schemas.microsoft.com/office/drawing/2014/main" id="{F73D75B7-B5F6-49C5-9EDA-F7CA7E26DA21}"/>
              </a:ext>
            </a:extLst>
          </p:cNvPr>
          <p:cNvSpPr>
            <a:spLocks noGrp="1"/>
          </p:cNvSpPr>
          <p:nvPr>
            <p:ph type="title"/>
          </p:nvPr>
        </p:nvSpPr>
        <p:spPr/>
        <p:txBody>
          <a:bodyPr/>
          <a:lstStyle/>
          <a:p>
            <a:r>
              <a:rPr lang="en-GB" dirty="0">
                <a:solidFill>
                  <a:schemeClr val="accent2"/>
                </a:solidFill>
              </a:rPr>
              <a:t>Huawei ADN: </a:t>
            </a:r>
            <a:r>
              <a:rPr lang="en-GB" dirty="0"/>
              <a:t>analysis</a:t>
            </a:r>
          </a:p>
        </p:txBody>
      </p:sp>
      <p:graphicFrame>
        <p:nvGraphicFramePr>
          <p:cNvPr id="31" name="Table Placeholder 13">
            <a:extLst>
              <a:ext uri="{FF2B5EF4-FFF2-40B4-BE49-F238E27FC236}">
                <a16:creationId xmlns:a16="http://schemas.microsoft.com/office/drawing/2014/main" id="{14AE56AF-586B-49C6-BEB6-D009ABDA972A}"/>
              </a:ext>
            </a:extLst>
          </p:cNvPr>
          <p:cNvGraphicFramePr>
            <a:graphicFrameLocks noGrp="1"/>
          </p:cNvGraphicFramePr>
          <p:nvPr>
            <p:ph type="tbl" sz="quarter" idx="20"/>
            <p:extLst>
              <p:ext uri="{D42A27DB-BD31-4B8C-83A1-F6EECF244321}">
                <p14:modId xmlns:p14="http://schemas.microsoft.com/office/powerpoint/2010/main" val="3346435104"/>
              </p:ext>
            </p:extLst>
          </p:nvPr>
        </p:nvGraphicFramePr>
        <p:xfrm>
          <a:off x="5227638" y="3970655"/>
          <a:ext cx="4226211" cy="1571393"/>
        </p:xfrm>
        <a:graphic>
          <a:graphicData uri="http://schemas.openxmlformats.org/drawingml/2006/table">
            <a:tbl>
              <a:tblPr firstRow="1" bandRow="1">
                <a:tableStyleId>{93296810-A885-4BE3-A3E7-6D5BEEA58F35}</a:tableStyleId>
              </a:tblPr>
              <a:tblGrid>
                <a:gridCol w="1068888">
                  <a:extLst>
                    <a:ext uri="{9D8B030D-6E8A-4147-A177-3AD203B41FA5}">
                      <a16:colId xmlns:a16="http://schemas.microsoft.com/office/drawing/2014/main" val="815519427"/>
                    </a:ext>
                  </a:extLst>
                </a:gridCol>
                <a:gridCol w="3157323">
                  <a:extLst>
                    <a:ext uri="{9D8B030D-6E8A-4147-A177-3AD203B41FA5}">
                      <a16:colId xmlns:a16="http://schemas.microsoft.com/office/drawing/2014/main" val="878523597"/>
                    </a:ext>
                  </a:extLst>
                </a:gridCol>
              </a:tblGrid>
              <a:tr h="321713">
                <a:tc>
                  <a:txBody>
                    <a:bodyPr/>
                    <a:lstStyle/>
                    <a:p>
                      <a:r>
                        <a:rPr lang="en-GB" sz="1200" spc="60" baseline="0" dirty="0"/>
                        <a:t>Weakness</a:t>
                      </a:r>
                      <a:endParaRPr lang="en-GB" sz="1200" b="1" spc="60" baseline="0" dirty="0">
                        <a:latin typeface="Franklin Gothic Book" panose="020B0503020102020204" pitchFamily="34" charset="0"/>
                      </a:endParaRPr>
                    </a:p>
                  </a:txBody>
                  <a:tcPr>
                    <a:solidFill>
                      <a:schemeClr val="accent6">
                        <a:lumMod val="75000"/>
                      </a:schemeClr>
                    </a:solidFill>
                  </a:tcPr>
                </a:tc>
                <a:tc>
                  <a:txBody>
                    <a:bodyPr/>
                    <a:lstStyle/>
                    <a:p>
                      <a:r>
                        <a:rPr lang="en-GB" sz="1200" spc="60" baseline="0" dirty="0"/>
                        <a:t>Description</a:t>
                      </a:r>
                      <a:endParaRPr lang="en-GB" sz="1200" b="1" spc="60" baseline="0" dirty="0">
                        <a:latin typeface="Franklin Gothic Book" panose="020B0503020102020204" pitchFamily="34" charset="0"/>
                      </a:endParaRPr>
                    </a:p>
                  </a:txBody>
                  <a:tcPr>
                    <a:solidFill>
                      <a:schemeClr val="accent6">
                        <a:lumMod val="75000"/>
                      </a:schemeClr>
                    </a:solidFill>
                  </a:tcPr>
                </a:tc>
                <a:extLst>
                  <a:ext uri="{0D108BD9-81ED-4DB2-BD59-A6C34878D82A}">
                    <a16:rowId xmlns:a16="http://schemas.microsoft.com/office/drawing/2014/main" val="1270486922"/>
                  </a:ext>
                </a:extLst>
              </a:tr>
              <a:tr h="285967">
                <a:tc>
                  <a:txBody>
                    <a:bodyPr/>
                    <a:lstStyle/>
                    <a:p>
                      <a:r>
                        <a:rPr lang="en-US" sz="1000" dirty="0"/>
                        <a:t>Services-led implementation</a:t>
                      </a:r>
                      <a:endParaRPr lang="en-GB" sz="1000" dirty="0">
                        <a:solidFill>
                          <a:srgbClr val="00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rPr>
                        <a:t>Huawei’s automation solutions may require a high level of customisation to make it fit for purpose for CSP requirements. </a:t>
                      </a:r>
                      <a:endParaRPr lang="en-GB" sz="1000" dirty="0">
                        <a:solidFill>
                          <a:srgbClr val="000000"/>
                        </a:solidFill>
                      </a:endParaRPr>
                    </a:p>
                  </a:txBody>
                  <a:tcPr anchor="ctr"/>
                </a:tc>
                <a:extLst>
                  <a:ext uri="{0D108BD9-81ED-4DB2-BD59-A6C34878D82A}">
                    <a16:rowId xmlns:a16="http://schemas.microsoft.com/office/drawing/2014/main" val="3266296739"/>
                  </a:ext>
                </a:extLst>
              </a:tr>
              <a:tr h="285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rPr>
                        <a:t>Limited multi-vendor support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rPr>
                        <a:t>The iMaster MAE, iMaster NCE and iMaster AUTIN have largely been implemented to automate Huawei network infrastructure, showing a lack of demonstrable interoperability. </a:t>
                      </a:r>
                      <a:endParaRPr lang="en-GB" sz="1000" dirty="0">
                        <a:solidFill>
                          <a:srgbClr val="000000"/>
                        </a:solidFill>
                      </a:endParaRPr>
                    </a:p>
                  </a:txBody>
                  <a:tcPr anchor="ctr"/>
                </a:tc>
                <a:extLst>
                  <a:ext uri="{0D108BD9-81ED-4DB2-BD59-A6C34878D82A}">
                    <a16:rowId xmlns:a16="http://schemas.microsoft.com/office/drawing/2014/main" val="1552108471"/>
                  </a:ext>
                </a:extLst>
              </a:tr>
            </a:tbl>
          </a:graphicData>
        </a:graphic>
      </p:graphicFrame>
      <p:graphicFrame>
        <p:nvGraphicFramePr>
          <p:cNvPr id="32" name="Table Placeholder 13">
            <a:extLst>
              <a:ext uri="{FF2B5EF4-FFF2-40B4-BE49-F238E27FC236}">
                <a16:creationId xmlns:a16="http://schemas.microsoft.com/office/drawing/2014/main" id="{FA28E1BF-1B80-4FE9-A808-87E7CC7CD735}"/>
              </a:ext>
            </a:extLst>
          </p:cNvPr>
          <p:cNvGraphicFramePr>
            <a:graphicFrameLocks noGrp="1"/>
          </p:cNvGraphicFramePr>
          <p:nvPr>
            <p:ph type="tbl" sz="quarter" idx="13"/>
            <p:extLst>
              <p:ext uri="{D42A27DB-BD31-4B8C-83A1-F6EECF244321}">
                <p14:modId xmlns:p14="http://schemas.microsoft.com/office/powerpoint/2010/main" val="3582215432"/>
              </p:ext>
            </p:extLst>
          </p:nvPr>
        </p:nvGraphicFramePr>
        <p:xfrm>
          <a:off x="5227638" y="1673225"/>
          <a:ext cx="4226211" cy="1906673"/>
        </p:xfrm>
        <a:graphic>
          <a:graphicData uri="http://schemas.openxmlformats.org/drawingml/2006/table">
            <a:tbl>
              <a:tblPr firstRow="1" bandRow="1">
                <a:tableStyleId>{00A15C55-8517-42AA-B614-E9B94910E393}</a:tableStyleId>
              </a:tblPr>
              <a:tblGrid>
                <a:gridCol w="1068888">
                  <a:extLst>
                    <a:ext uri="{9D8B030D-6E8A-4147-A177-3AD203B41FA5}">
                      <a16:colId xmlns:a16="http://schemas.microsoft.com/office/drawing/2014/main" val="815519427"/>
                    </a:ext>
                  </a:extLst>
                </a:gridCol>
                <a:gridCol w="3157323">
                  <a:extLst>
                    <a:ext uri="{9D8B030D-6E8A-4147-A177-3AD203B41FA5}">
                      <a16:colId xmlns:a16="http://schemas.microsoft.com/office/drawing/2014/main" val="878523597"/>
                    </a:ext>
                  </a:extLst>
                </a:gridCol>
              </a:tblGrid>
              <a:tr h="321713">
                <a:tc>
                  <a:txBody>
                    <a:bodyPr/>
                    <a:lstStyle/>
                    <a:p>
                      <a:r>
                        <a:rPr lang="en-GB" sz="1200" b="1" spc="60" baseline="0" dirty="0">
                          <a:latin typeface="Franklin Gothic Book" panose="020B0503020102020204" pitchFamily="34" charset="0"/>
                        </a:rPr>
                        <a:t>Strength</a:t>
                      </a:r>
                    </a:p>
                  </a:txBody>
                  <a:tcPr>
                    <a:solidFill>
                      <a:schemeClr val="accent4"/>
                    </a:solidFill>
                  </a:tcPr>
                </a:tc>
                <a:tc>
                  <a:txBody>
                    <a:bodyPr/>
                    <a:lstStyle/>
                    <a:p>
                      <a:r>
                        <a:rPr lang="en-GB" sz="1200" b="1" spc="60" baseline="0" dirty="0">
                          <a:latin typeface="Franklin Gothic Book" panose="020B0503020102020204" pitchFamily="34" charset="0"/>
                        </a:rPr>
                        <a:t>Description</a:t>
                      </a:r>
                    </a:p>
                  </a:txBody>
                  <a:tcPr>
                    <a:solidFill>
                      <a:schemeClr val="accent4"/>
                    </a:solidFill>
                  </a:tcPr>
                </a:tc>
                <a:extLst>
                  <a:ext uri="{0D108BD9-81ED-4DB2-BD59-A6C34878D82A}">
                    <a16:rowId xmlns:a16="http://schemas.microsoft.com/office/drawing/2014/main" val="1270486922"/>
                  </a:ext>
                </a:extLst>
              </a:tr>
              <a:tr h="285967">
                <a:tc>
                  <a:txBody>
                    <a:bodyPr/>
                    <a:lstStyle/>
                    <a:p>
                      <a:r>
                        <a:rPr lang="en-US" sz="1000" dirty="0">
                          <a:solidFill>
                            <a:srgbClr val="000000"/>
                          </a:solidFill>
                        </a:rPr>
                        <a:t>Native support for AI/ML</a:t>
                      </a:r>
                      <a:endParaRPr lang="en-GB" sz="1000" dirty="0">
                        <a:solidFill>
                          <a:srgbClr val="000000"/>
                        </a:solidFill>
                      </a:endParaRPr>
                    </a:p>
                  </a:txBody>
                  <a:tcPr anchor="ctr">
                    <a:solidFill>
                      <a:schemeClr val="accent4">
                        <a:lumMod val="40000"/>
                        <a:lumOff val="60000"/>
                      </a:schemeClr>
                    </a:solidFill>
                  </a:tcPr>
                </a:tc>
                <a:tc>
                  <a:txBody>
                    <a:bodyPr/>
                    <a:lstStyle/>
                    <a:p>
                      <a:r>
                        <a:rPr lang="en-GB" sz="1000" dirty="0">
                          <a:solidFill>
                            <a:srgbClr val="000000"/>
                          </a:solidFill>
                        </a:rPr>
                        <a:t>Embedded ML/AI at every layer of the ADN stack with a dedicated AI platform (iMaster NAIE).</a:t>
                      </a:r>
                    </a:p>
                  </a:txBody>
                  <a:tcPr anchor="ctr">
                    <a:solidFill>
                      <a:schemeClr val="accent4">
                        <a:lumMod val="40000"/>
                        <a:lumOff val="60000"/>
                      </a:schemeClr>
                    </a:solidFill>
                  </a:tcPr>
                </a:tc>
                <a:extLst>
                  <a:ext uri="{0D108BD9-81ED-4DB2-BD59-A6C34878D82A}">
                    <a16:rowId xmlns:a16="http://schemas.microsoft.com/office/drawing/2014/main" val="3266296739"/>
                  </a:ext>
                </a:extLst>
              </a:tr>
              <a:tr h="285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rPr>
                        <a:t>Ecosystem support</a:t>
                      </a:r>
                      <a:endParaRPr lang="en-GB" sz="1000" dirty="0">
                        <a:solidFill>
                          <a:srgbClr val="000000"/>
                        </a:solidFill>
                      </a:endParaRPr>
                    </a:p>
                  </a:txBody>
                  <a:tcPr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Enables collaborative development and accelerated innovation with operators and partners.</a:t>
                      </a:r>
                      <a:endParaRPr lang="en-GB" sz="1000" kern="1200" dirty="0">
                        <a:solidFill>
                          <a:srgbClr val="000000"/>
                        </a:solidFill>
                        <a:latin typeface="+mn-lt"/>
                        <a:ea typeface="+mn-ea"/>
                        <a:cs typeface="+mn-cs"/>
                      </a:endParaRPr>
                    </a:p>
                  </a:txBody>
                  <a:tcPr anchor="ctr">
                    <a:solidFill>
                      <a:schemeClr val="accent4">
                        <a:lumMod val="20000"/>
                        <a:lumOff val="80000"/>
                      </a:schemeClr>
                    </a:solidFill>
                  </a:tcPr>
                </a:tc>
                <a:extLst>
                  <a:ext uri="{0D108BD9-81ED-4DB2-BD59-A6C34878D82A}">
                    <a16:rowId xmlns:a16="http://schemas.microsoft.com/office/drawing/2014/main" val="1552108471"/>
                  </a:ext>
                </a:extLst>
              </a:tr>
              <a:tr h="285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rPr>
                        <a:t>Comprehensive portfolio</a:t>
                      </a:r>
                      <a:endParaRPr lang="en-GB" sz="1000" dirty="0">
                        <a:solidFill>
                          <a:srgbClr val="000000"/>
                        </a:solidFill>
                      </a:endParaRPr>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rPr>
                        <a:t>The solution enables automation across a wide range of use cases for mobile and fixed networks.</a:t>
                      </a:r>
                      <a:endParaRPr lang="en-GB" sz="1000" dirty="0">
                        <a:solidFill>
                          <a:srgbClr val="000000"/>
                        </a:solidFill>
                      </a:endParaRPr>
                    </a:p>
                  </a:txBody>
                  <a:tcPr anchor="ctr">
                    <a:solidFill>
                      <a:schemeClr val="accent4">
                        <a:lumMod val="40000"/>
                        <a:lumOff val="60000"/>
                      </a:schemeClr>
                    </a:solidFill>
                  </a:tcPr>
                </a:tc>
                <a:extLst>
                  <a:ext uri="{0D108BD9-81ED-4DB2-BD59-A6C34878D82A}">
                    <a16:rowId xmlns:a16="http://schemas.microsoft.com/office/drawing/2014/main" val="4080050945"/>
                  </a:ext>
                </a:extLst>
              </a:tr>
              <a:tr h="285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rPr>
                        <a:t>Large installed base</a:t>
                      </a:r>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rPr>
                        <a:t>Huawei existing large base of network and O&amp;M customers can benefit from upgrades to ADN.</a:t>
                      </a:r>
                    </a:p>
                  </a:txBody>
                  <a:tcPr anchor="ctr">
                    <a:solidFill>
                      <a:schemeClr val="accent4">
                        <a:lumMod val="40000"/>
                        <a:lumOff val="60000"/>
                      </a:schemeClr>
                    </a:solidFill>
                  </a:tcPr>
                </a:tc>
                <a:extLst>
                  <a:ext uri="{0D108BD9-81ED-4DB2-BD59-A6C34878D82A}">
                    <a16:rowId xmlns:a16="http://schemas.microsoft.com/office/drawing/2014/main" val="400707509"/>
                  </a:ext>
                </a:extLst>
              </a:tr>
            </a:tbl>
          </a:graphicData>
        </a:graphic>
      </p:graphicFrame>
      <p:sp>
        <p:nvSpPr>
          <p:cNvPr id="4" name="TextBox 3">
            <a:extLst>
              <a:ext uri="{FF2B5EF4-FFF2-40B4-BE49-F238E27FC236}">
                <a16:creationId xmlns:a16="http://schemas.microsoft.com/office/drawing/2014/main" id="{438DDEA8-E33E-4430-8CBE-FCDDD9371132}"/>
              </a:ext>
            </a:extLst>
          </p:cNvPr>
          <p:cNvSpPr txBox="1"/>
          <p:nvPr/>
        </p:nvSpPr>
        <p:spPr>
          <a:xfrm>
            <a:off x="6800422" y="6050728"/>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chemeClr val="bg1">
                    <a:lumMod val="50000"/>
                  </a:schemeClr>
                </a:solidFill>
                <a:latin typeface="+mn-lt"/>
                <a:ea typeface="ＭＳ Ｐゴシック"/>
              </a:rPr>
              <a:t>Source: Analysys Mason</a:t>
            </a:r>
            <a:endParaRPr lang="en-US" sz="800" dirty="0">
              <a:solidFill>
                <a:schemeClr val="bg1">
                  <a:lumMod val="50000"/>
                </a:schemeClr>
              </a:solidFill>
              <a:latin typeface="Franklin Gothic Book"/>
              <a:cs typeface="Arial"/>
            </a:endParaRPr>
          </a:p>
        </p:txBody>
      </p:sp>
    </p:spTree>
    <p:extLst>
      <p:ext uri="{BB962C8B-B14F-4D97-AF65-F5344CB8AC3E}">
        <p14:creationId xmlns:p14="http://schemas.microsoft.com/office/powerpoint/2010/main" val="47663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4F6091D-1E1B-475B-89F2-F5C4270EE7B0}"/>
              </a:ext>
            </a:extLst>
          </p:cNvPr>
          <p:cNvGraphicFramePr>
            <a:graphicFrameLocks noChangeAspect="1"/>
          </p:cNvGraphicFramePr>
          <p:nvPr>
            <p:custDataLst>
              <p:tags r:id="rId1"/>
            </p:custDataLst>
            <p:extLst>
              <p:ext uri="{D42A27DB-BD31-4B8C-83A1-F6EECF244321}">
                <p14:modId xmlns:p14="http://schemas.microsoft.com/office/powerpoint/2010/main" val="2524786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508" progId="TCLayout.ActiveDocument.1">
                  <p:embed/>
                </p:oleObj>
              </mc:Choice>
              <mc:Fallback>
                <p:oleObj name="think-cell Slide" r:id="rId4" imgW="499" imgH="508" progId="TCLayout.ActiveDocument.1">
                  <p:embed/>
                  <p:pic>
                    <p:nvPicPr>
                      <p:cNvPr id="9" name="Object 8" hidden="1">
                        <a:extLst>
                          <a:ext uri="{FF2B5EF4-FFF2-40B4-BE49-F238E27FC236}">
                            <a16:creationId xmlns:a16="http://schemas.microsoft.com/office/drawing/2014/main" id="{A4F6091D-1E1B-475B-89F2-F5C4270EE7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BD5D454-968F-46B5-AC4C-5E779CFB8226}"/>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3" name="Text Placeholder 2">
            <a:extLst>
              <a:ext uri="{FF2B5EF4-FFF2-40B4-BE49-F238E27FC236}">
                <a16:creationId xmlns:a16="http://schemas.microsoft.com/office/drawing/2014/main" id="{13979275-B8A0-40C8-9723-96E3007B5065}"/>
              </a:ext>
            </a:extLst>
          </p:cNvPr>
          <p:cNvSpPr>
            <a:spLocks noGrp="1"/>
          </p:cNvSpPr>
          <p:nvPr>
            <p:ph type="body" sz="quarter" idx="15"/>
          </p:nvPr>
        </p:nvSpPr>
        <p:spPr>
          <a:xfrm>
            <a:off x="453668" y="1366271"/>
            <a:ext cx="9001783" cy="252000"/>
          </a:xfrm>
        </p:spPr>
        <p:txBody>
          <a:bodyPr/>
          <a:lstStyle/>
          <a:p>
            <a:r>
              <a:rPr lang="en-GB" dirty="0"/>
              <a:t>Figure 3: Huawei’s ADN solution architecture </a:t>
            </a:r>
          </a:p>
        </p:txBody>
      </p:sp>
      <p:sp>
        <p:nvSpPr>
          <p:cNvPr id="5" name="Slide Number Placeholder 4">
            <a:extLst>
              <a:ext uri="{FF2B5EF4-FFF2-40B4-BE49-F238E27FC236}">
                <a16:creationId xmlns:a16="http://schemas.microsoft.com/office/drawing/2014/main" id="{C34C04AF-2B2C-4C51-8CB7-C7735D36D2B5}"/>
              </a:ext>
            </a:extLst>
          </p:cNvPr>
          <p:cNvSpPr>
            <a:spLocks noGrp="1"/>
          </p:cNvSpPr>
          <p:nvPr>
            <p:ph type="sldNum" sz="quarter" idx="4"/>
          </p:nvPr>
        </p:nvSpPr>
        <p:spPr/>
        <p:txBody>
          <a:bodyPr/>
          <a:lstStyle/>
          <a:p>
            <a:fld id="{E78626B2-E168-480E-BAE6-B60060C6AB83}" type="slidenum">
              <a:rPr lang="en-GB" smtClean="0"/>
              <a:pPr/>
              <a:t>5</a:t>
            </a:fld>
            <a:endParaRPr lang="en-GB" dirty="0"/>
          </a:p>
        </p:txBody>
      </p:sp>
      <p:sp>
        <p:nvSpPr>
          <p:cNvPr id="6" name="Title 5">
            <a:extLst>
              <a:ext uri="{FF2B5EF4-FFF2-40B4-BE49-F238E27FC236}">
                <a16:creationId xmlns:a16="http://schemas.microsoft.com/office/drawing/2014/main" id="{CF2B3694-BBB6-48ED-A71C-562FCBD974C3}"/>
              </a:ext>
            </a:extLst>
          </p:cNvPr>
          <p:cNvSpPr>
            <a:spLocks noGrp="1"/>
          </p:cNvSpPr>
          <p:nvPr>
            <p:ph type="title"/>
          </p:nvPr>
        </p:nvSpPr>
        <p:spPr/>
        <p:txBody>
          <a:bodyPr/>
          <a:lstStyle/>
          <a:p>
            <a:r>
              <a:rPr lang="en-GB" dirty="0"/>
              <a:t>Huawei ADN solution overview [1]</a:t>
            </a:r>
          </a:p>
        </p:txBody>
      </p:sp>
      <p:pic>
        <p:nvPicPr>
          <p:cNvPr id="29" name="Picture 28">
            <a:extLst>
              <a:ext uri="{FF2B5EF4-FFF2-40B4-BE49-F238E27FC236}">
                <a16:creationId xmlns:a16="http://schemas.microsoft.com/office/drawing/2014/main" id="{8290EB22-F03A-4BCF-848B-5F0A1C98E673}"/>
              </a:ext>
            </a:extLst>
          </p:cNvPr>
          <p:cNvPicPr>
            <a:picLocks noChangeAspect="1"/>
          </p:cNvPicPr>
          <p:nvPr/>
        </p:nvPicPr>
        <p:blipFill rotWithShape="1">
          <a:blip r:embed="rId6">
            <a:extLst>
              <a:ext uri="{28A0092B-C50C-407E-A947-70E740481C1C}">
                <a14:useLocalDpi xmlns:a14="http://schemas.microsoft.com/office/drawing/2010/main" val="0"/>
              </a:ext>
            </a:extLst>
          </a:blip>
          <a:srcRect t="7215" b="2749"/>
          <a:stretch/>
        </p:blipFill>
        <p:spPr>
          <a:xfrm>
            <a:off x="453668" y="1871204"/>
            <a:ext cx="9197075" cy="3821901"/>
          </a:xfrm>
          <a:prstGeom prst="rect">
            <a:avLst/>
          </a:prstGeom>
        </p:spPr>
      </p:pic>
      <p:sp>
        <p:nvSpPr>
          <p:cNvPr id="10" name="TextBox 9">
            <a:extLst>
              <a:ext uri="{FF2B5EF4-FFF2-40B4-BE49-F238E27FC236}">
                <a16:creationId xmlns:a16="http://schemas.microsoft.com/office/drawing/2014/main" id="{037A1CD2-4D42-442E-94A9-14BED6392041}"/>
              </a:ext>
            </a:extLst>
          </p:cNvPr>
          <p:cNvSpPr txBox="1"/>
          <p:nvPr/>
        </p:nvSpPr>
        <p:spPr>
          <a:xfrm>
            <a:off x="8495430" y="5876524"/>
            <a:ext cx="958133" cy="215444"/>
          </a:xfrm>
          <a:prstGeom prst="rect">
            <a:avLst/>
          </a:prstGeom>
          <a:noFill/>
        </p:spPr>
        <p:txBody>
          <a:bodyPr wrap="square">
            <a:spAutoFit/>
          </a:bodyPr>
          <a:lstStyle/>
          <a:p>
            <a:r>
              <a:rPr lang="en-GB" sz="800" b="0" i="0" u="none" strike="noStrike" baseline="0" dirty="0">
                <a:solidFill>
                  <a:srgbClr val="000000"/>
                </a:solidFill>
                <a:latin typeface="Franklin Gothic Book" panose="020B0503020102020204" pitchFamily="34" charset="0"/>
              </a:rPr>
              <a:t>Source: Huawei </a:t>
            </a:r>
            <a:endParaRPr lang="en-GB" sz="800" dirty="0"/>
          </a:p>
        </p:txBody>
      </p:sp>
    </p:spTree>
    <p:extLst>
      <p:ext uri="{BB962C8B-B14F-4D97-AF65-F5344CB8AC3E}">
        <p14:creationId xmlns:p14="http://schemas.microsoft.com/office/powerpoint/2010/main" val="375286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83D9B-8695-4559-878A-99ADC4902F29}"/>
              </a:ext>
            </a:extLst>
          </p:cNvPr>
          <p:cNvSpPr>
            <a:spLocks noGrp="1"/>
          </p:cNvSpPr>
          <p:nvPr>
            <p:ph type="body" sz="quarter" idx="12"/>
          </p:nvPr>
        </p:nvSpPr>
        <p:spPr/>
        <p:txBody>
          <a:bodyPr/>
          <a:lstStyle/>
          <a:p>
            <a:r>
              <a:rPr lang="en-GB" dirty="0"/>
              <a:t>ADN has embedded AI at every layer of the stack and includes various levels of capabilities, included as part of the AI inference framework. This framework executes the AI algorithms to make conclusions and perform actions in a closed loop manner. The AI models are themselves generated within the iMaster NAIE service based on extensive data processing and model training.</a:t>
            </a:r>
          </a:p>
          <a:p>
            <a:r>
              <a:rPr lang="en-GB" dirty="0"/>
              <a:t>The AI stack is structured as three hierarchical layers:.</a:t>
            </a:r>
          </a:p>
          <a:p>
            <a:r>
              <a:rPr lang="en-GB" b="1" dirty="0"/>
              <a:t>Device AI</a:t>
            </a:r>
            <a:r>
              <a:rPr lang="en-GB" dirty="0"/>
              <a:t>: enables real time data collection and filtering; execute relevant AI algorithms at the device level to perform real time closed loop and self-healing. This is embedded within the network device.</a:t>
            </a:r>
          </a:p>
          <a:p>
            <a:r>
              <a:rPr lang="en-GB" b="1" dirty="0"/>
              <a:t>Network AI</a:t>
            </a:r>
            <a:r>
              <a:rPr lang="en-GB" dirty="0"/>
              <a:t>: enables the data correlation, analysis and application of AI algorithms at the end to end network and service level, enabling autonomy of new use cases such as network slicing. This capability is part of iMaster MAE, iMaster NCE and iMaster AUTIN.</a:t>
            </a:r>
          </a:p>
          <a:p>
            <a:r>
              <a:rPr lang="en-GB" b="1" dirty="0"/>
              <a:t>Cloud AI:</a:t>
            </a:r>
            <a:r>
              <a:rPr lang="en-GB" dirty="0"/>
              <a:t> enables the use of cloud infrastructure for data governance, model training, and creation and lifecycle management of the AI models. This capability is encapsulated in the iMaster NAIE module.</a:t>
            </a:r>
          </a:p>
          <a:p>
            <a:endParaRPr lang="en-GB" dirty="0"/>
          </a:p>
        </p:txBody>
      </p:sp>
      <p:sp>
        <p:nvSpPr>
          <p:cNvPr id="3" name="Text Placeholder 2">
            <a:extLst>
              <a:ext uri="{FF2B5EF4-FFF2-40B4-BE49-F238E27FC236}">
                <a16:creationId xmlns:a16="http://schemas.microsoft.com/office/drawing/2014/main" id="{0C6EF556-CDDB-448A-B694-272C823E6C3E}"/>
              </a:ext>
            </a:extLst>
          </p:cNvPr>
          <p:cNvSpPr>
            <a:spLocks noGrp="1"/>
          </p:cNvSpPr>
          <p:nvPr>
            <p:ph type="body" sz="quarter" idx="15"/>
          </p:nvPr>
        </p:nvSpPr>
        <p:spPr/>
        <p:txBody>
          <a:bodyPr/>
          <a:lstStyle/>
          <a:p>
            <a:r>
              <a:rPr lang="en-GB" dirty="0"/>
              <a:t>Figure 4: Full stack AI powered ADN</a:t>
            </a:r>
          </a:p>
        </p:txBody>
      </p:sp>
      <p:sp>
        <p:nvSpPr>
          <p:cNvPr id="5" name="Slide Number Placeholder 4">
            <a:extLst>
              <a:ext uri="{FF2B5EF4-FFF2-40B4-BE49-F238E27FC236}">
                <a16:creationId xmlns:a16="http://schemas.microsoft.com/office/drawing/2014/main" id="{1F1E214E-2C21-4EC8-9D7C-DE1D09BAFC52}"/>
              </a:ext>
            </a:extLst>
          </p:cNvPr>
          <p:cNvSpPr>
            <a:spLocks noGrp="1"/>
          </p:cNvSpPr>
          <p:nvPr>
            <p:ph type="sldNum" sz="quarter" idx="4"/>
          </p:nvPr>
        </p:nvSpPr>
        <p:spPr/>
        <p:txBody>
          <a:bodyPr/>
          <a:lstStyle/>
          <a:p>
            <a:fld id="{E78626B2-E168-480E-BAE6-B60060C6AB83}" type="slidenum">
              <a:rPr lang="en-GB" smtClean="0"/>
              <a:pPr/>
              <a:t>6</a:t>
            </a:fld>
            <a:endParaRPr lang="en-GB" dirty="0"/>
          </a:p>
        </p:txBody>
      </p:sp>
      <p:sp>
        <p:nvSpPr>
          <p:cNvPr id="6" name="Title 5">
            <a:extLst>
              <a:ext uri="{FF2B5EF4-FFF2-40B4-BE49-F238E27FC236}">
                <a16:creationId xmlns:a16="http://schemas.microsoft.com/office/drawing/2014/main" id="{D6FC064A-7728-4440-AF91-2A893383692E}"/>
              </a:ext>
            </a:extLst>
          </p:cNvPr>
          <p:cNvSpPr>
            <a:spLocks noGrp="1"/>
          </p:cNvSpPr>
          <p:nvPr>
            <p:ph type="title"/>
          </p:nvPr>
        </p:nvSpPr>
        <p:spPr/>
        <p:txBody>
          <a:bodyPr/>
          <a:lstStyle/>
          <a:p>
            <a:r>
              <a:rPr lang="en-GB" dirty="0"/>
              <a:t>Huawei ADN solution overview [2]</a:t>
            </a:r>
          </a:p>
        </p:txBody>
      </p:sp>
      <p:pic>
        <p:nvPicPr>
          <p:cNvPr id="17" name="Picture Placeholder 16" descr="Diagram, text&#10;&#10;Description automatically generated">
            <a:extLst>
              <a:ext uri="{FF2B5EF4-FFF2-40B4-BE49-F238E27FC236}">
                <a16:creationId xmlns:a16="http://schemas.microsoft.com/office/drawing/2014/main" id="{9EEEAA20-6077-459F-BA01-C0384F0E2DA4}"/>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366" r="134"/>
          <a:stretch/>
        </p:blipFill>
        <p:spPr>
          <a:xfrm>
            <a:off x="452437" y="2187954"/>
            <a:ext cx="4080625" cy="3190308"/>
          </a:xfrm>
        </p:spPr>
      </p:pic>
      <p:sp>
        <p:nvSpPr>
          <p:cNvPr id="20" name="TextBox 19">
            <a:extLst>
              <a:ext uri="{FF2B5EF4-FFF2-40B4-BE49-F238E27FC236}">
                <a16:creationId xmlns:a16="http://schemas.microsoft.com/office/drawing/2014/main" id="{072282C6-A890-4E9C-80B9-95C0183C6628}"/>
              </a:ext>
            </a:extLst>
          </p:cNvPr>
          <p:cNvSpPr txBox="1"/>
          <p:nvPr/>
        </p:nvSpPr>
        <p:spPr>
          <a:xfrm>
            <a:off x="3602831" y="5383318"/>
            <a:ext cx="958133" cy="215444"/>
          </a:xfrm>
          <a:prstGeom prst="rect">
            <a:avLst/>
          </a:prstGeom>
          <a:noFill/>
        </p:spPr>
        <p:txBody>
          <a:bodyPr wrap="square">
            <a:spAutoFit/>
          </a:bodyPr>
          <a:lstStyle/>
          <a:p>
            <a:r>
              <a:rPr lang="en-GB" sz="800" b="0" i="0" u="none" strike="noStrike" baseline="0" dirty="0">
                <a:solidFill>
                  <a:srgbClr val="000000"/>
                </a:solidFill>
                <a:latin typeface="Franklin Gothic Book" panose="020B0503020102020204" pitchFamily="34" charset="0"/>
              </a:rPr>
              <a:t>Source: Huawei </a:t>
            </a:r>
            <a:endParaRPr lang="en-GB" sz="800" dirty="0"/>
          </a:p>
        </p:txBody>
      </p:sp>
    </p:spTree>
    <p:extLst>
      <p:ext uri="{BB962C8B-B14F-4D97-AF65-F5344CB8AC3E}">
        <p14:creationId xmlns:p14="http://schemas.microsoft.com/office/powerpoint/2010/main" val="233047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D19E2FD6-0A59-40E5-9FF0-310499B27D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508" progId="TCLayout.ActiveDocument.1">
                  <p:embed/>
                </p:oleObj>
              </mc:Choice>
              <mc:Fallback>
                <p:oleObj name="think-cell Slide" r:id="rId4" imgW="499" imgH="508" progId="TCLayout.ActiveDocument.1">
                  <p:embed/>
                  <p:pic>
                    <p:nvPicPr>
                      <p:cNvPr id="23" name="Object 22" hidden="1">
                        <a:extLst>
                          <a:ext uri="{FF2B5EF4-FFF2-40B4-BE49-F238E27FC236}">
                            <a16:creationId xmlns:a16="http://schemas.microsoft.com/office/drawing/2014/main" id="{D19E2FD6-0A59-40E5-9FF0-310499B27D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0DE72612-2FBC-436E-900F-216D7B0D5C44}"/>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5" name="Slide Number Placeholder 4">
            <a:extLst>
              <a:ext uri="{FF2B5EF4-FFF2-40B4-BE49-F238E27FC236}">
                <a16:creationId xmlns:a16="http://schemas.microsoft.com/office/drawing/2014/main" id="{F6B252F2-3C7E-49EB-990F-62A9767F55D3}"/>
              </a:ext>
            </a:extLst>
          </p:cNvPr>
          <p:cNvSpPr>
            <a:spLocks noGrp="1"/>
          </p:cNvSpPr>
          <p:nvPr>
            <p:ph type="sldNum" sz="quarter" idx="4"/>
          </p:nvPr>
        </p:nvSpPr>
        <p:spPr/>
        <p:txBody>
          <a:bodyPr/>
          <a:lstStyle/>
          <a:p>
            <a:fld id="{E78626B2-E168-480E-BAE6-B60060C6AB83}" type="slidenum">
              <a:rPr lang="en-GB" smtClean="0"/>
              <a:pPr/>
              <a:t>7</a:t>
            </a:fld>
            <a:endParaRPr lang="en-GB" dirty="0"/>
          </a:p>
        </p:txBody>
      </p:sp>
      <p:sp>
        <p:nvSpPr>
          <p:cNvPr id="6" name="Title 5">
            <a:extLst>
              <a:ext uri="{FF2B5EF4-FFF2-40B4-BE49-F238E27FC236}">
                <a16:creationId xmlns:a16="http://schemas.microsoft.com/office/drawing/2014/main" id="{977C239C-6D9D-4C62-8FAF-DD4A51C947EC}"/>
              </a:ext>
            </a:extLst>
          </p:cNvPr>
          <p:cNvSpPr>
            <a:spLocks noGrp="1"/>
          </p:cNvSpPr>
          <p:nvPr>
            <p:ph type="title"/>
          </p:nvPr>
        </p:nvSpPr>
        <p:spPr/>
        <p:txBody>
          <a:bodyPr/>
          <a:lstStyle/>
          <a:p>
            <a:r>
              <a:rPr lang="en-GB" dirty="0"/>
              <a:t>Case study [1]: A converged European Tier 1 CSP </a:t>
            </a:r>
          </a:p>
        </p:txBody>
      </p:sp>
      <p:sp>
        <p:nvSpPr>
          <p:cNvPr id="7" name="Text Placeholder 6">
            <a:extLst>
              <a:ext uri="{FF2B5EF4-FFF2-40B4-BE49-F238E27FC236}">
                <a16:creationId xmlns:a16="http://schemas.microsoft.com/office/drawing/2014/main" id="{DE3B5F9F-7A59-431D-A2A4-7DC3A4EC9914}"/>
              </a:ext>
            </a:extLst>
          </p:cNvPr>
          <p:cNvSpPr>
            <a:spLocks noGrp="1"/>
          </p:cNvSpPr>
          <p:nvPr>
            <p:ph type="body" sz="quarter" idx="19"/>
          </p:nvPr>
        </p:nvSpPr>
        <p:spPr/>
        <p:txBody>
          <a:bodyPr/>
          <a:lstStyle/>
          <a:p>
            <a:r>
              <a:rPr lang="en-GB" baseline="30000" dirty="0"/>
              <a:t>1 </a:t>
            </a:r>
            <a:r>
              <a:rPr lang="en-GB" dirty="0"/>
              <a:t>Study conducted by Analysys Mason</a:t>
            </a:r>
          </a:p>
        </p:txBody>
      </p:sp>
      <p:sp>
        <p:nvSpPr>
          <p:cNvPr id="9" name="Rounded Rectangle 8">
            <a:extLst>
              <a:ext uri="{FF2B5EF4-FFF2-40B4-BE49-F238E27FC236}">
                <a16:creationId xmlns:a16="http://schemas.microsoft.com/office/drawing/2014/main" id="{A7FA3FF0-4779-46C5-8C25-5F12AC6BC4EF}"/>
              </a:ext>
            </a:extLst>
          </p:cNvPr>
          <p:cNvSpPr/>
          <p:nvPr/>
        </p:nvSpPr>
        <p:spPr>
          <a:xfrm>
            <a:off x="450563" y="1811639"/>
            <a:ext cx="9003000" cy="906444"/>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buClr>
                <a:schemeClr val="accent2">
                  <a:lumMod val="60000"/>
                  <a:lumOff val="40000"/>
                </a:schemeClr>
              </a:buClr>
            </a:pPr>
            <a:r>
              <a:rPr lang="en-GB" sz="1100" dirty="0">
                <a:solidFill>
                  <a:srgbClr val="000000"/>
                </a:solidFill>
                <a:latin typeface="Franklin Gothic Book" panose="020B0503020102020204" pitchFamily="34" charset="0"/>
              </a:rPr>
              <a:t>This tier one European CSP had been dealing with software defined networks for several years in the data centre and wanted to apply these concepts to its optical network. It needed to differentiate its optical VPN services with improved network functionality and customer experience to provide a state of the art network for enterprise connectivity with on-demand service instantiation.</a:t>
            </a:r>
          </a:p>
        </p:txBody>
      </p:sp>
      <p:sp>
        <p:nvSpPr>
          <p:cNvPr id="10" name="Rounded Rectangle 9">
            <a:extLst>
              <a:ext uri="{FF2B5EF4-FFF2-40B4-BE49-F238E27FC236}">
                <a16:creationId xmlns:a16="http://schemas.microsoft.com/office/drawing/2014/main" id="{E058BEAC-E3DE-48CD-8467-7D1D6B5F34AB}"/>
              </a:ext>
            </a:extLst>
          </p:cNvPr>
          <p:cNvSpPr/>
          <p:nvPr/>
        </p:nvSpPr>
        <p:spPr>
          <a:xfrm>
            <a:off x="3449370" y="1628758"/>
            <a:ext cx="2978590" cy="292011"/>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Franklin Gothic Medium" panose="020B0603020102020204" pitchFamily="34" charset="0"/>
              </a:rPr>
              <a:t>Problem</a:t>
            </a:r>
          </a:p>
        </p:txBody>
      </p:sp>
      <p:sp>
        <p:nvSpPr>
          <p:cNvPr id="11" name="Rounded Rectangle 55">
            <a:extLst>
              <a:ext uri="{FF2B5EF4-FFF2-40B4-BE49-F238E27FC236}">
                <a16:creationId xmlns:a16="http://schemas.microsoft.com/office/drawing/2014/main" id="{A92123E3-8678-437D-8AD7-F065ED3D14FE}"/>
              </a:ext>
            </a:extLst>
          </p:cNvPr>
          <p:cNvSpPr/>
          <p:nvPr/>
        </p:nvSpPr>
        <p:spPr>
          <a:xfrm>
            <a:off x="450562" y="2981821"/>
            <a:ext cx="9003001" cy="1907810"/>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rtlCol="0" anchor="ctr"/>
          <a:lstStyle/>
          <a:p>
            <a:pPr>
              <a:buClr>
                <a:schemeClr val="accent1">
                  <a:lumMod val="60000"/>
                  <a:lumOff val="40000"/>
                </a:schemeClr>
              </a:buClr>
            </a:pPr>
            <a:r>
              <a:rPr lang="en-GB" sz="1100" dirty="0">
                <a:solidFill>
                  <a:srgbClr val="000000"/>
                </a:solidFill>
                <a:latin typeface="Franklin Gothic Book" panose="020B0503020102020204" pitchFamily="34" charset="0"/>
              </a:rPr>
              <a:t>Huawei’s iMaster NCE was deployed as the SDN controller for L1-L2 in the optical backbone network. It was chosen due to the CSP’s strong existing relationship with Huawei with its infrastructure and NMS. The CSP had strong requirements for standard protocol and API compliance, which the Network Cloud Engine addressed along with interoperability with other vendor orchestration solutions. </a:t>
            </a:r>
          </a:p>
          <a:p>
            <a:pPr>
              <a:buClr>
                <a:schemeClr val="accent1">
                  <a:lumMod val="60000"/>
                  <a:lumOff val="40000"/>
                </a:schemeClr>
              </a:buClr>
            </a:pPr>
            <a:r>
              <a:rPr lang="en-GB" sz="1100" dirty="0">
                <a:solidFill>
                  <a:srgbClr val="000000"/>
                </a:solidFill>
                <a:latin typeface="Franklin Gothic Book" panose="020B0503020102020204" pitchFamily="34" charset="0"/>
              </a:rPr>
              <a:t>NCE enables automated service adjustment through integrated customer self-service portals. It also provides automated performance and fault management, capacity analytics and on-demand instantiation of point-to-multipoint services with automated capacity optimisation.</a:t>
            </a:r>
          </a:p>
          <a:p>
            <a:pPr>
              <a:buClr>
                <a:schemeClr val="accent1">
                  <a:lumMod val="60000"/>
                  <a:lumOff val="40000"/>
                </a:schemeClr>
              </a:buClr>
            </a:pPr>
            <a:r>
              <a:rPr lang="en-GB" sz="1100" dirty="0">
                <a:solidFill>
                  <a:srgbClr val="000000"/>
                </a:solidFill>
                <a:latin typeface="Franklin Gothic Book" panose="020B0503020102020204" pitchFamily="34" charset="0"/>
              </a:rPr>
              <a:t>The NCE feeds northbound integration into a hierarchical controller, which in turn interfaces with the higher layer domain orchestrator. </a:t>
            </a:r>
          </a:p>
          <a:p>
            <a:pPr>
              <a:buClr>
                <a:schemeClr val="accent1">
                  <a:lumMod val="60000"/>
                  <a:lumOff val="40000"/>
                </a:schemeClr>
              </a:buClr>
            </a:pPr>
            <a:r>
              <a:rPr lang="en-GB" sz="1100" dirty="0">
                <a:solidFill>
                  <a:srgbClr val="000000"/>
                </a:solidFill>
                <a:latin typeface="Franklin Gothic Book" panose="020B0503020102020204" pitchFamily="34" charset="0"/>
              </a:rPr>
              <a:t>Huawei also supplied its online network planning and capacity management tool, which aggregates all the information coming from the network. The tool, while is in the acceptance process, simplifies new capacity implementation and streamlines planning and fault management.</a:t>
            </a:r>
          </a:p>
        </p:txBody>
      </p:sp>
      <p:sp>
        <p:nvSpPr>
          <p:cNvPr id="12" name="Rounded Rectangle 56">
            <a:extLst>
              <a:ext uri="{FF2B5EF4-FFF2-40B4-BE49-F238E27FC236}">
                <a16:creationId xmlns:a16="http://schemas.microsoft.com/office/drawing/2014/main" id="{46398DE1-77C1-448F-8F2D-37A9A50C69F0}"/>
              </a:ext>
            </a:extLst>
          </p:cNvPr>
          <p:cNvSpPr/>
          <p:nvPr/>
        </p:nvSpPr>
        <p:spPr>
          <a:xfrm>
            <a:off x="3449370" y="2798941"/>
            <a:ext cx="2978590" cy="292011"/>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Franklin Gothic Medium" panose="020B0603020102020204" pitchFamily="34" charset="0"/>
              </a:rPr>
              <a:t>Solution</a:t>
            </a:r>
          </a:p>
        </p:txBody>
      </p:sp>
      <p:sp>
        <p:nvSpPr>
          <p:cNvPr id="13" name="Rounded Rectangle 59">
            <a:extLst>
              <a:ext uri="{FF2B5EF4-FFF2-40B4-BE49-F238E27FC236}">
                <a16:creationId xmlns:a16="http://schemas.microsoft.com/office/drawing/2014/main" id="{380291D9-45B4-46CE-A6CA-C4A2C6C35A51}"/>
              </a:ext>
            </a:extLst>
          </p:cNvPr>
          <p:cNvSpPr/>
          <p:nvPr/>
        </p:nvSpPr>
        <p:spPr>
          <a:xfrm>
            <a:off x="450562" y="5153369"/>
            <a:ext cx="9003001" cy="1047378"/>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buClr>
                <a:schemeClr val="accent2">
                  <a:lumMod val="75000"/>
                </a:schemeClr>
              </a:buClr>
            </a:pPr>
            <a:r>
              <a:rPr lang="en-GB" sz="1100" dirty="0">
                <a:solidFill>
                  <a:srgbClr val="000000"/>
                </a:solidFill>
                <a:latin typeface="Franklin Gothic Book" panose="020B0503020102020204" pitchFamily="34" charset="0"/>
              </a:rPr>
              <a:t>The project is still in the early phases with the OSS/BSS integrations yet to be completed but Huawei’s solution has already enabled the CSP to differentiate itself to enterprise customers winning new projects due to the flexibility and agility benefits. The solution enables the enterprise customer to use customer self-service to make on-demand service adjustments. The CSP intends to offer NaaS services, establishing the interface on the service orchestrator and offering its optical network as a service. The CSP has also been able to autonomously mitigate fibre outages with automatic fault detection and automated traffic routing.</a:t>
            </a:r>
          </a:p>
        </p:txBody>
      </p:sp>
      <p:sp>
        <p:nvSpPr>
          <p:cNvPr id="14" name="Rounded Rectangle 60">
            <a:extLst>
              <a:ext uri="{FF2B5EF4-FFF2-40B4-BE49-F238E27FC236}">
                <a16:creationId xmlns:a16="http://schemas.microsoft.com/office/drawing/2014/main" id="{1340B455-E7C9-440B-8C2B-43FBD23A2224}"/>
              </a:ext>
            </a:extLst>
          </p:cNvPr>
          <p:cNvSpPr/>
          <p:nvPr/>
        </p:nvSpPr>
        <p:spPr>
          <a:xfrm>
            <a:off x="3449370" y="4948232"/>
            <a:ext cx="2978590" cy="292011"/>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Franklin Gothic Medium" panose="020B0603020102020204" pitchFamily="34" charset="0"/>
              </a:rPr>
              <a:t>Results</a:t>
            </a:r>
          </a:p>
        </p:txBody>
      </p:sp>
      <p:sp>
        <p:nvSpPr>
          <p:cNvPr id="21" name="Text Placeholder 2">
            <a:extLst>
              <a:ext uri="{FF2B5EF4-FFF2-40B4-BE49-F238E27FC236}">
                <a16:creationId xmlns:a16="http://schemas.microsoft.com/office/drawing/2014/main" id="{56D82E48-A59B-452D-A2B7-89E732376242}"/>
              </a:ext>
            </a:extLst>
          </p:cNvPr>
          <p:cNvSpPr txBox="1">
            <a:spLocks/>
          </p:cNvSpPr>
          <p:nvPr/>
        </p:nvSpPr>
        <p:spPr>
          <a:xfrm>
            <a:off x="483901" y="1360636"/>
            <a:ext cx="4248150" cy="252000"/>
          </a:xfrm>
          <a:prstGeom prst="rect">
            <a:avLst/>
          </a:prstGeom>
        </p:spPr>
        <p:txBody>
          <a:bodyPr vert="horz" lIns="0" tIns="45720" rIns="0" bIns="45720" rtlCol="0">
            <a:noAutofit/>
          </a:bodyPr>
          <a:lstStyle>
            <a:lvl1pPr marL="0" indent="0" algn="l" rtl="0" eaLnBrk="1" fontAlgn="base" hangingPunct="1">
              <a:lnSpc>
                <a:spcPct val="100000"/>
              </a:lnSpc>
              <a:spcBef>
                <a:spcPct val="0"/>
              </a:spcBef>
              <a:spcAft>
                <a:spcPts val="800"/>
              </a:spcAft>
              <a:buClr>
                <a:schemeClr val="accent2"/>
              </a:buClr>
              <a:buFontTx/>
              <a:buNone/>
              <a:defRPr sz="1200" b="1" kern="1200" spc="20" baseline="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719138" indent="0" algn="l" rtl="0" eaLnBrk="1" fontAlgn="base" hangingPunct="1">
              <a:lnSpc>
                <a:spcPts val="2600"/>
              </a:lnSpc>
              <a:spcBef>
                <a:spcPct val="0"/>
              </a:spcBef>
              <a:spcAft>
                <a:spcPct val="0"/>
              </a:spcAft>
              <a:buFont typeface="Arial" charset="0"/>
              <a:buNone/>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Converged tier one European CSP</a:t>
            </a:r>
            <a:r>
              <a:rPr lang="en-GB" baseline="30000" dirty="0"/>
              <a:t>1</a:t>
            </a:r>
          </a:p>
        </p:txBody>
      </p:sp>
    </p:spTree>
    <p:extLst>
      <p:ext uri="{BB962C8B-B14F-4D97-AF65-F5344CB8AC3E}">
        <p14:creationId xmlns:p14="http://schemas.microsoft.com/office/powerpoint/2010/main" val="414247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D19E2FD6-0A59-40E5-9FF0-310499B27D07}"/>
              </a:ext>
            </a:extLst>
          </p:cNvPr>
          <p:cNvGraphicFramePr>
            <a:graphicFrameLocks noChangeAspect="1"/>
          </p:cNvGraphicFramePr>
          <p:nvPr>
            <p:custDataLst>
              <p:tags r:id="rId1"/>
            </p:custDataLst>
            <p:extLst>
              <p:ext uri="{D42A27DB-BD31-4B8C-83A1-F6EECF244321}">
                <p14:modId xmlns:p14="http://schemas.microsoft.com/office/powerpoint/2010/main" val="2101089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508" progId="TCLayout.ActiveDocument.1">
                  <p:embed/>
                </p:oleObj>
              </mc:Choice>
              <mc:Fallback>
                <p:oleObj name="think-cell Slide" r:id="rId4" imgW="499" imgH="508" progId="TCLayout.ActiveDocument.1">
                  <p:embed/>
                  <p:pic>
                    <p:nvPicPr>
                      <p:cNvPr id="23" name="Object 22" hidden="1">
                        <a:extLst>
                          <a:ext uri="{FF2B5EF4-FFF2-40B4-BE49-F238E27FC236}">
                            <a16:creationId xmlns:a16="http://schemas.microsoft.com/office/drawing/2014/main" id="{D19E2FD6-0A59-40E5-9FF0-310499B27D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0DE72612-2FBC-436E-900F-216D7B0D5C44}"/>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5" name="Slide Number Placeholder 4">
            <a:extLst>
              <a:ext uri="{FF2B5EF4-FFF2-40B4-BE49-F238E27FC236}">
                <a16:creationId xmlns:a16="http://schemas.microsoft.com/office/drawing/2014/main" id="{F6B252F2-3C7E-49EB-990F-62A9767F55D3}"/>
              </a:ext>
            </a:extLst>
          </p:cNvPr>
          <p:cNvSpPr>
            <a:spLocks noGrp="1"/>
          </p:cNvSpPr>
          <p:nvPr>
            <p:ph type="sldNum" sz="quarter" idx="4"/>
          </p:nvPr>
        </p:nvSpPr>
        <p:spPr/>
        <p:txBody>
          <a:bodyPr/>
          <a:lstStyle/>
          <a:p>
            <a:fld id="{E78626B2-E168-480E-BAE6-B60060C6AB83}" type="slidenum">
              <a:rPr lang="en-GB" smtClean="0"/>
              <a:pPr/>
              <a:t>8</a:t>
            </a:fld>
            <a:endParaRPr lang="en-GB" dirty="0"/>
          </a:p>
        </p:txBody>
      </p:sp>
      <p:sp>
        <p:nvSpPr>
          <p:cNvPr id="6" name="Title 5">
            <a:extLst>
              <a:ext uri="{FF2B5EF4-FFF2-40B4-BE49-F238E27FC236}">
                <a16:creationId xmlns:a16="http://schemas.microsoft.com/office/drawing/2014/main" id="{977C239C-6D9D-4C62-8FAF-DD4A51C947EC}"/>
              </a:ext>
            </a:extLst>
          </p:cNvPr>
          <p:cNvSpPr>
            <a:spLocks noGrp="1"/>
          </p:cNvSpPr>
          <p:nvPr>
            <p:ph type="title"/>
          </p:nvPr>
        </p:nvSpPr>
        <p:spPr/>
        <p:txBody>
          <a:bodyPr vert="horz"/>
          <a:lstStyle/>
          <a:p>
            <a:r>
              <a:rPr lang="en-GB" dirty="0"/>
              <a:t>Example case studies [2]: A converged Tier 1 CSP from emerging Asia-Pacific</a:t>
            </a:r>
          </a:p>
        </p:txBody>
      </p:sp>
      <p:sp>
        <p:nvSpPr>
          <p:cNvPr id="7" name="Text Placeholder 6">
            <a:extLst>
              <a:ext uri="{FF2B5EF4-FFF2-40B4-BE49-F238E27FC236}">
                <a16:creationId xmlns:a16="http://schemas.microsoft.com/office/drawing/2014/main" id="{DE3B5F9F-7A59-431D-A2A4-7DC3A4EC9914}"/>
              </a:ext>
            </a:extLst>
          </p:cNvPr>
          <p:cNvSpPr>
            <a:spLocks noGrp="1"/>
          </p:cNvSpPr>
          <p:nvPr>
            <p:ph type="body" sz="quarter" idx="19"/>
          </p:nvPr>
        </p:nvSpPr>
        <p:spPr/>
        <p:txBody>
          <a:bodyPr/>
          <a:lstStyle/>
          <a:p>
            <a:r>
              <a:rPr lang="en-GB" baseline="30000" dirty="0"/>
              <a:t>1 </a:t>
            </a:r>
            <a:r>
              <a:rPr lang="en-GB" dirty="0"/>
              <a:t>Study conducted by Analysys Mason</a:t>
            </a:r>
          </a:p>
          <a:p>
            <a:endParaRPr lang="en-GB" dirty="0"/>
          </a:p>
        </p:txBody>
      </p:sp>
      <p:sp>
        <p:nvSpPr>
          <p:cNvPr id="9" name="Rounded Rectangle 8">
            <a:extLst>
              <a:ext uri="{FF2B5EF4-FFF2-40B4-BE49-F238E27FC236}">
                <a16:creationId xmlns:a16="http://schemas.microsoft.com/office/drawing/2014/main" id="{A7FA3FF0-4779-46C5-8C25-5F12AC6BC4EF}"/>
              </a:ext>
            </a:extLst>
          </p:cNvPr>
          <p:cNvSpPr/>
          <p:nvPr/>
        </p:nvSpPr>
        <p:spPr>
          <a:xfrm>
            <a:off x="450563" y="1811639"/>
            <a:ext cx="9003000" cy="906444"/>
          </a:xfrm>
          <a:prstGeom prst="round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buClr>
                <a:schemeClr val="accent2">
                  <a:lumMod val="60000"/>
                  <a:lumOff val="40000"/>
                </a:schemeClr>
              </a:buClr>
            </a:pPr>
            <a:r>
              <a:rPr lang="en-GB" sz="1100" dirty="0">
                <a:solidFill>
                  <a:srgbClr val="000000"/>
                </a:solidFill>
                <a:latin typeface="Franklin Gothic Book" panose="020B0503020102020204" pitchFamily="34" charset="0"/>
              </a:rPr>
              <a:t>The CSP’s network operation was undergoing digital transformation and needed to increase efficiency across network operations based on NFV/SDN principles as operational complexity increased as well as improving workflow efficiencies to move staff to higher level functions. It simultaneously needed to lower costs and improve customer experience to offset its Opcos’ declining profits. </a:t>
            </a:r>
          </a:p>
        </p:txBody>
      </p:sp>
      <p:sp>
        <p:nvSpPr>
          <p:cNvPr id="10" name="Rounded Rectangle 9">
            <a:extLst>
              <a:ext uri="{FF2B5EF4-FFF2-40B4-BE49-F238E27FC236}">
                <a16:creationId xmlns:a16="http://schemas.microsoft.com/office/drawing/2014/main" id="{E058BEAC-E3DE-48CD-8467-7D1D6B5F34AB}"/>
              </a:ext>
            </a:extLst>
          </p:cNvPr>
          <p:cNvSpPr/>
          <p:nvPr/>
        </p:nvSpPr>
        <p:spPr>
          <a:xfrm>
            <a:off x="3449370" y="1628758"/>
            <a:ext cx="2978590" cy="292011"/>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Franklin Gothic Medium" panose="020B0603020102020204" pitchFamily="34" charset="0"/>
              </a:rPr>
              <a:t>Problem</a:t>
            </a:r>
          </a:p>
        </p:txBody>
      </p:sp>
      <p:sp>
        <p:nvSpPr>
          <p:cNvPr id="11" name="Rounded Rectangle 55">
            <a:extLst>
              <a:ext uri="{FF2B5EF4-FFF2-40B4-BE49-F238E27FC236}">
                <a16:creationId xmlns:a16="http://schemas.microsoft.com/office/drawing/2014/main" id="{A92123E3-8678-437D-8AD7-F065ED3D14FE}"/>
              </a:ext>
            </a:extLst>
          </p:cNvPr>
          <p:cNvSpPr/>
          <p:nvPr/>
        </p:nvSpPr>
        <p:spPr>
          <a:xfrm>
            <a:off x="450562" y="2981821"/>
            <a:ext cx="9003001" cy="1907810"/>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rtlCol="0" anchor="ctr"/>
          <a:lstStyle/>
          <a:p>
            <a:pPr>
              <a:buClr>
                <a:schemeClr val="accent1">
                  <a:lumMod val="60000"/>
                  <a:lumOff val="40000"/>
                </a:schemeClr>
              </a:buClr>
            </a:pPr>
            <a:r>
              <a:rPr lang="en-GB" sz="1100" dirty="0">
                <a:solidFill>
                  <a:srgbClr val="000000"/>
                </a:solidFill>
                <a:latin typeface="Franklin Gothic Book" panose="020B0503020102020204" pitchFamily="34" charset="0"/>
              </a:rPr>
              <a:t>The CSP required its chosen solution to have multi-domain functionality and AI automation. Huawei’s ADN solution was selected because it met these requirements in addition to Huawei’s strong R&amp;D capabilities and knowledge and commitment to network evolution and protocols. The ADN solution was implemented to automate the CSP’s mobile, core, transport, residential broadband and MPLS networks. It is intended to address 20 use cases such as throughput optimisation, self-healing and cross domain alerts, with some use cases already validated and some yet to be implemented. </a:t>
            </a:r>
          </a:p>
          <a:p>
            <a:pPr>
              <a:buClr>
                <a:schemeClr val="accent1">
                  <a:lumMod val="60000"/>
                  <a:lumOff val="40000"/>
                </a:schemeClr>
              </a:buClr>
            </a:pPr>
            <a:endParaRPr lang="en-GB" sz="1100" dirty="0">
              <a:solidFill>
                <a:srgbClr val="000000"/>
              </a:solidFill>
              <a:latin typeface="Franklin Gothic Book" panose="020B0503020102020204" pitchFamily="34" charset="0"/>
            </a:endParaRPr>
          </a:p>
          <a:p>
            <a:pPr>
              <a:buClr>
                <a:schemeClr val="accent1">
                  <a:lumMod val="60000"/>
                  <a:lumOff val="40000"/>
                </a:schemeClr>
              </a:buClr>
            </a:pPr>
            <a:r>
              <a:rPr lang="en-GB" sz="1100" dirty="0">
                <a:solidFill>
                  <a:srgbClr val="000000"/>
                </a:solidFill>
                <a:latin typeface="Franklin Gothic Book" panose="020B0503020102020204" pitchFamily="34" charset="0"/>
              </a:rPr>
              <a:t>The solution primarily manages Huawei equipment already existing in the CSP’s network and has been integrated with other systems such as trouble ticket generation. The solution automatically generates the recommended course of action and with some manual intervention and approvals required in the early stages of the project.</a:t>
            </a:r>
          </a:p>
        </p:txBody>
      </p:sp>
      <p:sp>
        <p:nvSpPr>
          <p:cNvPr id="12" name="Rounded Rectangle 56">
            <a:extLst>
              <a:ext uri="{FF2B5EF4-FFF2-40B4-BE49-F238E27FC236}">
                <a16:creationId xmlns:a16="http://schemas.microsoft.com/office/drawing/2014/main" id="{46398DE1-77C1-448F-8F2D-37A9A50C69F0}"/>
              </a:ext>
            </a:extLst>
          </p:cNvPr>
          <p:cNvSpPr/>
          <p:nvPr/>
        </p:nvSpPr>
        <p:spPr>
          <a:xfrm>
            <a:off x="3449370" y="2798941"/>
            <a:ext cx="2978590" cy="292011"/>
          </a:xfrm>
          <a:prstGeom prst="round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Franklin Gothic Medium" panose="020B0603020102020204" pitchFamily="34" charset="0"/>
              </a:rPr>
              <a:t>Solution</a:t>
            </a:r>
          </a:p>
        </p:txBody>
      </p:sp>
      <p:sp>
        <p:nvSpPr>
          <p:cNvPr id="13" name="Rounded Rectangle 59">
            <a:extLst>
              <a:ext uri="{FF2B5EF4-FFF2-40B4-BE49-F238E27FC236}">
                <a16:creationId xmlns:a16="http://schemas.microsoft.com/office/drawing/2014/main" id="{380291D9-45B4-46CE-A6CA-C4A2C6C35A51}"/>
              </a:ext>
            </a:extLst>
          </p:cNvPr>
          <p:cNvSpPr/>
          <p:nvPr/>
        </p:nvSpPr>
        <p:spPr>
          <a:xfrm>
            <a:off x="450562" y="5153369"/>
            <a:ext cx="9003001" cy="1047378"/>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buClr>
                <a:schemeClr val="accent2">
                  <a:lumMod val="75000"/>
                </a:schemeClr>
              </a:buClr>
            </a:pPr>
            <a:r>
              <a:rPr lang="en-GB" sz="1100" dirty="0">
                <a:solidFill>
                  <a:srgbClr val="000000"/>
                </a:solidFill>
                <a:latin typeface="Franklin Gothic Book" panose="020B0503020102020204" pitchFamily="34" charset="0"/>
              </a:rPr>
              <a:t>The CSP has replaced its manual planning procedures with value-based automation. As a result, it has optimised its RAN, demonstrated 5%-10% improved VoLTE quality with respect to the packet loss ratio, along with a 10-15% improvement in throughput with automated capacity optimisation.</a:t>
            </a:r>
          </a:p>
        </p:txBody>
      </p:sp>
      <p:sp>
        <p:nvSpPr>
          <p:cNvPr id="14" name="Rounded Rectangle 60">
            <a:extLst>
              <a:ext uri="{FF2B5EF4-FFF2-40B4-BE49-F238E27FC236}">
                <a16:creationId xmlns:a16="http://schemas.microsoft.com/office/drawing/2014/main" id="{1340B455-E7C9-440B-8C2B-43FBD23A2224}"/>
              </a:ext>
            </a:extLst>
          </p:cNvPr>
          <p:cNvSpPr/>
          <p:nvPr/>
        </p:nvSpPr>
        <p:spPr>
          <a:xfrm>
            <a:off x="3449370" y="4948232"/>
            <a:ext cx="2978590" cy="292011"/>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Franklin Gothic Medium" panose="020B0603020102020204" pitchFamily="34" charset="0"/>
              </a:rPr>
              <a:t>Results</a:t>
            </a:r>
          </a:p>
        </p:txBody>
      </p:sp>
      <p:sp>
        <p:nvSpPr>
          <p:cNvPr id="21" name="Text Placeholder 2">
            <a:extLst>
              <a:ext uri="{FF2B5EF4-FFF2-40B4-BE49-F238E27FC236}">
                <a16:creationId xmlns:a16="http://schemas.microsoft.com/office/drawing/2014/main" id="{56D82E48-A59B-452D-A2B7-89E732376242}"/>
              </a:ext>
            </a:extLst>
          </p:cNvPr>
          <p:cNvSpPr txBox="1">
            <a:spLocks/>
          </p:cNvSpPr>
          <p:nvPr/>
        </p:nvSpPr>
        <p:spPr>
          <a:xfrm>
            <a:off x="483900" y="1360636"/>
            <a:ext cx="6839925" cy="252000"/>
          </a:xfrm>
          <a:prstGeom prst="rect">
            <a:avLst/>
          </a:prstGeom>
        </p:spPr>
        <p:txBody>
          <a:bodyPr vert="horz" lIns="0" tIns="45720" rIns="0" bIns="45720" rtlCol="0">
            <a:noAutofit/>
          </a:bodyPr>
          <a:lstStyle>
            <a:lvl1pPr marL="0" indent="0" algn="l" rtl="0" eaLnBrk="1" fontAlgn="base" hangingPunct="1">
              <a:lnSpc>
                <a:spcPct val="100000"/>
              </a:lnSpc>
              <a:spcBef>
                <a:spcPct val="0"/>
              </a:spcBef>
              <a:spcAft>
                <a:spcPts val="800"/>
              </a:spcAft>
              <a:buClr>
                <a:schemeClr val="accent2"/>
              </a:buClr>
              <a:buFontTx/>
              <a:buNone/>
              <a:defRPr sz="1200" b="1" kern="1200" spc="20" baseline="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719138" indent="0" algn="l" rtl="0" eaLnBrk="1" fontAlgn="base" hangingPunct="1">
              <a:lnSpc>
                <a:spcPts val="2600"/>
              </a:lnSpc>
              <a:spcBef>
                <a:spcPct val="0"/>
              </a:spcBef>
              <a:spcAft>
                <a:spcPct val="0"/>
              </a:spcAft>
              <a:buFont typeface="Arial" charset="0"/>
              <a:buNone/>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Enabling multi-domain automation across the emerging Asia-Pacific CSP’s network</a:t>
            </a:r>
            <a:r>
              <a:rPr lang="en-GB" baseline="30000" dirty="0"/>
              <a:t>1</a:t>
            </a:r>
            <a:endParaRPr lang="en-GB" dirty="0"/>
          </a:p>
        </p:txBody>
      </p:sp>
    </p:spTree>
    <p:extLst>
      <p:ext uri="{BB962C8B-B14F-4D97-AF65-F5344CB8AC3E}">
        <p14:creationId xmlns:p14="http://schemas.microsoft.com/office/powerpoint/2010/main" val="230365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D19E2FD6-0A59-40E5-9FF0-310499B27D07}"/>
              </a:ext>
            </a:extLst>
          </p:cNvPr>
          <p:cNvGraphicFramePr>
            <a:graphicFrameLocks noChangeAspect="1"/>
          </p:cNvGraphicFramePr>
          <p:nvPr>
            <p:custDataLst>
              <p:tags r:id="rId1"/>
            </p:custDataLst>
            <p:extLst>
              <p:ext uri="{D42A27DB-BD31-4B8C-83A1-F6EECF244321}">
                <p14:modId xmlns:p14="http://schemas.microsoft.com/office/powerpoint/2010/main" val="870356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508" progId="TCLayout.ActiveDocument.1">
                  <p:embed/>
                </p:oleObj>
              </mc:Choice>
              <mc:Fallback>
                <p:oleObj name="think-cell Slide" r:id="rId4" imgW="499" imgH="508" progId="TCLayout.ActiveDocument.1">
                  <p:embed/>
                  <p:pic>
                    <p:nvPicPr>
                      <p:cNvPr id="23" name="Object 22" hidden="1">
                        <a:extLst>
                          <a:ext uri="{FF2B5EF4-FFF2-40B4-BE49-F238E27FC236}">
                            <a16:creationId xmlns:a16="http://schemas.microsoft.com/office/drawing/2014/main" id="{D19E2FD6-0A59-40E5-9FF0-310499B27D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0DE72612-2FBC-436E-900F-216D7B0D5C44}"/>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5" name="Slide Number Placeholder 4">
            <a:extLst>
              <a:ext uri="{FF2B5EF4-FFF2-40B4-BE49-F238E27FC236}">
                <a16:creationId xmlns:a16="http://schemas.microsoft.com/office/drawing/2014/main" id="{F6B252F2-3C7E-49EB-990F-62A9767F55D3}"/>
              </a:ext>
            </a:extLst>
          </p:cNvPr>
          <p:cNvSpPr>
            <a:spLocks noGrp="1"/>
          </p:cNvSpPr>
          <p:nvPr>
            <p:ph type="sldNum" sz="quarter" idx="4"/>
          </p:nvPr>
        </p:nvSpPr>
        <p:spPr/>
        <p:txBody>
          <a:bodyPr/>
          <a:lstStyle/>
          <a:p>
            <a:fld id="{E78626B2-E168-480E-BAE6-B60060C6AB83}" type="slidenum">
              <a:rPr lang="en-GB" smtClean="0"/>
              <a:pPr/>
              <a:t>9</a:t>
            </a:fld>
            <a:endParaRPr lang="en-GB" dirty="0"/>
          </a:p>
        </p:txBody>
      </p:sp>
      <p:sp>
        <p:nvSpPr>
          <p:cNvPr id="6" name="Title 5">
            <a:extLst>
              <a:ext uri="{FF2B5EF4-FFF2-40B4-BE49-F238E27FC236}">
                <a16:creationId xmlns:a16="http://schemas.microsoft.com/office/drawing/2014/main" id="{977C239C-6D9D-4C62-8FAF-DD4A51C947EC}"/>
              </a:ext>
            </a:extLst>
          </p:cNvPr>
          <p:cNvSpPr>
            <a:spLocks noGrp="1"/>
          </p:cNvSpPr>
          <p:nvPr>
            <p:ph type="title"/>
          </p:nvPr>
        </p:nvSpPr>
        <p:spPr/>
        <p:txBody>
          <a:bodyPr vert="horz"/>
          <a:lstStyle/>
          <a:p>
            <a:r>
              <a:rPr lang="en-GB" dirty="0"/>
              <a:t>Example case studies [3]: An incumbent operator in Middle East</a:t>
            </a:r>
          </a:p>
        </p:txBody>
      </p:sp>
      <p:sp>
        <p:nvSpPr>
          <p:cNvPr id="7" name="Text Placeholder 6">
            <a:extLst>
              <a:ext uri="{FF2B5EF4-FFF2-40B4-BE49-F238E27FC236}">
                <a16:creationId xmlns:a16="http://schemas.microsoft.com/office/drawing/2014/main" id="{DE3B5F9F-7A59-431D-A2A4-7DC3A4EC9914}"/>
              </a:ext>
            </a:extLst>
          </p:cNvPr>
          <p:cNvSpPr>
            <a:spLocks noGrp="1"/>
          </p:cNvSpPr>
          <p:nvPr>
            <p:ph type="body" sz="quarter" idx="19"/>
          </p:nvPr>
        </p:nvSpPr>
        <p:spPr/>
        <p:txBody>
          <a:bodyPr/>
          <a:lstStyle/>
          <a:p>
            <a:r>
              <a:rPr lang="en-GB" baseline="30000" dirty="0"/>
              <a:t>1 </a:t>
            </a:r>
            <a:r>
              <a:rPr lang="en-GB" dirty="0"/>
              <a:t>Study conducted by Analysys Mason</a:t>
            </a:r>
          </a:p>
          <a:p>
            <a:endParaRPr lang="en-GB" dirty="0"/>
          </a:p>
        </p:txBody>
      </p:sp>
      <p:sp>
        <p:nvSpPr>
          <p:cNvPr id="9" name="Rounded Rectangle 8">
            <a:extLst>
              <a:ext uri="{FF2B5EF4-FFF2-40B4-BE49-F238E27FC236}">
                <a16:creationId xmlns:a16="http://schemas.microsoft.com/office/drawing/2014/main" id="{A7FA3FF0-4779-46C5-8C25-5F12AC6BC4EF}"/>
              </a:ext>
            </a:extLst>
          </p:cNvPr>
          <p:cNvSpPr/>
          <p:nvPr/>
        </p:nvSpPr>
        <p:spPr>
          <a:xfrm>
            <a:off x="450563" y="1811639"/>
            <a:ext cx="9003000" cy="906444"/>
          </a:xfrm>
          <a:prstGeom prst="round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buClr>
                <a:schemeClr val="accent2">
                  <a:lumMod val="60000"/>
                  <a:lumOff val="40000"/>
                </a:schemeClr>
              </a:buClr>
            </a:pPr>
            <a:r>
              <a:rPr lang="en-GB" sz="1100" dirty="0">
                <a:solidFill>
                  <a:srgbClr val="000000"/>
                </a:solidFill>
                <a:latin typeface="Franklin Gothic Book" panose="020B0503020102020204" pitchFamily="34" charset="0"/>
              </a:rPr>
              <a:t>50%-70% of the CSP’s customer complaints were related to poor home WiFi connectivity, which required engineer home visits. The CSP’s operational expenditure and efficiency was under pressure from the resulting truck roll to customer premises. The operator had to optimise its fixed broadband offering across both its fixed line infrastructure and the in home WiFi connectivity to improve its customer’s experience and reduce operational inefficiencies. </a:t>
            </a:r>
          </a:p>
        </p:txBody>
      </p:sp>
      <p:sp>
        <p:nvSpPr>
          <p:cNvPr id="10" name="Rounded Rectangle 9">
            <a:extLst>
              <a:ext uri="{FF2B5EF4-FFF2-40B4-BE49-F238E27FC236}">
                <a16:creationId xmlns:a16="http://schemas.microsoft.com/office/drawing/2014/main" id="{E058BEAC-E3DE-48CD-8467-7D1D6B5F34AB}"/>
              </a:ext>
            </a:extLst>
          </p:cNvPr>
          <p:cNvSpPr/>
          <p:nvPr/>
        </p:nvSpPr>
        <p:spPr>
          <a:xfrm>
            <a:off x="3449370" y="1628758"/>
            <a:ext cx="2978590" cy="292011"/>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Franklin Gothic Medium" panose="020B0603020102020204" pitchFamily="34" charset="0"/>
              </a:rPr>
              <a:t>Problem</a:t>
            </a:r>
          </a:p>
        </p:txBody>
      </p:sp>
      <p:sp>
        <p:nvSpPr>
          <p:cNvPr id="11" name="Rounded Rectangle 55">
            <a:extLst>
              <a:ext uri="{FF2B5EF4-FFF2-40B4-BE49-F238E27FC236}">
                <a16:creationId xmlns:a16="http://schemas.microsoft.com/office/drawing/2014/main" id="{A92123E3-8678-437D-8AD7-F065ED3D14FE}"/>
              </a:ext>
            </a:extLst>
          </p:cNvPr>
          <p:cNvSpPr/>
          <p:nvPr/>
        </p:nvSpPr>
        <p:spPr>
          <a:xfrm>
            <a:off x="450562" y="2981821"/>
            <a:ext cx="9003001" cy="190781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rtlCol="0" anchor="ctr"/>
          <a:lstStyle/>
          <a:p>
            <a:pPr>
              <a:buClr>
                <a:schemeClr val="accent1">
                  <a:lumMod val="60000"/>
                  <a:lumOff val="40000"/>
                </a:schemeClr>
              </a:buClr>
            </a:pPr>
            <a:r>
              <a:rPr lang="en-GB" sz="1100" dirty="0">
                <a:solidFill>
                  <a:srgbClr val="000000"/>
                </a:solidFill>
                <a:latin typeface="Franklin Gothic Book" panose="020B0503020102020204" pitchFamily="34" charset="0"/>
              </a:rPr>
              <a:t>The CSP selected Huawei, a long time collaborator, to supply the iMaster NCE and eAI powered SmartWi-Fi CPE (home WiFi router). The implementation is still in the PoC phase with 30 000 access points/routers connected. The iMaster NCE solution was deployed in the CSP’s private cloud with visibility into Huawei’s CPEs. Integration with other vendor CPEs is still in progress as cloud information configuration is required.</a:t>
            </a:r>
          </a:p>
          <a:p>
            <a:pPr>
              <a:buClr>
                <a:schemeClr val="accent1">
                  <a:lumMod val="60000"/>
                  <a:lumOff val="40000"/>
                </a:schemeClr>
              </a:buClr>
            </a:pPr>
            <a:endParaRPr lang="en-GB" sz="1100" dirty="0">
              <a:solidFill>
                <a:srgbClr val="000000"/>
              </a:solidFill>
              <a:latin typeface="Franklin Gothic Book" panose="020B0503020102020204" pitchFamily="34" charset="0"/>
            </a:endParaRPr>
          </a:p>
          <a:p>
            <a:pPr>
              <a:buClr>
                <a:schemeClr val="accent1">
                  <a:lumMod val="60000"/>
                  <a:lumOff val="40000"/>
                </a:schemeClr>
              </a:buClr>
            </a:pPr>
            <a:r>
              <a:rPr lang="en-GB" sz="1100" dirty="0">
                <a:solidFill>
                  <a:srgbClr val="000000"/>
                </a:solidFill>
                <a:latin typeface="Franklin Gothic Book" panose="020B0503020102020204" pitchFamily="34" charset="0"/>
              </a:rPr>
              <a:t>Huawei's home WiFi router is managed by the NCE providing remote configuration based on service identification (gaming, video streaming, web browsing, etc.), the number of WiFi routers on the network and signal interference. iMaster NCE enabled SLA visibility across the whole service chain extending the CSP’s vision beyond the gateway into the previously inaccessible access points as well as real-time call logs and network topology. iMaster NCE also empowers customer support agents with simple representation of data and suggested actions to resolve customer incidents. </a:t>
            </a:r>
          </a:p>
        </p:txBody>
      </p:sp>
      <p:sp>
        <p:nvSpPr>
          <p:cNvPr id="12" name="Rounded Rectangle 56">
            <a:extLst>
              <a:ext uri="{FF2B5EF4-FFF2-40B4-BE49-F238E27FC236}">
                <a16:creationId xmlns:a16="http://schemas.microsoft.com/office/drawing/2014/main" id="{46398DE1-77C1-448F-8F2D-37A9A50C69F0}"/>
              </a:ext>
            </a:extLst>
          </p:cNvPr>
          <p:cNvSpPr/>
          <p:nvPr/>
        </p:nvSpPr>
        <p:spPr>
          <a:xfrm>
            <a:off x="3449370" y="2798941"/>
            <a:ext cx="2978590" cy="292011"/>
          </a:xfrm>
          <a:prstGeom prst="round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Franklin Gothic Medium" panose="020B0603020102020204" pitchFamily="34" charset="0"/>
              </a:rPr>
              <a:t>Solution</a:t>
            </a:r>
          </a:p>
        </p:txBody>
      </p:sp>
      <p:sp>
        <p:nvSpPr>
          <p:cNvPr id="13" name="Rounded Rectangle 59">
            <a:extLst>
              <a:ext uri="{FF2B5EF4-FFF2-40B4-BE49-F238E27FC236}">
                <a16:creationId xmlns:a16="http://schemas.microsoft.com/office/drawing/2014/main" id="{380291D9-45B4-46CE-A6CA-C4A2C6C35A51}"/>
              </a:ext>
            </a:extLst>
          </p:cNvPr>
          <p:cNvSpPr/>
          <p:nvPr/>
        </p:nvSpPr>
        <p:spPr>
          <a:xfrm>
            <a:off x="450562" y="5153369"/>
            <a:ext cx="9003001" cy="1047378"/>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buClr>
                <a:schemeClr val="accent2">
                  <a:lumMod val="75000"/>
                </a:schemeClr>
              </a:buClr>
            </a:pPr>
            <a:r>
              <a:rPr lang="en-GB" sz="1100" dirty="0">
                <a:solidFill>
                  <a:srgbClr val="000000"/>
                </a:solidFill>
                <a:latin typeface="Franklin Gothic Book" panose="020B0503020102020204" pitchFamily="34" charset="0"/>
              </a:rPr>
              <a:t>The CSP was able to improve its customers’ experience by reducing service latency by up to 70% with its optimisations. The better quality of service reduced customer complaints and the associated truck roll. The implementation of iMaster NCE also accelerated the CSP’s digital strategy as it was able to digitise the management of WiFi. The CSP is seeking to expand the implementation to address use cases such as customer experience management. </a:t>
            </a:r>
          </a:p>
        </p:txBody>
      </p:sp>
      <p:sp>
        <p:nvSpPr>
          <p:cNvPr id="14" name="Rounded Rectangle 60">
            <a:extLst>
              <a:ext uri="{FF2B5EF4-FFF2-40B4-BE49-F238E27FC236}">
                <a16:creationId xmlns:a16="http://schemas.microsoft.com/office/drawing/2014/main" id="{1340B455-E7C9-440B-8C2B-43FBD23A2224}"/>
              </a:ext>
            </a:extLst>
          </p:cNvPr>
          <p:cNvSpPr/>
          <p:nvPr/>
        </p:nvSpPr>
        <p:spPr>
          <a:xfrm>
            <a:off x="3449370" y="4948232"/>
            <a:ext cx="2978590" cy="292011"/>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Franklin Gothic Medium" panose="020B0603020102020204" pitchFamily="34" charset="0"/>
              </a:rPr>
              <a:t>Results</a:t>
            </a:r>
          </a:p>
        </p:txBody>
      </p:sp>
      <p:sp>
        <p:nvSpPr>
          <p:cNvPr id="21" name="Text Placeholder 2">
            <a:extLst>
              <a:ext uri="{FF2B5EF4-FFF2-40B4-BE49-F238E27FC236}">
                <a16:creationId xmlns:a16="http://schemas.microsoft.com/office/drawing/2014/main" id="{56D82E48-A59B-452D-A2B7-89E732376242}"/>
              </a:ext>
            </a:extLst>
          </p:cNvPr>
          <p:cNvSpPr txBox="1">
            <a:spLocks/>
          </p:cNvSpPr>
          <p:nvPr/>
        </p:nvSpPr>
        <p:spPr>
          <a:xfrm>
            <a:off x="483901" y="1360636"/>
            <a:ext cx="5735830" cy="252000"/>
          </a:xfrm>
          <a:prstGeom prst="rect">
            <a:avLst/>
          </a:prstGeom>
        </p:spPr>
        <p:txBody>
          <a:bodyPr vert="horz" lIns="0" tIns="45720" rIns="0" bIns="45720" rtlCol="0">
            <a:noAutofit/>
          </a:bodyPr>
          <a:lstStyle>
            <a:lvl1pPr marL="0" indent="0" algn="l" rtl="0" eaLnBrk="1" fontAlgn="base" hangingPunct="1">
              <a:lnSpc>
                <a:spcPct val="100000"/>
              </a:lnSpc>
              <a:spcBef>
                <a:spcPct val="0"/>
              </a:spcBef>
              <a:spcAft>
                <a:spcPts val="800"/>
              </a:spcAft>
              <a:buClr>
                <a:schemeClr val="accent2"/>
              </a:buClr>
              <a:buFontTx/>
              <a:buNone/>
              <a:defRPr sz="1200" b="1" kern="1200" spc="20" baseline="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719138" indent="0" algn="l" rtl="0" eaLnBrk="1" fontAlgn="base" hangingPunct="1">
              <a:lnSpc>
                <a:spcPts val="2600"/>
              </a:lnSpc>
              <a:spcBef>
                <a:spcPct val="0"/>
              </a:spcBef>
              <a:spcAft>
                <a:spcPct val="0"/>
              </a:spcAft>
              <a:buFont typeface="Arial" charset="0"/>
              <a:buNone/>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Optimising home WiFi for a Middle East incumbent operator</a:t>
            </a:r>
            <a:r>
              <a:rPr lang="en-GB" baseline="30000" dirty="0"/>
              <a:t>1</a:t>
            </a:r>
            <a:endParaRPr lang="en-GB" dirty="0"/>
          </a:p>
        </p:txBody>
      </p:sp>
    </p:spTree>
    <p:extLst>
      <p:ext uri="{BB962C8B-B14F-4D97-AF65-F5344CB8AC3E}">
        <p14:creationId xmlns:p14="http://schemas.microsoft.com/office/powerpoint/2010/main" val="2240901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87&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D9&quot; g=&quot;D9&quot; b=&quot;D9&quot;/&gt;&lt;m_nBrightness val=&quot;0&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xnkqPm4Ie829v_KYm.1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ej6j9uHTcPPvnZsJkq7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gMUX1SZLhyWQdlzk_IPB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2tkr.8sxdL1IMU.jalO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2tkr.8sxdL1IMU.jalO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2tkr.8sxdL1IMU.jalOJ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IyFNnsAYvRUN4y31j5p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ELDxqrMZrtuhaJSpGJWV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xqHekkEQu3qvKl.R5SUpg"/>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Research_Software_Telco_vendor_profile_August2020.pptx" id="{3C68AA0A-A607-4C30-B4C9-BC7FA4933B2A}" vid="{CEE1A390-05B3-4D89-808D-2CAC2AE31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27A934ED19E4C9FF78EC5C44C0ECF" ma:contentTypeVersion="4" ma:contentTypeDescription="Create a new document." ma:contentTypeScope="" ma:versionID="96cb6007f01e44dcf3a791b5aa8d2282">
  <xsd:schema xmlns:xsd="http://www.w3.org/2001/XMLSchema" xmlns:xs="http://www.w3.org/2001/XMLSchema" xmlns:p="http://schemas.microsoft.com/office/2006/metadata/properties" xmlns:ns2="8067c3fc-33af-40c6-b499-a17556711f8d" targetNamespace="http://schemas.microsoft.com/office/2006/metadata/properties" ma:root="true" ma:fieldsID="04637ccb6ba8c30cb440c5cd3ad01b85" ns2:_="">
    <xsd:import namespace="8067c3fc-33af-40c6-b499-a17556711f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67c3fc-33af-40c6-b499-a17556711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67A2CC-20B4-4B22-949C-774DD9FE7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67c3fc-33af-40c6-b499-a17556711f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5112DB-6D66-4EC4-A414-43E8D7E9F47C}">
  <ds:schemaRefs>
    <ds:schemaRef ds:uri="http://schemas.microsoft.com/sharepoint/v3/contenttype/forms"/>
  </ds:schemaRefs>
</ds:datastoreItem>
</file>

<file path=customXml/itemProps3.xml><?xml version="1.0" encoding="utf-8"?>
<ds:datastoreItem xmlns:ds="http://schemas.openxmlformats.org/officeDocument/2006/customXml" ds:itemID="{CF3FD3C2-16FA-4B5C-A14C-61BB273AC794}">
  <ds:schemaRefs>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8067c3fc-33af-40c6-b499-a17556711f8d"/>
  </ds:schemaRefs>
</ds:datastoreItem>
</file>

<file path=docProps/app.xml><?xml version="1.0" encoding="utf-8"?>
<Properties xmlns="http://schemas.openxmlformats.org/officeDocument/2006/extended-properties" xmlns:vt="http://schemas.openxmlformats.org/officeDocument/2006/docPropsVTypes">
  <Template>SoftwareTelcoVendorProfile</Template>
  <TotalTime>0</TotalTime>
  <Words>3560</Words>
  <Application>Microsoft Office PowerPoint</Application>
  <PresentationFormat>A4 Paper (210x297 mm)</PresentationFormat>
  <Paragraphs>176</Paragraphs>
  <Slides>16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Franklin Gothic Book</vt:lpstr>
      <vt:lpstr>Franklin Gothic Heavy</vt:lpstr>
      <vt:lpstr>Franklin Gothic Medium</vt:lpstr>
      <vt:lpstr>Symbol</vt:lpstr>
      <vt:lpstr>Wingdings</vt:lpstr>
      <vt:lpstr>AnalysysMasonPPT</vt:lpstr>
      <vt:lpstr>think-cell Slide</vt:lpstr>
      <vt:lpstr>PowerPoint Presentation</vt:lpstr>
      <vt:lpstr>Huawei: company summary</vt:lpstr>
      <vt:lpstr>Huawei ADN: strategy overview</vt:lpstr>
      <vt:lpstr>Huawei ADN: analysis</vt:lpstr>
      <vt:lpstr>Huawei ADN solution overview [1]</vt:lpstr>
      <vt:lpstr>Huawei ADN solution overview [2]</vt:lpstr>
      <vt:lpstr>Case study [1]: A converged European Tier 1 CSP </vt:lpstr>
      <vt:lpstr>Example case studies [2]: A converged Tier 1 CSP from emerging Asia-Pacific</vt:lpstr>
      <vt:lpstr>Example case studies [3]: An incumbent operator in Middle East</vt:lpstr>
      <vt:lpstr>Product summary</vt:lpstr>
      <vt:lpstr>Significant customers</vt:lpstr>
      <vt:lpstr>About the authors</vt:lpstr>
      <vt:lpstr>Analysys Mason’s consulting and research are uniquely positioned</vt:lpstr>
      <vt:lpstr>Research from Analysys Mason</vt:lpstr>
      <vt:lpstr>Consulting from Analysys Mason</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_</dc:subject>
  <dc:creator>William Nagy</dc:creator>
  <dc:description>.</dc:description>
  <cp:lastModifiedBy>Sarah Peake</cp:lastModifiedBy>
  <cp:revision>193</cp:revision>
  <cp:lastPrinted>2013-03-20T11:36:12Z</cp:lastPrinted>
  <dcterms:created xsi:type="dcterms:W3CDTF">2020-10-29T09:32:21Z</dcterms:created>
  <dcterms:modified xsi:type="dcterms:W3CDTF">2021-02-15T11:22:45Z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0x01010091F27A934ED19E4C9FF78EC5C44C0ECF</vt:lpwstr>
  </property>
</Properties>
</file>