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 id="2147483899" r:id="rId2"/>
  </p:sldMasterIdLst>
  <p:notesMasterIdLst>
    <p:notesMasterId r:id="rId12"/>
  </p:notesMasterIdLst>
  <p:handoutMasterIdLst>
    <p:handoutMasterId r:id="rId13"/>
  </p:handoutMasterIdLst>
  <p:sldIdLst>
    <p:sldId id="507" r:id="rId3"/>
    <p:sldId id="634" r:id="rId4"/>
    <p:sldId id="707" r:id="rId5"/>
    <p:sldId id="636" r:id="rId6"/>
    <p:sldId id="708" r:id="rId7"/>
    <p:sldId id="602" r:id="rId8"/>
    <p:sldId id="533" r:id="rId9"/>
    <p:sldId id="710" r:id="rId10"/>
    <p:sldId id="505" r:id="rId11"/>
  </p:sldIdLst>
  <p:sldSz cx="9906000" cy="6858000" type="A4"/>
  <p:notesSz cx="6670675" cy="9875838"/>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913" userDrawn="1">
          <p15:clr>
            <a:srgbClr val="A4A3A4"/>
          </p15:clr>
        </p15:guide>
        <p15:guide id="2" orient="horz" pos="1185" userDrawn="1">
          <p15:clr>
            <a:srgbClr val="A4A3A4"/>
          </p15:clr>
        </p15:guide>
        <p15:guide id="3" pos="312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Jane Humphries" initials="SJH" lastIdx="9" clrIdx="0"/>
  <p:cmAuthor id="1" name="Gina Ghensi" initials="GG" lastIdx="3" clrIdx="1"/>
  <p:cmAuthor id="2" name="Sarah Addyman" initials="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a:srgbClr val="C7C6EF"/>
    <a:srgbClr val="0067B1"/>
    <a:srgbClr val="009B3A"/>
    <a:srgbClr val="FB4F14"/>
    <a:srgbClr val="A6A6A6"/>
    <a:srgbClr val="7F7F7F"/>
    <a:srgbClr val="65666A"/>
    <a:srgbClr val="1F1451"/>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rgbClr val="D9D9D9"/>
          </a:solidFill>
        </a:fill>
      </a:tcStyle>
    </a:band1H>
    <a:band2H>
      <a:tcStyle>
        <a:tcBdr/>
        <a:fill>
          <a:solidFill>
            <a:srgbClr val="D9D9D9"/>
          </a:solidFill>
        </a:fill>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20013" autoAdjust="0"/>
    <p:restoredTop sz="94913" autoAdjust="0"/>
  </p:normalViewPr>
  <p:slideViewPr>
    <p:cSldViewPr snapToGrid="0">
      <p:cViewPr varScale="1">
        <p:scale>
          <a:sx n="109" d="100"/>
          <a:sy n="109" d="100"/>
        </p:scale>
        <p:origin x="2250" y="102"/>
      </p:cViewPr>
      <p:guideLst>
        <p:guide orient="horz" pos="913"/>
        <p:guide orient="horz" pos="118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1948" y="68"/>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sz="quarter"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BAC539AC-E0C7-49CF-81D4-C605B1E460C8}" type="datetimeFigureOut">
              <a:rPr lang="en-GB"/>
              <a:pPr>
                <a:defRPr/>
              </a:pPr>
              <a:t>12/01/2022</a:t>
            </a:fld>
            <a:endParaRPr lang="en-GB" dirty="0"/>
          </a:p>
        </p:txBody>
      </p:sp>
      <p:sp>
        <p:nvSpPr>
          <p:cNvPr id="4" name="Footer Placeholder 3"/>
          <p:cNvSpPr>
            <a:spLocks noGrp="1"/>
          </p:cNvSpPr>
          <p:nvPr>
            <p:ph type="ftr" sz="quarter" idx="2"/>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5" name="Slide Number Placeholder 4"/>
          <p:cNvSpPr>
            <a:spLocks noGrp="1"/>
          </p:cNvSpPr>
          <p:nvPr>
            <p:ph type="sldNum" sz="quarter" idx="3"/>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A8CFA96A-A9FF-447C-9B12-04D71BF86580}" type="slidenum">
              <a:rPr lang="en-GB"/>
              <a:pPr>
                <a:defRPr/>
              </a:pPr>
              <a:t>‹#›</a:t>
            </a:fld>
            <a:endParaRPr lang="en-GB" dirty="0"/>
          </a:p>
        </p:txBody>
      </p:sp>
    </p:spTree>
    <p:extLst>
      <p:ext uri="{BB962C8B-B14F-4D97-AF65-F5344CB8AC3E}">
        <p14:creationId xmlns:p14="http://schemas.microsoft.com/office/powerpoint/2010/main" val="375153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20ABA992-2382-4990-8923-9607FED85886}" type="datetimeFigureOut">
              <a:rPr lang="en-GB" smtClean="0"/>
              <a:pPr>
                <a:defRPr/>
              </a:pPr>
              <a:t>12/01/2022</a:t>
            </a:fld>
            <a:endParaRPr lang="en-GB" dirty="0"/>
          </a:p>
        </p:txBody>
      </p:sp>
      <p:sp>
        <p:nvSpPr>
          <p:cNvPr id="4" name="Slide Image Placeholder 3"/>
          <p:cNvSpPr>
            <a:spLocks noGrp="1" noRot="1" noChangeAspect="1"/>
          </p:cNvSpPr>
          <p:nvPr>
            <p:ph type="sldImg" idx="2"/>
          </p:nvPr>
        </p:nvSpPr>
        <p:spPr>
          <a:xfrm>
            <a:off x="660400" y="741363"/>
            <a:ext cx="5349875" cy="3703637"/>
          </a:xfrm>
          <a:prstGeom prst="rect">
            <a:avLst/>
          </a:prstGeom>
          <a:noFill/>
          <a:ln w="12700">
            <a:solidFill>
              <a:prstClr val="black"/>
            </a:solidFill>
          </a:ln>
        </p:spPr>
        <p:txBody>
          <a:bodyPr vert="horz" lIns="95131" tIns="47565" rIns="95131" bIns="47565" rtlCol="0" anchor="ctr"/>
          <a:lstStyle/>
          <a:p>
            <a:pPr lvl="0"/>
            <a:endParaRPr lang="en-GB" noProof="0" dirty="0"/>
          </a:p>
        </p:txBody>
      </p:sp>
      <p:sp>
        <p:nvSpPr>
          <p:cNvPr id="5" name="Notes Placeholder 4"/>
          <p:cNvSpPr>
            <a:spLocks noGrp="1"/>
          </p:cNvSpPr>
          <p:nvPr>
            <p:ph type="body" sz="quarter" idx="3"/>
          </p:nvPr>
        </p:nvSpPr>
        <p:spPr>
          <a:xfrm>
            <a:off x="667068" y="4691026"/>
            <a:ext cx="5336540" cy="4444127"/>
          </a:xfrm>
          <a:prstGeom prst="rect">
            <a:avLst/>
          </a:prstGeom>
        </p:spPr>
        <p:txBody>
          <a:bodyPr vert="horz" wrap="square" lIns="95131" tIns="47565" rIns="95131" bIns="4756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7" name="Slide Number Placeholder 6"/>
          <p:cNvSpPr>
            <a:spLocks noGrp="1"/>
          </p:cNvSpPr>
          <p:nvPr>
            <p:ph type="sldNum" sz="quarter" idx="5"/>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46478046-D8C9-4F32-9FA8-FC92D2282C5A}" type="slidenum">
              <a:rPr lang="en-GB" smtClean="0"/>
              <a:pPr>
                <a:defRPr/>
              </a:pPr>
              <a:t>‹#›</a:t>
            </a:fld>
            <a:endParaRPr lang="en-GB" dirty="0"/>
          </a:p>
        </p:txBody>
      </p:sp>
    </p:spTree>
    <p:extLst>
      <p:ext uri="{BB962C8B-B14F-4D97-AF65-F5344CB8AC3E}">
        <p14:creationId xmlns:p14="http://schemas.microsoft.com/office/powerpoint/2010/main" val="3018065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tx1"/>
              </a:solidFill>
              <a:highlight>
                <a:srgbClr val="00FF00"/>
              </a:highlight>
              <a:latin typeface="+mn-lt"/>
            </a:endParaRPr>
          </a:p>
          <a:p>
            <a:pPr marL="0" indent="0">
              <a:buFontTx/>
              <a:buNone/>
            </a:pPr>
            <a:endParaRPr lang="en-US" dirty="0"/>
          </a:p>
          <a:p>
            <a:pPr marL="171450" indent="-171450">
              <a:buFontTx/>
              <a:buChar char="-"/>
            </a:pPr>
            <a:endParaRPr lang="en-US" dirty="0"/>
          </a:p>
          <a:p>
            <a:pPr marL="0" indent="0">
              <a:buFontTx/>
              <a:buNone/>
            </a:pPr>
            <a:endParaRPr lang="en-GB" dirty="0"/>
          </a:p>
          <a:p>
            <a:pPr marL="0" indent="0">
              <a:buFontTx/>
              <a:buNone/>
            </a:pPr>
            <a:endParaRPr lang="en-US" b="0" i="0" dirty="0">
              <a:solidFill>
                <a:srgbClr val="212529"/>
              </a:solidFill>
              <a:effectLst/>
              <a:latin typeface="HelveticaNeue-Light"/>
            </a:endParaRPr>
          </a:p>
          <a:p>
            <a:pPr marL="0" indent="0">
              <a:buFontTx/>
              <a:buNone/>
            </a:pPr>
            <a:endParaRPr lang="en-GB" dirty="0"/>
          </a:p>
          <a:p>
            <a:pPr marL="0" indent="0">
              <a:buFontTx/>
              <a:buNone/>
            </a:pPr>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2</a:t>
            </a:fld>
            <a:endParaRPr lang="en-GB" dirty="0"/>
          </a:p>
        </p:txBody>
      </p:sp>
    </p:spTree>
    <p:extLst>
      <p:ext uri="{BB962C8B-B14F-4D97-AF65-F5344CB8AC3E}">
        <p14:creationId xmlns:p14="http://schemas.microsoft.com/office/powerpoint/2010/main" val="209687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indent="-173736" algn="l" rtl="0" eaLnBrk="1" fontAlgn="auto" latinLnBrk="0" hangingPunct="1">
              <a:spcBef>
                <a:spcPts val="0"/>
              </a:spcBef>
              <a:spcAft>
                <a:spcPts val="0"/>
              </a:spcAft>
            </a:pPr>
            <a:endParaRPr lang="en-GB" sz="1800" b="0" i="0" u="none" strike="noStrike" dirty="0">
              <a:effectLst/>
              <a:latin typeface="Arial" panose="020B0604020202020204" pitchFamily="34" charset="0"/>
            </a:endParaRPr>
          </a:p>
          <a:p>
            <a:pPr marL="171450" indent="-171450">
              <a:buSzPct val="100000"/>
              <a:buFont typeface="Wingdings" panose="05000000000000000000" pitchFamily="2" charset="2"/>
              <a:buChar char="§"/>
            </a:pPr>
            <a:endParaRPr lang="en-US" dirty="0">
              <a:highlight>
                <a:srgbClr val="FFFF00"/>
              </a:highlight>
            </a:endParaRPr>
          </a:p>
          <a:p>
            <a:endParaRPr lang="en-US" b="0" i="0" dirty="0">
              <a:solidFill>
                <a:srgbClr val="003A69"/>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3</a:t>
            </a:fld>
            <a:endParaRPr lang="en-GB" dirty="0"/>
          </a:p>
        </p:txBody>
      </p:sp>
    </p:spTree>
    <p:extLst>
      <p:ext uri="{BB962C8B-B14F-4D97-AF65-F5344CB8AC3E}">
        <p14:creationId xmlns:p14="http://schemas.microsoft.com/office/powerpoint/2010/main" val="103964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4</a:t>
            </a:fld>
            <a:endParaRPr lang="en-GB" dirty="0"/>
          </a:p>
        </p:txBody>
      </p:sp>
    </p:spTree>
    <p:extLst>
      <p:ext uri="{BB962C8B-B14F-4D97-AF65-F5344CB8AC3E}">
        <p14:creationId xmlns:p14="http://schemas.microsoft.com/office/powerpoint/2010/main" val="631086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9</a:t>
            </a:fld>
            <a:endParaRPr lang="en-GB" dirty="0"/>
          </a:p>
        </p:txBody>
      </p:sp>
    </p:spTree>
    <p:extLst>
      <p:ext uri="{BB962C8B-B14F-4D97-AF65-F5344CB8AC3E}">
        <p14:creationId xmlns:p14="http://schemas.microsoft.com/office/powerpoint/2010/main" val="121134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186CA7-ADCE-4F09-8F24-42AFADFEA3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64" y="1831"/>
            <a:ext cx="9903355" cy="6856169"/>
          </a:xfrm>
          <a:prstGeom prst="rect">
            <a:avLst/>
          </a:prstGeom>
        </p:spPr>
      </p:pic>
      <p:sp>
        <p:nvSpPr>
          <p:cNvPr id="15" name="Rectangle 14">
            <a:extLst>
              <a:ext uri="{FF2B5EF4-FFF2-40B4-BE49-F238E27FC236}">
                <a16:creationId xmlns:a16="http://schemas.microsoft.com/office/drawing/2014/main" id="{F55F9EF8-4960-46F3-9279-100D9F710D54}"/>
              </a:ext>
            </a:extLst>
          </p:cNvPr>
          <p:cNvSpPr/>
          <p:nvPr userDrawn="1"/>
        </p:nvSpPr>
        <p:spPr>
          <a:xfrm flipV="1">
            <a:off x="916926" y="1171574"/>
            <a:ext cx="4618653" cy="3972161"/>
          </a:xfrm>
          <a:prstGeom prst="rect">
            <a:avLst/>
          </a:prstGeom>
          <a:solidFill>
            <a:srgbClr val="AA182C"/>
          </a:solidFill>
          <a:ln cap="flat">
            <a:noFill/>
            <a:prstDash val="solid"/>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p:txBody>
      </p:sp>
      <p:pic>
        <p:nvPicPr>
          <p:cNvPr id="10" name="Picture 9">
            <a:extLst>
              <a:ext uri="{FF2B5EF4-FFF2-40B4-BE49-F238E27FC236}">
                <a16:creationId xmlns:a16="http://schemas.microsoft.com/office/drawing/2014/main" id="{A67C5820-7D84-4A89-9AC4-5EE9E83D8ED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V="1">
            <a:off x="1229612" y="4053691"/>
            <a:ext cx="3986624" cy="120281"/>
          </a:xfrm>
          <a:prstGeom prst="rect">
            <a:avLst/>
          </a:prstGeom>
        </p:spPr>
      </p:pic>
      <p:pic>
        <p:nvPicPr>
          <p:cNvPr id="11" name="Picture 10">
            <a:extLst>
              <a:ext uri="{FF2B5EF4-FFF2-40B4-BE49-F238E27FC236}">
                <a16:creationId xmlns:a16="http://schemas.microsoft.com/office/drawing/2014/main" id="{2092BDA9-2C85-462C-ABE3-C5173D3FAFD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08666" y="1454891"/>
            <a:ext cx="1312393" cy="432608"/>
          </a:xfrm>
          <a:prstGeom prst="rect">
            <a:avLst/>
          </a:prstGeom>
        </p:spPr>
      </p:pic>
      <p:sp>
        <p:nvSpPr>
          <p:cNvPr id="16" name="Text Placeholder 15">
            <a:extLst>
              <a:ext uri="{FF2B5EF4-FFF2-40B4-BE49-F238E27FC236}">
                <a16:creationId xmlns:a16="http://schemas.microsoft.com/office/drawing/2014/main" id="{1C231F64-5469-4F29-8EAA-4513C65D4765}"/>
              </a:ext>
            </a:extLst>
          </p:cNvPr>
          <p:cNvSpPr>
            <a:spLocks noGrp="1"/>
          </p:cNvSpPr>
          <p:nvPr>
            <p:ph type="body" sz="quarter" idx="10" hasCustomPrompt="1"/>
          </p:nvPr>
        </p:nvSpPr>
        <p:spPr>
          <a:xfrm>
            <a:off x="1230313" y="2063750"/>
            <a:ext cx="3986212" cy="1876425"/>
          </a:xfrm>
          <a:prstGeom prst="rect">
            <a:avLst/>
          </a:prstGeom>
        </p:spPr>
        <p:txBody>
          <a:bodyPr anchor="b"/>
          <a:lstStyle>
            <a:lvl1pPr marL="1400" indent="0">
              <a:buNone/>
              <a:defRPr sz="2400">
                <a:solidFill>
                  <a:schemeClr val="bg1"/>
                </a:solidFill>
              </a:defRPr>
            </a:lvl1pPr>
          </a:lstStyle>
          <a:p>
            <a:pPr lvl="0"/>
            <a:r>
              <a:rPr lang="en-GB" sz="2400" dirty="0"/>
              <a:t>NBED title</a:t>
            </a:r>
            <a:endParaRPr lang="en-GB" dirty="0"/>
          </a:p>
        </p:txBody>
      </p:sp>
      <p:sp>
        <p:nvSpPr>
          <p:cNvPr id="18" name="Text Placeholder 17">
            <a:extLst>
              <a:ext uri="{FF2B5EF4-FFF2-40B4-BE49-F238E27FC236}">
                <a16:creationId xmlns:a16="http://schemas.microsoft.com/office/drawing/2014/main" id="{11BBC745-D66A-4A69-994B-9BBD9DAF2945}"/>
              </a:ext>
            </a:extLst>
          </p:cNvPr>
          <p:cNvSpPr>
            <a:spLocks noGrp="1"/>
          </p:cNvSpPr>
          <p:nvPr>
            <p:ph type="body" sz="quarter" idx="11" hasCustomPrompt="1"/>
          </p:nvPr>
        </p:nvSpPr>
        <p:spPr>
          <a:xfrm>
            <a:off x="1230313" y="4356100"/>
            <a:ext cx="3986212" cy="290513"/>
          </a:xfrm>
          <a:prstGeom prst="rect">
            <a:avLst/>
          </a:prstGeom>
        </p:spPr>
        <p:txBody>
          <a:bodyPr/>
          <a:lstStyle>
            <a:lvl1pPr marL="1400" indent="0">
              <a:buNone/>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GB" dirty="0"/>
              <a:t>NBED author(s) names</a:t>
            </a:r>
          </a:p>
        </p:txBody>
      </p:sp>
      <p:sp>
        <p:nvSpPr>
          <p:cNvPr id="14" name="Rectangle 13">
            <a:extLst>
              <a:ext uri="{FF2B5EF4-FFF2-40B4-BE49-F238E27FC236}">
                <a16:creationId xmlns:a16="http://schemas.microsoft.com/office/drawing/2014/main" id="{6E0528BF-D291-43FA-A838-0E989A90777D}"/>
              </a:ext>
            </a:extLst>
          </p:cNvPr>
          <p:cNvSpPr/>
          <p:nvPr userDrawn="1"/>
        </p:nvSpPr>
        <p:spPr>
          <a:xfrm>
            <a:off x="0" y="5143735"/>
            <a:ext cx="9906000" cy="1701443"/>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17" name="Picture 16">
            <a:extLst>
              <a:ext uri="{FF2B5EF4-FFF2-40B4-BE49-F238E27FC236}">
                <a16:creationId xmlns:a16="http://schemas.microsoft.com/office/drawing/2014/main" id="{9DB739EA-6977-4F4E-95AA-51ABCE51A63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720102" y="6210381"/>
            <a:ext cx="767916" cy="221744"/>
          </a:xfrm>
          <a:prstGeom prst="rect">
            <a:avLst/>
          </a:prstGeom>
        </p:spPr>
      </p:pic>
    </p:spTree>
    <p:extLst>
      <p:ext uri="{BB962C8B-B14F-4D97-AF65-F5344CB8AC3E}">
        <p14:creationId xmlns:p14="http://schemas.microsoft.com/office/powerpoint/2010/main" val="33805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 1/4 graphic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EB7526-B748-4E8D-A1A3-68395A8F53BD}"/>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ImageR">
            <a:extLst>
              <a:ext uri="{FF2B5EF4-FFF2-40B4-BE49-F238E27FC236}">
                <a16:creationId xmlns:a16="http://schemas.microsoft.com/office/drawing/2014/main" id="{05A4C031-ACBB-4C02-AEE8-7F52423CF41E}"/>
              </a:ext>
            </a:extLst>
          </p:cNvP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5" name="ImageR">
            <a:extLst>
              <a:ext uri="{FF2B5EF4-FFF2-40B4-BE49-F238E27FC236}">
                <a16:creationId xmlns:a16="http://schemas.microsoft.com/office/drawing/2014/main" id="{8D789A4E-F315-4AF3-9C87-563A63BCC217}"/>
              </a:ext>
            </a:extLst>
          </p:cNvPr>
          <p:cNvSpPr>
            <a:spLocks noGrp="1"/>
          </p:cNvSpPr>
          <p:nvPr>
            <p:ph type="pic" sz="quarter" idx="20" hasCustomPrompt="1"/>
          </p:nvPr>
        </p:nvSpPr>
        <p:spPr>
          <a:xfrm>
            <a:off x="5011200" y="4186951"/>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6" name="TextPlaceholder5">
            <a:extLst>
              <a:ext uri="{FF2B5EF4-FFF2-40B4-BE49-F238E27FC236}">
                <a16:creationId xmlns:a16="http://schemas.microsoft.com/office/drawing/2014/main" id="{B61EA488-404C-4BAE-A2AD-0CAD88D7A742}"/>
              </a:ext>
            </a:extLst>
          </p:cNvPr>
          <p:cNvSpPr>
            <a:spLocks noGrp="1"/>
          </p:cNvSpPr>
          <p:nvPr>
            <p:ph type="body" sz="quarter" idx="28" hasCustomPrompt="1"/>
          </p:nvPr>
        </p:nvSpPr>
        <p:spPr>
          <a:xfrm>
            <a:off x="5205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Text Placeholder 4">
            <a:extLst>
              <a:ext uri="{FF2B5EF4-FFF2-40B4-BE49-F238E27FC236}">
                <a16:creationId xmlns:a16="http://schemas.microsoft.com/office/drawing/2014/main" id="{636468BB-648A-4758-A522-E78555F36620}"/>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8" name="Title 1">
            <a:extLst>
              <a:ext uri="{FF2B5EF4-FFF2-40B4-BE49-F238E27FC236}">
                <a16:creationId xmlns:a16="http://schemas.microsoft.com/office/drawing/2014/main" id="{2332E802-C899-4F25-A0B9-A4B6751CE0E3}"/>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9" name="CaptionR">
            <a:extLst>
              <a:ext uri="{FF2B5EF4-FFF2-40B4-BE49-F238E27FC236}">
                <a16:creationId xmlns:a16="http://schemas.microsoft.com/office/drawing/2014/main" id="{904593ED-1CCA-4793-9607-EE7ACB04E263}"/>
              </a:ext>
            </a:extLst>
          </p:cNvP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CaptionR">
            <a:extLst>
              <a:ext uri="{FF2B5EF4-FFF2-40B4-BE49-F238E27FC236}">
                <a16:creationId xmlns:a16="http://schemas.microsoft.com/office/drawing/2014/main" id="{6C84F7DD-58A3-4FEC-B69E-7C6DA58BECB7}"/>
              </a:ext>
            </a:extLst>
          </p:cNvPr>
          <p:cNvSpPr>
            <a:spLocks noGrp="1"/>
          </p:cNvSpPr>
          <p:nvPr>
            <p:ph type="body" sz="quarter" idx="29"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R">
            <a:extLst>
              <a:ext uri="{FF2B5EF4-FFF2-40B4-BE49-F238E27FC236}">
                <a16:creationId xmlns:a16="http://schemas.microsoft.com/office/drawing/2014/main" id="{419B15F1-DF3D-4BF5-8CB4-4ADAC50FF9AC}"/>
              </a:ext>
            </a:extLst>
          </p:cNvPr>
          <p:cNvSpPr>
            <a:spLocks noGrp="1"/>
          </p:cNvSpPr>
          <p:nvPr>
            <p:ph type="pic" sz="quarter" idx="30" hasCustomPrompt="1"/>
          </p:nvPr>
        </p:nvSpPr>
        <p:spPr>
          <a:xfrm>
            <a:off x="259200" y="16776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Tree>
    <p:extLst>
      <p:ext uri="{BB962C8B-B14F-4D97-AF65-F5344CB8AC3E}">
        <p14:creationId xmlns:p14="http://schemas.microsoft.com/office/powerpoint/2010/main" val="291740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 1/4 graphic and 1/4 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EB7526-B748-4E8D-A1A3-68395A8F53BD}"/>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ImageR">
            <a:extLst>
              <a:ext uri="{FF2B5EF4-FFF2-40B4-BE49-F238E27FC236}">
                <a16:creationId xmlns:a16="http://schemas.microsoft.com/office/drawing/2014/main" id="{05A4C031-ACBB-4C02-AEE8-7F52423CF41E}"/>
              </a:ext>
            </a:extLst>
          </p:cNvP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6" name="TextPlaceholder5">
            <a:extLst>
              <a:ext uri="{FF2B5EF4-FFF2-40B4-BE49-F238E27FC236}">
                <a16:creationId xmlns:a16="http://schemas.microsoft.com/office/drawing/2014/main" id="{B61EA488-404C-4BAE-A2AD-0CAD88D7A742}"/>
              </a:ext>
            </a:extLst>
          </p:cNvPr>
          <p:cNvSpPr>
            <a:spLocks noGrp="1"/>
          </p:cNvSpPr>
          <p:nvPr>
            <p:ph type="body" sz="quarter" idx="28" hasCustomPrompt="1"/>
          </p:nvPr>
        </p:nvSpPr>
        <p:spPr>
          <a:xfrm>
            <a:off x="5205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Text Placeholder 4">
            <a:extLst>
              <a:ext uri="{FF2B5EF4-FFF2-40B4-BE49-F238E27FC236}">
                <a16:creationId xmlns:a16="http://schemas.microsoft.com/office/drawing/2014/main" id="{636468BB-648A-4758-A522-E78555F36620}"/>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8" name="Title 1">
            <a:extLst>
              <a:ext uri="{FF2B5EF4-FFF2-40B4-BE49-F238E27FC236}">
                <a16:creationId xmlns:a16="http://schemas.microsoft.com/office/drawing/2014/main" id="{2332E802-C899-4F25-A0B9-A4B6751CE0E3}"/>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9" name="CaptionR">
            <a:extLst>
              <a:ext uri="{FF2B5EF4-FFF2-40B4-BE49-F238E27FC236}">
                <a16:creationId xmlns:a16="http://schemas.microsoft.com/office/drawing/2014/main" id="{904593ED-1CCA-4793-9607-EE7ACB04E263}"/>
              </a:ext>
            </a:extLst>
          </p:cNvP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CaptionR">
            <a:extLst>
              <a:ext uri="{FF2B5EF4-FFF2-40B4-BE49-F238E27FC236}">
                <a16:creationId xmlns:a16="http://schemas.microsoft.com/office/drawing/2014/main" id="{6C84F7DD-58A3-4FEC-B69E-7C6DA58BECB7}"/>
              </a:ext>
            </a:extLst>
          </p:cNvPr>
          <p:cNvSpPr>
            <a:spLocks noGrp="1"/>
          </p:cNvSpPr>
          <p:nvPr>
            <p:ph type="body" sz="quarter" idx="29"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R">
            <a:extLst>
              <a:ext uri="{FF2B5EF4-FFF2-40B4-BE49-F238E27FC236}">
                <a16:creationId xmlns:a16="http://schemas.microsoft.com/office/drawing/2014/main" id="{419B15F1-DF3D-4BF5-8CB4-4ADAC50FF9AC}"/>
              </a:ext>
            </a:extLst>
          </p:cNvPr>
          <p:cNvSpPr>
            <a:spLocks noGrp="1"/>
          </p:cNvSpPr>
          <p:nvPr>
            <p:ph type="pic" sz="quarter" idx="30" hasCustomPrompt="1"/>
          </p:nvPr>
        </p:nvSpPr>
        <p:spPr>
          <a:xfrm>
            <a:off x="259200" y="16776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2" name="TableR">
            <a:extLst>
              <a:ext uri="{FF2B5EF4-FFF2-40B4-BE49-F238E27FC236}">
                <a16:creationId xmlns:a16="http://schemas.microsoft.com/office/drawing/2014/main" id="{720149A7-0114-4A4C-9E8D-6254D811902D}"/>
              </a:ext>
            </a:extLst>
          </p:cNvPr>
          <p:cNvSpPr>
            <a:spLocks noGrp="1"/>
          </p:cNvSpPr>
          <p:nvPr>
            <p:ph type="tbl" sz="quarter" idx="13" hasCustomPrompt="1"/>
          </p:nvPr>
        </p:nvSpPr>
        <p:spPr>
          <a:xfrm>
            <a:off x="5205599"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30618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 graphics + text alongside">
    <p:spTree>
      <p:nvGrpSpPr>
        <p:cNvPr id="1" name=""/>
        <p:cNvGrpSpPr/>
        <p:nvPr/>
      </p:nvGrpSpPr>
      <p:grpSpPr>
        <a:xfrm>
          <a:off x="0" y="0"/>
          <a:ext cx="0" cy="0"/>
          <a:chOff x="0" y="0"/>
          <a:chExt cx="0" cy="0"/>
        </a:xfrm>
      </p:grpSpPr>
      <p:sp>
        <p:nvSpPr>
          <p:cNvPr id="4" name="TextPlaceholder1"/>
          <p:cNvSpPr>
            <a:spLocks noGrp="1"/>
          </p:cNvSpPr>
          <p:nvPr>
            <p:ph type="body" sz="quarter" idx="12" hasCustomPrompt="1"/>
          </p:nvPr>
        </p:nvSpPr>
        <p:spPr>
          <a:xfrm>
            <a:off x="5205413" y="1366271"/>
            <a:ext cx="4248150" cy="48353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323754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graphic, 1/4 table + text alongside">
    <p:spTree>
      <p:nvGrpSpPr>
        <p:cNvPr id="1" name=""/>
        <p:cNvGrpSpPr/>
        <p:nvPr/>
      </p:nvGrpSpPr>
      <p:grpSpPr>
        <a:xfrm>
          <a:off x="0" y="0"/>
          <a:ext cx="0" cy="0"/>
          <a:chOff x="0" y="0"/>
          <a:chExt cx="0" cy="0"/>
        </a:xfrm>
      </p:grpSpPr>
      <p:sp>
        <p:nvSpPr>
          <p:cNvPr id="4" name="TextPlaceholder1"/>
          <p:cNvSpPr>
            <a:spLocks noGrp="1"/>
          </p:cNvSpPr>
          <p:nvPr>
            <p:ph type="body" sz="quarter" idx="12" hasCustomPrompt="1"/>
          </p:nvPr>
        </p:nvSpPr>
        <p:spPr>
          <a:xfrm>
            <a:off x="5205413" y="1366271"/>
            <a:ext cx="4248150" cy="48353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ableR">
            <a:extLst>
              <a:ext uri="{FF2B5EF4-FFF2-40B4-BE49-F238E27FC236}">
                <a16:creationId xmlns:a16="http://schemas.microsoft.com/office/drawing/2014/main" id="{220A8F82-552E-4D15-9EA4-9D29C563B021}"/>
              </a:ext>
            </a:extLst>
          </p:cNvPr>
          <p:cNvSpPr>
            <a:spLocks noGrp="1"/>
          </p:cNvSpPr>
          <p:nvPr>
            <p:ph type="tbl" sz="quarter" idx="13" hasCustomPrompt="1"/>
          </p:nvPr>
        </p:nvSpPr>
        <p:spPr>
          <a:xfrm>
            <a:off x="453600"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9897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2 1/4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5205600"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ImageR">
            <a:extLst>
              <a:ext uri="{FF2B5EF4-FFF2-40B4-BE49-F238E27FC236}">
                <a16:creationId xmlns:a16="http://schemas.microsoft.com/office/drawing/2014/main" id="{62422414-BACD-4E4F-A9D4-9C3B5DB4FDC8}"/>
              </a:ext>
            </a:extLst>
          </p:cNvPr>
          <p:cNvSpPr>
            <a:spLocks noGrp="1"/>
          </p:cNvSpPr>
          <p:nvPr>
            <p:ph type="pic" sz="quarter" idx="20" hasCustomPrompt="1"/>
          </p:nvPr>
        </p:nvSpPr>
        <p:spPr>
          <a:xfrm>
            <a:off x="5011200" y="4186951"/>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Tree>
    <p:extLst>
      <p:ext uri="{BB962C8B-B14F-4D97-AF65-F5344CB8AC3E}">
        <p14:creationId xmlns:p14="http://schemas.microsoft.com/office/powerpoint/2010/main" val="1107631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1/4 graphic + 1/4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5205600"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ableR">
            <a:extLst>
              <a:ext uri="{FF2B5EF4-FFF2-40B4-BE49-F238E27FC236}">
                <a16:creationId xmlns:a16="http://schemas.microsoft.com/office/drawing/2014/main" id="{A38DBF50-73D9-4A3C-A6D7-EF274F122E85}"/>
              </a:ext>
            </a:extLst>
          </p:cNvPr>
          <p:cNvSpPr>
            <a:spLocks noGrp="1"/>
          </p:cNvSpPr>
          <p:nvPr>
            <p:ph type="tbl" sz="quarter" idx="13" hasCustomPrompt="1"/>
          </p:nvPr>
        </p:nvSpPr>
        <p:spPr>
          <a:xfrm>
            <a:off x="5205599"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283488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 figur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294487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 tabl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9" name="TableR">
            <a:extLst>
              <a:ext uri="{FF2B5EF4-FFF2-40B4-BE49-F238E27FC236}">
                <a16:creationId xmlns:a16="http://schemas.microsoft.com/office/drawing/2014/main" id="{8AEE22EE-465F-41AE-8257-04D3A173BC1A}"/>
              </a:ext>
            </a:extLst>
          </p:cNvPr>
          <p:cNvSpPr>
            <a:spLocks noGrp="1"/>
          </p:cNvSpPr>
          <p:nvPr>
            <p:ph type="tbl" sz="quarter" idx="13" hasCustomPrompt="1"/>
          </p:nvPr>
        </p:nvSpPr>
        <p:spPr>
          <a:xfrm>
            <a:off x="5205675" y="16776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312771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figure L; text R">
    <p:spTree>
      <p:nvGrpSpPr>
        <p:cNvPr id="1" name=""/>
        <p:cNvGrpSpPr/>
        <p:nvPr/>
      </p:nvGrpSpPr>
      <p:grpSpPr>
        <a:xfrm>
          <a:off x="0" y="0"/>
          <a:ext cx="0" cy="0"/>
          <a:chOff x="0" y="0"/>
          <a:chExt cx="0" cy="0"/>
        </a:xfrm>
      </p:grpSpPr>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CaptionR">
            <a:extLst>
              <a:ext uri="{FF2B5EF4-FFF2-40B4-BE49-F238E27FC236}">
                <a16:creationId xmlns:a16="http://schemas.microsoft.com/office/drawing/2014/main" id="{467071B0-B351-4A3C-A3C1-0B328605FFE8}"/>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ImageR">
            <a:extLst>
              <a:ext uri="{FF2B5EF4-FFF2-40B4-BE49-F238E27FC236}">
                <a16:creationId xmlns:a16="http://schemas.microsoft.com/office/drawing/2014/main" id="{AE1A68BB-C13D-4EF2-9B60-A52ED496614C}"/>
              </a:ext>
            </a:extLst>
          </p:cNvP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5" name="TextPlaceholder2">
            <a:extLst>
              <a:ext uri="{FF2B5EF4-FFF2-40B4-BE49-F238E27FC236}">
                <a16:creationId xmlns:a16="http://schemas.microsoft.com/office/drawing/2014/main" id="{CF5DC115-2BEF-48FF-94D8-35B17480D812}"/>
              </a:ext>
            </a:extLst>
          </p:cNvPr>
          <p:cNvSpPr>
            <a:spLocks noGrp="1"/>
          </p:cNvSpPr>
          <p:nvPr>
            <p:ph type="body" sz="quarter" idx="20" hasCustomPrompt="1"/>
          </p:nvPr>
        </p:nvSpPr>
        <p:spPr>
          <a:xfrm>
            <a:off x="452438" y="1366272"/>
            <a:ext cx="4248150" cy="2381136"/>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018197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table L; text R">
    <p:spTree>
      <p:nvGrpSpPr>
        <p:cNvPr id="1" name=""/>
        <p:cNvGrpSpPr/>
        <p:nvPr/>
      </p:nvGrpSpPr>
      <p:grpSpPr>
        <a:xfrm>
          <a:off x="0" y="0"/>
          <a:ext cx="0" cy="0"/>
          <a:chOff x="0" y="0"/>
          <a:chExt cx="0" cy="0"/>
        </a:xfrm>
      </p:grpSpPr>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CaptionR">
            <a:extLst>
              <a:ext uri="{FF2B5EF4-FFF2-40B4-BE49-F238E27FC236}">
                <a16:creationId xmlns:a16="http://schemas.microsoft.com/office/drawing/2014/main" id="{467071B0-B351-4A3C-A3C1-0B328605FFE8}"/>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extPlaceholder2">
            <a:extLst>
              <a:ext uri="{FF2B5EF4-FFF2-40B4-BE49-F238E27FC236}">
                <a16:creationId xmlns:a16="http://schemas.microsoft.com/office/drawing/2014/main" id="{CF5DC115-2BEF-48FF-94D8-35B17480D812}"/>
              </a:ext>
            </a:extLst>
          </p:cNvPr>
          <p:cNvSpPr>
            <a:spLocks noGrp="1"/>
          </p:cNvSpPr>
          <p:nvPr>
            <p:ph type="body" sz="quarter" idx="20" hasCustomPrompt="1"/>
          </p:nvPr>
        </p:nvSpPr>
        <p:spPr>
          <a:xfrm>
            <a:off x="452438" y="1366272"/>
            <a:ext cx="4248150" cy="2381136"/>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TableR">
            <a:extLst>
              <a:ext uri="{FF2B5EF4-FFF2-40B4-BE49-F238E27FC236}">
                <a16:creationId xmlns:a16="http://schemas.microsoft.com/office/drawing/2014/main" id="{FF9AE184-ED6B-4F78-97EB-68985C6DA86A}"/>
              </a:ext>
            </a:extLst>
          </p:cNvPr>
          <p:cNvSpPr>
            <a:spLocks noGrp="1"/>
          </p:cNvSpPr>
          <p:nvPr>
            <p:ph type="tbl" sz="quarter" idx="13" hasCustomPrompt="1"/>
          </p:nvPr>
        </p:nvSpPr>
        <p:spPr>
          <a:xfrm>
            <a:off x="453600"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63372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F0167E-493B-489A-95E1-07C49F29C9C4}"/>
              </a:ext>
            </a:extLst>
          </p:cNvPr>
          <p:cNvSpPr>
            <a:spLocks noGrp="1"/>
          </p:cNvSpPr>
          <p:nvPr>
            <p:ph type="body" sz="quarter" idx="19"/>
          </p:nvPr>
        </p:nvSpPr>
        <p:spPr>
          <a:xfrm>
            <a:off x="453673" y="6275388"/>
            <a:ext cx="6300787" cy="504001"/>
          </a:xfrm>
          <a:prstGeom prst="rect">
            <a:avLst/>
          </a:prstGeom>
        </p:spPr>
        <p:txBody>
          <a:bodyPr lIns="0" rIns="0"/>
          <a:lstStyle>
            <a:lvl1pPr marL="92075" indent="-92075">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1" name="TextPlaceholder1"/>
          <p:cNvSpPr>
            <a:spLocks noGrp="1"/>
          </p:cNvSpPr>
          <p:nvPr>
            <p:ph type="body" sz="quarter" idx="12" hasCustomPrompt="1"/>
          </p:nvPr>
        </p:nvSpPr>
        <p:spPr>
          <a:xfrm>
            <a:off x="453673" y="1366271"/>
            <a:ext cx="8999889"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Slide Number Placeholder 4">
            <a:extLst>
              <a:ext uri="{FF2B5EF4-FFF2-40B4-BE49-F238E27FC236}">
                <a16:creationId xmlns:a16="http://schemas.microsoft.com/office/drawing/2014/main" id="{363A9C88-25E2-4A40-B105-6360CA98A400}"/>
              </a:ext>
            </a:extLst>
          </p:cNvPr>
          <p:cNvSpPr>
            <a:spLocks noGrp="1"/>
          </p:cNvSpPr>
          <p:nvPr>
            <p:ph type="sldNum" sz="quarter" idx="4"/>
          </p:nvPr>
        </p:nvSpPr>
        <p:spPr>
          <a:xfrm>
            <a:off x="8860686" y="147600"/>
            <a:ext cx="592878"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9" name="Title 1">
            <a:extLst>
              <a:ext uri="{FF2B5EF4-FFF2-40B4-BE49-F238E27FC236}">
                <a16:creationId xmlns:a16="http://schemas.microsoft.com/office/drawing/2014/main" id="{A408951A-F2F8-4657-BD13-A84E0DC79F57}"/>
              </a:ext>
            </a:extLst>
          </p:cNvPr>
          <p:cNvSpPr>
            <a:spLocks noGrp="1"/>
          </p:cNvSpPr>
          <p:nvPr>
            <p:ph type="title" hasCustomPrompt="1"/>
          </p:nvPr>
        </p:nvSpPr>
        <p:spPr>
          <a:xfrm>
            <a:off x="453674" y="468000"/>
            <a:ext cx="8999889"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Tree>
    <p:extLst>
      <p:ext uri="{BB962C8B-B14F-4D97-AF65-F5344CB8AC3E}">
        <p14:creationId xmlns:p14="http://schemas.microsoft.com/office/powerpoint/2010/main" val="1318420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gure L; figur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9" name="ImageL">
            <a:extLst>
              <a:ext uri="{FF2B5EF4-FFF2-40B4-BE49-F238E27FC236}">
                <a16:creationId xmlns:a16="http://schemas.microsoft.com/office/drawing/2014/main" id="{001DA158-D268-45CB-BBA7-0BBF37AB1658}"/>
              </a:ext>
            </a:extLst>
          </p:cNvPr>
          <p:cNvSpPr>
            <a:spLocks noGrp="1"/>
          </p:cNvSpPr>
          <p:nvPr>
            <p:ph type="pic" sz="quarter" idx="17" hasCustomPrompt="1"/>
          </p:nvPr>
        </p:nvSpPr>
        <p:spPr>
          <a:xfrm>
            <a:off x="259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0" name="TextPlaceholder4">
            <a:extLst>
              <a:ext uri="{FF2B5EF4-FFF2-40B4-BE49-F238E27FC236}">
                <a16:creationId xmlns:a16="http://schemas.microsoft.com/office/drawing/2014/main" id="{018358E8-2E86-4FE0-8765-2E9624C1E264}"/>
              </a:ext>
            </a:extLst>
          </p:cNvPr>
          <p:cNvSpPr>
            <a:spLocks noGrp="1"/>
          </p:cNvSpPr>
          <p:nvPr>
            <p:ph type="body" sz="quarter" idx="22"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1458422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figures left; figure and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BA49-5DEF-4D7B-891F-FF73C1DB47E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29120BF-3A95-43A6-B21C-97BBBDD63CAA}"/>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CaptionR">
            <a:extLst>
              <a:ext uri="{FF2B5EF4-FFF2-40B4-BE49-F238E27FC236}">
                <a16:creationId xmlns:a16="http://schemas.microsoft.com/office/drawing/2014/main" id="{E1B41989-E8E9-430B-A839-1EC38EA8A90A}"/>
              </a:ext>
            </a:extLst>
          </p:cNvP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5" name="ImageR">
            <a:extLst>
              <a:ext uri="{FF2B5EF4-FFF2-40B4-BE49-F238E27FC236}">
                <a16:creationId xmlns:a16="http://schemas.microsoft.com/office/drawing/2014/main" id="{6597CAAB-9596-4A45-9DFC-13F1991D51A7}"/>
              </a:ext>
            </a:extLst>
          </p:cNvP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6" name="CaptionR">
            <a:extLst>
              <a:ext uri="{FF2B5EF4-FFF2-40B4-BE49-F238E27FC236}">
                <a16:creationId xmlns:a16="http://schemas.microsoft.com/office/drawing/2014/main" id="{B6DA7A21-1808-4F57-B8B3-C58994E8D054}"/>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ImageR">
            <a:extLst>
              <a:ext uri="{FF2B5EF4-FFF2-40B4-BE49-F238E27FC236}">
                <a16:creationId xmlns:a16="http://schemas.microsoft.com/office/drawing/2014/main" id="{FC20D9C4-CCEC-40CE-B981-60D29E0ACDEF}"/>
              </a:ext>
            </a:extLst>
          </p:cNvP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8" name="CaptionR">
            <a:extLst>
              <a:ext uri="{FF2B5EF4-FFF2-40B4-BE49-F238E27FC236}">
                <a16:creationId xmlns:a16="http://schemas.microsoft.com/office/drawing/2014/main" id="{B621F979-0A4E-496A-AF0A-9228B3BF5934}"/>
              </a:ext>
            </a:extLst>
          </p:cNvPr>
          <p:cNvSpPr>
            <a:spLocks noGrp="1"/>
          </p:cNvSpPr>
          <p:nvPr>
            <p:ph type="body" sz="quarter" idx="19"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a:extLst>
              <a:ext uri="{FF2B5EF4-FFF2-40B4-BE49-F238E27FC236}">
                <a16:creationId xmlns:a16="http://schemas.microsoft.com/office/drawing/2014/main" id="{D06B4545-FC53-48AF-8C21-3DD0E860D940}"/>
              </a:ext>
            </a:extLst>
          </p:cNvPr>
          <p:cNvSpPr>
            <a:spLocks noGrp="1"/>
          </p:cNvSpPr>
          <p:nvPr>
            <p:ph type="pic" sz="quarter" idx="20"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0" name="TextPlaceholder1">
            <a:extLst>
              <a:ext uri="{FF2B5EF4-FFF2-40B4-BE49-F238E27FC236}">
                <a16:creationId xmlns:a16="http://schemas.microsoft.com/office/drawing/2014/main" id="{86549E3A-EF5F-40DC-AFA1-48514732E556}"/>
              </a:ext>
            </a:extLst>
          </p:cNvPr>
          <p:cNvSpPr>
            <a:spLocks noGrp="1"/>
          </p:cNvSpPr>
          <p:nvPr>
            <p:ph type="body" sz="quarter" idx="21"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59280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figure left; 2 figure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BA49-5DEF-4D7B-891F-FF73C1DB47E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29120BF-3A95-43A6-B21C-97BBBDD63CAA}"/>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CaptionR">
            <a:extLst>
              <a:ext uri="{FF2B5EF4-FFF2-40B4-BE49-F238E27FC236}">
                <a16:creationId xmlns:a16="http://schemas.microsoft.com/office/drawing/2014/main" id="{E1B41989-E8E9-430B-A839-1EC38EA8A90A}"/>
              </a:ext>
            </a:extLst>
          </p:cNvPr>
          <p:cNvSpPr>
            <a:spLocks noGrp="1"/>
          </p:cNvSpPr>
          <p:nvPr>
            <p:ph type="body" sz="quarter" idx="15" hasCustomPrompt="1"/>
          </p:nvPr>
        </p:nvSpPr>
        <p:spPr>
          <a:xfrm>
            <a:off x="5205600" y="388443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5" name="ImageR">
            <a:extLst>
              <a:ext uri="{FF2B5EF4-FFF2-40B4-BE49-F238E27FC236}">
                <a16:creationId xmlns:a16="http://schemas.microsoft.com/office/drawing/2014/main" id="{6597CAAB-9596-4A45-9DFC-13F1991D51A7}"/>
              </a:ext>
            </a:extLst>
          </p:cNvPr>
          <p:cNvSpPr>
            <a:spLocks noGrp="1"/>
          </p:cNvSpPr>
          <p:nvPr>
            <p:ph type="pic" sz="quarter" idx="11" hasCustomPrompt="1"/>
          </p:nvPr>
        </p:nvSpPr>
        <p:spPr>
          <a:xfrm>
            <a:off x="5011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6" name="CaptionR">
            <a:extLst>
              <a:ext uri="{FF2B5EF4-FFF2-40B4-BE49-F238E27FC236}">
                <a16:creationId xmlns:a16="http://schemas.microsoft.com/office/drawing/2014/main" id="{B6DA7A21-1808-4F57-B8B3-C58994E8D054}"/>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ImageR">
            <a:extLst>
              <a:ext uri="{FF2B5EF4-FFF2-40B4-BE49-F238E27FC236}">
                <a16:creationId xmlns:a16="http://schemas.microsoft.com/office/drawing/2014/main" id="{FC20D9C4-CCEC-40CE-B981-60D29E0ACDEF}"/>
              </a:ext>
            </a:extLst>
          </p:cNvP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8" name="CaptionR">
            <a:extLst>
              <a:ext uri="{FF2B5EF4-FFF2-40B4-BE49-F238E27FC236}">
                <a16:creationId xmlns:a16="http://schemas.microsoft.com/office/drawing/2014/main" id="{B621F979-0A4E-496A-AF0A-9228B3BF5934}"/>
              </a:ext>
            </a:extLst>
          </p:cNvPr>
          <p:cNvSpPr>
            <a:spLocks noGrp="1"/>
          </p:cNvSpPr>
          <p:nvPr>
            <p:ph type="body" sz="quarter" idx="19"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a:extLst>
              <a:ext uri="{FF2B5EF4-FFF2-40B4-BE49-F238E27FC236}">
                <a16:creationId xmlns:a16="http://schemas.microsoft.com/office/drawing/2014/main" id="{D06B4545-FC53-48AF-8C21-3DD0E860D940}"/>
              </a:ext>
            </a:extLst>
          </p:cNvPr>
          <p:cNvSpPr>
            <a:spLocks noGrp="1"/>
          </p:cNvSpPr>
          <p:nvPr>
            <p:ph type="pic" sz="quarter" idx="20"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0" name="TextPlaceholder1">
            <a:extLst>
              <a:ext uri="{FF2B5EF4-FFF2-40B4-BE49-F238E27FC236}">
                <a16:creationId xmlns:a16="http://schemas.microsoft.com/office/drawing/2014/main" id="{86549E3A-EF5F-40DC-AFA1-48514732E556}"/>
              </a:ext>
            </a:extLst>
          </p:cNvPr>
          <p:cNvSpPr>
            <a:spLocks noGrp="1"/>
          </p:cNvSpPr>
          <p:nvPr>
            <p:ph type="body" sz="quarter" idx="21" hasCustomPrompt="1"/>
          </p:nvPr>
        </p:nvSpPr>
        <p:spPr>
          <a:xfrm>
            <a:off x="452438" y="1368000"/>
            <a:ext cx="4248150" cy="23064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389760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up graphics">
    <p:spTree>
      <p:nvGrpSpPr>
        <p:cNvPr id="1" name=""/>
        <p:cNvGrpSpPr/>
        <p:nvPr/>
      </p:nvGrpSpPr>
      <p:grpSpPr>
        <a:xfrm>
          <a:off x="0" y="0"/>
          <a:ext cx="0" cy="0"/>
          <a:chOff x="0" y="0"/>
          <a:chExt cx="0" cy="0"/>
        </a:xfrm>
      </p:grpSpPr>
      <p:sp>
        <p:nvSpPr>
          <p:cNvPr id="1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8" name="ImageL"/>
          <p:cNvSpPr>
            <a:spLocks noGrp="1"/>
          </p:cNvSpPr>
          <p:nvPr>
            <p:ph type="pic" sz="quarter" idx="17" hasCustomPrompt="1"/>
          </p:nvPr>
        </p:nvSpPr>
        <p:spPr>
          <a:xfrm>
            <a:off x="259200" y="16776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2" name="ImageR"/>
          <p:cNvSpPr>
            <a:spLocks noGrp="1"/>
          </p:cNvSpPr>
          <p:nvPr>
            <p:ph type="pic" sz="quarter" idx="20" hasCustomPrompt="1"/>
          </p:nvPr>
        </p:nvSpPr>
        <p:spPr>
          <a:xfrm>
            <a:off x="5011200" y="4186951"/>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4" name="ImageL"/>
          <p:cNvSpPr>
            <a:spLocks noGrp="1"/>
          </p:cNvSpPr>
          <p:nvPr>
            <p:ph type="pic" sz="quarter" idx="22" hasCustomPrompt="1"/>
          </p:nvPr>
        </p:nvSpPr>
        <p:spPr>
          <a:xfrm>
            <a:off x="259200" y="4186800"/>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6" name="TextPlaceholder4">
            <a:extLst>
              <a:ext uri="{FF2B5EF4-FFF2-40B4-BE49-F238E27FC236}">
                <a16:creationId xmlns:a16="http://schemas.microsoft.com/office/drawing/2014/main" id="{D0475E41-7A42-4D40-8EA4-5F6B7C4F9B09}"/>
              </a:ext>
            </a:extLst>
          </p:cNvPr>
          <p:cNvSpPr>
            <a:spLocks noGrp="1"/>
          </p:cNvSpPr>
          <p:nvPr>
            <p:ph type="body" sz="quarter" idx="27" hasCustomPrompt="1"/>
          </p:nvPr>
        </p:nvSpPr>
        <p:spPr>
          <a:xfrm>
            <a:off x="453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7" name="TextPlaceholder5">
            <a:extLst>
              <a:ext uri="{FF2B5EF4-FFF2-40B4-BE49-F238E27FC236}">
                <a16:creationId xmlns:a16="http://schemas.microsoft.com/office/drawing/2014/main" id="{420A243B-2C17-4A5F-8C83-E55098FCFEE6}"/>
              </a:ext>
            </a:extLst>
          </p:cNvPr>
          <p:cNvSpPr>
            <a:spLocks noGrp="1"/>
          </p:cNvSpPr>
          <p:nvPr>
            <p:ph type="body" sz="quarter" idx="28" hasCustomPrompt="1"/>
          </p:nvPr>
        </p:nvSpPr>
        <p:spPr>
          <a:xfrm>
            <a:off x="5205599" y="388440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ext Placeholder 4">
            <a:extLst>
              <a:ext uri="{FF2B5EF4-FFF2-40B4-BE49-F238E27FC236}">
                <a16:creationId xmlns:a16="http://schemas.microsoft.com/office/drawing/2014/main" id="{C0313428-4301-4EE9-BC11-78F0D92A27A3}"/>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itle 1">
            <a:extLst>
              <a:ext uri="{FF2B5EF4-FFF2-40B4-BE49-F238E27FC236}">
                <a16:creationId xmlns:a16="http://schemas.microsoft.com/office/drawing/2014/main" id="{1847CE2E-4DE2-4848-BB24-D801973EDD6C}"/>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17" name="Slide Number Placeholder 4">
            <a:extLst>
              <a:ext uri="{FF2B5EF4-FFF2-40B4-BE49-F238E27FC236}">
                <a16:creationId xmlns:a16="http://schemas.microsoft.com/office/drawing/2014/main" id="{1F14E3F8-A329-4A68-8D4F-8ADB3035EC3C}"/>
              </a:ext>
            </a:extLst>
          </p:cNvPr>
          <p:cNvSpPr>
            <a:spLocks noGrp="1"/>
          </p:cNvSpPr>
          <p:nvPr>
            <p:ph type="sldNum" sz="quarter" idx="4"/>
          </p:nvPr>
        </p:nvSpPr>
        <p:spPr>
          <a:xfrm>
            <a:off x="8766419" y="147600"/>
            <a:ext cx="686509"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1" name="CaptionR">
            <a:extLst>
              <a:ext uri="{FF2B5EF4-FFF2-40B4-BE49-F238E27FC236}">
                <a16:creationId xmlns:a16="http://schemas.microsoft.com/office/drawing/2014/main" id="{52A6A37F-FF83-405C-B656-76E1FEE86D1F}"/>
              </a:ext>
            </a:extLst>
          </p:cNvP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3" name="CaptionR">
            <a:extLst>
              <a:ext uri="{FF2B5EF4-FFF2-40B4-BE49-F238E27FC236}">
                <a16:creationId xmlns:a16="http://schemas.microsoft.com/office/drawing/2014/main" id="{B27DB86C-1969-4D74-9C95-6D3186F7A70D}"/>
              </a:ext>
            </a:extLst>
          </p:cNvPr>
          <p:cNvSpPr>
            <a:spLocks noGrp="1"/>
          </p:cNvSpPr>
          <p:nvPr>
            <p:ph type="body" sz="quarter" idx="29"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80810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ableC"/>
          <p:cNvSpPr>
            <a:spLocks noGrp="1"/>
          </p:cNvSpPr>
          <p:nvPr>
            <p:ph type="tbl" sz="quarter" idx="13" hasCustomPrompt="1"/>
          </p:nvPr>
        </p:nvSpPr>
        <p:spPr>
          <a:xfrm>
            <a:off x="452437" y="1677600"/>
            <a:ext cx="9001125"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10" name="CaptionC"/>
          <p:cNvSpPr>
            <a:spLocks noGrp="1"/>
          </p:cNvSpPr>
          <p:nvPr>
            <p:ph type="body" sz="quarter" idx="16" hasCustomPrompt="1"/>
          </p:nvPr>
        </p:nvSpPr>
        <p:spPr>
          <a:xfrm>
            <a:off x="453600" y="1366272"/>
            <a:ext cx="89933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8" name="Slide Number Placeholder 4">
            <a:extLst>
              <a:ext uri="{FF2B5EF4-FFF2-40B4-BE49-F238E27FC236}">
                <a16:creationId xmlns:a16="http://schemas.microsoft.com/office/drawing/2014/main" id="{6911565D-9407-48BA-8FD5-F73B1736628B}"/>
              </a:ext>
            </a:extLst>
          </p:cNvPr>
          <p:cNvSpPr>
            <a:spLocks noGrp="1"/>
          </p:cNvSpPr>
          <p:nvPr>
            <p:ph type="sldNum" sz="quarter" idx="4"/>
          </p:nvPr>
        </p:nvSpPr>
        <p:spPr>
          <a:xfrm>
            <a:off x="8766419" y="147600"/>
            <a:ext cx="687143"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732D5C2F-15EF-4514-BEC6-AA75FB1704C1}"/>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1" name="Text Placeholder 4">
            <a:extLst>
              <a:ext uri="{FF2B5EF4-FFF2-40B4-BE49-F238E27FC236}">
                <a16:creationId xmlns:a16="http://schemas.microsoft.com/office/drawing/2014/main" id="{05A582C3-6DC9-4A9F-8918-9BE1719A9ED9}"/>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337392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table R">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5205600"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2" name="TableR">
            <a:extLst>
              <a:ext uri="{FF2B5EF4-FFF2-40B4-BE49-F238E27FC236}">
                <a16:creationId xmlns:a16="http://schemas.microsoft.com/office/drawing/2014/main" id="{B31065CC-DDFA-4B4B-9195-278C54CF7049}"/>
              </a:ext>
            </a:extLst>
          </p:cNvPr>
          <p:cNvSpPr>
            <a:spLocks noGrp="1"/>
          </p:cNvSpPr>
          <p:nvPr>
            <p:ph type="tbl" sz="quarter" idx="13" hasCustomPrompt="1"/>
          </p:nvPr>
        </p:nvSpPr>
        <p:spPr>
          <a:xfrm>
            <a:off x="5205599" y="1677600"/>
            <a:ext cx="4247963"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08754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4827-1EBE-497D-AA42-2638E375EF3B}"/>
              </a:ext>
            </a:extLst>
          </p:cNvPr>
          <p:cNvSpPr>
            <a:spLocks noGrp="1"/>
          </p:cNvSpPr>
          <p:nvPr>
            <p:ph type="title"/>
          </p:nvPr>
        </p:nvSpPr>
        <p:spPr/>
        <p:txBody>
          <a:body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9B92FFA6-E3AD-4560-8068-70C3706D0111}"/>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TextPlaceholder1">
            <a:extLst>
              <a:ext uri="{FF2B5EF4-FFF2-40B4-BE49-F238E27FC236}">
                <a16:creationId xmlns:a16="http://schemas.microsoft.com/office/drawing/2014/main" id="{46E70F7B-C9D6-49C9-9BA4-663C63B21B1B}"/>
              </a:ext>
            </a:extLst>
          </p:cNvPr>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a:extLst>
              <a:ext uri="{FF2B5EF4-FFF2-40B4-BE49-F238E27FC236}">
                <a16:creationId xmlns:a16="http://schemas.microsoft.com/office/drawing/2014/main" id="{D0D8E812-E028-44E1-A65D-A3B8AEC8BAEE}"/>
              </a:ext>
            </a:extLst>
          </p:cNvP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a:extLst>
              <a:ext uri="{FF2B5EF4-FFF2-40B4-BE49-F238E27FC236}">
                <a16:creationId xmlns:a16="http://schemas.microsoft.com/office/drawing/2014/main" id="{415E1A71-12EA-4687-AACE-E075AC1C7CB7}"/>
              </a:ext>
            </a:extLst>
          </p:cNvP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7" name="Text Placeholder 4">
            <a:extLst>
              <a:ext uri="{FF2B5EF4-FFF2-40B4-BE49-F238E27FC236}">
                <a16:creationId xmlns:a16="http://schemas.microsoft.com/office/drawing/2014/main" id="{7A9E6D07-325A-49DC-9DC5-65F5909ACBA7}"/>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8" name="TextPlaceholder1">
            <a:extLst>
              <a:ext uri="{FF2B5EF4-FFF2-40B4-BE49-F238E27FC236}">
                <a16:creationId xmlns:a16="http://schemas.microsoft.com/office/drawing/2014/main" id="{5328647D-EB4C-4961-8273-B0EFBA07EB6B}"/>
              </a:ext>
            </a:extLst>
          </p:cNvPr>
          <p:cNvSpPr>
            <a:spLocks noGrp="1"/>
          </p:cNvSpPr>
          <p:nvPr>
            <p:ph type="body" sz="quarter" idx="20"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69229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L +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3" y="1368000"/>
            <a:ext cx="4248150" cy="484168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3600" y="1360557"/>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3" name="TableR"/>
          <p:cNvSpPr>
            <a:spLocks noGrp="1"/>
          </p:cNvSpPr>
          <p:nvPr>
            <p:ph type="tbl" sz="quarter" idx="13" hasCustomPrompt="1"/>
          </p:nvPr>
        </p:nvSpPr>
        <p:spPr>
          <a:xfrm>
            <a:off x="453600" y="1677600"/>
            <a:ext cx="4248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453600" y="468000"/>
            <a:ext cx="899825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56FC41E4-A698-4645-9B9F-68E3DD7E2EDB}"/>
              </a:ext>
            </a:extLst>
          </p:cNvPr>
          <p:cNvSpPr>
            <a:spLocks noGrp="1"/>
          </p:cNvSpPr>
          <p:nvPr>
            <p:ph type="body" sz="quarter" idx="19"/>
          </p:nvPr>
        </p:nvSpPr>
        <p:spPr>
          <a:xfrm>
            <a:off x="45530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953670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bout this report - geo + case studies">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1"/>
            <a:ext cx="4248150" cy="2144317"/>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9" name="Slide Number Placeholder 4">
            <a:extLst>
              <a:ext uri="{FF2B5EF4-FFF2-40B4-BE49-F238E27FC236}">
                <a16:creationId xmlns:a16="http://schemas.microsoft.com/office/drawing/2014/main" id="{3FC6CE25-6259-47EB-8CD3-06585BB98143}"/>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93D6E5E3-38E2-4540-B8C1-BC5C90670D35}"/>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5D29D5B-81D4-4704-B9C4-3E1358E7D9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5F0C2C35-55C1-4616-AE74-0C44154681C6}"/>
              </a:ext>
            </a:extLst>
          </p:cNvPr>
          <p:cNvSpPr/>
          <p:nvPr userDrawn="1"/>
        </p:nvSpPr>
        <p:spPr>
          <a:xfrm>
            <a:off x="5205600" y="3882738"/>
            <a:ext cx="4248149" cy="2298514"/>
          </a:xfrm>
          <a:prstGeom prst="roundRect">
            <a:avLst>
              <a:gd name="adj" fmla="val 62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6" name="Rectangle 25">
            <a:extLst>
              <a:ext uri="{FF2B5EF4-FFF2-40B4-BE49-F238E27FC236}">
                <a16:creationId xmlns:a16="http://schemas.microsoft.com/office/drawing/2014/main" id="{A4AD3E99-A393-49B5-8AD8-0DF1F9F5AEF3}"/>
              </a:ext>
            </a:extLst>
          </p:cNvPr>
          <p:cNvSpPr/>
          <p:nvPr userDrawn="1"/>
        </p:nvSpPr>
        <p:spPr>
          <a:xfrm>
            <a:off x="5009318" y="3821565"/>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7" name="Oval 26">
            <a:extLst>
              <a:ext uri="{FF2B5EF4-FFF2-40B4-BE49-F238E27FC236}">
                <a16:creationId xmlns:a16="http://schemas.microsoft.com/office/drawing/2014/main" id="{A4653168-A11D-4FF7-8B53-CE8F11B65086}"/>
              </a:ext>
            </a:extLst>
          </p:cNvPr>
          <p:cNvSpPr/>
          <p:nvPr userDrawn="1"/>
        </p:nvSpPr>
        <p:spPr>
          <a:xfrm>
            <a:off x="5132386" y="4672263"/>
            <a:ext cx="155142" cy="15514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8" name="Oval 27">
            <a:extLst>
              <a:ext uri="{FF2B5EF4-FFF2-40B4-BE49-F238E27FC236}">
                <a16:creationId xmlns:a16="http://schemas.microsoft.com/office/drawing/2014/main" id="{28954270-0BC9-41BD-B8CD-5A50964AA1D9}"/>
              </a:ext>
            </a:extLst>
          </p:cNvPr>
          <p:cNvSpPr/>
          <p:nvPr userDrawn="1"/>
        </p:nvSpPr>
        <p:spPr>
          <a:xfrm>
            <a:off x="5580643" y="3805167"/>
            <a:ext cx="155142" cy="155142"/>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0" name="TextBox 29">
            <a:extLst>
              <a:ext uri="{FF2B5EF4-FFF2-40B4-BE49-F238E27FC236}">
                <a16:creationId xmlns:a16="http://schemas.microsoft.com/office/drawing/2014/main" id="{0684AC38-FE18-4443-868B-AC389027025F}"/>
              </a:ext>
            </a:extLst>
          </p:cNvPr>
          <p:cNvSpPr txBox="1"/>
          <p:nvPr userDrawn="1"/>
        </p:nvSpPr>
        <p:spPr>
          <a:xfrm>
            <a:off x="5666400" y="3916800"/>
            <a:ext cx="3412807" cy="276999"/>
          </a:xfrm>
          <a:prstGeom prst="rect">
            <a:avLst/>
          </a:prstGeom>
          <a:noFill/>
        </p:spPr>
        <p:txBody>
          <a:bodyPr wrap="square" rtlCol="0">
            <a:spAutoFit/>
          </a:bodyPr>
          <a:lstStyle/>
          <a:p>
            <a:pPr algn="ctr"/>
            <a:r>
              <a:rPr lang="en-US" sz="1200" b="1" spc="20" baseline="0" dirty="0">
                <a:solidFill>
                  <a:schemeClr val="accent1"/>
                </a:solidFill>
                <a:latin typeface="+mn-lt"/>
              </a:rPr>
              <a:t>WHO SHOULD READ THIS REPORT</a:t>
            </a:r>
            <a:endParaRPr lang="en-GB" sz="1200" b="1" spc="20" baseline="0" dirty="0">
              <a:solidFill>
                <a:schemeClr val="accent1"/>
              </a:solidFill>
              <a:latin typeface="+mn-lt"/>
            </a:endParaRPr>
          </a:p>
        </p:txBody>
      </p:sp>
      <p:pic>
        <p:nvPicPr>
          <p:cNvPr id="31" name="Picture 30">
            <a:extLst>
              <a:ext uri="{FF2B5EF4-FFF2-40B4-BE49-F238E27FC236}">
                <a16:creationId xmlns:a16="http://schemas.microsoft.com/office/drawing/2014/main" id="{367F9974-9606-47EC-9DD6-5EBBFDF8BA3F}"/>
              </a:ext>
            </a:extLst>
          </p:cNvPr>
          <p:cNvPicPr>
            <a:picLocks noChangeAspect="1"/>
          </p:cNvPicPr>
          <p:nvPr userDrawn="1"/>
        </p:nvPicPr>
        <p:blipFill>
          <a:blip r:embed="rId2"/>
          <a:stretch>
            <a:fillRect/>
          </a:stretch>
        </p:blipFill>
        <p:spPr>
          <a:xfrm>
            <a:off x="4852719" y="3766682"/>
            <a:ext cx="687145" cy="668398"/>
          </a:xfrm>
          <a:prstGeom prst="rect">
            <a:avLst/>
          </a:prstGeom>
        </p:spPr>
      </p:pic>
      <p:sp>
        <p:nvSpPr>
          <p:cNvPr id="32" name="Oval 31">
            <a:extLst>
              <a:ext uri="{FF2B5EF4-FFF2-40B4-BE49-F238E27FC236}">
                <a16:creationId xmlns:a16="http://schemas.microsoft.com/office/drawing/2014/main" id="{B0E4D1F4-5C17-459E-8419-5A407DA691AA}"/>
              </a:ext>
            </a:extLst>
          </p:cNvPr>
          <p:cNvSpPr/>
          <p:nvPr userDrawn="1"/>
        </p:nvSpPr>
        <p:spPr>
          <a:xfrm>
            <a:off x="5050069" y="3940456"/>
            <a:ext cx="310687" cy="310687"/>
          </a:xfrm>
          <a:prstGeom prst="ellipse">
            <a:avLst/>
          </a:prstGeom>
          <a:solidFill>
            <a:srgbClr val="221F7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3" name="Rectangle: Rounded Corners 32">
            <a:extLst>
              <a:ext uri="{FF2B5EF4-FFF2-40B4-BE49-F238E27FC236}">
                <a16:creationId xmlns:a16="http://schemas.microsoft.com/office/drawing/2014/main" id="{FA5D0A61-774E-4013-BBF3-35CD8CAE1B60}"/>
              </a:ext>
            </a:extLst>
          </p:cNvPr>
          <p:cNvSpPr/>
          <p:nvPr userDrawn="1"/>
        </p:nvSpPr>
        <p:spPr>
          <a:xfrm>
            <a:off x="453600" y="3884400"/>
            <a:ext cx="4248149" cy="2298514"/>
          </a:xfrm>
          <a:prstGeom prst="roundRect">
            <a:avLst>
              <a:gd name="adj" fmla="val 62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accent2"/>
              </a:solidFill>
            </a:endParaRPr>
          </a:p>
        </p:txBody>
      </p:sp>
      <p:sp>
        <p:nvSpPr>
          <p:cNvPr id="34" name="Rectangle 33">
            <a:extLst>
              <a:ext uri="{FF2B5EF4-FFF2-40B4-BE49-F238E27FC236}">
                <a16:creationId xmlns:a16="http://schemas.microsoft.com/office/drawing/2014/main" id="{8742A9C3-0E42-4FB9-9349-C6DF75DE247A}"/>
              </a:ext>
            </a:extLst>
          </p:cNvPr>
          <p:cNvSpPr/>
          <p:nvPr userDrawn="1"/>
        </p:nvSpPr>
        <p:spPr>
          <a:xfrm>
            <a:off x="267325" y="3816898"/>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5" name="Oval 34">
            <a:extLst>
              <a:ext uri="{FF2B5EF4-FFF2-40B4-BE49-F238E27FC236}">
                <a16:creationId xmlns:a16="http://schemas.microsoft.com/office/drawing/2014/main" id="{ACC6A7D6-388F-4ADD-B6A6-34976556E2D6}"/>
              </a:ext>
            </a:extLst>
          </p:cNvPr>
          <p:cNvSpPr/>
          <p:nvPr userDrawn="1"/>
        </p:nvSpPr>
        <p:spPr>
          <a:xfrm>
            <a:off x="382080" y="4667596"/>
            <a:ext cx="155142" cy="1551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6" name="Oval 35">
            <a:extLst>
              <a:ext uri="{FF2B5EF4-FFF2-40B4-BE49-F238E27FC236}">
                <a16:creationId xmlns:a16="http://schemas.microsoft.com/office/drawing/2014/main" id="{BE87AD90-92D4-4559-8FC4-C01A875ED899}"/>
              </a:ext>
            </a:extLst>
          </p:cNvPr>
          <p:cNvSpPr/>
          <p:nvPr userDrawn="1"/>
        </p:nvSpPr>
        <p:spPr>
          <a:xfrm>
            <a:off x="841269" y="3797832"/>
            <a:ext cx="155142" cy="155142"/>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8" name="TextBox 37">
            <a:extLst>
              <a:ext uri="{FF2B5EF4-FFF2-40B4-BE49-F238E27FC236}">
                <a16:creationId xmlns:a16="http://schemas.microsoft.com/office/drawing/2014/main" id="{20A2321E-CC14-4151-9EA3-4C86516FDAEA}"/>
              </a:ext>
            </a:extLst>
          </p:cNvPr>
          <p:cNvSpPr txBox="1"/>
          <p:nvPr userDrawn="1"/>
        </p:nvSpPr>
        <p:spPr>
          <a:xfrm>
            <a:off x="915814" y="3916764"/>
            <a:ext cx="3412807" cy="276999"/>
          </a:xfrm>
          <a:prstGeom prst="rect">
            <a:avLst/>
          </a:prstGeom>
          <a:noFill/>
        </p:spPr>
        <p:txBody>
          <a:bodyPr wrap="square" rtlCol="0">
            <a:spAutoFit/>
          </a:bodyPr>
          <a:lstStyle/>
          <a:p>
            <a:pPr algn="ctr"/>
            <a:r>
              <a:rPr lang="en-US" sz="1200" b="1" spc="20" baseline="0" dirty="0">
                <a:solidFill>
                  <a:schemeClr val="accent2"/>
                </a:solidFill>
                <a:latin typeface="+mn-lt"/>
              </a:rPr>
              <a:t>KEY QUESTIONS ANSWERED IN THIS REPORT</a:t>
            </a:r>
            <a:endParaRPr lang="en-GB" sz="1200" b="1" spc="20" baseline="0" dirty="0">
              <a:solidFill>
                <a:schemeClr val="accent2"/>
              </a:solidFill>
              <a:latin typeface="+mn-lt"/>
            </a:endParaRPr>
          </a:p>
        </p:txBody>
      </p:sp>
      <p:sp>
        <p:nvSpPr>
          <p:cNvPr id="39" name="Oval 38">
            <a:extLst>
              <a:ext uri="{FF2B5EF4-FFF2-40B4-BE49-F238E27FC236}">
                <a16:creationId xmlns:a16="http://schemas.microsoft.com/office/drawing/2014/main" id="{364C6718-C538-4A76-8477-D184A0151B39}"/>
              </a:ext>
            </a:extLst>
          </p:cNvPr>
          <p:cNvSpPr/>
          <p:nvPr userDrawn="1"/>
        </p:nvSpPr>
        <p:spPr>
          <a:xfrm>
            <a:off x="563023" y="3999060"/>
            <a:ext cx="182497" cy="182497"/>
          </a:xfrm>
          <a:prstGeom prst="ellipse">
            <a:avLst/>
          </a:prstGeom>
          <a:solidFill>
            <a:schemeClr val="accent2">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 name="Text Placeholder 4">
            <a:extLst>
              <a:ext uri="{FF2B5EF4-FFF2-40B4-BE49-F238E27FC236}">
                <a16:creationId xmlns:a16="http://schemas.microsoft.com/office/drawing/2014/main" id="{3F224A13-19B4-4AAD-8F82-EDBFFE961320}"/>
              </a:ext>
            </a:extLst>
          </p:cNvPr>
          <p:cNvSpPr>
            <a:spLocks noGrp="1"/>
          </p:cNvSpPr>
          <p:nvPr>
            <p:ph type="body" sz="quarter" idx="28" hasCustomPrompt="1"/>
          </p:nvPr>
        </p:nvSpPr>
        <p:spPr>
          <a:xfrm>
            <a:off x="563023" y="4326561"/>
            <a:ext cx="4137565" cy="1854691"/>
          </a:xfrm>
          <a:prstGeom prst="rect">
            <a:avLst/>
          </a:prstGeom>
        </p:spPr>
        <p:txBody>
          <a:bodyPr/>
          <a:lstStyle>
            <a:lvl1pPr>
              <a:defRPr sz="1000"/>
            </a:lvl1pPr>
            <a:lvl5pPr>
              <a:buNone/>
              <a:defRPr/>
            </a:lvl5pPr>
          </a:lstStyle>
          <a:p>
            <a:pPr marL="177800" marR="0" lvl="0" indent="-176400" algn="l" defTabSz="914400" rtl="0" eaLnBrk="1" fontAlgn="base" latinLnBrk="0" hangingPunct="1">
              <a:lnSpc>
                <a:spcPct val="100000"/>
              </a:lnSpc>
              <a:spcBef>
                <a:spcPct val="0"/>
              </a:spcBef>
              <a:spcAft>
                <a:spcPts val="800"/>
              </a:spcAft>
              <a:buClr>
                <a:schemeClr val="accent2"/>
              </a:buClr>
              <a:buSzTx/>
              <a:buFont typeface="Wingdings" pitchFamily="2" charset="2"/>
              <a:buChar char="§"/>
              <a:tabLst/>
              <a:defRPr/>
            </a:pPr>
            <a:r>
              <a:rPr lang="en-GB" dirty="0"/>
              <a:t>Click to add text</a:t>
            </a:r>
          </a:p>
        </p:txBody>
      </p:sp>
      <p:pic>
        <p:nvPicPr>
          <p:cNvPr id="40" name="Picture 39">
            <a:extLst>
              <a:ext uri="{FF2B5EF4-FFF2-40B4-BE49-F238E27FC236}">
                <a16:creationId xmlns:a16="http://schemas.microsoft.com/office/drawing/2014/main" id="{8815332B-308A-44DC-AE69-7CACEFD2A10C}"/>
              </a:ext>
            </a:extLst>
          </p:cNvPr>
          <p:cNvPicPr>
            <a:picLocks noChangeAspect="1"/>
          </p:cNvPicPr>
          <p:nvPr userDrawn="1"/>
        </p:nvPicPr>
        <p:blipFill>
          <a:blip r:embed="rId3"/>
          <a:stretch>
            <a:fillRect/>
          </a:stretch>
        </p:blipFill>
        <p:spPr>
          <a:xfrm>
            <a:off x="304775" y="3866850"/>
            <a:ext cx="541179" cy="559841"/>
          </a:xfrm>
          <a:prstGeom prst="rect">
            <a:avLst/>
          </a:prstGeom>
        </p:spPr>
      </p:pic>
      <p:sp>
        <p:nvSpPr>
          <p:cNvPr id="42" name="Text Placeholder 2">
            <a:extLst>
              <a:ext uri="{FF2B5EF4-FFF2-40B4-BE49-F238E27FC236}">
                <a16:creationId xmlns:a16="http://schemas.microsoft.com/office/drawing/2014/main" id="{0CC29C00-FFFD-4D95-AD07-F97D2DBD0B0F}"/>
              </a:ext>
            </a:extLst>
          </p:cNvPr>
          <p:cNvSpPr>
            <a:spLocks noGrp="1"/>
          </p:cNvSpPr>
          <p:nvPr>
            <p:ph type="body" sz="quarter" idx="29" hasCustomPrompt="1"/>
          </p:nvPr>
        </p:nvSpPr>
        <p:spPr>
          <a:xfrm>
            <a:off x="5302800" y="4327200"/>
            <a:ext cx="4136400" cy="1854000"/>
          </a:xfrm>
          <a:prstGeom prst="rect">
            <a:avLst/>
          </a:prstGeom>
        </p:spPr>
        <p:txBody>
          <a:bodyPr/>
          <a:lstStyle>
            <a:lvl1pPr>
              <a:buClr>
                <a:schemeClr val="accent1"/>
              </a:buClr>
              <a:buFont typeface="Wingdings" panose="05000000000000000000" pitchFamily="2" charset="2"/>
              <a:buChar char="§"/>
              <a:defRPr sz="1000"/>
            </a:lvl1pPr>
          </a:lstStyle>
          <a:p>
            <a:pPr lvl="0"/>
            <a:r>
              <a:rPr lang="en-GB" dirty="0"/>
              <a:t>NBED This list should indicate which particular types of individual should read the report and explain why they should do so. Example: ‘Vendors and executives in operator CTO offices that are responsible for network dimensioning because this report provides data of where and why cellular and Wi-Fi traffic is generated.’</a:t>
            </a:r>
          </a:p>
        </p:txBody>
      </p:sp>
      <p:sp>
        <p:nvSpPr>
          <p:cNvPr id="43" name="Rectangle: Rounded Corners 42">
            <a:extLst>
              <a:ext uri="{FF2B5EF4-FFF2-40B4-BE49-F238E27FC236}">
                <a16:creationId xmlns:a16="http://schemas.microsoft.com/office/drawing/2014/main" id="{78BFDB9C-5FE8-4627-B779-A0A18989FB20}"/>
              </a:ext>
            </a:extLst>
          </p:cNvPr>
          <p:cNvSpPr/>
          <p:nvPr userDrawn="1"/>
        </p:nvSpPr>
        <p:spPr>
          <a:xfrm>
            <a:off x="5205414" y="1366469"/>
            <a:ext cx="4248149" cy="2298514"/>
          </a:xfrm>
          <a:prstGeom prst="roundRect">
            <a:avLst>
              <a:gd name="adj" fmla="val 6200"/>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4" name="Rectangle 43">
            <a:extLst>
              <a:ext uri="{FF2B5EF4-FFF2-40B4-BE49-F238E27FC236}">
                <a16:creationId xmlns:a16="http://schemas.microsoft.com/office/drawing/2014/main" id="{0F3E24A9-ECE8-4FCA-8CF2-1E7A0A8CA04C}"/>
              </a:ext>
            </a:extLst>
          </p:cNvPr>
          <p:cNvSpPr/>
          <p:nvPr userDrawn="1"/>
        </p:nvSpPr>
        <p:spPr>
          <a:xfrm>
            <a:off x="5006173" y="1305296"/>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5" name="Oval 44">
            <a:extLst>
              <a:ext uri="{FF2B5EF4-FFF2-40B4-BE49-F238E27FC236}">
                <a16:creationId xmlns:a16="http://schemas.microsoft.com/office/drawing/2014/main" id="{7CD51D8A-2FD3-4DA7-B27B-27B4D837A599}"/>
              </a:ext>
            </a:extLst>
          </p:cNvPr>
          <p:cNvSpPr/>
          <p:nvPr userDrawn="1"/>
        </p:nvSpPr>
        <p:spPr>
          <a:xfrm>
            <a:off x="5129241" y="2155994"/>
            <a:ext cx="155142" cy="155142"/>
          </a:xfrm>
          <a:prstGeom prst="ellipse">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9" name="Oval 48">
            <a:extLst>
              <a:ext uri="{FF2B5EF4-FFF2-40B4-BE49-F238E27FC236}">
                <a16:creationId xmlns:a16="http://schemas.microsoft.com/office/drawing/2014/main" id="{782662A7-DF47-4C07-93DA-0CDDBE9DCC97}"/>
              </a:ext>
            </a:extLst>
          </p:cNvPr>
          <p:cNvSpPr/>
          <p:nvPr userDrawn="1"/>
        </p:nvSpPr>
        <p:spPr>
          <a:xfrm>
            <a:off x="5581502" y="1287411"/>
            <a:ext cx="155142" cy="155142"/>
          </a:xfrm>
          <a:prstGeom prst="ellipse">
            <a:avLst/>
          </a:prstGeom>
          <a:solidFill>
            <a:schemeClr val="accent4">
              <a:lumMod val="60000"/>
              <a:lumOff val="4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8" name="Rectangle 47">
            <a:extLst>
              <a:ext uri="{FF2B5EF4-FFF2-40B4-BE49-F238E27FC236}">
                <a16:creationId xmlns:a16="http://schemas.microsoft.com/office/drawing/2014/main" id="{50383A0D-BD96-4AF8-8F6A-77B390A6261F}"/>
              </a:ext>
            </a:extLst>
          </p:cNvPr>
          <p:cNvSpPr/>
          <p:nvPr userDrawn="1"/>
        </p:nvSpPr>
        <p:spPr>
          <a:xfrm>
            <a:off x="8939430" y="1308039"/>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1" name="Oval 50">
            <a:extLst>
              <a:ext uri="{FF2B5EF4-FFF2-40B4-BE49-F238E27FC236}">
                <a16:creationId xmlns:a16="http://schemas.microsoft.com/office/drawing/2014/main" id="{F0294AAD-2682-4800-A141-CCF3ECD5834C}"/>
              </a:ext>
            </a:extLst>
          </p:cNvPr>
          <p:cNvSpPr/>
          <p:nvPr userDrawn="1"/>
        </p:nvSpPr>
        <p:spPr>
          <a:xfrm>
            <a:off x="8938964" y="1287411"/>
            <a:ext cx="155142" cy="155142"/>
          </a:xfrm>
          <a:prstGeom prst="ellipse">
            <a:avLst/>
          </a:prstGeom>
          <a:solidFill>
            <a:schemeClr val="accent4">
              <a:lumMod val="60000"/>
              <a:lumOff val="4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nvGrpSpPr>
          <p:cNvPr id="2" name="Group 1">
            <a:extLst>
              <a:ext uri="{FF2B5EF4-FFF2-40B4-BE49-F238E27FC236}">
                <a16:creationId xmlns:a16="http://schemas.microsoft.com/office/drawing/2014/main" id="{F7AC8328-3CC1-49CA-9AA8-2D5C11288FC9}"/>
              </a:ext>
            </a:extLst>
          </p:cNvPr>
          <p:cNvGrpSpPr/>
          <p:nvPr userDrawn="1"/>
        </p:nvGrpSpPr>
        <p:grpSpPr>
          <a:xfrm>
            <a:off x="9157258" y="1324823"/>
            <a:ext cx="469123" cy="548747"/>
            <a:chOff x="9178792" y="1319843"/>
            <a:chExt cx="469123" cy="548747"/>
          </a:xfrm>
        </p:grpSpPr>
        <p:pic>
          <p:nvPicPr>
            <p:cNvPr id="52" name="Picture 51">
              <a:extLst>
                <a:ext uri="{FF2B5EF4-FFF2-40B4-BE49-F238E27FC236}">
                  <a16:creationId xmlns:a16="http://schemas.microsoft.com/office/drawing/2014/main" id="{6C2B35B7-305F-4F80-9AE9-A4F282DD0A99}"/>
                </a:ext>
              </a:extLst>
            </p:cNvPr>
            <p:cNvPicPr>
              <a:picLocks noChangeAspect="1"/>
            </p:cNvPicPr>
            <p:nvPr userDrawn="1"/>
          </p:nvPicPr>
          <p:blipFill>
            <a:blip r:embed="rId4"/>
            <a:stretch>
              <a:fillRect/>
            </a:stretch>
          </p:blipFill>
          <p:spPr>
            <a:xfrm>
              <a:off x="9178792" y="1319843"/>
              <a:ext cx="457923" cy="548747"/>
            </a:xfrm>
            <a:prstGeom prst="rect">
              <a:avLst/>
            </a:prstGeom>
          </p:spPr>
        </p:pic>
        <p:sp>
          <p:nvSpPr>
            <p:cNvPr id="53" name="Oval 52">
              <a:extLst>
                <a:ext uri="{FF2B5EF4-FFF2-40B4-BE49-F238E27FC236}">
                  <a16:creationId xmlns:a16="http://schemas.microsoft.com/office/drawing/2014/main" id="{75614BA1-A9C4-45CA-A267-162F6F341653}"/>
                </a:ext>
              </a:extLst>
            </p:cNvPr>
            <p:cNvSpPr/>
            <p:nvPr userDrawn="1"/>
          </p:nvSpPr>
          <p:spPr>
            <a:xfrm>
              <a:off x="9337228" y="1383074"/>
              <a:ext cx="310687" cy="310687"/>
            </a:xfrm>
            <a:prstGeom prst="ellipse">
              <a:avLst/>
            </a:prstGeom>
            <a:solidFill>
              <a:schemeClr val="accent4">
                <a:lumMod val="60000"/>
                <a:lumOff val="40000"/>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aphicFrame>
        <p:nvGraphicFramePr>
          <p:cNvPr id="4" name="Table 5">
            <a:extLst>
              <a:ext uri="{FF2B5EF4-FFF2-40B4-BE49-F238E27FC236}">
                <a16:creationId xmlns:a16="http://schemas.microsoft.com/office/drawing/2014/main" id="{6CB74CFE-05A7-4B58-A9A8-74DFA8703E9D}"/>
              </a:ext>
            </a:extLst>
          </p:cNvPr>
          <p:cNvGraphicFramePr>
            <a:graphicFrameLocks noGrp="1"/>
          </p:cNvGraphicFramePr>
          <p:nvPr userDrawn="1">
            <p:extLst>
              <p:ext uri="{D42A27DB-BD31-4B8C-83A1-F6EECF244321}">
                <p14:modId xmlns:p14="http://schemas.microsoft.com/office/powerpoint/2010/main" val="3756428879"/>
              </p:ext>
            </p:extLst>
          </p:nvPr>
        </p:nvGraphicFramePr>
        <p:xfrm>
          <a:off x="5295778" y="1355869"/>
          <a:ext cx="4073956" cy="2310044"/>
        </p:xfrm>
        <a:graphic>
          <a:graphicData uri="http://schemas.openxmlformats.org/drawingml/2006/table">
            <a:tbl>
              <a:tblPr firstRow="1" bandRow="1">
                <a:tableStyleId>{5C22544A-7EE6-4342-B048-85BDC9FD1C3A}</a:tableStyleId>
              </a:tblPr>
              <a:tblGrid>
                <a:gridCol w="2036978">
                  <a:extLst>
                    <a:ext uri="{9D8B030D-6E8A-4147-A177-3AD203B41FA5}">
                      <a16:colId xmlns:a16="http://schemas.microsoft.com/office/drawing/2014/main" val="2236983257"/>
                    </a:ext>
                  </a:extLst>
                </a:gridCol>
                <a:gridCol w="2036978">
                  <a:extLst>
                    <a:ext uri="{9D8B030D-6E8A-4147-A177-3AD203B41FA5}">
                      <a16:colId xmlns:a16="http://schemas.microsoft.com/office/drawing/2014/main" val="2225403424"/>
                    </a:ext>
                  </a:extLst>
                </a:gridCol>
              </a:tblGrid>
              <a:tr h="373179">
                <a:tc>
                  <a:txBody>
                    <a:bodyPr/>
                    <a:lstStyle/>
                    <a:p>
                      <a:pPr algn="ctr"/>
                      <a:r>
                        <a:rPr lang="en-GB" sz="1200" spc="20" baseline="0" dirty="0">
                          <a:solidFill>
                            <a:srgbClr val="7EA432"/>
                          </a:solidFill>
                        </a:rPr>
                        <a:t>GEOGRAPHICAL COVERAGE</a:t>
                      </a:r>
                    </a:p>
                  </a:txBody>
                  <a:tcPr marL="252000" anchor="ctr">
                    <a:lnL w="12700" cmpd="sng">
                      <a:noFill/>
                    </a:lnL>
                    <a:lnR w="12700" cap="flat" cmpd="sng" algn="ctr">
                      <a:solidFill>
                        <a:schemeClr val="accent4">
                          <a:lumMod val="60000"/>
                          <a:lumOff val="4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spc="20" baseline="0" dirty="0">
                          <a:solidFill>
                            <a:srgbClr val="7EA432"/>
                          </a:solidFill>
                        </a:rPr>
                        <a:t>CASE STUDIES</a:t>
                      </a:r>
                    </a:p>
                  </a:txBody>
                  <a:tcPr marR="252000" anchor="ctr">
                    <a:lnL w="12700" cap="flat" cmpd="sng" algn="ctr">
                      <a:solidFill>
                        <a:schemeClr val="accent4">
                          <a:lumMod val="60000"/>
                          <a:lumOff val="4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0461319"/>
                  </a:ext>
                </a:extLst>
              </a:tr>
              <a:tr h="1852844">
                <a:tc>
                  <a:txBody>
                    <a:bodyPr/>
                    <a:lstStyle/>
                    <a:p>
                      <a:endParaRPr lang="en-GB" dirty="0"/>
                    </a:p>
                  </a:txBody>
                  <a:tcPr>
                    <a:lnL w="12700" cmpd="sng">
                      <a:noFill/>
                    </a:lnL>
                    <a:lnR w="12700" cap="flat" cmpd="sng" algn="ctr">
                      <a:solidFill>
                        <a:schemeClr val="accent4">
                          <a:lumMod val="60000"/>
                          <a:lumOff val="4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accent4">
                          <a:lumMod val="60000"/>
                          <a:lumOff val="4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874743"/>
                  </a:ext>
                </a:extLst>
              </a:tr>
            </a:tbl>
          </a:graphicData>
        </a:graphic>
      </p:graphicFrame>
      <p:pic>
        <p:nvPicPr>
          <p:cNvPr id="54" name="Picture 53">
            <a:extLst>
              <a:ext uri="{FF2B5EF4-FFF2-40B4-BE49-F238E27FC236}">
                <a16:creationId xmlns:a16="http://schemas.microsoft.com/office/drawing/2014/main" id="{12B01067-B4C0-48B6-AA9D-0EBA9024F5ED}"/>
              </a:ext>
            </a:extLst>
          </p:cNvPr>
          <p:cNvPicPr>
            <a:picLocks noChangeAspect="1"/>
          </p:cNvPicPr>
          <p:nvPr userDrawn="1"/>
        </p:nvPicPr>
        <p:blipFill>
          <a:blip r:embed="rId5"/>
          <a:stretch>
            <a:fillRect/>
          </a:stretch>
        </p:blipFill>
        <p:spPr>
          <a:xfrm>
            <a:off x="4982679" y="1270814"/>
            <a:ext cx="482066" cy="510791"/>
          </a:xfrm>
          <a:prstGeom prst="rect">
            <a:avLst/>
          </a:prstGeom>
        </p:spPr>
      </p:pic>
      <p:sp>
        <p:nvSpPr>
          <p:cNvPr id="55" name="Oval 54">
            <a:extLst>
              <a:ext uri="{FF2B5EF4-FFF2-40B4-BE49-F238E27FC236}">
                <a16:creationId xmlns:a16="http://schemas.microsoft.com/office/drawing/2014/main" id="{7D373CEE-C005-479C-9111-1B7744DD007E}"/>
              </a:ext>
            </a:extLst>
          </p:cNvPr>
          <p:cNvSpPr/>
          <p:nvPr userDrawn="1"/>
        </p:nvSpPr>
        <p:spPr>
          <a:xfrm>
            <a:off x="5189728" y="1265869"/>
            <a:ext cx="310687" cy="310687"/>
          </a:xfrm>
          <a:prstGeom prst="ellipse">
            <a:avLst/>
          </a:prstGeom>
          <a:solidFill>
            <a:schemeClr val="accent4">
              <a:lumMod val="60000"/>
              <a:lumOff val="40000"/>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6" name="Oval 55">
            <a:extLst>
              <a:ext uri="{FF2B5EF4-FFF2-40B4-BE49-F238E27FC236}">
                <a16:creationId xmlns:a16="http://schemas.microsoft.com/office/drawing/2014/main" id="{F8F02F34-5358-46E0-BE48-73FD25FD7F2F}"/>
              </a:ext>
            </a:extLst>
          </p:cNvPr>
          <p:cNvSpPr/>
          <p:nvPr userDrawn="1"/>
        </p:nvSpPr>
        <p:spPr>
          <a:xfrm>
            <a:off x="9369733" y="2150793"/>
            <a:ext cx="155142" cy="155142"/>
          </a:xfrm>
          <a:prstGeom prst="ellipse">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7" name="Text Placeholder 2">
            <a:extLst>
              <a:ext uri="{FF2B5EF4-FFF2-40B4-BE49-F238E27FC236}">
                <a16:creationId xmlns:a16="http://schemas.microsoft.com/office/drawing/2014/main" id="{8A6D1BBA-BE61-49F9-9E1E-220D27ABDFC5}"/>
              </a:ext>
            </a:extLst>
          </p:cNvPr>
          <p:cNvSpPr>
            <a:spLocks noGrp="1"/>
          </p:cNvSpPr>
          <p:nvPr>
            <p:ph type="body" sz="quarter" idx="31" hasCustomPrompt="1"/>
          </p:nvPr>
        </p:nvSpPr>
        <p:spPr>
          <a:xfrm>
            <a:off x="7350545" y="1806507"/>
            <a:ext cx="2008800" cy="1854000"/>
          </a:xfrm>
          <a:prstGeom prst="rect">
            <a:avLst/>
          </a:prstGeom>
        </p:spPr>
        <p:txBody>
          <a:bodyPr/>
          <a:lstStyle>
            <a:lvl1pPr>
              <a:buClr>
                <a:schemeClr val="accent4">
                  <a:lumMod val="60000"/>
                  <a:lumOff val="40000"/>
                </a:schemeClr>
              </a:buClr>
              <a:buFont typeface="Wingdings" panose="05000000000000000000" pitchFamily="2" charset="2"/>
              <a:buChar char="§"/>
              <a:defRPr sz="1000"/>
            </a:lvl1pPr>
          </a:lstStyle>
          <a:p>
            <a:pPr lvl="0"/>
            <a:r>
              <a:rPr lang="en-GB" dirty="0"/>
              <a:t>Click to add text</a:t>
            </a:r>
          </a:p>
        </p:txBody>
      </p:sp>
      <p:sp>
        <p:nvSpPr>
          <p:cNvPr id="50" name="Text Placeholder 2">
            <a:extLst>
              <a:ext uri="{FF2B5EF4-FFF2-40B4-BE49-F238E27FC236}">
                <a16:creationId xmlns:a16="http://schemas.microsoft.com/office/drawing/2014/main" id="{0A720241-05FD-4ABF-BBB5-1811A6F362FD}"/>
              </a:ext>
            </a:extLst>
          </p:cNvPr>
          <p:cNvSpPr>
            <a:spLocks noGrp="1"/>
          </p:cNvSpPr>
          <p:nvPr>
            <p:ph type="body" sz="quarter" idx="30" hasCustomPrompt="1"/>
          </p:nvPr>
        </p:nvSpPr>
        <p:spPr>
          <a:xfrm>
            <a:off x="5302800" y="1810937"/>
            <a:ext cx="2009580" cy="1854000"/>
          </a:xfrm>
          <a:prstGeom prst="rect">
            <a:avLst/>
          </a:prstGeom>
        </p:spPr>
        <p:txBody>
          <a:bodyPr/>
          <a:lstStyle>
            <a:lvl1pPr>
              <a:buClr>
                <a:schemeClr val="accent4">
                  <a:lumMod val="60000"/>
                  <a:lumOff val="40000"/>
                </a:schemeClr>
              </a:buClr>
              <a:buFont typeface="Wingdings" panose="05000000000000000000" pitchFamily="2" charset="2"/>
              <a:buChar char="§"/>
              <a:defRPr sz="1000"/>
            </a:lvl1pPr>
          </a:lstStyle>
          <a:p>
            <a:pPr lvl="0"/>
            <a:r>
              <a:rPr lang="en-GB" dirty="0"/>
              <a:t>Click to add text</a:t>
            </a:r>
          </a:p>
        </p:txBody>
      </p:sp>
    </p:spTree>
    <p:extLst>
      <p:ext uri="{BB962C8B-B14F-4D97-AF65-F5344CB8AC3E}">
        <p14:creationId xmlns:p14="http://schemas.microsoft.com/office/powerpoint/2010/main" val="2196524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bout this report - Geo">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1"/>
            <a:ext cx="4248150" cy="2144317"/>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9" name="Slide Number Placeholder 4">
            <a:extLst>
              <a:ext uri="{FF2B5EF4-FFF2-40B4-BE49-F238E27FC236}">
                <a16:creationId xmlns:a16="http://schemas.microsoft.com/office/drawing/2014/main" id="{3FC6CE25-6259-47EB-8CD3-06585BB98143}"/>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93D6E5E3-38E2-4540-B8C1-BC5C90670D35}"/>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5D29D5B-81D4-4704-B9C4-3E1358E7D9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5F0C2C35-55C1-4616-AE74-0C44154681C6}"/>
              </a:ext>
            </a:extLst>
          </p:cNvPr>
          <p:cNvSpPr/>
          <p:nvPr userDrawn="1"/>
        </p:nvSpPr>
        <p:spPr>
          <a:xfrm>
            <a:off x="5205600" y="3882738"/>
            <a:ext cx="4248149" cy="2298514"/>
          </a:xfrm>
          <a:prstGeom prst="roundRect">
            <a:avLst>
              <a:gd name="adj" fmla="val 62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6" name="Rectangle 25">
            <a:extLst>
              <a:ext uri="{FF2B5EF4-FFF2-40B4-BE49-F238E27FC236}">
                <a16:creationId xmlns:a16="http://schemas.microsoft.com/office/drawing/2014/main" id="{A4AD3E99-A393-49B5-8AD8-0DF1F9F5AEF3}"/>
              </a:ext>
            </a:extLst>
          </p:cNvPr>
          <p:cNvSpPr/>
          <p:nvPr userDrawn="1"/>
        </p:nvSpPr>
        <p:spPr>
          <a:xfrm>
            <a:off x="5009318" y="3821565"/>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7" name="Oval 26">
            <a:extLst>
              <a:ext uri="{FF2B5EF4-FFF2-40B4-BE49-F238E27FC236}">
                <a16:creationId xmlns:a16="http://schemas.microsoft.com/office/drawing/2014/main" id="{A4653168-A11D-4FF7-8B53-CE8F11B65086}"/>
              </a:ext>
            </a:extLst>
          </p:cNvPr>
          <p:cNvSpPr/>
          <p:nvPr userDrawn="1"/>
        </p:nvSpPr>
        <p:spPr>
          <a:xfrm>
            <a:off x="5132386" y="4672263"/>
            <a:ext cx="155142" cy="15514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8" name="Oval 27">
            <a:extLst>
              <a:ext uri="{FF2B5EF4-FFF2-40B4-BE49-F238E27FC236}">
                <a16:creationId xmlns:a16="http://schemas.microsoft.com/office/drawing/2014/main" id="{28954270-0BC9-41BD-B8CD-5A50964AA1D9}"/>
              </a:ext>
            </a:extLst>
          </p:cNvPr>
          <p:cNvSpPr/>
          <p:nvPr userDrawn="1"/>
        </p:nvSpPr>
        <p:spPr>
          <a:xfrm>
            <a:off x="5580643" y="3805167"/>
            <a:ext cx="155142" cy="155142"/>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0" name="TextBox 29">
            <a:extLst>
              <a:ext uri="{FF2B5EF4-FFF2-40B4-BE49-F238E27FC236}">
                <a16:creationId xmlns:a16="http://schemas.microsoft.com/office/drawing/2014/main" id="{0684AC38-FE18-4443-868B-AC389027025F}"/>
              </a:ext>
            </a:extLst>
          </p:cNvPr>
          <p:cNvSpPr txBox="1"/>
          <p:nvPr userDrawn="1"/>
        </p:nvSpPr>
        <p:spPr>
          <a:xfrm>
            <a:off x="5666400" y="3916800"/>
            <a:ext cx="3412807" cy="276999"/>
          </a:xfrm>
          <a:prstGeom prst="rect">
            <a:avLst/>
          </a:prstGeom>
          <a:noFill/>
        </p:spPr>
        <p:txBody>
          <a:bodyPr wrap="square" rtlCol="0">
            <a:spAutoFit/>
          </a:bodyPr>
          <a:lstStyle/>
          <a:p>
            <a:pPr algn="ctr"/>
            <a:r>
              <a:rPr lang="en-US" sz="1200" b="1" spc="20" baseline="0" dirty="0">
                <a:solidFill>
                  <a:schemeClr val="accent1"/>
                </a:solidFill>
                <a:latin typeface="+mn-lt"/>
              </a:rPr>
              <a:t>WHO SHOULD READ THIS REPORT</a:t>
            </a:r>
            <a:endParaRPr lang="en-GB" sz="1200" b="1" spc="20" baseline="0" dirty="0">
              <a:solidFill>
                <a:schemeClr val="accent1"/>
              </a:solidFill>
              <a:latin typeface="+mn-lt"/>
            </a:endParaRPr>
          </a:p>
        </p:txBody>
      </p:sp>
      <p:pic>
        <p:nvPicPr>
          <p:cNvPr id="31" name="Picture 30">
            <a:extLst>
              <a:ext uri="{FF2B5EF4-FFF2-40B4-BE49-F238E27FC236}">
                <a16:creationId xmlns:a16="http://schemas.microsoft.com/office/drawing/2014/main" id="{367F9974-9606-47EC-9DD6-5EBBFDF8BA3F}"/>
              </a:ext>
            </a:extLst>
          </p:cNvPr>
          <p:cNvPicPr>
            <a:picLocks noChangeAspect="1"/>
          </p:cNvPicPr>
          <p:nvPr userDrawn="1"/>
        </p:nvPicPr>
        <p:blipFill>
          <a:blip r:embed="rId2"/>
          <a:stretch>
            <a:fillRect/>
          </a:stretch>
        </p:blipFill>
        <p:spPr>
          <a:xfrm>
            <a:off x="4852719" y="3766682"/>
            <a:ext cx="687145" cy="668398"/>
          </a:xfrm>
          <a:prstGeom prst="rect">
            <a:avLst/>
          </a:prstGeom>
        </p:spPr>
      </p:pic>
      <p:sp>
        <p:nvSpPr>
          <p:cNvPr id="32" name="Oval 31">
            <a:extLst>
              <a:ext uri="{FF2B5EF4-FFF2-40B4-BE49-F238E27FC236}">
                <a16:creationId xmlns:a16="http://schemas.microsoft.com/office/drawing/2014/main" id="{B0E4D1F4-5C17-459E-8419-5A407DA691AA}"/>
              </a:ext>
            </a:extLst>
          </p:cNvPr>
          <p:cNvSpPr/>
          <p:nvPr userDrawn="1"/>
        </p:nvSpPr>
        <p:spPr>
          <a:xfrm>
            <a:off x="5050069" y="3940456"/>
            <a:ext cx="310687" cy="310687"/>
          </a:xfrm>
          <a:prstGeom prst="ellipse">
            <a:avLst/>
          </a:prstGeom>
          <a:solidFill>
            <a:srgbClr val="221F7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3" name="Rectangle: Rounded Corners 32">
            <a:extLst>
              <a:ext uri="{FF2B5EF4-FFF2-40B4-BE49-F238E27FC236}">
                <a16:creationId xmlns:a16="http://schemas.microsoft.com/office/drawing/2014/main" id="{FA5D0A61-774E-4013-BBF3-35CD8CAE1B60}"/>
              </a:ext>
            </a:extLst>
          </p:cNvPr>
          <p:cNvSpPr/>
          <p:nvPr userDrawn="1"/>
        </p:nvSpPr>
        <p:spPr>
          <a:xfrm>
            <a:off x="453600" y="3884400"/>
            <a:ext cx="4248149" cy="2298514"/>
          </a:xfrm>
          <a:prstGeom prst="roundRect">
            <a:avLst>
              <a:gd name="adj" fmla="val 62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accent2"/>
              </a:solidFill>
            </a:endParaRPr>
          </a:p>
        </p:txBody>
      </p:sp>
      <p:sp>
        <p:nvSpPr>
          <p:cNvPr id="34" name="Rectangle 33">
            <a:extLst>
              <a:ext uri="{FF2B5EF4-FFF2-40B4-BE49-F238E27FC236}">
                <a16:creationId xmlns:a16="http://schemas.microsoft.com/office/drawing/2014/main" id="{8742A9C3-0E42-4FB9-9349-C6DF75DE247A}"/>
              </a:ext>
            </a:extLst>
          </p:cNvPr>
          <p:cNvSpPr/>
          <p:nvPr userDrawn="1"/>
        </p:nvSpPr>
        <p:spPr>
          <a:xfrm>
            <a:off x="267325" y="3816898"/>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5" name="Oval 34">
            <a:extLst>
              <a:ext uri="{FF2B5EF4-FFF2-40B4-BE49-F238E27FC236}">
                <a16:creationId xmlns:a16="http://schemas.microsoft.com/office/drawing/2014/main" id="{ACC6A7D6-388F-4ADD-B6A6-34976556E2D6}"/>
              </a:ext>
            </a:extLst>
          </p:cNvPr>
          <p:cNvSpPr/>
          <p:nvPr userDrawn="1"/>
        </p:nvSpPr>
        <p:spPr>
          <a:xfrm>
            <a:off x="382080" y="4667596"/>
            <a:ext cx="155142" cy="1551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6" name="Oval 35">
            <a:extLst>
              <a:ext uri="{FF2B5EF4-FFF2-40B4-BE49-F238E27FC236}">
                <a16:creationId xmlns:a16="http://schemas.microsoft.com/office/drawing/2014/main" id="{BE87AD90-92D4-4559-8FC4-C01A875ED899}"/>
              </a:ext>
            </a:extLst>
          </p:cNvPr>
          <p:cNvSpPr/>
          <p:nvPr userDrawn="1"/>
        </p:nvSpPr>
        <p:spPr>
          <a:xfrm>
            <a:off x="841269" y="3797832"/>
            <a:ext cx="155142" cy="155142"/>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8" name="TextBox 37">
            <a:extLst>
              <a:ext uri="{FF2B5EF4-FFF2-40B4-BE49-F238E27FC236}">
                <a16:creationId xmlns:a16="http://schemas.microsoft.com/office/drawing/2014/main" id="{20A2321E-CC14-4151-9EA3-4C86516FDAEA}"/>
              </a:ext>
            </a:extLst>
          </p:cNvPr>
          <p:cNvSpPr txBox="1"/>
          <p:nvPr userDrawn="1"/>
        </p:nvSpPr>
        <p:spPr>
          <a:xfrm>
            <a:off x="915814" y="3916764"/>
            <a:ext cx="3412807" cy="276999"/>
          </a:xfrm>
          <a:prstGeom prst="rect">
            <a:avLst/>
          </a:prstGeom>
          <a:noFill/>
        </p:spPr>
        <p:txBody>
          <a:bodyPr wrap="square" rtlCol="0">
            <a:spAutoFit/>
          </a:bodyPr>
          <a:lstStyle/>
          <a:p>
            <a:pPr algn="ctr"/>
            <a:r>
              <a:rPr lang="en-US" sz="1200" b="1" spc="20" baseline="0" dirty="0">
                <a:solidFill>
                  <a:schemeClr val="accent2"/>
                </a:solidFill>
                <a:latin typeface="+mn-lt"/>
              </a:rPr>
              <a:t>KEY QUESTIONS ANSWERED IN THIS REPORT</a:t>
            </a:r>
            <a:endParaRPr lang="en-GB" sz="1200" b="1" spc="20" baseline="0" dirty="0">
              <a:solidFill>
                <a:schemeClr val="accent2"/>
              </a:solidFill>
              <a:latin typeface="+mn-lt"/>
            </a:endParaRPr>
          </a:p>
        </p:txBody>
      </p:sp>
      <p:sp>
        <p:nvSpPr>
          <p:cNvPr id="39" name="Oval 38">
            <a:extLst>
              <a:ext uri="{FF2B5EF4-FFF2-40B4-BE49-F238E27FC236}">
                <a16:creationId xmlns:a16="http://schemas.microsoft.com/office/drawing/2014/main" id="{364C6718-C538-4A76-8477-D184A0151B39}"/>
              </a:ext>
            </a:extLst>
          </p:cNvPr>
          <p:cNvSpPr/>
          <p:nvPr userDrawn="1"/>
        </p:nvSpPr>
        <p:spPr>
          <a:xfrm>
            <a:off x="563023" y="3999060"/>
            <a:ext cx="182497" cy="182497"/>
          </a:xfrm>
          <a:prstGeom prst="ellipse">
            <a:avLst/>
          </a:prstGeom>
          <a:solidFill>
            <a:schemeClr val="accent2">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 name="Text Placeholder 4">
            <a:extLst>
              <a:ext uri="{FF2B5EF4-FFF2-40B4-BE49-F238E27FC236}">
                <a16:creationId xmlns:a16="http://schemas.microsoft.com/office/drawing/2014/main" id="{3F224A13-19B4-4AAD-8F82-EDBFFE961320}"/>
              </a:ext>
            </a:extLst>
          </p:cNvPr>
          <p:cNvSpPr>
            <a:spLocks noGrp="1"/>
          </p:cNvSpPr>
          <p:nvPr>
            <p:ph type="body" sz="quarter" idx="28" hasCustomPrompt="1"/>
          </p:nvPr>
        </p:nvSpPr>
        <p:spPr>
          <a:xfrm>
            <a:off x="563023" y="4326561"/>
            <a:ext cx="4137565" cy="1854691"/>
          </a:xfrm>
          <a:prstGeom prst="rect">
            <a:avLst/>
          </a:prstGeom>
        </p:spPr>
        <p:txBody>
          <a:bodyPr/>
          <a:lstStyle>
            <a:lvl1pPr>
              <a:defRPr sz="1000"/>
            </a:lvl1pPr>
            <a:lvl5pPr>
              <a:buNone/>
              <a:defRPr/>
            </a:lvl5pPr>
          </a:lstStyle>
          <a:p>
            <a:pPr marL="177800" marR="0" lvl="0" indent="-176400" algn="l" defTabSz="914400" rtl="0" eaLnBrk="1" fontAlgn="base" latinLnBrk="0" hangingPunct="1">
              <a:lnSpc>
                <a:spcPct val="100000"/>
              </a:lnSpc>
              <a:spcBef>
                <a:spcPct val="0"/>
              </a:spcBef>
              <a:spcAft>
                <a:spcPts val="800"/>
              </a:spcAft>
              <a:buClr>
                <a:schemeClr val="accent2"/>
              </a:buClr>
              <a:buSzTx/>
              <a:buFont typeface="Wingdings" pitchFamily="2" charset="2"/>
              <a:buChar char="§"/>
              <a:tabLst/>
              <a:defRPr/>
            </a:pPr>
            <a:r>
              <a:rPr lang="en-GB" dirty="0"/>
              <a:t>Click to add text</a:t>
            </a:r>
          </a:p>
        </p:txBody>
      </p:sp>
      <p:pic>
        <p:nvPicPr>
          <p:cNvPr id="40" name="Picture 39">
            <a:extLst>
              <a:ext uri="{FF2B5EF4-FFF2-40B4-BE49-F238E27FC236}">
                <a16:creationId xmlns:a16="http://schemas.microsoft.com/office/drawing/2014/main" id="{8815332B-308A-44DC-AE69-7CACEFD2A10C}"/>
              </a:ext>
            </a:extLst>
          </p:cNvPr>
          <p:cNvPicPr>
            <a:picLocks noChangeAspect="1"/>
          </p:cNvPicPr>
          <p:nvPr userDrawn="1"/>
        </p:nvPicPr>
        <p:blipFill>
          <a:blip r:embed="rId3"/>
          <a:stretch>
            <a:fillRect/>
          </a:stretch>
        </p:blipFill>
        <p:spPr>
          <a:xfrm>
            <a:off x="304775" y="3866850"/>
            <a:ext cx="541179" cy="559841"/>
          </a:xfrm>
          <a:prstGeom prst="rect">
            <a:avLst/>
          </a:prstGeom>
        </p:spPr>
      </p:pic>
      <p:sp>
        <p:nvSpPr>
          <p:cNvPr id="42" name="Text Placeholder 2">
            <a:extLst>
              <a:ext uri="{FF2B5EF4-FFF2-40B4-BE49-F238E27FC236}">
                <a16:creationId xmlns:a16="http://schemas.microsoft.com/office/drawing/2014/main" id="{0CC29C00-FFFD-4D95-AD07-F97D2DBD0B0F}"/>
              </a:ext>
            </a:extLst>
          </p:cNvPr>
          <p:cNvSpPr>
            <a:spLocks noGrp="1"/>
          </p:cNvSpPr>
          <p:nvPr>
            <p:ph type="body" sz="quarter" idx="29" hasCustomPrompt="1"/>
          </p:nvPr>
        </p:nvSpPr>
        <p:spPr>
          <a:xfrm>
            <a:off x="5302800" y="4327200"/>
            <a:ext cx="4136400" cy="1854000"/>
          </a:xfrm>
          <a:prstGeom prst="rect">
            <a:avLst/>
          </a:prstGeom>
        </p:spPr>
        <p:txBody>
          <a:bodyPr/>
          <a:lstStyle>
            <a:lvl1pPr>
              <a:buClr>
                <a:schemeClr val="accent1"/>
              </a:buClr>
              <a:buFont typeface="Wingdings" panose="05000000000000000000" pitchFamily="2" charset="2"/>
              <a:buChar char="§"/>
              <a:defRPr sz="1000"/>
            </a:lvl1pPr>
          </a:lstStyle>
          <a:p>
            <a:pPr lvl="0"/>
            <a:r>
              <a:rPr lang="en-GB" dirty="0"/>
              <a:t>NBED This list should indicate which particular types of individual should read the report and explain why they should do so. Example: ‘Vendors and executives in operator CTO offices that are responsible for network dimensioning because this report provides data of where and why cellular and Wi-Fi traffic is generated.’</a:t>
            </a:r>
          </a:p>
        </p:txBody>
      </p:sp>
      <p:sp>
        <p:nvSpPr>
          <p:cNvPr id="43" name="Rectangle: Rounded Corners 42">
            <a:extLst>
              <a:ext uri="{FF2B5EF4-FFF2-40B4-BE49-F238E27FC236}">
                <a16:creationId xmlns:a16="http://schemas.microsoft.com/office/drawing/2014/main" id="{78BFDB9C-5FE8-4627-B779-A0A18989FB20}"/>
              </a:ext>
            </a:extLst>
          </p:cNvPr>
          <p:cNvSpPr/>
          <p:nvPr userDrawn="1"/>
        </p:nvSpPr>
        <p:spPr>
          <a:xfrm>
            <a:off x="5205414" y="1366469"/>
            <a:ext cx="4248149" cy="2298514"/>
          </a:xfrm>
          <a:prstGeom prst="roundRect">
            <a:avLst>
              <a:gd name="adj" fmla="val 6200"/>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4" name="Rectangle 43">
            <a:extLst>
              <a:ext uri="{FF2B5EF4-FFF2-40B4-BE49-F238E27FC236}">
                <a16:creationId xmlns:a16="http://schemas.microsoft.com/office/drawing/2014/main" id="{0F3E24A9-ECE8-4FCA-8CF2-1E7A0A8CA04C}"/>
              </a:ext>
            </a:extLst>
          </p:cNvPr>
          <p:cNvSpPr/>
          <p:nvPr userDrawn="1"/>
        </p:nvSpPr>
        <p:spPr>
          <a:xfrm>
            <a:off x="5006173" y="1305296"/>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5" name="Oval 44">
            <a:extLst>
              <a:ext uri="{FF2B5EF4-FFF2-40B4-BE49-F238E27FC236}">
                <a16:creationId xmlns:a16="http://schemas.microsoft.com/office/drawing/2014/main" id="{7CD51D8A-2FD3-4DA7-B27B-27B4D837A599}"/>
              </a:ext>
            </a:extLst>
          </p:cNvPr>
          <p:cNvSpPr/>
          <p:nvPr userDrawn="1"/>
        </p:nvSpPr>
        <p:spPr>
          <a:xfrm>
            <a:off x="5129241" y="2155994"/>
            <a:ext cx="155142" cy="155142"/>
          </a:xfrm>
          <a:prstGeom prst="ellipse">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6" name="TextBox 45">
            <a:extLst>
              <a:ext uri="{FF2B5EF4-FFF2-40B4-BE49-F238E27FC236}">
                <a16:creationId xmlns:a16="http://schemas.microsoft.com/office/drawing/2014/main" id="{98C37DFD-2166-46F3-BE83-4CAB20A362DD}"/>
              </a:ext>
            </a:extLst>
          </p:cNvPr>
          <p:cNvSpPr txBox="1"/>
          <p:nvPr userDrawn="1"/>
        </p:nvSpPr>
        <p:spPr>
          <a:xfrm>
            <a:off x="5666400" y="1405162"/>
            <a:ext cx="3412800" cy="276999"/>
          </a:xfrm>
          <a:prstGeom prst="rect">
            <a:avLst/>
          </a:prstGeom>
          <a:noFill/>
        </p:spPr>
        <p:txBody>
          <a:bodyPr wrap="square" rtlCol="0">
            <a:spAutoFit/>
          </a:bodyPr>
          <a:lstStyle/>
          <a:p>
            <a:pPr marL="0" indent="0" algn="ctr">
              <a:spcAft>
                <a:spcPts val="1200"/>
              </a:spcAft>
              <a:buClr>
                <a:schemeClr val="accent5"/>
              </a:buClr>
              <a:buFont typeface="Wingdings" pitchFamily="2" charset="2"/>
              <a:buNone/>
            </a:pPr>
            <a:r>
              <a:rPr lang="en-GB" sz="1200" b="1" spc="20" baseline="0" dirty="0">
                <a:solidFill>
                  <a:srgbClr val="7EA432"/>
                </a:solidFill>
                <a:latin typeface="+mn-lt"/>
              </a:rPr>
              <a:t>GEOGRAPHICAL COVERAGE</a:t>
            </a:r>
          </a:p>
        </p:txBody>
      </p:sp>
      <p:pic>
        <p:nvPicPr>
          <p:cNvPr id="47" name="Picture 46">
            <a:extLst>
              <a:ext uri="{FF2B5EF4-FFF2-40B4-BE49-F238E27FC236}">
                <a16:creationId xmlns:a16="http://schemas.microsoft.com/office/drawing/2014/main" id="{753C6E51-0322-4ED8-B475-09E57DD67A88}"/>
              </a:ext>
            </a:extLst>
          </p:cNvPr>
          <p:cNvPicPr>
            <a:picLocks noChangeAspect="1"/>
          </p:cNvPicPr>
          <p:nvPr userDrawn="1"/>
        </p:nvPicPr>
        <p:blipFill>
          <a:blip r:embed="rId4"/>
          <a:stretch>
            <a:fillRect/>
          </a:stretch>
        </p:blipFill>
        <p:spPr>
          <a:xfrm>
            <a:off x="4982679" y="1270814"/>
            <a:ext cx="482066" cy="510791"/>
          </a:xfrm>
          <a:prstGeom prst="rect">
            <a:avLst/>
          </a:prstGeom>
        </p:spPr>
      </p:pic>
      <p:sp>
        <p:nvSpPr>
          <p:cNvPr id="48" name="Oval 47">
            <a:extLst>
              <a:ext uri="{FF2B5EF4-FFF2-40B4-BE49-F238E27FC236}">
                <a16:creationId xmlns:a16="http://schemas.microsoft.com/office/drawing/2014/main" id="{D2A995C4-2136-4B67-88D7-169E3162DF99}"/>
              </a:ext>
            </a:extLst>
          </p:cNvPr>
          <p:cNvSpPr/>
          <p:nvPr userDrawn="1"/>
        </p:nvSpPr>
        <p:spPr>
          <a:xfrm>
            <a:off x="5189728" y="1265869"/>
            <a:ext cx="310687" cy="310687"/>
          </a:xfrm>
          <a:prstGeom prst="ellipse">
            <a:avLst/>
          </a:prstGeom>
          <a:solidFill>
            <a:schemeClr val="accent4">
              <a:lumMod val="60000"/>
              <a:lumOff val="40000"/>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9" name="Oval 48">
            <a:extLst>
              <a:ext uri="{FF2B5EF4-FFF2-40B4-BE49-F238E27FC236}">
                <a16:creationId xmlns:a16="http://schemas.microsoft.com/office/drawing/2014/main" id="{782662A7-DF47-4C07-93DA-0CDDBE9DCC97}"/>
              </a:ext>
            </a:extLst>
          </p:cNvPr>
          <p:cNvSpPr/>
          <p:nvPr userDrawn="1"/>
        </p:nvSpPr>
        <p:spPr>
          <a:xfrm>
            <a:off x="5581502" y="1287411"/>
            <a:ext cx="155142" cy="155142"/>
          </a:xfrm>
          <a:prstGeom prst="ellipse">
            <a:avLst/>
          </a:prstGeom>
          <a:solidFill>
            <a:schemeClr val="accent4">
              <a:lumMod val="60000"/>
              <a:lumOff val="4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0" name="Text Placeholder 2">
            <a:extLst>
              <a:ext uri="{FF2B5EF4-FFF2-40B4-BE49-F238E27FC236}">
                <a16:creationId xmlns:a16="http://schemas.microsoft.com/office/drawing/2014/main" id="{0A720241-05FD-4ABF-BBB5-1811A6F362FD}"/>
              </a:ext>
            </a:extLst>
          </p:cNvPr>
          <p:cNvSpPr>
            <a:spLocks noGrp="1"/>
          </p:cNvSpPr>
          <p:nvPr>
            <p:ph type="body" sz="quarter" idx="30" hasCustomPrompt="1"/>
          </p:nvPr>
        </p:nvSpPr>
        <p:spPr>
          <a:xfrm>
            <a:off x="5302800" y="1810937"/>
            <a:ext cx="4136400" cy="1854000"/>
          </a:xfrm>
          <a:prstGeom prst="rect">
            <a:avLst/>
          </a:prstGeom>
        </p:spPr>
        <p:txBody>
          <a:bodyPr/>
          <a:lstStyle>
            <a:lvl1pPr>
              <a:buClr>
                <a:schemeClr val="accent4">
                  <a:lumMod val="60000"/>
                  <a:lumOff val="40000"/>
                </a:schemeClr>
              </a:buClr>
              <a:buFont typeface="Wingdings" panose="05000000000000000000" pitchFamily="2" charset="2"/>
              <a:buChar char="§"/>
              <a:defRPr sz="1000"/>
            </a:lvl1pPr>
          </a:lstStyle>
          <a:p>
            <a:pPr lvl="0"/>
            <a:r>
              <a:rPr lang="en-GB" dirty="0"/>
              <a:t>Click to add text</a:t>
            </a:r>
          </a:p>
        </p:txBody>
      </p:sp>
    </p:spTree>
    <p:extLst>
      <p:ext uri="{BB962C8B-B14F-4D97-AF65-F5344CB8AC3E}">
        <p14:creationId xmlns:p14="http://schemas.microsoft.com/office/powerpoint/2010/main" val="425251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u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7" y="1366271"/>
            <a:ext cx="4248151"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232372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this report - case studies">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1"/>
            <a:ext cx="4248150" cy="2144317"/>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9" name="Slide Number Placeholder 4">
            <a:extLst>
              <a:ext uri="{FF2B5EF4-FFF2-40B4-BE49-F238E27FC236}">
                <a16:creationId xmlns:a16="http://schemas.microsoft.com/office/drawing/2014/main" id="{3FC6CE25-6259-47EB-8CD3-06585BB98143}"/>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93D6E5E3-38E2-4540-B8C1-BC5C90670D35}"/>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5D29D5B-81D4-4704-B9C4-3E1358E7D9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5F0C2C35-55C1-4616-AE74-0C44154681C6}"/>
              </a:ext>
            </a:extLst>
          </p:cNvPr>
          <p:cNvSpPr/>
          <p:nvPr userDrawn="1"/>
        </p:nvSpPr>
        <p:spPr>
          <a:xfrm>
            <a:off x="5205600" y="3882738"/>
            <a:ext cx="4248149" cy="2298514"/>
          </a:xfrm>
          <a:prstGeom prst="roundRect">
            <a:avLst>
              <a:gd name="adj" fmla="val 62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6" name="Rectangle 25">
            <a:extLst>
              <a:ext uri="{FF2B5EF4-FFF2-40B4-BE49-F238E27FC236}">
                <a16:creationId xmlns:a16="http://schemas.microsoft.com/office/drawing/2014/main" id="{A4AD3E99-A393-49B5-8AD8-0DF1F9F5AEF3}"/>
              </a:ext>
            </a:extLst>
          </p:cNvPr>
          <p:cNvSpPr/>
          <p:nvPr userDrawn="1"/>
        </p:nvSpPr>
        <p:spPr>
          <a:xfrm>
            <a:off x="5009318" y="3821565"/>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7" name="Oval 26">
            <a:extLst>
              <a:ext uri="{FF2B5EF4-FFF2-40B4-BE49-F238E27FC236}">
                <a16:creationId xmlns:a16="http://schemas.microsoft.com/office/drawing/2014/main" id="{A4653168-A11D-4FF7-8B53-CE8F11B65086}"/>
              </a:ext>
            </a:extLst>
          </p:cNvPr>
          <p:cNvSpPr/>
          <p:nvPr userDrawn="1"/>
        </p:nvSpPr>
        <p:spPr>
          <a:xfrm>
            <a:off x="5132386" y="4672263"/>
            <a:ext cx="155142" cy="15514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8" name="Oval 27">
            <a:extLst>
              <a:ext uri="{FF2B5EF4-FFF2-40B4-BE49-F238E27FC236}">
                <a16:creationId xmlns:a16="http://schemas.microsoft.com/office/drawing/2014/main" id="{28954270-0BC9-41BD-B8CD-5A50964AA1D9}"/>
              </a:ext>
            </a:extLst>
          </p:cNvPr>
          <p:cNvSpPr/>
          <p:nvPr userDrawn="1"/>
        </p:nvSpPr>
        <p:spPr>
          <a:xfrm>
            <a:off x="5580643" y="3805167"/>
            <a:ext cx="155142" cy="155142"/>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0" name="TextBox 29">
            <a:extLst>
              <a:ext uri="{FF2B5EF4-FFF2-40B4-BE49-F238E27FC236}">
                <a16:creationId xmlns:a16="http://schemas.microsoft.com/office/drawing/2014/main" id="{0684AC38-FE18-4443-868B-AC389027025F}"/>
              </a:ext>
            </a:extLst>
          </p:cNvPr>
          <p:cNvSpPr txBox="1"/>
          <p:nvPr userDrawn="1"/>
        </p:nvSpPr>
        <p:spPr>
          <a:xfrm>
            <a:off x="5666400" y="3916800"/>
            <a:ext cx="3412807" cy="276999"/>
          </a:xfrm>
          <a:prstGeom prst="rect">
            <a:avLst/>
          </a:prstGeom>
          <a:noFill/>
        </p:spPr>
        <p:txBody>
          <a:bodyPr wrap="square" rtlCol="0">
            <a:spAutoFit/>
          </a:bodyPr>
          <a:lstStyle/>
          <a:p>
            <a:pPr algn="ctr"/>
            <a:r>
              <a:rPr lang="en-US" sz="1200" b="1" spc="20" baseline="0" dirty="0">
                <a:solidFill>
                  <a:schemeClr val="accent1"/>
                </a:solidFill>
                <a:latin typeface="+mn-lt"/>
              </a:rPr>
              <a:t>WHO SHOULD READ THIS REPORT</a:t>
            </a:r>
            <a:endParaRPr lang="en-GB" sz="1200" b="1" spc="20" baseline="0" dirty="0">
              <a:solidFill>
                <a:schemeClr val="accent1"/>
              </a:solidFill>
              <a:latin typeface="+mn-lt"/>
            </a:endParaRPr>
          </a:p>
        </p:txBody>
      </p:sp>
      <p:pic>
        <p:nvPicPr>
          <p:cNvPr id="31" name="Picture 30">
            <a:extLst>
              <a:ext uri="{FF2B5EF4-FFF2-40B4-BE49-F238E27FC236}">
                <a16:creationId xmlns:a16="http://schemas.microsoft.com/office/drawing/2014/main" id="{367F9974-9606-47EC-9DD6-5EBBFDF8BA3F}"/>
              </a:ext>
            </a:extLst>
          </p:cNvPr>
          <p:cNvPicPr>
            <a:picLocks noChangeAspect="1"/>
          </p:cNvPicPr>
          <p:nvPr userDrawn="1"/>
        </p:nvPicPr>
        <p:blipFill>
          <a:blip r:embed="rId2"/>
          <a:stretch>
            <a:fillRect/>
          </a:stretch>
        </p:blipFill>
        <p:spPr>
          <a:xfrm>
            <a:off x="4852719" y="3766682"/>
            <a:ext cx="687145" cy="668398"/>
          </a:xfrm>
          <a:prstGeom prst="rect">
            <a:avLst/>
          </a:prstGeom>
        </p:spPr>
      </p:pic>
      <p:sp>
        <p:nvSpPr>
          <p:cNvPr id="32" name="Oval 31">
            <a:extLst>
              <a:ext uri="{FF2B5EF4-FFF2-40B4-BE49-F238E27FC236}">
                <a16:creationId xmlns:a16="http://schemas.microsoft.com/office/drawing/2014/main" id="{B0E4D1F4-5C17-459E-8419-5A407DA691AA}"/>
              </a:ext>
            </a:extLst>
          </p:cNvPr>
          <p:cNvSpPr/>
          <p:nvPr userDrawn="1"/>
        </p:nvSpPr>
        <p:spPr>
          <a:xfrm>
            <a:off x="5050069" y="3940456"/>
            <a:ext cx="310687" cy="310687"/>
          </a:xfrm>
          <a:prstGeom prst="ellipse">
            <a:avLst/>
          </a:prstGeom>
          <a:solidFill>
            <a:srgbClr val="221F7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3" name="Rectangle: Rounded Corners 32">
            <a:extLst>
              <a:ext uri="{FF2B5EF4-FFF2-40B4-BE49-F238E27FC236}">
                <a16:creationId xmlns:a16="http://schemas.microsoft.com/office/drawing/2014/main" id="{FA5D0A61-774E-4013-BBF3-35CD8CAE1B60}"/>
              </a:ext>
            </a:extLst>
          </p:cNvPr>
          <p:cNvSpPr/>
          <p:nvPr userDrawn="1"/>
        </p:nvSpPr>
        <p:spPr>
          <a:xfrm>
            <a:off x="453600" y="3884400"/>
            <a:ext cx="4248149" cy="2298514"/>
          </a:xfrm>
          <a:prstGeom prst="roundRect">
            <a:avLst>
              <a:gd name="adj" fmla="val 62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accent2"/>
              </a:solidFill>
            </a:endParaRPr>
          </a:p>
        </p:txBody>
      </p:sp>
      <p:sp>
        <p:nvSpPr>
          <p:cNvPr id="34" name="Rectangle 33">
            <a:extLst>
              <a:ext uri="{FF2B5EF4-FFF2-40B4-BE49-F238E27FC236}">
                <a16:creationId xmlns:a16="http://schemas.microsoft.com/office/drawing/2014/main" id="{8742A9C3-0E42-4FB9-9349-C6DF75DE247A}"/>
              </a:ext>
            </a:extLst>
          </p:cNvPr>
          <p:cNvSpPr/>
          <p:nvPr userDrawn="1"/>
        </p:nvSpPr>
        <p:spPr>
          <a:xfrm>
            <a:off x="267325" y="3816898"/>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5" name="Oval 34">
            <a:extLst>
              <a:ext uri="{FF2B5EF4-FFF2-40B4-BE49-F238E27FC236}">
                <a16:creationId xmlns:a16="http://schemas.microsoft.com/office/drawing/2014/main" id="{ACC6A7D6-388F-4ADD-B6A6-34976556E2D6}"/>
              </a:ext>
            </a:extLst>
          </p:cNvPr>
          <p:cNvSpPr/>
          <p:nvPr userDrawn="1"/>
        </p:nvSpPr>
        <p:spPr>
          <a:xfrm>
            <a:off x="382080" y="4667596"/>
            <a:ext cx="155142" cy="1551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6" name="Oval 35">
            <a:extLst>
              <a:ext uri="{FF2B5EF4-FFF2-40B4-BE49-F238E27FC236}">
                <a16:creationId xmlns:a16="http://schemas.microsoft.com/office/drawing/2014/main" id="{BE87AD90-92D4-4559-8FC4-C01A875ED899}"/>
              </a:ext>
            </a:extLst>
          </p:cNvPr>
          <p:cNvSpPr/>
          <p:nvPr userDrawn="1"/>
        </p:nvSpPr>
        <p:spPr>
          <a:xfrm>
            <a:off x="841269" y="3797832"/>
            <a:ext cx="155142" cy="155142"/>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8" name="TextBox 37">
            <a:extLst>
              <a:ext uri="{FF2B5EF4-FFF2-40B4-BE49-F238E27FC236}">
                <a16:creationId xmlns:a16="http://schemas.microsoft.com/office/drawing/2014/main" id="{20A2321E-CC14-4151-9EA3-4C86516FDAEA}"/>
              </a:ext>
            </a:extLst>
          </p:cNvPr>
          <p:cNvSpPr txBox="1"/>
          <p:nvPr userDrawn="1"/>
        </p:nvSpPr>
        <p:spPr>
          <a:xfrm>
            <a:off x="915814" y="3916764"/>
            <a:ext cx="3412807" cy="276999"/>
          </a:xfrm>
          <a:prstGeom prst="rect">
            <a:avLst/>
          </a:prstGeom>
          <a:noFill/>
        </p:spPr>
        <p:txBody>
          <a:bodyPr wrap="square" rtlCol="0">
            <a:spAutoFit/>
          </a:bodyPr>
          <a:lstStyle/>
          <a:p>
            <a:pPr algn="ctr"/>
            <a:r>
              <a:rPr lang="en-US" sz="1200" b="1" spc="20" baseline="0" dirty="0">
                <a:solidFill>
                  <a:schemeClr val="accent2"/>
                </a:solidFill>
                <a:latin typeface="+mn-lt"/>
              </a:rPr>
              <a:t>KEY QUESTIONS ANSWERED IN THIS REPORT</a:t>
            </a:r>
            <a:endParaRPr lang="en-GB" sz="1200" b="1" spc="20" baseline="0" dirty="0">
              <a:solidFill>
                <a:schemeClr val="accent2"/>
              </a:solidFill>
              <a:latin typeface="+mn-lt"/>
            </a:endParaRPr>
          </a:p>
        </p:txBody>
      </p:sp>
      <p:sp>
        <p:nvSpPr>
          <p:cNvPr id="39" name="Oval 38">
            <a:extLst>
              <a:ext uri="{FF2B5EF4-FFF2-40B4-BE49-F238E27FC236}">
                <a16:creationId xmlns:a16="http://schemas.microsoft.com/office/drawing/2014/main" id="{364C6718-C538-4A76-8477-D184A0151B39}"/>
              </a:ext>
            </a:extLst>
          </p:cNvPr>
          <p:cNvSpPr/>
          <p:nvPr userDrawn="1"/>
        </p:nvSpPr>
        <p:spPr>
          <a:xfrm>
            <a:off x="563023" y="3999060"/>
            <a:ext cx="182497" cy="182497"/>
          </a:xfrm>
          <a:prstGeom prst="ellipse">
            <a:avLst/>
          </a:prstGeom>
          <a:solidFill>
            <a:schemeClr val="accent2">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 name="Text Placeholder 4">
            <a:extLst>
              <a:ext uri="{FF2B5EF4-FFF2-40B4-BE49-F238E27FC236}">
                <a16:creationId xmlns:a16="http://schemas.microsoft.com/office/drawing/2014/main" id="{3F224A13-19B4-4AAD-8F82-EDBFFE961320}"/>
              </a:ext>
            </a:extLst>
          </p:cNvPr>
          <p:cNvSpPr>
            <a:spLocks noGrp="1"/>
          </p:cNvSpPr>
          <p:nvPr>
            <p:ph type="body" sz="quarter" idx="28" hasCustomPrompt="1"/>
          </p:nvPr>
        </p:nvSpPr>
        <p:spPr>
          <a:xfrm>
            <a:off x="563023" y="4326561"/>
            <a:ext cx="4137565" cy="1854691"/>
          </a:xfrm>
          <a:prstGeom prst="rect">
            <a:avLst/>
          </a:prstGeom>
        </p:spPr>
        <p:txBody>
          <a:bodyPr/>
          <a:lstStyle>
            <a:lvl1pPr>
              <a:defRPr sz="1000"/>
            </a:lvl1pPr>
            <a:lvl5pPr>
              <a:buNone/>
              <a:defRPr/>
            </a:lvl5pPr>
          </a:lstStyle>
          <a:p>
            <a:pPr marL="177800" marR="0" lvl="0" indent="-176400" algn="l" defTabSz="914400" rtl="0" eaLnBrk="1" fontAlgn="base" latinLnBrk="0" hangingPunct="1">
              <a:lnSpc>
                <a:spcPct val="100000"/>
              </a:lnSpc>
              <a:spcBef>
                <a:spcPct val="0"/>
              </a:spcBef>
              <a:spcAft>
                <a:spcPts val="800"/>
              </a:spcAft>
              <a:buClr>
                <a:schemeClr val="accent2"/>
              </a:buClr>
              <a:buSzTx/>
              <a:buFont typeface="Wingdings" pitchFamily="2" charset="2"/>
              <a:buChar char="§"/>
              <a:tabLst/>
              <a:defRPr/>
            </a:pPr>
            <a:r>
              <a:rPr lang="en-GB" dirty="0"/>
              <a:t>Click to add text</a:t>
            </a:r>
          </a:p>
        </p:txBody>
      </p:sp>
      <p:pic>
        <p:nvPicPr>
          <p:cNvPr id="40" name="Picture 39">
            <a:extLst>
              <a:ext uri="{FF2B5EF4-FFF2-40B4-BE49-F238E27FC236}">
                <a16:creationId xmlns:a16="http://schemas.microsoft.com/office/drawing/2014/main" id="{8815332B-308A-44DC-AE69-7CACEFD2A10C}"/>
              </a:ext>
            </a:extLst>
          </p:cNvPr>
          <p:cNvPicPr>
            <a:picLocks noChangeAspect="1"/>
          </p:cNvPicPr>
          <p:nvPr userDrawn="1"/>
        </p:nvPicPr>
        <p:blipFill>
          <a:blip r:embed="rId3"/>
          <a:stretch>
            <a:fillRect/>
          </a:stretch>
        </p:blipFill>
        <p:spPr>
          <a:xfrm>
            <a:off x="304775" y="3866850"/>
            <a:ext cx="541179" cy="559841"/>
          </a:xfrm>
          <a:prstGeom prst="rect">
            <a:avLst/>
          </a:prstGeom>
        </p:spPr>
      </p:pic>
      <p:sp>
        <p:nvSpPr>
          <p:cNvPr id="42" name="Text Placeholder 2">
            <a:extLst>
              <a:ext uri="{FF2B5EF4-FFF2-40B4-BE49-F238E27FC236}">
                <a16:creationId xmlns:a16="http://schemas.microsoft.com/office/drawing/2014/main" id="{0CC29C00-FFFD-4D95-AD07-F97D2DBD0B0F}"/>
              </a:ext>
            </a:extLst>
          </p:cNvPr>
          <p:cNvSpPr>
            <a:spLocks noGrp="1"/>
          </p:cNvSpPr>
          <p:nvPr>
            <p:ph type="body" sz="quarter" idx="29" hasCustomPrompt="1"/>
          </p:nvPr>
        </p:nvSpPr>
        <p:spPr>
          <a:xfrm>
            <a:off x="5302800" y="4327200"/>
            <a:ext cx="4136400" cy="1854000"/>
          </a:xfrm>
          <a:prstGeom prst="rect">
            <a:avLst/>
          </a:prstGeom>
        </p:spPr>
        <p:txBody>
          <a:bodyPr/>
          <a:lstStyle>
            <a:lvl1pPr>
              <a:buClr>
                <a:schemeClr val="accent1"/>
              </a:buClr>
              <a:buFont typeface="Wingdings" panose="05000000000000000000" pitchFamily="2" charset="2"/>
              <a:buChar char="§"/>
              <a:defRPr sz="1000"/>
            </a:lvl1pPr>
          </a:lstStyle>
          <a:p>
            <a:pPr lvl="0"/>
            <a:r>
              <a:rPr lang="en-GB" dirty="0"/>
              <a:t>NBED This list should indicate which particular types of individual should read the report and explain why they should do so. Example: ‘Vendors and executives in operator CTO offices that are responsible for network dimensioning because this report provides data of where and why cellular and Wi-Fi traffic is generated.’</a:t>
            </a:r>
          </a:p>
        </p:txBody>
      </p:sp>
      <p:sp>
        <p:nvSpPr>
          <p:cNvPr id="43" name="Rectangle: Rounded Corners 42">
            <a:extLst>
              <a:ext uri="{FF2B5EF4-FFF2-40B4-BE49-F238E27FC236}">
                <a16:creationId xmlns:a16="http://schemas.microsoft.com/office/drawing/2014/main" id="{78BFDB9C-5FE8-4627-B779-A0A18989FB20}"/>
              </a:ext>
            </a:extLst>
          </p:cNvPr>
          <p:cNvSpPr/>
          <p:nvPr userDrawn="1"/>
        </p:nvSpPr>
        <p:spPr>
          <a:xfrm>
            <a:off x="5205414" y="1366469"/>
            <a:ext cx="4248149" cy="2298514"/>
          </a:xfrm>
          <a:prstGeom prst="roundRect">
            <a:avLst>
              <a:gd name="adj" fmla="val 6200"/>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4" name="Rectangle 43">
            <a:extLst>
              <a:ext uri="{FF2B5EF4-FFF2-40B4-BE49-F238E27FC236}">
                <a16:creationId xmlns:a16="http://schemas.microsoft.com/office/drawing/2014/main" id="{0F3E24A9-ECE8-4FCA-8CF2-1E7A0A8CA04C}"/>
              </a:ext>
            </a:extLst>
          </p:cNvPr>
          <p:cNvSpPr/>
          <p:nvPr userDrawn="1"/>
        </p:nvSpPr>
        <p:spPr>
          <a:xfrm>
            <a:off x="5006173" y="1305296"/>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5" name="Oval 44">
            <a:extLst>
              <a:ext uri="{FF2B5EF4-FFF2-40B4-BE49-F238E27FC236}">
                <a16:creationId xmlns:a16="http://schemas.microsoft.com/office/drawing/2014/main" id="{7CD51D8A-2FD3-4DA7-B27B-27B4D837A599}"/>
              </a:ext>
            </a:extLst>
          </p:cNvPr>
          <p:cNvSpPr/>
          <p:nvPr userDrawn="1"/>
        </p:nvSpPr>
        <p:spPr>
          <a:xfrm>
            <a:off x="5129241" y="2155994"/>
            <a:ext cx="155142" cy="155142"/>
          </a:xfrm>
          <a:prstGeom prst="ellipse">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6" name="TextBox 45">
            <a:extLst>
              <a:ext uri="{FF2B5EF4-FFF2-40B4-BE49-F238E27FC236}">
                <a16:creationId xmlns:a16="http://schemas.microsoft.com/office/drawing/2014/main" id="{98C37DFD-2166-46F3-BE83-4CAB20A362DD}"/>
              </a:ext>
            </a:extLst>
          </p:cNvPr>
          <p:cNvSpPr txBox="1"/>
          <p:nvPr userDrawn="1"/>
        </p:nvSpPr>
        <p:spPr>
          <a:xfrm>
            <a:off x="5666400" y="1405162"/>
            <a:ext cx="3412800" cy="276999"/>
          </a:xfrm>
          <a:prstGeom prst="rect">
            <a:avLst/>
          </a:prstGeom>
          <a:noFill/>
        </p:spPr>
        <p:txBody>
          <a:bodyPr wrap="square" rtlCol="0">
            <a:spAutoFit/>
          </a:bodyPr>
          <a:lstStyle/>
          <a:p>
            <a:pPr marL="0" indent="0" algn="ctr">
              <a:spcAft>
                <a:spcPts val="1200"/>
              </a:spcAft>
              <a:buClr>
                <a:schemeClr val="accent5"/>
              </a:buClr>
              <a:buFont typeface="Wingdings" pitchFamily="2" charset="2"/>
              <a:buNone/>
            </a:pPr>
            <a:r>
              <a:rPr lang="en-GB" sz="1200" b="1" spc="20" baseline="0" dirty="0">
                <a:solidFill>
                  <a:srgbClr val="7EA432"/>
                </a:solidFill>
                <a:latin typeface="+mn-lt"/>
              </a:rPr>
              <a:t>CASE STUDIES</a:t>
            </a:r>
          </a:p>
        </p:txBody>
      </p:sp>
      <p:sp>
        <p:nvSpPr>
          <p:cNvPr id="49" name="Oval 48">
            <a:extLst>
              <a:ext uri="{FF2B5EF4-FFF2-40B4-BE49-F238E27FC236}">
                <a16:creationId xmlns:a16="http://schemas.microsoft.com/office/drawing/2014/main" id="{782662A7-DF47-4C07-93DA-0CDDBE9DCC97}"/>
              </a:ext>
            </a:extLst>
          </p:cNvPr>
          <p:cNvSpPr/>
          <p:nvPr userDrawn="1"/>
        </p:nvSpPr>
        <p:spPr>
          <a:xfrm>
            <a:off x="5581502" y="1287411"/>
            <a:ext cx="155142" cy="155142"/>
          </a:xfrm>
          <a:prstGeom prst="ellipse">
            <a:avLst/>
          </a:prstGeom>
          <a:solidFill>
            <a:schemeClr val="accent4">
              <a:lumMod val="60000"/>
              <a:lumOff val="4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0" name="Text Placeholder 2">
            <a:extLst>
              <a:ext uri="{FF2B5EF4-FFF2-40B4-BE49-F238E27FC236}">
                <a16:creationId xmlns:a16="http://schemas.microsoft.com/office/drawing/2014/main" id="{0A720241-05FD-4ABF-BBB5-1811A6F362FD}"/>
              </a:ext>
            </a:extLst>
          </p:cNvPr>
          <p:cNvSpPr>
            <a:spLocks noGrp="1"/>
          </p:cNvSpPr>
          <p:nvPr>
            <p:ph type="body" sz="quarter" idx="30" hasCustomPrompt="1"/>
          </p:nvPr>
        </p:nvSpPr>
        <p:spPr>
          <a:xfrm>
            <a:off x="5302800" y="1810937"/>
            <a:ext cx="4136400" cy="1854000"/>
          </a:xfrm>
          <a:prstGeom prst="rect">
            <a:avLst/>
          </a:prstGeom>
        </p:spPr>
        <p:txBody>
          <a:bodyPr/>
          <a:lstStyle>
            <a:lvl1pPr>
              <a:buClr>
                <a:schemeClr val="accent4">
                  <a:lumMod val="60000"/>
                  <a:lumOff val="40000"/>
                </a:schemeClr>
              </a:buClr>
              <a:buFont typeface="Wingdings" panose="05000000000000000000" pitchFamily="2" charset="2"/>
              <a:buChar char="§"/>
              <a:defRPr sz="1000"/>
            </a:lvl1pPr>
          </a:lstStyle>
          <a:p>
            <a:pPr lvl="0"/>
            <a:r>
              <a:rPr lang="en-GB" dirty="0"/>
              <a:t>Click to add text</a:t>
            </a:r>
          </a:p>
        </p:txBody>
      </p:sp>
      <p:pic>
        <p:nvPicPr>
          <p:cNvPr id="37" name="Picture 36">
            <a:extLst>
              <a:ext uri="{FF2B5EF4-FFF2-40B4-BE49-F238E27FC236}">
                <a16:creationId xmlns:a16="http://schemas.microsoft.com/office/drawing/2014/main" id="{1354BD93-32F1-4579-B700-6785B4A2C39F}"/>
              </a:ext>
            </a:extLst>
          </p:cNvPr>
          <p:cNvPicPr>
            <a:picLocks noChangeAspect="1"/>
          </p:cNvPicPr>
          <p:nvPr userDrawn="1"/>
        </p:nvPicPr>
        <p:blipFill>
          <a:blip r:embed="rId4"/>
          <a:stretch>
            <a:fillRect/>
          </a:stretch>
        </p:blipFill>
        <p:spPr>
          <a:xfrm>
            <a:off x="5039605" y="1327329"/>
            <a:ext cx="457923" cy="548747"/>
          </a:xfrm>
          <a:prstGeom prst="rect">
            <a:avLst/>
          </a:prstGeom>
        </p:spPr>
      </p:pic>
      <p:sp>
        <p:nvSpPr>
          <p:cNvPr id="41" name="Oval 40">
            <a:extLst>
              <a:ext uri="{FF2B5EF4-FFF2-40B4-BE49-F238E27FC236}">
                <a16:creationId xmlns:a16="http://schemas.microsoft.com/office/drawing/2014/main" id="{7622593B-4358-4CB3-864C-DB6576BFD464}"/>
              </a:ext>
            </a:extLst>
          </p:cNvPr>
          <p:cNvSpPr/>
          <p:nvPr userDrawn="1"/>
        </p:nvSpPr>
        <p:spPr>
          <a:xfrm>
            <a:off x="5198041" y="1390560"/>
            <a:ext cx="310687" cy="310687"/>
          </a:xfrm>
          <a:prstGeom prst="ellipse">
            <a:avLst/>
          </a:prstGeom>
          <a:solidFill>
            <a:schemeClr val="accent4">
              <a:lumMod val="60000"/>
              <a:lumOff val="40000"/>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Tree>
    <p:extLst>
      <p:ext uri="{BB962C8B-B14F-4D97-AF65-F5344CB8AC3E}">
        <p14:creationId xmlns:p14="http://schemas.microsoft.com/office/powerpoint/2010/main" val="3841339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out this report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117A-DDA0-41BF-BF49-DC86E2C1DBCA}"/>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32CBE6E-3DD8-424C-AAD2-F7B85369B005}"/>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TextPlaceholder1">
            <a:extLst>
              <a:ext uri="{FF2B5EF4-FFF2-40B4-BE49-F238E27FC236}">
                <a16:creationId xmlns:a16="http://schemas.microsoft.com/office/drawing/2014/main" id="{F44AF507-E2A1-46B7-B33A-770B15A237A3}"/>
              </a:ext>
            </a:extLst>
          </p:cNvPr>
          <p:cNvSpPr>
            <a:spLocks noGrp="1"/>
          </p:cNvSpPr>
          <p:nvPr>
            <p:ph type="body" sz="quarter" idx="12" hasCustomPrompt="1"/>
          </p:nvPr>
        </p:nvSpPr>
        <p:spPr>
          <a:xfrm>
            <a:off x="452438" y="1366271"/>
            <a:ext cx="4248150" cy="483450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4" name="Text Placeholder 4">
            <a:extLst>
              <a:ext uri="{FF2B5EF4-FFF2-40B4-BE49-F238E27FC236}">
                <a16:creationId xmlns:a16="http://schemas.microsoft.com/office/drawing/2014/main" id="{A29E1D7D-4126-4F6D-94D9-8067AA339DF5}"/>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899EEECE-C90C-4EB1-A949-3AC60DC39551}"/>
              </a:ext>
            </a:extLst>
          </p:cNvPr>
          <p:cNvSpPr/>
          <p:nvPr userDrawn="1"/>
        </p:nvSpPr>
        <p:spPr>
          <a:xfrm>
            <a:off x="5205600" y="3882738"/>
            <a:ext cx="4248149" cy="2298514"/>
          </a:xfrm>
          <a:prstGeom prst="roundRect">
            <a:avLst>
              <a:gd name="adj" fmla="val 62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3" name="Rectangle 12">
            <a:extLst>
              <a:ext uri="{FF2B5EF4-FFF2-40B4-BE49-F238E27FC236}">
                <a16:creationId xmlns:a16="http://schemas.microsoft.com/office/drawing/2014/main" id="{06F821AA-CC7E-4312-A1D3-D0E722061263}"/>
              </a:ext>
            </a:extLst>
          </p:cNvPr>
          <p:cNvSpPr/>
          <p:nvPr userDrawn="1"/>
        </p:nvSpPr>
        <p:spPr>
          <a:xfrm>
            <a:off x="5009318" y="3821565"/>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7" name="Oval 16">
            <a:extLst>
              <a:ext uri="{FF2B5EF4-FFF2-40B4-BE49-F238E27FC236}">
                <a16:creationId xmlns:a16="http://schemas.microsoft.com/office/drawing/2014/main" id="{FAE14766-72EB-4642-8452-F282645992A4}"/>
              </a:ext>
            </a:extLst>
          </p:cNvPr>
          <p:cNvSpPr/>
          <p:nvPr userDrawn="1"/>
        </p:nvSpPr>
        <p:spPr>
          <a:xfrm>
            <a:off x="5132386" y="4672263"/>
            <a:ext cx="155142" cy="15514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9" name="Oval 18">
            <a:extLst>
              <a:ext uri="{FF2B5EF4-FFF2-40B4-BE49-F238E27FC236}">
                <a16:creationId xmlns:a16="http://schemas.microsoft.com/office/drawing/2014/main" id="{F353C4D0-600F-4BDE-8380-EAD62E097DF9}"/>
              </a:ext>
            </a:extLst>
          </p:cNvPr>
          <p:cNvSpPr/>
          <p:nvPr userDrawn="1"/>
        </p:nvSpPr>
        <p:spPr>
          <a:xfrm>
            <a:off x="5580643" y="3805167"/>
            <a:ext cx="155142" cy="155142"/>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1" name="TextBox 20">
            <a:extLst>
              <a:ext uri="{FF2B5EF4-FFF2-40B4-BE49-F238E27FC236}">
                <a16:creationId xmlns:a16="http://schemas.microsoft.com/office/drawing/2014/main" id="{E058D1F3-C6AD-44FC-AD1E-2BDBAF27009B}"/>
              </a:ext>
            </a:extLst>
          </p:cNvPr>
          <p:cNvSpPr txBox="1"/>
          <p:nvPr userDrawn="1"/>
        </p:nvSpPr>
        <p:spPr>
          <a:xfrm>
            <a:off x="5666400" y="3916800"/>
            <a:ext cx="3412807" cy="276999"/>
          </a:xfrm>
          <a:prstGeom prst="rect">
            <a:avLst/>
          </a:prstGeom>
          <a:noFill/>
        </p:spPr>
        <p:txBody>
          <a:bodyPr wrap="square" rtlCol="0">
            <a:spAutoFit/>
          </a:bodyPr>
          <a:lstStyle/>
          <a:p>
            <a:pPr algn="ctr"/>
            <a:r>
              <a:rPr lang="en-US" sz="1200" b="1" spc="20" baseline="0" dirty="0">
                <a:solidFill>
                  <a:schemeClr val="accent1"/>
                </a:solidFill>
                <a:latin typeface="+mn-lt"/>
              </a:rPr>
              <a:t>WHO SHOULD READ THIS REPORT</a:t>
            </a:r>
            <a:endParaRPr lang="en-GB" sz="1200" b="1" spc="20" baseline="0" dirty="0">
              <a:solidFill>
                <a:schemeClr val="accent1"/>
              </a:solidFill>
              <a:latin typeface="+mn-lt"/>
            </a:endParaRPr>
          </a:p>
        </p:txBody>
      </p:sp>
      <p:pic>
        <p:nvPicPr>
          <p:cNvPr id="22" name="Picture 21">
            <a:extLst>
              <a:ext uri="{FF2B5EF4-FFF2-40B4-BE49-F238E27FC236}">
                <a16:creationId xmlns:a16="http://schemas.microsoft.com/office/drawing/2014/main" id="{3AF7C1B9-8570-4903-A2BF-88B014FA396F}"/>
              </a:ext>
            </a:extLst>
          </p:cNvPr>
          <p:cNvPicPr>
            <a:picLocks noChangeAspect="1"/>
          </p:cNvPicPr>
          <p:nvPr userDrawn="1"/>
        </p:nvPicPr>
        <p:blipFill>
          <a:blip r:embed="rId2"/>
          <a:stretch>
            <a:fillRect/>
          </a:stretch>
        </p:blipFill>
        <p:spPr>
          <a:xfrm>
            <a:off x="4852719" y="3766682"/>
            <a:ext cx="687145" cy="668398"/>
          </a:xfrm>
          <a:prstGeom prst="rect">
            <a:avLst/>
          </a:prstGeom>
        </p:spPr>
      </p:pic>
      <p:sp>
        <p:nvSpPr>
          <p:cNvPr id="23" name="Oval 22">
            <a:extLst>
              <a:ext uri="{FF2B5EF4-FFF2-40B4-BE49-F238E27FC236}">
                <a16:creationId xmlns:a16="http://schemas.microsoft.com/office/drawing/2014/main" id="{E1EE5692-903D-44C1-8EBC-2D64B6F2E016}"/>
              </a:ext>
            </a:extLst>
          </p:cNvPr>
          <p:cNvSpPr/>
          <p:nvPr userDrawn="1"/>
        </p:nvSpPr>
        <p:spPr>
          <a:xfrm>
            <a:off x="5050069" y="3940456"/>
            <a:ext cx="310687" cy="310687"/>
          </a:xfrm>
          <a:prstGeom prst="ellipse">
            <a:avLst/>
          </a:prstGeom>
          <a:solidFill>
            <a:srgbClr val="221F7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4" name="Rectangle: Rounded Corners 23">
            <a:extLst>
              <a:ext uri="{FF2B5EF4-FFF2-40B4-BE49-F238E27FC236}">
                <a16:creationId xmlns:a16="http://schemas.microsoft.com/office/drawing/2014/main" id="{CB6733CD-0A2C-4155-B855-767966312D02}"/>
              </a:ext>
            </a:extLst>
          </p:cNvPr>
          <p:cNvSpPr/>
          <p:nvPr userDrawn="1"/>
        </p:nvSpPr>
        <p:spPr>
          <a:xfrm>
            <a:off x="5205413" y="1366107"/>
            <a:ext cx="4248149" cy="2298514"/>
          </a:xfrm>
          <a:prstGeom prst="roundRect">
            <a:avLst>
              <a:gd name="adj" fmla="val 62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accent2"/>
              </a:solidFill>
            </a:endParaRPr>
          </a:p>
        </p:txBody>
      </p:sp>
      <p:sp>
        <p:nvSpPr>
          <p:cNvPr id="25" name="Rectangle 24">
            <a:extLst>
              <a:ext uri="{FF2B5EF4-FFF2-40B4-BE49-F238E27FC236}">
                <a16:creationId xmlns:a16="http://schemas.microsoft.com/office/drawing/2014/main" id="{0AD27045-07E3-4BE3-81FC-032049F49AFF}"/>
              </a:ext>
            </a:extLst>
          </p:cNvPr>
          <p:cNvSpPr/>
          <p:nvPr userDrawn="1"/>
        </p:nvSpPr>
        <p:spPr>
          <a:xfrm>
            <a:off x="5006172" y="1304934"/>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6" name="Oval 25">
            <a:extLst>
              <a:ext uri="{FF2B5EF4-FFF2-40B4-BE49-F238E27FC236}">
                <a16:creationId xmlns:a16="http://schemas.microsoft.com/office/drawing/2014/main" id="{EB420A69-7D68-49F2-9E93-C7AF512AD656}"/>
              </a:ext>
            </a:extLst>
          </p:cNvPr>
          <p:cNvSpPr/>
          <p:nvPr userDrawn="1"/>
        </p:nvSpPr>
        <p:spPr>
          <a:xfrm>
            <a:off x="5129240" y="2155632"/>
            <a:ext cx="155142" cy="1551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7" name="Oval 26">
            <a:extLst>
              <a:ext uri="{FF2B5EF4-FFF2-40B4-BE49-F238E27FC236}">
                <a16:creationId xmlns:a16="http://schemas.microsoft.com/office/drawing/2014/main" id="{7F9BE1BF-FF9A-4164-BCE8-46B4BF79ECFF}"/>
              </a:ext>
            </a:extLst>
          </p:cNvPr>
          <p:cNvSpPr/>
          <p:nvPr userDrawn="1"/>
        </p:nvSpPr>
        <p:spPr>
          <a:xfrm>
            <a:off x="5580116" y="1285868"/>
            <a:ext cx="155142" cy="155142"/>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9" name="TextBox 28">
            <a:extLst>
              <a:ext uri="{FF2B5EF4-FFF2-40B4-BE49-F238E27FC236}">
                <a16:creationId xmlns:a16="http://schemas.microsoft.com/office/drawing/2014/main" id="{65A9F5C3-F2C1-41C7-B9D3-F56F9DBBA63C}"/>
              </a:ext>
            </a:extLst>
          </p:cNvPr>
          <p:cNvSpPr txBox="1"/>
          <p:nvPr userDrawn="1"/>
        </p:nvSpPr>
        <p:spPr>
          <a:xfrm>
            <a:off x="5654661" y="1404800"/>
            <a:ext cx="3412807" cy="276999"/>
          </a:xfrm>
          <a:prstGeom prst="rect">
            <a:avLst/>
          </a:prstGeom>
          <a:noFill/>
        </p:spPr>
        <p:txBody>
          <a:bodyPr wrap="square" rtlCol="0">
            <a:spAutoFit/>
          </a:bodyPr>
          <a:lstStyle/>
          <a:p>
            <a:pPr algn="ctr"/>
            <a:r>
              <a:rPr lang="en-US" sz="1200" b="1" spc="20" baseline="0" dirty="0">
                <a:solidFill>
                  <a:schemeClr val="accent2"/>
                </a:solidFill>
                <a:latin typeface="+mn-lt"/>
              </a:rPr>
              <a:t>KEY QUESTIONS ANSWERED IN THIS REPORT</a:t>
            </a:r>
            <a:endParaRPr lang="en-GB" sz="1200" b="1" spc="20" baseline="0" dirty="0">
              <a:solidFill>
                <a:schemeClr val="accent2"/>
              </a:solidFill>
              <a:latin typeface="+mn-lt"/>
            </a:endParaRPr>
          </a:p>
        </p:txBody>
      </p:sp>
      <p:sp>
        <p:nvSpPr>
          <p:cNvPr id="30" name="Oval 29">
            <a:extLst>
              <a:ext uri="{FF2B5EF4-FFF2-40B4-BE49-F238E27FC236}">
                <a16:creationId xmlns:a16="http://schemas.microsoft.com/office/drawing/2014/main" id="{944B076D-9E31-45D9-BC02-D610F052D0A0}"/>
              </a:ext>
            </a:extLst>
          </p:cNvPr>
          <p:cNvSpPr/>
          <p:nvPr userDrawn="1"/>
        </p:nvSpPr>
        <p:spPr>
          <a:xfrm>
            <a:off x="5301870" y="1487096"/>
            <a:ext cx="182497" cy="182497"/>
          </a:xfrm>
          <a:prstGeom prst="ellipse">
            <a:avLst/>
          </a:prstGeom>
          <a:solidFill>
            <a:schemeClr val="accent2">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31" name="Picture 30">
            <a:extLst>
              <a:ext uri="{FF2B5EF4-FFF2-40B4-BE49-F238E27FC236}">
                <a16:creationId xmlns:a16="http://schemas.microsoft.com/office/drawing/2014/main" id="{AC8F6FD0-B966-435E-91D4-34A5CDCBDBB3}"/>
              </a:ext>
            </a:extLst>
          </p:cNvPr>
          <p:cNvPicPr>
            <a:picLocks noChangeAspect="1"/>
          </p:cNvPicPr>
          <p:nvPr userDrawn="1"/>
        </p:nvPicPr>
        <p:blipFill>
          <a:blip r:embed="rId3"/>
          <a:stretch>
            <a:fillRect/>
          </a:stretch>
        </p:blipFill>
        <p:spPr>
          <a:xfrm>
            <a:off x="5043622" y="1354886"/>
            <a:ext cx="541179" cy="559841"/>
          </a:xfrm>
          <a:prstGeom prst="rect">
            <a:avLst/>
          </a:prstGeom>
        </p:spPr>
      </p:pic>
      <p:sp>
        <p:nvSpPr>
          <p:cNvPr id="33" name="Text Placeholder 4">
            <a:extLst>
              <a:ext uri="{FF2B5EF4-FFF2-40B4-BE49-F238E27FC236}">
                <a16:creationId xmlns:a16="http://schemas.microsoft.com/office/drawing/2014/main" id="{DA070DB4-4BAA-45E3-99CA-F7D13B24E9F8}"/>
              </a:ext>
            </a:extLst>
          </p:cNvPr>
          <p:cNvSpPr>
            <a:spLocks noGrp="1"/>
          </p:cNvSpPr>
          <p:nvPr>
            <p:ph type="body" sz="quarter" idx="30" hasCustomPrompt="1"/>
          </p:nvPr>
        </p:nvSpPr>
        <p:spPr>
          <a:xfrm>
            <a:off x="5302800" y="1810569"/>
            <a:ext cx="4137565" cy="1854691"/>
          </a:xfrm>
          <a:prstGeom prst="rect">
            <a:avLst/>
          </a:prstGeom>
        </p:spPr>
        <p:txBody>
          <a:bodyPr/>
          <a:lstStyle>
            <a:lvl1pPr>
              <a:buClr>
                <a:schemeClr val="accent1"/>
              </a:buClr>
              <a:defRPr sz="1000"/>
            </a:lvl1pPr>
            <a:lvl5pPr>
              <a:buNone/>
              <a:defRPr/>
            </a:lvl5pPr>
          </a:lstStyle>
          <a:p>
            <a:pPr marL="177800" marR="0" lvl="0" indent="-176400" algn="l" defTabSz="914400" rtl="0" eaLnBrk="1" fontAlgn="base" latinLnBrk="0" hangingPunct="1">
              <a:lnSpc>
                <a:spcPct val="100000"/>
              </a:lnSpc>
              <a:spcBef>
                <a:spcPct val="0"/>
              </a:spcBef>
              <a:spcAft>
                <a:spcPts val="800"/>
              </a:spcAft>
              <a:buClr>
                <a:schemeClr val="accent2"/>
              </a:buClr>
              <a:buSzTx/>
              <a:buFont typeface="Wingdings" pitchFamily="2" charset="2"/>
              <a:buChar char="§"/>
              <a:tabLst/>
              <a:defRPr/>
            </a:pPr>
            <a:r>
              <a:rPr lang="en-GB" dirty="0"/>
              <a:t>Click to add text</a:t>
            </a:r>
          </a:p>
        </p:txBody>
      </p:sp>
      <p:sp>
        <p:nvSpPr>
          <p:cNvPr id="34" name="Text Placeholder 2">
            <a:extLst>
              <a:ext uri="{FF2B5EF4-FFF2-40B4-BE49-F238E27FC236}">
                <a16:creationId xmlns:a16="http://schemas.microsoft.com/office/drawing/2014/main" id="{C36D7971-3CA7-4DC0-9CC7-1AD5C2E9EF74}"/>
              </a:ext>
            </a:extLst>
          </p:cNvPr>
          <p:cNvSpPr>
            <a:spLocks noGrp="1"/>
          </p:cNvSpPr>
          <p:nvPr>
            <p:ph type="body" sz="quarter" idx="28" hasCustomPrompt="1"/>
          </p:nvPr>
        </p:nvSpPr>
        <p:spPr>
          <a:xfrm>
            <a:off x="5302800" y="4327200"/>
            <a:ext cx="4136400" cy="1854000"/>
          </a:xfrm>
          <a:prstGeom prst="rect">
            <a:avLst/>
          </a:prstGeom>
        </p:spPr>
        <p:txBody>
          <a:bodyPr/>
          <a:lstStyle>
            <a:lvl1pPr>
              <a:buClr>
                <a:schemeClr val="accent1"/>
              </a:buClr>
              <a:buFont typeface="Wingdings" panose="05000000000000000000" pitchFamily="2" charset="2"/>
              <a:buChar char="§"/>
              <a:defRPr sz="1000"/>
            </a:lvl1pPr>
          </a:lstStyle>
          <a:p>
            <a:pPr lvl="0"/>
            <a:r>
              <a:rPr lang="en-GB" dirty="0"/>
              <a:t>NBED This list should indicate which particular types of individual should read the report and explain why they should do so. Example: ‘Vendors and executives in operator CTO offices that are responsible for network dimensioning because this report provides data of where and why cellular and Wi-Fi traffic is generated.’</a:t>
            </a:r>
          </a:p>
        </p:txBody>
      </p:sp>
    </p:spTree>
    <p:extLst>
      <p:ext uri="{BB962C8B-B14F-4D97-AF65-F5344CB8AC3E}">
        <p14:creationId xmlns:p14="http://schemas.microsoft.com/office/powerpoint/2010/main" val="2448335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2942705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2" name="think-cell Slide" r:id="rId5" imgW="352" imgH="354" progId="TCLayout.ActiveDocument.1">
                  <p:embed/>
                </p:oleObj>
              </mc:Choice>
              <mc:Fallback>
                <p:oleObj name="think-cell Slide" r:id="rId5" imgW="352" imgH="35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0A33C42C-1D91-4A0A-A96E-829B8E77A3E6}"/>
              </a:ext>
            </a:extLst>
          </p:cNvPr>
          <p:cNvSpPr>
            <a:spLocks noGrp="1"/>
          </p:cNvSpPr>
          <p:nvPr>
            <p:ph type="title" hasCustomPrompt="1"/>
          </p:nvPr>
        </p:nvSpPr>
        <p:spPr>
          <a:xfrm>
            <a:off x="452438" y="468000"/>
            <a:ext cx="90011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7" name="Object 6" hidden="1">
            <a:extLst>
              <a:ext uri="{FF2B5EF4-FFF2-40B4-BE49-F238E27FC236}">
                <a16:creationId xmlns:a16="http://schemas.microsoft.com/office/drawing/2014/main" id="{C1825229-089A-49F9-B984-18BFAA94E4E0}"/>
              </a:ext>
            </a:extLst>
          </p:cNvPr>
          <p:cNvGraphicFramePr>
            <a:graphicFrameLocks noChangeAspect="1"/>
          </p:cNvGraphicFramePr>
          <p:nvPr userDrawn="1">
            <p:custDataLst>
              <p:tags r:id="rId3"/>
            </p:custDataLst>
            <p:extLst>
              <p:ext uri="{D42A27DB-BD31-4B8C-83A1-F6EECF244321}">
                <p14:modId xmlns:p14="http://schemas.microsoft.com/office/powerpoint/2010/main" val="3009589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3" name="think-cell Slide" r:id="rId7" imgW="352" imgH="354" progId="TCLayout.ActiveDocument.1">
                  <p:embed/>
                </p:oleObj>
              </mc:Choice>
              <mc:Fallback>
                <p:oleObj name="think-cell Slide" r:id="rId7" imgW="352" imgH="354" progId="TCLayout.ActiveDocument.1">
                  <p:embed/>
                  <p:pic>
                    <p:nvPicPr>
                      <p:cNvPr id="7" name="Object 6" hidden="1">
                        <a:extLst>
                          <a:ext uri="{FF2B5EF4-FFF2-40B4-BE49-F238E27FC236}">
                            <a16:creationId xmlns:a16="http://schemas.microsoft.com/office/drawing/2014/main" id="{C1825229-089A-49F9-B984-18BFAA94E4E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ext Placeholder 4">
            <a:extLst>
              <a:ext uri="{FF2B5EF4-FFF2-40B4-BE49-F238E27FC236}">
                <a16:creationId xmlns:a16="http://schemas.microsoft.com/office/drawing/2014/main" id="{5D8529D8-EEA7-4D67-BB50-66A4A07C8696}"/>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351336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661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out the author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FC012E25-6313-4DD0-A770-DE70CB5A1F66}"/>
              </a:ext>
            </a:extLst>
          </p:cNvPr>
          <p:cNvSpPr>
            <a:spLocks noGrp="1"/>
          </p:cNvSpPr>
          <p:nvPr>
            <p:ph type="body" sz="quarter" idx="16"/>
          </p:nvPr>
        </p:nvSpPr>
        <p:spPr>
          <a:xfrm>
            <a:off x="1570008" y="2713940"/>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FF52FDF-0F5B-496E-809E-E848E6A4BD0F}"/>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98816E7F-8928-4D1A-B90E-C2CBB7B4199C}"/>
              </a:ext>
            </a:extLst>
          </p:cNvPr>
          <p:cNvSpPr>
            <a:spLocks noGrp="1"/>
          </p:cNvSpPr>
          <p:nvPr>
            <p:ph type="sldNum" sz="quarter" idx="11"/>
          </p:nvPr>
        </p:nvSpPr>
        <p:spPr/>
        <p:txBody>
          <a:bodyPr/>
          <a:lstStyle/>
          <a:p>
            <a:fld id="{E78626B2-E168-480E-BAE6-B60060C6AB83}" type="slidenum">
              <a:rPr lang="en-GB" smtClean="0"/>
              <a:pPr/>
              <a:t>‹#›</a:t>
            </a:fld>
            <a:endParaRPr lang="en-GB" dirty="0"/>
          </a:p>
        </p:txBody>
      </p:sp>
      <p:sp>
        <p:nvSpPr>
          <p:cNvPr id="29" name="Text Placeholder 3">
            <a:extLst>
              <a:ext uri="{FF2B5EF4-FFF2-40B4-BE49-F238E27FC236}">
                <a16:creationId xmlns:a16="http://schemas.microsoft.com/office/drawing/2014/main" id="{42DB2079-983A-4EF4-9FC8-C4E8CDB545BE}"/>
              </a:ext>
            </a:extLst>
          </p:cNvPr>
          <p:cNvSpPr>
            <a:spLocks noGrp="1"/>
          </p:cNvSpPr>
          <p:nvPr>
            <p:ph type="body" sz="quarter" idx="15"/>
          </p:nvPr>
        </p:nvSpPr>
        <p:spPr>
          <a:xfrm>
            <a:off x="1570008" y="1381125"/>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30" name="Picture Placeholder 5">
            <a:extLst>
              <a:ext uri="{FF2B5EF4-FFF2-40B4-BE49-F238E27FC236}">
                <a16:creationId xmlns:a16="http://schemas.microsoft.com/office/drawing/2014/main" id="{D38715EE-0510-4CF9-BE6C-AEE36F2CB31A}"/>
              </a:ext>
            </a:extLst>
          </p:cNvPr>
          <p:cNvSpPr>
            <a:spLocks noGrp="1"/>
          </p:cNvSpPr>
          <p:nvPr>
            <p:ph type="pic" sz="quarter" idx="13" hasCustomPrompt="1"/>
          </p:nvPr>
        </p:nvSpPr>
        <p:spPr>
          <a:xfrm>
            <a:off x="450000" y="1364400"/>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
        <p:nvSpPr>
          <p:cNvPr id="31" name="Picture Placeholder 5">
            <a:extLst>
              <a:ext uri="{FF2B5EF4-FFF2-40B4-BE49-F238E27FC236}">
                <a16:creationId xmlns:a16="http://schemas.microsoft.com/office/drawing/2014/main" id="{93BA5575-68F8-4F26-9907-C949BD51F36A}"/>
              </a:ext>
            </a:extLst>
          </p:cNvPr>
          <p:cNvSpPr>
            <a:spLocks noGrp="1"/>
          </p:cNvSpPr>
          <p:nvPr>
            <p:ph type="pic" sz="quarter" idx="14" hasCustomPrompt="1"/>
          </p:nvPr>
        </p:nvSpPr>
        <p:spPr>
          <a:xfrm>
            <a:off x="448868" y="2715178"/>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Tree>
    <p:extLst>
      <p:ext uri="{BB962C8B-B14F-4D97-AF65-F5344CB8AC3E}">
        <p14:creationId xmlns:p14="http://schemas.microsoft.com/office/powerpoint/2010/main" val="584773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B78C20-957D-43BA-93BD-F7632AE7F8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831"/>
            <a:ext cx="9906000" cy="6856169"/>
          </a:xfrm>
          <a:prstGeom prst="rect">
            <a:avLst/>
          </a:prstGeom>
        </p:spPr>
      </p:pic>
      <p:sp>
        <p:nvSpPr>
          <p:cNvPr id="5" name="Rectangle 4">
            <a:extLst>
              <a:ext uri="{FF2B5EF4-FFF2-40B4-BE49-F238E27FC236}">
                <a16:creationId xmlns:a16="http://schemas.microsoft.com/office/drawing/2014/main" id="{20FDBFA6-2131-4B06-AE14-6F562919D09F}"/>
              </a:ext>
            </a:extLst>
          </p:cNvPr>
          <p:cNvSpPr/>
          <p:nvPr userDrawn="1"/>
        </p:nvSpPr>
        <p:spPr>
          <a:xfrm>
            <a:off x="1078787" y="2242328"/>
            <a:ext cx="8827213"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679B8B8C-C2B2-4DD2-AC4D-EE2A14945F56}"/>
              </a:ext>
            </a:extLst>
          </p:cNvPr>
          <p:cNvSpPr/>
          <p:nvPr userDrawn="1"/>
        </p:nvSpPr>
        <p:spPr>
          <a:xfrm>
            <a:off x="0" y="2242328"/>
            <a:ext cx="832207"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F9EA1CF-A592-485F-BD4F-74B12293A68C}"/>
              </a:ext>
            </a:extLst>
          </p:cNvPr>
          <p:cNvSpPr txBox="1"/>
          <p:nvPr userDrawn="1"/>
        </p:nvSpPr>
        <p:spPr>
          <a:xfrm>
            <a:off x="1254345" y="2386250"/>
            <a:ext cx="8393999" cy="1531188"/>
          </a:xfrm>
          <a:prstGeom prst="rect">
            <a:avLst/>
          </a:prstGeom>
          <a:noFill/>
        </p:spPr>
        <p:txBody>
          <a:bodyPr wrap="square" rtlCol="0">
            <a:spAutoFit/>
          </a:bodyPr>
          <a:lstStyle/>
          <a:p>
            <a:pPr marL="0" indent="0" algn="l">
              <a:spcAft>
                <a:spcPts val="300"/>
              </a:spcAft>
            </a:pPr>
            <a:r>
              <a:rPr lang="en-GB" sz="900" b="0" dirty="0">
                <a:solidFill>
                  <a:schemeClr val="bg1"/>
                </a:solidFill>
                <a:latin typeface="+mn-lt"/>
              </a:rPr>
              <a:t>PUBLISHED</a:t>
            </a:r>
            <a:r>
              <a:rPr lang="en-GB" sz="900" b="0" baseline="0" dirty="0">
                <a:solidFill>
                  <a:schemeClr val="bg1"/>
                </a:solidFill>
                <a:latin typeface="+mn-lt"/>
              </a:rPr>
              <a:t> BY ANALYSYS MASON LIMITED IN</a:t>
            </a:r>
          </a:p>
          <a:p>
            <a:pPr marL="0" indent="0" algn="l">
              <a:spcAft>
                <a:spcPts val="300"/>
              </a:spcAft>
            </a:pPr>
            <a:endParaRPr lang="en-US" sz="800" b="1" spc="20" baseline="0" dirty="0">
              <a:solidFill>
                <a:schemeClr val="bg1"/>
              </a:solidFill>
              <a:latin typeface="+mn-lt"/>
            </a:endParaRPr>
          </a:p>
          <a:p>
            <a:pPr marL="0" indent="0" algn="l">
              <a:spcAft>
                <a:spcPts val="300"/>
              </a:spcAft>
            </a:pPr>
            <a:r>
              <a:rPr lang="en-US" sz="800" b="1" spc="20" baseline="0" dirty="0">
                <a:solidFill>
                  <a:schemeClr val="bg1"/>
                </a:solidFill>
                <a:latin typeface="+mn-lt"/>
              </a:rPr>
              <a:t>Analysys Mason Limited. </a:t>
            </a:r>
            <a:r>
              <a:rPr lang="en-US" sz="800" b="0" dirty="0">
                <a:solidFill>
                  <a:schemeClr val="bg1"/>
                </a:solidFill>
                <a:latin typeface="+mn-lt"/>
              </a:rPr>
              <a:t>Registered in England and Wales with company number 05177472. Registered office: North West Wing Bush House, Aldwych, London, England, WC2B 4PJ.</a:t>
            </a:r>
          </a:p>
          <a:p>
            <a:pPr marL="0" indent="0" algn="l">
              <a:spcAft>
                <a:spcPts val="300"/>
              </a:spcAft>
            </a:pPr>
            <a:r>
              <a:rPr lang="en-US" sz="800" b="0" dirty="0">
                <a:solidFill>
                  <a:schemeClr val="bg1"/>
                </a:solidFill>
                <a:latin typeface="+mn-lt"/>
              </a:rPr>
              <a:t>We have used reasonable care and skill to prepare this publication and are not responsible for any errors or omissions, or for the results obtained from the use of this publication. The opinions expressed are those of the authors only. All information is provided “as is”, with no guarantee of completeness or accuracy, and without warranty of any kind, express or implied, including, but not limited to warranties of performance, merchantability and fitness for a particular purpose. In no event will we be liable to you or any third party for any decision made or action taken in reliance on the information, including but not limited to investment decisions, or for any loss (including consequential, special or similar losses), even if advised of the possibility of such losses.</a:t>
            </a:r>
          </a:p>
          <a:p>
            <a:pPr marL="0" indent="0" algn="l">
              <a:spcAft>
                <a:spcPts val="300"/>
              </a:spcAft>
            </a:pPr>
            <a:r>
              <a:rPr lang="en-US" sz="800" b="0" dirty="0">
                <a:solidFill>
                  <a:schemeClr val="bg1"/>
                </a:solidFill>
                <a:latin typeface="+mn-lt"/>
              </a:rPr>
              <a:t>We reserve the rights to all intellectual property in this publication. This publication, or any part of it, may not be reproduced, redistributed or republished without our prior written consent, nor may any reference be made to Analysys Mason in a regulatory statement or prospectus on the basis of this publication without our prior written consent.</a:t>
            </a:r>
          </a:p>
          <a:p>
            <a:pPr marL="0" indent="0" algn="l">
              <a:spcAft>
                <a:spcPts val="300"/>
              </a:spcAft>
            </a:pPr>
            <a:r>
              <a:rPr lang="en-US" sz="800" b="0" dirty="0">
                <a:solidFill>
                  <a:schemeClr val="bg1"/>
                </a:solidFill>
                <a:latin typeface="+mn-lt"/>
              </a:rPr>
              <a:t>© Analysys Mason Limited and/or its group companies 2022.</a:t>
            </a:r>
          </a:p>
        </p:txBody>
      </p:sp>
      <p:sp>
        <p:nvSpPr>
          <p:cNvPr id="8" name="Text Placeholder 4">
            <a:extLst>
              <a:ext uri="{FF2B5EF4-FFF2-40B4-BE49-F238E27FC236}">
                <a16:creationId xmlns:a16="http://schemas.microsoft.com/office/drawing/2014/main" id="{239EDBC7-8743-418B-B108-4AA016A8B21B}"/>
              </a:ext>
            </a:extLst>
          </p:cNvPr>
          <p:cNvSpPr>
            <a:spLocks noGrp="1"/>
          </p:cNvSpPr>
          <p:nvPr>
            <p:ph type="body" sz="quarter" idx="10" hasCustomPrompt="1"/>
          </p:nvPr>
        </p:nvSpPr>
        <p:spPr>
          <a:xfrm>
            <a:off x="3546060" y="2395774"/>
            <a:ext cx="3091028" cy="234550"/>
          </a:xfrm>
          <a:prstGeom prst="rect">
            <a:avLst/>
          </a:prstGeom>
        </p:spPr>
        <p:txBody>
          <a:bodyPr lIns="36000" tIns="36000" rIns="36000" bIns="36000"/>
          <a:lstStyle>
            <a:lvl1pPr marL="0" indent="0" algn="l">
              <a:lnSpc>
                <a:spcPct val="100000"/>
              </a:lnSpc>
              <a:buNone/>
              <a:defRPr sz="900" b="1" spc="20" baseline="0">
                <a:solidFill>
                  <a:schemeClr val="bg1"/>
                </a:solidFill>
                <a:latin typeface="Franklin Gothic Book" panose="020B0503020102020204" pitchFamily="34" charset="0"/>
              </a:defRPr>
            </a:lvl1pPr>
            <a:lvl2pPr marL="177800" indent="0" algn="r">
              <a:lnSpc>
                <a:spcPct val="100000"/>
              </a:lnSpc>
              <a:buNone/>
              <a:defRPr sz="900">
                <a:solidFill>
                  <a:schemeClr val="bg1"/>
                </a:solidFill>
                <a:latin typeface="Franklin Gothic Heavy" panose="020B0903020102020204" pitchFamily="34" charset="0"/>
              </a:defRPr>
            </a:lvl2pPr>
            <a:lvl3pPr marL="355600" indent="0" algn="r">
              <a:lnSpc>
                <a:spcPct val="100000"/>
              </a:lnSpc>
              <a:buNone/>
              <a:defRPr sz="900">
                <a:solidFill>
                  <a:schemeClr val="bg1"/>
                </a:solidFill>
                <a:latin typeface="Franklin Gothic Heavy" panose="020B0903020102020204" pitchFamily="34" charset="0"/>
              </a:defRPr>
            </a:lvl3pPr>
            <a:lvl4pPr marL="541338" indent="0" algn="r">
              <a:lnSpc>
                <a:spcPct val="100000"/>
              </a:lnSpc>
              <a:buNone/>
              <a:defRPr sz="900">
                <a:solidFill>
                  <a:schemeClr val="bg1"/>
                </a:solidFill>
                <a:latin typeface="Franklin Gothic Heavy" panose="020B0903020102020204" pitchFamily="34" charset="0"/>
              </a:defRPr>
            </a:lvl4pPr>
            <a:lvl5pPr marL="719138" indent="0" algn="r">
              <a:lnSpc>
                <a:spcPct val="100000"/>
              </a:lnSpc>
              <a:buNone/>
              <a:defRPr sz="900">
                <a:solidFill>
                  <a:schemeClr val="bg1"/>
                </a:solidFill>
                <a:latin typeface="Franklin Gothic Heavy" panose="020B0903020102020204" pitchFamily="34" charset="0"/>
              </a:defRPr>
            </a:lvl5pPr>
          </a:lstStyle>
          <a:p>
            <a:pPr lvl="0"/>
            <a:r>
              <a:rPr lang="en-US" dirty="0"/>
              <a:t>INSERT PUBLICATION MONTH AND YEAR</a:t>
            </a:r>
            <a:endParaRPr lang="en-GB" dirty="0"/>
          </a:p>
        </p:txBody>
      </p:sp>
    </p:spTree>
    <p:extLst>
      <p:ext uri="{BB962C8B-B14F-4D97-AF65-F5344CB8AC3E}">
        <p14:creationId xmlns:p14="http://schemas.microsoft.com/office/powerpoint/2010/main" val="3581668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L; table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EF24-1E5F-4EFA-A8F0-91BEED8BCC2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9100EA7-6625-43CF-849C-5347678C552A}"/>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TextPlaceholder1">
            <a:extLst>
              <a:ext uri="{FF2B5EF4-FFF2-40B4-BE49-F238E27FC236}">
                <a16:creationId xmlns:a16="http://schemas.microsoft.com/office/drawing/2014/main" id="{336E048C-DF50-4EE6-8475-2D0EB3B43A32}"/>
              </a:ext>
            </a:extLst>
          </p:cNvPr>
          <p:cNvSpPr>
            <a:spLocks noGrp="1"/>
          </p:cNvSpPr>
          <p:nvPr>
            <p:ph type="body" sz="quarter" idx="20" hasCustomPrompt="1"/>
          </p:nvPr>
        </p:nvSpPr>
        <p:spPr>
          <a:xfrm>
            <a:off x="452438" y="1366271"/>
            <a:ext cx="4248150" cy="483450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5" name="CaptionR">
            <a:extLst>
              <a:ext uri="{FF2B5EF4-FFF2-40B4-BE49-F238E27FC236}">
                <a16:creationId xmlns:a16="http://schemas.microsoft.com/office/drawing/2014/main" id="{86467B85-CDDB-42BD-969E-C301BE5621A1}"/>
              </a:ext>
            </a:extLst>
          </p:cNvP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TableR">
            <a:extLst>
              <a:ext uri="{FF2B5EF4-FFF2-40B4-BE49-F238E27FC236}">
                <a16:creationId xmlns:a16="http://schemas.microsoft.com/office/drawing/2014/main" id="{16EB8E7A-E5AF-4CCC-ACB4-610859FF3DEA}"/>
              </a:ext>
            </a:extLst>
          </p:cNvPr>
          <p:cNvSpPr>
            <a:spLocks noGrp="1"/>
          </p:cNvSpPr>
          <p:nvPr>
            <p:ph type="tbl" sz="quarter" idx="13" hasCustomPrompt="1"/>
          </p:nvPr>
        </p:nvSpPr>
        <p:spPr>
          <a:xfrm>
            <a:off x="5227351" y="1673998"/>
            <a:ext cx="4230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504892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 2-up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4800" y="16740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5216603" y="3880876"/>
            <a:ext cx="423696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5014800" y="4184779"/>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30296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569B-C4C0-4F66-BC02-135FCE512197}"/>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4F9C02-4A9B-4802-9110-DD4C564393B3}"/>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42F2E5-6983-41BD-87E7-87846AC66CB0}"/>
              </a:ext>
            </a:extLst>
          </p:cNvPr>
          <p:cNvSpPr>
            <a:spLocks noGrp="1"/>
          </p:cNvSpPr>
          <p:nvPr>
            <p:ph type="dt" sz="half" idx="10"/>
          </p:nvPr>
        </p:nvSpPr>
        <p:spPr/>
        <p:txBody>
          <a:bodyPr/>
          <a:lstStyle/>
          <a:p>
            <a:fld id="{AD27467D-2C0B-4B3F-A8BD-1C6C5AA50EF6}" type="datetimeFigureOut">
              <a:rPr lang="en-GB" smtClean="0"/>
              <a:t>12/01/2022</a:t>
            </a:fld>
            <a:endParaRPr lang="en-GB" dirty="0"/>
          </a:p>
        </p:txBody>
      </p:sp>
      <p:sp>
        <p:nvSpPr>
          <p:cNvPr id="5" name="Footer Placeholder 4">
            <a:extLst>
              <a:ext uri="{FF2B5EF4-FFF2-40B4-BE49-F238E27FC236}">
                <a16:creationId xmlns:a16="http://schemas.microsoft.com/office/drawing/2014/main" id="{76DEBD87-126F-4368-99B8-0B7AC38395A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1BBE9A1-CDFA-49B1-BCC6-8091948AD1B8}"/>
              </a:ext>
            </a:extLst>
          </p:cNvPr>
          <p:cNvSpPr>
            <a:spLocks noGrp="1"/>
          </p:cNvSpPr>
          <p:nvPr>
            <p:ph type="sldNum" sz="quarter" idx="12"/>
          </p:nvPr>
        </p:nvSpPr>
        <p:spPr/>
        <p:txBody>
          <a:bodyPr/>
          <a:lstStyle/>
          <a:p>
            <a:fld id="{4D9AE61D-D8D2-4714-9905-FBEBA0B70031}" type="slidenum">
              <a:rPr lang="en-GB" smtClean="0"/>
              <a:t>‹#›</a:t>
            </a:fld>
            <a:endParaRPr lang="en-GB" dirty="0"/>
          </a:p>
        </p:txBody>
      </p:sp>
    </p:spTree>
    <p:extLst>
      <p:ext uri="{BB962C8B-B14F-4D97-AF65-F5344CB8AC3E}">
        <p14:creationId xmlns:p14="http://schemas.microsoft.com/office/powerpoint/2010/main" val="3128481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43DA-C25F-491F-9E05-BEA08EA19D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A7AF6C-B769-4C17-8EE7-76D6489AD0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733335-9716-43FD-A0A3-23CF4670A068}"/>
              </a:ext>
            </a:extLst>
          </p:cNvPr>
          <p:cNvSpPr>
            <a:spLocks noGrp="1"/>
          </p:cNvSpPr>
          <p:nvPr>
            <p:ph type="dt" sz="half" idx="10"/>
          </p:nvPr>
        </p:nvSpPr>
        <p:spPr/>
        <p:txBody>
          <a:bodyPr/>
          <a:lstStyle/>
          <a:p>
            <a:fld id="{AD27467D-2C0B-4B3F-A8BD-1C6C5AA50EF6}" type="datetimeFigureOut">
              <a:rPr lang="en-GB" smtClean="0"/>
              <a:t>12/01/2022</a:t>
            </a:fld>
            <a:endParaRPr lang="en-GB" dirty="0"/>
          </a:p>
        </p:txBody>
      </p:sp>
      <p:sp>
        <p:nvSpPr>
          <p:cNvPr id="5" name="Footer Placeholder 4">
            <a:extLst>
              <a:ext uri="{FF2B5EF4-FFF2-40B4-BE49-F238E27FC236}">
                <a16:creationId xmlns:a16="http://schemas.microsoft.com/office/drawing/2014/main" id="{F543724D-648E-4831-BA72-92561A07748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E589002-643F-4F8C-9280-66938003E921}"/>
              </a:ext>
            </a:extLst>
          </p:cNvPr>
          <p:cNvSpPr>
            <a:spLocks noGrp="1"/>
          </p:cNvSpPr>
          <p:nvPr>
            <p:ph type="sldNum" sz="quarter" idx="12"/>
          </p:nvPr>
        </p:nvSpPr>
        <p:spPr/>
        <p:txBody>
          <a:bodyPr/>
          <a:lstStyle/>
          <a:p>
            <a:fld id="{4D9AE61D-D8D2-4714-9905-FBEBA0B70031}" type="slidenum">
              <a:rPr lang="en-GB" smtClean="0"/>
              <a:t>‹#›</a:t>
            </a:fld>
            <a:endParaRPr lang="en-GB" dirty="0"/>
          </a:p>
        </p:txBody>
      </p:sp>
    </p:spTree>
    <p:extLst>
      <p:ext uri="{BB962C8B-B14F-4D97-AF65-F5344CB8AC3E}">
        <p14:creationId xmlns:p14="http://schemas.microsoft.com/office/powerpoint/2010/main" val="9336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10" name="CaptionC"/>
          <p:cNvSpPr>
            <a:spLocks noGrp="1"/>
          </p:cNvSpPr>
          <p:nvPr>
            <p:ph type="body" sz="quarter" idx="16" hasCustomPrompt="1"/>
          </p:nvPr>
        </p:nvSpPr>
        <p:spPr>
          <a:xfrm>
            <a:off x="452438" y="1366272"/>
            <a:ext cx="900112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C"/>
          <p:cNvSpPr>
            <a:spLocks noGrp="1"/>
          </p:cNvSpPr>
          <p:nvPr>
            <p:ph type="pic" sz="quarter" idx="18" hasCustomPrompt="1"/>
          </p:nvPr>
        </p:nvSpPr>
        <p:spPr>
          <a:xfrm>
            <a:off x="259200" y="1676424"/>
            <a:ext cx="9342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8" name="Slide Number Placeholder 4">
            <a:extLst>
              <a:ext uri="{FF2B5EF4-FFF2-40B4-BE49-F238E27FC236}">
                <a16:creationId xmlns:a16="http://schemas.microsoft.com/office/drawing/2014/main" id="{F5B46A7B-1B46-4795-A770-76BEB77DE4AC}"/>
              </a:ext>
            </a:extLst>
          </p:cNvPr>
          <p:cNvSpPr>
            <a:spLocks noGrp="1"/>
          </p:cNvSpPr>
          <p:nvPr>
            <p:ph type="sldNum" sz="quarter" idx="4"/>
          </p:nvPr>
        </p:nvSpPr>
        <p:spPr>
          <a:xfrm>
            <a:off x="8764418" y="147638"/>
            <a:ext cx="689146"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4FA028EA-BDD7-4C71-8EE3-DFA21F4C1CA2}"/>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9" name="Text Placeholder 4">
            <a:extLst>
              <a:ext uri="{FF2B5EF4-FFF2-40B4-BE49-F238E27FC236}">
                <a16:creationId xmlns:a16="http://schemas.microsoft.com/office/drawing/2014/main" id="{ADC95216-6D2F-4AD6-AF43-E80E6CE6EF44}"/>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274005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CCC3-37D9-4A36-90FA-F571C0E075DA}"/>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F746C4-4618-4CE5-8E82-1B61FF77BC78}"/>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95BC7D-F111-4562-9D76-6325E6B19811}"/>
              </a:ext>
            </a:extLst>
          </p:cNvPr>
          <p:cNvSpPr>
            <a:spLocks noGrp="1"/>
          </p:cNvSpPr>
          <p:nvPr>
            <p:ph type="dt" sz="half" idx="10"/>
          </p:nvPr>
        </p:nvSpPr>
        <p:spPr/>
        <p:txBody>
          <a:bodyPr/>
          <a:lstStyle/>
          <a:p>
            <a:fld id="{AD27467D-2C0B-4B3F-A8BD-1C6C5AA50EF6}" type="datetimeFigureOut">
              <a:rPr lang="en-GB" smtClean="0"/>
              <a:t>12/01/2022</a:t>
            </a:fld>
            <a:endParaRPr lang="en-GB" dirty="0"/>
          </a:p>
        </p:txBody>
      </p:sp>
      <p:sp>
        <p:nvSpPr>
          <p:cNvPr id="5" name="Footer Placeholder 4">
            <a:extLst>
              <a:ext uri="{FF2B5EF4-FFF2-40B4-BE49-F238E27FC236}">
                <a16:creationId xmlns:a16="http://schemas.microsoft.com/office/drawing/2014/main" id="{54DEB858-7FC3-4A41-9CEB-F1F43A78DF4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FAD881-D4B8-437B-A982-6E09DE93DC28}"/>
              </a:ext>
            </a:extLst>
          </p:cNvPr>
          <p:cNvSpPr>
            <a:spLocks noGrp="1"/>
          </p:cNvSpPr>
          <p:nvPr>
            <p:ph type="sldNum" sz="quarter" idx="12"/>
          </p:nvPr>
        </p:nvSpPr>
        <p:spPr/>
        <p:txBody>
          <a:bodyPr/>
          <a:lstStyle/>
          <a:p>
            <a:fld id="{4D9AE61D-D8D2-4714-9905-FBEBA0B70031}" type="slidenum">
              <a:rPr lang="en-GB" smtClean="0"/>
              <a:t>‹#›</a:t>
            </a:fld>
            <a:endParaRPr lang="en-GB" dirty="0"/>
          </a:p>
        </p:txBody>
      </p:sp>
    </p:spTree>
    <p:extLst>
      <p:ext uri="{BB962C8B-B14F-4D97-AF65-F5344CB8AC3E}">
        <p14:creationId xmlns:p14="http://schemas.microsoft.com/office/powerpoint/2010/main" val="1610001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B3B0-65EB-4AA7-A92E-D7D9203E93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712EB2-ECF7-47B3-8549-309AA0661F4E}"/>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D333B1-262A-4D9D-AC52-252006C4422F}"/>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4F4B95-A418-4B09-AF0D-35AF0AD60BE6}"/>
              </a:ext>
            </a:extLst>
          </p:cNvPr>
          <p:cNvSpPr>
            <a:spLocks noGrp="1"/>
          </p:cNvSpPr>
          <p:nvPr>
            <p:ph type="dt" sz="half" idx="10"/>
          </p:nvPr>
        </p:nvSpPr>
        <p:spPr/>
        <p:txBody>
          <a:bodyPr/>
          <a:lstStyle/>
          <a:p>
            <a:fld id="{AD27467D-2C0B-4B3F-A8BD-1C6C5AA50EF6}" type="datetimeFigureOut">
              <a:rPr lang="en-GB" smtClean="0"/>
              <a:t>12/01/2022</a:t>
            </a:fld>
            <a:endParaRPr lang="en-GB" dirty="0"/>
          </a:p>
        </p:txBody>
      </p:sp>
      <p:sp>
        <p:nvSpPr>
          <p:cNvPr id="6" name="Footer Placeholder 5">
            <a:extLst>
              <a:ext uri="{FF2B5EF4-FFF2-40B4-BE49-F238E27FC236}">
                <a16:creationId xmlns:a16="http://schemas.microsoft.com/office/drawing/2014/main" id="{4C8DE744-CB62-463E-B360-9C948DC5930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BB5064-88D2-435E-A505-5AB31C0ED416}"/>
              </a:ext>
            </a:extLst>
          </p:cNvPr>
          <p:cNvSpPr>
            <a:spLocks noGrp="1"/>
          </p:cNvSpPr>
          <p:nvPr>
            <p:ph type="sldNum" sz="quarter" idx="12"/>
          </p:nvPr>
        </p:nvSpPr>
        <p:spPr/>
        <p:txBody>
          <a:bodyPr/>
          <a:lstStyle/>
          <a:p>
            <a:fld id="{4D9AE61D-D8D2-4714-9905-FBEBA0B70031}" type="slidenum">
              <a:rPr lang="en-GB" smtClean="0"/>
              <a:t>‹#›</a:t>
            </a:fld>
            <a:endParaRPr lang="en-GB" dirty="0"/>
          </a:p>
        </p:txBody>
      </p:sp>
    </p:spTree>
    <p:extLst>
      <p:ext uri="{BB962C8B-B14F-4D97-AF65-F5344CB8AC3E}">
        <p14:creationId xmlns:p14="http://schemas.microsoft.com/office/powerpoint/2010/main" val="2765100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6CF2-093F-40A3-A606-1038F9632B46}"/>
              </a:ext>
            </a:extLst>
          </p:cNvPr>
          <p:cNvSpPr>
            <a:spLocks noGrp="1"/>
          </p:cNvSpPr>
          <p:nvPr>
            <p:ph type="title"/>
          </p:nvPr>
        </p:nvSpPr>
        <p:spPr>
          <a:xfrm>
            <a:off x="682625" y="365125"/>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E3BCCF-3C7F-4BB4-991D-3A5719D3AA20}"/>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FEC59-7E0D-4C25-806B-489965D99B2C}"/>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4AF7E0-9260-49A7-BB9A-EC8238AE198D}"/>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536A23-7734-44EF-8173-D77A921DDBF0}"/>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000FA5-FBE9-4E0F-8A00-6D61CE6E2EC7}"/>
              </a:ext>
            </a:extLst>
          </p:cNvPr>
          <p:cNvSpPr>
            <a:spLocks noGrp="1"/>
          </p:cNvSpPr>
          <p:nvPr>
            <p:ph type="dt" sz="half" idx="10"/>
          </p:nvPr>
        </p:nvSpPr>
        <p:spPr/>
        <p:txBody>
          <a:bodyPr/>
          <a:lstStyle/>
          <a:p>
            <a:fld id="{AD27467D-2C0B-4B3F-A8BD-1C6C5AA50EF6}" type="datetimeFigureOut">
              <a:rPr lang="en-GB" smtClean="0"/>
              <a:t>12/01/2022</a:t>
            </a:fld>
            <a:endParaRPr lang="en-GB" dirty="0"/>
          </a:p>
        </p:txBody>
      </p:sp>
      <p:sp>
        <p:nvSpPr>
          <p:cNvPr id="8" name="Footer Placeholder 7">
            <a:extLst>
              <a:ext uri="{FF2B5EF4-FFF2-40B4-BE49-F238E27FC236}">
                <a16:creationId xmlns:a16="http://schemas.microsoft.com/office/drawing/2014/main" id="{3F5B3369-A247-4EE9-AFFB-8030A7D32E2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958F6-B7F9-45AD-826B-7F02019CB8BB}"/>
              </a:ext>
            </a:extLst>
          </p:cNvPr>
          <p:cNvSpPr>
            <a:spLocks noGrp="1"/>
          </p:cNvSpPr>
          <p:nvPr>
            <p:ph type="sldNum" sz="quarter" idx="12"/>
          </p:nvPr>
        </p:nvSpPr>
        <p:spPr/>
        <p:txBody>
          <a:bodyPr/>
          <a:lstStyle/>
          <a:p>
            <a:fld id="{4D9AE61D-D8D2-4714-9905-FBEBA0B70031}" type="slidenum">
              <a:rPr lang="en-GB" smtClean="0"/>
              <a:t>‹#›</a:t>
            </a:fld>
            <a:endParaRPr lang="en-GB" dirty="0"/>
          </a:p>
        </p:txBody>
      </p:sp>
    </p:spTree>
    <p:extLst>
      <p:ext uri="{BB962C8B-B14F-4D97-AF65-F5344CB8AC3E}">
        <p14:creationId xmlns:p14="http://schemas.microsoft.com/office/powerpoint/2010/main" val="2992743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025F-C0E6-464B-9624-A2AADDF1A2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D0D115-B911-474E-8FD3-07C1EBF3B716}"/>
              </a:ext>
            </a:extLst>
          </p:cNvPr>
          <p:cNvSpPr>
            <a:spLocks noGrp="1"/>
          </p:cNvSpPr>
          <p:nvPr>
            <p:ph type="dt" sz="half" idx="10"/>
          </p:nvPr>
        </p:nvSpPr>
        <p:spPr/>
        <p:txBody>
          <a:bodyPr/>
          <a:lstStyle/>
          <a:p>
            <a:fld id="{AD27467D-2C0B-4B3F-A8BD-1C6C5AA50EF6}" type="datetimeFigureOut">
              <a:rPr lang="en-GB" smtClean="0"/>
              <a:t>12/01/2022</a:t>
            </a:fld>
            <a:endParaRPr lang="en-GB" dirty="0"/>
          </a:p>
        </p:txBody>
      </p:sp>
      <p:sp>
        <p:nvSpPr>
          <p:cNvPr id="4" name="Footer Placeholder 3">
            <a:extLst>
              <a:ext uri="{FF2B5EF4-FFF2-40B4-BE49-F238E27FC236}">
                <a16:creationId xmlns:a16="http://schemas.microsoft.com/office/drawing/2014/main" id="{8ED86B58-E5D9-4219-9063-1E7830E1E2A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3855B32-6A0E-48E2-B4A6-BD66D4EC81FF}"/>
              </a:ext>
            </a:extLst>
          </p:cNvPr>
          <p:cNvSpPr>
            <a:spLocks noGrp="1"/>
          </p:cNvSpPr>
          <p:nvPr>
            <p:ph type="sldNum" sz="quarter" idx="12"/>
          </p:nvPr>
        </p:nvSpPr>
        <p:spPr/>
        <p:txBody>
          <a:bodyPr/>
          <a:lstStyle/>
          <a:p>
            <a:fld id="{4D9AE61D-D8D2-4714-9905-FBEBA0B70031}" type="slidenum">
              <a:rPr lang="en-GB" smtClean="0"/>
              <a:t>‹#›</a:t>
            </a:fld>
            <a:endParaRPr lang="en-GB" dirty="0"/>
          </a:p>
        </p:txBody>
      </p:sp>
    </p:spTree>
    <p:extLst>
      <p:ext uri="{BB962C8B-B14F-4D97-AF65-F5344CB8AC3E}">
        <p14:creationId xmlns:p14="http://schemas.microsoft.com/office/powerpoint/2010/main" val="530678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CE7A16-3535-45E5-84CA-2CA33D7C9B01}"/>
              </a:ext>
            </a:extLst>
          </p:cNvPr>
          <p:cNvSpPr>
            <a:spLocks noGrp="1"/>
          </p:cNvSpPr>
          <p:nvPr>
            <p:ph type="dt" sz="half" idx="10"/>
          </p:nvPr>
        </p:nvSpPr>
        <p:spPr/>
        <p:txBody>
          <a:bodyPr/>
          <a:lstStyle/>
          <a:p>
            <a:fld id="{AD27467D-2C0B-4B3F-A8BD-1C6C5AA50EF6}" type="datetimeFigureOut">
              <a:rPr lang="en-GB" smtClean="0"/>
              <a:t>12/01/2022</a:t>
            </a:fld>
            <a:endParaRPr lang="en-GB" dirty="0"/>
          </a:p>
        </p:txBody>
      </p:sp>
      <p:sp>
        <p:nvSpPr>
          <p:cNvPr id="3" name="Footer Placeholder 2">
            <a:extLst>
              <a:ext uri="{FF2B5EF4-FFF2-40B4-BE49-F238E27FC236}">
                <a16:creationId xmlns:a16="http://schemas.microsoft.com/office/drawing/2014/main" id="{C80B5E05-2F56-4E30-8261-F6975DF413E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3B83028-95E8-474A-9146-FDBD36C87395}"/>
              </a:ext>
            </a:extLst>
          </p:cNvPr>
          <p:cNvSpPr>
            <a:spLocks noGrp="1"/>
          </p:cNvSpPr>
          <p:nvPr>
            <p:ph type="sldNum" sz="quarter" idx="12"/>
          </p:nvPr>
        </p:nvSpPr>
        <p:spPr/>
        <p:txBody>
          <a:bodyPr/>
          <a:lstStyle/>
          <a:p>
            <a:fld id="{4D9AE61D-D8D2-4714-9905-FBEBA0B70031}" type="slidenum">
              <a:rPr lang="en-GB" smtClean="0"/>
              <a:t>‹#›</a:t>
            </a:fld>
            <a:endParaRPr lang="en-GB" dirty="0"/>
          </a:p>
        </p:txBody>
      </p:sp>
    </p:spTree>
    <p:extLst>
      <p:ext uri="{BB962C8B-B14F-4D97-AF65-F5344CB8AC3E}">
        <p14:creationId xmlns:p14="http://schemas.microsoft.com/office/powerpoint/2010/main" val="3642081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6A89F-0573-43A4-AC00-FD5A81430E58}"/>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AE9B7B-EA94-4FD7-99F7-B7E20FCE8331}"/>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A2E4F2-2066-4141-B742-A5188A5A7C7D}"/>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9B8BC-1328-458E-986D-40BA7025C4DC}"/>
              </a:ext>
            </a:extLst>
          </p:cNvPr>
          <p:cNvSpPr>
            <a:spLocks noGrp="1"/>
          </p:cNvSpPr>
          <p:nvPr>
            <p:ph type="dt" sz="half" idx="10"/>
          </p:nvPr>
        </p:nvSpPr>
        <p:spPr/>
        <p:txBody>
          <a:bodyPr/>
          <a:lstStyle/>
          <a:p>
            <a:fld id="{AD27467D-2C0B-4B3F-A8BD-1C6C5AA50EF6}" type="datetimeFigureOut">
              <a:rPr lang="en-GB" smtClean="0"/>
              <a:t>12/01/2022</a:t>
            </a:fld>
            <a:endParaRPr lang="en-GB" dirty="0"/>
          </a:p>
        </p:txBody>
      </p:sp>
      <p:sp>
        <p:nvSpPr>
          <p:cNvPr id="6" name="Footer Placeholder 5">
            <a:extLst>
              <a:ext uri="{FF2B5EF4-FFF2-40B4-BE49-F238E27FC236}">
                <a16:creationId xmlns:a16="http://schemas.microsoft.com/office/drawing/2014/main" id="{F7317227-AC0A-4FDC-B752-64D88F1B334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5CE6017-8AB0-4ED9-BA30-68D154C44CCD}"/>
              </a:ext>
            </a:extLst>
          </p:cNvPr>
          <p:cNvSpPr>
            <a:spLocks noGrp="1"/>
          </p:cNvSpPr>
          <p:nvPr>
            <p:ph type="sldNum" sz="quarter" idx="12"/>
          </p:nvPr>
        </p:nvSpPr>
        <p:spPr/>
        <p:txBody>
          <a:bodyPr/>
          <a:lstStyle/>
          <a:p>
            <a:fld id="{4D9AE61D-D8D2-4714-9905-FBEBA0B70031}" type="slidenum">
              <a:rPr lang="en-GB" smtClean="0"/>
              <a:t>‹#›</a:t>
            </a:fld>
            <a:endParaRPr lang="en-GB" dirty="0"/>
          </a:p>
        </p:txBody>
      </p:sp>
    </p:spTree>
    <p:extLst>
      <p:ext uri="{BB962C8B-B14F-4D97-AF65-F5344CB8AC3E}">
        <p14:creationId xmlns:p14="http://schemas.microsoft.com/office/powerpoint/2010/main" val="1170371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5E56B-EA97-4FAF-9AC5-6D83EAAFC15F}"/>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79D423-65E7-4B7A-B7AB-803F94234AF4}"/>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D9BD9D3-2E13-4A85-A149-49E2816CDDAF}"/>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8E1DF7-2A23-41F6-990A-03BA9179B0C7}"/>
              </a:ext>
            </a:extLst>
          </p:cNvPr>
          <p:cNvSpPr>
            <a:spLocks noGrp="1"/>
          </p:cNvSpPr>
          <p:nvPr>
            <p:ph type="dt" sz="half" idx="10"/>
          </p:nvPr>
        </p:nvSpPr>
        <p:spPr/>
        <p:txBody>
          <a:bodyPr/>
          <a:lstStyle/>
          <a:p>
            <a:fld id="{AD27467D-2C0B-4B3F-A8BD-1C6C5AA50EF6}" type="datetimeFigureOut">
              <a:rPr lang="en-GB" smtClean="0"/>
              <a:t>12/01/2022</a:t>
            </a:fld>
            <a:endParaRPr lang="en-GB" dirty="0"/>
          </a:p>
        </p:txBody>
      </p:sp>
      <p:sp>
        <p:nvSpPr>
          <p:cNvPr id="6" name="Footer Placeholder 5">
            <a:extLst>
              <a:ext uri="{FF2B5EF4-FFF2-40B4-BE49-F238E27FC236}">
                <a16:creationId xmlns:a16="http://schemas.microsoft.com/office/drawing/2014/main" id="{DE11BF6A-D1A0-451F-A92B-B7C942319B7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50FF577-1CB1-4E84-B70A-4DA9694575BC}"/>
              </a:ext>
            </a:extLst>
          </p:cNvPr>
          <p:cNvSpPr>
            <a:spLocks noGrp="1"/>
          </p:cNvSpPr>
          <p:nvPr>
            <p:ph type="sldNum" sz="quarter" idx="12"/>
          </p:nvPr>
        </p:nvSpPr>
        <p:spPr/>
        <p:txBody>
          <a:bodyPr/>
          <a:lstStyle/>
          <a:p>
            <a:fld id="{4D9AE61D-D8D2-4714-9905-FBEBA0B70031}" type="slidenum">
              <a:rPr lang="en-GB" smtClean="0"/>
              <a:t>‹#›</a:t>
            </a:fld>
            <a:endParaRPr lang="en-GB" dirty="0"/>
          </a:p>
        </p:txBody>
      </p:sp>
    </p:spTree>
    <p:extLst>
      <p:ext uri="{BB962C8B-B14F-4D97-AF65-F5344CB8AC3E}">
        <p14:creationId xmlns:p14="http://schemas.microsoft.com/office/powerpoint/2010/main" val="3813187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E76A-5F37-48C8-99F9-9C86B298AF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901ED8-069E-4BBA-A515-8DB786330E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617FF-0C0C-4118-BF0C-F86CCF47C934}"/>
              </a:ext>
            </a:extLst>
          </p:cNvPr>
          <p:cNvSpPr>
            <a:spLocks noGrp="1"/>
          </p:cNvSpPr>
          <p:nvPr>
            <p:ph type="dt" sz="half" idx="10"/>
          </p:nvPr>
        </p:nvSpPr>
        <p:spPr/>
        <p:txBody>
          <a:bodyPr/>
          <a:lstStyle/>
          <a:p>
            <a:fld id="{AD27467D-2C0B-4B3F-A8BD-1C6C5AA50EF6}" type="datetimeFigureOut">
              <a:rPr lang="en-GB" smtClean="0"/>
              <a:t>12/01/2022</a:t>
            </a:fld>
            <a:endParaRPr lang="en-GB" dirty="0"/>
          </a:p>
        </p:txBody>
      </p:sp>
      <p:sp>
        <p:nvSpPr>
          <p:cNvPr id="5" name="Footer Placeholder 4">
            <a:extLst>
              <a:ext uri="{FF2B5EF4-FFF2-40B4-BE49-F238E27FC236}">
                <a16:creationId xmlns:a16="http://schemas.microsoft.com/office/drawing/2014/main" id="{84376946-8AD4-4A7E-BADF-7ACF6FCA374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1AAB067-EE33-4DEA-A23B-DD5400939FF4}"/>
              </a:ext>
            </a:extLst>
          </p:cNvPr>
          <p:cNvSpPr>
            <a:spLocks noGrp="1"/>
          </p:cNvSpPr>
          <p:nvPr>
            <p:ph type="sldNum" sz="quarter" idx="12"/>
          </p:nvPr>
        </p:nvSpPr>
        <p:spPr/>
        <p:txBody>
          <a:bodyPr/>
          <a:lstStyle/>
          <a:p>
            <a:fld id="{4D9AE61D-D8D2-4714-9905-FBEBA0B70031}" type="slidenum">
              <a:rPr lang="en-GB" smtClean="0"/>
              <a:t>‹#›</a:t>
            </a:fld>
            <a:endParaRPr lang="en-GB" dirty="0"/>
          </a:p>
        </p:txBody>
      </p:sp>
    </p:spTree>
    <p:extLst>
      <p:ext uri="{BB962C8B-B14F-4D97-AF65-F5344CB8AC3E}">
        <p14:creationId xmlns:p14="http://schemas.microsoft.com/office/powerpoint/2010/main" val="3172163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972AC-8B6A-47C6-ACBD-D92AE8F0F12A}"/>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0129FC-04E6-40EE-A480-D97658B6EAEC}"/>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A7EF1A-00BF-4EFB-9241-8C36E689776E}"/>
              </a:ext>
            </a:extLst>
          </p:cNvPr>
          <p:cNvSpPr>
            <a:spLocks noGrp="1"/>
          </p:cNvSpPr>
          <p:nvPr>
            <p:ph type="dt" sz="half" idx="10"/>
          </p:nvPr>
        </p:nvSpPr>
        <p:spPr/>
        <p:txBody>
          <a:bodyPr/>
          <a:lstStyle/>
          <a:p>
            <a:fld id="{AD27467D-2C0B-4B3F-A8BD-1C6C5AA50EF6}" type="datetimeFigureOut">
              <a:rPr lang="en-GB" smtClean="0"/>
              <a:t>12/01/2022</a:t>
            </a:fld>
            <a:endParaRPr lang="en-GB" dirty="0"/>
          </a:p>
        </p:txBody>
      </p:sp>
      <p:sp>
        <p:nvSpPr>
          <p:cNvPr id="5" name="Footer Placeholder 4">
            <a:extLst>
              <a:ext uri="{FF2B5EF4-FFF2-40B4-BE49-F238E27FC236}">
                <a16:creationId xmlns:a16="http://schemas.microsoft.com/office/drawing/2014/main" id="{632E7196-AF72-4EEF-92DC-98E1E687C7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35589C3-551D-48A7-84DD-80D70B003B05}"/>
              </a:ext>
            </a:extLst>
          </p:cNvPr>
          <p:cNvSpPr>
            <a:spLocks noGrp="1"/>
          </p:cNvSpPr>
          <p:nvPr>
            <p:ph type="sldNum" sz="quarter" idx="12"/>
          </p:nvPr>
        </p:nvSpPr>
        <p:spPr/>
        <p:txBody>
          <a:bodyPr/>
          <a:lstStyle/>
          <a:p>
            <a:fld id="{4D9AE61D-D8D2-4714-9905-FBEBA0B70031}" type="slidenum">
              <a:rPr lang="en-GB" smtClean="0"/>
              <a:t>‹#›</a:t>
            </a:fld>
            <a:endParaRPr lang="en-GB" dirty="0"/>
          </a:p>
        </p:txBody>
      </p:sp>
    </p:spTree>
    <p:extLst>
      <p:ext uri="{BB962C8B-B14F-4D97-AF65-F5344CB8AC3E}">
        <p14:creationId xmlns:p14="http://schemas.microsoft.com/office/powerpoint/2010/main" val="157679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5205600"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5011200" y="16776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60943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and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2" y="1368000"/>
            <a:ext cx="4248151"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259200" y="16776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B2BD96FC-F029-49CA-BC96-71F983BE27F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3AF65460-4E1D-4668-821B-DC1FC9E8FFDE}"/>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F3CB666-FEE0-4D71-9CAA-7CD6AAE32D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771844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up graphics">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5011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3" name="ImageL"/>
          <p:cNvSpPr>
            <a:spLocks noGrp="1"/>
          </p:cNvSpPr>
          <p:nvPr>
            <p:ph type="pic" sz="quarter" idx="17" hasCustomPrompt="1"/>
          </p:nvPr>
        </p:nvSpPr>
        <p:spPr>
          <a:xfrm>
            <a:off x="259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6" name="Title 1">
            <a:extLst>
              <a:ext uri="{FF2B5EF4-FFF2-40B4-BE49-F238E27FC236}">
                <a16:creationId xmlns:a16="http://schemas.microsoft.com/office/drawing/2014/main" id="{50F42CB2-C9EC-401E-9396-8B58508C59F8}"/>
              </a:ext>
            </a:extLst>
          </p:cNvPr>
          <p:cNvSpPr>
            <a:spLocks noGrp="1"/>
          </p:cNvSpPr>
          <p:nvPr>
            <p:ph type="title" hasCustomPrompt="1"/>
          </p:nvPr>
        </p:nvSpPr>
        <p:spPr>
          <a:xfrm>
            <a:off x="453600" y="468000"/>
            <a:ext cx="899712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DCA99C2-1BAB-4B10-80AC-490FD0A036C6}"/>
              </a:ext>
            </a:extLst>
          </p:cNvPr>
          <p:cNvSpPr>
            <a:spLocks noGrp="1"/>
          </p:cNvSpPr>
          <p:nvPr>
            <p:ph type="body" sz="quarter" idx="19"/>
          </p:nvPr>
        </p:nvSpPr>
        <p:spPr>
          <a:xfrm>
            <a:off x="45643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54154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 graphics + graphic along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ImageR">
            <a:extLst>
              <a:ext uri="{FF2B5EF4-FFF2-40B4-BE49-F238E27FC236}">
                <a16:creationId xmlns:a16="http://schemas.microsoft.com/office/drawing/2014/main" id="{11BA192D-FA4A-4829-A3D5-F521CDC41292}"/>
              </a:ext>
            </a:extLst>
          </p:cNvPr>
          <p:cNvSpPr>
            <a:spLocks noGrp="1"/>
          </p:cNvSpPr>
          <p:nvPr>
            <p:ph type="pic" sz="quarter" idx="20" hasCustomPrompt="1"/>
          </p:nvPr>
        </p:nvSpPr>
        <p:spPr>
          <a:xfrm>
            <a:off x="5011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4" name="TextPlaceholder5">
            <a:extLst>
              <a:ext uri="{FF2B5EF4-FFF2-40B4-BE49-F238E27FC236}">
                <a16:creationId xmlns:a16="http://schemas.microsoft.com/office/drawing/2014/main" id="{6B1E71E8-134D-4B3D-BB8C-A5835F9796A9}"/>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269989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 graphic, 1/4 table + graphic along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600"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ImageR">
            <a:extLst>
              <a:ext uri="{FF2B5EF4-FFF2-40B4-BE49-F238E27FC236}">
                <a16:creationId xmlns:a16="http://schemas.microsoft.com/office/drawing/2014/main" id="{11BA192D-FA4A-4829-A3D5-F521CDC41292}"/>
              </a:ext>
            </a:extLst>
          </p:cNvPr>
          <p:cNvSpPr>
            <a:spLocks noGrp="1"/>
          </p:cNvSpPr>
          <p:nvPr>
            <p:ph type="pic" sz="quarter" idx="20" hasCustomPrompt="1"/>
          </p:nvPr>
        </p:nvSpPr>
        <p:spPr>
          <a:xfrm>
            <a:off x="5011200" y="16776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4" name="TextPlaceholder5">
            <a:extLst>
              <a:ext uri="{FF2B5EF4-FFF2-40B4-BE49-F238E27FC236}">
                <a16:creationId xmlns:a16="http://schemas.microsoft.com/office/drawing/2014/main" id="{6B1E71E8-134D-4B3D-BB8C-A5835F9796A9}"/>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ableR">
            <a:extLst>
              <a:ext uri="{FF2B5EF4-FFF2-40B4-BE49-F238E27FC236}">
                <a16:creationId xmlns:a16="http://schemas.microsoft.com/office/drawing/2014/main" id="{69DBF732-C626-4430-832C-0B325B96C025}"/>
              </a:ext>
            </a:extLst>
          </p:cNvPr>
          <p:cNvSpPr>
            <a:spLocks noGrp="1"/>
          </p:cNvSpPr>
          <p:nvPr>
            <p:ph type="tbl" sz="quarter" idx="13" hasCustomPrompt="1"/>
          </p:nvPr>
        </p:nvSpPr>
        <p:spPr>
          <a:xfrm>
            <a:off x="453600" y="4186800"/>
            <a:ext cx="4248000" cy="2088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5169976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vmlDrawing" Target="../drawings/vmlDrawing1.v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2.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0"/>
            </p:custDataLst>
            <p:extLst>
              <p:ext uri="{D42A27DB-BD31-4B8C-83A1-F6EECF244321}">
                <p14:modId xmlns:p14="http://schemas.microsoft.com/office/powerpoint/2010/main" val="1972313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8" name="think-cell Slide" r:id="rId42" imgW="270" imgH="270" progId="TCLayout.ActiveDocument.1">
                  <p:embed/>
                </p:oleObj>
              </mc:Choice>
              <mc:Fallback>
                <p:oleObj name="think-cell Slide" r:id="rId42" imgW="270" imgH="270" progId="TCLayout.ActiveDocument.1">
                  <p:embed/>
                  <p:pic>
                    <p:nvPicPr>
                      <p:cNvPr id="2" name="Object 1" hidden="1"/>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5" name="Title 1"/>
          <p:cNvSpPr>
            <a:spLocks noGrp="1"/>
          </p:cNvSpPr>
          <p:nvPr>
            <p:ph type="title"/>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dirty="0"/>
              <a:t>Click to add slide title</a:t>
            </a:r>
          </a:p>
        </p:txBody>
      </p:sp>
      <p:sp>
        <p:nvSpPr>
          <p:cNvPr id="7" name="Slide Number Placeholder 4"/>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graphicFrame>
        <p:nvGraphicFramePr>
          <p:cNvPr id="9" name="Object 8" hidden="1">
            <a:extLst>
              <a:ext uri="{FF2B5EF4-FFF2-40B4-BE49-F238E27FC236}">
                <a16:creationId xmlns:a16="http://schemas.microsoft.com/office/drawing/2014/main" id="{A02D8E15-DDEB-4A74-AA81-6B0B1BC5ECA3}"/>
              </a:ext>
            </a:extLst>
          </p:cNvPr>
          <p:cNvGraphicFramePr>
            <a:graphicFrameLocks noChangeAspect="1"/>
          </p:cNvGraphicFramePr>
          <p:nvPr userDrawn="1">
            <p:custDataLst>
              <p:tags r:id="rId41"/>
            </p:custDataLst>
            <p:extLst>
              <p:ext uri="{D42A27DB-BD31-4B8C-83A1-F6EECF244321}">
                <p14:modId xmlns:p14="http://schemas.microsoft.com/office/powerpoint/2010/main" val="3917302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9" name="think-cell Slide" r:id="rId44" imgW="270" imgH="270" progId="TCLayout.ActiveDocument.1">
                  <p:embed/>
                </p:oleObj>
              </mc:Choice>
              <mc:Fallback>
                <p:oleObj name="think-cell Slide" r:id="rId44" imgW="270" imgH="270" progId="TCLayout.ActiveDocument.1">
                  <p:embed/>
                  <p:pic>
                    <p:nvPicPr>
                      <p:cNvPr id="9" name="Object 8" hidden="1">
                        <a:extLst>
                          <a:ext uri="{FF2B5EF4-FFF2-40B4-BE49-F238E27FC236}">
                            <a16:creationId xmlns:a16="http://schemas.microsoft.com/office/drawing/2014/main" id="{A02D8E15-DDEB-4A74-AA81-6B0B1BC5ECA3}"/>
                          </a:ext>
                        </a:extLst>
                      </p:cNvPr>
                      <p:cNvPicPr/>
                      <p:nvPr/>
                    </p:nvPicPr>
                    <p:blipFill>
                      <a:blip r:embed="rId43"/>
                      <a:stretch>
                        <a:fillRect/>
                      </a:stretch>
                    </p:blipFill>
                    <p:spPr>
                      <a:xfrm>
                        <a:off x="1588" y="1588"/>
                        <a:ext cx="1587" cy="1587"/>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2525C6DB-0909-49C9-8C01-D85AF517A85D}"/>
              </a:ext>
            </a:extLst>
          </p:cNvPr>
          <p:cNvPicPr>
            <a:picLocks noChangeAspect="1"/>
          </p:cNvPicPr>
          <p:nvPr userDrawn="1"/>
        </p:nvPicPr>
        <p:blipFill>
          <a:blip r:embed="rId45" cstate="hqprint">
            <a:extLst>
              <a:ext uri="{28A0092B-C50C-407E-A947-70E740481C1C}">
                <a14:useLocalDpi xmlns:a14="http://schemas.microsoft.com/office/drawing/2010/main" val="0"/>
              </a:ext>
            </a:extLst>
          </a:blip>
          <a:stretch>
            <a:fillRect/>
          </a:stretch>
        </p:blipFill>
        <p:spPr>
          <a:xfrm>
            <a:off x="8504237" y="6430963"/>
            <a:ext cx="952500" cy="314325"/>
          </a:xfrm>
          <a:prstGeom prst="rect">
            <a:avLst/>
          </a:prstGeom>
        </p:spPr>
      </p:pic>
      <p:sp>
        <p:nvSpPr>
          <p:cNvPr id="11" name="Content Placeholder 5">
            <a:extLst>
              <a:ext uri="{FF2B5EF4-FFF2-40B4-BE49-F238E27FC236}">
                <a16:creationId xmlns:a16="http://schemas.microsoft.com/office/drawing/2014/main" id="{886CA027-F47E-4C89-BC1C-25BBE08525DC}"/>
              </a:ext>
            </a:extLst>
          </p:cNvPr>
          <p:cNvSpPr txBox="1">
            <a:spLocks/>
          </p:cNvSpPr>
          <p:nvPr userDrawn="1"/>
        </p:nvSpPr>
        <p:spPr>
          <a:xfrm>
            <a:off x="454024" y="147638"/>
            <a:ext cx="2952000" cy="287337"/>
          </a:xfrm>
          <a:prstGeom prst="rect">
            <a:avLst/>
          </a:prstGeom>
        </p:spPr>
        <p:txBody>
          <a:bodyPr wrap="none" lIns="0" rIns="0" anchor="ctr" anchorCtr="0"/>
          <a:lstStyle>
            <a:lvl1pPr marL="1400" indent="0" algn="l" rtl="0" eaLnBrk="1" fontAlgn="base" hangingPunct="1">
              <a:lnSpc>
                <a:spcPct val="100000"/>
              </a:lnSpc>
              <a:spcBef>
                <a:spcPct val="0"/>
              </a:spcBef>
              <a:spcAft>
                <a:spcPts val="800"/>
              </a:spcAft>
              <a:buClr>
                <a:schemeClr val="accent2"/>
              </a:buClr>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Hub One: a private LTE/5G networks case study</a:t>
            </a:r>
          </a:p>
        </p:txBody>
      </p:sp>
    </p:spTree>
    <p:extLst>
      <p:ext uri="{BB962C8B-B14F-4D97-AF65-F5344CB8AC3E}">
        <p14:creationId xmlns:p14="http://schemas.microsoft.com/office/powerpoint/2010/main" val="3375179915"/>
      </p:ext>
    </p:extLst>
  </p:cSld>
  <p:clrMap bg1="lt1" tx1="dk1" bg2="lt2" tx2="dk2" accent1="accent1" accent2="accent2" accent3="accent3" accent4="accent4" accent5="accent5" accent6="accent6" hlink="hlink" folHlink="folHlink"/>
  <p:sldLayoutIdLst>
    <p:sldLayoutId id="2147483855"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96" r:id="rId14"/>
    <p:sldLayoutId id="2147483877" r:id="rId15"/>
    <p:sldLayoutId id="2147483878" r:id="rId16"/>
    <p:sldLayoutId id="2147483879" r:id="rId17"/>
    <p:sldLayoutId id="2147483880" r:id="rId18"/>
    <p:sldLayoutId id="2147483881" r:id="rId19"/>
    <p:sldLayoutId id="2147483882" r:id="rId20"/>
    <p:sldLayoutId id="2147483883" r:id="rId21"/>
    <p:sldLayoutId id="2147483884" r:id="rId22"/>
    <p:sldLayoutId id="2147483885" r:id="rId23"/>
    <p:sldLayoutId id="2147483886" r:id="rId24"/>
    <p:sldLayoutId id="2147483887" r:id="rId25"/>
    <p:sldLayoutId id="2147483911" r:id="rId26"/>
    <p:sldLayoutId id="2147483888" r:id="rId27"/>
    <p:sldLayoutId id="2147483895" r:id="rId28"/>
    <p:sldLayoutId id="2147483889" r:id="rId29"/>
    <p:sldLayoutId id="2147483890" r:id="rId30"/>
    <p:sldLayoutId id="2147483891" r:id="rId31"/>
    <p:sldLayoutId id="2147483893" r:id="rId32"/>
    <p:sldLayoutId id="2147483894" r:id="rId33"/>
    <p:sldLayoutId id="2147483856" r:id="rId34"/>
    <p:sldLayoutId id="2147483857" r:id="rId35"/>
    <p:sldLayoutId id="2147483897" r:id="rId36"/>
    <p:sldLayoutId id="2147483898" r:id="rId37"/>
  </p:sldLayoutIdLst>
  <p:hf hdr="0" dt="0"/>
  <p:txStyles>
    <p:titleStyle>
      <a:lvl1pPr algn="l" rtl="0" eaLnBrk="1" fontAlgn="base" hangingPunct="1">
        <a:lnSpc>
          <a:spcPts val="2500"/>
        </a:lnSpc>
        <a:spcBef>
          <a:spcPct val="0"/>
        </a:spcBef>
        <a:spcAft>
          <a:spcPct val="0"/>
        </a:spcAft>
        <a:defRPr lang="en-GB" sz="2000" b="1" kern="1200" baseline="0" noProof="0" dirty="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p:titleStyle>
    <p:body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GB"/>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9" userDrawn="1">
          <p15:clr>
            <a:srgbClr val="F26B43"/>
          </p15:clr>
        </p15:guide>
        <p15:guide id="4" pos="285" userDrawn="1">
          <p15:clr>
            <a:srgbClr val="F26B43"/>
          </p15:clr>
        </p15:guide>
        <p15:guide id="7" orient="horz" pos="3906" userDrawn="1">
          <p15:clr>
            <a:srgbClr val="F26B43"/>
          </p15:clr>
        </p15:guide>
        <p15:guide id="8" pos="5955" userDrawn="1">
          <p15:clr>
            <a:srgbClr val="F26B43"/>
          </p15:clr>
        </p15:guide>
        <p15:guide id="9" pos="3279" userDrawn="1">
          <p15:clr>
            <a:srgbClr val="F26B43"/>
          </p15:clr>
        </p15:guide>
        <p15:guide id="10" pos="29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FAEE9-AC55-4965-9D5A-B09C44BA2622}"/>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097552-22D1-4C99-BB33-D16B6705FC40}"/>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822BF7-D84E-451B-B69D-412F8E0AD1C2}"/>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7467D-2C0B-4B3F-A8BD-1C6C5AA50EF6}" type="datetimeFigureOut">
              <a:rPr lang="en-GB" smtClean="0"/>
              <a:t>12/01/2022</a:t>
            </a:fld>
            <a:endParaRPr lang="en-GB" dirty="0"/>
          </a:p>
        </p:txBody>
      </p:sp>
      <p:sp>
        <p:nvSpPr>
          <p:cNvPr id="5" name="Footer Placeholder 4">
            <a:extLst>
              <a:ext uri="{FF2B5EF4-FFF2-40B4-BE49-F238E27FC236}">
                <a16:creationId xmlns:a16="http://schemas.microsoft.com/office/drawing/2014/main" id="{93268F0F-6436-4E6F-96B2-2EC9D46D6261}"/>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ADE96BB-B627-45D0-A455-C23F9339A1FC}"/>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AE61D-D8D2-4714-9905-FBEBA0B70031}" type="slidenum">
              <a:rPr lang="en-GB" smtClean="0"/>
              <a:t>‹#›</a:t>
            </a:fld>
            <a:endParaRPr lang="en-GB" dirty="0"/>
          </a:p>
        </p:txBody>
      </p:sp>
    </p:spTree>
    <p:extLst>
      <p:ext uri="{BB962C8B-B14F-4D97-AF65-F5344CB8AC3E}">
        <p14:creationId xmlns:p14="http://schemas.microsoft.com/office/powerpoint/2010/main" val="75541283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3.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notesSlide" Target="../notesSlides/notesSlide1.xml"/><Relationship Id="rId4"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oleObject" Target="../embeddings/oleObject6.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3.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notesSlide" Target="../notesSlides/notesSlide3.xml"/><Relationship Id="rId4"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055AF0A-0C49-43D3-B160-6983CDB23EA0}"/>
              </a:ext>
            </a:extLst>
          </p:cNvPr>
          <p:cNvSpPr>
            <a:spLocks noGrp="1"/>
          </p:cNvSpPr>
          <p:nvPr>
            <p:ph type="body" sz="quarter" idx="10"/>
          </p:nvPr>
        </p:nvSpPr>
        <p:spPr/>
        <p:txBody>
          <a:bodyPr/>
          <a:lstStyle/>
          <a:p>
            <a:r>
              <a:rPr lang="en-GB" dirty="0">
                <a:latin typeface="+mn-lt"/>
              </a:rPr>
              <a:t>Hub One: a private LTE/5G networks case study</a:t>
            </a:r>
          </a:p>
        </p:txBody>
      </p:sp>
      <p:sp>
        <p:nvSpPr>
          <p:cNvPr id="14" name="Text Placeholder 13">
            <a:extLst>
              <a:ext uri="{FF2B5EF4-FFF2-40B4-BE49-F238E27FC236}">
                <a16:creationId xmlns:a16="http://schemas.microsoft.com/office/drawing/2014/main" id="{0F64B768-E0BE-4385-983A-00AB5F9F62BD}"/>
              </a:ext>
            </a:extLst>
          </p:cNvPr>
          <p:cNvSpPr>
            <a:spLocks noGrp="1"/>
          </p:cNvSpPr>
          <p:nvPr>
            <p:ph type="body" sz="quarter" idx="11"/>
          </p:nvPr>
        </p:nvSpPr>
        <p:spPr/>
        <p:txBody>
          <a:bodyPr/>
          <a:lstStyle/>
          <a:p>
            <a:r>
              <a:rPr lang="en-GB" dirty="0"/>
              <a:t>Michele Mackenzie</a:t>
            </a:r>
          </a:p>
        </p:txBody>
      </p:sp>
    </p:spTree>
    <p:extLst>
      <p:ext uri="{BB962C8B-B14F-4D97-AF65-F5344CB8AC3E}">
        <p14:creationId xmlns:p14="http://schemas.microsoft.com/office/powerpoint/2010/main" val="28932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6DEEC5A3-7897-4DE0-9D5E-952C3F1BECC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5" name="think-cell Slide" r:id="rId6" imgW="425" imgH="424" progId="TCLayout.ActiveDocument.1">
                  <p:embed/>
                </p:oleObj>
              </mc:Choice>
              <mc:Fallback>
                <p:oleObj name="think-cell Slide" r:id="rId6" imgW="425" imgH="424" progId="TCLayout.ActiveDocument.1">
                  <p:embed/>
                  <p:pic>
                    <p:nvPicPr>
                      <p:cNvPr id="24" name="Object 23" hidden="1">
                        <a:extLst>
                          <a:ext uri="{FF2B5EF4-FFF2-40B4-BE49-F238E27FC236}">
                            <a16:creationId xmlns:a16="http://schemas.microsoft.com/office/drawing/2014/main" id="{6DEEC5A3-7897-4DE0-9D5E-952C3F1BECC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0E8D9557-01C4-421C-B7E0-96BFDC9C3845}"/>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5" name="Title 4">
            <a:extLst>
              <a:ext uri="{FF2B5EF4-FFF2-40B4-BE49-F238E27FC236}">
                <a16:creationId xmlns:a16="http://schemas.microsoft.com/office/drawing/2014/main" id="{4FECBDF0-07FE-44AB-BF4A-65E8F2EEB2A4}"/>
              </a:ext>
            </a:extLst>
          </p:cNvPr>
          <p:cNvSpPr>
            <a:spLocks noGrp="1"/>
          </p:cNvSpPr>
          <p:nvPr>
            <p:ph type="title"/>
          </p:nvPr>
        </p:nvSpPr>
        <p:spPr/>
        <p:txBody>
          <a:bodyPr vert="horz"/>
          <a:lstStyle/>
          <a:p>
            <a:r>
              <a:rPr lang="en-GB" sz="2000" dirty="0">
                <a:solidFill>
                  <a:schemeClr val="accent2"/>
                </a:solidFill>
                <a:latin typeface="Franklin Gothic Book" panose="020B0503020102020204" pitchFamily="34" charset="0"/>
              </a:rPr>
              <a:t>Hub One: </a:t>
            </a:r>
            <a:r>
              <a:rPr lang="en-GB" sz="2000" dirty="0">
                <a:latin typeface="Franklin Gothic Book" panose="020B0503020102020204" pitchFamily="34" charset="0"/>
              </a:rPr>
              <a:t>a </a:t>
            </a:r>
            <a:r>
              <a:rPr lang="en-GB" dirty="0"/>
              <a:t>private LTE/5G networks deployment at three Parisian airports</a:t>
            </a:r>
          </a:p>
        </p:txBody>
      </p:sp>
      <p:sp>
        <p:nvSpPr>
          <p:cNvPr id="10" name="Text Placeholder 9">
            <a:extLst>
              <a:ext uri="{FF2B5EF4-FFF2-40B4-BE49-F238E27FC236}">
                <a16:creationId xmlns:a16="http://schemas.microsoft.com/office/drawing/2014/main" id="{77C1A8D8-E4E9-4F2F-BC14-CE2EF5909264}"/>
              </a:ext>
            </a:extLst>
          </p:cNvPr>
          <p:cNvSpPr>
            <a:spLocks noGrp="1"/>
          </p:cNvSpPr>
          <p:nvPr>
            <p:ph type="body" sz="quarter" idx="15"/>
          </p:nvPr>
        </p:nvSpPr>
        <p:spPr>
          <a:xfrm>
            <a:off x="5226350" y="1366272"/>
            <a:ext cx="4248151" cy="252000"/>
          </a:xfrm>
        </p:spPr>
        <p:txBody>
          <a:bodyPr/>
          <a:lstStyle/>
          <a:p>
            <a:r>
              <a:rPr lang="en-GB" dirty="0"/>
              <a:t>Figure 1: Key data</a:t>
            </a:r>
          </a:p>
        </p:txBody>
      </p:sp>
      <p:graphicFrame>
        <p:nvGraphicFramePr>
          <p:cNvPr id="8" name="Picture Placeholder 10">
            <a:extLst>
              <a:ext uri="{FF2B5EF4-FFF2-40B4-BE49-F238E27FC236}">
                <a16:creationId xmlns:a16="http://schemas.microsoft.com/office/drawing/2014/main" id="{47328F3F-D345-4F57-838F-B21C11CBF1BC}"/>
              </a:ext>
            </a:extLst>
          </p:cNvPr>
          <p:cNvGraphicFramePr>
            <a:graphicFrameLocks/>
          </p:cNvGraphicFramePr>
          <p:nvPr>
            <p:extLst>
              <p:ext uri="{D42A27DB-BD31-4B8C-83A1-F6EECF244321}">
                <p14:modId xmlns:p14="http://schemas.microsoft.com/office/powerpoint/2010/main" val="3999762800"/>
              </p:ext>
            </p:extLst>
          </p:nvPr>
        </p:nvGraphicFramePr>
        <p:xfrm>
          <a:off x="5207302" y="1615110"/>
          <a:ext cx="4246799" cy="4663440"/>
        </p:xfrm>
        <a:graphic>
          <a:graphicData uri="http://schemas.openxmlformats.org/drawingml/2006/table">
            <a:tbl>
              <a:tblPr firstRow="1" bandRow="1">
                <a:tableStyleId>{5C22544A-7EE6-4342-B048-85BDC9FD1C3A}</a:tableStyleId>
              </a:tblPr>
              <a:tblGrid>
                <a:gridCol w="930249">
                  <a:extLst>
                    <a:ext uri="{9D8B030D-6E8A-4147-A177-3AD203B41FA5}">
                      <a16:colId xmlns:a16="http://schemas.microsoft.com/office/drawing/2014/main" val="2028879612"/>
                    </a:ext>
                  </a:extLst>
                </a:gridCol>
                <a:gridCol w="3316550">
                  <a:extLst>
                    <a:ext uri="{9D8B030D-6E8A-4147-A177-3AD203B41FA5}">
                      <a16:colId xmlns:a16="http://schemas.microsoft.com/office/drawing/2014/main" val="1707564738"/>
                    </a:ext>
                  </a:extLst>
                </a:gridCol>
              </a:tblGrid>
              <a:tr h="1363441">
                <a:tc>
                  <a:txBody>
                    <a:bodyPr/>
                    <a:lstStyle/>
                    <a:p>
                      <a:r>
                        <a:rPr lang="en-GB" sz="1000" b="1" spc="20" baseline="0" dirty="0">
                          <a:solidFill>
                            <a:srgbClr val="000000"/>
                          </a:solidFill>
                          <a:latin typeface="Franklin Gothic Book" panose="020B0503020102020204" pitchFamily="34" charset="0"/>
                        </a:rPr>
                        <a:t>Company information</a:t>
                      </a:r>
                    </a:p>
                  </a:txBody>
                  <a:tcPr anchor="ctr">
                    <a:lnL w="12700" cap="flat" cmpd="sng" algn="ctr">
                      <a:noFill/>
                      <a:prstDash val="solid"/>
                      <a:round/>
                      <a:headEnd type="none" w="med" len="med"/>
                      <a:tailEnd type="none" w="med" len="med"/>
                    </a:lnL>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b="0" dirty="0">
                          <a:solidFill>
                            <a:schemeClr val="tx1"/>
                          </a:solidFill>
                          <a:latin typeface="+mn-lt"/>
                        </a:rPr>
                        <a:t>Hub One is a ‘digital technologies’ operator and systems integrator with 550 employees.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b="0" dirty="0">
                          <a:solidFill>
                            <a:schemeClr val="tx1"/>
                          </a:solidFill>
                          <a:latin typeface="+mn-lt"/>
                        </a:rPr>
                        <a:t>Hub One’s customers include airports, ports and logistics hubs. Its customer base in the retail, industry and public sectors is also growing.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b="0" dirty="0">
                          <a:solidFill>
                            <a:schemeClr val="tx1"/>
                          </a:solidFill>
                          <a:latin typeface="+mn-lt"/>
                        </a:rPr>
                        <a:t>It is a wholly owned subsidiary of Groupe ADP, a company that develops and manages airports. Groupe ADP is 50.6% owned by the French government. The remaining share is publicly traded. </a:t>
                      </a:r>
                    </a:p>
                  </a:txBody>
                  <a:tcPr anchor="ctr">
                    <a:lnR w="12700" cap="flat" cmpd="sng" algn="ctr">
                      <a:no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290916008"/>
                  </a:ext>
                </a:extLst>
              </a:tr>
              <a:tr h="287209">
                <a:tc>
                  <a:txBody>
                    <a:bodyPr/>
                    <a:lstStyle/>
                    <a:p>
                      <a:r>
                        <a:rPr lang="en-GB" sz="1000" b="1" spc="20" baseline="0" dirty="0">
                          <a:solidFill>
                            <a:srgbClr val="000000"/>
                          </a:solidFill>
                          <a:latin typeface="Franklin Gothic Book" panose="020B0503020102020204" pitchFamily="34" charset="0"/>
                        </a:rPr>
                        <a:t>Networks</a:t>
                      </a:r>
                    </a:p>
                  </a:txBody>
                  <a:tcPr anchor="ctr">
                    <a:lnL w="12700" cap="flat" cmpd="sng" algn="ctr">
                      <a:noFill/>
                      <a:prstDash val="solid"/>
                      <a:round/>
                      <a:headEnd type="none" w="med" len="med"/>
                      <a:tailEnd type="none" w="med" len="med"/>
                    </a:lnL>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spc="-20" baseline="0" dirty="0">
                          <a:solidFill>
                            <a:schemeClr val="tx1"/>
                          </a:solidFill>
                          <a:latin typeface="+mn-lt"/>
                        </a:rPr>
                        <a:t>Hub One has built an on-premises private LTE network to serve three Parisian airports, with plans to upgrade to 5G.</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580382410"/>
                  </a:ext>
                </a:extLst>
              </a:tr>
              <a:tr h="681977">
                <a:tc>
                  <a:txBody>
                    <a:bodyPr/>
                    <a:lstStyle/>
                    <a:p>
                      <a:r>
                        <a:rPr lang="en-GB" sz="1000" b="1" spc="20" baseline="0" dirty="0">
                          <a:solidFill>
                            <a:srgbClr val="000000"/>
                          </a:solidFill>
                          <a:latin typeface="Franklin Gothic Book" panose="020B0503020102020204" pitchFamily="34" charset="0"/>
                        </a:rPr>
                        <a:t>Spectrum </a:t>
                      </a:r>
                    </a:p>
                  </a:txBody>
                  <a:tcPr anchor="ctr">
                    <a:lnL w="12700" cap="flat" cmpd="sng" algn="ctr">
                      <a:noFill/>
                      <a:prstDash val="solid"/>
                      <a:round/>
                      <a:headEnd type="none" w="med" len="med"/>
                      <a:tailEnd type="none" w="med" len="med"/>
                    </a:lnL>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dirty="0">
                          <a:solidFill>
                            <a:schemeClr val="tx1"/>
                          </a:solidFill>
                          <a:latin typeface="+mn-lt"/>
                        </a:rPr>
                        <a:t>Hub One was awarded 40MHz of spectrum in the 2.6GHz TDD band. All of the spectrum is used to cover the 55sq km area of the Parisian airports.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dirty="0">
                          <a:solidFill>
                            <a:schemeClr val="tx1"/>
                          </a:solidFill>
                          <a:latin typeface="+mn-lt"/>
                        </a:rPr>
                        <a:t>It will apply for 26GHz spectrum once available. </a:t>
                      </a:r>
                    </a:p>
                  </a:txBody>
                  <a:tcPr anchor="ctr">
                    <a:lnR w="12700" cap="flat" cmpd="sng" algn="ctr">
                      <a:no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274341863"/>
                  </a:ext>
                </a:extLst>
              </a:tr>
              <a:tr h="728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spc="20" baseline="0" dirty="0">
                          <a:solidFill>
                            <a:srgbClr val="000000"/>
                          </a:solidFill>
                          <a:latin typeface="Franklin Gothic Book" panose="020B0503020102020204" pitchFamily="34" charset="0"/>
                        </a:rPr>
                        <a:t>Financials</a:t>
                      </a:r>
                    </a:p>
                  </a:txBody>
                  <a:tcPr anchor="ctr">
                    <a:lnL w="12700" cap="flat" cmpd="sng" algn="ctr">
                      <a:noFill/>
                      <a:prstDash val="solid"/>
                      <a:round/>
                      <a:headEnd type="none" w="med" len="med"/>
                      <a:tailEnd type="none" w="med" len="med"/>
                    </a:lnL>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b="0" dirty="0">
                          <a:solidFill>
                            <a:schemeClr val="tx1"/>
                          </a:solidFill>
                          <a:latin typeface="+mn-lt"/>
                        </a:rPr>
                        <a:t>Groupe ADP’s revenue</a:t>
                      </a:r>
                      <a:r>
                        <a:rPr lang="en-US" sz="1000" b="0" strike="noStrike" baseline="30000" dirty="0">
                          <a:solidFill>
                            <a:schemeClr val="tx1"/>
                          </a:solidFill>
                          <a:latin typeface="+mn-lt"/>
                        </a:rPr>
                        <a:t>1</a:t>
                      </a:r>
                      <a:r>
                        <a:rPr lang="en-US" sz="1000" b="0" dirty="0">
                          <a:solidFill>
                            <a:schemeClr val="tx1"/>
                          </a:solidFill>
                          <a:latin typeface="+mn-lt"/>
                        </a:rPr>
                        <a:t> was EUR2.1 billion (USD2.4 billion) in 2020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b="0" dirty="0">
                          <a:solidFill>
                            <a:schemeClr val="tx1"/>
                          </a:solidFill>
                          <a:latin typeface="+mn-lt"/>
                        </a:rPr>
                        <a:t>Hub One generated EUR136 million (USD154 million) in 2020, of which EUR82 million (USD93 million) was from telecoms.</a:t>
                      </a:r>
                      <a:endParaRPr lang="en-GB" sz="1000" dirty="0">
                        <a:solidFill>
                          <a:schemeClr val="tx1"/>
                        </a:solidFill>
                        <a:latin typeface="+mn-lt"/>
                      </a:endParaRP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420214271"/>
                  </a:ext>
                </a:extLst>
              </a:tr>
              <a:tr h="741262">
                <a:tc>
                  <a:txBody>
                    <a:bodyPr/>
                    <a:lstStyle/>
                    <a:p>
                      <a:r>
                        <a:rPr lang="en-US" sz="1000" b="1" spc="20" baseline="0" dirty="0">
                          <a:solidFill>
                            <a:srgbClr val="000000"/>
                          </a:solidFill>
                          <a:latin typeface="Franklin Gothic Book" panose="020B0503020102020204" pitchFamily="34" charset="0"/>
                        </a:rPr>
                        <a:t>Key Partners</a:t>
                      </a:r>
                      <a:endParaRPr lang="en-GB" sz="1000" b="1" spc="20" baseline="0" dirty="0">
                        <a:solidFill>
                          <a:srgbClr val="000000"/>
                        </a:solidFill>
                        <a:latin typeface="Franklin Gothic Book" panose="020B0503020102020204" pitchFamily="34" charset="0"/>
                      </a:endParaRPr>
                    </a:p>
                  </a:txBody>
                  <a:tcPr anchor="ctr">
                    <a:lnL w="12700" cap="flat" cmpd="sng" algn="ctr">
                      <a:noFill/>
                      <a:prstDash val="solid"/>
                      <a:round/>
                      <a:headEnd type="none" w="med" len="med"/>
                      <a:tailEnd type="none" w="med" len="med"/>
                    </a:lnL>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Ericsson: radio network (including small cells)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Athonet: core network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Streamwide: mission critical communications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ItalTel: VoLTE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Samsung, Sonim, RugGear, Apple and Zebra: devices</a:t>
                      </a:r>
                    </a:p>
                  </a:txBody>
                  <a:tcPr anchor="ctr">
                    <a:lnR w="12700" cap="flat" cmpd="sng" algn="ctr">
                      <a:no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920917617"/>
                  </a:ext>
                </a:extLst>
              </a:tr>
              <a:tr h="385465">
                <a:tc>
                  <a:txBody>
                    <a:bodyPr/>
                    <a:lstStyle/>
                    <a:p>
                      <a:r>
                        <a:rPr lang="en-GB" sz="1000" b="1" spc="20" baseline="0" dirty="0">
                          <a:solidFill>
                            <a:srgbClr val="000000"/>
                          </a:solidFill>
                          <a:latin typeface="Franklin Gothic Book" panose="020B0503020102020204" pitchFamily="34" charset="0"/>
                        </a:rPr>
                        <a:t>Key stakeholders</a:t>
                      </a:r>
                    </a:p>
                  </a:txBody>
                  <a:tcPr anchor="ctr">
                    <a:lnL w="12700" cap="flat" cmpd="sng" algn="ctr">
                      <a:noFill/>
                      <a:prstDash val="solid"/>
                      <a:round/>
                      <a:headEnd type="none" w="med" len="med"/>
                      <a:tailEnd type="none" w="med" len="med"/>
                    </a:lnL>
                    <a:solidFill>
                      <a:schemeClr val="bg1"/>
                    </a:solidFill>
                  </a:tcPr>
                </a:tc>
                <a:tc>
                  <a:txBody>
                    <a:bodyPr/>
                    <a:lstStyle/>
                    <a:p>
                      <a:pPr marL="171450" indent="-171450" algn="l">
                        <a:buFont typeface="Wingdings" panose="05000000000000000000" pitchFamily="2" charset="2"/>
                        <a:buChar char="§"/>
                      </a:pPr>
                      <a:r>
                        <a:rPr lang="en-GB" sz="1000" u="none" dirty="0">
                          <a:solidFill>
                            <a:schemeClr val="tx1"/>
                          </a:solidFill>
                          <a:latin typeface="+mn-lt"/>
                        </a:rPr>
                        <a:t>Groupe ADP, Air France. </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582358399"/>
                  </a:ext>
                </a:extLst>
              </a:tr>
            </a:tbl>
          </a:graphicData>
        </a:graphic>
      </p:graphicFrame>
      <p:sp>
        <p:nvSpPr>
          <p:cNvPr id="9" name="Rectangle: Rounded Corners 8">
            <a:extLst>
              <a:ext uri="{FF2B5EF4-FFF2-40B4-BE49-F238E27FC236}">
                <a16:creationId xmlns:a16="http://schemas.microsoft.com/office/drawing/2014/main" id="{D833B8A7-93A6-4718-A834-5132F5B26527}"/>
              </a:ext>
            </a:extLst>
          </p:cNvPr>
          <p:cNvSpPr/>
          <p:nvPr/>
        </p:nvSpPr>
        <p:spPr>
          <a:xfrm>
            <a:off x="431499" y="1449388"/>
            <a:ext cx="4267201" cy="4668269"/>
          </a:xfrm>
          <a:prstGeom prst="roundRect">
            <a:avLst>
              <a:gd name="adj" fmla="val 7576"/>
            </a:avLst>
          </a:prstGeom>
          <a:solidFill>
            <a:schemeClr val="tx1">
              <a:lumMod val="10000"/>
              <a:lumOff val="90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Aft>
                <a:spcPts val="800"/>
              </a:spcAft>
            </a:pPr>
            <a:r>
              <a:rPr lang="en-GB" sz="1200" b="1" spc="20" dirty="0">
                <a:solidFill>
                  <a:schemeClr val="tx1"/>
                </a:solidFill>
                <a:latin typeface="Franklin Gothic Book" panose="020B0503020102020204" pitchFamily="34" charset="0"/>
              </a:rPr>
              <a:t>Project overview</a:t>
            </a:r>
          </a:p>
          <a:p>
            <a:pPr>
              <a:spcAft>
                <a:spcPts val="800"/>
              </a:spcAft>
            </a:pPr>
            <a:r>
              <a:rPr lang="en-GB" sz="1200" dirty="0">
                <a:solidFill>
                  <a:schemeClr val="tx1"/>
                </a:solidFill>
                <a:latin typeface="Franklin Gothic Book" panose="020B0503020102020204" pitchFamily="34" charset="0"/>
              </a:rPr>
              <a:t>Hub One announced in 2020 that it would deploy a private LTE/5G network at </a:t>
            </a:r>
            <a:r>
              <a:rPr lang="fr-FR" sz="1200" dirty="0">
                <a:solidFill>
                  <a:schemeClr val="tx1"/>
                </a:solidFill>
                <a:latin typeface="Franklin Gothic Book" panose="020B0503020102020204" pitchFamily="34" charset="0"/>
              </a:rPr>
              <a:t>Paris-Charles de Gaulle, Paris-Orly and Paris-Le Bourget airports </a:t>
            </a:r>
            <a:r>
              <a:rPr lang="en-GB" sz="1200" dirty="0">
                <a:solidFill>
                  <a:schemeClr val="tx1"/>
                </a:solidFill>
                <a:latin typeface="Franklin Gothic Book" panose="020B0503020102020204" pitchFamily="34" charset="0"/>
              </a:rPr>
              <a:t>in collaboration with its parent company, Groupe ADP, and Air France</a:t>
            </a:r>
            <a:r>
              <a:rPr lang="fr-FR" sz="1200" dirty="0">
                <a:solidFill>
                  <a:schemeClr val="tx1"/>
                </a:solidFill>
                <a:latin typeface="Franklin Gothic Book" panose="020B0503020102020204" pitchFamily="34" charset="0"/>
              </a:rPr>
              <a:t>. The announcement followed the award of a </a:t>
            </a:r>
            <a:r>
              <a:rPr lang="en-GB" sz="1200" dirty="0">
                <a:solidFill>
                  <a:schemeClr val="tx1"/>
                </a:solidFill>
                <a:latin typeface="Franklin Gothic Book" panose="020B0503020102020204" pitchFamily="34" charset="0"/>
              </a:rPr>
              <a:t>10-year licence for 40MHz of 2.6GHz TDD band spectrum to Hub One in January 2020. The company is deploying the network, which will support a range of IoT applications and communications for 120 000 airport employees. Hub One is building and managing the network on behalf of the three airports. </a:t>
            </a:r>
          </a:p>
          <a:p>
            <a:pPr>
              <a:spcAft>
                <a:spcPts val="800"/>
              </a:spcAft>
            </a:pPr>
            <a:r>
              <a:rPr lang="en-GB" sz="1200" dirty="0">
                <a:solidFill>
                  <a:schemeClr val="tx1"/>
                </a:solidFill>
                <a:latin typeface="Franklin Gothic Book" panose="020B0503020102020204" pitchFamily="34" charset="0"/>
              </a:rPr>
              <a:t>Hub One, initially part of the IT and telecoms division of Groupe ADP, was spun out in 2001 to export the firm’s communications expertise to industries outside of aviation. Hub One has grown through acquisition, acquiring Nomadvance in 2012 (an IoT and asset tracking specialist) and later Sysdream, Oveliane and OïkiaLog to build its cyber-security expertise. These acquisitions enable Hub One to specialise in three areas: telecommunications networks, asset tracking and cyber security. </a:t>
            </a:r>
          </a:p>
          <a:p>
            <a:pPr>
              <a:spcAft>
                <a:spcPts val="800"/>
              </a:spcAft>
            </a:pPr>
            <a:r>
              <a:rPr lang="en-GB" sz="1200" spc="-10" dirty="0">
                <a:solidFill>
                  <a:schemeClr val="tx1"/>
                </a:solidFill>
                <a:latin typeface="Franklin Gothic Book" panose="020B0503020102020204" pitchFamily="34" charset="0"/>
              </a:rPr>
              <a:t>Hub One’s private LTE/5G project deployment has generated</a:t>
            </a:r>
            <a:r>
              <a:rPr lang="en-GB" sz="1200" dirty="0">
                <a:solidFill>
                  <a:schemeClr val="tx1"/>
                </a:solidFill>
                <a:latin typeface="Franklin Gothic Book" panose="020B0503020102020204" pitchFamily="34" charset="0"/>
              </a:rPr>
              <a:t> significant interest from other potential customers.</a:t>
            </a:r>
            <a:endParaRPr lang="en-GB" sz="1200" dirty="0">
              <a:solidFill>
                <a:schemeClr val="tx1"/>
              </a:solidFill>
              <a:highlight>
                <a:srgbClr val="FFFF00"/>
              </a:highlight>
              <a:latin typeface="Franklin Gothic Book" panose="020B0503020102020204" pitchFamily="34" charset="0"/>
            </a:endParaRPr>
          </a:p>
          <a:p>
            <a:pPr>
              <a:spcAft>
                <a:spcPts val="800"/>
              </a:spcAft>
            </a:pPr>
            <a:endParaRPr lang="en-GB" sz="1200" dirty="0">
              <a:solidFill>
                <a:schemeClr val="tx1"/>
              </a:solidFill>
              <a:latin typeface="Franklin Gothic Book" panose="020B0503020102020204" pitchFamily="34" charset="0"/>
            </a:endParaRPr>
          </a:p>
          <a:p>
            <a:pPr marL="1400">
              <a:spcAft>
                <a:spcPts val="800"/>
              </a:spcAft>
              <a:buClr>
                <a:schemeClr val="accent2"/>
              </a:buClr>
              <a:buSzPct val="100000"/>
            </a:pPr>
            <a:endParaRPr lang="en-US" sz="900" baseline="30000" dirty="0">
              <a:solidFill>
                <a:schemeClr val="tx1"/>
              </a:solidFill>
              <a:latin typeface="Franklin Gothic Book" panose="020B0503020102020204" pitchFamily="34" charset="0"/>
              <a:ea typeface="ＭＳ Ｐゴシック" charset="-128"/>
              <a:cs typeface="Arial" pitchFamily="34" charset="0"/>
            </a:endParaRPr>
          </a:p>
          <a:p>
            <a:pPr marL="1400">
              <a:spcAft>
                <a:spcPts val="800"/>
              </a:spcAft>
              <a:buClr>
                <a:schemeClr val="accent2"/>
              </a:buClr>
              <a:buSzPct val="100000"/>
            </a:pPr>
            <a:endParaRPr lang="en-GB" sz="900" baseline="30000" dirty="0">
              <a:solidFill>
                <a:schemeClr val="tx1"/>
              </a:solidFill>
              <a:latin typeface="Franklin Gothic Book" panose="020B0503020102020204" pitchFamily="34" charset="0"/>
              <a:ea typeface="ＭＳ Ｐゴシック" charset="-128"/>
              <a:cs typeface="Arial" pitchFamily="34" charset="0"/>
            </a:endParaRPr>
          </a:p>
          <a:p>
            <a:pPr>
              <a:spcAft>
                <a:spcPts val="800"/>
              </a:spcAft>
            </a:pPr>
            <a:endParaRPr lang="en-GB" sz="1200" baseline="30000" dirty="0">
              <a:solidFill>
                <a:schemeClr val="tx1"/>
              </a:solidFill>
              <a:latin typeface="Franklin Gothic Book" panose="020B0503020102020204" pitchFamily="34" charset="0"/>
            </a:endParaRPr>
          </a:p>
        </p:txBody>
      </p:sp>
      <p:sp>
        <p:nvSpPr>
          <p:cNvPr id="57" name="Text Placeholder 11">
            <a:extLst>
              <a:ext uri="{FF2B5EF4-FFF2-40B4-BE49-F238E27FC236}">
                <a16:creationId xmlns:a16="http://schemas.microsoft.com/office/drawing/2014/main" id="{14A84694-7F72-4AE2-8445-F9EA030B574E}"/>
              </a:ext>
            </a:extLst>
          </p:cNvPr>
          <p:cNvSpPr txBox="1">
            <a:spLocks/>
          </p:cNvSpPr>
          <p:nvPr/>
        </p:nvSpPr>
        <p:spPr>
          <a:xfrm>
            <a:off x="357757" y="6208395"/>
            <a:ext cx="6300787" cy="504001"/>
          </a:xfrm>
          <a:prstGeom prst="rect">
            <a:avLst/>
          </a:prstGeom>
        </p:spPr>
        <p:txBody>
          <a:bodyPr/>
          <a:lst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00" indent="0">
              <a:buNone/>
            </a:pPr>
            <a:r>
              <a:rPr lang="en-US" sz="900" b="0" i="0" dirty="0">
                <a:solidFill>
                  <a:srgbClr val="000000"/>
                </a:solidFill>
                <a:effectLst/>
                <a:latin typeface="+mn-lt"/>
              </a:rPr>
              <a:t> </a:t>
            </a:r>
            <a:r>
              <a:rPr lang="en-GB" sz="900" dirty="0"/>
              <a:t>  </a:t>
            </a:r>
          </a:p>
          <a:p>
            <a:pPr marL="1400" indent="0">
              <a:buNone/>
            </a:pPr>
            <a:endParaRPr lang="en-GB" dirty="0"/>
          </a:p>
        </p:txBody>
      </p:sp>
      <p:sp>
        <p:nvSpPr>
          <p:cNvPr id="2" name="TextBox 1">
            <a:extLst>
              <a:ext uri="{FF2B5EF4-FFF2-40B4-BE49-F238E27FC236}">
                <a16:creationId xmlns:a16="http://schemas.microsoft.com/office/drawing/2014/main" id="{C45D87DC-456D-49C2-8842-72CF22CE7B09}"/>
              </a:ext>
            </a:extLst>
          </p:cNvPr>
          <p:cNvSpPr txBox="1"/>
          <p:nvPr/>
        </p:nvSpPr>
        <p:spPr>
          <a:xfrm>
            <a:off x="8236974" y="6117657"/>
            <a:ext cx="1311269" cy="215444"/>
          </a:xfrm>
          <a:prstGeom prst="rect">
            <a:avLst/>
          </a:prstGeom>
          <a:noFill/>
        </p:spPr>
        <p:txBody>
          <a:bodyPr wrap="square" rtlCol="0">
            <a:spAutoFit/>
          </a:bodyPr>
          <a:lstStyle/>
          <a:p>
            <a:pPr algn="r"/>
            <a:r>
              <a:rPr lang="en-US" sz="800" dirty="0">
                <a:solidFill>
                  <a:schemeClr val="bg1">
                    <a:lumMod val="50000"/>
                  </a:schemeClr>
                </a:solidFill>
                <a:latin typeface="+mn-lt"/>
              </a:rPr>
              <a:t>Source: Analysys Mason</a:t>
            </a:r>
            <a:endParaRPr lang="en-GB" sz="800" dirty="0">
              <a:solidFill>
                <a:schemeClr val="bg1">
                  <a:lumMod val="50000"/>
                </a:schemeClr>
              </a:solidFill>
              <a:latin typeface="+mn-lt"/>
            </a:endParaRPr>
          </a:p>
        </p:txBody>
      </p:sp>
      <p:sp>
        <p:nvSpPr>
          <p:cNvPr id="16" name="Text Placeholder 3">
            <a:extLst>
              <a:ext uri="{FF2B5EF4-FFF2-40B4-BE49-F238E27FC236}">
                <a16:creationId xmlns:a16="http://schemas.microsoft.com/office/drawing/2014/main" id="{D5EF38B3-F9C5-444E-B939-C5F026BF9589}"/>
              </a:ext>
            </a:extLst>
          </p:cNvPr>
          <p:cNvSpPr txBox="1">
            <a:spLocks/>
          </p:cNvSpPr>
          <p:nvPr/>
        </p:nvSpPr>
        <p:spPr>
          <a:xfrm>
            <a:off x="452438" y="6200775"/>
            <a:ext cx="6300787" cy="504001"/>
          </a:xfrm>
          <a:prstGeom prst="rect">
            <a:avLst/>
          </a:prstGeom>
        </p:spPr>
        <p:txBody>
          <a:bodyPr lIns="0"/>
          <a:lst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00" indent="0">
              <a:buNone/>
            </a:pPr>
            <a:r>
              <a:rPr lang="en-US" sz="900" dirty="0">
                <a:latin typeface="+mn-lt"/>
              </a:rPr>
              <a:t>This document is freely available on Analysys Mason’s website. Usage is subject to the terms and conditions in our copyright notice. </a:t>
            </a:r>
            <a:br>
              <a:rPr lang="en-US" sz="900" dirty="0">
                <a:latin typeface="+mn-lt"/>
              </a:rPr>
            </a:br>
            <a:r>
              <a:rPr lang="en-US" sz="900" baseline="30000" dirty="0">
                <a:latin typeface="+mn-lt"/>
              </a:rPr>
              <a:t>1 </a:t>
            </a:r>
            <a:r>
              <a:rPr lang="en-US" sz="900" dirty="0">
                <a:latin typeface="+mn-lt"/>
              </a:rPr>
              <a:t>Revenue was EUR4.7 billion (USD5.3 billion) in 2019 but declined significantly due to the COVID-19 pandemic. Revenue for the first 9 months of 2021 was EUR1.8 billion (USD2 billion), an increase of 12% over the same period in 2020. </a:t>
            </a:r>
          </a:p>
          <a:p>
            <a:endParaRPr lang="en-GB" dirty="0"/>
          </a:p>
        </p:txBody>
      </p:sp>
    </p:spTree>
    <p:extLst>
      <p:ext uri="{BB962C8B-B14F-4D97-AF65-F5344CB8AC3E}">
        <p14:creationId xmlns:p14="http://schemas.microsoft.com/office/powerpoint/2010/main" val="65689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5D7634-3D6F-4A28-A2BD-F0E01038E4B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7"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7E5D7634-3D6F-4A28-A2BD-F0E01038E4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51A91AE-3DA6-4E12-B347-32CAF19A51EB}"/>
              </a:ext>
            </a:extLst>
          </p:cNvPr>
          <p:cNvSpPr>
            <a:spLocks noGrp="1"/>
          </p:cNvSpPr>
          <p:nvPr>
            <p:ph type="title"/>
          </p:nvPr>
        </p:nvSpPr>
        <p:spPr/>
        <p:txBody>
          <a:bodyPr vert="horz"/>
          <a:lstStyle/>
          <a:p>
            <a:r>
              <a:rPr lang="en-GB" sz="2000" dirty="0">
                <a:solidFill>
                  <a:schemeClr val="accent2"/>
                </a:solidFill>
                <a:latin typeface="Franklin Gothic Book" panose="020B0503020102020204" pitchFamily="34" charset="0"/>
              </a:rPr>
              <a:t>Hub One: </a:t>
            </a:r>
            <a:r>
              <a:rPr lang="en-GB" dirty="0"/>
              <a:t>private LTE/5G networks deployment at three Parisian airports</a:t>
            </a:r>
          </a:p>
        </p:txBody>
      </p:sp>
      <p:sp>
        <p:nvSpPr>
          <p:cNvPr id="10" name="Text Placeholder 9">
            <a:extLst>
              <a:ext uri="{FF2B5EF4-FFF2-40B4-BE49-F238E27FC236}">
                <a16:creationId xmlns:a16="http://schemas.microsoft.com/office/drawing/2014/main" id="{9F6BF594-5D7D-42A6-BC10-97C116E690FA}"/>
              </a:ext>
            </a:extLst>
          </p:cNvPr>
          <p:cNvSpPr>
            <a:spLocks noGrp="1"/>
          </p:cNvSpPr>
          <p:nvPr>
            <p:ph type="body" sz="quarter" idx="12"/>
          </p:nvPr>
        </p:nvSpPr>
        <p:spPr/>
        <p:txBody>
          <a:bodyPr/>
          <a:lstStyle/>
          <a:p>
            <a:r>
              <a:rPr lang="en-GB" b="1" spc="20" dirty="0">
                <a:solidFill>
                  <a:schemeClr val="accent2"/>
                </a:solidFill>
              </a:rPr>
              <a:t>Business drivers</a:t>
            </a:r>
          </a:p>
          <a:p>
            <a:r>
              <a:rPr lang="en-US" dirty="0"/>
              <a:t>There are several key drivers for this private network deployment.</a:t>
            </a:r>
          </a:p>
          <a:p>
            <a:pPr lvl="1"/>
            <a:r>
              <a:rPr lang="en-US" b="1" dirty="0"/>
              <a:t>Homogenous network.</a:t>
            </a:r>
            <a:r>
              <a:rPr lang="en-US" dirty="0"/>
              <a:t> A private cellular network replaces several current networks in operation (including Wi-Fi and TETRA) and addresses radio constraints inherent to the airport environment where air traffic control takes priority. </a:t>
            </a:r>
          </a:p>
          <a:p>
            <a:pPr lvl="1"/>
            <a:r>
              <a:rPr lang="en-US" b="1" dirty="0"/>
              <a:t>Obsolescence of current networks.</a:t>
            </a:r>
            <a:r>
              <a:rPr lang="en-US" dirty="0"/>
              <a:t> 3GPP technologies are subject to continuous innovation and standardisation; replacing TETRA was an important consideration. </a:t>
            </a:r>
          </a:p>
          <a:p>
            <a:pPr lvl="1"/>
            <a:r>
              <a:rPr lang="en-US" b="1" dirty="0"/>
              <a:t>IoT.</a:t>
            </a:r>
            <a:r>
              <a:rPr lang="en-US" dirty="0"/>
              <a:t> The airport is automating more processes by deploying IoT devices and applications. </a:t>
            </a:r>
          </a:p>
          <a:p>
            <a:r>
              <a:rPr lang="en-GB" b="1" spc="20" dirty="0">
                <a:solidFill>
                  <a:schemeClr val="accent2"/>
                </a:solidFill>
              </a:rPr>
              <a:t>Key partnerships</a:t>
            </a:r>
          </a:p>
          <a:p>
            <a:r>
              <a:rPr lang="en-GB" dirty="0"/>
              <a:t>Hub One is working with its partner, Air France, to deliver the private LTE/5G networks. Airlines expect Hub One to deliver stringent service level agreements (SLAs) to ensure that the network delivers productivity gains and efficiencies. </a:t>
            </a:r>
          </a:p>
          <a:p>
            <a:r>
              <a:rPr lang="en-GB" b="1" spc="20" dirty="0">
                <a:solidFill>
                  <a:schemeClr val="accent2"/>
                </a:solidFill>
              </a:rPr>
              <a:t>Leading 5G use cases</a:t>
            </a:r>
          </a:p>
          <a:p>
            <a:r>
              <a:rPr lang="en-GB" dirty="0">
                <a:latin typeface="+mn-lt"/>
              </a:rPr>
              <a:t>Hub One is trialling 5G standalone (SA) and is exploring 5G-related use cases. For example, the company is testing an edge compute solution to monitor and control latency-sensitive equipment in non-aircraft vehicles </a:t>
            </a:r>
            <a:r>
              <a:rPr lang="en-GB" dirty="0">
                <a:solidFill>
                  <a:srgbClr val="000000"/>
                </a:solidFill>
                <a:latin typeface="+mn-lt"/>
              </a:rPr>
              <a:t>on runways. </a:t>
            </a:r>
            <a:r>
              <a:rPr lang="en-GB" dirty="0">
                <a:solidFill>
                  <a:srgbClr val="000000"/>
                </a:solidFill>
                <a:highlight>
                  <a:srgbClr val="FFFF00"/>
                </a:highlight>
                <a:latin typeface="+mn-lt"/>
              </a:rPr>
              <a:t> </a:t>
            </a:r>
            <a:endParaRPr lang="en-GB" b="1" dirty="0">
              <a:solidFill>
                <a:schemeClr val="accent2"/>
              </a:solidFill>
              <a:latin typeface="+mn-lt"/>
            </a:endParaRPr>
          </a:p>
          <a:p>
            <a:endParaRPr lang="en-GB" dirty="0"/>
          </a:p>
        </p:txBody>
      </p:sp>
      <p:sp>
        <p:nvSpPr>
          <p:cNvPr id="2" name="Text Placeholder 1">
            <a:extLst>
              <a:ext uri="{FF2B5EF4-FFF2-40B4-BE49-F238E27FC236}">
                <a16:creationId xmlns:a16="http://schemas.microsoft.com/office/drawing/2014/main" id="{5E2BAB03-52A1-42E5-BCB9-A251368A9FF0}"/>
              </a:ext>
            </a:extLst>
          </p:cNvPr>
          <p:cNvSpPr>
            <a:spLocks noGrp="1"/>
          </p:cNvSpPr>
          <p:nvPr>
            <p:ph type="body" sz="quarter" idx="15"/>
          </p:nvPr>
        </p:nvSpPr>
        <p:spPr/>
        <p:txBody>
          <a:bodyPr/>
          <a:lstStyle/>
          <a:p>
            <a:r>
              <a:rPr lang="en-GB" dirty="0"/>
              <a:t>Figure 2: </a:t>
            </a:r>
            <a:r>
              <a:rPr lang="en-GB" b="1" spc="20" dirty="0"/>
              <a:t>Examples of use cases being tested/deployed</a:t>
            </a:r>
            <a:endParaRPr lang="en-GB" dirty="0"/>
          </a:p>
          <a:p>
            <a:endParaRPr lang="en-GB" dirty="0"/>
          </a:p>
        </p:txBody>
      </p:sp>
      <p:graphicFrame>
        <p:nvGraphicFramePr>
          <p:cNvPr id="6" name="Table 6">
            <a:extLst>
              <a:ext uri="{FF2B5EF4-FFF2-40B4-BE49-F238E27FC236}">
                <a16:creationId xmlns:a16="http://schemas.microsoft.com/office/drawing/2014/main" id="{1610A502-8EA5-4675-8C67-A63AD47ADE16}"/>
              </a:ext>
            </a:extLst>
          </p:cNvPr>
          <p:cNvGraphicFramePr>
            <a:graphicFrameLocks noGrp="1"/>
          </p:cNvGraphicFramePr>
          <p:nvPr>
            <p:ph type="pic" sz="quarter" idx="11"/>
            <p:extLst>
              <p:ext uri="{D42A27DB-BD31-4B8C-83A1-F6EECF244321}">
                <p14:modId xmlns:p14="http://schemas.microsoft.com/office/powerpoint/2010/main" val="2061124272"/>
              </p:ext>
            </p:extLst>
          </p:nvPr>
        </p:nvGraphicFramePr>
        <p:xfrm>
          <a:off x="5205413" y="1653049"/>
          <a:ext cx="4248150" cy="2407920"/>
        </p:xfrm>
        <a:graphic>
          <a:graphicData uri="http://schemas.openxmlformats.org/drawingml/2006/table">
            <a:tbl>
              <a:tblPr firstCol="1" bandRow="1">
                <a:tableStyleId>{5C22544A-7EE6-4342-B048-85BDC9FD1C3A}</a:tableStyleId>
              </a:tblPr>
              <a:tblGrid>
                <a:gridCol w="1161130">
                  <a:extLst>
                    <a:ext uri="{9D8B030D-6E8A-4147-A177-3AD203B41FA5}">
                      <a16:colId xmlns:a16="http://schemas.microsoft.com/office/drawing/2014/main" val="62957736"/>
                    </a:ext>
                  </a:extLst>
                </a:gridCol>
                <a:gridCol w="3087020">
                  <a:extLst>
                    <a:ext uri="{9D8B030D-6E8A-4147-A177-3AD203B41FA5}">
                      <a16:colId xmlns:a16="http://schemas.microsoft.com/office/drawing/2014/main" val="3720147629"/>
                    </a:ext>
                  </a:extLst>
                </a:gridCol>
              </a:tblGrid>
              <a:tr h="519556">
                <a:tc>
                  <a:txBody>
                    <a:bodyPr/>
                    <a:lstStyle/>
                    <a:p>
                      <a:r>
                        <a:rPr lang="en-GB" dirty="0"/>
                        <a:t>Airport communications</a:t>
                      </a:r>
                    </a:p>
                  </a:txBody>
                  <a:tcPr anchor="ctr"/>
                </a:tc>
                <a:tc>
                  <a:txBody>
                    <a:bodyPr/>
                    <a:lstStyle/>
                    <a:p>
                      <a:pPr marL="171450" indent="-171450" algn="l">
                        <a:buFont typeface="Wingdings" panose="05000000000000000000" pitchFamily="2" charset="2"/>
                        <a:buChar char="§"/>
                      </a:pPr>
                      <a:r>
                        <a:rPr lang="en-US" dirty="0"/>
                        <a:t>Replacing traditional push-to-talk with mission critical </a:t>
                      </a:r>
                      <a:r>
                        <a:rPr lang="en-US" dirty="0">
                          <a:solidFill>
                            <a:schemeClr val="tx1"/>
                          </a:solidFill>
                        </a:rPr>
                        <a:t>push-to-talk to enables group communication. This is especially important for activities such as refuelling where all employees need to be alerted. </a:t>
                      </a:r>
                      <a:endParaRPr lang="en-GB" dirty="0">
                        <a:solidFill>
                          <a:schemeClr val="tx1"/>
                        </a:solidFill>
                      </a:endParaRPr>
                    </a:p>
                  </a:txBody>
                  <a:tcPr anchor="ctr">
                    <a:solidFill>
                      <a:schemeClr val="accent4">
                        <a:lumMod val="20000"/>
                        <a:lumOff val="80000"/>
                      </a:schemeClr>
                    </a:solidFill>
                  </a:tcPr>
                </a:tc>
                <a:extLst>
                  <a:ext uri="{0D108BD9-81ED-4DB2-BD59-A6C34878D82A}">
                    <a16:rowId xmlns:a16="http://schemas.microsoft.com/office/drawing/2014/main" val="3954499643"/>
                  </a:ext>
                </a:extLst>
              </a:tr>
              <a:tr h="375235">
                <a:tc>
                  <a:txBody>
                    <a:bodyPr/>
                    <a:lstStyle/>
                    <a:p>
                      <a:r>
                        <a:rPr lang="en-GB" dirty="0"/>
                        <a:t>Baggage handling</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Accelerate the reconciliation of baggage loaded with passengers on board the aircraft.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Facilitate and streamline workloads for transferring passenger baggage to connecting flights. </a:t>
                      </a:r>
                    </a:p>
                  </a:txBody>
                  <a:tcPr>
                    <a:solidFill>
                      <a:schemeClr val="accent4">
                        <a:lumMod val="20000"/>
                        <a:lumOff val="80000"/>
                      </a:schemeClr>
                    </a:solidFill>
                  </a:tcPr>
                </a:tc>
                <a:extLst>
                  <a:ext uri="{0D108BD9-81ED-4DB2-BD59-A6C34878D82A}">
                    <a16:rowId xmlns:a16="http://schemas.microsoft.com/office/drawing/2014/main" val="935377465"/>
                  </a:ext>
                </a:extLst>
              </a:tr>
              <a:tr h="695378">
                <a:tc>
                  <a:txBody>
                    <a:bodyPr/>
                    <a:lstStyle/>
                    <a:p>
                      <a:r>
                        <a:rPr lang="en-GB" dirty="0"/>
                        <a:t>Remote maintenance</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Facilitate maintenance remotely via a video link (for example, if an alert sounds when the aircraft is taxiing to the runway).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Better use of resources to provide maintenance services if they can be delivered remotely. </a:t>
                      </a:r>
                    </a:p>
                  </a:txBody>
                  <a:tcPr>
                    <a:solidFill>
                      <a:schemeClr val="accent4">
                        <a:lumMod val="20000"/>
                        <a:lumOff val="80000"/>
                      </a:schemeClr>
                    </a:solidFill>
                  </a:tcPr>
                </a:tc>
                <a:extLst>
                  <a:ext uri="{0D108BD9-81ED-4DB2-BD59-A6C34878D82A}">
                    <a16:rowId xmlns:a16="http://schemas.microsoft.com/office/drawing/2014/main" val="2070649993"/>
                  </a:ext>
                </a:extLst>
              </a:tr>
            </a:tbl>
          </a:graphicData>
        </a:graphic>
      </p:graphicFrame>
      <p:sp>
        <p:nvSpPr>
          <p:cNvPr id="5" name="Slide Number Placeholder 4">
            <a:extLst>
              <a:ext uri="{FF2B5EF4-FFF2-40B4-BE49-F238E27FC236}">
                <a16:creationId xmlns:a16="http://schemas.microsoft.com/office/drawing/2014/main" id="{8B935723-5E92-4F96-99F3-FF1EEEF3E69A}"/>
              </a:ext>
            </a:extLst>
          </p:cNvPr>
          <p:cNvSpPr>
            <a:spLocks noGrp="1"/>
          </p:cNvSpPr>
          <p:nvPr>
            <p:ph type="sldNum" sz="quarter" idx="4"/>
          </p:nvPr>
        </p:nvSpPr>
        <p:spPr/>
        <p:txBody>
          <a:bodyPr/>
          <a:lstStyle/>
          <a:p>
            <a:fld id="{E78626B2-E168-480E-BAE6-B60060C6AB83}" type="slidenum">
              <a:rPr lang="en-GB" smtClean="0"/>
              <a:pPr/>
              <a:t>3</a:t>
            </a:fld>
            <a:endParaRPr lang="en-GB" dirty="0"/>
          </a:p>
        </p:txBody>
      </p:sp>
      <p:sp>
        <p:nvSpPr>
          <p:cNvPr id="7" name="Text Placeholder 6">
            <a:extLst>
              <a:ext uri="{FF2B5EF4-FFF2-40B4-BE49-F238E27FC236}">
                <a16:creationId xmlns:a16="http://schemas.microsoft.com/office/drawing/2014/main" id="{330EC056-2A32-4590-BB89-72D00B3DB7DF}"/>
              </a:ext>
            </a:extLst>
          </p:cNvPr>
          <p:cNvSpPr>
            <a:spLocks noGrp="1"/>
          </p:cNvSpPr>
          <p:nvPr>
            <p:ph type="body" sz="quarter" idx="20"/>
          </p:nvPr>
        </p:nvSpPr>
        <p:spPr/>
        <p:txBody>
          <a:bodyPr/>
          <a:lstStyle/>
          <a:p>
            <a:endParaRPr lang="en-GB" dirty="0"/>
          </a:p>
          <a:p>
            <a:r>
              <a:rPr lang="en-GB" dirty="0"/>
              <a:t>Hub One supports 25 different work processes related to the aircraft, including refuelling, aircraft maintenance (for example, tyre checking), baggage handling and cleaning. A private LTE/5G network supports these processes more efficiently than Wi-Fi. </a:t>
            </a:r>
          </a:p>
          <a:p>
            <a:r>
              <a:rPr lang="en-GB" dirty="0"/>
              <a:t>Hub One is currently exploring the use of video and analytics to automate and streamline many of the work processes, including aircraft maintenance. </a:t>
            </a:r>
          </a:p>
          <a:p>
            <a:r>
              <a:rPr lang="en-GB" dirty="0"/>
              <a:t>Hub One is a specialist in asset tracking and cyber security and will leverage these skills to add additional value to the use cases that it deploys for its customers. </a:t>
            </a:r>
          </a:p>
          <a:p>
            <a:endParaRPr lang="en-GB" dirty="0"/>
          </a:p>
        </p:txBody>
      </p:sp>
      <p:sp>
        <p:nvSpPr>
          <p:cNvPr id="11" name="TextBox 10">
            <a:extLst>
              <a:ext uri="{FF2B5EF4-FFF2-40B4-BE49-F238E27FC236}">
                <a16:creationId xmlns:a16="http://schemas.microsoft.com/office/drawing/2014/main" id="{13599685-9E37-4334-BF82-C84AE1B77816}"/>
              </a:ext>
            </a:extLst>
          </p:cNvPr>
          <p:cNvSpPr txBox="1"/>
          <p:nvPr/>
        </p:nvSpPr>
        <p:spPr>
          <a:xfrm>
            <a:off x="8328080" y="4011877"/>
            <a:ext cx="1311269" cy="215444"/>
          </a:xfrm>
          <a:prstGeom prst="rect">
            <a:avLst/>
          </a:prstGeom>
          <a:noFill/>
        </p:spPr>
        <p:txBody>
          <a:bodyPr wrap="square" rtlCol="0">
            <a:spAutoFit/>
          </a:bodyPr>
          <a:lstStyle/>
          <a:p>
            <a:r>
              <a:rPr lang="en-US" sz="800" dirty="0">
                <a:solidFill>
                  <a:schemeClr val="bg1">
                    <a:lumMod val="50000"/>
                  </a:schemeClr>
                </a:solidFill>
                <a:latin typeface="+mn-lt"/>
              </a:rPr>
              <a:t>Source: Analysys Mason</a:t>
            </a:r>
            <a:endParaRPr lang="en-GB" sz="800" dirty="0">
              <a:solidFill>
                <a:schemeClr val="bg1">
                  <a:lumMod val="50000"/>
                </a:schemeClr>
              </a:solidFill>
              <a:latin typeface="+mn-lt"/>
            </a:endParaRPr>
          </a:p>
        </p:txBody>
      </p:sp>
    </p:spTree>
    <p:extLst>
      <p:ext uri="{BB962C8B-B14F-4D97-AF65-F5344CB8AC3E}">
        <p14:creationId xmlns:p14="http://schemas.microsoft.com/office/powerpoint/2010/main" val="91401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A6D9F09-E505-4CE7-8F0A-DE8027C8051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3" name="think-cell Slide" r:id="rId6" imgW="425" imgH="424" progId="TCLayout.ActiveDocument.1">
                  <p:embed/>
                </p:oleObj>
              </mc:Choice>
              <mc:Fallback>
                <p:oleObj name="think-cell Slide" r:id="rId6" imgW="425" imgH="424" progId="TCLayout.ActiveDocument.1">
                  <p:embed/>
                  <p:pic>
                    <p:nvPicPr>
                      <p:cNvPr id="12" name="Object 11" hidden="1">
                        <a:extLst>
                          <a:ext uri="{FF2B5EF4-FFF2-40B4-BE49-F238E27FC236}">
                            <a16:creationId xmlns:a16="http://schemas.microsoft.com/office/drawing/2014/main" id="{8A6D9F09-E505-4CE7-8F0A-DE8027C8051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1C0443F-6FDC-4126-9FBB-6CB8E01C0CE6}"/>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7" name="Title 6">
            <a:extLst>
              <a:ext uri="{FF2B5EF4-FFF2-40B4-BE49-F238E27FC236}">
                <a16:creationId xmlns:a16="http://schemas.microsoft.com/office/drawing/2014/main" id="{A1A9CC48-7EC1-42A8-93C3-9BD70B0687DD}"/>
              </a:ext>
            </a:extLst>
          </p:cNvPr>
          <p:cNvSpPr>
            <a:spLocks noGrp="1"/>
          </p:cNvSpPr>
          <p:nvPr>
            <p:ph type="title"/>
          </p:nvPr>
        </p:nvSpPr>
        <p:spPr/>
        <p:txBody>
          <a:bodyPr vert="horz"/>
          <a:lstStyle/>
          <a:p>
            <a:r>
              <a:rPr lang="en-GB" sz="2000" dirty="0">
                <a:solidFill>
                  <a:schemeClr val="accent2"/>
                </a:solidFill>
                <a:latin typeface="Franklin Gothic Book" panose="020B0503020102020204" pitchFamily="34" charset="0"/>
              </a:rPr>
              <a:t>Hub One: </a:t>
            </a:r>
            <a:r>
              <a:rPr lang="en-GB" sz="2000" dirty="0">
                <a:latin typeface="Franklin Gothic Book" panose="020B0503020102020204" pitchFamily="34" charset="0"/>
              </a:rPr>
              <a:t>a </a:t>
            </a:r>
            <a:r>
              <a:rPr lang="en-GB" dirty="0"/>
              <a:t>private LTE/5G networks deployment at three Parisian airports</a:t>
            </a:r>
          </a:p>
        </p:txBody>
      </p:sp>
      <p:sp>
        <p:nvSpPr>
          <p:cNvPr id="9" name="Text Placeholder 8">
            <a:extLst>
              <a:ext uri="{FF2B5EF4-FFF2-40B4-BE49-F238E27FC236}">
                <a16:creationId xmlns:a16="http://schemas.microsoft.com/office/drawing/2014/main" id="{1D436F59-929A-4389-8837-9B21DCCB2ED9}"/>
              </a:ext>
            </a:extLst>
          </p:cNvPr>
          <p:cNvSpPr>
            <a:spLocks noGrp="1"/>
          </p:cNvSpPr>
          <p:nvPr>
            <p:ph type="body" sz="quarter" idx="12"/>
          </p:nvPr>
        </p:nvSpPr>
        <p:spPr>
          <a:xfrm>
            <a:off x="452438" y="1373199"/>
            <a:ext cx="4248150" cy="4834503"/>
          </a:xfrm>
        </p:spPr>
        <p:txBody>
          <a:bodyPr/>
          <a:lstStyle/>
          <a:p>
            <a:r>
              <a:rPr lang="en-GB" b="1" spc="20" dirty="0">
                <a:solidFill>
                  <a:schemeClr val="accent2"/>
                </a:solidFill>
              </a:rPr>
              <a:t>Hub One has deployed an important showcase project in private LTE/5G, which demonstrates the business case for private cellular in transport hubs and creates awareness among other businesses.  </a:t>
            </a:r>
          </a:p>
          <a:p>
            <a:r>
              <a:rPr lang="en-GB" dirty="0">
                <a:solidFill>
                  <a:srgbClr val="000000"/>
                </a:solidFill>
                <a:latin typeface="+mj-lt"/>
              </a:rPr>
              <a:t>Hub One has a long history of deploying telecommunications networks for </a:t>
            </a:r>
            <a:r>
              <a:rPr lang="en-GB" dirty="0">
                <a:latin typeface="+mj-lt"/>
              </a:rPr>
              <a:t>the industrial sector. It is therefore well placed to evaluate the differentiators of private LTE compared to other networks such as Wi-Fi. For example, the company has signalled that private LTE is not necessarily a more-expensive option than Wi-Fi in terms of network spend. Hub One required 3500 Wi-Fi access points to cover the airports but only 140 LTE base stations for example. Spectrum, however, is an important additional cost. Building an understanding of the business case for private cellular networks will be instrumental in helping Hub One to communicate the advantages to new customers. </a:t>
            </a:r>
          </a:p>
          <a:p>
            <a:r>
              <a:rPr lang="en-GB" dirty="0">
                <a:solidFill>
                  <a:srgbClr val="000000"/>
                </a:solidFill>
                <a:latin typeface="+mj-lt"/>
              </a:rPr>
              <a:t>Hub One’s challenge is to </a:t>
            </a:r>
            <a:r>
              <a:rPr lang="en-GB" dirty="0">
                <a:latin typeface="+mj-lt"/>
              </a:rPr>
              <a:t>monetise the deployment and management of a network that serves many different businesses at the airport. The business model is different to that of previous networks such as Wi-Fi; Hub One will likely use a recurring revenue-per-SIM business model. It will also be difficult to calculate the operational benefits of private cellular due to the large number of stakeholders. Hub One will put in place some metrics over time to evaluate customer satisfaction, for example, which will be relevant for many different types of business at the airport.</a:t>
            </a:r>
            <a:endParaRPr lang="en-GB" b="1" dirty="0">
              <a:latin typeface="+mj-lt"/>
            </a:endParaRPr>
          </a:p>
          <a:p>
            <a:endParaRPr lang="en-GB" b="1" spc="20" dirty="0">
              <a:solidFill>
                <a:schemeClr val="accent2"/>
              </a:solidFill>
            </a:endParaRPr>
          </a:p>
        </p:txBody>
      </p:sp>
      <p:sp>
        <p:nvSpPr>
          <p:cNvPr id="20" name="Text Placeholder 2">
            <a:extLst>
              <a:ext uri="{FF2B5EF4-FFF2-40B4-BE49-F238E27FC236}">
                <a16:creationId xmlns:a16="http://schemas.microsoft.com/office/drawing/2014/main" id="{CB834D23-954F-45E4-A23B-FFCCEAE894FB}"/>
              </a:ext>
            </a:extLst>
          </p:cNvPr>
          <p:cNvSpPr>
            <a:spLocks noGrp="1"/>
          </p:cNvSpPr>
          <p:nvPr>
            <p:ph type="body" sz="quarter" idx="15"/>
          </p:nvPr>
        </p:nvSpPr>
        <p:spPr/>
        <p:txBody>
          <a:bodyPr/>
          <a:lstStyle/>
          <a:p>
            <a:r>
              <a:rPr lang="en-GB" dirty="0"/>
              <a:t>Figure 3: Key benefits and challenges</a:t>
            </a:r>
          </a:p>
        </p:txBody>
      </p:sp>
      <p:sp>
        <p:nvSpPr>
          <p:cNvPr id="4" name="Slide Number Placeholder 3">
            <a:extLst>
              <a:ext uri="{FF2B5EF4-FFF2-40B4-BE49-F238E27FC236}">
                <a16:creationId xmlns:a16="http://schemas.microsoft.com/office/drawing/2014/main" id="{6186AC7C-9E23-49FD-8280-EA81F96060C2}"/>
              </a:ext>
            </a:extLst>
          </p:cNvPr>
          <p:cNvSpPr>
            <a:spLocks noGrp="1"/>
          </p:cNvSpPr>
          <p:nvPr>
            <p:ph type="sldNum" sz="quarter" idx="4"/>
          </p:nvPr>
        </p:nvSpPr>
        <p:spPr/>
        <p:txBody>
          <a:bodyPr/>
          <a:lstStyle/>
          <a:p>
            <a:fld id="{E78626B2-E168-480E-BAE6-B60060C6AB83}" type="slidenum">
              <a:rPr lang="en-GB" smtClean="0"/>
              <a:pPr/>
              <a:t>4</a:t>
            </a:fld>
            <a:endParaRPr lang="en-GB" dirty="0"/>
          </a:p>
        </p:txBody>
      </p:sp>
      <p:graphicFrame>
        <p:nvGraphicFramePr>
          <p:cNvPr id="21" name="Table Placeholder 13">
            <a:extLst>
              <a:ext uri="{FF2B5EF4-FFF2-40B4-BE49-F238E27FC236}">
                <a16:creationId xmlns:a16="http://schemas.microsoft.com/office/drawing/2014/main" id="{E20D3E8D-315A-4D53-8950-853ACAA223CC}"/>
              </a:ext>
            </a:extLst>
          </p:cNvPr>
          <p:cNvGraphicFramePr>
            <a:graphicFrameLocks/>
          </p:cNvGraphicFramePr>
          <p:nvPr>
            <p:extLst>
              <p:ext uri="{D42A27DB-BD31-4B8C-83A1-F6EECF244321}">
                <p14:modId xmlns:p14="http://schemas.microsoft.com/office/powerpoint/2010/main" val="2836523496"/>
              </p:ext>
            </p:extLst>
          </p:nvPr>
        </p:nvGraphicFramePr>
        <p:xfrm>
          <a:off x="5209786" y="1746316"/>
          <a:ext cx="4246824" cy="2743200"/>
        </p:xfrm>
        <a:graphic>
          <a:graphicData uri="http://schemas.openxmlformats.org/drawingml/2006/table">
            <a:tbl>
              <a:tblPr firstRow="1" bandRow="1">
                <a:tableStyleId>{00A15C55-8517-42AA-B614-E9B94910E393}</a:tableStyleId>
              </a:tblPr>
              <a:tblGrid>
                <a:gridCol w="1000819">
                  <a:extLst>
                    <a:ext uri="{9D8B030D-6E8A-4147-A177-3AD203B41FA5}">
                      <a16:colId xmlns:a16="http://schemas.microsoft.com/office/drawing/2014/main" val="815519427"/>
                    </a:ext>
                  </a:extLst>
                </a:gridCol>
                <a:gridCol w="3246005">
                  <a:extLst>
                    <a:ext uri="{9D8B030D-6E8A-4147-A177-3AD203B41FA5}">
                      <a16:colId xmlns:a16="http://schemas.microsoft.com/office/drawing/2014/main" val="878523597"/>
                    </a:ext>
                  </a:extLst>
                </a:gridCol>
              </a:tblGrid>
              <a:tr h="159851">
                <a:tc>
                  <a:txBody>
                    <a:bodyPr/>
                    <a:lstStyle/>
                    <a:p>
                      <a:r>
                        <a:rPr lang="en-GB" sz="1000" b="1" spc="20" baseline="0" dirty="0">
                          <a:latin typeface="Franklin Gothic Book" panose="020B0503020102020204" pitchFamily="34" charset="0"/>
                        </a:rPr>
                        <a:t>Strengths of the project</a:t>
                      </a:r>
                    </a:p>
                  </a:txBody>
                  <a:tcPr>
                    <a:solidFill>
                      <a:schemeClr val="accent4"/>
                    </a:solidFill>
                  </a:tcPr>
                </a:tc>
                <a:tc>
                  <a:txBody>
                    <a:bodyPr/>
                    <a:lstStyle/>
                    <a:p>
                      <a:r>
                        <a:rPr lang="en-GB" sz="1000" b="1" spc="20" baseline="0" dirty="0">
                          <a:latin typeface="Franklin Gothic Book" panose="020B0503020102020204" pitchFamily="34" charset="0"/>
                        </a:rPr>
                        <a:t>Description</a:t>
                      </a:r>
                    </a:p>
                  </a:txBody>
                  <a:tcPr>
                    <a:solidFill>
                      <a:schemeClr val="accent4"/>
                    </a:solidFill>
                  </a:tcPr>
                </a:tc>
                <a:extLst>
                  <a:ext uri="{0D108BD9-81ED-4DB2-BD59-A6C34878D82A}">
                    <a16:rowId xmlns:a16="http://schemas.microsoft.com/office/drawing/2014/main" val="1270486922"/>
                  </a:ext>
                </a:extLst>
              </a:tr>
              <a:tr h="459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Franklin Gothic Book" panose="020B0503020102020204" pitchFamily="34" charset="0"/>
                        </a:rPr>
                        <a:t>Network consolidation/ cost savings</a:t>
                      </a:r>
                    </a:p>
                  </a:txBody>
                  <a:tcPr>
                    <a:solidFill>
                      <a:schemeClr val="accent4">
                        <a:lumMod val="40000"/>
                        <a:lumOff val="60000"/>
                      </a:schemeClr>
                    </a:solidFill>
                  </a:tcPr>
                </a:tc>
                <a:tc>
                  <a:txBody>
                    <a:bodyPr/>
                    <a:lstStyle/>
                    <a:p>
                      <a:r>
                        <a:rPr lang="en-GB" sz="1000" dirty="0">
                          <a:solidFill>
                            <a:schemeClr val="tx1"/>
                          </a:solidFill>
                          <a:latin typeface="Franklin Gothic Book" panose="020B0503020102020204" pitchFamily="34" charset="0"/>
                        </a:rPr>
                        <a:t>Hub One has replaced multiple networks with a single private cellular network to simplify and consolidate the network. This should result in cost savings. </a:t>
                      </a:r>
                    </a:p>
                  </a:txBody>
                  <a:tcPr>
                    <a:solidFill>
                      <a:schemeClr val="accent4">
                        <a:lumMod val="40000"/>
                        <a:lumOff val="60000"/>
                      </a:schemeClr>
                    </a:solidFill>
                  </a:tcPr>
                </a:tc>
                <a:extLst>
                  <a:ext uri="{0D108BD9-81ED-4DB2-BD59-A6C34878D82A}">
                    <a16:rowId xmlns:a16="http://schemas.microsoft.com/office/drawing/2014/main" val="1692784334"/>
                  </a:ext>
                </a:extLst>
              </a:tr>
              <a:tr h="434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Franklin Gothic Book" panose="020B0503020102020204" pitchFamily="34" charset="0"/>
                        </a:rPr>
                        <a:t>Licensed spectrum and ecosystem</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Franklin Gothic Book" panose="020B0503020102020204" pitchFamily="34" charset="0"/>
                        </a:rPr>
                        <a:t>A buoyant ecosystem of devices already existed for the 2.6GHz spectrum band. </a:t>
                      </a:r>
                    </a:p>
                  </a:txBody>
                  <a:tcPr>
                    <a:solidFill>
                      <a:schemeClr val="accent4">
                        <a:lumMod val="20000"/>
                        <a:lumOff val="80000"/>
                      </a:schemeClr>
                    </a:solidFill>
                  </a:tcPr>
                </a:tc>
                <a:extLst>
                  <a:ext uri="{0D108BD9-81ED-4DB2-BD59-A6C34878D82A}">
                    <a16:rowId xmlns:a16="http://schemas.microsoft.com/office/drawing/2014/main" val="3266296739"/>
                  </a:ext>
                </a:extLst>
              </a:tr>
              <a:tr h="459571">
                <a:tc>
                  <a:txBody>
                    <a:bodyPr/>
                    <a:lstStyle/>
                    <a:p>
                      <a:r>
                        <a:rPr lang="en-GB" sz="1000" dirty="0">
                          <a:solidFill>
                            <a:schemeClr val="tx1"/>
                          </a:solidFill>
                          <a:latin typeface="Franklin Gothic Book" panose="020B0503020102020204" pitchFamily="34" charset="0"/>
                        </a:rPr>
                        <a:t>IoT applications</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Franklin Gothic Book" panose="020B0503020102020204" pitchFamily="34" charset="0"/>
                        </a:rPr>
                        <a:t>Hub One is trialling around 30 IoT applications, most of which require the attributes that LTE and licensed spectrum can offer over Wi-Fi (such as reliability). </a:t>
                      </a:r>
                    </a:p>
                  </a:txBody>
                  <a:tcPr>
                    <a:solidFill>
                      <a:schemeClr val="accent4">
                        <a:lumMod val="40000"/>
                        <a:lumOff val="60000"/>
                      </a:schemeClr>
                    </a:solidFill>
                  </a:tcPr>
                </a:tc>
                <a:extLst>
                  <a:ext uri="{0D108BD9-81ED-4DB2-BD59-A6C34878D82A}">
                    <a16:rowId xmlns:a16="http://schemas.microsoft.com/office/drawing/2014/main" val="1552108471"/>
                  </a:ext>
                </a:extLst>
              </a:tr>
              <a:tr h="459571">
                <a:tc>
                  <a:txBody>
                    <a:bodyPr/>
                    <a:lstStyle/>
                    <a:p>
                      <a:r>
                        <a:rPr lang="en-GB" sz="1000" dirty="0">
                          <a:solidFill>
                            <a:schemeClr val="tx1"/>
                          </a:solidFill>
                          <a:latin typeface="Franklin Gothic Book" panose="020B0503020102020204" pitchFamily="34" charset="0"/>
                        </a:rPr>
                        <a:t>Future roadmap</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Franklin Gothic Book" panose="020B0503020102020204" pitchFamily="34" charset="0"/>
                        </a:rPr>
                        <a:t>Hub One is experimenting with new capabilities such as edge computing, as well as applications such as autonomous or remotely controlled vehicles that require low latency.</a:t>
                      </a:r>
                    </a:p>
                  </a:txBody>
                  <a:tcPr>
                    <a:solidFill>
                      <a:schemeClr val="accent4">
                        <a:lumMod val="20000"/>
                        <a:lumOff val="80000"/>
                      </a:schemeClr>
                    </a:solidFill>
                  </a:tcPr>
                </a:tc>
                <a:extLst>
                  <a:ext uri="{0D108BD9-81ED-4DB2-BD59-A6C34878D82A}">
                    <a16:rowId xmlns:a16="http://schemas.microsoft.com/office/drawing/2014/main" val="2395206566"/>
                  </a:ext>
                </a:extLst>
              </a:tr>
            </a:tbl>
          </a:graphicData>
        </a:graphic>
      </p:graphicFrame>
      <p:graphicFrame>
        <p:nvGraphicFramePr>
          <p:cNvPr id="22" name="Table Placeholder 13">
            <a:extLst>
              <a:ext uri="{FF2B5EF4-FFF2-40B4-BE49-F238E27FC236}">
                <a16:creationId xmlns:a16="http://schemas.microsoft.com/office/drawing/2014/main" id="{48C2AB4A-B0D8-46FE-9EBC-EE32317DBCDD}"/>
              </a:ext>
            </a:extLst>
          </p:cNvPr>
          <p:cNvGraphicFramePr>
            <a:graphicFrameLocks/>
          </p:cNvGraphicFramePr>
          <p:nvPr>
            <p:extLst>
              <p:ext uri="{D42A27DB-BD31-4B8C-83A1-F6EECF244321}">
                <p14:modId xmlns:p14="http://schemas.microsoft.com/office/powerpoint/2010/main" val="2867343144"/>
              </p:ext>
            </p:extLst>
          </p:nvPr>
        </p:nvGraphicFramePr>
        <p:xfrm>
          <a:off x="5205414" y="4551288"/>
          <a:ext cx="4255568" cy="1493520"/>
        </p:xfrm>
        <a:graphic>
          <a:graphicData uri="http://schemas.openxmlformats.org/drawingml/2006/table">
            <a:tbl>
              <a:tblPr firstRow="1" bandRow="1">
                <a:tableStyleId>{93296810-A885-4BE3-A3E7-6D5BEEA58F35}</a:tableStyleId>
              </a:tblPr>
              <a:tblGrid>
                <a:gridCol w="997876">
                  <a:extLst>
                    <a:ext uri="{9D8B030D-6E8A-4147-A177-3AD203B41FA5}">
                      <a16:colId xmlns:a16="http://schemas.microsoft.com/office/drawing/2014/main" val="815519427"/>
                    </a:ext>
                  </a:extLst>
                </a:gridCol>
                <a:gridCol w="3257692">
                  <a:extLst>
                    <a:ext uri="{9D8B030D-6E8A-4147-A177-3AD203B41FA5}">
                      <a16:colId xmlns:a16="http://schemas.microsoft.com/office/drawing/2014/main" val="878523597"/>
                    </a:ext>
                  </a:extLst>
                </a:gridCol>
              </a:tblGrid>
              <a:tr h="0">
                <a:tc>
                  <a:txBody>
                    <a:bodyPr/>
                    <a:lstStyle/>
                    <a:p>
                      <a:r>
                        <a:rPr lang="en-GB" sz="1000" b="1" spc="20" baseline="0" dirty="0"/>
                        <a:t>Challenges for the project</a:t>
                      </a:r>
                      <a:endParaRPr lang="en-GB" sz="1000" b="1" spc="20" baseline="0" dirty="0">
                        <a:latin typeface="+mn-lt"/>
                      </a:endParaRPr>
                    </a:p>
                  </a:txBody>
                  <a:tcPr/>
                </a:tc>
                <a:tc>
                  <a:txBody>
                    <a:bodyPr/>
                    <a:lstStyle/>
                    <a:p>
                      <a:r>
                        <a:rPr lang="en-GB" sz="1000" b="1" spc="20" baseline="0" dirty="0"/>
                        <a:t>Description</a:t>
                      </a:r>
                      <a:endParaRPr lang="en-GB" sz="1000" b="1" spc="20" baseline="0" dirty="0">
                        <a:latin typeface="+mn-lt"/>
                      </a:endParaRPr>
                    </a:p>
                  </a:txBody>
                  <a:tcPr/>
                </a:tc>
                <a:extLst>
                  <a:ext uri="{0D108BD9-81ED-4DB2-BD59-A6C34878D82A}">
                    <a16:rowId xmlns:a16="http://schemas.microsoft.com/office/drawing/2014/main" val="1270486922"/>
                  </a:ext>
                </a:extLst>
              </a:tr>
              <a:tr h="0">
                <a:tc>
                  <a:txBody>
                    <a:bodyPr/>
                    <a:lstStyle/>
                    <a:p>
                      <a:r>
                        <a:rPr lang="en-GB" sz="1000" dirty="0">
                          <a:solidFill>
                            <a:schemeClr val="tx1"/>
                          </a:solidFill>
                        </a:rPr>
                        <a:t>Complex stakeholder management </a:t>
                      </a:r>
                      <a:endParaRPr lang="en-GB" sz="10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rPr>
                        <a:t>Hub One has to manage the expectations and requirements of many companies that are active in the airport and have different business needs. </a:t>
                      </a:r>
                    </a:p>
                  </a:txBody>
                  <a:tcPr/>
                </a:tc>
                <a:extLst>
                  <a:ext uri="{0D108BD9-81ED-4DB2-BD59-A6C34878D82A}">
                    <a16:rowId xmlns:a16="http://schemas.microsoft.com/office/drawing/2014/main" val="3266296739"/>
                  </a:ext>
                </a:extLst>
              </a:tr>
              <a:tr h="358780">
                <a:tc>
                  <a:txBody>
                    <a:bodyPr/>
                    <a:lstStyle/>
                    <a:p>
                      <a:r>
                        <a:rPr lang="en-GB" sz="1000" dirty="0">
                          <a:solidFill>
                            <a:schemeClr val="tx1"/>
                          </a:solidFill>
                          <a:latin typeface="+mn-lt"/>
                        </a:rPr>
                        <a:t>Quantifying operational benefits</a:t>
                      </a:r>
                    </a:p>
                  </a:txBody>
                  <a:tcPr/>
                </a:tc>
                <a:tc>
                  <a:txBody>
                    <a:bodyPr/>
                    <a:lstStyle/>
                    <a:p>
                      <a:r>
                        <a:rPr lang="en-GB" sz="1000" dirty="0">
                          <a:solidFill>
                            <a:schemeClr val="tx1"/>
                          </a:solidFill>
                          <a:latin typeface="+mn-lt"/>
                        </a:rPr>
                        <a:t>It will be challenging to quantify the benefits of private cellular given that stakeholders are deploying diverse use cases and will have different measures for success. </a:t>
                      </a:r>
                    </a:p>
                  </a:txBody>
                  <a:tcPr/>
                </a:tc>
                <a:extLst>
                  <a:ext uri="{0D108BD9-81ED-4DB2-BD59-A6C34878D82A}">
                    <a16:rowId xmlns:a16="http://schemas.microsoft.com/office/drawing/2014/main" val="1357614064"/>
                  </a:ext>
                </a:extLst>
              </a:tr>
            </a:tbl>
          </a:graphicData>
        </a:graphic>
      </p:graphicFrame>
      <p:sp>
        <p:nvSpPr>
          <p:cNvPr id="11" name="TextBox 10">
            <a:extLst>
              <a:ext uri="{FF2B5EF4-FFF2-40B4-BE49-F238E27FC236}">
                <a16:creationId xmlns:a16="http://schemas.microsoft.com/office/drawing/2014/main" id="{4A460A39-7A64-4AAD-AC2D-4215C5C09C00}"/>
              </a:ext>
            </a:extLst>
          </p:cNvPr>
          <p:cNvSpPr txBox="1"/>
          <p:nvPr/>
        </p:nvSpPr>
        <p:spPr>
          <a:xfrm>
            <a:off x="8232297" y="6044808"/>
            <a:ext cx="1311269" cy="215444"/>
          </a:xfrm>
          <a:prstGeom prst="rect">
            <a:avLst/>
          </a:prstGeom>
          <a:noFill/>
        </p:spPr>
        <p:txBody>
          <a:bodyPr wrap="square" rtlCol="0">
            <a:spAutoFit/>
          </a:bodyPr>
          <a:lstStyle/>
          <a:p>
            <a:pPr algn="r"/>
            <a:r>
              <a:rPr lang="en-US" sz="800" dirty="0">
                <a:solidFill>
                  <a:schemeClr val="bg1">
                    <a:lumMod val="50000"/>
                  </a:schemeClr>
                </a:solidFill>
                <a:latin typeface="+mn-lt"/>
              </a:rPr>
              <a:t>Source: Analysys Mason</a:t>
            </a:r>
            <a:endParaRPr lang="en-GB" sz="800" dirty="0">
              <a:solidFill>
                <a:schemeClr val="bg1">
                  <a:lumMod val="50000"/>
                </a:schemeClr>
              </a:solidFill>
              <a:latin typeface="+mn-lt"/>
            </a:endParaRPr>
          </a:p>
        </p:txBody>
      </p:sp>
      <p:sp>
        <p:nvSpPr>
          <p:cNvPr id="13" name="Text Placeholder 11">
            <a:extLst>
              <a:ext uri="{FF2B5EF4-FFF2-40B4-BE49-F238E27FC236}">
                <a16:creationId xmlns:a16="http://schemas.microsoft.com/office/drawing/2014/main" id="{667BFA47-D6C9-4FE2-A31A-58FA16BC9B9C}"/>
              </a:ext>
            </a:extLst>
          </p:cNvPr>
          <p:cNvSpPr txBox="1">
            <a:spLocks/>
          </p:cNvSpPr>
          <p:nvPr/>
        </p:nvSpPr>
        <p:spPr>
          <a:xfrm>
            <a:off x="386288" y="6353999"/>
            <a:ext cx="6300787" cy="504001"/>
          </a:xfrm>
          <a:prstGeom prst="rect">
            <a:avLst/>
          </a:prstGeom>
        </p:spPr>
        <p:txBody>
          <a:bodyPr/>
          <a:lst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00" indent="0">
              <a:buNone/>
            </a:pPr>
            <a:endParaRPr lang="en-GB" dirty="0"/>
          </a:p>
        </p:txBody>
      </p:sp>
    </p:spTree>
    <p:extLst>
      <p:ext uri="{BB962C8B-B14F-4D97-AF65-F5344CB8AC3E}">
        <p14:creationId xmlns:p14="http://schemas.microsoft.com/office/powerpoint/2010/main" val="187567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C7A0A-65B2-4336-AFAF-ACC482D4A73E}"/>
              </a:ext>
            </a:extLst>
          </p:cNvPr>
          <p:cNvSpPr>
            <a:spLocks noGrp="1"/>
          </p:cNvSpPr>
          <p:nvPr>
            <p:ph type="body" sz="quarter" idx="16"/>
          </p:nvPr>
        </p:nvSpPr>
        <p:spPr>
          <a:xfrm>
            <a:off x="1570008" y="1425465"/>
            <a:ext cx="7875013" cy="1214438"/>
          </a:xfrm>
        </p:spPr>
        <p:txBody>
          <a:bodyPr/>
          <a:lstStyle/>
          <a:p>
            <a:pPr algn="l"/>
            <a:r>
              <a:rPr lang="en-GB" b="1" spc="20" dirty="0"/>
              <a:t>Michele Mackenzie </a:t>
            </a:r>
            <a:r>
              <a:rPr lang="en-GB" dirty="0"/>
              <a:t>(Principal Analyst) </a:t>
            </a:r>
            <a:r>
              <a:rPr lang="en-US" b="0" i="0" dirty="0">
                <a:effectLst/>
                <a:latin typeface="+mj-lt"/>
              </a:rPr>
              <a:t>is an analyst for Analysys Mason's </a:t>
            </a:r>
            <a:r>
              <a:rPr lang="en-US" b="0" i="1" dirty="0">
                <a:effectLst/>
                <a:latin typeface="+mj-lt"/>
              </a:rPr>
              <a:t>IoT and M2M Services</a:t>
            </a:r>
            <a:r>
              <a:rPr lang="en-US" b="0" i="0" dirty="0">
                <a:effectLst/>
                <a:latin typeface="+mj-lt"/>
              </a:rPr>
              <a:t> research programme, with responsibility for M2M and LPWA forecasts. She has over 20 years of experience as an analyst and conducts research on IoT verticals such as utilities, automotive, healthcare, fleet management and the industrial IoT. She also writes reports on the role of network technologies such as NB-IoT and 5G. Michele leads Analysys Mason’s research on private LTE/5G networks and has produced reports on the competitive landscape and network deployment models, as well as a forecast of network spending on private LTE/5G.</a:t>
            </a:r>
            <a:endParaRPr lang="en-GB" dirty="0"/>
          </a:p>
        </p:txBody>
      </p:sp>
      <p:sp>
        <p:nvSpPr>
          <p:cNvPr id="3" name="Title 2">
            <a:extLst>
              <a:ext uri="{FF2B5EF4-FFF2-40B4-BE49-F238E27FC236}">
                <a16:creationId xmlns:a16="http://schemas.microsoft.com/office/drawing/2014/main" id="{DBE9CB44-3970-4AD7-95E6-F3B63DC27B31}"/>
              </a:ext>
            </a:extLst>
          </p:cNvPr>
          <p:cNvSpPr>
            <a:spLocks noGrp="1"/>
          </p:cNvSpPr>
          <p:nvPr>
            <p:ph type="title"/>
          </p:nvPr>
        </p:nvSpPr>
        <p:spPr/>
        <p:txBody>
          <a:bodyPr/>
          <a:lstStyle/>
          <a:p>
            <a:r>
              <a:rPr lang="en-GB" dirty="0"/>
              <a:t>About the author</a:t>
            </a:r>
          </a:p>
        </p:txBody>
      </p:sp>
      <p:sp>
        <p:nvSpPr>
          <p:cNvPr id="4" name="Slide Number Placeholder 3">
            <a:extLst>
              <a:ext uri="{FF2B5EF4-FFF2-40B4-BE49-F238E27FC236}">
                <a16:creationId xmlns:a16="http://schemas.microsoft.com/office/drawing/2014/main" id="{9BFA26C9-C6BC-46F0-B0C4-B073F0CA9A31}"/>
              </a:ext>
            </a:extLst>
          </p:cNvPr>
          <p:cNvSpPr>
            <a:spLocks noGrp="1"/>
          </p:cNvSpPr>
          <p:nvPr>
            <p:ph type="sldNum" sz="quarter" idx="11"/>
          </p:nvPr>
        </p:nvSpPr>
        <p:spPr/>
        <p:txBody>
          <a:bodyPr/>
          <a:lstStyle/>
          <a:p>
            <a:fld id="{E78626B2-E168-480E-BAE6-B60060C6AB83}" type="slidenum">
              <a:rPr lang="en-GB" smtClean="0"/>
              <a:pPr/>
              <a:t>5</a:t>
            </a:fld>
            <a:endParaRPr lang="en-GB" dirty="0"/>
          </a:p>
        </p:txBody>
      </p:sp>
      <p:pic>
        <p:nvPicPr>
          <p:cNvPr id="11" name="Picture Placeholder 10" descr="A close-up of a person smiling&#10;&#10;Description automatically generated">
            <a:extLst>
              <a:ext uri="{FF2B5EF4-FFF2-40B4-BE49-F238E27FC236}">
                <a16:creationId xmlns:a16="http://schemas.microsoft.com/office/drawing/2014/main" id="{50BCEC52-995E-41B5-8273-6324B86051D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32" r="132"/>
          <a:stretch>
            <a:fillRect/>
          </a:stretch>
        </p:blipFill>
        <p:spPr>
          <a:xfrm>
            <a:off x="448868" y="1426703"/>
            <a:ext cx="968400" cy="1213200"/>
          </a:xfrm>
        </p:spPr>
      </p:pic>
    </p:spTree>
    <p:extLst>
      <p:ext uri="{BB962C8B-B14F-4D97-AF65-F5344CB8AC3E}">
        <p14:creationId xmlns:p14="http://schemas.microsoft.com/office/powerpoint/2010/main" val="3890154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DB85-1B48-4F20-A510-4A4AA5F2A44F}"/>
              </a:ext>
            </a:extLst>
          </p:cNvPr>
          <p:cNvSpPr>
            <a:spLocks noGrp="1"/>
          </p:cNvSpPr>
          <p:nvPr>
            <p:ph type="title"/>
          </p:nvPr>
        </p:nvSpPr>
        <p:spPr/>
        <p:txBody>
          <a:bodyPr/>
          <a:lstStyle/>
          <a:p>
            <a:r>
              <a:rPr lang="en-GB" dirty="0"/>
              <a:t>We are experts in the telecoms, media and technology sector</a:t>
            </a:r>
          </a:p>
        </p:txBody>
      </p:sp>
      <p:sp>
        <p:nvSpPr>
          <p:cNvPr id="3" name="Slide Number Placeholder 2">
            <a:extLst>
              <a:ext uri="{FF2B5EF4-FFF2-40B4-BE49-F238E27FC236}">
                <a16:creationId xmlns:a16="http://schemas.microsoft.com/office/drawing/2014/main" id="{C043F70E-474D-4BF6-8BE0-D181EFA24C26}"/>
              </a:ext>
            </a:extLst>
          </p:cNvPr>
          <p:cNvSpPr>
            <a:spLocks noGrp="1"/>
          </p:cNvSpPr>
          <p:nvPr>
            <p:ph type="sldNum" sz="quarter" idx="4"/>
          </p:nvPr>
        </p:nvSpPr>
        <p:spPr/>
        <p:txBody>
          <a:bodyPr/>
          <a:lstStyle/>
          <a:p>
            <a:fld id="{E78626B2-E168-480E-BAE6-B60060C6AB83}" type="slidenum">
              <a:rPr lang="en-GB" smtClean="0"/>
              <a:pPr/>
              <a:t>6</a:t>
            </a:fld>
            <a:endParaRPr lang="en-GB" dirty="0"/>
          </a:p>
        </p:txBody>
      </p:sp>
      <p:pic>
        <p:nvPicPr>
          <p:cNvPr id="4" name="Picture 3">
            <a:extLst>
              <a:ext uri="{FF2B5EF4-FFF2-40B4-BE49-F238E27FC236}">
                <a16:creationId xmlns:a16="http://schemas.microsoft.com/office/drawing/2014/main" id="{A870593B-8E73-458F-82B7-23D993FF6E73}"/>
              </a:ext>
            </a:extLst>
          </p:cNvPr>
          <p:cNvPicPr>
            <a:picLocks noChangeAspect="1"/>
          </p:cNvPicPr>
          <p:nvPr/>
        </p:nvPicPr>
        <p:blipFill>
          <a:blip r:embed="rId2"/>
          <a:stretch>
            <a:fillRect/>
          </a:stretch>
        </p:blipFill>
        <p:spPr>
          <a:xfrm>
            <a:off x="447665" y="1517151"/>
            <a:ext cx="9010669" cy="4688230"/>
          </a:xfrm>
          <a:prstGeom prst="rect">
            <a:avLst/>
          </a:prstGeom>
        </p:spPr>
      </p:pic>
    </p:spTree>
    <p:extLst>
      <p:ext uri="{BB962C8B-B14F-4D97-AF65-F5344CB8AC3E}">
        <p14:creationId xmlns:p14="http://schemas.microsoft.com/office/powerpoint/2010/main" val="380200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77F1-3B33-4174-AD21-FC51972D4716}"/>
              </a:ext>
            </a:extLst>
          </p:cNvPr>
          <p:cNvSpPr>
            <a:spLocks noGrp="1"/>
          </p:cNvSpPr>
          <p:nvPr>
            <p:ph type="title"/>
          </p:nvPr>
        </p:nvSpPr>
        <p:spPr/>
        <p:txBody>
          <a:bodyPr/>
          <a:lstStyle/>
          <a:p>
            <a:r>
              <a:rPr lang="en-GB" dirty="0">
                <a:latin typeface="+mn-lt"/>
              </a:rPr>
              <a:t>Our research programmes</a:t>
            </a:r>
            <a:endParaRPr lang="en-GB" dirty="0"/>
          </a:p>
        </p:txBody>
      </p:sp>
      <p:sp>
        <p:nvSpPr>
          <p:cNvPr id="3" name="Slide Number Placeholder 2">
            <a:extLst>
              <a:ext uri="{FF2B5EF4-FFF2-40B4-BE49-F238E27FC236}">
                <a16:creationId xmlns:a16="http://schemas.microsoft.com/office/drawing/2014/main" id="{EA9FEBC7-4F3A-4E7D-9CA4-8064BD0985BD}"/>
              </a:ext>
            </a:extLst>
          </p:cNvPr>
          <p:cNvSpPr>
            <a:spLocks noGrp="1"/>
          </p:cNvSpPr>
          <p:nvPr>
            <p:ph type="sldNum" sz="quarter" idx="4"/>
          </p:nvPr>
        </p:nvSpPr>
        <p:spPr/>
        <p:txBody>
          <a:bodyPr/>
          <a:lstStyle/>
          <a:p>
            <a:fld id="{E78626B2-E168-480E-BAE6-B60060C6AB83}" type="slidenum">
              <a:rPr lang="en-GB" smtClean="0"/>
              <a:pPr/>
              <a:t>7</a:t>
            </a:fld>
            <a:endParaRPr lang="en-GB" dirty="0"/>
          </a:p>
        </p:txBody>
      </p:sp>
      <p:pic>
        <p:nvPicPr>
          <p:cNvPr id="5" name="Picture 4">
            <a:extLst>
              <a:ext uri="{FF2B5EF4-FFF2-40B4-BE49-F238E27FC236}">
                <a16:creationId xmlns:a16="http://schemas.microsoft.com/office/drawing/2014/main" id="{5E76E026-5531-4881-B629-D0A5EE39880A}"/>
              </a:ext>
            </a:extLst>
          </p:cNvPr>
          <p:cNvPicPr>
            <a:picLocks noChangeAspect="1"/>
          </p:cNvPicPr>
          <p:nvPr/>
        </p:nvPicPr>
        <p:blipFill>
          <a:blip r:embed="rId2"/>
          <a:stretch>
            <a:fillRect/>
          </a:stretch>
        </p:blipFill>
        <p:spPr>
          <a:xfrm>
            <a:off x="457200" y="1558800"/>
            <a:ext cx="9010669" cy="4852837"/>
          </a:xfrm>
          <a:prstGeom prst="rect">
            <a:avLst/>
          </a:prstGeom>
        </p:spPr>
      </p:pic>
    </p:spTree>
    <p:extLst>
      <p:ext uri="{BB962C8B-B14F-4D97-AF65-F5344CB8AC3E}">
        <p14:creationId xmlns:p14="http://schemas.microsoft.com/office/powerpoint/2010/main" val="2199406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C65EB2-1008-45F1-B38D-A0948E76CE48}"/>
              </a:ext>
            </a:extLst>
          </p:cNvPr>
          <p:cNvSpPr>
            <a:spLocks noGrp="1"/>
          </p:cNvSpPr>
          <p:nvPr>
            <p:ph type="sldNum" sz="quarter" idx="4"/>
          </p:nvPr>
        </p:nvSpPr>
        <p:spPr/>
        <p:txBody>
          <a:bodyPr/>
          <a:lstStyle/>
          <a:p>
            <a:fld id="{E78626B2-E168-480E-BAE6-B60060C6AB83}" type="slidenum">
              <a:rPr lang="en-GB" smtClean="0"/>
              <a:pPr/>
              <a:t>8</a:t>
            </a:fld>
            <a:endParaRPr lang="en-GB" dirty="0"/>
          </a:p>
        </p:txBody>
      </p:sp>
      <p:sp>
        <p:nvSpPr>
          <p:cNvPr id="8" name="Title 1">
            <a:extLst>
              <a:ext uri="{FF2B5EF4-FFF2-40B4-BE49-F238E27FC236}">
                <a16:creationId xmlns:a16="http://schemas.microsoft.com/office/drawing/2014/main" id="{48C6BBAF-60A6-4F39-968F-1316BA50B646}"/>
              </a:ext>
            </a:extLst>
          </p:cNvPr>
          <p:cNvSpPr txBox="1">
            <a:spLocks noGrp="1"/>
          </p:cNvSpPr>
          <p:nvPr>
            <p:ph type="title"/>
          </p:nvPr>
        </p:nvSpPr>
        <p:spPr>
          <a:xfrm>
            <a:off x="452438" y="468313"/>
            <a:ext cx="9001125" cy="75565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lang="en-GB" sz="2000" b="1" kern="1200" baseline="0" noProof="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a:lstStyle>
          <a:p>
            <a:r>
              <a:rPr lang="en-GB" dirty="0"/>
              <a:t>Our areas of expertise</a:t>
            </a:r>
          </a:p>
        </p:txBody>
      </p:sp>
      <p:pic>
        <p:nvPicPr>
          <p:cNvPr id="2" name="Picture 1">
            <a:extLst>
              <a:ext uri="{FF2B5EF4-FFF2-40B4-BE49-F238E27FC236}">
                <a16:creationId xmlns:a16="http://schemas.microsoft.com/office/drawing/2014/main" id="{EDF0973A-B9B2-4258-AA51-62FC2901F8B4}"/>
              </a:ext>
            </a:extLst>
          </p:cNvPr>
          <p:cNvPicPr>
            <a:picLocks noChangeAspect="1"/>
          </p:cNvPicPr>
          <p:nvPr/>
        </p:nvPicPr>
        <p:blipFill>
          <a:blip r:embed="rId2"/>
          <a:stretch>
            <a:fillRect/>
          </a:stretch>
        </p:blipFill>
        <p:spPr>
          <a:xfrm>
            <a:off x="456810" y="1558160"/>
            <a:ext cx="8992379" cy="4639458"/>
          </a:xfrm>
          <a:prstGeom prst="rect">
            <a:avLst/>
          </a:prstGeom>
        </p:spPr>
      </p:pic>
    </p:spTree>
    <p:extLst>
      <p:ext uri="{BB962C8B-B14F-4D97-AF65-F5344CB8AC3E}">
        <p14:creationId xmlns:p14="http://schemas.microsoft.com/office/powerpoint/2010/main" val="304170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E7D03B-0992-4FA0-89D8-5525A603C851}"/>
              </a:ext>
            </a:extLst>
          </p:cNvPr>
          <p:cNvSpPr>
            <a:spLocks noGrp="1"/>
          </p:cNvSpPr>
          <p:nvPr>
            <p:ph type="body" sz="quarter" idx="10"/>
          </p:nvPr>
        </p:nvSpPr>
        <p:spPr/>
        <p:txBody>
          <a:bodyPr/>
          <a:lstStyle/>
          <a:p>
            <a:r>
              <a:rPr lang="en-US" dirty="0"/>
              <a:t>JANUARY 2022</a:t>
            </a:r>
            <a:endParaRPr lang="en-GB" dirty="0"/>
          </a:p>
        </p:txBody>
      </p:sp>
    </p:spTree>
    <p:extLst>
      <p:ext uri="{BB962C8B-B14F-4D97-AF65-F5344CB8AC3E}">
        <p14:creationId xmlns:p14="http://schemas.microsoft.com/office/powerpoint/2010/main" val="594342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rNepsgd6QJPtiFcZYBbKf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L00JzArOfT38vw4Z0QX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nalysysMasonPPT">
  <a:themeElements>
    <a:clrScheme name="AnalysysMasonPPT2">
      <a:dk1>
        <a:srgbClr val="000000"/>
      </a:dk1>
      <a:lt1>
        <a:srgbClr val="FFFFFF"/>
      </a:lt1>
      <a:dk2>
        <a:srgbClr val="000000"/>
      </a:dk2>
      <a:lt2>
        <a:srgbClr val="61586C"/>
      </a:lt2>
      <a:accent1>
        <a:srgbClr val="221F72"/>
      </a:accent1>
      <a:accent2>
        <a:srgbClr val="0F51B1"/>
      </a:accent2>
      <a:accent3>
        <a:srgbClr val="C4D0E9"/>
      </a:accent3>
      <a:accent4>
        <a:srgbClr val="556D21"/>
      </a:accent4>
      <a:accent5>
        <a:srgbClr val="5A2149"/>
      </a:accent5>
      <a:accent6>
        <a:srgbClr val="C41230"/>
      </a:accent6>
      <a:hlink>
        <a:srgbClr val="000000"/>
      </a:hlink>
      <a:folHlink>
        <a:srgbClr val="000000"/>
      </a:folHlink>
    </a:clrScheme>
    <a:fontScheme name="Analysys Mason PPT">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smtClean="0">
            <a:latin typeface="+mn-lt"/>
          </a:defRPr>
        </a:defPPr>
      </a:lstStyle>
    </a:txDef>
  </a:objectDefaults>
  <a:extraClrSchemeLst/>
  <a:extLst>
    <a:ext uri="{05A4C25C-085E-4340-85A3-A5531E510DB2}">
      <thm15:themeFamily xmlns:thm15="http://schemas.microsoft.com/office/thememl/2012/main" name="TelcoCaseStudy.potx" id="{F9818FE9-1E20-41A2-A490-AE056E20A136}" vid="{FFB989A6-3E81-400F-B11B-88633DFD353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TelcoCaseStudy</Template>
  <TotalTime>0</TotalTime>
  <Words>1526</Words>
  <Application>Microsoft Office PowerPoint</Application>
  <PresentationFormat>A4 Paper (210x297 mm)</PresentationFormat>
  <Paragraphs>103</Paragraphs>
  <Slides>9</Slides>
  <Notes>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20" baseType="lpstr">
      <vt:lpstr>Arial</vt:lpstr>
      <vt:lpstr>Calibri</vt:lpstr>
      <vt:lpstr>Calibri Light</vt:lpstr>
      <vt:lpstr>Franklin Gothic Book</vt:lpstr>
      <vt:lpstr>Franklin Gothic Heavy</vt:lpstr>
      <vt:lpstr>HelveticaNeue-Light</vt:lpstr>
      <vt:lpstr>Symbol</vt:lpstr>
      <vt:lpstr>Wingdings</vt:lpstr>
      <vt:lpstr>AnalysysMasonPPT</vt:lpstr>
      <vt:lpstr>Custom Design</vt:lpstr>
      <vt:lpstr>think-cell Slide</vt:lpstr>
      <vt:lpstr>PowerPoint Presentation</vt:lpstr>
      <vt:lpstr>Hub One: a private LTE/5G networks deployment at three Parisian airports</vt:lpstr>
      <vt:lpstr>Hub One: private LTE/5G networks deployment at three Parisian airports</vt:lpstr>
      <vt:lpstr>Hub One: a private LTE/5G networks deployment at three Parisian airports</vt:lpstr>
      <vt:lpstr>About the author</vt:lpstr>
      <vt:lpstr>We are experts in the telecoms, media and technology sector</vt:lpstr>
      <vt:lpstr>Our research programmes</vt:lpstr>
      <vt:lpstr>Our areas of expertise</vt:lpstr>
      <vt:lpstr>PowerPoint Presentation</vt:lpstr>
    </vt:vector>
  </TitlesOfParts>
  <Company>Analysys Mason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Analysys Mason document</dc:title>
  <dc:subject>_</dc:subject>
  <dc:creator>_</dc:creator>
  <dc:description>.</dc:description>
  <cp:lastModifiedBy>Sarah Peake</cp:lastModifiedBy>
  <cp:revision>12</cp:revision>
  <cp:lastPrinted>2013-03-20T11:36:12Z</cp:lastPrinted>
  <dcterms:created xsi:type="dcterms:W3CDTF">2022-01-10T12:09:35Z</dcterms:created>
  <dcterms:modified xsi:type="dcterms:W3CDTF">2022-01-12T12:14:38Z</dcterms:modified>
</cp:coreProperties>
</file>