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4"/>
    <p:sldMasterId id="2147483900" r:id="rId5"/>
    <p:sldMasterId id="2147483932" r:id="rId6"/>
  </p:sldMasterIdLst>
  <p:notesMasterIdLst>
    <p:notesMasterId r:id="rId24"/>
  </p:notesMasterIdLst>
  <p:handoutMasterIdLst>
    <p:handoutMasterId r:id="rId25"/>
  </p:handoutMasterIdLst>
  <p:sldIdLst>
    <p:sldId id="507" r:id="rId7"/>
    <p:sldId id="4148" r:id="rId8"/>
    <p:sldId id="4147" r:id="rId9"/>
    <p:sldId id="4149" r:id="rId10"/>
    <p:sldId id="4146" r:id="rId11"/>
    <p:sldId id="4145" r:id="rId12"/>
    <p:sldId id="4144" r:id="rId13"/>
    <p:sldId id="4140" r:id="rId14"/>
    <p:sldId id="4150" r:id="rId15"/>
    <p:sldId id="4143" r:id="rId16"/>
    <p:sldId id="4142" r:id="rId17"/>
    <p:sldId id="4151" r:id="rId18"/>
    <p:sldId id="3648" r:id="rId19"/>
    <p:sldId id="4152" r:id="rId20"/>
    <p:sldId id="4138" r:id="rId21"/>
    <p:sldId id="4139" r:id="rId22"/>
    <p:sldId id="505" r:id="rId23"/>
  </p:sldIdLst>
  <p:sldSz cx="9906000" cy="6858000" type="A4"/>
  <p:notesSz cx="6670675" cy="9875838"/>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913" userDrawn="1">
          <p15:clr>
            <a:srgbClr val="A4A3A4"/>
          </p15:clr>
        </p15:guide>
        <p15:guide id="2" orient="horz" pos="1185" userDrawn="1">
          <p15:clr>
            <a:srgbClr val="A4A3A4"/>
          </p15:clr>
        </p15:guide>
        <p15:guide id="3" pos="312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a:srgbClr val="AA182C"/>
    <a:srgbClr val="C7C6EF"/>
    <a:srgbClr val="009B3A"/>
    <a:srgbClr val="FB4F14"/>
    <a:srgbClr val="A6A6A6"/>
    <a:srgbClr val="7F7F7F"/>
    <a:srgbClr val="65666A"/>
    <a:srgbClr val="1F1451"/>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5757" autoAdjust="0"/>
  </p:normalViewPr>
  <p:slideViewPr>
    <p:cSldViewPr snapToGrid="0">
      <p:cViewPr varScale="1">
        <p:scale>
          <a:sx n="112" d="100"/>
          <a:sy n="112" d="100"/>
        </p:scale>
        <p:origin x="1068" y="96"/>
      </p:cViewPr>
      <p:guideLst>
        <p:guide orient="horz" pos="913"/>
        <p:guide orient="horz" pos="118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36"/>
    </p:cViewPr>
  </p:sorterViewPr>
  <p:notesViewPr>
    <p:cSldViewPr snapToGrid="0">
      <p:cViewPr varScale="1">
        <p:scale>
          <a:sx n="54" d="100"/>
          <a:sy n="54" d="100"/>
        </p:scale>
        <p:origin x="1948" y="68"/>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Potocki" userId="559b5e88-f82c-4738-8be0-2cd40bdc19f1" providerId="ADAL" clId="{7FDF88AF-1E97-4A64-A0E9-7D3A1C55A290}"/>
    <pc:docChg chg="custSel modSld modMainMaster">
      <pc:chgData name="Jane Potocki" userId="559b5e88-f82c-4738-8be0-2cd40bdc19f1" providerId="ADAL" clId="{7FDF88AF-1E97-4A64-A0E9-7D3A1C55A290}" dt="2023-08-09T15:28:08.605" v="3" actId="20577"/>
      <pc:docMkLst>
        <pc:docMk/>
      </pc:docMkLst>
      <pc:sldChg chg="delSp mod">
        <pc:chgData name="Jane Potocki" userId="559b5e88-f82c-4738-8be0-2cd40bdc19f1" providerId="ADAL" clId="{7FDF88AF-1E97-4A64-A0E9-7D3A1C55A290}" dt="2023-08-09T15:27:48.947" v="1" actId="21"/>
        <pc:sldMkLst>
          <pc:docMk/>
          <pc:sldMk cId="1336712170" sldId="3648"/>
        </pc:sldMkLst>
        <pc:spChg chg="del">
          <ac:chgData name="Jane Potocki" userId="559b5e88-f82c-4738-8be0-2cd40bdc19f1" providerId="ADAL" clId="{7FDF88AF-1E97-4A64-A0E9-7D3A1C55A290}" dt="2023-08-09T15:27:48.947" v="1" actId="21"/>
          <ac:spMkLst>
            <pc:docMk/>
            <pc:sldMk cId="1336712170" sldId="3648"/>
            <ac:spMk id="6" creationId="{3BF5370C-DCF7-820F-9B32-A370BB27E983}"/>
          </ac:spMkLst>
        </pc:spChg>
      </pc:sldChg>
      <pc:sldChg chg="modSp mod">
        <pc:chgData name="Jane Potocki" userId="559b5e88-f82c-4738-8be0-2cd40bdc19f1" providerId="ADAL" clId="{7FDF88AF-1E97-4A64-A0E9-7D3A1C55A290}" dt="2023-08-09T15:28:08.605" v="3" actId="20577"/>
        <pc:sldMkLst>
          <pc:docMk/>
          <pc:sldMk cId="2320717954" sldId="4142"/>
        </pc:sldMkLst>
        <pc:spChg chg="mod">
          <ac:chgData name="Jane Potocki" userId="559b5e88-f82c-4738-8be0-2cd40bdc19f1" providerId="ADAL" clId="{7FDF88AF-1E97-4A64-A0E9-7D3A1C55A290}" dt="2023-08-09T15:28:08.605" v="3" actId="20577"/>
          <ac:spMkLst>
            <pc:docMk/>
            <pc:sldMk cId="2320717954" sldId="4142"/>
            <ac:spMk id="2" creationId="{2FBB8846-CC74-E879-7457-A483D6E15CE9}"/>
          </ac:spMkLst>
        </pc:spChg>
      </pc:sldChg>
      <pc:sldChg chg="modSp mod">
        <pc:chgData name="Jane Potocki" userId="559b5e88-f82c-4738-8be0-2cd40bdc19f1" providerId="ADAL" clId="{7FDF88AF-1E97-4A64-A0E9-7D3A1C55A290}" dt="2023-08-09T15:28:04.379" v="2" actId="20577"/>
        <pc:sldMkLst>
          <pc:docMk/>
          <pc:sldMk cId="415405101" sldId="4143"/>
        </pc:sldMkLst>
        <pc:spChg chg="mod">
          <ac:chgData name="Jane Potocki" userId="559b5e88-f82c-4738-8be0-2cd40bdc19f1" providerId="ADAL" clId="{7FDF88AF-1E97-4A64-A0E9-7D3A1C55A290}" dt="2023-08-09T15:28:04.379" v="2" actId="20577"/>
          <ac:spMkLst>
            <pc:docMk/>
            <pc:sldMk cId="415405101" sldId="4143"/>
            <ac:spMk id="2" creationId="{6FBAA9D7-C76D-5C3C-67A5-3E777BC2169B}"/>
          </ac:spMkLst>
        </pc:spChg>
      </pc:sldChg>
      <pc:sldMasterChg chg="modSp mod">
        <pc:chgData name="Jane Potocki" userId="559b5e88-f82c-4738-8be0-2cd40bdc19f1" providerId="ADAL" clId="{7FDF88AF-1E97-4A64-A0E9-7D3A1C55A290}" dt="2023-08-09T15:27:35.928" v="0"/>
        <pc:sldMasterMkLst>
          <pc:docMk/>
          <pc:sldMasterMk cId="3375179915" sldId="2147483829"/>
        </pc:sldMasterMkLst>
        <pc:spChg chg="mod">
          <ac:chgData name="Jane Potocki" userId="559b5e88-f82c-4738-8be0-2cd40bdc19f1" providerId="ADAL" clId="{7FDF88AF-1E97-4A64-A0E9-7D3A1C55A290}" dt="2023-08-09T15:27:35.928" v="0"/>
          <ac:spMkLst>
            <pc:docMk/>
            <pc:sldMasterMk cId="3375179915" sldId="2147483829"/>
            <ac:spMk id="11" creationId="{886CA027-F47E-4C89-BC1C-25BBE08525DC}"/>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09/08/2023</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20ABA992-2382-4990-8923-9607FED85886}" type="datetimeFigureOut">
              <a:rPr lang="en-GB" smtClean="0"/>
              <a:pPr>
                <a:defRPr/>
              </a:pPr>
              <a:t>09/08/2023</a:t>
            </a:fld>
            <a:endParaRPr lang="en-GB" dirty="0"/>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5</a:t>
            </a:fld>
            <a:endParaRPr lang="en-GB" dirty="0"/>
          </a:p>
        </p:txBody>
      </p:sp>
    </p:spTree>
    <p:extLst>
      <p:ext uri="{BB962C8B-B14F-4D97-AF65-F5344CB8AC3E}">
        <p14:creationId xmlns:p14="http://schemas.microsoft.com/office/powerpoint/2010/main" val="197478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6</a:t>
            </a:fld>
            <a:endParaRPr lang="en-GB" dirty="0"/>
          </a:p>
        </p:txBody>
      </p:sp>
    </p:spTree>
    <p:extLst>
      <p:ext uri="{BB962C8B-B14F-4D97-AF65-F5344CB8AC3E}">
        <p14:creationId xmlns:p14="http://schemas.microsoft.com/office/powerpoint/2010/main" val="238898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9</a:t>
            </a:fld>
            <a:endParaRPr lang="en-GB" dirty="0"/>
          </a:p>
        </p:txBody>
      </p:sp>
    </p:spTree>
    <p:extLst>
      <p:ext uri="{BB962C8B-B14F-4D97-AF65-F5344CB8AC3E}">
        <p14:creationId xmlns:p14="http://schemas.microsoft.com/office/powerpoint/2010/main" val="164853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r>
              <a:rPr lang="en-US" dirty="0"/>
              <a:t>SentinelOne </a:t>
            </a:r>
          </a:p>
          <a:p>
            <a:pPr marL="228600" indent="-228600">
              <a:buAutoNum type="arabicPeriod"/>
            </a:pPr>
            <a:r>
              <a:rPr lang="en-US" dirty="0"/>
              <a:t>Fortinet/Palo Alto Networks </a:t>
            </a:r>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11</a:t>
            </a:fld>
            <a:endParaRPr lang="en-GB" dirty="0"/>
          </a:p>
        </p:txBody>
      </p:sp>
    </p:spTree>
    <p:extLst>
      <p:ext uri="{BB962C8B-B14F-4D97-AF65-F5344CB8AC3E}">
        <p14:creationId xmlns:p14="http://schemas.microsoft.com/office/powerpoint/2010/main" val="29549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12</a:t>
            </a:fld>
            <a:endParaRPr lang="en-GB" dirty="0"/>
          </a:p>
        </p:txBody>
      </p:sp>
    </p:spTree>
    <p:extLst>
      <p:ext uri="{BB962C8B-B14F-4D97-AF65-F5344CB8AC3E}">
        <p14:creationId xmlns:p14="http://schemas.microsoft.com/office/powerpoint/2010/main" val="318322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17</a:t>
            </a:fld>
            <a:endParaRPr lang="en-GB" dirty="0"/>
          </a:p>
        </p:txBody>
      </p:sp>
    </p:spTree>
    <p:extLst>
      <p:ext uri="{BB962C8B-B14F-4D97-AF65-F5344CB8AC3E}">
        <p14:creationId xmlns:p14="http://schemas.microsoft.com/office/powerpoint/2010/main" val="121134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10.bin"/><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oleObject" Target="../embeddings/oleObject12.bin"/><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oleObject" Target="../embeddings/oleObject16.bin"/><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oleObject" Target="../embeddings/oleObject18.bin"/><Relationship Id="rId5" Type="http://schemas.openxmlformats.org/officeDocument/2006/relationships/image" Target="../media/image6.emf"/><Relationship Id="rId4" Type="http://schemas.openxmlformats.org/officeDocument/2006/relationships/oleObject" Target="../embeddings/oleObject17.bin"/></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5A4563-C82F-4749-B06E-9C85D8911A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22" y="1831"/>
            <a:ext cx="9903355" cy="6856169"/>
          </a:xfrm>
          <a:prstGeom prst="rect">
            <a:avLst/>
          </a:prstGeom>
        </p:spPr>
      </p:pic>
      <p:sp>
        <p:nvSpPr>
          <p:cNvPr id="2" name="Rectangle 1">
            <a:extLst>
              <a:ext uri="{FF2B5EF4-FFF2-40B4-BE49-F238E27FC236}">
                <a16:creationId xmlns:a16="http://schemas.microsoft.com/office/drawing/2014/main" id="{1F73E445-7C7E-4770-A5AD-645A6617E96F}"/>
              </a:ext>
            </a:extLst>
          </p:cNvPr>
          <p:cNvSpPr/>
          <p:nvPr userDrawn="1"/>
        </p:nvSpPr>
        <p:spPr>
          <a:xfrm>
            <a:off x="0" y="5143735"/>
            <a:ext cx="9906000" cy="1701443"/>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8" name="Rectangle 7">
            <a:extLst>
              <a:ext uri="{FF2B5EF4-FFF2-40B4-BE49-F238E27FC236}">
                <a16:creationId xmlns:a16="http://schemas.microsoft.com/office/drawing/2014/main" id="{14D96350-9658-440E-8B99-0F06FEF8DD5F}"/>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dirty="0"/>
              <a:t>NBED title</a:t>
            </a:r>
            <a:endParaRPr lang="en-GB" dirty="0"/>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dirty="0"/>
              <a:t>NBED author(s) names</a:t>
            </a:r>
          </a:p>
        </p:txBody>
      </p:sp>
    </p:spTree>
    <p:extLst>
      <p:ext uri="{BB962C8B-B14F-4D97-AF65-F5344CB8AC3E}">
        <p14:creationId xmlns:p14="http://schemas.microsoft.com/office/powerpoint/2010/main" val="33805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graphic, 1/4 table + graphic along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ImageR">
            <a:extLst>
              <a:ext uri="{FF2B5EF4-FFF2-40B4-BE49-F238E27FC236}">
                <a16:creationId xmlns:a16="http://schemas.microsoft.com/office/drawing/2014/main" id="{11BA192D-FA4A-4829-A3D5-F521CDC41292}"/>
              </a:ext>
            </a:extLst>
          </p:cNvPr>
          <p:cNvSpPr>
            <a:spLocks noGrp="1"/>
          </p:cNvSpPr>
          <p:nvPr>
            <p:ph type="pic" sz="quarter" idx="20"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4" name="TextPlaceholder5">
            <a:extLst>
              <a:ext uri="{FF2B5EF4-FFF2-40B4-BE49-F238E27FC236}">
                <a16:creationId xmlns:a16="http://schemas.microsoft.com/office/drawing/2014/main" id="{6B1E71E8-134D-4B3D-BB8C-A5835F9796A9}"/>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ableR">
            <a:extLst>
              <a:ext uri="{FF2B5EF4-FFF2-40B4-BE49-F238E27FC236}">
                <a16:creationId xmlns:a16="http://schemas.microsoft.com/office/drawing/2014/main" id="{69DBF732-C626-4430-832C-0B325B96C025}"/>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59620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 1/4 graphic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B7526-B748-4E8D-A1A3-68395A8F53BD}"/>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ImageR">
            <a:extLst>
              <a:ext uri="{FF2B5EF4-FFF2-40B4-BE49-F238E27FC236}">
                <a16:creationId xmlns:a16="http://schemas.microsoft.com/office/drawing/2014/main" id="{05A4C031-ACBB-4C02-AEE8-7F52423CF41E}"/>
              </a:ext>
            </a:extLst>
          </p:cNvP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5" name="ImageR">
            <a:extLst>
              <a:ext uri="{FF2B5EF4-FFF2-40B4-BE49-F238E27FC236}">
                <a16:creationId xmlns:a16="http://schemas.microsoft.com/office/drawing/2014/main" id="{8D789A4E-F315-4AF3-9C87-563A63BCC217}"/>
              </a:ext>
            </a:extLst>
          </p:cNvP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6" name="TextPlaceholder5">
            <a:extLst>
              <a:ext uri="{FF2B5EF4-FFF2-40B4-BE49-F238E27FC236}">
                <a16:creationId xmlns:a16="http://schemas.microsoft.com/office/drawing/2014/main" id="{B61EA488-404C-4BAE-A2AD-0CAD88D7A742}"/>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Text Placeholder 4">
            <a:extLst>
              <a:ext uri="{FF2B5EF4-FFF2-40B4-BE49-F238E27FC236}">
                <a16:creationId xmlns:a16="http://schemas.microsoft.com/office/drawing/2014/main" id="{636468BB-648A-4758-A522-E78555F36620}"/>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8" name="Title 1">
            <a:extLst>
              <a:ext uri="{FF2B5EF4-FFF2-40B4-BE49-F238E27FC236}">
                <a16:creationId xmlns:a16="http://schemas.microsoft.com/office/drawing/2014/main" id="{2332E802-C899-4F25-A0B9-A4B6751CE0E3}"/>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9" name="CaptionR">
            <a:extLst>
              <a:ext uri="{FF2B5EF4-FFF2-40B4-BE49-F238E27FC236}">
                <a16:creationId xmlns:a16="http://schemas.microsoft.com/office/drawing/2014/main" id="{904593ED-1CCA-4793-9607-EE7ACB04E263}"/>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CaptionR">
            <a:extLst>
              <a:ext uri="{FF2B5EF4-FFF2-40B4-BE49-F238E27FC236}">
                <a16:creationId xmlns:a16="http://schemas.microsoft.com/office/drawing/2014/main" id="{6C84F7DD-58A3-4FEC-B69E-7C6DA58BECB7}"/>
              </a:ext>
            </a:extLst>
          </p:cNvPr>
          <p:cNvSpPr>
            <a:spLocks noGrp="1"/>
          </p:cNvSpPr>
          <p:nvPr>
            <p:ph type="body" sz="quarter" idx="29"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R">
            <a:extLst>
              <a:ext uri="{FF2B5EF4-FFF2-40B4-BE49-F238E27FC236}">
                <a16:creationId xmlns:a16="http://schemas.microsoft.com/office/drawing/2014/main" id="{419B15F1-DF3D-4BF5-8CB4-4ADAC50FF9AC}"/>
              </a:ext>
            </a:extLst>
          </p:cNvPr>
          <p:cNvSpPr>
            <a:spLocks noGrp="1"/>
          </p:cNvSpPr>
          <p:nvPr>
            <p:ph type="pic" sz="quarter" idx="30"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Tree>
    <p:extLst>
      <p:ext uri="{BB962C8B-B14F-4D97-AF65-F5344CB8AC3E}">
        <p14:creationId xmlns:p14="http://schemas.microsoft.com/office/powerpoint/2010/main" val="140948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 1/4 graphic and 1/4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B7526-B748-4E8D-A1A3-68395A8F53BD}"/>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ImageR">
            <a:extLst>
              <a:ext uri="{FF2B5EF4-FFF2-40B4-BE49-F238E27FC236}">
                <a16:creationId xmlns:a16="http://schemas.microsoft.com/office/drawing/2014/main" id="{05A4C031-ACBB-4C02-AEE8-7F52423CF41E}"/>
              </a:ext>
            </a:extLst>
          </p:cNvP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6" name="TextPlaceholder5">
            <a:extLst>
              <a:ext uri="{FF2B5EF4-FFF2-40B4-BE49-F238E27FC236}">
                <a16:creationId xmlns:a16="http://schemas.microsoft.com/office/drawing/2014/main" id="{B61EA488-404C-4BAE-A2AD-0CAD88D7A742}"/>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Text Placeholder 4">
            <a:extLst>
              <a:ext uri="{FF2B5EF4-FFF2-40B4-BE49-F238E27FC236}">
                <a16:creationId xmlns:a16="http://schemas.microsoft.com/office/drawing/2014/main" id="{636468BB-648A-4758-A522-E78555F36620}"/>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8" name="Title 1">
            <a:extLst>
              <a:ext uri="{FF2B5EF4-FFF2-40B4-BE49-F238E27FC236}">
                <a16:creationId xmlns:a16="http://schemas.microsoft.com/office/drawing/2014/main" id="{2332E802-C899-4F25-A0B9-A4B6751CE0E3}"/>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9" name="CaptionR">
            <a:extLst>
              <a:ext uri="{FF2B5EF4-FFF2-40B4-BE49-F238E27FC236}">
                <a16:creationId xmlns:a16="http://schemas.microsoft.com/office/drawing/2014/main" id="{904593ED-1CCA-4793-9607-EE7ACB04E263}"/>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CaptionR">
            <a:extLst>
              <a:ext uri="{FF2B5EF4-FFF2-40B4-BE49-F238E27FC236}">
                <a16:creationId xmlns:a16="http://schemas.microsoft.com/office/drawing/2014/main" id="{6C84F7DD-58A3-4FEC-B69E-7C6DA58BECB7}"/>
              </a:ext>
            </a:extLst>
          </p:cNvPr>
          <p:cNvSpPr>
            <a:spLocks noGrp="1"/>
          </p:cNvSpPr>
          <p:nvPr>
            <p:ph type="body" sz="quarter" idx="29"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R">
            <a:extLst>
              <a:ext uri="{FF2B5EF4-FFF2-40B4-BE49-F238E27FC236}">
                <a16:creationId xmlns:a16="http://schemas.microsoft.com/office/drawing/2014/main" id="{419B15F1-DF3D-4BF5-8CB4-4ADAC50FF9AC}"/>
              </a:ext>
            </a:extLst>
          </p:cNvPr>
          <p:cNvSpPr>
            <a:spLocks noGrp="1"/>
          </p:cNvSpPr>
          <p:nvPr>
            <p:ph type="pic" sz="quarter" idx="30"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2" name="TableR">
            <a:extLst>
              <a:ext uri="{FF2B5EF4-FFF2-40B4-BE49-F238E27FC236}">
                <a16:creationId xmlns:a16="http://schemas.microsoft.com/office/drawing/2014/main" id="{720149A7-0114-4A4C-9E8D-6254D811902D}"/>
              </a:ext>
            </a:extLst>
          </p:cNvPr>
          <p:cNvSpPr>
            <a:spLocks noGrp="1"/>
          </p:cNvSpPr>
          <p:nvPr>
            <p:ph type="tbl" sz="quarter" idx="13" hasCustomPrompt="1"/>
          </p:nvPr>
        </p:nvSpPr>
        <p:spPr>
          <a:xfrm>
            <a:off x="5205599"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1724757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graphics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11394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graphic, 1/4 table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220A8F82-552E-4D15-9EA4-9D29C563B021}"/>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596961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1/4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5205600"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ImageR">
            <a:extLst>
              <a:ext uri="{FF2B5EF4-FFF2-40B4-BE49-F238E27FC236}">
                <a16:creationId xmlns:a16="http://schemas.microsoft.com/office/drawing/2014/main" id="{DA533A28-E9D6-47F8-A017-5E9351B6A229}"/>
              </a:ext>
            </a:extLst>
          </p:cNvP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Tree>
    <p:extLst>
      <p:ext uri="{BB962C8B-B14F-4D97-AF65-F5344CB8AC3E}">
        <p14:creationId xmlns:p14="http://schemas.microsoft.com/office/powerpoint/2010/main" val="1899031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1/4 graphic + 1/4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5205600"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A38DBF50-73D9-4A3C-A6D7-EF274F122E85}"/>
              </a:ext>
            </a:extLst>
          </p:cNvPr>
          <p:cNvSpPr>
            <a:spLocks noGrp="1"/>
          </p:cNvSpPr>
          <p:nvPr>
            <p:ph type="tbl" sz="quarter" idx="13" hasCustomPrompt="1"/>
          </p:nvPr>
        </p:nvSpPr>
        <p:spPr>
          <a:xfrm>
            <a:off x="5205599"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486026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79272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 tabl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TableR">
            <a:extLst>
              <a:ext uri="{FF2B5EF4-FFF2-40B4-BE49-F238E27FC236}">
                <a16:creationId xmlns:a16="http://schemas.microsoft.com/office/drawing/2014/main" id="{8AEE22EE-465F-41AE-8257-04D3A173BC1A}"/>
              </a:ext>
            </a:extLst>
          </p:cNvPr>
          <p:cNvSpPr>
            <a:spLocks noGrp="1"/>
          </p:cNvSpPr>
          <p:nvPr>
            <p:ph type="tbl" sz="quarter" idx="13" hasCustomPrompt="1"/>
          </p:nvPr>
        </p:nvSpPr>
        <p:spPr>
          <a:xfrm>
            <a:off x="5205675" y="16776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790042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figure L; text R">
    <p:spTree>
      <p:nvGrpSpPr>
        <p:cNvPr id="1" name=""/>
        <p:cNvGrpSpPr/>
        <p:nvPr/>
      </p:nvGrpSpPr>
      <p:grpSpPr>
        <a:xfrm>
          <a:off x="0" y="0"/>
          <a:ext cx="0" cy="0"/>
          <a:chOff x="0" y="0"/>
          <a:chExt cx="0" cy="0"/>
        </a:xfrm>
      </p:grpSpPr>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ImageR">
            <a:extLst>
              <a:ext uri="{FF2B5EF4-FFF2-40B4-BE49-F238E27FC236}">
                <a16:creationId xmlns:a16="http://schemas.microsoft.com/office/drawing/2014/main" id="{AE1A68BB-C13D-4EF2-9B60-A52ED496614C}"/>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452438" y="1366272"/>
            <a:ext cx="4248150" cy="2381136"/>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73125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F0167E-493B-489A-95E1-07C49F29C9C4}"/>
              </a:ext>
            </a:extLst>
          </p:cNvPr>
          <p:cNvSpPr>
            <a:spLocks noGrp="1"/>
          </p:cNvSpPr>
          <p:nvPr>
            <p:ph type="body" sz="quarter" idx="19"/>
          </p:nvPr>
        </p:nvSpPr>
        <p:spPr>
          <a:xfrm>
            <a:off x="453673" y="6275388"/>
            <a:ext cx="6300787" cy="504001"/>
          </a:xfrm>
          <a:prstGeom prst="rect">
            <a:avLst/>
          </a:prstGeom>
        </p:spPr>
        <p:txBody>
          <a:bodyPr lIns="0" rIns="0"/>
          <a:lstStyle>
            <a:lvl1pPr marL="92075" indent="-92075">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1" name="TextPlaceholder1"/>
          <p:cNvSpPr>
            <a:spLocks noGrp="1"/>
          </p:cNvSpPr>
          <p:nvPr>
            <p:ph type="body" sz="quarter" idx="12" hasCustomPrompt="1"/>
          </p:nvPr>
        </p:nvSpPr>
        <p:spPr>
          <a:xfrm>
            <a:off x="453673" y="1366271"/>
            <a:ext cx="8999889"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860686" y="147600"/>
            <a:ext cx="592878"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453674" y="468000"/>
            <a:ext cx="899988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Tree>
    <p:extLst>
      <p:ext uri="{BB962C8B-B14F-4D97-AF65-F5344CB8AC3E}">
        <p14:creationId xmlns:p14="http://schemas.microsoft.com/office/powerpoint/2010/main" val="2096200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table L; text R">
    <p:spTree>
      <p:nvGrpSpPr>
        <p:cNvPr id="1" name=""/>
        <p:cNvGrpSpPr/>
        <p:nvPr/>
      </p:nvGrpSpPr>
      <p:grpSpPr>
        <a:xfrm>
          <a:off x="0" y="0"/>
          <a:ext cx="0" cy="0"/>
          <a:chOff x="0" y="0"/>
          <a:chExt cx="0" cy="0"/>
        </a:xfrm>
      </p:grpSpPr>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452438" y="1366272"/>
            <a:ext cx="4248150" cy="2381136"/>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TableR">
            <a:extLst>
              <a:ext uri="{FF2B5EF4-FFF2-40B4-BE49-F238E27FC236}">
                <a16:creationId xmlns:a16="http://schemas.microsoft.com/office/drawing/2014/main" id="{FF9AE184-ED6B-4F78-97EB-68985C6DA86A}"/>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88111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gure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ImageL">
            <a:extLst>
              <a:ext uri="{FF2B5EF4-FFF2-40B4-BE49-F238E27FC236}">
                <a16:creationId xmlns:a16="http://schemas.microsoft.com/office/drawing/2014/main" id="{001DA158-D268-45CB-BBA7-0BBF37AB1658}"/>
              </a:ext>
            </a:extLst>
          </p:cNvPr>
          <p:cNvSpPr>
            <a:spLocks noGrp="1"/>
          </p:cNvSpPr>
          <p:nvPr>
            <p:ph type="pic" sz="quarter" idx="17" hasCustomPrompt="1"/>
          </p:nvPr>
        </p:nvSpPr>
        <p:spPr>
          <a:xfrm>
            <a:off x="259200" y="1677600"/>
            <a:ext cx="4590000" cy="4572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0" name="TextPlaceholder4">
            <a:extLst>
              <a:ext uri="{FF2B5EF4-FFF2-40B4-BE49-F238E27FC236}">
                <a16:creationId xmlns:a16="http://schemas.microsoft.com/office/drawing/2014/main" id="{018358E8-2E86-4FE0-8765-2E9624C1E264}"/>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2790822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figures left; figure and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BA49-5DEF-4D7B-891F-FF73C1DB47E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29120BF-3A95-43A6-B21C-97BBBDD63CAA}"/>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CaptionR">
            <a:extLst>
              <a:ext uri="{FF2B5EF4-FFF2-40B4-BE49-F238E27FC236}">
                <a16:creationId xmlns:a16="http://schemas.microsoft.com/office/drawing/2014/main" id="{E1B41989-E8E9-430B-A839-1EC38EA8A90A}"/>
              </a:ext>
            </a:extLst>
          </p:cNvP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5" name="ImageR">
            <a:extLst>
              <a:ext uri="{FF2B5EF4-FFF2-40B4-BE49-F238E27FC236}">
                <a16:creationId xmlns:a16="http://schemas.microsoft.com/office/drawing/2014/main" id="{6597CAAB-9596-4A45-9DFC-13F1991D51A7}"/>
              </a:ext>
            </a:extLst>
          </p:cNvP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6" name="CaptionR">
            <a:extLst>
              <a:ext uri="{FF2B5EF4-FFF2-40B4-BE49-F238E27FC236}">
                <a16:creationId xmlns:a16="http://schemas.microsoft.com/office/drawing/2014/main" id="{B6DA7A21-1808-4F57-B8B3-C58994E8D054}"/>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ImageR">
            <a:extLst>
              <a:ext uri="{FF2B5EF4-FFF2-40B4-BE49-F238E27FC236}">
                <a16:creationId xmlns:a16="http://schemas.microsoft.com/office/drawing/2014/main" id="{FC20D9C4-CCEC-40CE-B981-60D29E0ACDEF}"/>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8" name="CaptionR">
            <a:extLst>
              <a:ext uri="{FF2B5EF4-FFF2-40B4-BE49-F238E27FC236}">
                <a16:creationId xmlns:a16="http://schemas.microsoft.com/office/drawing/2014/main" id="{B621F979-0A4E-496A-AF0A-9228B3BF5934}"/>
              </a:ext>
            </a:extLst>
          </p:cNvPr>
          <p:cNvSpPr>
            <a:spLocks noGrp="1"/>
          </p:cNvSpPr>
          <p:nvPr>
            <p:ph type="body" sz="quarter" idx="19"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a:extLst>
              <a:ext uri="{FF2B5EF4-FFF2-40B4-BE49-F238E27FC236}">
                <a16:creationId xmlns:a16="http://schemas.microsoft.com/office/drawing/2014/main" id="{D06B4545-FC53-48AF-8C21-3DD0E860D940}"/>
              </a:ext>
            </a:extLst>
          </p:cNvPr>
          <p:cNvSpPr>
            <a:spLocks noGrp="1"/>
          </p:cNvSpPr>
          <p:nvPr>
            <p:ph type="pic" sz="quarter" idx="20"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0" name="TextPlaceholder1">
            <a:extLst>
              <a:ext uri="{FF2B5EF4-FFF2-40B4-BE49-F238E27FC236}">
                <a16:creationId xmlns:a16="http://schemas.microsoft.com/office/drawing/2014/main" id="{86549E3A-EF5F-40DC-AFA1-48514732E556}"/>
              </a:ext>
            </a:extLst>
          </p:cNvPr>
          <p:cNvSpPr>
            <a:spLocks noGrp="1"/>
          </p:cNvSpPr>
          <p:nvPr>
            <p:ph type="body" sz="quarter" idx="21"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40028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figure left; 2 figure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BA49-5DEF-4D7B-891F-FF73C1DB47E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29120BF-3A95-43A6-B21C-97BBBDD63CAA}"/>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CaptionR">
            <a:extLst>
              <a:ext uri="{FF2B5EF4-FFF2-40B4-BE49-F238E27FC236}">
                <a16:creationId xmlns:a16="http://schemas.microsoft.com/office/drawing/2014/main" id="{E1B41989-E8E9-430B-A839-1EC38EA8A90A}"/>
              </a:ext>
            </a:extLst>
          </p:cNvPr>
          <p:cNvSpPr>
            <a:spLocks noGrp="1"/>
          </p:cNvSpPr>
          <p:nvPr>
            <p:ph type="body" sz="quarter" idx="15" hasCustomPrompt="1"/>
          </p:nvPr>
        </p:nvSpPr>
        <p:spPr>
          <a:xfrm>
            <a:off x="5205600" y="388443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5" name="ImageR">
            <a:extLst>
              <a:ext uri="{FF2B5EF4-FFF2-40B4-BE49-F238E27FC236}">
                <a16:creationId xmlns:a16="http://schemas.microsoft.com/office/drawing/2014/main" id="{6597CAAB-9596-4A45-9DFC-13F1991D51A7}"/>
              </a:ext>
            </a:extLst>
          </p:cNvPr>
          <p:cNvSpPr>
            <a:spLocks noGrp="1"/>
          </p:cNvSpPr>
          <p:nvPr>
            <p:ph type="pic" sz="quarter" idx="11" hasCustomPrompt="1"/>
          </p:nvPr>
        </p:nvSpPr>
        <p:spPr>
          <a:xfrm>
            <a:off x="5011200" y="4188335"/>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6" name="CaptionR">
            <a:extLst>
              <a:ext uri="{FF2B5EF4-FFF2-40B4-BE49-F238E27FC236}">
                <a16:creationId xmlns:a16="http://schemas.microsoft.com/office/drawing/2014/main" id="{B6DA7A21-1808-4F57-B8B3-C58994E8D054}"/>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ImageR">
            <a:extLst>
              <a:ext uri="{FF2B5EF4-FFF2-40B4-BE49-F238E27FC236}">
                <a16:creationId xmlns:a16="http://schemas.microsoft.com/office/drawing/2014/main" id="{FC20D9C4-CCEC-40CE-B981-60D29E0ACDEF}"/>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8" name="CaptionR">
            <a:extLst>
              <a:ext uri="{FF2B5EF4-FFF2-40B4-BE49-F238E27FC236}">
                <a16:creationId xmlns:a16="http://schemas.microsoft.com/office/drawing/2014/main" id="{B621F979-0A4E-496A-AF0A-9228B3BF5934}"/>
              </a:ext>
            </a:extLst>
          </p:cNvPr>
          <p:cNvSpPr>
            <a:spLocks noGrp="1"/>
          </p:cNvSpPr>
          <p:nvPr>
            <p:ph type="body" sz="quarter" idx="19"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a:extLst>
              <a:ext uri="{FF2B5EF4-FFF2-40B4-BE49-F238E27FC236}">
                <a16:creationId xmlns:a16="http://schemas.microsoft.com/office/drawing/2014/main" id="{D06B4545-FC53-48AF-8C21-3DD0E860D940}"/>
              </a:ext>
            </a:extLst>
          </p:cNvPr>
          <p:cNvSpPr>
            <a:spLocks noGrp="1"/>
          </p:cNvSpPr>
          <p:nvPr>
            <p:ph type="pic" sz="quarter" idx="20"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0" name="TextPlaceholder1">
            <a:extLst>
              <a:ext uri="{FF2B5EF4-FFF2-40B4-BE49-F238E27FC236}">
                <a16:creationId xmlns:a16="http://schemas.microsoft.com/office/drawing/2014/main" id="{86549E3A-EF5F-40DC-AFA1-48514732E556}"/>
              </a:ext>
            </a:extLst>
          </p:cNvPr>
          <p:cNvSpPr>
            <a:spLocks noGrp="1"/>
          </p:cNvSpPr>
          <p:nvPr>
            <p:ph type="body" sz="quarter" idx="21" hasCustomPrompt="1"/>
          </p:nvPr>
        </p:nvSpPr>
        <p:spPr>
          <a:xfrm>
            <a:off x="452438" y="1368000"/>
            <a:ext cx="4248150" cy="23064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026545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sp>
        <p:nvSpPr>
          <p:cNvPr id="1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8" name="ImageL"/>
          <p:cNvSpPr>
            <a:spLocks noGrp="1"/>
          </p:cNvSpPr>
          <p:nvPr>
            <p:ph type="pic" sz="quarter" idx="17" hasCustomPrompt="1"/>
          </p:nvPr>
        </p:nvSpPr>
        <p:spPr>
          <a:xfrm>
            <a:off x="259200" y="1677600"/>
            <a:ext cx="4590000" cy="2088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22" name="Image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24" name="ImageL"/>
          <p:cNvSpPr>
            <a:spLocks noGrp="1"/>
          </p:cNvSpPr>
          <p:nvPr>
            <p:ph type="pic" sz="quarter" idx="22" hasCustomPrompt="1"/>
          </p:nvPr>
        </p:nvSpPr>
        <p:spPr>
          <a:xfrm>
            <a:off x="259200" y="4186800"/>
            <a:ext cx="4590000" cy="2088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26" name="TextPlaceholder4">
            <a:extLst>
              <a:ext uri="{FF2B5EF4-FFF2-40B4-BE49-F238E27FC236}">
                <a16:creationId xmlns:a16="http://schemas.microsoft.com/office/drawing/2014/main" id="{D0475E41-7A42-4D40-8EA4-5F6B7C4F9B09}"/>
              </a:ext>
            </a:extLst>
          </p:cNvPr>
          <p:cNvSpPr>
            <a:spLocks noGrp="1"/>
          </p:cNvSpPr>
          <p:nvPr>
            <p:ph type="body" sz="quarter" idx="27" hasCustomPrompt="1"/>
          </p:nvPr>
        </p:nvSpPr>
        <p:spPr>
          <a:xfrm>
            <a:off x="453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7" name="TextPlaceholder5">
            <a:extLst>
              <a:ext uri="{FF2B5EF4-FFF2-40B4-BE49-F238E27FC236}">
                <a16:creationId xmlns:a16="http://schemas.microsoft.com/office/drawing/2014/main" id="{420A243B-2C17-4A5F-8C83-E55098FCFEE6}"/>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 Placeholder 4">
            <a:extLst>
              <a:ext uri="{FF2B5EF4-FFF2-40B4-BE49-F238E27FC236}">
                <a16:creationId xmlns:a16="http://schemas.microsoft.com/office/drawing/2014/main" id="{C0313428-4301-4EE9-BC11-78F0D92A27A3}"/>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itle 1">
            <a:extLst>
              <a:ext uri="{FF2B5EF4-FFF2-40B4-BE49-F238E27FC236}">
                <a16:creationId xmlns:a16="http://schemas.microsoft.com/office/drawing/2014/main" id="{1847CE2E-4DE2-4848-BB24-D801973EDD6C}"/>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17" name="Slide Number Placeholder 4">
            <a:extLst>
              <a:ext uri="{FF2B5EF4-FFF2-40B4-BE49-F238E27FC236}">
                <a16:creationId xmlns:a16="http://schemas.microsoft.com/office/drawing/2014/main" id="{1F14E3F8-A329-4A68-8D4F-8ADB3035EC3C}"/>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1" name="CaptionR">
            <a:extLst>
              <a:ext uri="{FF2B5EF4-FFF2-40B4-BE49-F238E27FC236}">
                <a16:creationId xmlns:a16="http://schemas.microsoft.com/office/drawing/2014/main" id="{52A6A37F-FF83-405C-B656-76E1FEE86D1F}"/>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3" name="CaptionR">
            <a:extLst>
              <a:ext uri="{FF2B5EF4-FFF2-40B4-BE49-F238E27FC236}">
                <a16:creationId xmlns:a16="http://schemas.microsoft.com/office/drawing/2014/main" id="{B27DB86C-1969-4D74-9C95-6D3186F7A70D}"/>
              </a:ext>
            </a:extLst>
          </p:cNvPr>
          <p:cNvSpPr>
            <a:spLocks noGrp="1"/>
          </p:cNvSpPr>
          <p:nvPr>
            <p:ph type="body" sz="quarter" idx="29"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1939644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7600"/>
            <a:ext cx="9001125"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53600"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353173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table R">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5600"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TableR">
            <a:extLst>
              <a:ext uri="{FF2B5EF4-FFF2-40B4-BE49-F238E27FC236}">
                <a16:creationId xmlns:a16="http://schemas.microsoft.com/office/drawing/2014/main" id="{B31065CC-DDFA-4B4B-9195-278C54CF7049}"/>
              </a:ext>
            </a:extLst>
          </p:cNvPr>
          <p:cNvSpPr>
            <a:spLocks noGrp="1"/>
          </p:cNvSpPr>
          <p:nvPr>
            <p:ph type="tbl" sz="quarter" idx="13" hasCustomPrompt="1"/>
          </p:nvPr>
        </p:nvSpPr>
        <p:spPr>
          <a:xfrm>
            <a:off x="5205599" y="1677600"/>
            <a:ext cx="4247963"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453466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L +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3" y="1368000"/>
            <a:ext cx="4248150"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3600" y="1360557"/>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453600" y="1677600"/>
            <a:ext cx="4248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3600"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45530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270938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990740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2"/>
            </p:custDataLst>
            <p:extLst>
              <p:ext uri="{D42A27DB-BD31-4B8C-83A1-F6EECF244321}">
                <p14:modId xmlns:p14="http://schemas.microsoft.com/office/powerpoint/2010/main" val="1427486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523220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54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7" y="1366271"/>
            <a:ext cx="4248151"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02929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584773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186E338C-1DD4-4DCE-8211-F0041025B55C}"/>
              </a:ext>
            </a:extLst>
          </p:cNvPr>
          <p:cNvSpPr>
            <a:spLocks noGrp="1"/>
          </p:cNvSpPr>
          <p:nvPr>
            <p:ph type="tbl" sz="quarter" idx="10" hasCustomPrompt="1"/>
          </p:nvPr>
        </p:nvSpPr>
        <p:spPr>
          <a:xfrm>
            <a:off x="2760496" y="1672259"/>
            <a:ext cx="5656263" cy="4320000"/>
          </a:xfrm>
          <a:prstGeom prst="rect">
            <a:avLst/>
          </a:prstGeom>
        </p:spPr>
        <p:txBody>
          <a:bodyPr/>
          <a:lstStyle>
            <a:lvl1pPr marL="1400" marR="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sz="1400" spc="20" baseline="0"/>
            </a:lvl1pPr>
          </a:lstStyle>
          <a:p>
            <a:pPr marL="1400" marR="0" lvl="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a:pPr>
            <a:r>
              <a:rPr lang="en-GB" dirty="0"/>
              <a:t>Copy the table from the first slide, click on this box and paste it here</a:t>
            </a:r>
          </a:p>
          <a:p>
            <a:endParaRPr lang="en-GB" dirty="0"/>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092415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7" name="Object 6" hidden="1">
            <a:extLst>
              <a:ext uri="{FF2B5EF4-FFF2-40B4-BE49-F238E27FC236}">
                <a16:creationId xmlns:a16="http://schemas.microsoft.com/office/drawing/2014/main" id="{6116999E-8C02-452E-A595-C9CF6FB3613A}"/>
              </a:ext>
            </a:extLst>
          </p:cNvPr>
          <p:cNvGraphicFramePr>
            <a:graphicFrameLocks noChangeAspect="1"/>
          </p:cNvGraphicFramePr>
          <p:nvPr userDrawn="1">
            <p:custDataLst>
              <p:tags r:id="rId2"/>
            </p:custDataLst>
            <p:extLst>
              <p:ext uri="{D42A27DB-BD31-4B8C-83A1-F6EECF244321}">
                <p14:modId xmlns:p14="http://schemas.microsoft.com/office/powerpoint/2010/main" val="8583469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6116999E-8C02-452E-A595-C9CF6FB3613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F55EB2C2-FB29-4140-8C9A-D7D2CE693539}"/>
              </a:ext>
            </a:extLst>
          </p:cNvPr>
          <p:cNvSpPr/>
          <p:nvPr userDrawn="1"/>
        </p:nvSpPr>
        <p:spPr>
          <a:xfrm>
            <a:off x="1044145" y="1158951"/>
            <a:ext cx="1331399" cy="1331399"/>
          </a:xfrm>
          <a:prstGeom prst="ellipse">
            <a:avLst/>
          </a:prstGeom>
          <a:solidFill>
            <a:srgbClr val="AA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Book" panose="020B0503020102020204" pitchFamily="34" charset="0"/>
            </a:endParaRPr>
          </a:p>
        </p:txBody>
      </p:sp>
      <p:grpSp>
        <p:nvGrpSpPr>
          <p:cNvPr id="10" name="Group 9">
            <a:extLst>
              <a:ext uri="{FF2B5EF4-FFF2-40B4-BE49-F238E27FC236}">
                <a16:creationId xmlns:a16="http://schemas.microsoft.com/office/drawing/2014/main" id="{8AF6CFA7-4A9E-4956-BBAE-6B246072272D}"/>
              </a:ext>
            </a:extLst>
          </p:cNvPr>
          <p:cNvGrpSpPr/>
          <p:nvPr userDrawn="1"/>
        </p:nvGrpSpPr>
        <p:grpSpPr>
          <a:xfrm>
            <a:off x="2791636" y="1244275"/>
            <a:ext cx="3788834" cy="114300"/>
            <a:chOff x="2791636" y="1244275"/>
            <a:chExt cx="3788834" cy="114300"/>
          </a:xfrm>
          <a:solidFill>
            <a:schemeClr val="accent1"/>
          </a:solidFill>
        </p:grpSpPr>
        <p:sp>
          <p:nvSpPr>
            <p:cNvPr id="11" name="Oval 10">
              <a:extLst>
                <a:ext uri="{FF2B5EF4-FFF2-40B4-BE49-F238E27FC236}">
                  <a16:creationId xmlns:a16="http://schemas.microsoft.com/office/drawing/2014/main" id="{BA85809C-5E20-42CF-988D-5EC2A6244CDC}"/>
                </a:ext>
              </a:extLst>
            </p:cNvPr>
            <p:cNvSpPr/>
            <p:nvPr/>
          </p:nvSpPr>
          <p:spPr>
            <a:xfrm>
              <a:off x="2791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2" name="Oval 11">
              <a:extLst>
                <a:ext uri="{FF2B5EF4-FFF2-40B4-BE49-F238E27FC236}">
                  <a16:creationId xmlns:a16="http://schemas.microsoft.com/office/drawing/2014/main" id="{FDEE397A-5080-46A5-B89A-28D629EBE123}"/>
                </a:ext>
              </a:extLst>
            </p:cNvPr>
            <p:cNvSpPr/>
            <p:nvPr/>
          </p:nvSpPr>
          <p:spPr>
            <a:xfrm>
              <a:off x="3032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3" name="Oval 12">
              <a:extLst>
                <a:ext uri="{FF2B5EF4-FFF2-40B4-BE49-F238E27FC236}">
                  <a16:creationId xmlns:a16="http://schemas.microsoft.com/office/drawing/2014/main" id="{6CD5F6DA-E862-41FD-8E9A-9B8E5EA605D4}"/>
                </a:ext>
              </a:extLst>
            </p:cNvPr>
            <p:cNvSpPr/>
            <p:nvPr/>
          </p:nvSpPr>
          <p:spPr>
            <a:xfrm>
              <a:off x="3286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4" name="Oval 13">
              <a:extLst>
                <a:ext uri="{FF2B5EF4-FFF2-40B4-BE49-F238E27FC236}">
                  <a16:creationId xmlns:a16="http://schemas.microsoft.com/office/drawing/2014/main" id="{E08DAE44-20E3-490A-9877-8F988927136D}"/>
                </a:ext>
              </a:extLst>
            </p:cNvPr>
            <p:cNvSpPr/>
            <p:nvPr/>
          </p:nvSpPr>
          <p:spPr>
            <a:xfrm>
              <a:off x="3524003"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5" name="Oval 14">
              <a:extLst>
                <a:ext uri="{FF2B5EF4-FFF2-40B4-BE49-F238E27FC236}">
                  <a16:creationId xmlns:a16="http://schemas.microsoft.com/office/drawing/2014/main" id="{E6FD752C-4496-4A75-A7CF-2D560513DD7B}"/>
                </a:ext>
              </a:extLst>
            </p:cNvPr>
            <p:cNvSpPr/>
            <p:nvPr/>
          </p:nvSpPr>
          <p:spPr>
            <a:xfrm>
              <a:off x="37695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6" name="Oval 15">
              <a:extLst>
                <a:ext uri="{FF2B5EF4-FFF2-40B4-BE49-F238E27FC236}">
                  <a16:creationId xmlns:a16="http://schemas.microsoft.com/office/drawing/2014/main" id="{B516F00A-6B04-488E-B1FE-6D6CDE3E25A7}"/>
                </a:ext>
              </a:extLst>
            </p:cNvPr>
            <p:cNvSpPr/>
            <p:nvPr/>
          </p:nvSpPr>
          <p:spPr>
            <a:xfrm>
              <a:off x="40150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7" name="Oval 16">
              <a:extLst>
                <a:ext uri="{FF2B5EF4-FFF2-40B4-BE49-F238E27FC236}">
                  <a16:creationId xmlns:a16="http://schemas.microsoft.com/office/drawing/2014/main" id="{927538BF-1F0C-458F-847C-FF5A8434FDF6}"/>
                </a:ext>
              </a:extLst>
            </p:cNvPr>
            <p:cNvSpPr/>
            <p:nvPr/>
          </p:nvSpPr>
          <p:spPr>
            <a:xfrm>
              <a:off x="42563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8" name="Oval 17">
              <a:extLst>
                <a:ext uri="{FF2B5EF4-FFF2-40B4-BE49-F238E27FC236}">
                  <a16:creationId xmlns:a16="http://schemas.microsoft.com/office/drawing/2014/main" id="{40C596A9-83F3-451F-82BC-96F19BDFF1C7}"/>
                </a:ext>
              </a:extLst>
            </p:cNvPr>
            <p:cNvSpPr/>
            <p:nvPr/>
          </p:nvSpPr>
          <p:spPr>
            <a:xfrm>
              <a:off x="44976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9" name="Oval 18">
              <a:extLst>
                <a:ext uri="{FF2B5EF4-FFF2-40B4-BE49-F238E27FC236}">
                  <a16:creationId xmlns:a16="http://schemas.microsoft.com/office/drawing/2014/main" id="{8632D3B7-F0B1-42BF-862D-39914E013DC3}"/>
                </a:ext>
              </a:extLst>
            </p:cNvPr>
            <p:cNvSpPr/>
            <p:nvPr/>
          </p:nvSpPr>
          <p:spPr>
            <a:xfrm>
              <a:off x="4755904"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0" name="Oval 19">
              <a:extLst>
                <a:ext uri="{FF2B5EF4-FFF2-40B4-BE49-F238E27FC236}">
                  <a16:creationId xmlns:a16="http://schemas.microsoft.com/office/drawing/2014/main" id="{BC2F6950-9A14-46CF-917B-3D66920B0A94}"/>
                </a:ext>
              </a:extLst>
            </p:cNvPr>
            <p:cNvSpPr/>
            <p:nvPr/>
          </p:nvSpPr>
          <p:spPr>
            <a:xfrm>
              <a:off x="499254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1" name="Oval 20">
              <a:extLst>
                <a:ext uri="{FF2B5EF4-FFF2-40B4-BE49-F238E27FC236}">
                  <a16:creationId xmlns:a16="http://schemas.microsoft.com/office/drawing/2014/main" id="{8172BB9B-7A0C-4C81-B3C9-E5C17600F8A8}"/>
                </a:ext>
              </a:extLst>
            </p:cNvPr>
            <p:cNvSpPr/>
            <p:nvPr/>
          </p:nvSpPr>
          <p:spPr>
            <a:xfrm>
              <a:off x="524273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2" name="Oval 21">
              <a:extLst>
                <a:ext uri="{FF2B5EF4-FFF2-40B4-BE49-F238E27FC236}">
                  <a16:creationId xmlns:a16="http://schemas.microsoft.com/office/drawing/2014/main" id="{4F00A241-2AE8-4F73-BAA6-BF695631A298}"/>
                </a:ext>
              </a:extLst>
            </p:cNvPr>
            <p:cNvSpPr/>
            <p:nvPr/>
          </p:nvSpPr>
          <p:spPr>
            <a:xfrm>
              <a:off x="5488271"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3" name="Oval 22">
              <a:extLst>
                <a:ext uri="{FF2B5EF4-FFF2-40B4-BE49-F238E27FC236}">
                  <a16:creationId xmlns:a16="http://schemas.microsoft.com/office/drawing/2014/main" id="{F4D57CD4-63A0-47F1-BFE6-1B83391BBFCD}"/>
                </a:ext>
              </a:extLst>
            </p:cNvPr>
            <p:cNvSpPr/>
            <p:nvPr/>
          </p:nvSpPr>
          <p:spPr>
            <a:xfrm>
              <a:off x="5725337"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4" name="Oval 23">
              <a:extLst>
                <a:ext uri="{FF2B5EF4-FFF2-40B4-BE49-F238E27FC236}">
                  <a16:creationId xmlns:a16="http://schemas.microsoft.com/office/drawing/2014/main" id="{8EECDE49-64C5-409F-A7A2-CDA8BAB994ED}"/>
                </a:ext>
              </a:extLst>
            </p:cNvPr>
            <p:cNvSpPr/>
            <p:nvPr/>
          </p:nvSpPr>
          <p:spPr>
            <a:xfrm>
              <a:off x="59708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5" name="Oval 24">
              <a:extLst>
                <a:ext uri="{FF2B5EF4-FFF2-40B4-BE49-F238E27FC236}">
                  <a16:creationId xmlns:a16="http://schemas.microsoft.com/office/drawing/2014/main" id="{B0A7FE3C-CFDC-4398-A37B-9E4F0B99910F}"/>
                </a:ext>
              </a:extLst>
            </p:cNvPr>
            <p:cNvSpPr/>
            <p:nvPr/>
          </p:nvSpPr>
          <p:spPr>
            <a:xfrm>
              <a:off x="6220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6" name="Oval 25">
              <a:extLst>
                <a:ext uri="{FF2B5EF4-FFF2-40B4-BE49-F238E27FC236}">
                  <a16:creationId xmlns:a16="http://schemas.microsoft.com/office/drawing/2014/main" id="{1FC6D0F2-357F-415F-BFF4-1FF6F6561309}"/>
                </a:ext>
              </a:extLst>
            </p:cNvPr>
            <p:cNvSpPr/>
            <p:nvPr/>
          </p:nvSpPr>
          <p:spPr>
            <a:xfrm>
              <a:off x="64661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grpSp>
      <p:sp>
        <p:nvSpPr>
          <p:cNvPr id="27" name="Title">
            <a:extLst>
              <a:ext uri="{FF2B5EF4-FFF2-40B4-BE49-F238E27FC236}">
                <a16:creationId xmlns:a16="http://schemas.microsoft.com/office/drawing/2014/main" id="{6AC7CF9F-37DB-4669-AC61-D930C13EEABE}"/>
              </a:ext>
            </a:extLst>
          </p:cNvPr>
          <p:cNvSpPr txBox="1">
            <a:spLocks noChangeAspect="1"/>
          </p:cNvSpPr>
          <p:nvPr userDrawn="1"/>
        </p:nvSpPr>
        <p:spPr>
          <a:xfrm>
            <a:off x="1038533" y="1405703"/>
            <a:ext cx="1358783" cy="75599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ts val="2500"/>
              </a:lnSpc>
              <a:spcBef>
                <a:spcPts val="0"/>
              </a:spcBef>
              <a:spcAft>
                <a:spcPts val="0"/>
              </a:spcAft>
              <a:buNone/>
              <a:tabLst/>
              <a:defRPr lang="en-GB" sz="1800" b="0" i="0" u="none" strike="noStrike" kern="1200" cap="none" spc="0" baseline="0">
                <a:solidFill>
                  <a:srgbClr val="005FAA"/>
                </a:solidFill>
                <a:uFillTx/>
                <a:latin typeface="Arial" panose="020B0604020202020204" pitchFamily="34" charset="0"/>
                <a:ea typeface="ＭＳ Ｐゴシック"/>
                <a:cs typeface="Arial" panose="020B0604020202020204" pitchFamily="34" charset="0"/>
              </a:defRPr>
            </a:lvl1pPr>
          </a:lstStyle>
          <a:p>
            <a:pPr algn="ctr">
              <a:lnSpc>
                <a:spcPts val="2400"/>
              </a:lnSpc>
            </a:pPr>
            <a:r>
              <a:rPr lang="en-GB" spc="100" dirty="0">
                <a:solidFill>
                  <a:schemeClr val="bg1"/>
                </a:solidFill>
                <a:latin typeface="Franklin Gothic Medium" panose="020B0603020102020204" pitchFamily="34" charset="0"/>
              </a:rPr>
              <a:t>Contents</a:t>
            </a:r>
          </a:p>
        </p:txBody>
      </p:sp>
    </p:spTree>
    <p:extLst>
      <p:ext uri="{BB962C8B-B14F-4D97-AF65-F5344CB8AC3E}">
        <p14:creationId xmlns:p14="http://schemas.microsoft.com/office/powerpoint/2010/main" val="219479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7A57F2-8E50-45F6-838A-09B41272B1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9906000" cy="6858000"/>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531188"/>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endParaRPr lang="en-US" sz="800" b="1" spc="20" baseline="0" dirty="0">
              <a:solidFill>
                <a:schemeClr val="bg1"/>
              </a:solidFill>
              <a:latin typeface="+mn-lt"/>
            </a:endParaRPr>
          </a:p>
          <a:p>
            <a:pPr marL="0" indent="0" algn="l">
              <a:spcAft>
                <a:spcPts val="300"/>
              </a:spcAft>
            </a:pPr>
            <a:r>
              <a:rPr lang="en-US" sz="800" b="1" spc="20" baseline="0" dirty="0">
                <a:solidFill>
                  <a:schemeClr val="bg1"/>
                </a:solidFill>
                <a:latin typeface="+mn-lt"/>
              </a:rPr>
              <a:t>Analysys Mason Limited. </a:t>
            </a:r>
            <a:r>
              <a:rPr lang="en-US" sz="800" b="0" dirty="0">
                <a:solidFill>
                  <a:schemeClr val="bg1"/>
                </a:solidFill>
                <a:latin typeface="+mn-lt"/>
              </a:rPr>
              <a:t>Registered in England and Wales with company number 05177472. Registered office: North West Wing Bush House, Aldwych, London, England, WC2B 4PJ.</a:t>
            </a:r>
          </a:p>
          <a:p>
            <a:pPr marL="0" indent="0" algn="l">
              <a:spcAft>
                <a:spcPts val="300"/>
              </a:spcAft>
            </a:pPr>
            <a:r>
              <a:rPr lang="en-US" sz="800" b="0" dirty="0">
                <a:solidFill>
                  <a:schemeClr val="bg1"/>
                </a:solidFill>
                <a:latin typeface="+mn-lt"/>
              </a:rPr>
              <a:t>We have used reasonable care and skill to prepare this publication and are not responsible for any errors or omissions, or for the results obtained from the use of this publication. The opinions expressed are those of the authors only. All information is provided “as is”, with no guarantee of completeness or accuracy, and without warranty of any kind, express or implied, including, but not limited to warranties of performance, merchantability and fitness for a particular purpose. In no event will we be liable to you or any third party for any decision made or action taken in reliance on the information, including but not limited to investment decisions, or for any loss (including consequential, special or similar losses), even if advised of the possibility of such losses.</a:t>
            </a:r>
          </a:p>
          <a:p>
            <a:pPr marL="0" indent="0" algn="l">
              <a:spcAft>
                <a:spcPts val="300"/>
              </a:spcAft>
            </a:pPr>
            <a:r>
              <a:rPr lang="en-US" sz="800" b="0" dirty="0">
                <a:solidFill>
                  <a:schemeClr val="bg1"/>
                </a:solidFill>
                <a:latin typeface="+mn-lt"/>
              </a:rPr>
              <a:t>We reserve the rights to all intellectual property in this publication. This publication, or any part of it, may not be reproduced, redistributed or republished without our prior written consent, nor may any reference be made to Analysys Mason in a regulatory statement or prospectus on the basis of this publication without our prior written consent.</a:t>
            </a:r>
          </a:p>
          <a:p>
            <a:pPr marL="0" indent="0" algn="l">
              <a:spcAft>
                <a:spcPts val="300"/>
              </a:spcAft>
            </a:pPr>
            <a:r>
              <a:rPr lang="en-US" sz="800" b="0" dirty="0">
                <a:solidFill>
                  <a:schemeClr val="bg1"/>
                </a:solidFill>
                <a:latin typeface="+mn-lt"/>
              </a:rPr>
              <a:t>© Analysys Mason Limited and/or its group companies 2023.</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dirty="0"/>
              <a:t>INSERT PUBLICATION MONTH AND YEAR</a:t>
            </a:r>
            <a:endParaRPr lang="en-GB" dirty="0"/>
          </a:p>
        </p:txBody>
      </p:sp>
    </p:spTree>
    <p:extLst>
      <p:ext uri="{BB962C8B-B14F-4D97-AF65-F5344CB8AC3E}">
        <p14:creationId xmlns:p14="http://schemas.microsoft.com/office/powerpoint/2010/main" val="3581668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5A4563-C82F-4749-B06E-9C85D8911A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831"/>
            <a:ext cx="9906000" cy="6856169"/>
          </a:xfrm>
          <a:prstGeom prst="rect">
            <a:avLst/>
          </a:prstGeom>
        </p:spPr>
      </p:pic>
      <p:sp>
        <p:nvSpPr>
          <p:cNvPr id="2" name="Rectangle 1">
            <a:extLst>
              <a:ext uri="{FF2B5EF4-FFF2-40B4-BE49-F238E27FC236}">
                <a16:creationId xmlns:a16="http://schemas.microsoft.com/office/drawing/2014/main" id="{1F73E445-7C7E-4770-A5AD-645A6617E96F}"/>
              </a:ext>
            </a:extLst>
          </p:cNvPr>
          <p:cNvSpPr/>
          <p:nvPr userDrawn="1"/>
        </p:nvSpPr>
        <p:spPr>
          <a:xfrm>
            <a:off x="0" y="5143735"/>
            <a:ext cx="9906000" cy="1701443"/>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8" name="Rectangle 7">
            <a:extLst>
              <a:ext uri="{FF2B5EF4-FFF2-40B4-BE49-F238E27FC236}">
                <a16:creationId xmlns:a16="http://schemas.microsoft.com/office/drawing/2014/main" id="{14D96350-9658-440E-8B99-0F06FEF8DD5F}"/>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pic>
        <p:nvPicPr>
          <p:cNvPr id="13" name="Picture 12">
            <a:extLst>
              <a:ext uri="{FF2B5EF4-FFF2-40B4-BE49-F238E27FC236}">
                <a16:creationId xmlns:a16="http://schemas.microsoft.com/office/drawing/2014/main" id="{D046B682-651B-45E7-853B-B91E4FB85D3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720102" y="6210381"/>
            <a:ext cx="767916" cy="221744"/>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dirty="0"/>
              <a:t>NBED title</a:t>
            </a:r>
            <a:endParaRPr lang="en-GB" dirty="0"/>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dirty="0"/>
              <a:t>NBED author(s) names</a:t>
            </a:r>
          </a:p>
        </p:txBody>
      </p:sp>
    </p:spTree>
    <p:extLst>
      <p:ext uri="{BB962C8B-B14F-4D97-AF65-F5344CB8AC3E}">
        <p14:creationId xmlns:p14="http://schemas.microsoft.com/office/powerpoint/2010/main" val="4091144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F0167E-493B-489A-95E1-07C49F29C9C4}"/>
              </a:ext>
            </a:extLst>
          </p:cNvPr>
          <p:cNvSpPr>
            <a:spLocks noGrp="1"/>
          </p:cNvSpPr>
          <p:nvPr>
            <p:ph type="body" sz="quarter" idx="19"/>
          </p:nvPr>
        </p:nvSpPr>
        <p:spPr>
          <a:xfrm>
            <a:off x="453673" y="6275388"/>
            <a:ext cx="6300787" cy="504001"/>
          </a:xfrm>
          <a:prstGeom prst="rect">
            <a:avLst/>
          </a:prstGeom>
        </p:spPr>
        <p:txBody>
          <a:bodyPr lIns="0" rIns="0"/>
          <a:lstStyle>
            <a:lvl1pPr marL="92075" indent="-92075">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1" name="TextPlaceholder1"/>
          <p:cNvSpPr>
            <a:spLocks noGrp="1"/>
          </p:cNvSpPr>
          <p:nvPr>
            <p:ph type="body" sz="quarter" idx="12" hasCustomPrompt="1"/>
          </p:nvPr>
        </p:nvSpPr>
        <p:spPr>
          <a:xfrm>
            <a:off x="453673" y="1366271"/>
            <a:ext cx="8999889"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860686" y="147600"/>
            <a:ext cx="592878"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453674" y="468000"/>
            <a:ext cx="899988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Tree>
    <p:extLst>
      <p:ext uri="{BB962C8B-B14F-4D97-AF65-F5344CB8AC3E}">
        <p14:creationId xmlns:p14="http://schemas.microsoft.com/office/powerpoint/2010/main" val="617249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7" y="1366271"/>
            <a:ext cx="4248151"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675058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2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C"/>
          <p:cNvSpPr>
            <a:spLocks noGrp="1"/>
          </p:cNvSpPr>
          <p:nvPr>
            <p:ph type="pic" sz="quarter" idx="18" hasCustomPrompt="1"/>
          </p:nvPr>
        </p:nvSpPr>
        <p:spPr>
          <a:xfrm>
            <a:off x="259200" y="1676424"/>
            <a:ext cx="9342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8" name="Slide Number Placeholder 4">
            <a:extLst>
              <a:ext uri="{FF2B5EF4-FFF2-40B4-BE49-F238E27FC236}">
                <a16:creationId xmlns:a16="http://schemas.microsoft.com/office/drawing/2014/main" id="{F5B46A7B-1B46-4795-A770-76BEB77DE4AC}"/>
              </a:ext>
            </a:extLst>
          </p:cNvPr>
          <p:cNvSpPr>
            <a:spLocks noGrp="1"/>
          </p:cNvSpPr>
          <p:nvPr>
            <p:ph type="sldNum" sz="quarter" idx="4"/>
          </p:nvPr>
        </p:nvSpPr>
        <p:spPr>
          <a:xfrm>
            <a:off x="8764418" y="147638"/>
            <a:ext cx="689146"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4FA028EA-BDD7-4C71-8EE3-DFA21F4C1CA2}"/>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ADC95216-6D2F-4AD6-AF43-E80E6CE6EF44}"/>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385675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5205600"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5011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128198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8000"/>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52820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3600" y="468000"/>
            <a:ext cx="899712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DCA99C2-1BAB-4B10-80AC-490FD0A036C6}"/>
              </a:ext>
            </a:extLst>
          </p:cNvPr>
          <p:cNvSpPr>
            <a:spLocks noGrp="1"/>
          </p:cNvSpPr>
          <p:nvPr>
            <p:ph type="body" sz="quarter" idx="19"/>
          </p:nvPr>
        </p:nvSpPr>
        <p:spPr>
          <a:xfrm>
            <a:off x="456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89574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2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C"/>
          <p:cNvSpPr>
            <a:spLocks noGrp="1"/>
          </p:cNvSpPr>
          <p:nvPr>
            <p:ph type="pic" sz="quarter" idx="18" hasCustomPrompt="1"/>
          </p:nvPr>
        </p:nvSpPr>
        <p:spPr>
          <a:xfrm>
            <a:off x="259200" y="1676424"/>
            <a:ext cx="9342000" cy="4572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8" name="Slide Number Placeholder 4">
            <a:extLst>
              <a:ext uri="{FF2B5EF4-FFF2-40B4-BE49-F238E27FC236}">
                <a16:creationId xmlns:a16="http://schemas.microsoft.com/office/drawing/2014/main" id="{F5B46A7B-1B46-4795-A770-76BEB77DE4AC}"/>
              </a:ext>
            </a:extLst>
          </p:cNvPr>
          <p:cNvSpPr>
            <a:spLocks noGrp="1"/>
          </p:cNvSpPr>
          <p:nvPr>
            <p:ph type="sldNum" sz="quarter" idx="4"/>
          </p:nvPr>
        </p:nvSpPr>
        <p:spPr>
          <a:xfrm>
            <a:off x="8764418" y="147638"/>
            <a:ext cx="689146"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4FA028EA-BDD7-4C71-8EE3-DFA21F4C1CA2}"/>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ADC95216-6D2F-4AD6-AF43-E80E6CE6EF44}"/>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84950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 graphics + graphic along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ImageR">
            <a:extLst>
              <a:ext uri="{FF2B5EF4-FFF2-40B4-BE49-F238E27FC236}">
                <a16:creationId xmlns:a16="http://schemas.microsoft.com/office/drawing/2014/main" id="{11BA192D-FA4A-4829-A3D5-F521CDC41292}"/>
              </a:ext>
            </a:extLst>
          </p:cNvPr>
          <p:cNvSpPr>
            <a:spLocks noGrp="1"/>
          </p:cNvSpPr>
          <p:nvPr>
            <p:ph type="pic" sz="quarter" idx="20"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TextPlaceholder5">
            <a:extLst>
              <a:ext uri="{FF2B5EF4-FFF2-40B4-BE49-F238E27FC236}">
                <a16:creationId xmlns:a16="http://schemas.microsoft.com/office/drawing/2014/main" id="{6B1E71E8-134D-4B3D-BB8C-A5835F9796A9}"/>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2991167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 graphic, 1/4 table + graphic along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ImageR">
            <a:extLst>
              <a:ext uri="{FF2B5EF4-FFF2-40B4-BE49-F238E27FC236}">
                <a16:creationId xmlns:a16="http://schemas.microsoft.com/office/drawing/2014/main" id="{11BA192D-FA4A-4829-A3D5-F521CDC41292}"/>
              </a:ext>
            </a:extLst>
          </p:cNvPr>
          <p:cNvSpPr>
            <a:spLocks noGrp="1"/>
          </p:cNvSpPr>
          <p:nvPr>
            <p:ph type="pic" sz="quarter" idx="20"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TextPlaceholder5">
            <a:extLst>
              <a:ext uri="{FF2B5EF4-FFF2-40B4-BE49-F238E27FC236}">
                <a16:creationId xmlns:a16="http://schemas.microsoft.com/office/drawing/2014/main" id="{6B1E71E8-134D-4B3D-BB8C-A5835F9796A9}"/>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ableR">
            <a:extLst>
              <a:ext uri="{FF2B5EF4-FFF2-40B4-BE49-F238E27FC236}">
                <a16:creationId xmlns:a16="http://schemas.microsoft.com/office/drawing/2014/main" id="{69DBF732-C626-4430-832C-0B325B96C025}"/>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648348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phic + 1/4 graphic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B7526-B748-4E8D-A1A3-68395A8F53BD}"/>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ImageR">
            <a:extLst>
              <a:ext uri="{FF2B5EF4-FFF2-40B4-BE49-F238E27FC236}">
                <a16:creationId xmlns:a16="http://schemas.microsoft.com/office/drawing/2014/main" id="{05A4C031-ACBB-4C02-AEE8-7F52423CF41E}"/>
              </a:ext>
            </a:extLst>
          </p:cNvP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5" name="ImageR">
            <a:extLst>
              <a:ext uri="{FF2B5EF4-FFF2-40B4-BE49-F238E27FC236}">
                <a16:creationId xmlns:a16="http://schemas.microsoft.com/office/drawing/2014/main" id="{8D789A4E-F315-4AF3-9C87-563A63BCC217}"/>
              </a:ext>
            </a:extLst>
          </p:cNvP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6" name="TextPlaceholder5">
            <a:extLst>
              <a:ext uri="{FF2B5EF4-FFF2-40B4-BE49-F238E27FC236}">
                <a16:creationId xmlns:a16="http://schemas.microsoft.com/office/drawing/2014/main" id="{B61EA488-404C-4BAE-A2AD-0CAD88D7A742}"/>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Text Placeholder 4">
            <a:extLst>
              <a:ext uri="{FF2B5EF4-FFF2-40B4-BE49-F238E27FC236}">
                <a16:creationId xmlns:a16="http://schemas.microsoft.com/office/drawing/2014/main" id="{636468BB-648A-4758-A522-E78555F36620}"/>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8" name="Title 1">
            <a:extLst>
              <a:ext uri="{FF2B5EF4-FFF2-40B4-BE49-F238E27FC236}">
                <a16:creationId xmlns:a16="http://schemas.microsoft.com/office/drawing/2014/main" id="{2332E802-C899-4F25-A0B9-A4B6751CE0E3}"/>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9" name="CaptionR">
            <a:extLst>
              <a:ext uri="{FF2B5EF4-FFF2-40B4-BE49-F238E27FC236}">
                <a16:creationId xmlns:a16="http://schemas.microsoft.com/office/drawing/2014/main" id="{904593ED-1CCA-4793-9607-EE7ACB04E263}"/>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CaptionR">
            <a:extLst>
              <a:ext uri="{FF2B5EF4-FFF2-40B4-BE49-F238E27FC236}">
                <a16:creationId xmlns:a16="http://schemas.microsoft.com/office/drawing/2014/main" id="{6C84F7DD-58A3-4FEC-B69E-7C6DA58BECB7}"/>
              </a:ext>
            </a:extLst>
          </p:cNvPr>
          <p:cNvSpPr>
            <a:spLocks noGrp="1"/>
          </p:cNvSpPr>
          <p:nvPr>
            <p:ph type="body" sz="quarter" idx="29"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R">
            <a:extLst>
              <a:ext uri="{FF2B5EF4-FFF2-40B4-BE49-F238E27FC236}">
                <a16:creationId xmlns:a16="http://schemas.microsoft.com/office/drawing/2014/main" id="{419B15F1-DF3D-4BF5-8CB4-4ADAC50FF9AC}"/>
              </a:ext>
            </a:extLst>
          </p:cNvPr>
          <p:cNvSpPr>
            <a:spLocks noGrp="1"/>
          </p:cNvSpPr>
          <p:nvPr>
            <p:ph type="pic" sz="quarter" idx="30"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Tree>
    <p:extLst>
      <p:ext uri="{BB962C8B-B14F-4D97-AF65-F5344CB8AC3E}">
        <p14:creationId xmlns:p14="http://schemas.microsoft.com/office/powerpoint/2010/main" val="292661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 1/4 graphic and 1/4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B7526-B748-4E8D-A1A3-68395A8F53BD}"/>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ImageR">
            <a:extLst>
              <a:ext uri="{FF2B5EF4-FFF2-40B4-BE49-F238E27FC236}">
                <a16:creationId xmlns:a16="http://schemas.microsoft.com/office/drawing/2014/main" id="{05A4C031-ACBB-4C02-AEE8-7F52423CF41E}"/>
              </a:ext>
            </a:extLst>
          </p:cNvP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6" name="TextPlaceholder5">
            <a:extLst>
              <a:ext uri="{FF2B5EF4-FFF2-40B4-BE49-F238E27FC236}">
                <a16:creationId xmlns:a16="http://schemas.microsoft.com/office/drawing/2014/main" id="{B61EA488-404C-4BAE-A2AD-0CAD88D7A742}"/>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Text Placeholder 4">
            <a:extLst>
              <a:ext uri="{FF2B5EF4-FFF2-40B4-BE49-F238E27FC236}">
                <a16:creationId xmlns:a16="http://schemas.microsoft.com/office/drawing/2014/main" id="{636468BB-648A-4758-A522-E78555F36620}"/>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8" name="Title 1">
            <a:extLst>
              <a:ext uri="{FF2B5EF4-FFF2-40B4-BE49-F238E27FC236}">
                <a16:creationId xmlns:a16="http://schemas.microsoft.com/office/drawing/2014/main" id="{2332E802-C899-4F25-A0B9-A4B6751CE0E3}"/>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9" name="CaptionR">
            <a:extLst>
              <a:ext uri="{FF2B5EF4-FFF2-40B4-BE49-F238E27FC236}">
                <a16:creationId xmlns:a16="http://schemas.microsoft.com/office/drawing/2014/main" id="{904593ED-1CCA-4793-9607-EE7ACB04E263}"/>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CaptionR">
            <a:extLst>
              <a:ext uri="{FF2B5EF4-FFF2-40B4-BE49-F238E27FC236}">
                <a16:creationId xmlns:a16="http://schemas.microsoft.com/office/drawing/2014/main" id="{6C84F7DD-58A3-4FEC-B69E-7C6DA58BECB7}"/>
              </a:ext>
            </a:extLst>
          </p:cNvPr>
          <p:cNvSpPr>
            <a:spLocks noGrp="1"/>
          </p:cNvSpPr>
          <p:nvPr>
            <p:ph type="body" sz="quarter" idx="29"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R">
            <a:extLst>
              <a:ext uri="{FF2B5EF4-FFF2-40B4-BE49-F238E27FC236}">
                <a16:creationId xmlns:a16="http://schemas.microsoft.com/office/drawing/2014/main" id="{419B15F1-DF3D-4BF5-8CB4-4ADAC50FF9AC}"/>
              </a:ext>
            </a:extLst>
          </p:cNvPr>
          <p:cNvSpPr>
            <a:spLocks noGrp="1"/>
          </p:cNvSpPr>
          <p:nvPr>
            <p:ph type="pic" sz="quarter" idx="30"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2" name="TableR">
            <a:extLst>
              <a:ext uri="{FF2B5EF4-FFF2-40B4-BE49-F238E27FC236}">
                <a16:creationId xmlns:a16="http://schemas.microsoft.com/office/drawing/2014/main" id="{720149A7-0114-4A4C-9E8D-6254D811902D}"/>
              </a:ext>
            </a:extLst>
          </p:cNvPr>
          <p:cNvSpPr>
            <a:spLocks noGrp="1"/>
          </p:cNvSpPr>
          <p:nvPr>
            <p:ph type="tbl" sz="quarter" idx="13" hasCustomPrompt="1"/>
          </p:nvPr>
        </p:nvSpPr>
        <p:spPr>
          <a:xfrm>
            <a:off x="5205599"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66366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 graphics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716496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 graphic, 1/4 table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220A8F82-552E-4D15-9EA4-9D29C563B021}"/>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310409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1/4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05600"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ImageR">
            <a:extLst>
              <a:ext uri="{FF2B5EF4-FFF2-40B4-BE49-F238E27FC236}">
                <a16:creationId xmlns:a16="http://schemas.microsoft.com/office/drawing/2014/main" id="{DA533A28-E9D6-47F8-A017-5E9351B6A229}"/>
              </a:ext>
            </a:extLst>
          </p:cNvP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Tree>
    <p:extLst>
      <p:ext uri="{BB962C8B-B14F-4D97-AF65-F5344CB8AC3E}">
        <p14:creationId xmlns:p14="http://schemas.microsoft.com/office/powerpoint/2010/main" val="1436660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1/4 graphic + 1/4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05600"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A38DBF50-73D9-4A3C-A6D7-EF274F122E85}"/>
              </a:ext>
            </a:extLst>
          </p:cNvPr>
          <p:cNvSpPr>
            <a:spLocks noGrp="1"/>
          </p:cNvSpPr>
          <p:nvPr>
            <p:ph type="tbl" sz="quarter" idx="13" hasCustomPrompt="1"/>
          </p:nvPr>
        </p:nvSpPr>
        <p:spPr>
          <a:xfrm>
            <a:off x="5205599"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488949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365853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L; tabl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TableR">
            <a:extLst>
              <a:ext uri="{FF2B5EF4-FFF2-40B4-BE49-F238E27FC236}">
                <a16:creationId xmlns:a16="http://schemas.microsoft.com/office/drawing/2014/main" id="{8AEE22EE-465F-41AE-8257-04D3A173BC1A}"/>
              </a:ext>
            </a:extLst>
          </p:cNvPr>
          <p:cNvSpPr>
            <a:spLocks noGrp="1"/>
          </p:cNvSpPr>
          <p:nvPr>
            <p:ph type="tbl" sz="quarter" idx="13" hasCustomPrompt="1"/>
          </p:nvPr>
        </p:nvSpPr>
        <p:spPr>
          <a:xfrm>
            <a:off x="5205675" y="16776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83919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 text below">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62" cy="252000"/>
          </a:xfrm>
          <a:prstGeom prst="rect">
            <a:avLst/>
          </a:prstGeom>
        </p:spPr>
        <p:txBody>
          <a:bodyPr lIns="0" rIns="0"/>
          <a:lstStyle>
            <a:lvl1pPr marL="0" marR="0" indent="0" algn="l" defTabSz="914400" rtl="0" eaLnBrk="1" fontAlgn="base" latinLnBrk="0" hangingPunct="1">
              <a:lnSpc>
                <a:spcPct val="100000"/>
              </a:lnSpc>
              <a:spcBef>
                <a:spcPct val="0"/>
              </a:spcBef>
              <a:spcAft>
                <a:spcPts val="800"/>
              </a:spcAft>
              <a:buClr>
                <a:schemeClr val="accent2"/>
              </a:buClr>
              <a:buSzTx/>
              <a:buFontTx/>
              <a:buNone/>
              <a:tabLst/>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marL="0" marR="0" lvl="0" indent="0" algn="l" defTabSz="914400" rtl="0" eaLnBrk="1" fontAlgn="base" latinLnBrk="0" hangingPunct="1">
              <a:lnSpc>
                <a:spcPct val="100000"/>
              </a:lnSpc>
              <a:spcBef>
                <a:spcPct val="0"/>
              </a:spcBef>
              <a:spcAft>
                <a:spcPts val="800"/>
              </a:spcAft>
              <a:buClr>
                <a:schemeClr val="accent2"/>
              </a:buClr>
              <a:buSzTx/>
              <a:buFontTx/>
              <a:buNone/>
              <a:tabLst/>
              <a:defRPr/>
            </a:pPr>
            <a:r>
              <a:rPr lang="en-GB" dirty="0"/>
              <a:t>Click to add caption</a:t>
            </a:r>
          </a:p>
          <a:p>
            <a:pPr lvl="0"/>
            <a:endParaRPr lang="en-GB" dirty="0"/>
          </a:p>
        </p:txBody>
      </p:sp>
      <p:sp>
        <p:nvSpPr>
          <p:cNvPr id="11" name="ImageC"/>
          <p:cNvSpPr>
            <a:spLocks noGrp="1"/>
          </p:cNvSpPr>
          <p:nvPr>
            <p:ph type="pic" sz="quarter" idx="18" hasCustomPrompt="1"/>
          </p:nvPr>
        </p:nvSpPr>
        <p:spPr>
          <a:xfrm>
            <a:off x="259200" y="1677600"/>
            <a:ext cx="9342000" cy="3456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4" name="TextPlaceholder1"/>
          <p:cNvSpPr>
            <a:spLocks noGrp="1"/>
          </p:cNvSpPr>
          <p:nvPr>
            <p:ph type="body" sz="quarter" idx="12" hasCustomPrompt="1"/>
          </p:nvPr>
        </p:nvSpPr>
        <p:spPr>
          <a:xfrm>
            <a:off x="452436" y="5156199"/>
            <a:ext cx="9001127" cy="1044575"/>
          </a:xfrm>
          <a:prstGeom prst="rect">
            <a:avLst/>
          </a:prstGeom>
        </p:spPr>
        <p:txBody>
          <a:bodyPr lIns="0" rIns="0"/>
          <a:lstStyle>
            <a:lvl1pPr marL="0" indent="0">
              <a:lnSpc>
                <a:spcPct val="100000"/>
              </a:lnSpc>
              <a:spcAft>
                <a:spcPts val="800"/>
              </a:spcAft>
              <a:buSzPct val="130000"/>
              <a:buFont typeface="Calibri" pitchFamily="34" charset="0"/>
              <a:buNone/>
              <a:defRPr baseline="0"/>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dirty="0"/>
              <a:t>Click to add text</a:t>
            </a:r>
          </a:p>
        </p:txBody>
      </p:sp>
      <p:sp>
        <p:nvSpPr>
          <p:cNvPr id="16" name="Slide Number Placeholder 4">
            <a:extLst>
              <a:ext uri="{FF2B5EF4-FFF2-40B4-BE49-F238E27FC236}">
                <a16:creationId xmlns:a16="http://schemas.microsoft.com/office/drawing/2014/main" id="{4AEDD746-78EC-4847-9CFB-F6A3E80400CC}"/>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7" name="Title 1">
            <a:extLst>
              <a:ext uri="{FF2B5EF4-FFF2-40B4-BE49-F238E27FC236}">
                <a16:creationId xmlns:a16="http://schemas.microsoft.com/office/drawing/2014/main" id="{35A1FC62-EB4D-4863-9364-1773B7A8B05C}"/>
              </a:ext>
            </a:extLst>
          </p:cNvPr>
          <p:cNvSpPr>
            <a:spLocks noGrp="1"/>
          </p:cNvSpPr>
          <p:nvPr>
            <p:ph type="title" hasCustomPrompt="1"/>
          </p:nvPr>
        </p:nvSpPr>
        <p:spPr>
          <a:xfrm>
            <a:off x="453137" y="468000"/>
            <a:ext cx="90004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87D64046-74E5-40BB-97DD-69780E5277DC}"/>
              </a:ext>
            </a:extLst>
          </p:cNvPr>
          <p:cNvSpPr>
            <a:spLocks noGrp="1"/>
          </p:cNvSpPr>
          <p:nvPr>
            <p:ph type="body" sz="quarter" idx="19"/>
          </p:nvPr>
        </p:nvSpPr>
        <p:spPr>
          <a:xfrm>
            <a:off x="4531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134145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figure L; text R">
    <p:spTree>
      <p:nvGrpSpPr>
        <p:cNvPr id="1" name=""/>
        <p:cNvGrpSpPr/>
        <p:nvPr/>
      </p:nvGrpSpPr>
      <p:grpSpPr>
        <a:xfrm>
          <a:off x="0" y="0"/>
          <a:ext cx="0" cy="0"/>
          <a:chOff x="0" y="0"/>
          <a:chExt cx="0" cy="0"/>
        </a:xfrm>
      </p:grpSpPr>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ImageR">
            <a:extLst>
              <a:ext uri="{FF2B5EF4-FFF2-40B4-BE49-F238E27FC236}">
                <a16:creationId xmlns:a16="http://schemas.microsoft.com/office/drawing/2014/main" id="{AE1A68BB-C13D-4EF2-9B60-A52ED496614C}"/>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452438" y="1366272"/>
            <a:ext cx="4248150" cy="2381136"/>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148635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table L; text R">
    <p:spTree>
      <p:nvGrpSpPr>
        <p:cNvPr id="1" name=""/>
        <p:cNvGrpSpPr/>
        <p:nvPr/>
      </p:nvGrpSpPr>
      <p:grpSpPr>
        <a:xfrm>
          <a:off x="0" y="0"/>
          <a:ext cx="0" cy="0"/>
          <a:chOff x="0" y="0"/>
          <a:chExt cx="0" cy="0"/>
        </a:xfrm>
      </p:grpSpPr>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452438" y="1366272"/>
            <a:ext cx="4248150" cy="2381136"/>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TableR">
            <a:extLst>
              <a:ext uri="{FF2B5EF4-FFF2-40B4-BE49-F238E27FC236}">
                <a16:creationId xmlns:a16="http://schemas.microsoft.com/office/drawing/2014/main" id="{FF9AE184-ED6B-4F78-97EB-68985C6DA86A}"/>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407225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gure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ImageL">
            <a:extLst>
              <a:ext uri="{FF2B5EF4-FFF2-40B4-BE49-F238E27FC236}">
                <a16:creationId xmlns:a16="http://schemas.microsoft.com/office/drawing/2014/main" id="{001DA158-D268-45CB-BBA7-0BBF37AB1658}"/>
              </a:ext>
            </a:extLst>
          </p:cNvPr>
          <p:cNvSpPr>
            <a:spLocks noGrp="1"/>
          </p:cNvSpPr>
          <p:nvPr>
            <p:ph type="pic" sz="quarter" idx="17" hasCustomPrompt="1"/>
          </p:nvPr>
        </p:nvSpPr>
        <p:spPr>
          <a:xfrm>
            <a:off x="259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TextPlaceholder4">
            <a:extLst>
              <a:ext uri="{FF2B5EF4-FFF2-40B4-BE49-F238E27FC236}">
                <a16:creationId xmlns:a16="http://schemas.microsoft.com/office/drawing/2014/main" id="{018358E8-2E86-4FE0-8765-2E9624C1E264}"/>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2015310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figures left; figure and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BA49-5DEF-4D7B-891F-FF73C1DB47E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29120BF-3A95-43A6-B21C-97BBBDD63CAA}"/>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CaptionR">
            <a:extLst>
              <a:ext uri="{FF2B5EF4-FFF2-40B4-BE49-F238E27FC236}">
                <a16:creationId xmlns:a16="http://schemas.microsoft.com/office/drawing/2014/main" id="{E1B41989-E8E9-430B-A839-1EC38EA8A90A}"/>
              </a:ext>
            </a:extLst>
          </p:cNvP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5" name="ImageR">
            <a:extLst>
              <a:ext uri="{FF2B5EF4-FFF2-40B4-BE49-F238E27FC236}">
                <a16:creationId xmlns:a16="http://schemas.microsoft.com/office/drawing/2014/main" id="{6597CAAB-9596-4A45-9DFC-13F1991D51A7}"/>
              </a:ext>
            </a:extLst>
          </p:cNvP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6" name="CaptionR">
            <a:extLst>
              <a:ext uri="{FF2B5EF4-FFF2-40B4-BE49-F238E27FC236}">
                <a16:creationId xmlns:a16="http://schemas.microsoft.com/office/drawing/2014/main" id="{B6DA7A21-1808-4F57-B8B3-C58994E8D054}"/>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ImageR">
            <a:extLst>
              <a:ext uri="{FF2B5EF4-FFF2-40B4-BE49-F238E27FC236}">
                <a16:creationId xmlns:a16="http://schemas.microsoft.com/office/drawing/2014/main" id="{FC20D9C4-CCEC-40CE-B981-60D29E0ACDEF}"/>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8" name="CaptionR">
            <a:extLst>
              <a:ext uri="{FF2B5EF4-FFF2-40B4-BE49-F238E27FC236}">
                <a16:creationId xmlns:a16="http://schemas.microsoft.com/office/drawing/2014/main" id="{B621F979-0A4E-496A-AF0A-9228B3BF5934}"/>
              </a:ext>
            </a:extLst>
          </p:cNvPr>
          <p:cNvSpPr>
            <a:spLocks noGrp="1"/>
          </p:cNvSpPr>
          <p:nvPr>
            <p:ph type="body" sz="quarter" idx="19"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a:extLst>
              <a:ext uri="{FF2B5EF4-FFF2-40B4-BE49-F238E27FC236}">
                <a16:creationId xmlns:a16="http://schemas.microsoft.com/office/drawing/2014/main" id="{D06B4545-FC53-48AF-8C21-3DD0E860D940}"/>
              </a:ext>
            </a:extLst>
          </p:cNvPr>
          <p:cNvSpPr>
            <a:spLocks noGrp="1"/>
          </p:cNvSpPr>
          <p:nvPr>
            <p:ph type="pic" sz="quarter" idx="20"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0" name="TextPlaceholder1">
            <a:extLst>
              <a:ext uri="{FF2B5EF4-FFF2-40B4-BE49-F238E27FC236}">
                <a16:creationId xmlns:a16="http://schemas.microsoft.com/office/drawing/2014/main" id="{86549E3A-EF5F-40DC-AFA1-48514732E556}"/>
              </a:ext>
            </a:extLst>
          </p:cNvPr>
          <p:cNvSpPr>
            <a:spLocks noGrp="1"/>
          </p:cNvSpPr>
          <p:nvPr>
            <p:ph type="body" sz="quarter" idx="21"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049296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figure left; 2 figure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BA49-5DEF-4D7B-891F-FF73C1DB47E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29120BF-3A95-43A6-B21C-97BBBDD63CAA}"/>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CaptionR">
            <a:extLst>
              <a:ext uri="{FF2B5EF4-FFF2-40B4-BE49-F238E27FC236}">
                <a16:creationId xmlns:a16="http://schemas.microsoft.com/office/drawing/2014/main" id="{E1B41989-E8E9-430B-A839-1EC38EA8A90A}"/>
              </a:ext>
            </a:extLst>
          </p:cNvPr>
          <p:cNvSpPr>
            <a:spLocks noGrp="1"/>
          </p:cNvSpPr>
          <p:nvPr>
            <p:ph type="body" sz="quarter" idx="15" hasCustomPrompt="1"/>
          </p:nvPr>
        </p:nvSpPr>
        <p:spPr>
          <a:xfrm>
            <a:off x="5205600" y="388443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5" name="ImageR">
            <a:extLst>
              <a:ext uri="{FF2B5EF4-FFF2-40B4-BE49-F238E27FC236}">
                <a16:creationId xmlns:a16="http://schemas.microsoft.com/office/drawing/2014/main" id="{6597CAAB-9596-4A45-9DFC-13F1991D51A7}"/>
              </a:ext>
            </a:extLst>
          </p:cNvPr>
          <p:cNvSpPr>
            <a:spLocks noGrp="1"/>
          </p:cNvSpPr>
          <p:nvPr>
            <p:ph type="pic" sz="quarter" idx="11" hasCustomPrompt="1"/>
          </p:nvPr>
        </p:nvSpPr>
        <p:spPr>
          <a:xfrm>
            <a:off x="5011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6" name="CaptionR">
            <a:extLst>
              <a:ext uri="{FF2B5EF4-FFF2-40B4-BE49-F238E27FC236}">
                <a16:creationId xmlns:a16="http://schemas.microsoft.com/office/drawing/2014/main" id="{B6DA7A21-1808-4F57-B8B3-C58994E8D054}"/>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ImageR">
            <a:extLst>
              <a:ext uri="{FF2B5EF4-FFF2-40B4-BE49-F238E27FC236}">
                <a16:creationId xmlns:a16="http://schemas.microsoft.com/office/drawing/2014/main" id="{FC20D9C4-CCEC-40CE-B981-60D29E0ACDEF}"/>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8" name="CaptionR">
            <a:extLst>
              <a:ext uri="{FF2B5EF4-FFF2-40B4-BE49-F238E27FC236}">
                <a16:creationId xmlns:a16="http://schemas.microsoft.com/office/drawing/2014/main" id="{B621F979-0A4E-496A-AF0A-9228B3BF5934}"/>
              </a:ext>
            </a:extLst>
          </p:cNvPr>
          <p:cNvSpPr>
            <a:spLocks noGrp="1"/>
          </p:cNvSpPr>
          <p:nvPr>
            <p:ph type="body" sz="quarter" idx="19"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a:extLst>
              <a:ext uri="{FF2B5EF4-FFF2-40B4-BE49-F238E27FC236}">
                <a16:creationId xmlns:a16="http://schemas.microsoft.com/office/drawing/2014/main" id="{D06B4545-FC53-48AF-8C21-3DD0E860D940}"/>
              </a:ext>
            </a:extLst>
          </p:cNvPr>
          <p:cNvSpPr>
            <a:spLocks noGrp="1"/>
          </p:cNvSpPr>
          <p:nvPr>
            <p:ph type="pic" sz="quarter" idx="20"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0" name="TextPlaceholder1">
            <a:extLst>
              <a:ext uri="{FF2B5EF4-FFF2-40B4-BE49-F238E27FC236}">
                <a16:creationId xmlns:a16="http://schemas.microsoft.com/office/drawing/2014/main" id="{86549E3A-EF5F-40DC-AFA1-48514732E556}"/>
              </a:ext>
            </a:extLst>
          </p:cNvPr>
          <p:cNvSpPr>
            <a:spLocks noGrp="1"/>
          </p:cNvSpPr>
          <p:nvPr>
            <p:ph type="body" sz="quarter" idx="21" hasCustomPrompt="1"/>
          </p:nvPr>
        </p:nvSpPr>
        <p:spPr>
          <a:xfrm>
            <a:off x="452438" y="1368000"/>
            <a:ext cx="4248150" cy="23064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313577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sp>
        <p:nvSpPr>
          <p:cNvPr id="1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L"/>
          <p:cNvSpPr>
            <a:spLocks noGrp="1"/>
          </p:cNvSpPr>
          <p:nvPr>
            <p:ph type="pic" sz="quarter" idx="17" hasCustomPrompt="1"/>
          </p:nvPr>
        </p:nvSpPr>
        <p:spPr>
          <a:xfrm>
            <a:off x="259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4" name="ImageL"/>
          <p:cNvSpPr>
            <a:spLocks noGrp="1"/>
          </p:cNvSpPr>
          <p:nvPr>
            <p:ph type="pic" sz="quarter" idx="22" hasCustomPrompt="1"/>
          </p:nvPr>
        </p:nvSpPr>
        <p:spPr>
          <a:xfrm>
            <a:off x="259200" y="41868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6" name="TextPlaceholder4">
            <a:extLst>
              <a:ext uri="{FF2B5EF4-FFF2-40B4-BE49-F238E27FC236}">
                <a16:creationId xmlns:a16="http://schemas.microsoft.com/office/drawing/2014/main" id="{D0475E41-7A42-4D40-8EA4-5F6B7C4F9B09}"/>
              </a:ext>
            </a:extLst>
          </p:cNvPr>
          <p:cNvSpPr>
            <a:spLocks noGrp="1"/>
          </p:cNvSpPr>
          <p:nvPr>
            <p:ph type="body" sz="quarter" idx="27" hasCustomPrompt="1"/>
          </p:nvPr>
        </p:nvSpPr>
        <p:spPr>
          <a:xfrm>
            <a:off x="453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7" name="TextPlaceholder5">
            <a:extLst>
              <a:ext uri="{FF2B5EF4-FFF2-40B4-BE49-F238E27FC236}">
                <a16:creationId xmlns:a16="http://schemas.microsoft.com/office/drawing/2014/main" id="{420A243B-2C17-4A5F-8C83-E55098FCFEE6}"/>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 Placeholder 4">
            <a:extLst>
              <a:ext uri="{FF2B5EF4-FFF2-40B4-BE49-F238E27FC236}">
                <a16:creationId xmlns:a16="http://schemas.microsoft.com/office/drawing/2014/main" id="{C0313428-4301-4EE9-BC11-78F0D92A27A3}"/>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itle 1">
            <a:extLst>
              <a:ext uri="{FF2B5EF4-FFF2-40B4-BE49-F238E27FC236}">
                <a16:creationId xmlns:a16="http://schemas.microsoft.com/office/drawing/2014/main" id="{1847CE2E-4DE2-4848-BB24-D801973EDD6C}"/>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17" name="Slide Number Placeholder 4">
            <a:extLst>
              <a:ext uri="{FF2B5EF4-FFF2-40B4-BE49-F238E27FC236}">
                <a16:creationId xmlns:a16="http://schemas.microsoft.com/office/drawing/2014/main" id="{1F14E3F8-A329-4A68-8D4F-8ADB3035EC3C}"/>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1" name="CaptionR">
            <a:extLst>
              <a:ext uri="{FF2B5EF4-FFF2-40B4-BE49-F238E27FC236}">
                <a16:creationId xmlns:a16="http://schemas.microsoft.com/office/drawing/2014/main" id="{52A6A37F-FF83-405C-B656-76E1FEE86D1F}"/>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3" name="CaptionR">
            <a:extLst>
              <a:ext uri="{FF2B5EF4-FFF2-40B4-BE49-F238E27FC236}">
                <a16:creationId xmlns:a16="http://schemas.microsoft.com/office/drawing/2014/main" id="{B27DB86C-1969-4D74-9C95-6D3186F7A70D}"/>
              </a:ext>
            </a:extLst>
          </p:cNvPr>
          <p:cNvSpPr>
            <a:spLocks noGrp="1"/>
          </p:cNvSpPr>
          <p:nvPr>
            <p:ph type="body" sz="quarter" idx="29"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4224718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7600"/>
            <a:ext cx="9001125"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53600"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3416003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table R">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5600"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TableR">
            <a:extLst>
              <a:ext uri="{FF2B5EF4-FFF2-40B4-BE49-F238E27FC236}">
                <a16:creationId xmlns:a16="http://schemas.microsoft.com/office/drawing/2014/main" id="{B31065CC-DDFA-4B4B-9195-278C54CF7049}"/>
              </a:ext>
            </a:extLst>
          </p:cNvPr>
          <p:cNvSpPr>
            <a:spLocks noGrp="1"/>
          </p:cNvSpPr>
          <p:nvPr>
            <p:ph type="tbl" sz="quarter" idx="13" hasCustomPrompt="1"/>
          </p:nvPr>
        </p:nvSpPr>
        <p:spPr>
          <a:xfrm>
            <a:off x="5205599" y="1677600"/>
            <a:ext cx="4247963"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786521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L +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3" y="1368000"/>
            <a:ext cx="4248150"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3600" y="1360557"/>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453600" y="1677600"/>
            <a:ext cx="4248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3600"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45530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469925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990740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2"/>
            </p:custDataLst>
            <p:extLst>
              <p:ext uri="{D42A27DB-BD31-4B8C-83A1-F6EECF244321}">
                <p14:modId xmlns:p14="http://schemas.microsoft.com/office/powerpoint/2010/main" val="1427486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53511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5205600"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5011200" y="1677600"/>
            <a:ext cx="4590000" cy="4572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82678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275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923515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186E338C-1DD4-4DCE-8211-F0041025B55C}"/>
              </a:ext>
            </a:extLst>
          </p:cNvPr>
          <p:cNvSpPr>
            <a:spLocks noGrp="1"/>
          </p:cNvSpPr>
          <p:nvPr>
            <p:ph type="tbl" sz="quarter" idx="10" hasCustomPrompt="1"/>
          </p:nvPr>
        </p:nvSpPr>
        <p:spPr>
          <a:xfrm>
            <a:off x="2760496" y="1672259"/>
            <a:ext cx="5656263" cy="4320000"/>
          </a:xfrm>
          <a:prstGeom prst="rect">
            <a:avLst/>
          </a:prstGeom>
        </p:spPr>
        <p:txBody>
          <a:bodyPr/>
          <a:lstStyle>
            <a:lvl1pPr marL="1400" marR="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sz="1400" spc="20" baseline="0"/>
            </a:lvl1pPr>
          </a:lstStyle>
          <a:p>
            <a:pPr marL="1400" marR="0" lvl="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a:pPr>
            <a:r>
              <a:rPr lang="en-GB" dirty="0"/>
              <a:t>Copy the table from the first slide, click on this box and paste it here</a:t>
            </a:r>
          </a:p>
          <a:p>
            <a:endParaRPr lang="en-GB" dirty="0"/>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092415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7" name="Object 6" hidden="1">
            <a:extLst>
              <a:ext uri="{FF2B5EF4-FFF2-40B4-BE49-F238E27FC236}">
                <a16:creationId xmlns:a16="http://schemas.microsoft.com/office/drawing/2014/main" id="{6116999E-8C02-452E-A595-C9CF6FB3613A}"/>
              </a:ext>
            </a:extLst>
          </p:cNvPr>
          <p:cNvGraphicFramePr>
            <a:graphicFrameLocks noChangeAspect="1"/>
          </p:cNvGraphicFramePr>
          <p:nvPr userDrawn="1">
            <p:custDataLst>
              <p:tags r:id="rId2"/>
            </p:custDataLst>
            <p:extLst>
              <p:ext uri="{D42A27DB-BD31-4B8C-83A1-F6EECF244321}">
                <p14:modId xmlns:p14="http://schemas.microsoft.com/office/powerpoint/2010/main" val="8583469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6116999E-8C02-452E-A595-C9CF6FB3613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F55EB2C2-FB29-4140-8C9A-D7D2CE693539}"/>
              </a:ext>
            </a:extLst>
          </p:cNvPr>
          <p:cNvSpPr/>
          <p:nvPr userDrawn="1"/>
        </p:nvSpPr>
        <p:spPr>
          <a:xfrm>
            <a:off x="1044145" y="1158951"/>
            <a:ext cx="1331399" cy="1331399"/>
          </a:xfrm>
          <a:prstGeom prst="ellipse">
            <a:avLst/>
          </a:prstGeom>
          <a:solidFill>
            <a:srgbClr val="AA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Book" panose="020B0503020102020204" pitchFamily="34" charset="0"/>
            </a:endParaRPr>
          </a:p>
        </p:txBody>
      </p:sp>
      <p:grpSp>
        <p:nvGrpSpPr>
          <p:cNvPr id="10" name="Group 9">
            <a:extLst>
              <a:ext uri="{FF2B5EF4-FFF2-40B4-BE49-F238E27FC236}">
                <a16:creationId xmlns:a16="http://schemas.microsoft.com/office/drawing/2014/main" id="{8AF6CFA7-4A9E-4956-BBAE-6B246072272D}"/>
              </a:ext>
            </a:extLst>
          </p:cNvPr>
          <p:cNvGrpSpPr/>
          <p:nvPr userDrawn="1"/>
        </p:nvGrpSpPr>
        <p:grpSpPr>
          <a:xfrm>
            <a:off x="2791636" y="1244275"/>
            <a:ext cx="3788834" cy="114300"/>
            <a:chOff x="2791636" y="1244275"/>
            <a:chExt cx="3788834" cy="114300"/>
          </a:xfrm>
          <a:solidFill>
            <a:schemeClr val="accent1"/>
          </a:solidFill>
        </p:grpSpPr>
        <p:sp>
          <p:nvSpPr>
            <p:cNvPr id="11" name="Oval 10">
              <a:extLst>
                <a:ext uri="{FF2B5EF4-FFF2-40B4-BE49-F238E27FC236}">
                  <a16:creationId xmlns:a16="http://schemas.microsoft.com/office/drawing/2014/main" id="{BA85809C-5E20-42CF-988D-5EC2A6244CDC}"/>
                </a:ext>
              </a:extLst>
            </p:cNvPr>
            <p:cNvSpPr/>
            <p:nvPr/>
          </p:nvSpPr>
          <p:spPr>
            <a:xfrm>
              <a:off x="2791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2" name="Oval 11">
              <a:extLst>
                <a:ext uri="{FF2B5EF4-FFF2-40B4-BE49-F238E27FC236}">
                  <a16:creationId xmlns:a16="http://schemas.microsoft.com/office/drawing/2014/main" id="{FDEE397A-5080-46A5-B89A-28D629EBE123}"/>
                </a:ext>
              </a:extLst>
            </p:cNvPr>
            <p:cNvSpPr/>
            <p:nvPr/>
          </p:nvSpPr>
          <p:spPr>
            <a:xfrm>
              <a:off x="3032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3" name="Oval 12">
              <a:extLst>
                <a:ext uri="{FF2B5EF4-FFF2-40B4-BE49-F238E27FC236}">
                  <a16:creationId xmlns:a16="http://schemas.microsoft.com/office/drawing/2014/main" id="{6CD5F6DA-E862-41FD-8E9A-9B8E5EA605D4}"/>
                </a:ext>
              </a:extLst>
            </p:cNvPr>
            <p:cNvSpPr/>
            <p:nvPr/>
          </p:nvSpPr>
          <p:spPr>
            <a:xfrm>
              <a:off x="3286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4" name="Oval 13">
              <a:extLst>
                <a:ext uri="{FF2B5EF4-FFF2-40B4-BE49-F238E27FC236}">
                  <a16:creationId xmlns:a16="http://schemas.microsoft.com/office/drawing/2014/main" id="{E08DAE44-20E3-490A-9877-8F988927136D}"/>
                </a:ext>
              </a:extLst>
            </p:cNvPr>
            <p:cNvSpPr/>
            <p:nvPr/>
          </p:nvSpPr>
          <p:spPr>
            <a:xfrm>
              <a:off x="3524003"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5" name="Oval 14">
              <a:extLst>
                <a:ext uri="{FF2B5EF4-FFF2-40B4-BE49-F238E27FC236}">
                  <a16:creationId xmlns:a16="http://schemas.microsoft.com/office/drawing/2014/main" id="{E6FD752C-4496-4A75-A7CF-2D560513DD7B}"/>
                </a:ext>
              </a:extLst>
            </p:cNvPr>
            <p:cNvSpPr/>
            <p:nvPr/>
          </p:nvSpPr>
          <p:spPr>
            <a:xfrm>
              <a:off x="37695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6" name="Oval 15">
              <a:extLst>
                <a:ext uri="{FF2B5EF4-FFF2-40B4-BE49-F238E27FC236}">
                  <a16:creationId xmlns:a16="http://schemas.microsoft.com/office/drawing/2014/main" id="{B516F00A-6B04-488E-B1FE-6D6CDE3E25A7}"/>
                </a:ext>
              </a:extLst>
            </p:cNvPr>
            <p:cNvSpPr/>
            <p:nvPr/>
          </p:nvSpPr>
          <p:spPr>
            <a:xfrm>
              <a:off x="40150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7" name="Oval 16">
              <a:extLst>
                <a:ext uri="{FF2B5EF4-FFF2-40B4-BE49-F238E27FC236}">
                  <a16:creationId xmlns:a16="http://schemas.microsoft.com/office/drawing/2014/main" id="{927538BF-1F0C-458F-847C-FF5A8434FDF6}"/>
                </a:ext>
              </a:extLst>
            </p:cNvPr>
            <p:cNvSpPr/>
            <p:nvPr/>
          </p:nvSpPr>
          <p:spPr>
            <a:xfrm>
              <a:off x="42563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8" name="Oval 17">
              <a:extLst>
                <a:ext uri="{FF2B5EF4-FFF2-40B4-BE49-F238E27FC236}">
                  <a16:creationId xmlns:a16="http://schemas.microsoft.com/office/drawing/2014/main" id="{40C596A9-83F3-451F-82BC-96F19BDFF1C7}"/>
                </a:ext>
              </a:extLst>
            </p:cNvPr>
            <p:cNvSpPr/>
            <p:nvPr/>
          </p:nvSpPr>
          <p:spPr>
            <a:xfrm>
              <a:off x="44976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9" name="Oval 18">
              <a:extLst>
                <a:ext uri="{FF2B5EF4-FFF2-40B4-BE49-F238E27FC236}">
                  <a16:creationId xmlns:a16="http://schemas.microsoft.com/office/drawing/2014/main" id="{8632D3B7-F0B1-42BF-862D-39914E013DC3}"/>
                </a:ext>
              </a:extLst>
            </p:cNvPr>
            <p:cNvSpPr/>
            <p:nvPr/>
          </p:nvSpPr>
          <p:spPr>
            <a:xfrm>
              <a:off x="4755904"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0" name="Oval 19">
              <a:extLst>
                <a:ext uri="{FF2B5EF4-FFF2-40B4-BE49-F238E27FC236}">
                  <a16:creationId xmlns:a16="http://schemas.microsoft.com/office/drawing/2014/main" id="{BC2F6950-9A14-46CF-917B-3D66920B0A94}"/>
                </a:ext>
              </a:extLst>
            </p:cNvPr>
            <p:cNvSpPr/>
            <p:nvPr/>
          </p:nvSpPr>
          <p:spPr>
            <a:xfrm>
              <a:off x="499254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1" name="Oval 20">
              <a:extLst>
                <a:ext uri="{FF2B5EF4-FFF2-40B4-BE49-F238E27FC236}">
                  <a16:creationId xmlns:a16="http://schemas.microsoft.com/office/drawing/2014/main" id="{8172BB9B-7A0C-4C81-B3C9-E5C17600F8A8}"/>
                </a:ext>
              </a:extLst>
            </p:cNvPr>
            <p:cNvSpPr/>
            <p:nvPr/>
          </p:nvSpPr>
          <p:spPr>
            <a:xfrm>
              <a:off x="524273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2" name="Oval 21">
              <a:extLst>
                <a:ext uri="{FF2B5EF4-FFF2-40B4-BE49-F238E27FC236}">
                  <a16:creationId xmlns:a16="http://schemas.microsoft.com/office/drawing/2014/main" id="{4F00A241-2AE8-4F73-BAA6-BF695631A298}"/>
                </a:ext>
              </a:extLst>
            </p:cNvPr>
            <p:cNvSpPr/>
            <p:nvPr/>
          </p:nvSpPr>
          <p:spPr>
            <a:xfrm>
              <a:off x="5488271"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3" name="Oval 22">
              <a:extLst>
                <a:ext uri="{FF2B5EF4-FFF2-40B4-BE49-F238E27FC236}">
                  <a16:creationId xmlns:a16="http://schemas.microsoft.com/office/drawing/2014/main" id="{F4D57CD4-63A0-47F1-BFE6-1B83391BBFCD}"/>
                </a:ext>
              </a:extLst>
            </p:cNvPr>
            <p:cNvSpPr/>
            <p:nvPr/>
          </p:nvSpPr>
          <p:spPr>
            <a:xfrm>
              <a:off x="5725337"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4" name="Oval 23">
              <a:extLst>
                <a:ext uri="{FF2B5EF4-FFF2-40B4-BE49-F238E27FC236}">
                  <a16:creationId xmlns:a16="http://schemas.microsoft.com/office/drawing/2014/main" id="{8EECDE49-64C5-409F-A7A2-CDA8BAB994ED}"/>
                </a:ext>
              </a:extLst>
            </p:cNvPr>
            <p:cNvSpPr/>
            <p:nvPr/>
          </p:nvSpPr>
          <p:spPr>
            <a:xfrm>
              <a:off x="59708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5" name="Oval 24">
              <a:extLst>
                <a:ext uri="{FF2B5EF4-FFF2-40B4-BE49-F238E27FC236}">
                  <a16:creationId xmlns:a16="http://schemas.microsoft.com/office/drawing/2014/main" id="{B0A7FE3C-CFDC-4398-A37B-9E4F0B99910F}"/>
                </a:ext>
              </a:extLst>
            </p:cNvPr>
            <p:cNvSpPr/>
            <p:nvPr/>
          </p:nvSpPr>
          <p:spPr>
            <a:xfrm>
              <a:off x="6220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6" name="Oval 25">
              <a:extLst>
                <a:ext uri="{FF2B5EF4-FFF2-40B4-BE49-F238E27FC236}">
                  <a16:creationId xmlns:a16="http://schemas.microsoft.com/office/drawing/2014/main" id="{1FC6D0F2-357F-415F-BFF4-1FF6F6561309}"/>
                </a:ext>
              </a:extLst>
            </p:cNvPr>
            <p:cNvSpPr/>
            <p:nvPr/>
          </p:nvSpPr>
          <p:spPr>
            <a:xfrm>
              <a:off x="64661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grpSp>
      <p:sp>
        <p:nvSpPr>
          <p:cNvPr id="27" name="Title">
            <a:extLst>
              <a:ext uri="{FF2B5EF4-FFF2-40B4-BE49-F238E27FC236}">
                <a16:creationId xmlns:a16="http://schemas.microsoft.com/office/drawing/2014/main" id="{6AC7CF9F-37DB-4669-AC61-D930C13EEABE}"/>
              </a:ext>
            </a:extLst>
          </p:cNvPr>
          <p:cNvSpPr txBox="1">
            <a:spLocks noChangeAspect="1"/>
          </p:cNvSpPr>
          <p:nvPr userDrawn="1"/>
        </p:nvSpPr>
        <p:spPr>
          <a:xfrm>
            <a:off x="1038533" y="1405703"/>
            <a:ext cx="1358783" cy="75599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ts val="2500"/>
              </a:lnSpc>
              <a:spcBef>
                <a:spcPts val="0"/>
              </a:spcBef>
              <a:spcAft>
                <a:spcPts val="0"/>
              </a:spcAft>
              <a:buNone/>
              <a:tabLst/>
              <a:defRPr lang="en-GB" sz="1800" b="0" i="0" u="none" strike="noStrike" kern="1200" cap="none" spc="0" baseline="0">
                <a:solidFill>
                  <a:srgbClr val="005FAA"/>
                </a:solidFill>
                <a:uFillTx/>
                <a:latin typeface="Arial" panose="020B0604020202020204" pitchFamily="34" charset="0"/>
                <a:ea typeface="ＭＳ Ｐゴシック"/>
                <a:cs typeface="Arial" panose="020B0604020202020204" pitchFamily="34" charset="0"/>
              </a:defRPr>
            </a:lvl1pPr>
          </a:lstStyle>
          <a:p>
            <a:pPr algn="ctr">
              <a:lnSpc>
                <a:spcPts val="2400"/>
              </a:lnSpc>
            </a:pPr>
            <a:r>
              <a:rPr lang="en-GB" spc="100" dirty="0">
                <a:solidFill>
                  <a:schemeClr val="bg1"/>
                </a:solidFill>
                <a:latin typeface="Franklin Gothic Medium" panose="020B0603020102020204" pitchFamily="34" charset="0"/>
              </a:rPr>
              <a:t>Contents</a:t>
            </a:r>
          </a:p>
        </p:txBody>
      </p:sp>
    </p:spTree>
    <p:extLst>
      <p:ext uri="{BB962C8B-B14F-4D97-AF65-F5344CB8AC3E}">
        <p14:creationId xmlns:p14="http://schemas.microsoft.com/office/powerpoint/2010/main" val="2386582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7A57F2-8E50-45F6-838A-09B41272B1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9906000" cy="6858000"/>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531188"/>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endParaRPr lang="en-US" sz="800" b="1" spc="20" baseline="0" dirty="0">
              <a:solidFill>
                <a:schemeClr val="bg1"/>
              </a:solidFill>
              <a:latin typeface="+mn-lt"/>
            </a:endParaRPr>
          </a:p>
          <a:p>
            <a:pPr marL="0" indent="0" algn="l">
              <a:spcAft>
                <a:spcPts val="300"/>
              </a:spcAft>
            </a:pPr>
            <a:r>
              <a:rPr lang="en-US" sz="800" b="1" spc="20" baseline="0" dirty="0">
                <a:solidFill>
                  <a:schemeClr val="bg1"/>
                </a:solidFill>
                <a:latin typeface="+mn-lt"/>
              </a:rPr>
              <a:t>Analysys Mason Limited. </a:t>
            </a:r>
            <a:r>
              <a:rPr lang="en-US" sz="800" b="0" dirty="0">
                <a:solidFill>
                  <a:schemeClr val="bg1"/>
                </a:solidFill>
                <a:latin typeface="+mn-lt"/>
              </a:rPr>
              <a:t>Registered in England and Wales with company number 05177472. Registered office: North West Wing Bush House, Aldwych, London, England, WC2B 4PJ.</a:t>
            </a:r>
          </a:p>
          <a:p>
            <a:pPr marL="0" indent="0" algn="l">
              <a:spcAft>
                <a:spcPts val="300"/>
              </a:spcAft>
            </a:pPr>
            <a:r>
              <a:rPr lang="en-US" sz="800" b="0" dirty="0">
                <a:solidFill>
                  <a:schemeClr val="bg1"/>
                </a:solidFill>
                <a:latin typeface="+mn-lt"/>
              </a:rPr>
              <a:t>We have used reasonable care and skill to prepare this publication and are not responsible for any errors or omissions, or for the results obtained from the use of this publication. The opinions expressed are those of the authors only. All information is provided “as is”, with no guarantee of completeness or accuracy, and without warranty of any kind, express or implied, including, but not limited to warranties of performance, merchantability and fitness for a particular purpose. In no event will we be liable to you or any third party for any decision made or action taken in reliance on the information, including but not limited to investment decisions, or for any loss (including consequential, special or similar losses), even if advised of the possibility of such losses.</a:t>
            </a:r>
          </a:p>
          <a:p>
            <a:pPr marL="0" indent="0" algn="l">
              <a:spcAft>
                <a:spcPts val="300"/>
              </a:spcAft>
            </a:pPr>
            <a:r>
              <a:rPr lang="en-US" sz="800" b="0" dirty="0">
                <a:solidFill>
                  <a:schemeClr val="bg1"/>
                </a:solidFill>
                <a:latin typeface="+mn-lt"/>
              </a:rPr>
              <a:t>We reserve the rights to all intellectual property in this publication. This publication, or any part of it, may not be reproduced, redistributed or republished without our prior written consent, nor may any reference be made to Analysys Mason in a regulatory statement or prospectus on the basis of this publication without our prior written consent.</a:t>
            </a:r>
          </a:p>
          <a:p>
            <a:pPr marL="0" indent="0" algn="l">
              <a:spcAft>
                <a:spcPts val="300"/>
              </a:spcAft>
            </a:pPr>
            <a:r>
              <a:rPr lang="en-US" sz="800" b="0" dirty="0">
                <a:solidFill>
                  <a:schemeClr val="bg1"/>
                </a:solidFill>
                <a:latin typeface="+mn-lt"/>
              </a:rPr>
              <a:t>© Analysys Mason Limited and/or its group companies 2021.</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dirty="0"/>
              <a:t>INSERT PUBLICATION MONTH AND YEAR</a:t>
            </a:r>
            <a:endParaRPr lang="en-GB" dirty="0"/>
          </a:p>
        </p:txBody>
      </p:sp>
    </p:spTree>
    <p:extLst>
      <p:ext uri="{BB962C8B-B14F-4D97-AF65-F5344CB8AC3E}">
        <p14:creationId xmlns:p14="http://schemas.microsoft.com/office/powerpoint/2010/main" val="40002839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5A4563-C82F-4749-B06E-9C85D8911A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22" y="1831"/>
            <a:ext cx="9903355" cy="6856169"/>
          </a:xfrm>
          <a:prstGeom prst="rect">
            <a:avLst/>
          </a:prstGeom>
        </p:spPr>
      </p:pic>
      <p:sp>
        <p:nvSpPr>
          <p:cNvPr id="2" name="Rectangle 1">
            <a:extLst>
              <a:ext uri="{FF2B5EF4-FFF2-40B4-BE49-F238E27FC236}">
                <a16:creationId xmlns:a16="http://schemas.microsoft.com/office/drawing/2014/main" id="{1F73E445-7C7E-4770-A5AD-645A6617E96F}"/>
              </a:ext>
            </a:extLst>
          </p:cNvPr>
          <p:cNvSpPr/>
          <p:nvPr userDrawn="1"/>
        </p:nvSpPr>
        <p:spPr>
          <a:xfrm>
            <a:off x="0" y="5143735"/>
            <a:ext cx="9906000" cy="1701443"/>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8" name="Rectangle 7">
            <a:extLst>
              <a:ext uri="{FF2B5EF4-FFF2-40B4-BE49-F238E27FC236}">
                <a16:creationId xmlns:a16="http://schemas.microsoft.com/office/drawing/2014/main" id="{14D96350-9658-440E-8B99-0F06FEF8DD5F}"/>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pic>
        <p:nvPicPr>
          <p:cNvPr id="13" name="Picture 12">
            <a:extLst>
              <a:ext uri="{FF2B5EF4-FFF2-40B4-BE49-F238E27FC236}">
                <a16:creationId xmlns:a16="http://schemas.microsoft.com/office/drawing/2014/main" id="{D046B682-651B-45E7-853B-B91E4FB85D3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720102" y="6210381"/>
            <a:ext cx="767916" cy="221744"/>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dirty="0"/>
              <a:t>NBED title</a:t>
            </a:r>
            <a:endParaRPr lang="en-GB" dirty="0"/>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dirty="0"/>
              <a:t>NBED author(s) names</a:t>
            </a:r>
          </a:p>
        </p:txBody>
      </p:sp>
    </p:spTree>
    <p:extLst>
      <p:ext uri="{BB962C8B-B14F-4D97-AF65-F5344CB8AC3E}">
        <p14:creationId xmlns:p14="http://schemas.microsoft.com/office/powerpoint/2010/main" val="338053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F0167E-493B-489A-95E1-07C49F29C9C4}"/>
              </a:ext>
            </a:extLst>
          </p:cNvPr>
          <p:cNvSpPr>
            <a:spLocks noGrp="1"/>
          </p:cNvSpPr>
          <p:nvPr>
            <p:ph type="body" sz="quarter" idx="19"/>
          </p:nvPr>
        </p:nvSpPr>
        <p:spPr>
          <a:xfrm>
            <a:off x="453673" y="6275388"/>
            <a:ext cx="6300787" cy="504001"/>
          </a:xfrm>
          <a:prstGeom prst="rect">
            <a:avLst/>
          </a:prstGeom>
        </p:spPr>
        <p:txBody>
          <a:bodyPr lIns="0" rIns="0"/>
          <a:lstStyle>
            <a:lvl1pPr marL="92075" indent="-92075">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1" name="TextPlaceholder1"/>
          <p:cNvSpPr>
            <a:spLocks noGrp="1"/>
          </p:cNvSpPr>
          <p:nvPr>
            <p:ph type="body" sz="quarter" idx="12" hasCustomPrompt="1"/>
          </p:nvPr>
        </p:nvSpPr>
        <p:spPr>
          <a:xfrm>
            <a:off x="453673" y="1366271"/>
            <a:ext cx="8999889"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860686" y="147600"/>
            <a:ext cx="592878"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453674" y="468000"/>
            <a:ext cx="899988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Tree>
    <p:extLst>
      <p:ext uri="{BB962C8B-B14F-4D97-AF65-F5344CB8AC3E}">
        <p14:creationId xmlns:p14="http://schemas.microsoft.com/office/powerpoint/2010/main" val="2096200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7" y="1366271"/>
            <a:ext cx="4248151"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0292953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2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C"/>
          <p:cNvSpPr>
            <a:spLocks noGrp="1"/>
          </p:cNvSpPr>
          <p:nvPr>
            <p:ph type="pic" sz="quarter" idx="18" hasCustomPrompt="1"/>
          </p:nvPr>
        </p:nvSpPr>
        <p:spPr>
          <a:xfrm>
            <a:off x="259200" y="1676424"/>
            <a:ext cx="9342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8" name="Slide Number Placeholder 4">
            <a:extLst>
              <a:ext uri="{FF2B5EF4-FFF2-40B4-BE49-F238E27FC236}">
                <a16:creationId xmlns:a16="http://schemas.microsoft.com/office/drawing/2014/main" id="{F5B46A7B-1B46-4795-A770-76BEB77DE4AC}"/>
              </a:ext>
            </a:extLst>
          </p:cNvPr>
          <p:cNvSpPr>
            <a:spLocks noGrp="1"/>
          </p:cNvSpPr>
          <p:nvPr>
            <p:ph type="sldNum" sz="quarter" idx="4"/>
          </p:nvPr>
        </p:nvSpPr>
        <p:spPr>
          <a:xfrm>
            <a:off x="8764418" y="147638"/>
            <a:ext cx="689146"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4FA028EA-BDD7-4C71-8EE3-DFA21F4C1CA2}"/>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ADC95216-6D2F-4AD6-AF43-E80E6CE6EF44}"/>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849509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5205600"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5011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8267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8000"/>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12601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8000"/>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126019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3600" y="468000"/>
            <a:ext cx="899712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DCA99C2-1BAB-4B10-80AC-490FD0A036C6}"/>
              </a:ext>
            </a:extLst>
          </p:cNvPr>
          <p:cNvSpPr>
            <a:spLocks noGrp="1"/>
          </p:cNvSpPr>
          <p:nvPr>
            <p:ph type="body" sz="quarter" idx="19"/>
          </p:nvPr>
        </p:nvSpPr>
        <p:spPr>
          <a:xfrm>
            <a:off x="456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650118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4 graphics + graphic along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ImageR">
            <a:extLst>
              <a:ext uri="{FF2B5EF4-FFF2-40B4-BE49-F238E27FC236}">
                <a16:creationId xmlns:a16="http://schemas.microsoft.com/office/drawing/2014/main" id="{11BA192D-FA4A-4829-A3D5-F521CDC41292}"/>
              </a:ext>
            </a:extLst>
          </p:cNvPr>
          <p:cNvSpPr>
            <a:spLocks noGrp="1"/>
          </p:cNvSpPr>
          <p:nvPr>
            <p:ph type="pic" sz="quarter" idx="20"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TextPlaceholder5">
            <a:extLst>
              <a:ext uri="{FF2B5EF4-FFF2-40B4-BE49-F238E27FC236}">
                <a16:creationId xmlns:a16="http://schemas.microsoft.com/office/drawing/2014/main" id="{6B1E71E8-134D-4B3D-BB8C-A5835F9796A9}"/>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2325215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 graphic, 1/4 table + graphic along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ImageR">
            <a:extLst>
              <a:ext uri="{FF2B5EF4-FFF2-40B4-BE49-F238E27FC236}">
                <a16:creationId xmlns:a16="http://schemas.microsoft.com/office/drawing/2014/main" id="{11BA192D-FA4A-4829-A3D5-F521CDC41292}"/>
              </a:ext>
            </a:extLst>
          </p:cNvPr>
          <p:cNvSpPr>
            <a:spLocks noGrp="1"/>
          </p:cNvSpPr>
          <p:nvPr>
            <p:ph type="pic" sz="quarter" idx="20"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TextPlaceholder5">
            <a:extLst>
              <a:ext uri="{FF2B5EF4-FFF2-40B4-BE49-F238E27FC236}">
                <a16:creationId xmlns:a16="http://schemas.microsoft.com/office/drawing/2014/main" id="{6B1E71E8-134D-4B3D-BB8C-A5835F9796A9}"/>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ableR">
            <a:extLst>
              <a:ext uri="{FF2B5EF4-FFF2-40B4-BE49-F238E27FC236}">
                <a16:creationId xmlns:a16="http://schemas.microsoft.com/office/drawing/2014/main" id="{69DBF732-C626-4430-832C-0B325B96C025}"/>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596202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phic + 1/4 graphic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B7526-B748-4E8D-A1A3-68395A8F53BD}"/>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ImageR">
            <a:extLst>
              <a:ext uri="{FF2B5EF4-FFF2-40B4-BE49-F238E27FC236}">
                <a16:creationId xmlns:a16="http://schemas.microsoft.com/office/drawing/2014/main" id="{05A4C031-ACBB-4C02-AEE8-7F52423CF41E}"/>
              </a:ext>
            </a:extLst>
          </p:cNvP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5" name="ImageR">
            <a:extLst>
              <a:ext uri="{FF2B5EF4-FFF2-40B4-BE49-F238E27FC236}">
                <a16:creationId xmlns:a16="http://schemas.microsoft.com/office/drawing/2014/main" id="{8D789A4E-F315-4AF3-9C87-563A63BCC217}"/>
              </a:ext>
            </a:extLst>
          </p:cNvP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6" name="TextPlaceholder5">
            <a:extLst>
              <a:ext uri="{FF2B5EF4-FFF2-40B4-BE49-F238E27FC236}">
                <a16:creationId xmlns:a16="http://schemas.microsoft.com/office/drawing/2014/main" id="{B61EA488-404C-4BAE-A2AD-0CAD88D7A742}"/>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Text Placeholder 4">
            <a:extLst>
              <a:ext uri="{FF2B5EF4-FFF2-40B4-BE49-F238E27FC236}">
                <a16:creationId xmlns:a16="http://schemas.microsoft.com/office/drawing/2014/main" id="{636468BB-648A-4758-A522-E78555F36620}"/>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8" name="Title 1">
            <a:extLst>
              <a:ext uri="{FF2B5EF4-FFF2-40B4-BE49-F238E27FC236}">
                <a16:creationId xmlns:a16="http://schemas.microsoft.com/office/drawing/2014/main" id="{2332E802-C899-4F25-A0B9-A4B6751CE0E3}"/>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9" name="CaptionR">
            <a:extLst>
              <a:ext uri="{FF2B5EF4-FFF2-40B4-BE49-F238E27FC236}">
                <a16:creationId xmlns:a16="http://schemas.microsoft.com/office/drawing/2014/main" id="{904593ED-1CCA-4793-9607-EE7ACB04E263}"/>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CaptionR">
            <a:extLst>
              <a:ext uri="{FF2B5EF4-FFF2-40B4-BE49-F238E27FC236}">
                <a16:creationId xmlns:a16="http://schemas.microsoft.com/office/drawing/2014/main" id="{6C84F7DD-58A3-4FEC-B69E-7C6DA58BECB7}"/>
              </a:ext>
            </a:extLst>
          </p:cNvPr>
          <p:cNvSpPr>
            <a:spLocks noGrp="1"/>
          </p:cNvSpPr>
          <p:nvPr>
            <p:ph type="body" sz="quarter" idx="29"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R">
            <a:extLst>
              <a:ext uri="{FF2B5EF4-FFF2-40B4-BE49-F238E27FC236}">
                <a16:creationId xmlns:a16="http://schemas.microsoft.com/office/drawing/2014/main" id="{419B15F1-DF3D-4BF5-8CB4-4ADAC50FF9AC}"/>
              </a:ext>
            </a:extLst>
          </p:cNvPr>
          <p:cNvSpPr>
            <a:spLocks noGrp="1"/>
          </p:cNvSpPr>
          <p:nvPr>
            <p:ph type="pic" sz="quarter" idx="30"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Tree>
    <p:extLst>
      <p:ext uri="{BB962C8B-B14F-4D97-AF65-F5344CB8AC3E}">
        <p14:creationId xmlns:p14="http://schemas.microsoft.com/office/powerpoint/2010/main" val="14094876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ic + 1/4 graphic and 1/4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B7526-B748-4E8D-A1A3-68395A8F53BD}"/>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ImageR">
            <a:extLst>
              <a:ext uri="{FF2B5EF4-FFF2-40B4-BE49-F238E27FC236}">
                <a16:creationId xmlns:a16="http://schemas.microsoft.com/office/drawing/2014/main" id="{05A4C031-ACBB-4C02-AEE8-7F52423CF41E}"/>
              </a:ext>
            </a:extLst>
          </p:cNvP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6" name="TextPlaceholder5">
            <a:extLst>
              <a:ext uri="{FF2B5EF4-FFF2-40B4-BE49-F238E27FC236}">
                <a16:creationId xmlns:a16="http://schemas.microsoft.com/office/drawing/2014/main" id="{B61EA488-404C-4BAE-A2AD-0CAD88D7A742}"/>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Text Placeholder 4">
            <a:extLst>
              <a:ext uri="{FF2B5EF4-FFF2-40B4-BE49-F238E27FC236}">
                <a16:creationId xmlns:a16="http://schemas.microsoft.com/office/drawing/2014/main" id="{636468BB-648A-4758-A522-E78555F36620}"/>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8" name="Title 1">
            <a:extLst>
              <a:ext uri="{FF2B5EF4-FFF2-40B4-BE49-F238E27FC236}">
                <a16:creationId xmlns:a16="http://schemas.microsoft.com/office/drawing/2014/main" id="{2332E802-C899-4F25-A0B9-A4B6751CE0E3}"/>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9" name="CaptionR">
            <a:extLst>
              <a:ext uri="{FF2B5EF4-FFF2-40B4-BE49-F238E27FC236}">
                <a16:creationId xmlns:a16="http://schemas.microsoft.com/office/drawing/2014/main" id="{904593ED-1CCA-4793-9607-EE7ACB04E263}"/>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CaptionR">
            <a:extLst>
              <a:ext uri="{FF2B5EF4-FFF2-40B4-BE49-F238E27FC236}">
                <a16:creationId xmlns:a16="http://schemas.microsoft.com/office/drawing/2014/main" id="{6C84F7DD-58A3-4FEC-B69E-7C6DA58BECB7}"/>
              </a:ext>
            </a:extLst>
          </p:cNvPr>
          <p:cNvSpPr>
            <a:spLocks noGrp="1"/>
          </p:cNvSpPr>
          <p:nvPr>
            <p:ph type="body" sz="quarter" idx="29"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R">
            <a:extLst>
              <a:ext uri="{FF2B5EF4-FFF2-40B4-BE49-F238E27FC236}">
                <a16:creationId xmlns:a16="http://schemas.microsoft.com/office/drawing/2014/main" id="{419B15F1-DF3D-4BF5-8CB4-4ADAC50FF9AC}"/>
              </a:ext>
            </a:extLst>
          </p:cNvPr>
          <p:cNvSpPr>
            <a:spLocks noGrp="1"/>
          </p:cNvSpPr>
          <p:nvPr>
            <p:ph type="pic" sz="quarter" idx="30"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2" name="TableR">
            <a:extLst>
              <a:ext uri="{FF2B5EF4-FFF2-40B4-BE49-F238E27FC236}">
                <a16:creationId xmlns:a16="http://schemas.microsoft.com/office/drawing/2014/main" id="{720149A7-0114-4A4C-9E8D-6254D811902D}"/>
              </a:ext>
            </a:extLst>
          </p:cNvPr>
          <p:cNvSpPr>
            <a:spLocks noGrp="1"/>
          </p:cNvSpPr>
          <p:nvPr>
            <p:ph type="tbl" sz="quarter" idx="13" hasCustomPrompt="1"/>
          </p:nvPr>
        </p:nvSpPr>
        <p:spPr>
          <a:xfrm>
            <a:off x="5205599"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1724757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 graphics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1139460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4 graphic, 1/4 table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220A8F82-552E-4D15-9EA4-9D29C563B021}"/>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5969611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 1/4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05600"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ImageR">
            <a:extLst>
              <a:ext uri="{FF2B5EF4-FFF2-40B4-BE49-F238E27FC236}">
                <a16:creationId xmlns:a16="http://schemas.microsoft.com/office/drawing/2014/main" id="{DA533A28-E9D6-47F8-A017-5E9351B6A229}"/>
              </a:ext>
            </a:extLst>
          </p:cNvP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Tree>
    <p:extLst>
      <p:ext uri="{BB962C8B-B14F-4D97-AF65-F5344CB8AC3E}">
        <p14:creationId xmlns:p14="http://schemas.microsoft.com/office/powerpoint/2010/main" val="18990312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 1/4 graphic + 1/4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05600"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A38DBF50-73D9-4A3C-A6D7-EF274F122E85}"/>
              </a:ext>
            </a:extLst>
          </p:cNvPr>
          <p:cNvSpPr>
            <a:spLocks noGrp="1"/>
          </p:cNvSpPr>
          <p:nvPr>
            <p:ph type="tbl" sz="quarter" idx="13" hasCustomPrompt="1"/>
          </p:nvPr>
        </p:nvSpPr>
        <p:spPr>
          <a:xfrm>
            <a:off x="5205599"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4860266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7927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3" name="ImageL"/>
          <p:cNvSpPr>
            <a:spLocks noGrp="1"/>
          </p:cNvSpPr>
          <p:nvPr>
            <p:ph type="pic" sz="quarter" idx="17" hasCustomPrompt="1"/>
          </p:nvPr>
        </p:nvSpPr>
        <p:spPr>
          <a:xfrm>
            <a:off x="259200" y="1677600"/>
            <a:ext cx="4590000" cy="4572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3600" y="468000"/>
            <a:ext cx="899712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DCA99C2-1BAB-4B10-80AC-490FD0A036C6}"/>
              </a:ext>
            </a:extLst>
          </p:cNvPr>
          <p:cNvSpPr>
            <a:spLocks noGrp="1"/>
          </p:cNvSpPr>
          <p:nvPr>
            <p:ph type="body" sz="quarter" idx="19"/>
          </p:nvPr>
        </p:nvSpPr>
        <p:spPr>
          <a:xfrm>
            <a:off x="456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650118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L; tabl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TableR">
            <a:extLst>
              <a:ext uri="{FF2B5EF4-FFF2-40B4-BE49-F238E27FC236}">
                <a16:creationId xmlns:a16="http://schemas.microsoft.com/office/drawing/2014/main" id="{8AEE22EE-465F-41AE-8257-04D3A173BC1A}"/>
              </a:ext>
            </a:extLst>
          </p:cNvPr>
          <p:cNvSpPr>
            <a:spLocks noGrp="1"/>
          </p:cNvSpPr>
          <p:nvPr>
            <p:ph type="tbl" sz="quarter" idx="13" hasCustomPrompt="1"/>
          </p:nvPr>
        </p:nvSpPr>
        <p:spPr>
          <a:xfrm>
            <a:off x="5205675" y="16776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7900425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figure L; text R">
    <p:spTree>
      <p:nvGrpSpPr>
        <p:cNvPr id="1" name=""/>
        <p:cNvGrpSpPr/>
        <p:nvPr/>
      </p:nvGrpSpPr>
      <p:grpSpPr>
        <a:xfrm>
          <a:off x="0" y="0"/>
          <a:ext cx="0" cy="0"/>
          <a:chOff x="0" y="0"/>
          <a:chExt cx="0" cy="0"/>
        </a:xfrm>
      </p:grpSpPr>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ImageR">
            <a:extLst>
              <a:ext uri="{FF2B5EF4-FFF2-40B4-BE49-F238E27FC236}">
                <a16:creationId xmlns:a16="http://schemas.microsoft.com/office/drawing/2014/main" id="{AE1A68BB-C13D-4EF2-9B60-A52ED496614C}"/>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452438" y="1366272"/>
            <a:ext cx="4248150" cy="2381136"/>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7312570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and table L; text R">
    <p:spTree>
      <p:nvGrpSpPr>
        <p:cNvPr id="1" name=""/>
        <p:cNvGrpSpPr/>
        <p:nvPr/>
      </p:nvGrpSpPr>
      <p:grpSpPr>
        <a:xfrm>
          <a:off x="0" y="0"/>
          <a:ext cx="0" cy="0"/>
          <a:chOff x="0" y="0"/>
          <a:chExt cx="0" cy="0"/>
        </a:xfrm>
      </p:grpSpPr>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452438" y="1366272"/>
            <a:ext cx="4248150" cy="2381136"/>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TableR">
            <a:extLst>
              <a:ext uri="{FF2B5EF4-FFF2-40B4-BE49-F238E27FC236}">
                <a16:creationId xmlns:a16="http://schemas.microsoft.com/office/drawing/2014/main" id="{FF9AE184-ED6B-4F78-97EB-68985C6DA86A}"/>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8811152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igure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ImageL">
            <a:extLst>
              <a:ext uri="{FF2B5EF4-FFF2-40B4-BE49-F238E27FC236}">
                <a16:creationId xmlns:a16="http://schemas.microsoft.com/office/drawing/2014/main" id="{001DA158-D268-45CB-BBA7-0BBF37AB1658}"/>
              </a:ext>
            </a:extLst>
          </p:cNvPr>
          <p:cNvSpPr>
            <a:spLocks noGrp="1"/>
          </p:cNvSpPr>
          <p:nvPr>
            <p:ph type="pic" sz="quarter" idx="17" hasCustomPrompt="1"/>
          </p:nvPr>
        </p:nvSpPr>
        <p:spPr>
          <a:xfrm>
            <a:off x="259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TextPlaceholder4">
            <a:extLst>
              <a:ext uri="{FF2B5EF4-FFF2-40B4-BE49-F238E27FC236}">
                <a16:creationId xmlns:a16="http://schemas.microsoft.com/office/drawing/2014/main" id="{018358E8-2E86-4FE0-8765-2E9624C1E264}"/>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27908221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figures left; figure and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BA49-5DEF-4D7B-891F-FF73C1DB47E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29120BF-3A95-43A6-B21C-97BBBDD63CAA}"/>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CaptionR">
            <a:extLst>
              <a:ext uri="{FF2B5EF4-FFF2-40B4-BE49-F238E27FC236}">
                <a16:creationId xmlns:a16="http://schemas.microsoft.com/office/drawing/2014/main" id="{E1B41989-E8E9-430B-A839-1EC38EA8A90A}"/>
              </a:ext>
            </a:extLst>
          </p:cNvP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5" name="ImageR">
            <a:extLst>
              <a:ext uri="{FF2B5EF4-FFF2-40B4-BE49-F238E27FC236}">
                <a16:creationId xmlns:a16="http://schemas.microsoft.com/office/drawing/2014/main" id="{6597CAAB-9596-4A45-9DFC-13F1991D51A7}"/>
              </a:ext>
            </a:extLst>
          </p:cNvP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6" name="CaptionR">
            <a:extLst>
              <a:ext uri="{FF2B5EF4-FFF2-40B4-BE49-F238E27FC236}">
                <a16:creationId xmlns:a16="http://schemas.microsoft.com/office/drawing/2014/main" id="{B6DA7A21-1808-4F57-B8B3-C58994E8D054}"/>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ImageR">
            <a:extLst>
              <a:ext uri="{FF2B5EF4-FFF2-40B4-BE49-F238E27FC236}">
                <a16:creationId xmlns:a16="http://schemas.microsoft.com/office/drawing/2014/main" id="{FC20D9C4-CCEC-40CE-B981-60D29E0ACDEF}"/>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8" name="CaptionR">
            <a:extLst>
              <a:ext uri="{FF2B5EF4-FFF2-40B4-BE49-F238E27FC236}">
                <a16:creationId xmlns:a16="http://schemas.microsoft.com/office/drawing/2014/main" id="{B621F979-0A4E-496A-AF0A-9228B3BF5934}"/>
              </a:ext>
            </a:extLst>
          </p:cNvPr>
          <p:cNvSpPr>
            <a:spLocks noGrp="1"/>
          </p:cNvSpPr>
          <p:nvPr>
            <p:ph type="body" sz="quarter" idx="19"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a:extLst>
              <a:ext uri="{FF2B5EF4-FFF2-40B4-BE49-F238E27FC236}">
                <a16:creationId xmlns:a16="http://schemas.microsoft.com/office/drawing/2014/main" id="{D06B4545-FC53-48AF-8C21-3DD0E860D940}"/>
              </a:ext>
            </a:extLst>
          </p:cNvPr>
          <p:cNvSpPr>
            <a:spLocks noGrp="1"/>
          </p:cNvSpPr>
          <p:nvPr>
            <p:ph type="pic" sz="quarter" idx="20"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0" name="TextPlaceholder1">
            <a:extLst>
              <a:ext uri="{FF2B5EF4-FFF2-40B4-BE49-F238E27FC236}">
                <a16:creationId xmlns:a16="http://schemas.microsoft.com/office/drawing/2014/main" id="{86549E3A-EF5F-40DC-AFA1-48514732E556}"/>
              </a:ext>
            </a:extLst>
          </p:cNvPr>
          <p:cNvSpPr>
            <a:spLocks noGrp="1"/>
          </p:cNvSpPr>
          <p:nvPr>
            <p:ph type="body" sz="quarter" idx="21"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400282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and figure left; 2 figure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BA49-5DEF-4D7B-891F-FF73C1DB47E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29120BF-3A95-43A6-B21C-97BBBDD63CAA}"/>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CaptionR">
            <a:extLst>
              <a:ext uri="{FF2B5EF4-FFF2-40B4-BE49-F238E27FC236}">
                <a16:creationId xmlns:a16="http://schemas.microsoft.com/office/drawing/2014/main" id="{E1B41989-E8E9-430B-A839-1EC38EA8A90A}"/>
              </a:ext>
            </a:extLst>
          </p:cNvPr>
          <p:cNvSpPr>
            <a:spLocks noGrp="1"/>
          </p:cNvSpPr>
          <p:nvPr>
            <p:ph type="body" sz="quarter" idx="15" hasCustomPrompt="1"/>
          </p:nvPr>
        </p:nvSpPr>
        <p:spPr>
          <a:xfrm>
            <a:off x="5205600" y="388443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5" name="ImageR">
            <a:extLst>
              <a:ext uri="{FF2B5EF4-FFF2-40B4-BE49-F238E27FC236}">
                <a16:creationId xmlns:a16="http://schemas.microsoft.com/office/drawing/2014/main" id="{6597CAAB-9596-4A45-9DFC-13F1991D51A7}"/>
              </a:ext>
            </a:extLst>
          </p:cNvPr>
          <p:cNvSpPr>
            <a:spLocks noGrp="1"/>
          </p:cNvSpPr>
          <p:nvPr>
            <p:ph type="pic" sz="quarter" idx="11" hasCustomPrompt="1"/>
          </p:nvPr>
        </p:nvSpPr>
        <p:spPr>
          <a:xfrm>
            <a:off x="5011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6" name="CaptionR">
            <a:extLst>
              <a:ext uri="{FF2B5EF4-FFF2-40B4-BE49-F238E27FC236}">
                <a16:creationId xmlns:a16="http://schemas.microsoft.com/office/drawing/2014/main" id="{B6DA7A21-1808-4F57-B8B3-C58994E8D054}"/>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ImageR">
            <a:extLst>
              <a:ext uri="{FF2B5EF4-FFF2-40B4-BE49-F238E27FC236}">
                <a16:creationId xmlns:a16="http://schemas.microsoft.com/office/drawing/2014/main" id="{FC20D9C4-CCEC-40CE-B981-60D29E0ACDEF}"/>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8" name="CaptionR">
            <a:extLst>
              <a:ext uri="{FF2B5EF4-FFF2-40B4-BE49-F238E27FC236}">
                <a16:creationId xmlns:a16="http://schemas.microsoft.com/office/drawing/2014/main" id="{B621F979-0A4E-496A-AF0A-9228B3BF5934}"/>
              </a:ext>
            </a:extLst>
          </p:cNvPr>
          <p:cNvSpPr>
            <a:spLocks noGrp="1"/>
          </p:cNvSpPr>
          <p:nvPr>
            <p:ph type="body" sz="quarter" idx="19"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a:extLst>
              <a:ext uri="{FF2B5EF4-FFF2-40B4-BE49-F238E27FC236}">
                <a16:creationId xmlns:a16="http://schemas.microsoft.com/office/drawing/2014/main" id="{D06B4545-FC53-48AF-8C21-3DD0E860D940}"/>
              </a:ext>
            </a:extLst>
          </p:cNvPr>
          <p:cNvSpPr>
            <a:spLocks noGrp="1"/>
          </p:cNvSpPr>
          <p:nvPr>
            <p:ph type="pic" sz="quarter" idx="20"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0" name="TextPlaceholder1">
            <a:extLst>
              <a:ext uri="{FF2B5EF4-FFF2-40B4-BE49-F238E27FC236}">
                <a16:creationId xmlns:a16="http://schemas.microsoft.com/office/drawing/2014/main" id="{86549E3A-EF5F-40DC-AFA1-48514732E556}"/>
              </a:ext>
            </a:extLst>
          </p:cNvPr>
          <p:cNvSpPr>
            <a:spLocks noGrp="1"/>
          </p:cNvSpPr>
          <p:nvPr>
            <p:ph type="body" sz="quarter" idx="21" hasCustomPrompt="1"/>
          </p:nvPr>
        </p:nvSpPr>
        <p:spPr>
          <a:xfrm>
            <a:off x="452438" y="1368000"/>
            <a:ext cx="4248150" cy="23064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0265450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sp>
        <p:nvSpPr>
          <p:cNvPr id="1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L"/>
          <p:cNvSpPr>
            <a:spLocks noGrp="1"/>
          </p:cNvSpPr>
          <p:nvPr>
            <p:ph type="pic" sz="quarter" idx="17" hasCustomPrompt="1"/>
          </p:nvPr>
        </p:nvSpPr>
        <p:spPr>
          <a:xfrm>
            <a:off x="259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4" name="ImageL"/>
          <p:cNvSpPr>
            <a:spLocks noGrp="1"/>
          </p:cNvSpPr>
          <p:nvPr>
            <p:ph type="pic" sz="quarter" idx="22" hasCustomPrompt="1"/>
          </p:nvPr>
        </p:nvSpPr>
        <p:spPr>
          <a:xfrm>
            <a:off x="259200" y="41868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6" name="TextPlaceholder4">
            <a:extLst>
              <a:ext uri="{FF2B5EF4-FFF2-40B4-BE49-F238E27FC236}">
                <a16:creationId xmlns:a16="http://schemas.microsoft.com/office/drawing/2014/main" id="{D0475E41-7A42-4D40-8EA4-5F6B7C4F9B09}"/>
              </a:ext>
            </a:extLst>
          </p:cNvPr>
          <p:cNvSpPr>
            <a:spLocks noGrp="1"/>
          </p:cNvSpPr>
          <p:nvPr>
            <p:ph type="body" sz="quarter" idx="27" hasCustomPrompt="1"/>
          </p:nvPr>
        </p:nvSpPr>
        <p:spPr>
          <a:xfrm>
            <a:off x="453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7" name="TextPlaceholder5">
            <a:extLst>
              <a:ext uri="{FF2B5EF4-FFF2-40B4-BE49-F238E27FC236}">
                <a16:creationId xmlns:a16="http://schemas.microsoft.com/office/drawing/2014/main" id="{420A243B-2C17-4A5F-8C83-E55098FCFEE6}"/>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 Placeholder 4">
            <a:extLst>
              <a:ext uri="{FF2B5EF4-FFF2-40B4-BE49-F238E27FC236}">
                <a16:creationId xmlns:a16="http://schemas.microsoft.com/office/drawing/2014/main" id="{C0313428-4301-4EE9-BC11-78F0D92A27A3}"/>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itle 1">
            <a:extLst>
              <a:ext uri="{FF2B5EF4-FFF2-40B4-BE49-F238E27FC236}">
                <a16:creationId xmlns:a16="http://schemas.microsoft.com/office/drawing/2014/main" id="{1847CE2E-4DE2-4848-BB24-D801973EDD6C}"/>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17" name="Slide Number Placeholder 4">
            <a:extLst>
              <a:ext uri="{FF2B5EF4-FFF2-40B4-BE49-F238E27FC236}">
                <a16:creationId xmlns:a16="http://schemas.microsoft.com/office/drawing/2014/main" id="{1F14E3F8-A329-4A68-8D4F-8ADB3035EC3C}"/>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1" name="CaptionR">
            <a:extLst>
              <a:ext uri="{FF2B5EF4-FFF2-40B4-BE49-F238E27FC236}">
                <a16:creationId xmlns:a16="http://schemas.microsoft.com/office/drawing/2014/main" id="{52A6A37F-FF83-405C-B656-76E1FEE86D1F}"/>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3" name="CaptionR">
            <a:extLst>
              <a:ext uri="{FF2B5EF4-FFF2-40B4-BE49-F238E27FC236}">
                <a16:creationId xmlns:a16="http://schemas.microsoft.com/office/drawing/2014/main" id="{B27DB86C-1969-4D74-9C95-6D3186F7A70D}"/>
              </a:ext>
            </a:extLst>
          </p:cNvPr>
          <p:cNvSpPr>
            <a:spLocks noGrp="1"/>
          </p:cNvSpPr>
          <p:nvPr>
            <p:ph type="body" sz="quarter" idx="29"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19396447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7600"/>
            <a:ext cx="9001125"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53600"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3531731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 table R">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5600"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TableR">
            <a:extLst>
              <a:ext uri="{FF2B5EF4-FFF2-40B4-BE49-F238E27FC236}">
                <a16:creationId xmlns:a16="http://schemas.microsoft.com/office/drawing/2014/main" id="{B31065CC-DDFA-4B4B-9195-278C54CF7049}"/>
              </a:ext>
            </a:extLst>
          </p:cNvPr>
          <p:cNvSpPr>
            <a:spLocks noGrp="1"/>
          </p:cNvSpPr>
          <p:nvPr>
            <p:ph type="tbl" sz="quarter" idx="13" hasCustomPrompt="1"/>
          </p:nvPr>
        </p:nvSpPr>
        <p:spPr>
          <a:xfrm>
            <a:off x="5205599" y="1677600"/>
            <a:ext cx="4247963"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4534665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 L +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3" y="1368000"/>
            <a:ext cx="4248150"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3600" y="1360557"/>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453600" y="1677600"/>
            <a:ext cx="4248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3600"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45530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27093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graphics + graphic along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ImageR">
            <a:extLst>
              <a:ext uri="{FF2B5EF4-FFF2-40B4-BE49-F238E27FC236}">
                <a16:creationId xmlns:a16="http://schemas.microsoft.com/office/drawing/2014/main" id="{11BA192D-FA4A-4829-A3D5-F521CDC41292}"/>
              </a:ext>
            </a:extLst>
          </p:cNvPr>
          <p:cNvSpPr>
            <a:spLocks noGrp="1"/>
          </p:cNvSpPr>
          <p:nvPr>
            <p:ph type="pic" sz="quarter" idx="20"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4" name="TextPlaceholder5">
            <a:extLst>
              <a:ext uri="{FF2B5EF4-FFF2-40B4-BE49-F238E27FC236}">
                <a16:creationId xmlns:a16="http://schemas.microsoft.com/office/drawing/2014/main" id="{6B1E71E8-134D-4B3D-BB8C-A5835F9796A9}"/>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23252159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990740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2"/>
            </p:custDataLst>
            <p:extLst>
              <p:ext uri="{D42A27DB-BD31-4B8C-83A1-F6EECF244321}">
                <p14:modId xmlns:p14="http://schemas.microsoft.com/office/powerpoint/2010/main" val="1427486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5232202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5435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5847737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186E338C-1DD4-4DCE-8211-F0041025B55C}"/>
              </a:ext>
            </a:extLst>
          </p:cNvPr>
          <p:cNvSpPr>
            <a:spLocks noGrp="1"/>
          </p:cNvSpPr>
          <p:nvPr>
            <p:ph type="tbl" sz="quarter" idx="10" hasCustomPrompt="1"/>
          </p:nvPr>
        </p:nvSpPr>
        <p:spPr>
          <a:xfrm>
            <a:off x="2760496" y="1672259"/>
            <a:ext cx="5656263" cy="4320000"/>
          </a:xfrm>
          <a:prstGeom prst="rect">
            <a:avLst/>
          </a:prstGeom>
        </p:spPr>
        <p:txBody>
          <a:bodyPr/>
          <a:lstStyle>
            <a:lvl1pPr marL="1400" marR="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sz="1400" spc="20" baseline="0"/>
            </a:lvl1pPr>
          </a:lstStyle>
          <a:p>
            <a:pPr marL="1400" marR="0" lvl="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a:pPr>
            <a:r>
              <a:rPr lang="en-GB" dirty="0"/>
              <a:t>Copy the table from the first slide, click on this box and paste it here</a:t>
            </a:r>
          </a:p>
          <a:p>
            <a:endParaRPr lang="en-GB" dirty="0"/>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092415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7" name="Object 6" hidden="1">
            <a:extLst>
              <a:ext uri="{FF2B5EF4-FFF2-40B4-BE49-F238E27FC236}">
                <a16:creationId xmlns:a16="http://schemas.microsoft.com/office/drawing/2014/main" id="{6116999E-8C02-452E-A595-C9CF6FB3613A}"/>
              </a:ext>
            </a:extLst>
          </p:cNvPr>
          <p:cNvGraphicFramePr>
            <a:graphicFrameLocks noChangeAspect="1"/>
          </p:cNvGraphicFramePr>
          <p:nvPr userDrawn="1">
            <p:custDataLst>
              <p:tags r:id="rId2"/>
            </p:custDataLst>
            <p:extLst>
              <p:ext uri="{D42A27DB-BD31-4B8C-83A1-F6EECF244321}">
                <p14:modId xmlns:p14="http://schemas.microsoft.com/office/powerpoint/2010/main" val="8583469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6116999E-8C02-452E-A595-C9CF6FB3613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F55EB2C2-FB29-4140-8C9A-D7D2CE693539}"/>
              </a:ext>
            </a:extLst>
          </p:cNvPr>
          <p:cNvSpPr/>
          <p:nvPr userDrawn="1"/>
        </p:nvSpPr>
        <p:spPr>
          <a:xfrm>
            <a:off x="1044145" y="1158951"/>
            <a:ext cx="1331399" cy="1331399"/>
          </a:xfrm>
          <a:prstGeom prst="ellipse">
            <a:avLst/>
          </a:prstGeom>
          <a:solidFill>
            <a:srgbClr val="AA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Book" panose="020B0503020102020204" pitchFamily="34" charset="0"/>
            </a:endParaRPr>
          </a:p>
        </p:txBody>
      </p:sp>
      <p:grpSp>
        <p:nvGrpSpPr>
          <p:cNvPr id="10" name="Group 9">
            <a:extLst>
              <a:ext uri="{FF2B5EF4-FFF2-40B4-BE49-F238E27FC236}">
                <a16:creationId xmlns:a16="http://schemas.microsoft.com/office/drawing/2014/main" id="{8AF6CFA7-4A9E-4956-BBAE-6B246072272D}"/>
              </a:ext>
            </a:extLst>
          </p:cNvPr>
          <p:cNvGrpSpPr/>
          <p:nvPr userDrawn="1"/>
        </p:nvGrpSpPr>
        <p:grpSpPr>
          <a:xfrm>
            <a:off x="2791636" y="1244275"/>
            <a:ext cx="3788834" cy="114300"/>
            <a:chOff x="2791636" y="1244275"/>
            <a:chExt cx="3788834" cy="114300"/>
          </a:xfrm>
          <a:solidFill>
            <a:schemeClr val="accent1"/>
          </a:solidFill>
        </p:grpSpPr>
        <p:sp>
          <p:nvSpPr>
            <p:cNvPr id="11" name="Oval 10">
              <a:extLst>
                <a:ext uri="{FF2B5EF4-FFF2-40B4-BE49-F238E27FC236}">
                  <a16:creationId xmlns:a16="http://schemas.microsoft.com/office/drawing/2014/main" id="{BA85809C-5E20-42CF-988D-5EC2A6244CDC}"/>
                </a:ext>
              </a:extLst>
            </p:cNvPr>
            <p:cNvSpPr/>
            <p:nvPr/>
          </p:nvSpPr>
          <p:spPr>
            <a:xfrm>
              <a:off x="2791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2" name="Oval 11">
              <a:extLst>
                <a:ext uri="{FF2B5EF4-FFF2-40B4-BE49-F238E27FC236}">
                  <a16:creationId xmlns:a16="http://schemas.microsoft.com/office/drawing/2014/main" id="{FDEE397A-5080-46A5-B89A-28D629EBE123}"/>
                </a:ext>
              </a:extLst>
            </p:cNvPr>
            <p:cNvSpPr/>
            <p:nvPr/>
          </p:nvSpPr>
          <p:spPr>
            <a:xfrm>
              <a:off x="3032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3" name="Oval 12">
              <a:extLst>
                <a:ext uri="{FF2B5EF4-FFF2-40B4-BE49-F238E27FC236}">
                  <a16:creationId xmlns:a16="http://schemas.microsoft.com/office/drawing/2014/main" id="{6CD5F6DA-E862-41FD-8E9A-9B8E5EA605D4}"/>
                </a:ext>
              </a:extLst>
            </p:cNvPr>
            <p:cNvSpPr/>
            <p:nvPr/>
          </p:nvSpPr>
          <p:spPr>
            <a:xfrm>
              <a:off x="3286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4" name="Oval 13">
              <a:extLst>
                <a:ext uri="{FF2B5EF4-FFF2-40B4-BE49-F238E27FC236}">
                  <a16:creationId xmlns:a16="http://schemas.microsoft.com/office/drawing/2014/main" id="{E08DAE44-20E3-490A-9877-8F988927136D}"/>
                </a:ext>
              </a:extLst>
            </p:cNvPr>
            <p:cNvSpPr/>
            <p:nvPr/>
          </p:nvSpPr>
          <p:spPr>
            <a:xfrm>
              <a:off x="3524003"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5" name="Oval 14">
              <a:extLst>
                <a:ext uri="{FF2B5EF4-FFF2-40B4-BE49-F238E27FC236}">
                  <a16:creationId xmlns:a16="http://schemas.microsoft.com/office/drawing/2014/main" id="{E6FD752C-4496-4A75-A7CF-2D560513DD7B}"/>
                </a:ext>
              </a:extLst>
            </p:cNvPr>
            <p:cNvSpPr/>
            <p:nvPr/>
          </p:nvSpPr>
          <p:spPr>
            <a:xfrm>
              <a:off x="37695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6" name="Oval 15">
              <a:extLst>
                <a:ext uri="{FF2B5EF4-FFF2-40B4-BE49-F238E27FC236}">
                  <a16:creationId xmlns:a16="http://schemas.microsoft.com/office/drawing/2014/main" id="{B516F00A-6B04-488E-B1FE-6D6CDE3E25A7}"/>
                </a:ext>
              </a:extLst>
            </p:cNvPr>
            <p:cNvSpPr/>
            <p:nvPr/>
          </p:nvSpPr>
          <p:spPr>
            <a:xfrm>
              <a:off x="40150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7" name="Oval 16">
              <a:extLst>
                <a:ext uri="{FF2B5EF4-FFF2-40B4-BE49-F238E27FC236}">
                  <a16:creationId xmlns:a16="http://schemas.microsoft.com/office/drawing/2014/main" id="{927538BF-1F0C-458F-847C-FF5A8434FDF6}"/>
                </a:ext>
              </a:extLst>
            </p:cNvPr>
            <p:cNvSpPr/>
            <p:nvPr/>
          </p:nvSpPr>
          <p:spPr>
            <a:xfrm>
              <a:off x="42563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8" name="Oval 17">
              <a:extLst>
                <a:ext uri="{FF2B5EF4-FFF2-40B4-BE49-F238E27FC236}">
                  <a16:creationId xmlns:a16="http://schemas.microsoft.com/office/drawing/2014/main" id="{40C596A9-83F3-451F-82BC-96F19BDFF1C7}"/>
                </a:ext>
              </a:extLst>
            </p:cNvPr>
            <p:cNvSpPr/>
            <p:nvPr/>
          </p:nvSpPr>
          <p:spPr>
            <a:xfrm>
              <a:off x="44976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9" name="Oval 18">
              <a:extLst>
                <a:ext uri="{FF2B5EF4-FFF2-40B4-BE49-F238E27FC236}">
                  <a16:creationId xmlns:a16="http://schemas.microsoft.com/office/drawing/2014/main" id="{8632D3B7-F0B1-42BF-862D-39914E013DC3}"/>
                </a:ext>
              </a:extLst>
            </p:cNvPr>
            <p:cNvSpPr/>
            <p:nvPr/>
          </p:nvSpPr>
          <p:spPr>
            <a:xfrm>
              <a:off x="4755904"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0" name="Oval 19">
              <a:extLst>
                <a:ext uri="{FF2B5EF4-FFF2-40B4-BE49-F238E27FC236}">
                  <a16:creationId xmlns:a16="http://schemas.microsoft.com/office/drawing/2014/main" id="{BC2F6950-9A14-46CF-917B-3D66920B0A94}"/>
                </a:ext>
              </a:extLst>
            </p:cNvPr>
            <p:cNvSpPr/>
            <p:nvPr/>
          </p:nvSpPr>
          <p:spPr>
            <a:xfrm>
              <a:off x="499254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1" name="Oval 20">
              <a:extLst>
                <a:ext uri="{FF2B5EF4-FFF2-40B4-BE49-F238E27FC236}">
                  <a16:creationId xmlns:a16="http://schemas.microsoft.com/office/drawing/2014/main" id="{8172BB9B-7A0C-4C81-B3C9-E5C17600F8A8}"/>
                </a:ext>
              </a:extLst>
            </p:cNvPr>
            <p:cNvSpPr/>
            <p:nvPr/>
          </p:nvSpPr>
          <p:spPr>
            <a:xfrm>
              <a:off x="524273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2" name="Oval 21">
              <a:extLst>
                <a:ext uri="{FF2B5EF4-FFF2-40B4-BE49-F238E27FC236}">
                  <a16:creationId xmlns:a16="http://schemas.microsoft.com/office/drawing/2014/main" id="{4F00A241-2AE8-4F73-BAA6-BF695631A298}"/>
                </a:ext>
              </a:extLst>
            </p:cNvPr>
            <p:cNvSpPr/>
            <p:nvPr/>
          </p:nvSpPr>
          <p:spPr>
            <a:xfrm>
              <a:off x="5488271"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3" name="Oval 22">
              <a:extLst>
                <a:ext uri="{FF2B5EF4-FFF2-40B4-BE49-F238E27FC236}">
                  <a16:creationId xmlns:a16="http://schemas.microsoft.com/office/drawing/2014/main" id="{F4D57CD4-63A0-47F1-BFE6-1B83391BBFCD}"/>
                </a:ext>
              </a:extLst>
            </p:cNvPr>
            <p:cNvSpPr/>
            <p:nvPr/>
          </p:nvSpPr>
          <p:spPr>
            <a:xfrm>
              <a:off x="5725337"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4" name="Oval 23">
              <a:extLst>
                <a:ext uri="{FF2B5EF4-FFF2-40B4-BE49-F238E27FC236}">
                  <a16:creationId xmlns:a16="http://schemas.microsoft.com/office/drawing/2014/main" id="{8EECDE49-64C5-409F-A7A2-CDA8BAB994ED}"/>
                </a:ext>
              </a:extLst>
            </p:cNvPr>
            <p:cNvSpPr/>
            <p:nvPr/>
          </p:nvSpPr>
          <p:spPr>
            <a:xfrm>
              <a:off x="59708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5" name="Oval 24">
              <a:extLst>
                <a:ext uri="{FF2B5EF4-FFF2-40B4-BE49-F238E27FC236}">
                  <a16:creationId xmlns:a16="http://schemas.microsoft.com/office/drawing/2014/main" id="{B0A7FE3C-CFDC-4398-A37B-9E4F0B99910F}"/>
                </a:ext>
              </a:extLst>
            </p:cNvPr>
            <p:cNvSpPr/>
            <p:nvPr/>
          </p:nvSpPr>
          <p:spPr>
            <a:xfrm>
              <a:off x="6220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6" name="Oval 25">
              <a:extLst>
                <a:ext uri="{FF2B5EF4-FFF2-40B4-BE49-F238E27FC236}">
                  <a16:creationId xmlns:a16="http://schemas.microsoft.com/office/drawing/2014/main" id="{1FC6D0F2-357F-415F-BFF4-1FF6F6561309}"/>
                </a:ext>
              </a:extLst>
            </p:cNvPr>
            <p:cNvSpPr/>
            <p:nvPr/>
          </p:nvSpPr>
          <p:spPr>
            <a:xfrm>
              <a:off x="64661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grpSp>
      <p:sp>
        <p:nvSpPr>
          <p:cNvPr id="27" name="Title">
            <a:extLst>
              <a:ext uri="{FF2B5EF4-FFF2-40B4-BE49-F238E27FC236}">
                <a16:creationId xmlns:a16="http://schemas.microsoft.com/office/drawing/2014/main" id="{6AC7CF9F-37DB-4669-AC61-D930C13EEABE}"/>
              </a:ext>
            </a:extLst>
          </p:cNvPr>
          <p:cNvSpPr txBox="1">
            <a:spLocks noChangeAspect="1"/>
          </p:cNvSpPr>
          <p:nvPr userDrawn="1"/>
        </p:nvSpPr>
        <p:spPr>
          <a:xfrm>
            <a:off x="1038533" y="1405703"/>
            <a:ext cx="1358783" cy="75599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ts val="2500"/>
              </a:lnSpc>
              <a:spcBef>
                <a:spcPts val="0"/>
              </a:spcBef>
              <a:spcAft>
                <a:spcPts val="0"/>
              </a:spcAft>
              <a:buNone/>
              <a:tabLst/>
              <a:defRPr lang="en-GB" sz="1800" b="0" i="0" u="none" strike="noStrike" kern="1200" cap="none" spc="0" baseline="0">
                <a:solidFill>
                  <a:srgbClr val="005FAA"/>
                </a:solidFill>
                <a:uFillTx/>
                <a:latin typeface="Arial" panose="020B0604020202020204" pitchFamily="34" charset="0"/>
                <a:ea typeface="ＭＳ Ｐゴシック"/>
                <a:cs typeface="Arial" panose="020B0604020202020204" pitchFamily="34" charset="0"/>
              </a:defRPr>
            </a:lvl1pPr>
          </a:lstStyle>
          <a:p>
            <a:pPr algn="ctr">
              <a:lnSpc>
                <a:spcPts val="2400"/>
              </a:lnSpc>
            </a:pPr>
            <a:r>
              <a:rPr lang="en-GB" spc="100" dirty="0">
                <a:solidFill>
                  <a:schemeClr val="bg1"/>
                </a:solidFill>
                <a:latin typeface="Franklin Gothic Medium" panose="020B0603020102020204" pitchFamily="34" charset="0"/>
              </a:rPr>
              <a:t>Contents</a:t>
            </a:r>
          </a:p>
        </p:txBody>
      </p:sp>
    </p:spTree>
    <p:extLst>
      <p:ext uri="{BB962C8B-B14F-4D97-AF65-F5344CB8AC3E}">
        <p14:creationId xmlns:p14="http://schemas.microsoft.com/office/powerpoint/2010/main" val="2194796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7A57F2-8E50-45F6-838A-09B41272B1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9906000" cy="6858000"/>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531188"/>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endParaRPr lang="en-US" sz="800" b="1" spc="20" baseline="0" dirty="0">
              <a:solidFill>
                <a:schemeClr val="bg1"/>
              </a:solidFill>
              <a:latin typeface="+mn-lt"/>
            </a:endParaRPr>
          </a:p>
          <a:p>
            <a:pPr marL="0" indent="0" algn="l">
              <a:spcAft>
                <a:spcPts val="300"/>
              </a:spcAft>
            </a:pPr>
            <a:r>
              <a:rPr lang="en-US" sz="800" b="1" spc="20" baseline="0" dirty="0">
                <a:solidFill>
                  <a:schemeClr val="bg1"/>
                </a:solidFill>
                <a:latin typeface="+mn-lt"/>
              </a:rPr>
              <a:t>Analysys Mason Limited. </a:t>
            </a:r>
            <a:r>
              <a:rPr lang="en-US" sz="800" b="0" dirty="0">
                <a:solidFill>
                  <a:schemeClr val="bg1"/>
                </a:solidFill>
                <a:latin typeface="+mn-lt"/>
              </a:rPr>
              <a:t>Registered in England and Wales with company number 05177472. Registered office: North West Wing Bush House, Aldwych, London, England, WC2B 4PJ.</a:t>
            </a:r>
          </a:p>
          <a:p>
            <a:pPr marL="0" indent="0" algn="l">
              <a:spcAft>
                <a:spcPts val="300"/>
              </a:spcAft>
            </a:pPr>
            <a:r>
              <a:rPr lang="en-US" sz="800" b="0" dirty="0">
                <a:solidFill>
                  <a:schemeClr val="bg1"/>
                </a:solidFill>
                <a:latin typeface="+mn-lt"/>
              </a:rPr>
              <a:t>We have used reasonable care and skill to prepare this publication and are not responsible for any errors or omissions, or for the results obtained from the use of this publication. The opinions expressed are those of the authors only. All information is provided “as is”, with no guarantee of completeness or accuracy, and without warranty of any kind, express or implied, including, but not limited to warranties of performance, merchantability and fitness for a particular purpose. In no event will we be liable to you or any third party for any decision made or action taken in reliance on the information, including but not limited to investment decisions, or for any loss (including consequential, special or similar losses), even if advised of the possibility of such losses.</a:t>
            </a:r>
          </a:p>
          <a:p>
            <a:pPr marL="0" indent="0" algn="l">
              <a:spcAft>
                <a:spcPts val="300"/>
              </a:spcAft>
            </a:pPr>
            <a:r>
              <a:rPr lang="en-US" sz="800" b="0" dirty="0">
                <a:solidFill>
                  <a:schemeClr val="bg1"/>
                </a:solidFill>
                <a:latin typeface="+mn-lt"/>
              </a:rPr>
              <a:t>We reserve the rights to all intellectual property in this publication. This publication, or any part of it, may not be reproduced, redistributed or republished without our prior written consent, nor may any reference be made to Analysys Mason in a regulatory statement or prospectus on the basis of this publication without our prior written consent.</a:t>
            </a:r>
          </a:p>
          <a:p>
            <a:pPr marL="0" indent="0" algn="l">
              <a:spcAft>
                <a:spcPts val="300"/>
              </a:spcAft>
            </a:pPr>
            <a:r>
              <a:rPr lang="en-US" sz="800" b="0" dirty="0">
                <a:solidFill>
                  <a:schemeClr val="bg1"/>
                </a:solidFill>
                <a:latin typeface="+mn-lt"/>
              </a:rPr>
              <a:t>© Analysys Mason Limited and/or its group companies 2021.</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dirty="0"/>
              <a:t>INSERT PUBLICATION MONTH AND YEAR</a:t>
            </a:r>
            <a:endParaRPr lang="en-GB" dirty="0"/>
          </a:p>
        </p:txBody>
      </p:sp>
    </p:spTree>
    <p:extLst>
      <p:ext uri="{BB962C8B-B14F-4D97-AF65-F5344CB8AC3E}">
        <p14:creationId xmlns:p14="http://schemas.microsoft.com/office/powerpoint/2010/main" val="35816685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tags" Target="../tags/tag9.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ags" Target="../tags/tag8.xml"/><Relationship Id="rId38" Type="http://schemas.openxmlformats.org/officeDocument/2006/relationships/image" Target="../media/image2.pn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37" Type="http://schemas.openxmlformats.org/officeDocument/2006/relationships/oleObject" Target="../embeddings/oleObject8.bin"/><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image" Target="../media/image1.emf"/><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oleObject" Target="../embeddings/oleObject7.bin"/><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21" Type="http://schemas.openxmlformats.org/officeDocument/2006/relationships/slideLayout" Target="../slideLayouts/slideLayout84.xml"/><Relationship Id="rId34" Type="http://schemas.openxmlformats.org/officeDocument/2006/relationships/tags" Target="../tags/tag15.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tags" Target="../tags/tag14.xml"/><Relationship Id="rId38" Type="http://schemas.openxmlformats.org/officeDocument/2006/relationships/image" Target="../media/image2.png"/><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theme" Target="../theme/theme3.xml"/><Relationship Id="rId37" Type="http://schemas.openxmlformats.org/officeDocument/2006/relationships/oleObject" Target="../embeddings/oleObject14.bin"/><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image" Target="../media/image1.emf"/><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oleObject" Target="../embeddings/oleObject13.bin"/><Relationship Id="rId8" Type="http://schemas.openxmlformats.org/officeDocument/2006/relationships/slideLayout" Target="../slideLayouts/slideLayout71.xml"/><Relationship Id="rId3"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4"/>
            </p:custDataLst>
            <p:extLst>
              <p:ext uri="{D42A27DB-BD31-4B8C-83A1-F6EECF244321}">
                <p14:modId xmlns:p14="http://schemas.microsoft.com/office/powerpoint/2010/main" val="1972313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6" imgW="270" imgH="270" progId="TCLayout.ActiveDocument.1">
                  <p:embed/>
                </p:oleObj>
              </mc:Choice>
              <mc:Fallback>
                <p:oleObj name="think-cell Slide" r:id="rId36" imgW="270" imgH="270" progId="TCLayout.ActiveDocument.1">
                  <p:embed/>
                  <p:pic>
                    <p:nvPicPr>
                      <p:cNvPr id="2" name="Object 1" hidden="1"/>
                      <p:cNvPicPr/>
                      <p:nvPr/>
                    </p:nvPicPr>
                    <p:blipFill>
                      <a:blip r:embed="rId37"/>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dirty="0"/>
              <a:t>Click to add slide title</a:t>
            </a:r>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35"/>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8" imgW="270" imgH="270" progId="TCLayout.ActiveDocument.1">
                  <p:embed/>
                </p:oleObj>
              </mc:Choice>
              <mc:Fallback>
                <p:oleObj name="think-cell Slide" r:id="rId38" imgW="270" imgH="270" progId="TCLayout.ActiveDocument.1">
                  <p:embed/>
                  <p:pic>
                    <p:nvPicPr>
                      <p:cNvPr id="9" name="Object 8" hidden="1">
                        <a:extLst>
                          <a:ext uri="{FF2B5EF4-FFF2-40B4-BE49-F238E27FC236}">
                            <a16:creationId xmlns:a16="http://schemas.microsoft.com/office/drawing/2014/main" id="{A02D8E15-DDEB-4A74-AA81-6B0B1BC5ECA3}"/>
                          </a:ext>
                        </a:extLst>
                      </p:cNvPr>
                      <p:cNvPicPr/>
                      <p:nvPr/>
                    </p:nvPicPr>
                    <p:blipFill>
                      <a:blip r:embed="rId37"/>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39"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1" name="Content Placeholder 5">
            <a:extLst>
              <a:ext uri="{FF2B5EF4-FFF2-40B4-BE49-F238E27FC236}">
                <a16:creationId xmlns:a16="http://schemas.microsoft.com/office/drawing/2014/main" id="{886CA027-F47E-4C89-BC1C-25BBE08525D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latin typeface="+mn-lt"/>
              </a:rPr>
              <a:t>Security vendors’ financial and operational metrics: trends and analysis</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5" r:id="rId1"/>
    <p:sldLayoutId id="2147483867" r:id="rId2"/>
    <p:sldLayoutId id="2147483868" r:id="rId3"/>
    <p:sldLayoutId id="2147483869" r:id="rId4"/>
    <p:sldLayoutId id="214748389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9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6" r:id="rId28"/>
    <p:sldLayoutId id="2147483897" r:id="rId29"/>
    <p:sldLayoutId id="2147483856" r:id="rId30"/>
    <p:sldLayoutId id="2147483851" r:id="rId31"/>
    <p:sldLayoutId id="2147483857" r:id="rId32"/>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3"/>
            </p:custDataLst>
            <p:extLst>
              <p:ext uri="{D42A27DB-BD31-4B8C-83A1-F6EECF244321}">
                <p14:modId xmlns:p14="http://schemas.microsoft.com/office/powerpoint/2010/main" val="1972313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2" name="Object 1" hidden="1"/>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dirty="0"/>
              <a:t>Click to add slide title</a:t>
            </a:r>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34"/>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9" name="Object 8" hidden="1">
                        <a:extLst>
                          <a:ext uri="{FF2B5EF4-FFF2-40B4-BE49-F238E27FC236}">
                            <a16:creationId xmlns:a16="http://schemas.microsoft.com/office/drawing/2014/main" id="{A02D8E15-DDEB-4A74-AA81-6B0B1BC5ECA3}"/>
                          </a:ext>
                        </a:extLst>
                      </p:cNvPr>
                      <p:cNvPicPr/>
                      <p:nvPr/>
                    </p:nvPicPr>
                    <p:blipFill>
                      <a:blip r:embed="rId36"/>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1" name="Content Placeholder 5">
            <a:extLst>
              <a:ext uri="{FF2B5EF4-FFF2-40B4-BE49-F238E27FC236}">
                <a16:creationId xmlns:a16="http://schemas.microsoft.com/office/drawing/2014/main" id="{886CA027-F47E-4C89-BC1C-25BBE08525D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NBED title of report in sentence case</a:t>
            </a:r>
          </a:p>
        </p:txBody>
      </p:sp>
    </p:spTree>
    <p:extLst>
      <p:ext uri="{BB962C8B-B14F-4D97-AF65-F5344CB8AC3E}">
        <p14:creationId xmlns:p14="http://schemas.microsoft.com/office/powerpoint/2010/main" val="367894094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p15:clr>
            <a:srgbClr val="F26B43"/>
          </p15:clr>
        </p15:guide>
        <p15:guide id="4" pos="285">
          <p15:clr>
            <a:srgbClr val="F26B43"/>
          </p15:clr>
        </p15:guide>
        <p15:guide id="7" orient="horz" pos="3906">
          <p15:clr>
            <a:srgbClr val="F26B43"/>
          </p15:clr>
        </p15:guide>
        <p15:guide id="8" pos="5955">
          <p15:clr>
            <a:srgbClr val="F26B43"/>
          </p15:clr>
        </p15:guide>
        <p15:guide id="9" pos="3279">
          <p15:clr>
            <a:srgbClr val="F26B43"/>
          </p15:clr>
        </p15:guide>
        <p15:guide id="10" pos="29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3"/>
            </p:custDataLst>
            <p:extLst>
              <p:ext uri="{D42A27DB-BD31-4B8C-83A1-F6EECF244321}">
                <p14:modId xmlns:p14="http://schemas.microsoft.com/office/powerpoint/2010/main" val="1972313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2" name="Object 1" hidden="1"/>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dirty="0"/>
              <a:t>Click to add slide title</a:t>
            </a:r>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34"/>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9" name="Object 8" hidden="1">
                        <a:extLst>
                          <a:ext uri="{FF2B5EF4-FFF2-40B4-BE49-F238E27FC236}">
                            <a16:creationId xmlns:a16="http://schemas.microsoft.com/office/drawing/2014/main" id="{A02D8E15-DDEB-4A74-AA81-6B0B1BC5ECA3}"/>
                          </a:ext>
                        </a:extLst>
                      </p:cNvPr>
                      <p:cNvPicPr/>
                      <p:nvPr/>
                    </p:nvPicPr>
                    <p:blipFill>
                      <a:blip r:embed="rId36"/>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1" name="Content Placeholder 5">
            <a:extLst>
              <a:ext uri="{FF2B5EF4-FFF2-40B4-BE49-F238E27FC236}">
                <a16:creationId xmlns:a16="http://schemas.microsoft.com/office/drawing/2014/main" id="{886CA027-F47E-4C89-BC1C-25BBE08525D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latin typeface="+mn-lt"/>
              </a:rPr>
              <a:t>Security vendors’ financial and operational metrics: trends and analysis</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 id="2147483955" r:id="rId23"/>
    <p:sldLayoutId id="2147483956" r:id="rId24"/>
    <p:sldLayoutId id="2147483957" r:id="rId25"/>
    <p:sldLayoutId id="2147483958" r:id="rId26"/>
    <p:sldLayoutId id="2147483959" r:id="rId27"/>
    <p:sldLayoutId id="2147483960" r:id="rId28"/>
    <p:sldLayoutId id="2147483961" r:id="rId29"/>
    <p:sldLayoutId id="2147483962" r:id="rId30"/>
    <p:sldLayoutId id="2147483963" r:id="rId31"/>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0.emf"/><Relationship Id="rId5" Type="http://schemas.openxmlformats.org/officeDocument/2006/relationships/oleObject" Target="../embeddings/oleObject23.bin"/><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hyperlink" Target="https://www.analysysmason.com/research/content/data-set/cyber-security-ma-tracker-ren04/" TargetMode="External"/><Relationship Id="rId2" Type="http://schemas.openxmlformats.org/officeDocument/2006/relationships/hyperlink" Target="https://www.analysysmason.com/research/content/data-set/cyber-security-revenue-ren04/" TargetMode="Externa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0.emf"/><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0.emf"/><Relationship Id="rId5" Type="http://schemas.openxmlformats.org/officeDocument/2006/relationships/oleObject" Target="../embeddings/oleObject22.bin"/><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055AF0A-0C49-43D3-B160-6983CDB23EA0}"/>
              </a:ext>
            </a:extLst>
          </p:cNvPr>
          <p:cNvSpPr>
            <a:spLocks noGrp="1"/>
          </p:cNvSpPr>
          <p:nvPr>
            <p:ph type="body" sz="quarter" idx="10"/>
          </p:nvPr>
        </p:nvSpPr>
        <p:spPr/>
        <p:txBody>
          <a:bodyPr/>
          <a:lstStyle/>
          <a:p>
            <a:r>
              <a:rPr lang="en-GB" dirty="0">
                <a:latin typeface="+mn-lt"/>
              </a:rPr>
              <a:t>Security vendors’ financial and operational metrics: trends and analysis</a:t>
            </a:r>
          </a:p>
        </p:txBody>
      </p:sp>
      <p:sp>
        <p:nvSpPr>
          <p:cNvPr id="14" name="Text Placeholder 13">
            <a:extLst>
              <a:ext uri="{FF2B5EF4-FFF2-40B4-BE49-F238E27FC236}">
                <a16:creationId xmlns:a16="http://schemas.microsoft.com/office/drawing/2014/main" id="{0F64B768-E0BE-4385-983A-00AB5F9F62BD}"/>
              </a:ext>
            </a:extLst>
          </p:cNvPr>
          <p:cNvSpPr>
            <a:spLocks noGrp="1"/>
          </p:cNvSpPr>
          <p:nvPr>
            <p:ph type="body" sz="quarter" idx="11"/>
          </p:nvPr>
        </p:nvSpPr>
        <p:spPr/>
        <p:txBody>
          <a:bodyPr/>
          <a:lstStyle/>
          <a:p>
            <a:r>
              <a:rPr lang="en-GB" dirty="0"/>
              <a:t>Youngeun Shin</a:t>
            </a:r>
          </a:p>
        </p:txBody>
      </p:sp>
    </p:spTree>
    <p:extLst>
      <p:ext uri="{BB962C8B-B14F-4D97-AF65-F5344CB8AC3E}">
        <p14:creationId xmlns:p14="http://schemas.microsoft.com/office/powerpoint/2010/main" val="28932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BAA9D7-C76D-5C3C-67A5-3E777BC2169B}"/>
              </a:ext>
            </a:extLst>
          </p:cNvPr>
          <p:cNvSpPr>
            <a:spLocks noGrp="1"/>
          </p:cNvSpPr>
          <p:nvPr>
            <p:ph type="body" sz="quarter" idx="16"/>
          </p:nvPr>
        </p:nvSpPr>
        <p:spPr/>
        <p:txBody>
          <a:bodyPr/>
          <a:lstStyle/>
          <a:p>
            <a:r>
              <a:rPr lang="en-US" dirty="0"/>
              <a:t>Figure 7: Revenue, selected cyber-security vendors, worldwide, calendar year 2022</a:t>
            </a:r>
            <a:r>
              <a:rPr lang="en-US" baseline="30000" dirty="0"/>
              <a:t>1</a:t>
            </a:r>
          </a:p>
          <a:p>
            <a:endParaRPr lang="en-US" dirty="0"/>
          </a:p>
        </p:txBody>
      </p:sp>
      <p:sp>
        <p:nvSpPr>
          <p:cNvPr id="4" name="Slide Number Placeholder 3">
            <a:extLst>
              <a:ext uri="{FF2B5EF4-FFF2-40B4-BE49-F238E27FC236}">
                <a16:creationId xmlns:a16="http://schemas.microsoft.com/office/drawing/2014/main" id="{2F1743E1-9042-AB13-82EF-E00FD0FCAE06}"/>
              </a:ext>
            </a:extLst>
          </p:cNvPr>
          <p:cNvSpPr>
            <a:spLocks noGrp="1"/>
          </p:cNvSpPr>
          <p:nvPr>
            <p:ph type="sldNum" sz="quarter" idx="4"/>
          </p:nvPr>
        </p:nvSpPr>
        <p:spPr/>
        <p:txBody>
          <a:bodyPr/>
          <a:lstStyle/>
          <a:p>
            <a:fld id="{E78626B2-E168-480E-BAE6-B60060C6AB83}" type="slidenum">
              <a:rPr lang="en-GB" smtClean="0"/>
              <a:pPr/>
              <a:t>10</a:t>
            </a:fld>
            <a:endParaRPr lang="en-GB" dirty="0"/>
          </a:p>
        </p:txBody>
      </p:sp>
      <p:sp>
        <p:nvSpPr>
          <p:cNvPr id="5" name="Title 4">
            <a:extLst>
              <a:ext uri="{FF2B5EF4-FFF2-40B4-BE49-F238E27FC236}">
                <a16:creationId xmlns:a16="http://schemas.microsoft.com/office/drawing/2014/main" id="{4958BE0B-1131-46D2-F6F3-5076E64E3BC1}"/>
              </a:ext>
            </a:extLst>
          </p:cNvPr>
          <p:cNvSpPr>
            <a:spLocks noGrp="1"/>
          </p:cNvSpPr>
          <p:nvPr>
            <p:ph type="title"/>
          </p:nvPr>
        </p:nvSpPr>
        <p:spPr/>
        <p:txBody>
          <a:bodyPr/>
          <a:lstStyle/>
          <a:p>
            <a:r>
              <a:rPr lang="en-GB" dirty="0">
                <a:solidFill>
                  <a:schemeClr val="accent2"/>
                </a:solidFill>
                <a:latin typeface="Franklin Gothic Book"/>
                <a:ea typeface="ＭＳ Ｐゴシック"/>
                <a:cs typeface="Arial"/>
              </a:rPr>
              <a:t>Annual revenue: </a:t>
            </a:r>
            <a:r>
              <a:rPr lang="en-GB" dirty="0">
                <a:latin typeface="Franklin Gothic Book"/>
                <a:ea typeface="ＭＳ Ｐゴシック"/>
                <a:cs typeface="Arial"/>
              </a:rPr>
              <a:t>11 of the publicly traded major security vendors that we track generated more than USD1 billion in security revenue in 2022</a:t>
            </a:r>
            <a:endParaRPr lang="en-GB" b="0" dirty="0"/>
          </a:p>
        </p:txBody>
      </p:sp>
      <p:sp>
        <p:nvSpPr>
          <p:cNvPr id="6" name="Text Placeholder 5">
            <a:extLst>
              <a:ext uri="{FF2B5EF4-FFF2-40B4-BE49-F238E27FC236}">
                <a16:creationId xmlns:a16="http://schemas.microsoft.com/office/drawing/2014/main" id="{D600B131-A366-74B4-F634-2D80B07223AD}"/>
              </a:ext>
            </a:extLst>
          </p:cNvPr>
          <p:cNvSpPr>
            <a:spLocks noGrp="1"/>
          </p:cNvSpPr>
          <p:nvPr>
            <p:ph type="body" sz="quarter" idx="19"/>
          </p:nvPr>
        </p:nvSpPr>
        <p:spPr/>
        <p:txBody>
          <a:bodyPr/>
          <a:lstStyle/>
          <a:p>
            <a:r>
              <a:rPr lang="en-US" baseline="30000" dirty="0"/>
              <a:t>1</a:t>
            </a:r>
            <a:r>
              <a:rPr lang="en-US" dirty="0"/>
              <a:t> ‘Security’ revenue in the case of Cisco and Juniper Networks, ‘Security Technology Group’ revenue in the case of Akamai Technologies and ‘Cyber Security’ revenue in the case of BlackBerry.</a:t>
            </a:r>
          </a:p>
          <a:p>
            <a:endParaRPr lang="en-US" dirty="0"/>
          </a:p>
        </p:txBody>
      </p:sp>
      <p:pic>
        <p:nvPicPr>
          <p:cNvPr id="10" name="Picture Placeholder 9">
            <a:extLst>
              <a:ext uri="{FF2B5EF4-FFF2-40B4-BE49-F238E27FC236}">
                <a16:creationId xmlns:a16="http://schemas.microsoft.com/office/drawing/2014/main" id="{F22BEA3D-B271-650F-FAE9-DD993B81CFD7}"/>
              </a:ext>
            </a:extLst>
          </p:cNvPr>
          <p:cNvPicPr>
            <a:picLocks noGrp="1" noChangeAspect="1"/>
          </p:cNvPicPr>
          <p:nvPr>
            <p:ph type="pic" sz="quarter" idx="18"/>
          </p:nvPr>
        </p:nvPicPr>
        <p:blipFill>
          <a:blip r:embed="rId2"/>
          <a:srcRect l="15" r="15"/>
          <a:stretch>
            <a:fillRect/>
          </a:stretch>
        </p:blipFill>
        <p:spPr>
          <a:prstGeom prst="rect">
            <a:avLst/>
          </a:prstGeom>
        </p:spPr>
      </p:pic>
    </p:spTree>
    <p:extLst>
      <p:ext uri="{BB962C8B-B14F-4D97-AF65-F5344CB8AC3E}">
        <p14:creationId xmlns:p14="http://schemas.microsoft.com/office/powerpoint/2010/main" val="41540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B8846-CC74-E879-7457-A483D6E15CE9}"/>
              </a:ext>
            </a:extLst>
          </p:cNvPr>
          <p:cNvSpPr>
            <a:spLocks noGrp="1"/>
          </p:cNvSpPr>
          <p:nvPr>
            <p:ph type="body" sz="quarter" idx="16"/>
          </p:nvPr>
        </p:nvSpPr>
        <p:spPr/>
        <p:txBody>
          <a:bodyPr/>
          <a:lstStyle/>
          <a:p>
            <a:r>
              <a:rPr lang="en-US" dirty="0"/>
              <a:t>Figure 8: Year-on-year revenue growth rates, selected cyber-security vendors, calendar year 2022</a:t>
            </a:r>
            <a:r>
              <a:rPr lang="en-US" baseline="30000" dirty="0"/>
              <a:t>1</a:t>
            </a:r>
          </a:p>
          <a:p>
            <a:endParaRPr lang="en-US" dirty="0"/>
          </a:p>
        </p:txBody>
      </p:sp>
      <p:sp>
        <p:nvSpPr>
          <p:cNvPr id="4" name="Slide Number Placeholder 3">
            <a:extLst>
              <a:ext uri="{FF2B5EF4-FFF2-40B4-BE49-F238E27FC236}">
                <a16:creationId xmlns:a16="http://schemas.microsoft.com/office/drawing/2014/main" id="{1142A534-A882-D419-2D5E-EAA8E029C917}"/>
              </a:ext>
            </a:extLst>
          </p:cNvPr>
          <p:cNvSpPr>
            <a:spLocks noGrp="1"/>
          </p:cNvSpPr>
          <p:nvPr>
            <p:ph type="sldNum" sz="quarter" idx="4"/>
          </p:nvPr>
        </p:nvSpPr>
        <p:spPr/>
        <p:txBody>
          <a:bodyPr/>
          <a:lstStyle/>
          <a:p>
            <a:fld id="{E78626B2-E168-480E-BAE6-B60060C6AB83}" type="slidenum">
              <a:rPr lang="en-GB" smtClean="0"/>
              <a:pPr/>
              <a:t>11</a:t>
            </a:fld>
            <a:endParaRPr lang="en-GB" dirty="0"/>
          </a:p>
        </p:txBody>
      </p:sp>
      <p:sp>
        <p:nvSpPr>
          <p:cNvPr id="5" name="Title 4">
            <a:extLst>
              <a:ext uri="{FF2B5EF4-FFF2-40B4-BE49-F238E27FC236}">
                <a16:creationId xmlns:a16="http://schemas.microsoft.com/office/drawing/2014/main" id="{FBF0C8F5-A297-014A-C0DC-F2FFA0E4731B}"/>
              </a:ext>
            </a:extLst>
          </p:cNvPr>
          <p:cNvSpPr>
            <a:spLocks noGrp="1"/>
          </p:cNvSpPr>
          <p:nvPr>
            <p:ph type="title"/>
          </p:nvPr>
        </p:nvSpPr>
        <p:spPr>
          <a:xfrm>
            <a:off x="452438" y="468000"/>
            <a:ext cx="9148762" cy="756000"/>
          </a:xfrm>
        </p:spPr>
        <p:txBody>
          <a:bodyPr/>
          <a:lstStyle/>
          <a:p>
            <a:r>
              <a:rPr lang="en-GB" dirty="0">
                <a:solidFill>
                  <a:schemeClr val="accent2"/>
                </a:solidFill>
              </a:rPr>
              <a:t>Annual revenue growth: </a:t>
            </a:r>
            <a:r>
              <a:rPr lang="en-US" dirty="0"/>
              <a:t>SentinelOne, Zscaler, and CrowdStrike are among the publicly traded security vendors that exhibited the highest revenue growth in 2022</a:t>
            </a:r>
          </a:p>
        </p:txBody>
      </p:sp>
      <p:sp>
        <p:nvSpPr>
          <p:cNvPr id="6" name="Text Placeholder 5">
            <a:extLst>
              <a:ext uri="{FF2B5EF4-FFF2-40B4-BE49-F238E27FC236}">
                <a16:creationId xmlns:a16="http://schemas.microsoft.com/office/drawing/2014/main" id="{80755C98-0AA5-0287-DAEE-0D5C60A13864}"/>
              </a:ext>
            </a:extLst>
          </p:cNvPr>
          <p:cNvSpPr>
            <a:spLocks noGrp="1"/>
          </p:cNvSpPr>
          <p:nvPr>
            <p:ph type="body" sz="quarter" idx="19"/>
          </p:nvPr>
        </p:nvSpPr>
        <p:spPr/>
        <p:txBody>
          <a:bodyPr/>
          <a:lstStyle/>
          <a:p>
            <a:pPr>
              <a:spcAft>
                <a:spcPts val="0"/>
              </a:spcAft>
            </a:pPr>
            <a:r>
              <a:rPr lang="en-US" baseline="30000" dirty="0"/>
              <a:t>1</a:t>
            </a:r>
            <a:r>
              <a:rPr lang="en-US" dirty="0"/>
              <a:t> ‘Security’ revenue in the case of Cisco and Juniper Networks, ‘Security Technology Group’ revenue in the case of Akamai Technologies and ‘Cyber Security’ revenue in the case of BlackBerry.</a:t>
            </a:r>
          </a:p>
        </p:txBody>
      </p:sp>
      <p:sp>
        <p:nvSpPr>
          <p:cNvPr id="15" name="TextBox 14">
            <a:extLst>
              <a:ext uri="{FF2B5EF4-FFF2-40B4-BE49-F238E27FC236}">
                <a16:creationId xmlns:a16="http://schemas.microsoft.com/office/drawing/2014/main" id="{0BE98DD7-70B5-C366-36A5-C2E853E370E9}"/>
              </a:ext>
            </a:extLst>
          </p:cNvPr>
          <p:cNvSpPr txBox="1"/>
          <p:nvPr/>
        </p:nvSpPr>
        <p:spPr>
          <a:xfrm>
            <a:off x="7882854" y="3716179"/>
            <a:ext cx="1570708" cy="246221"/>
          </a:xfrm>
          <a:prstGeom prst="rect">
            <a:avLst/>
          </a:prstGeom>
          <a:noFill/>
        </p:spPr>
        <p:txBody>
          <a:bodyPr wrap="square" rtlCol="0">
            <a:spAutoFit/>
          </a:bodyPr>
          <a:lstStyle/>
          <a:p>
            <a:pPr algn="l"/>
            <a:r>
              <a:rPr lang="en-GB" sz="1000" dirty="0">
                <a:latin typeface="+mn-lt"/>
              </a:rPr>
              <a:t>Weighted average: 19.6%</a:t>
            </a:r>
          </a:p>
        </p:txBody>
      </p:sp>
      <p:pic>
        <p:nvPicPr>
          <p:cNvPr id="8" name="Picture Placeholder 7">
            <a:extLst>
              <a:ext uri="{FF2B5EF4-FFF2-40B4-BE49-F238E27FC236}">
                <a16:creationId xmlns:a16="http://schemas.microsoft.com/office/drawing/2014/main" id="{C9635154-5F75-FCD7-8FDD-DB06537CD306}"/>
              </a:ext>
            </a:extLst>
          </p:cNvPr>
          <p:cNvPicPr>
            <a:picLocks noGrp="1" noChangeAspect="1"/>
          </p:cNvPicPr>
          <p:nvPr>
            <p:ph type="pic" sz="quarter" idx="18"/>
          </p:nvPr>
        </p:nvPicPr>
        <p:blipFill>
          <a:blip r:embed="rId3"/>
          <a:srcRect l="15" r="15"/>
          <a:stretch>
            <a:fillRect/>
          </a:stretch>
        </p:blipFill>
        <p:spPr>
          <a:prstGeom prst="rect">
            <a:avLst/>
          </a:prstGeom>
        </p:spPr>
      </p:pic>
    </p:spTree>
    <p:extLst>
      <p:ext uri="{BB962C8B-B14F-4D97-AF65-F5344CB8AC3E}">
        <p14:creationId xmlns:p14="http://schemas.microsoft.com/office/powerpoint/2010/main" val="232071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4893151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b="1" dirty="0">
              <a:latin typeface="Franklin Gothic Book" panose="020B0503020102020204" pitchFamily="34" charset="0"/>
              <a:sym typeface="Franklin Gothic Book" panose="020B0503020102020204" pitchFamily="34" charset="0"/>
            </a:endParaRPr>
          </a:p>
        </p:txBody>
      </p:sp>
      <p:graphicFrame>
        <p:nvGraphicFramePr>
          <p:cNvPr id="7" name="Table Placeholder 11">
            <a:extLst>
              <a:ext uri="{FF2B5EF4-FFF2-40B4-BE49-F238E27FC236}">
                <a16:creationId xmlns:a16="http://schemas.microsoft.com/office/drawing/2014/main" id="{87760598-9546-47F7-87E8-808083010D3F}"/>
              </a:ext>
            </a:extLst>
          </p:cNvPr>
          <p:cNvGraphicFramePr>
            <a:graphicFrameLocks noGrp="1"/>
          </p:cNvGraphicFramePr>
          <p:nvPr>
            <p:ph type="tbl" sz="quarter" idx="10"/>
            <p:extLst>
              <p:ext uri="{D42A27DB-BD31-4B8C-83A1-F6EECF244321}">
                <p14:modId xmlns:p14="http://schemas.microsoft.com/office/powerpoint/2010/main" val="3320843800"/>
              </p:ext>
            </p:extLst>
          </p:nvPr>
        </p:nvGraphicFramePr>
        <p:xfrm>
          <a:off x="2760663" y="1671638"/>
          <a:ext cx="5656050" cy="1728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0839994"/>
                  </a:ext>
                </a:extLst>
              </a:tr>
              <a:tr h="432000">
                <a:tc>
                  <a:txBody>
                    <a:bodyPr/>
                    <a:lstStyle/>
                    <a:p>
                      <a:r>
                        <a:rPr lang="en-GB" sz="1400" b="0" spc="20" baseline="0" dirty="0">
                          <a:solidFill>
                            <a:schemeClr val="tx1"/>
                          </a:solidFill>
                          <a:latin typeface="Franklin Gothic Book" panose="020B0503020102020204" pitchFamily="34" charset="0"/>
                        </a:rPr>
                        <a:t>Appendix</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1"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4951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9CB44-3970-4AD7-95E6-F3B63DC27B31}"/>
              </a:ext>
            </a:extLst>
          </p:cNvPr>
          <p:cNvSpPr>
            <a:spLocks noGrp="1"/>
          </p:cNvSpPr>
          <p:nvPr>
            <p:ph type="title"/>
          </p:nvPr>
        </p:nvSpPr>
        <p:spPr/>
        <p:txBody>
          <a:bodyPr/>
          <a:lstStyle/>
          <a:p>
            <a:r>
              <a:rPr lang="en-GB" dirty="0"/>
              <a:t>About the author</a:t>
            </a:r>
          </a:p>
        </p:txBody>
      </p:sp>
      <p:sp>
        <p:nvSpPr>
          <p:cNvPr id="4" name="Slide Number Placeholder 3">
            <a:extLst>
              <a:ext uri="{FF2B5EF4-FFF2-40B4-BE49-F238E27FC236}">
                <a16:creationId xmlns:a16="http://schemas.microsoft.com/office/drawing/2014/main" id="{9BFA26C9-C6BC-46F0-B0C4-B073F0CA9A31}"/>
              </a:ext>
            </a:extLst>
          </p:cNvPr>
          <p:cNvSpPr>
            <a:spLocks noGrp="1"/>
          </p:cNvSpPr>
          <p:nvPr>
            <p:ph type="sldNum" sz="quarter" idx="11"/>
          </p:nvPr>
        </p:nvSpPr>
        <p:spPr/>
        <p:txBody>
          <a:bodyPr/>
          <a:lstStyle/>
          <a:p>
            <a:fld id="{E78626B2-E168-480E-BAE6-B60060C6AB83}" type="slidenum">
              <a:rPr lang="en-GB" smtClean="0"/>
              <a:pPr/>
              <a:t>13</a:t>
            </a:fld>
            <a:endParaRPr lang="en-GB" dirty="0"/>
          </a:p>
        </p:txBody>
      </p:sp>
      <p:sp>
        <p:nvSpPr>
          <p:cNvPr id="5" name="Text Placeholder 4">
            <a:extLst>
              <a:ext uri="{FF2B5EF4-FFF2-40B4-BE49-F238E27FC236}">
                <a16:creationId xmlns:a16="http://schemas.microsoft.com/office/drawing/2014/main" id="{2C18C800-227B-4F77-BA3C-2ACA376BC9EA}"/>
              </a:ext>
            </a:extLst>
          </p:cNvPr>
          <p:cNvSpPr>
            <a:spLocks noGrp="1"/>
          </p:cNvSpPr>
          <p:nvPr>
            <p:ph type="body" sz="quarter" idx="15"/>
          </p:nvPr>
        </p:nvSpPr>
        <p:spPr/>
        <p:txBody>
          <a:bodyPr/>
          <a:lstStyle/>
          <a:p>
            <a:r>
              <a:rPr lang="en-GB" b="1" spc="20" dirty="0"/>
              <a:t>Youngeun Shin </a:t>
            </a:r>
            <a:r>
              <a:rPr lang="en-GB" dirty="0"/>
              <a:t>(Senior Analyst) specialises in market research and advanced data analytics. As a member of the SMB Technology Forecaster team, she is responsible for analysing market data and developing market sizing and forecasting. She has years of experience in using machine learning, statistical modelling and predictive analytics techniques. Youngeun attended Rutgers Business School and has a masters degree in information technology with a specialisation in operations research and business analytics.</a:t>
            </a:r>
          </a:p>
          <a:p>
            <a:endParaRPr lang="en-GB" b="1" spc="20" dirty="0"/>
          </a:p>
        </p:txBody>
      </p:sp>
      <p:pic>
        <p:nvPicPr>
          <p:cNvPr id="8" name="Picture Placeholder 16">
            <a:extLst>
              <a:ext uri="{FF2B5EF4-FFF2-40B4-BE49-F238E27FC236}">
                <a16:creationId xmlns:a16="http://schemas.microsoft.com/office/drawing/2014/main" id="{A1F614E2-7AC7-4780-B859-1FB71482AF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0979" y="1383329"/>
            <a:ext cx="968400" cy="1211268"/>
          </a:xfrm>
          <a:prstGeom prst="rect">
            <a:avLst/>
          </a:prstGeom>
        </p:spPr>
      </p:pic>
    </p:spTree>
    <p:extLst>
      <p:ext uri="{BB962C8B-B14F-4D97-AF65-F5344CB8AC3E}">
        <p14:creationId xmlns:p14="http://schemas.microsoft.com/office/powerpoint/2010/main" val="133671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AE3A51E-5500-4253-80C9-DAFA1A589A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1AE3A51E-5500-4253-80C9-DAFA1A589A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ABA5F30-EACB-46E8-94A5-F9412C7DC378}"/>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FFFFFF"/>
              </a:solidFill>
              <a:effectLst/>
              <a:uLnTx/>
              <a:uFillTx/>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3" name="Slide Number Placeholder 2">
            <a:extLst>
              <a:ext uri="{FF2B5EF4-FFF2-40B4-BE49-F238E27FC236}">
                <a16:creationId xmlns:a16="http://schemas.microsoft.com/office/drawing/2014/main" id="{BAC1F14B-9460-4826-8AAC-E144A07E3637}"/>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8626B2-E168-480E-BAE6-B60060C6AB83}" type="slidenum">
              <a:rPr kumimoji="0" lang="en-GB" sz="900" b="0" i="0" u="none" strike="noStrike" kern="1200" cap="none" spc="0" normalizeH="0" baseline="0" noProof="0" smtClean="0">
                <a:ln>
                  <a:noFill/>
                </a:ln>
                <a:solidFill>
                  <a:srgbClr val="FFFFFF">
                    <a:lumMod val="50000"/>
                  </a:srgbClr>
                </a:solidFill>
                <a:effectLst/>
                <a:uLnTx/>
                <a:uFillTx/>
                <a:latin typeface="Franklin Gothic Book" panose="020B0503020102020204" pitchFamily="34" charset="0"/>
                <a:ea typeface="ＭＳ Ｐゴシック"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900" b="0" i="0" u="none" strike="noStrike" kern="1200" cap="none" spc="0" normalizeH="0" baseline="0" noProof="0" dirty="0">
              <a:ln>
                <a:noFill/>
              </a:ln>
              <a:solidFill>
                <a:srgbClr val="FFFFFF">
                  <a:lumMod val="50000"/>
                </a:srgbClr>
              </a:solidFill>
              <a:effectLst/>
              <a:uLnTx/>
              <a:uFillTx/>
              <a:latin typeface="Franklin Gothic Book" panose="020B0503020102020204" pitchFamily="34" charset="0"/>
              <a:ea typeface="ＭＳ Ｐゴシック" charset="-128"/>
              <a:cs typeface="Arial" pitchFamily="34" charset="0"/>
            </a:endParaRPr>
          </a:p>
        </p:txBody>
      </p:sp>
      <p:sp>
        <p:nvSpPr>
          <p:cNvPr id="4" name="Title 3">
            <a:extLst>
              <a:ext uri="{FF2B5EF4-FFF2-40B4-BE49-F238E27FC236}">
                <a16:creationId xmlns:a16="http://schemas.microsoft.com/office/drawing/2014/main" id="{018DDEC6-D0F7-4B6F-BB49-CA8E67C75441}"/>
              </a:ext>
            </a:extLst>
          </p:cNvPr>
          <p:cNvSpPr>
            <a:spLocks noGrp="1"/>
          </p:cNvSpPr>
          <p:nvPr>
            <p:ph type="title"/>
          </p:nvPr>
        </p:nvSpPr>
        <p:spPr/>
        <p:txBody>
          <a:bodyPr vert="horz"/>
          <a:lstStyle/>
          <a:p>
            <a:r>
              <a:rPr lang="en-GB" dirty="0"/>
              <a:t>Global leaders in TMT management consulting</a:t>
            </a:r>
            <a:endParaRPr lang="en-IN" dirty="0"/>
          </a:p>
        </p:txBody>
      </p:sp>
      <p:sp>
        <p:nvSpPr>
          <p:cNvPr id="48" name="Text Placeholder 1">
            <a:extLst>
              <a:ext uri="{FF2B5EF4-FFF2-40B4-BE49-F238E27FC236}">
                <a16:creationId xmlns:a16="http://schemas.microsoft.com/office/drawing/2014/main" id="{22E0083D-2ECD-E5B1-B523-37A3D7DEA525}"/>
              </a:ext>
            </a:extLst>
          </p:cNvPr>
          <p:cNvSpPr txBox="1">
            <a:spLocks/>
          </p:cNvSpPr>
          <p:nvPr/>
        </p:nvSpPr>
        <p:spPr>
          <a:xfrm>
            <a:off x="5205413" y="1674646"/>
            <a:ext cx="4248149" cy="4201150"/>
          </a:xfrm>
          <a:prstGeom prst="rect">
            <a:avLst/>
          </a:prstGeom>
        </p:spPr>
        <p:txBody>
          <a:bodyPr wrap="square">
            <a:spAutoFit/>
          </a:bodyPr>
          <a:lstStyle>
            <a:lvl1pPr marL="0" indent="0" algn="l" rtl="0" eaLnBrk="1" fontAlgn="base" hangingPunct="1">
              <a:lnSpc>
                <a:spcPct val="100000"/>
              </a:lnSpc>
              <a:spcBef>
                <a:spcPct val="0"/>
              </a:spcBef>
              <a:spcAft>
                <a:spcPts val="800"/>
              </a:spcAft>
              <a:buClr>
                <a:schemeClr val="accent2"/>
              </a:buClr>
              <a:buFont typeface="Wingdings" pitchFamily="2" charset="2"/>
              <a:buNone/>
              <a:defRPr sz="1200" kern="1200">
                <a:solidFill>
                  <a:srgbClr val="000000"/>
                </a:solidFill>
                <a:latin typeface="Franklin Gothic Book" pitchFamily="34" charset="0"/>
                <a:ea typeface="ＭＳ Ｐゴシック" charset="-128"/>
                <a:cs typeface="Arial" pitchFamily="34" charset="0"/>
              </a:defRPr>
            </a:lvl1pPr>
            <a:lvl2pPr marL="180975" indent="-176213" algn="l" rtl="0" eaLnBrk="1" fontAlgn="base" hangingPunct="1">
              <a:lnSpc>
                <a:spcPct val="100000"/>
              </a:lnSpc>
              <a:spcBef>
                <a:spcPct val="0"/>
              </a:spcBef>
              <a:spcAft>
                <a:spcPts val="800"/>
              </a:spcAft>
              <a:buClr>
                <a:schemeClr val="accent1">
                  <a:lumMod val="60000"/>
                  <a:lumOff val="40000"/>
                </a:schemeClr>
              </a:buClr>
              <a:buFont typeface="Wingdings" pitchFamily="2" charset="2"/>
              <a:buChar char="§"/>
              <a:defRPr sz="1200" kern="1200">
                <a:solidFill>
                  <a:srgbClr val="000000"/>
                </a:solidFill>
                <a:latin typeface="Franklin Gothic Book" pitchFamily="34" charset="0"/>
                <a:ea typeface="ＭＳ Ｐゴシック" charset="-128"/>
                <a:cs typeface="Arial" pitchFamily="34" charset="0"/>
              </a:defRPr>
            </a:lvl2pPr>
            <a:lvl3pPr marL="361950" indent="-185738" algn="l" rtl="0" eaLnBrk="1" fontAlgn="base" hangingPunct="1">
              <a:lnSpc>
                <a:spcPct val="100000"/>
              </a:lnSpc>
              <a:spcBef>
                <a:spcPct val="0"/>
              </a:spcBef>
              <a:spcAft>
                <a:spcPts val="800"/>
              </a:spcAft>
              <a:buClr>
                <a:schemeClr val="accent1">
                  <a:lumMod val="60000"/>
                  <a:lumOff val="40000"/>
                </a:schemeClr>
              </a:buClr>
              <a:buSzPct val="60000"/>
              <a:buFont typeface="Franklin Gothic Book" pitchFamily="34" charset="0"/>
              <a:buChar char="―"/>
              <a:defRPr sz="1200" kern="1200">
                <a:solidFill>
                  <a:srgbClr val="000000"/>
                </a:solidFill>
                <a:latin typeface="Franklin Gothic Book" pitchFamily="34" charset="0"/>
                <a:ea typeface="ＭＳ Ｐゴシック" charset="-128"/>
                <a:cs typeface="Arial" pitchFamily="34" charset="0"/>
              </a:defRPr>
            </a:lvl3pPr>
            <a:lvl4pPr marL="538163" indent="-177800" algn="l" rtl="0" eaLnBrk="1" fontAlgn="base" hangingPunct="1">
              <a:lnSpc>
                <a:spcPct val="100000"/>
              </a:lnSpc>
              <a:spcBef>
                <a:spcPct val="0"/>
              </a:spcBef>
              <a:spcAft>
                <a:spcPts val="800"/>
              </a:spcAft>
              <a:buClr>
                <a:schemeClr val="accent1">
                  <a:lumMod val="60000"/>
                  <a:lumOff val="40000"/>
                </a:schemeClr>
              </a:buClr>
              <a:buFont typeface="Arial" pitchFamily="34" charset="0"/>
              <a:buChar char="•"/>
              <a:defRPr sz="1200" kern="1200">
                <a:solidFill>
                  <a:srgbClr val="000000"/>
                </a:solidFill>
                <a:latin typeface="Franklin Gothic Book" pitchFamily="34" charset="0"/>
                <a:ea typeface="ＭＳ Ｐゴシック" charset="-128"/>
                <a:cs typeface="Arial" pitchFamily="34" charset="0"/>
              </a:defRPr>
            </a:lvl4pPr>
            <a:lvl5pPr marL="719138" indent="0" algn="l" rtl="0" eaLnBrk="1" fontAlgn="base" hangingPunct="1">
              <a:lnSpc>
                <a:spcPts val="2600"/>
              </a:lnSpc>
              <a:spcBef>
                <a:spcPct val="0"/>
              </a:spcBef>
              <a:spcAft>
                <a:spcPct val="0"/>
              </a:spcAft>
              <a:buFont typeface="Arial" charset="0"/>
              <a:buNone/>
              <a:defRPr sz="2200" kern="1200">
                <a:solidFill>
                  <a:schemeClr val="tx2"/>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Analysys Mason is the world’s leading management consultancy focused on TMT, a critical enabler of economic, environmental and social transformation.</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 </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We bring together unparalleled commercial and technical understanding to deliver bespoke consultancy on strategy, transaction support, transformation, regulation and policy, further strengthened by globally respected research.</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 </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Our clients value our advice which combines deep domain knowledge with global reach and local insight into markets to help them achieve meaningful business results.</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 </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We are committed to our clients, employees and communities – contributing to a world where technology delivers for all.</a:t>
            </a:r>
          </a:p>
        </p:txBody>
      </p:sp>
      <p:pic>
        <p:nvPicPr>
          <p:cNvPr id="49" name="Picture 48">
            <a:extLst>
              <a:ext uri="{FF2B5EF4-FFF2-40B4-BE49-F238E27FC236}">
                <a16:creationId xmlns:a16="http://schemas.microsoft.com/office/drawing/2014/main" id="{86646E03-C1B0-EFE5-E1EA-944CCCADEA9D}"/>
              </a:ext>
            </a:extLst>
          </p:cNvPr>
          <p:cNvPicPr>
            <a:picLocks noChangeAspect="1"/>
          </p:cNvPicPr>
          <p:nvPr/>
        </p:nvPicPr>
        <p:blipFill>
          <a:blip r:embed="rId6"/>
          <a:stretch>
            <a:fillRect/>
          </a:stretch>
        </p:blipFill>
        <p:spPr>
          <a:xfrm>
            <a:off x="463768" y="1640796"/>
            <a:ext cx="4243184" cy="4651651"/>
          </a:xfrm>
          <a:prstGeom prst="rect">
            <a:avLst/>
          </a:prstGeom>
        </p:spPr>
      </p:pic>
    </p:spTree>
    <p:extLst>
      <p:ext uri="{BB962C8B-B14F-4D97-AF65-F5344CB8AC3E}">
        <p14:creationId xmlns:p14="http://schemas.microsoft.com/office/powerpoint/2010/main" val="3380895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7F1-3B33-4174-AD21-FC51972D4716}"/>
              </a:ext>
            </a:extLst>
          </p:cNvPr>
          <p:cNvSpPr>
            <a:spLocks noGrp="1"/>
          </p:cNvSpPr>
          <p:nvPr>
            <p:ph type="title"/>
          </p:nvPr>
        </p:nvSpPr>
        <p:spPr/>
        <p:txBody>
          <a:bodyPr/>
          <a:lstStyle/>
          <a:p>
            <a:r>
              <a:rPr lang="en-GB" dirty="0">
                <a:latin typeface="+mn-lt"/>
              </a:rPr>
              <a:t>Our research services</a:t>
            </a:r>
            <a:endParaRPr lang="en-GB" dirty="0"/>
          </a:p>
        </p:txBody>
      </p:sp>
      <p:sp>
        <p:nvSpPr>
          <p:cNvPr id="3" name="Slide Number Placeholder 2">
            <a:extLst>
              <a:ext uri="{FF2B5EF4-FFF2-40B4-BE49-F238E27FC236}">
                <a16:creationId xmlns:a16="http://schemas.microsoft.com/office/drawing/2014/main" id="{EA9FEBC7-4F3A-4E7D-9CA4-8064BD0985BD}"/>
              </a:ext>
            </a:extLst>
          </p:cNvPr>
          <p:cNvSpPr>
            <a:spLocks noGrp="1"/>
          </p:cNvSpPr>
          <p:nvPr>
            <p:ph type="sldNum" sz="quarter" idx="4"/>
          </p:nvPr>
        </p:nvSpPr>
        <p:spPr/>
        <p:txBody>
          <a:bodyPr/>
          <a:lstStyle/>
          <a:p>
            <a:fld id="{E78626B2-E168-480E-BAE6-B60060C6AB83}" type="slidenum">
              <a:rPr lang="en-GB" smtClean="0"/>
              <a:pPr/>
              <a:t>15</a:t>
            </a:fld>
            <a:endParaRPr lang="en-GB" dirty="0"/>
          </a:p>
        </p:txBody>
      </p:sp>
      <p:pic>
        <p:nvPicPr>
          <p:cNvPr id="80" name="Picture 79">
            <a:extLst>
              <a:ext uri="{FF2B5EF4-FFF2-40B4-BE49-F238E27FC236}">
                <a16:creationId xmlns:a16="http://schemas.microsoft.com/office/drawing/2014/main" id="{27CB48D1-7782-A4BE-D727-F499CD41813E}"/>
              </a:ext>
            </a:extLst>
          </p:cNvPr>
          <p:cNvPicPr>
            <a:picLocks noChangeAspect="1"/>
          </p:cNvPicPr>
          <p:nvPr/>
        </p:nvPicPr>
        <p:blipFill>
          <a:blip r:embed="rId2"/>
          <a:stretch>
            <a:fillRect/>
          </a:stretch>
        </p:blipFill>
        <p:spPr>
          <a:xfrm>
            <a:off x="447665" y="1440400"/>
            <a:ext cx="9010669" cy="4858933"/>
          </a:xfrm>
          <a:prstGeom prst="rect">
            <a:avLst/>
          </a:prstGeom>
        </p:spPr>
      </p:pic>
    </p:spTree>
    <p:extLst>
      <p:ext uri="{BB962C8B-B14F-4D97-AF65-F5344CB8AC3E}">
        <p14:creationId xmlns:p14="http://schemas.microsoft.com/office/powerpoint/2010/main" val="2183209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C65EB2-1008-45F1-B38D-A0948E76CE48}"/>
              </a:ext>
            </a:extLst>
          </p:cNvPr>
          <p:cNvSpPr>
            <a:spLocks noGrp="1"/>
          </p:cNvSpPr>
          <p:nvPr>
            <p:ph type="sldNum" sz="quarter" idx="4"/>
          </p:nvPr>
        </p:nvSpPr>
        <p:spPr/>
        <p:txBody>
          <a:bodyPr/>
          <a:lstStyle/>
          <a:p>
            <a:fld id="{E78626B2-E168-480E-BAE6-B60060C6AB83}" type="slidenum">
              <a:rPr lang="en-GB" smtClean="0"/>
              <a:pPr/>
              <a:t>16</a:t>
            </a:fld>
            <a:endParaRPr lang="en-GB" dirty="0"/>
          </a:p>
        </p:txBody>
      </p:sp>
      <p:sp>
        <p:nvSpPr>
          <p:cNvPr id="8" name="Title 1">
            <a:extLst>
              <a:ext uri="{FF2B5EF4-FFF2-40B4-BE49-F238E27FC236}">
                <a16:creationId xmlns:a16="http://schemas.microsoft.com/office/drawing/2014/main" id="{48C6BBAF-60A6-4F39-968F-1316BA50B646}"/>
              </a:ext>
            </a:extLst>
          </p:cNvPr>
          <p:cNvSpPr txBox="1">
            <a:spLocks noGrp="1"/>
          </p:cNvSpPr>
          <p:nvPr>
            <p:ph type="title"/>
          </p:nvPr>
        </p:nvSpPr>
        <p:spPr>
          <a:xfrm>
            <a:off x="452438" y="468313"/>
            <a:ext cx="9001125" cy="75565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lang="en-GB" sz="2000" b="1" kern="1200" baseline="0" noProof="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a:lstStyle>
          <a:p>
            <a:r>
              <a:rPr lang="en-GB" dirty="0"/>
              <a:t>Our areas of expertise</a:t>
            </a:r>
          </a:p>
        </p:txBody>
      </p:sp>
      <p:pic>
        <p:nvPicPr>
          <p:cNvPr id="4" name="Picture 3">
            <a:extLst>
              <a:ext uri="{FF2B5EF4-FFF2-40B4-BE49-F238E27FC236}">
                <a16:creationId xmlns:a16="http://schemas.microsoft.com/office/drawing/2014/main" id="{F5EEEBD6-8232-CC16-EE6B-A65AB0D9524F}"/>
              </a:ext>
            </a:extLst>
          </p:cNvPr>
          <p:cNvPicPr>
            <a:picLocks noChangeAspect="1"/>
          </p:cNvPicPr>
          <p:nvPr/>
        </p:nvPicPr>
        <p:blipFill>
          <a:blip r:embed="rId2"/>
          <a:stretch>
            <a:fillRect/>
          </a:stretch>
        </p:blipFill>
        <p:spPr>
          <a:xfrm>
            <a:off x="456810" y="1668470"/>
            <a:ext cx="8992379" cy="4615072"/>
          </a:xfrm>
          <a:prstGeom prst="rect">
            <a:avLst/>
          </a:prstGeom>
        </p:spPr>
      </p:pic>
    </p:spTree>
    <p:extLst>
      <p:ext uri="{BB962C8B-B14F-4D97-AF65-F5344CB8AC3E}">
        <p14:creationId xmlns:p14="http://schemas.microsoft.com/office/powerpoint/2010/main" val="345635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E7D03B-0992-4FA0-89D8-5525A603C851}"/>
              </a:ext>
            </a:extLst>
          </p:cNvPr>
          <p:cNvSpPr>
            <a:spLocks noGrp="1"/>
          </p:cNvSpPr>
          <p:nvPr>
            <p:ph type="body" sz="quarter" idx="10"/>
          </p:nvPr>
        </p:nvSpPr>
        <p:spPr/>
        <p:txBody>
          <a:bodyPr/>
          <a:lstStyle/>
          <a:p>
            <a:r>
              <a:rPr lang="en-US" dirty="0"/>
              <a:t>AUGUST 2023</a:t>
            </a:r>
            <a:endParaRPr lang="en-GB" dirty="0"/>
          </a:p>
        </p:txBody>
      </p:sp>
    </p:spTree>
    <p:extLst>
      <p:ext uri="{BB962C8B-B14F-4D97-AF65-F5344CB8AC3E}">
        <p14:creationId xmlns:p14="http://schemas.microsoft.com/office/powerpoint/2010/main" val="59434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6471618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7" name="Table Placeholder 11">
            <a:extLst>
              <a:ext uri="{FF2B5EF4-FFF2-40B4-BE49-F238E27FC236}">
                <a16:creationId xmlns:a16="http://schemas.microsoft.com/office/drawing/2014/main" id="{B70B9B8D-2EBF-4784-A598-2E35B019E47F}"/>
              </a:ext>
            </a:extLst>
          </p:cNvPr>
          <p:cNvGraphicFramePr>
            <a:graphicFrameLocks noGrp="1"/>
          </p:cNvGraphicFramePr>
          <p:nvPr>
            <p:ph type="tbl" sz="quarter" idx="10"/>
            <p:extLst>
              <p:ext uri="{D42A27DB-BD31-4B8C-83A1-F6EECF244321}">
                <p14:modId xmlns:p14="http://schemas.microsoft.com/office/powerpoint/2010/main" val="1427405226"/>
              </p:ext>
            </p:extLst>
          </p:nvPr>
        </p:nvGraphicFramePr>
        <p:xfrm>
          <a:off x="2760663" y="1671638"/>
          <a:ext cx="5656050" cy="3024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1"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0839994"/>
                  </a:ext>
                </a:extLst>
              </a:tr>
              <a:tr h="432000">
                <a:tc>
                  <a:txBody>
                    <a:bodyPr/>
                    <a:lstStyle/>
                    <a:p>
                      <a:r>
                        <a:rPr lang="en-GB" sz="1400" b="0" spc="20" baseline="0" dirty="0">
                          <a:solidFill>
                            <a:schemeClr val="tx1"/>
                          </a:solidFill>
                          <a:latin typeface="Franklin Gothic Book" panose="020B0503020102020204" pitchFamily="34" charset="0"/>
                        </a:rPr>
                        <a:t>Appendix</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2741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0EE742-797B-43CB-91B7-E5A481D06580}"/>
              </a:ext>
            </a:extLst>
          </p:cNvPr>
          <p:cNvSpPr>
            <a:spLocks noGrp="1"/>
          </p:cNvSpPr>
          <p:nvPr>
            <p:ph type="body" sz="quarter" idx="12"/>
          </p:nvPr>
        </p:nvSpPr>
        <p:spPr/>
        <p:txBody>
          <a:bodyPr/>
          <a:lstStyle/>
          <a:p>
            <a:r>
              <a:rPr lang="en-US" b="1" spc="20" dirty="0">
                <a:solidFill>
                  <a:schemeClr val="accent2"/>
                </a:solidFill>
              </a:rPr>
              <a:t>Security firms’ revenue is growing worldwide despite challenging economic conditions in 2022. The cyber-security sector continues to see strong M&amp;A activity in 1H 2023.</a:t>
            </a:r>
          </a:p>
          <a:p>
            <a:r>
              <a:rPr lang="sr-Latn-RS" dirty="0"/>
              <a:t>Analysys Mason</a:t>
            </a:r>
            <a:r>
              <a:rPr lang="en-US" dirty="0"/>
              <a:t>’s </a:t>
            </a:r>
            <a:r>
              <a:rPr lang="en-US" i="1" dirty="0">
                <a:hlinkClick r:id="rId2">
                  <a:extLst>
                    <a:ext uri="{A12FA001-AC4F-418D-AE19-62706E023703}">
                      <ahyp:hlinkClr xmlns:ahyp="http://schemas.microsoft.com/office/drawing/2018/hyperlinkcolor" val="tx"/>
                    </a:ext>
                  </a:extLst>
                </a:hlinkClick>
              </a:rPr>
              <a:t>Cyber-security vendors’ revenue tracker</a:t>
            </a:r>
            <a:r>
              <a:rPr lang="en-US" i="1" dirty="0"/>
              <a:t> </a:t>
            </a:r>
            <a:r>
              <a:rPr lang="en-US" dirty="0"/>
              <a:t>and </a:t>
            </a:r>
            <a:r>
              <a:rPr lang="en-US" i="1" dirty="0">
                <a:hlinkClick r:id="rId3">
                  <a:extLst>
                    <a:ext uri="{A12FA001-AC4F-418D-AE19-62706E023703}">
                      <ahyp:hlinkClr xmlns:ahyp="http://schemas.microsoft.com/office/drawing/2018/hyperlinkcolor" val="tx"/>
                    </a:ext>
                  </a:extLst>
                </a:hlinkClick>
              </a:rPr>
              <a:t>Cyber-security-related M&amp;A tracker</a:t>
            </a:r>
            <a:r>
              <a:rPr lang="en-US" i="1" dirty="0"/>
              <a:t> </a:t>
            </a:r>
            <a:r>
              <a:rPr lang="en-US" dirty="0"/>
              <a:t>provide financial and operational metrics and merger and acquisition (M&amp;A) activities, respectively, for security vendors worldwide.</a:t>
            </a:r>
            <a:r>
              <a:rPr lang="en-US" baseline="30000" dirty="0"/>
              <a:t>1</a:t>
            </a:r>
            <a:r>
              <a:rPr lang="en-US" dirty="0"/>
              <a:t> </a:t>
            </a:r>
          </a:p>
          <a:p>
            <a:r>
              <a:rPr lang="en-US" dirty="0"/>
              <a:t>This report is based on these two data sets and highlights some of the key trends and developments that emerged in the cyber-security market in 2022 and 1H 2023.</a:t>
            </a:r>
            <a:endParaRPr lang="en-US" dirty="0">
              <a:highlight>
                <a:srgbClr val="FFFF00"/>
              </a:highlight>
            </a:endParaRPr>
          </a:p>
          <a:p>
            <a:pPr lvl="1"/>
            <a:r>
              <a:rPr lang="en-US" dirty="0"/>
              <a:t>Analysys Mason’s </a:t>
            </a:r>
            <a:r>
              <a:rPr lang="en-US" i="1" dirty="0"/>
              <a:t>Cyber-security revenue tracker</a:t>
            </a:r>
            <a:r>
              <a:rPr lang="en-US" dirty="0"/>
              <a:t> shows that </a:t>
            </a:r>
            <a:r>
              <a:rPr lang="en-US" spc="-10" dirty="0"/>
              <a:t>there were 46 publicly traded cyber security vendors in 2022.</a:t>
            </a:r>
          </a:p>
          <a:p>
            <a:pPr lvl="1"/>
            <a:r>
              <a:rPr lang="en-US" dirty="0"/>
              <a:t>The combined total revenue generated by these 46 vendors reached USD34.8 billion, up from the USD29.1 billion in 2021. The simple average growth rate of cyber-security revenue declined to 19.6%, compared to 24% in 2021. </a:t>
            </a:r>
          </a:p>
          <a:p>
            <a:pPr lvl="1"/>
            <a:r>
              <a:rPr lang="en-US" dirty="0"/>
              <a:t>The average R&amp;D expenditure as a percentage of total revenue in 2022 was 24%, representing a 1 percentage point decrease from 2021.</a:t>
            </a:r>
          </a:p>
          <a:p>
            <a:pPr lvl="1"/>
            <a:r>
              <a:rPr lang="en-US" dirty="0"/>
              <a:t>Of the 69 cyber-security deals that we tracked in 1H 2023, the total value of M&amp;A deals with disclosed prices was USD14.2 billion. By comparison, there were 15 acquisitions with a disclosed value of USD 13.1 billion in 2H 2022.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highlight>
                <a:srgbClr val="FFFF00"/>
              </a:highlight>
            </a:endParaRPr>
          </a:p>
          <a:p>
            <a:pPr marL="171450" indent="-171450">
              <a:buFont typeface="Arial" panose="020B0604020202020204" pitchFamily="34" charset="0"/>
              <a:buChar char="•"/>
            </a:pPr>
            <a:endParaRPr lang="en-US" dirty="0">
              <a:highlight>
                <a:srgbClr val="FFFF00"/>
              </a:highlight>
            </a:endParaRPr>
          </a:p>
          <a:p>
            <a:pPr marL="171450" indent="-171450">
              <a:buFont typeface="Arial" panose="020B0604020202020204" pitchFamily="34" charset="0"/>
              <a:buChar char="•"/>
            </a:pPr>
            <a:endParaRPr lang="en-US" dirty="0">
              <a:highlight>
                <a:srgbClr val="FFFF00"/>
              </a:highlight>
            </a:endParaRPr>
          </a:p>
        </p:txBody>
      </p:sp>
      <p:sp>
        <p:nvSpPr>
          <p:cNvPr id="3" name="Text Placeholder 2">
            <a:extLst>
              <a:ext uri="{FF2B5EF4-FFF2-40B4-BE49-F238E27FC236}">
                <a16:creationId xmlns:a16="http://schemas.microsoft.com/office/drawing/2014/main" id="{04E89D68-813E-4CE2-9A6B-B7E96530F825}"/>
              </a:ext>
            </a:extLst>
          </p:cNvPr>
          <p:cNvSpPr>
            <a:spLocks noGrp="1"/>
          </p:cNvSpPr>
          <p:nvPr>
            <p:ph type="body" sz="quarter" idx="15"/>
          </p:nvPr>
        </p:nvSpPr>
        <p:spPr>
          <a:prstGeom prst="rect">
            <a:avLst/>
          </a:prstGeom>
        </p:spPr>
        <p:txBody>
          <a:bodyPr/>
          <a:lstStyle/>
          <a:p>
            <a:r>
              <a:rPr lang="en-GB" dirty="0"/>
              <a:t>Figure 1: Headline figures that emerged from Analysys Mason’s cyber-security tracker data</a:t>
            </a:r>
          </a:p>
        </p:txBody>
      </p:sp>
      <p:sp>
        <p:nvSpPr>
          <p:cNvPr id="5" name="Slide Number Placeholder 4">
            <a:extLst>
              <a:ext uri="{FF2B5EF4-FFF2-40B4-BE49-F238E27FC236}">
                <a16:creationId xmlns:a16="http://schemas.microsoft.com/office/drawing/2014/main" id="{8E9D9BBA-1016-440A-8DEA-CA01DB445F83}"/>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8626B2-E168-480E-BAE6-B60060C6AB83}" type="slidenum">
              <a:rPr kumimoji="0" lang="en-GB" sz="900" b="0" i="0" u="none" strike="noStrike" kern="1200" cap="none" spc="0" normalizeH="0" baseline="0" noProof="0" smtClean="0">
                <a:ln>
                  <a:noFill/>
                </a:ln>
                <a:solidFill>
                  <a:srgbClr val="FFFFFF">
                    <a:lumMod val="50000"/>
                  </a:srgbClr>
                </a:solidFill>
                <a:effectLst/>
                <a:uLnTx/>
                <a:uFillTx/>
                <a:latin typeface="Franklin Gothic Book" panose="020B0503020102020204" pitchFamily="34" charset="0"/>
                <a:ea typeface="ＭＳ Ｐゴシック"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900" b="0" i="0" u="none" strike="noStrike" kern="1200" cap="none" spc="0" normalizeH="0" baseline="0" noProof="0" dirty="0">
              <a:ln>
                <a:noFill/>
              </a:ln>
              <a:solidFill>
                <a:srgbClr val="FFFFFF">
                  <a:lumMod val="50000"/>
                </a:srgbClr>
              </a:solidFill>
              <a:effectLst/>
              <a:uLnTx/>
              <a:uFillTx/>
              <a:latin typeface="Franklin Gothic Book" panose="020B0503020102020204" pitchFamily="34" charset="0"/>
              <a:ea typeface="ＭＳ Ｐゴシック" charset="-128"/>
              <a:cs typeface="Arial" pitchFamily="34" charset="0"/>
            </a:endParaRPr>
          </a:p>
        </p:txBody>
      </p:sp>
      <p:sp>
        <p:nvSpPr>
          <p:cNvPr id="6" name="Title 5">
            <a:extLst>
              <a:ext uri="{FF2B5EF4-FFF2-40B4-BE49-F238E27FC236}">
                <a16:creationId xmlns:a16="http://schemas.microsoft.com/office/drawing/2014/main" id="{72A6E480-EC9E-4BBF-BC5E-121DF77B86E7}"/>
              </a:ext>
            </a:extLst>
          </p:cNvPr>
          <p:cNvSpPr>
            <a:spLocks noGrp="1"/>
          </p:cNvSpPr>
          <p:nvPr>
            <p:ph type="title"/>
          </p:nvPr>
        </p:nvSpPr>
        <p:spPr/>
        <p:txBody>
          <a:bodyPr/>
          <a:lstStyle/>
          <a:p>
            <a:r>
              <a:rPr lang="en-GB" dirty="0"/>
              <a:t>Executive summary</a:t>
            </a:r>
          </a:p>
        </p:txBody>
      </p:sp>
      <p:sp>
        <p:nvSpPr>
          <p:cNvPr id="10" name="Text Placeholder 5">
            <a:extLst>
              <a:ext uri="{FF2B5EF4-FFF2-40B4-BE49-F238E27FC236}">
                <a16:creationId xmlns:a16="http://schemas.microsoft.com/office/drawing/2014/main" id="{832D40F2-828D-42CC-B7CA-C9FBACF7E3C6}"/>
              </a:ext>
            </a:extLst>
          </p:cNvPr>
          <p:cNvSpPr>
            <a:spLocks noGrp="1"/>
          </p:cNvSpPr>
          <p:nvPr>
            <p:ph type="body" sz="quarter" idx="19"/>
          </p:nvPr>
        </p:nvSpPr>
        <p:spPr/>
        <p:txBody>
          <a:bodyPr/>
          <a:lstStyle/>
          <a:p>
            <a:r>
              <a:rPr lang="en-US" dirty="0"/>
              <a:t>This document is for Analysys Mason’s subscription service customers only. Usage is subject to the terms and conditions in our copyright notice. </a:t>
            </a:r>
            <a:r>
              <a:rPr lang="en-US" baseline="30000" dirty="0"/>
              <a:t>1</a:t>
            </a:r>
            <a:r>
              <a:rPr lang="en-US" dirty="0"/>
              <a:t> For more information, see Analysys Mason’s </a:t>
            </a:r>
            <a:r>
              <a:rPr lang="en-US" i="1" dirty="0">
                <a:hlinkClick r:id="rId2"/>
              </a:rPr>
              <a:t>Cyber-security vendors' revenue tracker</a:t>
            </a:r>
            <a:r>
              <a:rPr lang="en-US" dirty="0"/>
              <a:t> and </a:t>
            </a:r>
            <a:r>
              <a:rPr lang="en-US" i="1" dirty="0">
                <a:hlinkClick r:id="rId3"/>
              </a:rPr>
              <a:t>Cyber-security-related M&amp;A tracker</a:t>
            </a:r>
            <a:r>
              <a:rPr lang="en-US" dirty="0"/>
              <a:t>. </a:t>
            </a:r>
            <a:r>
              <a:rPr lang="en-US" baseline="30000" dirty="0"/>
              <a:t>2</a:t>
            </a:r>
            <a:r>
              <a:rPr lang="en-US" dirty="0"/>
              <a:t> ‘Security’ revenue in the case of Cisco. </a:t>
            </a:r>
          </a:p>
          <a:p>
            <a:endParaRPr lang="en-US" dirty="0"/>
          </a:p>
          <a:p>
            <a:endParaRPr lang="en-US" dirty="0"/>
          </a:p>
          <a:p>
            <a:endParaRPr lang="en-US" dirty="0"/>
          </a:p>
        </p:txBody>
      </p:sp>
      <p:grpSp>
        <p:nvGrpSpPr>
          <p:cNvPr id="14" name="Group 13">
            <a:extLst>
              <a:ext uri="{FF2B5EF4-FFF2-40B4-BE49-F238E27FC236}">
                <a16:creationId xmlns:a16="http://schemas.microsoft.com/office/drawing/2014/main" id="{8D2BCD74-9A9A-4D3D-BC2F-F9BD1EB7D08E}"/>
              </a:ext>
            </a:extLst>
          </p:cNvPr>
          <p:cNvGrpSpPr/>
          <p:nvPr/>
        </p:nvGrpSpPr>
        <p:grpSpPr>
          <a:xfrm>
            <a:off x="7430149" y="1887611"/>
            <a:ext cx="1894825" cy="1880252"/>
            <a:chOff x="8041523" y="2591383"/>
            <a:chExt cx="1332000" cy="1332000"/>
          </a:xfrm>
        </p:grpSpPr>
        <p:sp>
          <p:nvSpPr>
            <p:cNvPr id="15" name="Oval 14">
              <a:extLst>
                <a:ext uri="{FF2B5EF4-FFF2-40B4-BE49-F238E27FC236}">
                  <a16:creationId xmlns:a16="http://schemas.microsoft.com/office/drawing/2014/main" id="{EFF2D03D-7673-45F8-8989-3DCE996C59ED}"/>
                </a:ext>
              </a:extLst>
            </p:cNvPr>
            <p:cNvSpPr>
              <a:spLocks noChangeAspect="1"/>
            </p:cNvSpPr>
            <p:nvPr/>
          </p:nvSpPr>
          <p:spPr>
            <a:xfrm>
              <a:off x="8041523" y="2591383"/>
              <a:ext cx="1332000" cy="1332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8" name="Oval 17">
              <a:extLst>
                <a:ext uri="{FF2B5EF4-FFF2-40B4-BE49-F238E27FC236}">
                  <a16:creationId xmlns:a16="http://schemas.microsoft.com/office/drawing/2014/main" id="{AC87A045-EE48-4055-8E47-51B282883D0D}"/>
                </a:ext>
              </a:extLst>
            </p:cNvPr>
            <p:cNvSpPr>
              <a:spLocks noChangeAspect="1"/>
            </p:cNvSpPr>
            <p:nvPr/>
          </p:nvSpPr>
          <p:spPr>
            <a:xfrm>
              <a:off x="8112812" y="2657971"/>
              <a:ext cx="1189421" cy="119882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GB" sz="1400" b="1" u="none" strike="noStrike" kern="1200" cap="none" spc="20" normalizeH="0" baseline="0" noProof="0" dirty="0">
                  <a:ln>
                    <a:noFill/>
                  </a:ln>
                  <a:solidFill>
                    <a:schemeClr val="bg1"/>
                  </a:solidFill>
                  <a:effectLst/>
                  <a:uLnTx/>
                  <a:uFillTx/>
                  <a:latin typeface="Franklin Gothic Book"/>
                  <a:ea typeface="+mn-ea"/>
                  <a:cs typeface="+mn-cs"/>
                </a:rPr>
                <a:t>Highest revenue</a:t>
              </a:r>
            </a:p>
            <a:p>
              <a:pPr algn="ctr">
                <a:spcAft>
                  <a:spcPts val="0"/>
                </a:spcAft>
                <a:defRPr/>
              </a:pPr>
              <a:r>
                <a:rPr kumimoji="0" lang="en-GB" sz="1200" b="0" i="0" u="none" strike="noStrike" kern="1200" cap="none" spc="0" normalizeH="0" baseline="0" noProof="0" dirty="0">
                  <a:ln>
                    <a:noFill/>
                  </a:ln>
                  <a:solidFill>
                    <a:schemeClr val="bg1"/>
                  </a:solidFill>
                  <a:effectLst/>
                  <a:uLnTx/>
                  <a:uFillTx/>
                  <a:latin typeface="Franklin Gothic Book"/>
                  <a:ea typeface="+mn-ea"/>
                  <a:cs typeface="+mn-cs"/>
                </a:rPr>
                <a:t>Palo Alto Networks</a:t>
              </a:r>
              <a:br>
                <a:rPr kumimoji="0" lang="en-GB" sz="1200" b="0" i="0" u="none" strike="noStrike" kern="1200" cap="none" spc="0" normalizeH="0" baseline="0" noProof="0" dirty="0">
                  <a:ln>
                    <a:noFill/>
                  </a:ln>
                  <a:solidFill>
                    <a:schemeClr val="bg1"/>
                  </a:solidFill>
                  <a:effectLst/>
                  <a:uLnTx/>
                  <a:uFillTx/>
                  <a:latin typeface="Franklin Gothic Book"/>
                  <a:ea typeface="+mn-ea"/>
                  <a:cs typeface="+mn-cs"/>
                </a:rPr>
              </a:br>
              <a:r>
                <a:rPr kumimoji="0" lang="en-GB" sz="1200" b="0" i="0" u="none" strike="noStrike" kern="1200" cap="none" spc="0" normalizeH="0" baseline="0" noProof="0" dirty="0">
                  <a:ln>
                    <a:noFill/>
                  </a:ln>
                  <a:solidFill>
                    <a:schemeClr val="bg1"/>
                  </a:solidFill>
                  <a:effectLst/>
                  <a:uLnTx/>
                  <a:uFillTx/>
                  <a:latin typeface="Franklin Gothic Book"/>
                  <a:ea typeface="+mn-ea"/>
                  <a:cs typeface="+mn-cs"/>
                </a:rPr>
                <a:t>generated </a:t>
              </a:r>
              <a:endParaRPr kumimoji="0" lang="en-GB" sz="1200" b="1" u="none" strike="noStrike" kern="1200" cap="none" spc="20" normalizeH="0" baseline="0" noProof="0" dirty="0">
                <a:ln>
                  <a:noFill/>
                </a:ln>
                <a:solidFill>
                  <a:schemeClr val="bg1"/>
                </a:solidFill>
                <a:effectLst/>
                <a:uLnTx/>
                <a:uFillTx/>
                <a:latin typeface="Franklin Gothic Book"/>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20" normalizeH="0" baseline="0" noProof="0" dirty="0">
                  <a:ln>
                    <a:noFill/>
                  </a:ln>
                  <a:solidFill>
                    <a:schemeClr val="bg1"/>
                  </a:solidFill>
                  <a:effectLst/>
                  <a:uLnTx/>
                  <a:uFillTx/>
                  <a:latin typeface="Franklin Gothic Book"/>
                  <a:ea typeface="+mn-ea"/>
                  <a:cs typeface="+mn-cs"/>
                </a:rPr>
                <a:t>USD6.2 billion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Franklin Gothic Book"/>
                  <a:ea typeface="+mn-ea"/>
                  <a:cs typeface="+mn-cs"/>
                </a:rPr>
                <a:t>In revenue</a:t>
              </a:r>
              <a:br>
                <a:rPr kumimoji="0" lang="en-GB" sz="1200" b="0" i="0" u="none" strike="noStrike" kern="1200" cap="none" spc="0" normalizeH="0" baseline="0" noProof="0" dirty="0">
                  <a:ln>
                    <a:noFill/>
                  </a:ln>
                  <a:solidFill>
                    <a:schemeClr val="bg1"/>
                  </a:solidFill>
                  <a:effectLst/>
                  <a:uLnTx/>
                  <a:uFillTx/>
                  <a:latin typeface="Franklin Gothic Book"/>
                  <a:ea typeface="+mn-ea"/>
                  <a:cs typeface="+mn-cs"/>
                </a:rPr>
              </a:br>
              <a:r>
                <a:rPr kumimoji="0" lang="en-GB" sz="1200" b="0" i="0" u="none" strike="noStrike" kern="1200" cap="none" spc="0" normalizeH="0" baseline="0" noProof="0" dirty="0">
                  <a:ln>
                    <a:noFill/>
                  </a:ln>
                  <a:solidFill>
                    <a:schemeClr val="bg1"/>
                  </a:solidFill>
                  <a:effectLst/>
                  <a:uLnTx/>
                  <a:uFillTx/>
                  <a:latin typeface="Franklin Gothic Book"/>
                  <a:ea typeface="+mn-ea"/>
                  <a:cs typeface="+mn-cs"/>
                </a:rPr>
                <a:t>in 2022</a:t>
              </a:r>
            </a:p>
          </p:txBody>
        </p:sp>
      </p:grpSp>
      <p:grpSp>
        <p:nvGrpSpPr>
          <p:cNvPr id="19" name="Group 18">
            <a:extLst>
              <a:ext uri="{FF2B5EF4-FFF2-40B4-BE49-F238E27FC236}">
                <a16:creationId xmlns:a16="http://schemas.microsoft.com/office/drawing/2014/main" id="{EC667FE9-C26B-47EE-B027-C8B2D030663C}"/>
              </a:ext>
            </a:extLst>
          </p:cNvPr>
          <p:cNvGrpSpPr/>
          <p:nvPr/>
        </p:nvGrpSpPr>
        <p:grpSpPr>
          <a:xfrm>
            <a:off x="5377738" y="1950116"/>
            <a:ext cx="1800000" cy="1800000"/>
            <a:chOff x="5508691" y="2061187"/>
            <a:chExt cx="1869156" cy="1869156"/>
          </a:xfrm>
        </p:grpSpPr>
        <p:sp>
          <p:nvSpPr>
            <p:cNvPr id="20" name="Oval 19">
              <a:extLst>
                <a:ext uri="{FF2B5EF4-FFF2-40B4-BE49-F238E27FC236}">
                  <a16:creationId xmlns:a16="http://schemas.microsoft.com/office/drawing/2014/main" id="{59A3CE86-9BCD-4551-8CE1-9AF473DC0D88}"/>
                </a:ext>
              </a:extLst>
            </p:cNvPr>
            <p:cNvSpPr>
              <a:spLocks noChangeAspect="1"/>
            </p:cNvSpPr>
            <p:nvPr/>
          </p:nvSpPr>
          <p:spPr>
            <a:xfrm>
              <a:off x="5508691" y="2061187"/>
              <a:ext cx="1869156" cy="186915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Oval 20">
              <a:extLst>
                <a:ext uri="{FF2B5EF4-FFF2-40B4-BE49-F238E27FC236}">
                  <a16:creationId xmlns:a16="http://schemas.microsoft.com/office/drawing/2014/main" id="{12C7C172-3E82-4428-B904-A74B841C3D63}"/>
                </a:ext>
              </a:extLst>
            </p:cNvPr>
            <p:cNvSpPr>
              <a:spLocks noChangeAspect="1"/>
            </p:cNvSpPr>
            <p:nvPr/>
          </p:nvSpPr>
          <p:spPr>
            <a:xfrm>
              <a:off x="5620840" y="2171669"/>
              <a:ext cx="1644857" cy="1648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21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Franklin Gothic Book"/>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GB" sz="1400" b="1" u="none" strike="noStrike" kern="1200" cap="none" spc="0" normalizeH="0" baseline="0" noProof="0" dirty="0">
                  <a:ln>
                    <a:noFill/>
                  </a:ln>
                  <a:solidFill>
                    <a:srgbClr val="FFFFFF"/>
                  </a:solidFill>
                  <a:effectLst/>
                  <a:uLnTx/>
                  <a:uFillTx/>
                  <a:latin typeface="Franklin Gothic Book"/>
                  <a:ea typeface="+mn-ea"/>
                  <a:cs typeface="+mn-cs"/>
                </a:rPr>
                <a:t>Fastest</a:t>
              </a:r>
              <a:br>
                <a:rPr kumimoji="0" lang="en-GB" sz="1400" b="1" u="none" strike="noStrike" kern="1200" cap="none" spc="0" normalizeH="0" baseline="0" noProof="0" dirty="0">
                  <a:ln>
                    <a:noFill/>
                  </a:ln>
                  <a:solidFill>
                    <a:srgbClr val="FFFFFF"/>
                  </a:solidFill>
                  <a:effectLst/>
                  <a:uLnTx/>
                  <a:uFillTx/>
                  <a:latin typeface="Franklin Gothic Book"/>
                  <a:ea typeface="+mn-ea"/>
                  <a:cs typeface="+mn-cs"/>
                </a:rPr>
              </a:br>
              <a:r>
                <a:rPr kumimoji="0" lang="en-GB" sz="1400" b="1" u="none" strike="noStrike" kern="1200" cap="none" spc="0" normalizeH="0" baseline="0" noProof="0" dirty="0">
                  <a:ln>
                    <a:noFill/>
                  </a:ln>
                  <a:solidFill>
                    <a:srgbClr val="FFFFFF"/>
                  </a:solidFill>
                  <a:effectLst/>
                  <a:uLnTx/>
                  <a:uFillTx/>
                  <a:latin typeface="Franklin Gothic Book"/>
                  <a:ea typeface="+mn-ea"/>
                  <a:cs typeface="+mn-cs"/>
                </a:rPr>
                <a:t>revenue growth</a:t>
              </a:r>
              <a:endParaRPr lang="en-GB" sz="1400" b="1" dirty="0">
                <a:solidFill>
                  <a:srgbClr val="FFFFFF"/>
                </a:solidFill>
                <a:latin typeface="Franklin Gothic Book"/>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i="0" u="none" strike="noStrike" kern="1200" cap="none" spc="0" normalizeH="0" baseline="0" noProof="0" dirty="0">
                  <a:ln>
                    <a:noFill/>
                  </a:ln>
                  <a:solidFill>
                    <a:srgbClr val="FFFFFF"/>
                  </a:solidFill>
                  <a:effectLst/>
                  <a:uLnTx/>
                  <a:uFillTx/>
                  <a:latin typeface="Franklin Gothic Book"/>
                  <a:ea typeface="+mn-ea"/>
                  <a:cs typeface="+mn-cs"/>
                </a:rPr>
                <a:t>SentinelOne</a:t>
              </a:r>
              <a:r>
                <a:rPr kumimoji="0" lang="en-GB" sz="1200" b="0" i="0" u="none" strike="noStrike" kern="1200" cap="none" spc="0" normalizeH="0" baseline="0" noProof="0" dirty="0">
                  <a:ln>
                    <a:noFill/>
                  </a:ln>
                  <a:solidFill>
                    <a:srgbClr val="FFFFFF"/>
                  </a:solidFill>
                  <a:effectLst/>
                  <a:uLnTx/>
                  <a:uFillTx/>
                  <a:latin typeface="Franklin Gothic Book"/>
                  <a:ea typeface="+mn-ea"/>
                  <a:cs typeface="+mn-cs"/>
                </a:rPr>
                <a:t>’s</a:t>
              </a:r>
              <a:br>
                <a:rPr lang="en-GB" sz="1200" dirty="0">
                  <a:solidFill>
                    <a:srgbClr val="FFFFFF"/>
                  </a:solidFill>
                  <a:latin typeface="Franklin Gothic Book"/>
                </a:rPr>
              </a:br>
              <a:r>
                <a:rPr kumimoji="0" lang="en-GB" sz="1200" b="0" i="0" u="none" strike="noStrike" kern="1200" cap="none" spc="0" normalizeH="0" baseline="0" noProof="0" dirty="0">
                  <a:ln>
                    <a:noFill/>
                  </a:ln>
                  <a:solidFill>
                    <a:schemeClr val="bg1"/>
                  </a:solidFill>
                  <a:effectLst/>
                  <a:uLnTx/>
                  <a:uFillTx/>
                  <a:latin typeface="Franklin Gothic Book"/>
                  <a:ea typeface="+mn-ea"/>
                  <a:cs typeface="+mn-cs"/>
                </a:rPr>
                <a:t>revenue increased by </a:t>
              </a:r>
              <a:br>
                <a:rPr kumimoji="0" lang="en-GB" sz="1200" b="0" i="0" u="none" strike="noStrike" kern="1200" cap="none" spc="0" normalizeH="0" baseline="0" noProof="0" dirty="0">
                  <a:ln>
                    <a:noFill/>
                  </a:ln>
                  <a:solidFill>
                    <a:schemeClr val="bg1"/>
                  </a:solidFill>
                  <a:effectLst/>
                  <a:uLnTx/>
                  <a:uFillTx/>
                  <a:latin typeface="Franklin Gothic Book"/>
                  <a:ea typeface="+mn-ea"/>
                  <a:cs typeface="+mn-cs"/>
                </a:rPr>
              </a:br>
              <a:r>
                <a:rPr lang="en-GB" sz="1200" dirty="0">
                  <a:solidFill>
                    <a:schemeClr val="bg1"/>
                  </a:solidFill>
                  <a:latin typeface="Franklin Gothic Book"/>
                </a:rPr>
                <a:t>over </a:t>
              </a:r>
              <a:r>
                <a:rPr lang="en-GB" sz="1400" b="1" dirty="0">
                  <a:solidFill>
                    <a:schemeClr val="bg1"/>
                  </a:solidFill>
                  <a:latin typeface="Franklin Gothic Book"/>
                </a:rPr>
                <a:t>100%</a:t>
              </a:r>
              <a:endParaRPr kumimoji="0" lang="en-GB" sz="1400" b="1" i="0" u="none" strike="noStrike" kern="1200" cap="none" spc="0" normalizeH="0" baseline="0" noProof="0" dirty="0">
                <a:ln>
                  <a:noFill/>
                </a:ln>
                <a:solidFill>
                  <a:schemeClr val="bg1"/>
                </a:solidFill>
                <a:effectLst/>
                <a:uLnTx/>
                <a:uFillTx/>
                <a:latin typeface="Franklin Gothic Book"/>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i="0" u="none" strike="noStrike" kern="1200" cap="none" spc="0" normalizeH="0" baseline="0" noProof="0" dirty="0">
                  <a:ln>
                    <a:noFill/>
                  </a:ln>
                  <a:solidFill>
                    <a:schemeClr val="bg1"/>
                  </a:solidFill>
                  <a:effectLst/>
                  <a:uLnTx/>
                  <a:uFillTx/>
                  <a:latin typeface="Franklin Gothic Book"/>
                  <a:ea typeface="+mn-ea"/>
                  <a:cs typeface="+mn-cs"/>
                </a:rPr>
                <a:t>year-on-year</a:t>
              </a:r>
              <a:br>
                <a:rPr kumimoji="0" lang="en-GB" sz="1200" i="0" u="none" strike="noStrike" kern="1200" cap="none" spc="0" normalizeH="0" baseline="0" noProof="0" dirty="0">
                  <a:ln>
                    <a:noFill/>
                  </a:ln>
                  <a:solidFill>
                    <a:schemeClr val="bg1"/>
                  </a:solidFill>
                  <a:effectLst/>
                  <a:uLnTx/>
                  <a:uFillTx/>
                  <a:latin typeface="Franklin Gothic Book"/>
                  <a:ea typeface="+mn-ea"/>
                  <a:cs typeface="+mn-cs"/>
                </a:rPr>
              </a:br>
              <a:r>
                <a:rPr kumimoji="0" lang="en-GB" sz="1200" i="0" u="none" strike="noStrike" kern="1200" cap="none" spc="0" normalizeH="0" baseline="0" noProof="0" dirty="0">
                  <a:ln>
                    <a:noFill/>
                  </a:ln>
                  <a:solidFill>
                    <a:srgbClr val="FFFFFF"/>
                  </a:solidFill>
                  <a:effectLst/>
                  <a:uLnTx/>
                  <a:uFillTx/>
                  <a:latin typeface="Franklin Gothic Book"/>
                  <a:ea typeface="+mn-ea"/>
                  <a:cs typeface="+mn-cs"/>
                </a:rPr>
                <a:t>in 2022</a:t>
              </a:r>
            </a:p>
          </p:txBody>
        </p:sp>
      </p:grpSp>
      <p:grpSp>
        <p:nvGrpSpPr>
          <p:cNvPr id="23" name="Group 22">
            <a:extLst>
              <a:ext uri="{FF2B5EF4-FFF2-40B4-BE49-F238E27FC236}">
                <a16:creationId xmlns:a16="http://schemas.microsoft.com/office/drawing/2014/main" id="{1FDDE21C-DA7F-420A-8148-4AE02C09CB65}"/>
              </a:ext>
            </a:extLst>
          </p:cNvPr>
          <p:cNvGrpSpPr/>
          <p:nvPr/>
        </p:nvGrpSpPr>
        <p:grpSpPr>
          <a:xfrm>
            <a:off x="7430149" y="3927046"/>
            <a:ext cx="1800000" cy="1800000"/>
            <a:chOff x="8035297" y="2605155"/>
            <a:chExt cx="1332000" cy="1332000"/>
          </a:xfrm>
        </p:grpSpPr>
        <p:sp>
          <p:nvSpPr>
            <p:cNvPr id="24" name="Oval 23">
              <a:extLst>
                <a:ext uri="{FF2B5EF4-FFF2-40B4-BE49-F238E27FC236}">
                  <a16:creationId xmlns:a16="http://schemas.microsoft.com/office/drawing/2014/main" id="{999D47C1-1CC8-410C-9E41-2A91BDDBAC38}"/>
                </a:ext>
              </a:extLst>
            </p:cNvPr>
            <p:cNvSpPr>
              <a:spLocks noChangeAspect="1"/>
            </p:cNvSpPr>
            <p:nvPr/>
          </p:nvSpPr>
          <p:spPr>
            <a:xfrm>
              <a:off x="8035297" y="2605155"/>
              <a:ext cx="1332000" cy="1332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6" name="Oval 25">
              <a:extLst>
                <a:ext uri="{FF2B5EF4-FFF2-40B4-BE49-F238E27FC236}">
                  <a16:creationId xmlns:a16="http://schemas.microsoft.com/office/drawing/2014/main" id="{B136F65C-64B6-481E-9F49-EED0D9463001}"/>
                </a:ext>
              </a:extLst>
            </p:cNvPr>
            <p:cNvSpPr>
              <a:spLocks noChangeAspect="1"/>
            </p:cNvSpPr>
            <p:nvPr/>
          </p:nvSpPr>
          <p:spPr>
            <a:xfrm>
              <a:off x="8141857" y="2711715"/>
              <a:ext cx="1118880" cy="1118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GB" sz="1400" b="1" spc="20" dirty="0">
                  <a:solidFill>
                    <a:srgbClr val="FFFFFF"/>
                  </a:solidFill>
                  <a:latin typeface="Franklin Gothic Book"/>
                </a:rPr>
                <a:t>Highest </a:t>
              </a:r>
            </a:p>
            <a:p>
              <a:pPr marL="0" marR="0" lvl="0" indent="0" algn="ctr" defTabSz="914400" rtl="0" eaLnBrk="1" fontAlgn="base" latinLnBrk="0" hangingPunct="1">
                <a:lnSpc>
                  <a:spcPct val="100000"/>
                </a:lnSpc>
                <a:spcBef>
                  <a:spcPct val="0"/>
                </a:spcBef>
                <a:spcAft>
                  <a:spcPts val="600"/>
                </a:spcAft>
                <a:buClrTx/>
                <a:buSzTx/>
                <a:buFontTx/>
                <a:buNone/>
                <a:tabLst/>
                <a:defRPr/>
              </a:pPr>
              <a:r>
                <a:rPr lang="en-GB" sz="1400" b="1" spc="20" dirty="0">
                  <a:solidFill>
                    <a:srgbClr val="FFFFFF"/>
                  </a:solidFill>
                  <a:latin typeface="Franklin Gothic Book"/>
                </a:rPr>
                <a:t>operating profit</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spc="20" dirty="0">
                  <a:solidFill>
                    <a:srgbClr val="FFFFFF"/>
                  </a:solidFill>
                  <a:latin typeface="Franklin Gothic Book"/>
                </a:rPr>
                <a:t>Fortinet</a:t>
              </a:r>
              <a:br>
                <a:rPr lang="en-GB" sz="1200" spc="20" dirty="0">
                  <a:solidFill>
                    <a:srgbClr val="FFFFFF"/>
                  </a:solidFill>
                  <a:latin typeface="Franklin Gothic Book"/>
                </a:rPr>
              </a:br>
              <a:r>
                <a:rPr lang="en-GB" sz="1200" spc="20" dirty="0">
                  <a:solidFill>
                    <a:schemeClr val="bg1"/>
                  </a:solidFill>
                  <a:latin typeface="Franklin Gothic Book"/>
                </a:rPr>
                <a:t>generated a profit</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spc="20" dirty="0">
                  <a:solidFill>
                    <a:schemeClr val="bg1"/>
                  </a:solidFill>
                  <a:latin typeface="Franklin Gothic Book"/>
                </a:rPr>
                <a:t>USD1 billion in 2022</a:t>
              </a:r>
              <a:endParaRPr kumimoji="0" lang="en-GB" sz="1200" i="0" u="none" strike="noStrike" kern="1200" cap="none" spc="0" normalizeH="0" baseline="0" noProof="0" dirty="0">
                <a:ln>
                  <a:noFill/>
                </a:ln>
                <a:solidFill>
                  <a:schemeClr val="bg1"/>
                </a:solidFill>
                <a:effectLst/>
                <a:uLnTx/>
                <a:uFillTx/>
                <a:latin typeface="Franklin Gothic Book"/>
                <a:ea typeface="+mn-ea"/>
                <a:cs typeface="+mn-cs"/>
              </a:endParaRPr>
            </a:p>
          </p:txBody>
        </p:sp>
      </p:grpSp>
      <p:grpSp>
        <p:nvGrpSpPr>
          <p:cNvPr id="27" name="Group 26">
            <a:extLst>
              <a:ext uri="{FF2B5EF4-FFF2-40B4-BE49-F238E27FC236}">
                <a16:creationId xmlns:a16="http://schemas.microsoft.com/office/drawing/2014/main" id="{88FBEA22-CC6C-4541-A5DE-A7818A944521}"/>
              </a:ext>
            </a:extLst>
          </p:cNvPr>
          <p:cNvGrpSpPr/>
          <p:nvPr/>
        </p:nvGrpSpPr>
        <p:grpSpPr>
          <a:xfrm>
            <a:off x="5341738" y="3893541"/>
            <a:ext cx="1872000" cy="1872000"/>
            <a:chOff x="8035297" y="2605155"/>
            <a:chExt cx="1332000" cy="1332000"/>
          </a:xfrm>
        </p:grpSpPr>
        <p:sp>
          <p:nvSpPr>
            <p:cNvPr id="28" name="Oval 27">
              <a:extLst>
                <a:ext uri="{FF2B5EF4-FFF2-40B4-BE49-F238E27FC236}">
                  <a16:creationId xmlns:a16="http://schemas.microsoft.com/office/drawing/2014/main" id="{EA69BC1C-8CC8-417D-B750-E8E04726A79C}"/>
                </a:ext>
              </a:extLst>
            </p:cNvPr>
            <p:cNvSpPr>
              <a:spLocks noChangeAspect="1"/>
            </p:cNvSpPr>
            <p:nvPr/>
          </p:nvSpPr>
          <p:spPr>
            <a:xfrm>
              <a:off x="8035297" y="2605155"/>
              <a:ext cx="1332000" cy="1332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30" name="Oval 29">
              <a:extLst>
                <a:ext uri="{FF2B5EF4-FFF2-40B4-BE49-F238E27FC236}">
                  <a16:creationId xmlns:a16="http://schemas.microsoft.com/office/drawing/2014/main" id="{6B6F1361-7EAD-4C7F-95DE-1CAE77230D56}"/>
                </a:ext>
              </a:extLst>
            </p:cNvPr>
            <p:cNvSpPr>
              <a:spLocks noChangeAspect="1"/>
            </p:cNvSpPr>
            <p:nvPr/>
          </p:nvSpPr>
          <p:spPr>
            <a:xfrm>
              <a:off x="8075255" y="2643340"/>
              <a:ext cx="1252080" cy="125208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GB" sz="1400" b="1" dirty="0">
                  <a:solidFill>
                    <a:schemeClr val="tx1"/>
                  </a:solidFill>
                  <a:latin typeface="Franklin Gothic Book"/>
                </a:rPr>
                <a:t>Biggest M&amp;A</a:t>
              </a:r>
              <a:br>
                <a:rPr lang="en-GB" sz="1400" b="1" dirty="0">
                  <a:solidFill>
                    <a:schemeClr val="tx1"/>
                  </a:solidFill>
                  <a:latin typeface="Franklin Gothic Book"/>
                </a:rPr>
              </a:br>
              <a:r>
                <a:rPr lang="en-GB" sz="1400" b="1" dirty="0">
                  <a:solidFill>
                    <a:schemeClr val="tx1"/>
                  </a:solidFill>
                  <a:latin typeface="Franklin Gothic Book"/>
                </a:rPr>
                <a:t>deal</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rgbClr val="000000"/>
                  </a:solidFill>
                  <a:latin typeface="Franklin Gothic Book"/>
                </a:rPr>
                <a:t>OpenText</a:t>
              </a:r>
              <a:r>
                <a:rPr kumimoji="0" lang="en-GB" sz="1200" b="0" i="0" u="none" strike="noStrike" kern="1200" cap="none" spc="0" normalizeH="0" baseline="0" noProof="0" dirty="0">
                  <a:ln>
                    <a:noFill/>
                  </a:ln>
                  <a:solidFill>
                    <a:srgbClr val="000000"/>
                  </a:solidFill>
                  <a:effectLst/>
                  <a:uLnTx/>
                  <a:uFillTx/>
                  <a:latin typeface="Franklin Gothic Book"/>
                  <a:ea typeface="+mn-ea"/>
                  <a:cs typeface="+mn-cs"/>
                </a:rPr>
                <a:t> spent</a:t>
              </a:r>
              <a:endParaRPr kumimoji="0" lang="en-GB" sz="1200" b="1" i="0" u="none" strike="noStrike" kern="1200" cap="none" spc="20" normalizeH="0" baseline="0" noProof="0" dirty="0">
                <a:ln>
                  <a:noFill/>
                </a:ln>
                <a:solidFill>
                  <a:srgbClr val="000000"/>
                </a:solidFill>
                <a:effectLst/>
                <a:uLnTx/>
                <a:uFillTx/>
                <a:latin typeface="Franklin Gothic Book"/>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20" normalizeH="0" baseline="0" noProof="0" dirty="0">
                  <a:ln>
                    <a:noFill/>
                  </a:ln>
                  <a:solidFill>
                    <a:srgbClr val="000000"/>
                  </a:solidFill>
                  <a:effectLst/>
                  <a:uLnTx/>
                  <a:uFillTx/>
                  <a:latin typeface="Franklin Gothic Book"/>
                  <a:ea typeface="+mn-ea"/>
                  <a:cs typeface="+mn-cs"/>
                </a:rPr>
                <a:t>USD5.8 billion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Franklin Gothic Book"/>
                  <a:ea typeface="+mn-ea"/>
                  <a:cs typeface="+mn-cs"/>
                </a:rPr>
                <a:t>on acquiring</a:t>
              </a:r>
              <a:br>
                <a:rPr kumimoji="0" lang="en-GB" sz="1200" b="0" i="0" u="none" strike="noStrike" kern="1200" cap="none" spc="0" normalizeH="0" baseline="0" noProof="0" dirty="0">
                  <a:ln>
                    <a:noFill/>
                  </a:ln>
                  <a:solidFill>
                    <a:srgbClr val="000000"/>
                  </a:solidFill>
                  <a:effectLst/>
                  <a:uLnTx/>
                  <a:uFillTx/>
                  <a:latin typeface="Franklin Gothic Book"/>
                  <a:ea typeface="+mn-ea"/>
                  <a:cs typeface="+mn-cs"/>
                </a:rPr>
              </a:br>
              <a:r>
                <a:rPr lang="en-GB" sz="1200" dirty="0">
                  <a:solidFill>
                    <a:srgbClr val="000000"/>
                  </a:solidFill>
                  <a:latin typeface="Franklin Gothic Book"/>
                </a:rPr>
                <a:t>Micro Focus in</a:t>
              </a:r>
              <a:br>
                <a:rPr lang="en-GB" sz="1200" dirty="0">
                  <a:solidFill>
                    <a:srgbClr val="000000"/>
                  </a:solidFill>
                  <a:latin typeface="Franklin Gothic Book"/>
                </a:rPr>
              </a:br>
              <a:r>
                <a:rPr lang="en-GB" sz="1200" dirty="0">
                  <a:solidFill>
                    <a:srgbClr val="000000"/>
                  </a:solidFill>
                  <a:latin typeface="Franklin Gothic Book"/>
                </a:rPr>
                <a:t>1H 2023</a:t>
              </a:r>
              <a:endParaRPr kumimoji="0" lang="en-GB" sz="1200" b="0" i="0" u="none" strike="noStrike" kern="1200" cap="none" spc="0" normalizeH="0" baseline="0" noProof="0" dirty="0">
                <a:ln>
                  <a:noFill/>
                </a:ln>
                <a:solidFill>
                  <a:srgbClr val="000000"/>
                </a:solidFill>
                <a:effectLst/>
                <a:uLnTx/>
                <a:uFillTx/>
                <a:latin typeface="Franklin Gothic Book"/>
                <a:ea typeface="+mn-ea"/>
                <a:cs typeface="+mn-cs"/>
              </a:endParaRPr>
            </a:p>
          </p:txBody>
        </p:sp>
      </p:grpSp>
      <p:sp>
        <p:nvSpPr>
          <p:cNvPr id="31" name="TextBox 30">
            <a:extLst>
              <a:ext uri="{FF2B5EF4-FFF2-40B4-BE49-F238E27FC236}">
                <a16:creationId xmlns:a16="http://schemas.microsoft.com/office/drawing/2014/main" id="{5730A135-08AA-4F06-97FB-671DE95253E6}"/>
              </a:ext>
            </a:extLst>
          </p:cNvPr>
          <p:cNvSpPr txBox="1"/>
          <p:nvPr/>
        </p:nvSpPr>
        <p:spPr>
          <a:xfrm>
            <a:off x="8098304" y="6018410"/>
            <a:ext cx="1353623" cy="21544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FFFFFF">
                    <a:lumMod val="50000"/>
                  </a:srgbClr>
                </a:solidFill>
                <a:effectLst/>
                <a:uLnTx/>
                <a:uFillTx/>
                <a:latin typeface="Franklin Gothic Book"/>
                <a:ea typeface="ＭＳ Ｐゴシック" charset="-128"/>
                <a:cs typeface="+mn-cs"/>
              </a:rPr>
              <a:t>Source: Analysys Mason</a:t>
            </a:r>
          </a:p>
        </p:txBody>
      </p:sp>
    </p:spTree>
    <p:extLst>
      <p:ext uri="{BB962C8B-B14F-4D97-AF65-F5344CB8AC3E}">
        <p14:creationId xmlns:p14="http://schemas.microsoft.com/office/powerpoint/2010/main" val="284444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6471618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7" name="Table Placeholder 11">
            <a:extLst>
              <a:ext uri="{FF2B5EF4-FFF2-40B4-BE49-F238E27FC236}">
                <a16:creationId xmlns:a16="http://schemas.microsoft.com/office/drawing/2014/main" id="{B70B9B8D-2EBF-4784-A598-2E35B019E47F}"/>
              </a:ext>
            </a:extLst>
          </p:cNvPr>
          <p:cNvGraphicFramePr>
            <a:graphicFrameLocks noGrp="1"/>
          </p:cNvGraphicFramePr>
          <p:nvPr>
            <p:ph type="tbl" sz="quarter" idx="10"/>
            <p:extLst>
              <p:ext uri="{D42A27DB-BD31-4B8C-83A1-F6EECF244321}">
                <p14:modId xmlns:p14="http://schemas.microsoft.com/office/powerpoint/2010/main" val="1427405226"/>
              </p:ext>
            </p:extLst>
          </p:nvPr>
        </p:nvGraphicFramePr>
        <p:xfrm>
          <a:off x="2760663" y="1671638"/>
          <a:ext cx="5656050" cy="3024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1"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0839994"/>
                  </a:ext>
                </a:extLst>
              </a:tr>
              <a:tr h="432000">
                <a:tc>
                  <a:txBody>
                    <a:bodyPr/>
                    <a:lstStyle/>
                    <a:p>
                      <a:r>
                        <a:rPr lang="en-GB" sz="1400" b="0" spc="20" baseline="0" dirty="0">
                          <a:solidFill>
                            <a:schemeClr val="tx1"/>
                          </a:solidFill>
                          <a:latin typeface="Franklin Gothic Book" panose="020B0503020102020204" pitchFamily="34" charset="0"/>
                        </a:rPr>
                        <a:t>Appendix</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242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479A7-82F1-94C4-6BE6-3AFCC621563C}"/>
              </a:ext>
            </a:extLst>
          </p:cNvPr>
          <p:cNvSpPr>
            <a:spLocks noGrp="1"/>
          </p:cNvSpPr>
          <p:nvPr>
            <p:ph type="body" sz="quarter" idx="12"/>
          </p:nvPr>
        </p:nvSpPr>
        <p:spPr/>
        <p:txBody>
          <a:bodyPr/>
          <a:lstStyle/>
          <a:p>
            <a:r>
              <a:rPr lang="en-US" b="1" dirty="0">
                <a:solidFill>
                  <a:schemeClr val="accent2"/>
                </a:solidFill>
              </a:rPr>
              <a:t>In a competitive endpoint security market, CrowdStrike continues to strengthen its market presence. Its subscription revenue grew by 55% in 2022, primarily driven by the addition of around 7000 new subscribers. </a:t>
            </a:r>
          </a:p>
          <a:p>
            <a:r>
              <a:rPr lang="en-US" b="1" spc="20" dirty="0"/>
              <a:t>CrowdStrike </a:t>
            </a:r>
            <a:r>
              <a:rPr lang="en-US" dirty="0"/>
              <a:t>continues to focus on its recurring revenue base and improving its portfolio through R&amp;D investments. The company has been investing more than 25% of its revenue each year in R&amp;D during the last 4 years.</a:t>
            </a:r>
          </a:p>
          <a:p>
            <a:r>
              <a:rPr lang="en-US" b="1" spc="20" dirty="0"/>
              <a:t>SentinelOne </a:t>
            </a:r>
            <a:r>
              <a:rPr lang="en-US" dirty="0"/>
              <a:t>has increased its revenue by more than 100% during the last 4 years. This can be attributed to its strategies around gaining new customers and driving sales of additional endpoints and modules to existing customers. In 2022, the company achieved a dollar-based net retention rate (NRR) of more than 130%, which reflects a high level of customer satisfaction and a strong ability to retain and expand its client base.</a:t>
            </a:r>
            <a:r>
              <a:rPr lang="en-US" baseline="30000" dirty="0"/>
              <a:t>2</a:t>
            </a:r>
            <a:endParaRPr lang="en-US" dirty="0"/>
          </a:p>
          <a:p>
            <a:r>
              <a:rPr lang="en-US" b="1" spc="20" dirty="0"/>
              <a:t>Gen Digital </a:t>
            </a:r>
            <a:r>
              <a:rPr lang="en-US" dirty="0"/>
              <a:t>acquired Norton, Avast, LifeLock, Avira and AVG (and other small firms) to become one of the biggest players in the cyber-security market. NortonLifeLock, previously Symantec, changed its name to Gen Digital following its merger with Avast in November 2022. The robust revenue growth from 2022 has been mainly driven by the inclusion of Avast’s business revenue in 4Q 2022. </a:t>
            </a:r>
          </a:p>
          <a:p>
            <a:endParaRPr lang="en-US" dirty="0"/>
          </a:p>
        </p:txBody>
      </p:sp>
      <p:sp>
        <p:nvSpPr>
          <p:cNvPr id="3" name="Text Placeholder 2">
            <a:extLst>
              <a:ext uri="{FF2B5EF4-FFF2-40B4-BE49-F238E27FC236}">
                <a16:creationId xmlns:a16="http://schemas.microsoft.com/office/drawing/2014/main" id="{CD404547-10E8-75FB-9D76-BAADBA38EE7A}"/>
              </a:ext>
            </a:extLst>
          </p:cNvPr>
          <p:cNvSpPr>
            <a:spLocks noGrp="1"/>
          </p:cNvSpPr>
          <p:nvPr>
            <p:ph type="body" sz="quarter" idx="15"/>
          </p:nvPr>
        </p:nvSpPr>
        <p:spPr>
          <a:xfrm>
            <a:off x="5205600" y="1366271"/>
            <a:ext cx="4248150" cy="491104"/>
          </a:xfrm>
        </p:spPr>
        <p:txBody>
          <a:bodyPr/>
          <a:lstStyle/>
          <a:p>
            <a:r>
              <a:rPr lang="en-US" dirty="0"/>
              <a:t>Figure 2: Annual revenue for selected endpoint security specialists, worldwide, 2019–2022</a:t>
            </a:r>
            <a:r>
              <a:rPr lang="en-US" baseline="30000" dirty="0"/>
              <a:t>1</a:t>
            </a:r>
          </a:p>
          <a:p>
            <a:endParaRPr lang="en-US" dirty="0"/>
          </a:p>
        </p:txBody>
      </p:sp>
      <p:sp>
        <p:nvSpPr>
          <p:cNvPr id="5" name="Slide Number Placeholder 4">
            <a:extLst>
              <a:ext uri="{FF2B5EF4-FFF2-40B4-BE49-F238E27FC236}">
                <a16:creationId xmlns:a16="http://schemas.microsoft.com/office/drawing/2014/main" id="{738FBAD9-173B-C655-185E-28ACF62BD3A9}"/>
              </a:ext>
            </a:extLst>
          </p:cNvPr>
          <p:cNvSpPr>
            <a:spLocks noGrp="1"/>
          </p:cNvSpPr>
          <p:nvPr>
            <p:ph type="sldNum" sz="quarter" idx="4"/>
          </p:nvPr>
        </p:nvSpPr>
        <p:spPr/>
        <p:txBody>
          <a:bodyPr/>
          <a:lstStyle/>
          <a:p>
            <a:fld id="{E78626B2-E168-480E-BAE6-B60060C6AB83}" type="slidenum">
              <a:rPr lang="en-GB" smtClean="0"/>
              <a:pPr/>
              <a:t>5</a:t>
            </a:fld>
            <a:endParaRPr lang="en-GB" dirty="0"/>
          </a:p>
        </p:txBody>
      </p:sp>
      <p:sp>
        <p:nvSpPr>
          <p:cNvPr id="6" name="Title 5">
            <a:extLst>
              <a:ext uri="{FF2B5EF4-FFF2-40B4-BE49-F238E27FC236}">
                <a16:creationId xmlns:a16="http://schemas.microsoft.com/office/drawing/2014/main" id="{3DC29005-864E-CB3C-6FFA-5D7C67A0B15B}"/>
              </a:ext>
            </a:extLst>
          </p:cNvPr>
          <p:cNvSpPr>
            <a:spLocks noGrp="1"/>
          </p:cNvSpPr>
          <p:nvPr>
            <p:ph type="title"/>
          </p:nvPr>
        </p:nvSpPr>
        <p:spPr/>
        <p:txBody>
          <a:bodyPr/>
          <a:lstStyle/>
          <a:p>
            <a:r>
              <a:rPr lang="en-GB" dirty="0">
                <a:solidFill>
                  <a:schemeClr val="accent2"/>
                </a:solidFill>
              </a:rPr>
              <a:t>Endpoint security specialists</a:t>
            </a:r>
            <a:r>
              <a:rPr lang="en-GB" dirty="0"/>
              <a:t>: in 2022, CrowdStrike, SentinelOne and Gen Digital grew their revenue at a higher rate than their competitors</a:t>
            </a:r>
            <a:endParaRPr lang="en-US" dirty="0">
              <a:highlight>
                <a:srgbClr val="FFFF00"/>
              </a:highlight>
            </a:endParaRPr>
          </a:p>
        </p:txBody>
      </p:sp>
      <p:sp>
        <p:nvSpPr>
          <p:cNvPr id="7" name="Text Placeholder 6">
            <a:extLst>
              <a:ext uri="{FF2B5EF4-FFF2-40B4-BE49-F238E27FC236}">
                <a16:creationId xmlns:a16="http://schemas.microsoft.com/office/drawing/2014/main" id="{6090B836-19CA-47E6-C491-F9F984EFB027}"/>
              </a:ext>
            </a:extLst>
          </p:cNvPr>
          <p:cNvSpPr>
            <a:spLocks noGrp="1"/>
          </p:cNvSpPr>
          <p:nvPr>
            <p:ph type="body" sz="quarter" idx="19"/>
          </p:nvPr>
        </p:nvSpPr>
        <p:spPr>
          <a:xfrm>
            <a:off x="453668" y="6275388"/>
            <a:ext cx="8006668" cy="504001"/>
          </a:xfrm>
        </p:spPr>
        <p:txBody>
          <a:bodyPr/>
          <a:lstStyle/>
          <a:p>
            <a:pPr>
              <a:tabLst>
                <a:tab pos="898525" algn="l"/>
              </a:tabLst>
            </a:pPr>
            <a:r>
              <a:rPr lang="en-US" baseline="30000" dirty="0"/>
              <a:t>1</a:t>
            </a:r>
            <a:r>
              <a:rPr lang="en-US" dirty="0"/>
              <a:t> The decline in revenue in 2020 was driven by the Broadcom Inc’s merger with Symantec’s enterprise security software division.</a:t>
            </a:r>
            <a:r>
              <a:rPr lang="en-US" b="0" i="0" baseline="30000" dirty="0">
                <a:solidFill>
                  <a:srgbClr val="202124"/>
                </a:solidFill>
                <a:effectLst/>
              </a:rPr>
              <a:t>2 </a:t>
            </a:r>
            <a:r>
              <a:rPr lang="en-US" b="0" i="0" dirty="0">
                <a:solidFill>
                  <a:srgbClr val="202124"/>
                </a:solidFill>
                <a:effectLst/>
              </a:rPr>
              <a:t>Net revenue retention (NRR) is </a:t>
            </a:r>
            <a:r>
              <a:rPr lang="en-US" b="0" i="0" dirty="0">
                <a:solidFill>
                  <a:srgbClr val="040C28"/>
                </a:solidFill>
                <a:effectLst/>
              </a:rPr>
              <a:t>a metric that measures a company's ability to retain revenue from existing customers over a specific period of time</a:t>
            </a:r>
            <a:r>
              <a:rPr lang="en-US" b="0" i="0" dirty="0">
                <a:solidFill>
                  <a:srgbClr val="202124"/>
                </a:solidFill>
                <a:effectLst/>
              </a:rPr>
              <a:t>.</a:t>
            </a:r>
            <a:endParaRPr lang="en-US" dirty="0"/>
          </a:p>
          <a:p>
            <a:pPr>
              <a:tabLst>
                <a:tab pos="898525" algn="l"/>
              </a:tabLst>
            </a:pPr>
            <a:endParaRPr lang="en-US" dirty="0"/>
          </a:p>
          <a:p>
            <a:pPr>
              <a:tabLst>
                <a:tab pos="898525" algn="l"/>
              </a:tabLst>
            </a:pPr>
            <a:endParaRPr lang="en-US" dirty="0"/>
          </a:p>
        </p:txBody>
      </p:sp>
      <p:pic>
        <p:nvPicPr>
          <p:cNvPr id="12" name="Picture Placeholder 11">
            <a:extLst>
              <a:ext uri="{FF2B5EF4-FFF2-40B4-BE49-F238E27FC236}">
                <a16:creationId xmlns:a16="http://schemas.microsoft.com/office/drawing/2014/main" id="{70473165-3EA3-83E0-7274-FEEF1564CB8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58" r="58"/>
          <a:stretch>
            <a:fillRect/>
          </a:stretch>
        </p:blipFill>
        <p:spPr>
          <a:xfrm>
            <a:off x="5011738" y="1677988"/>
            <a:ext cx="4589462" cy="4572000"/>
          </a:xfrm>
          <a:prstGeom prst="rect">
            <a:avLst/>
          </a:prstGeom>
        </p:spPr>
      </p:pic>
    </p:spTree>
    <p:extLst>
      <p:ext uri="{BB962C8B-B14F-4D97-AF65-F5344CB8AC3E}">
        <p14:creationId xmlns:p14="http://schemas.microsoft.com/office/powerpoint/2010/main" val="237692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C4712CA-2651-4773-81D0-C5CDAB0E9E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8" imgH="508" progId="TCLayout.ActiveDocument.1">
                  <p:embed/>
                </p:oleObj>
              </mc:Choice>
              <mc:Fallback>
                <p:oleObj name="think-cell Slide" r:id="rId4" imgW="508" imgH="508" progId="TCLayout.ActiveDocument.1">
                  <p:embed/>
                  <p:pic>
                    <p:nvPicPr>
                      <p:cNvPr id="9" name="Object 8" hidden="1">
                        <a:extLst>
                          <a:ext uri="{FF2B5EF4-FFF2-40B4-BE49-F238E27FC236}">
                            <a16:creationId xmlns:a16="http://schemas.microsoft.com/office/drawing/2014/main" id="{DC4712CA-2651-4773-81D0-C5CDAB0E9E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CFE23CA-4A31-4763-BAC0-D9F40064E016}"/>
              </a:ext>
            </a:extLst>
          </p:cNvPr>
          <p:cNvSpPr>
            <a:spLocks noGrp="1"/>
          </p:cNvSpPr>
          <p:nvPr>
            <p:ph type="body" sz="quarter" idx="12"/>
          </p:nvPr>
        </p:nvSpPr>
        <p:spPr/>
        <p:txBody>
          <a:bodyPr/>
          <a:lstStyle/>
          <a:p>
            <a:r>
              <a:rPr lang="en-US" b="1" spc="20" dirty="0">
                <a:solidFill>
                  <a:schemeClr val="accent2"/>
                </a:solidFill>
              </a:rPr>
              <a:t>Palo Alto Networks has solidified its position in recent years to become a leading network security vendor, bolstering its standing through its secure access service edge (SASE) capabilities and a strong emphasis on subscription models. </a:t>
            </a:r>
          </a:p>
          <a:p>
            <a:r>
              <a:rPr lang="en-US" b="1" spc="20" dirty="0"/>
              <a:t>Palo Alto Networks’ </a:t>
            </a:r>
            <a:r>
              <a:rPr lang="en-US" dirty="0"/>
              <a:t>revenue increased by 27% year-on-year to reach USD6.2 billion in 2022. Acquisitions and investment in R&amp;D have helped the company to enhance its capabilities. Notably, Palo Alto Networks allocated approximately 25% of its total annual revenue in 2022 (USD1.5 billion) to R&amp;D. Its subscription and support segment contributed significantly to its overall growth, accounting for 77% of the company’s total revenue in 2022, a notable increase from 66% in 2019.</a:t>
            </a:r>
          </a:p>
          <a:p>
            <a:r>
              <a:rPr lang="en-GB" b="1" dirty="0"/>
              <a:t>Fortinet</a:t>
            </a:r>
            <a:r>
              <a:rPr lang="en-US" b="1" dirty="0"/>
              <a:t>’s</a:t>
            </a:r>
            <a:r>
              <a:rPr lang="en-US" dirty="0"/>
              <a:t> revenue grew by 32% year-on-year to reach </a:t>
            </a:r>
            <a:br>
              <a:rPr lang="en-US" dirty="0"/>
            </a:br>
            <a:r>
              <a:rPr lang="en-US" dirty="0"/>
              <a:t>USD4.4 billion in 2022. Fortinet’s product revenue, including secure access products and software licences, grew by 42% year-on-year in 2022, while subscription and support revenue grew by 26%. The company’s revenue is diversified and growing globally. For example, in 2022, the Americas, Europe, the Middle East and Africa (EMEA) and Asia–Pacific (APAC) contributed 41%, 38% and 21% of revenue, respectively. Revenue from all regions in which the company operates grew by roughly 30% year-on-year in 2022.</a:t>
            </a:r>
          </a:p>
          <a:p>
            <a:r>
              <a:rPr lang="en-US" dirty="0"/>
              <a:t>Fortinet is also actively broadening its reach in the small and medium-sized business (SMB) segment. Its firewall product, FortiGate-30 to -90 series, developed to meet the needs of SMBs, now accounts for approximately 30% of FortiGate’s sales, marking an increase from 24% in 2021.</a:t>
            </a:r>
          </a:p>
        </p:txBody>
      </p:sp>
      <p:sp>
        <p:nvSpPr>
          <p:cNvPr id="5" name="Slide Number Placeholder 4">
            <a:extLst>
              <a:ext uri="{FF2B5EF4-FFF2-40B4-BE49-F238E27FC236}">
                <a16:creationId xmlns:a16="http://schemas.microsoft.com/office/drawing/2014/main" id="{E5F557AE-4CE7-4557-94BC-5DCEFF075A9C}"/>
              </a:ext>
            </a:extLst>
          </p:cNvPr>
          <p:cNvSpPr>
            <a:spLocks noGrp="1"/>
          </p:cNvSpPr>
          <p:nvPr>
            <p:ph type="sldNum" sz="quarter" idx="4"/>
          </p:nvPr>
        </p:nvSpPr>
        <p:spPr/>
        <p:txBody>
          <a:bodyPr/>
          <a:lstStyle/>
          <a:p>
            <a:fld id="{E78626B2-E168-480E-BAE6-B60060C6AB83}" type="slidenum">
              <a:rPr lang="en-GB" smtClean="0"/>
              <a:pPr/>
              <a:t>6</a:t>
            </a:fld>
            <a:endParaRPr lang="en-GB" dirty="0"/>
          </a:p>
        </p:txBody>
      </p:sp>
      <p:sp>
        <p:nvSpPr>
          <p:cNvPr id="6" name="Title 5">
            <a:extLst>
              <a:ext uri="{FF2B5EF4-FFF2-40B4-BE49-F238E27FC236}">
                <a16:creationId xmlns:a16="http://schemas.microsoft.com/office/drawing/2014/main" id="{2CBBA42C-F220-408B-A90B-65D076DDA193}"/>
              </a:ext>
            </a:extLst>
          </p:cNvPr>
          <p:cNvSpPr>
            <a:spLocks noGrp="1"/>
          </p:cNvSpPr>
          <p:nvPr>
            <p:ph type="title"/>
          </p:nvPr>
        </p:nvSpPr>
        <p:spPr>
          <a:xfrm>
            <a:off x="453669" y="435600"/>
            <a:ext cx="9254438" cy="756000"/>
          </a:xfrm>
        </p:spPr>
        <p:txBody>
          <a:bodyPr vert="horz"/>
          <a:lstStyle/>
          <a:p>
            <a:r>
              <a:rPr lang="en-GB" dirty="0">
                <a:solidFill>
                  <a:schemeClr val="accent2"/>
                </a:solidFill>
              </a:rPr>
              <a:t>Network security specialists</a:t>
            </a:r>
            <a:r>
              <a:rPr lang="en-GB" dirty="0"/>
              <a:t>: the combined revenue of Palo Alto Networks and Fortinet exceeded USD10 billion in 2022</a:t>
            </a:r>
            <a:endParaRPr lang="en-US" strike="sngStrike" dirty="0">
              <a:highlight>
                <a:srgbClr val="FFFF00"/>
              </a:highlight>
            </a:endParaRPr>
          </a:p>
        </p:txBody>
      </p:sp>
      <p:sp>
        <p:nvSpPr>
          <p:cNvPr id="13" name="Text Placeholder 12">
            <a:extLst>
              <a:ext uri="{FF2B5EF4-FFF2-40B4-BE49-F238E27FC236}">
                <a16:creationId xmlns:a16="http://schemas.microsoft.com/office/drawing/2014/main" id="{5B725EFE-1EC3-C6B1-EB04-EBB0ADD56BAA}"/>
              </a:ext>
            </a:extLst>
          </p:cNvPr>
          <p:cNvSpPr>
            <a:spLocks noGrp="1"/>
          </p:cNvSpPr>
          <p:nvPr>
            <p:ph type="body" sz="quarter" idx="15"/>
          </p:nvPr>
        </p:nvSpPr>
        <p:spPr/>
        <p:txBody>
          <a:bodyPr/>
          <a:lstStyle/>
          <a:p>
            <a:r>
              <a:rPr lang="en-US" dirty="0"/>
              <a:t>Figure 3: Annual revenue for selected network security specialists, worldwide, 2019–2022</a:t>
            </a:r>
          </a:p>
        </p:txBody>
      </p:sp>
      <p:pic>
        <p:nvPicPr>
          <p:cNvPr id="7" name="Picture Placeholder 6">
            <a:extLst>
              <a:ext uri="{FF2B5EF4-FFF2-40B4-BE49-F238E27FC236}">
                <a16:creationId xmlns:a16="http://schemas.microsoft.com/office/drawing/2014/main" id="{633E8027-FBF3-C7F4-EE91-90635BB5B6B2}"/>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l="58" r="58"/>
          <a:stretch>
            <a:fillRect/>
          </a:stretch>
        </p:blipFill>
        <p:spPr>
          <a:xfrm>
            <a:off x="5011738" y="1677988"/>
            <a:ext cx="4589462" cy="4572000"/>
          </a:xfrm>
          <a:prstGeom prst="rect">
            <a:avLst/>
          </a:prstGeom>
        </p:spPr>
      </p:pic>
    </p:spTree>
    <p:extLst>
      <p:ext uri="{BB962C8B-B14F-4D97-AF65-F5344CB8AC3E}">
        <p14:creationId xmlns:p14="http://schemas.microsoft.com/office/powerpoint/2010/main" val="39070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5F90-BC03-42FD-3C2E-0C2EC7A7440B}"/>
              </a:ext>
            </a:extLst>
          </p:cNvPr>
          <p:cNvSpPr>
            <a:spLocks noGrp="1"/>
          </p:cNvSpPr>
          <p:nvPr>
            <p:ph type="title"/>
          </p:nvPr>
        </p:nvSpPr>
        <p:spPr/>
        <p:txBody>
          <a:bodyPr/>
          <a:lstStyle/>
          <a:p>
            <a:r>
              <a:rPr lang="en-GB" dirty="0">
                <a:solidFill>
                  <a:schemeClr val="accent2"/>
                </a:solidFill>
              </a:rPr>
              <a:t>Profitability</a:t>
            </a:r>
            <a:r>
              <a:rPr lang="en-GB" dirty="0"/>
              <a:t>: </a:t>
            </a:r>
            <a:r>
              <a:rPr lang="en-US" dirty="0"/>
              <a:t>security vendors that are growing their revenue quickly are making heavy losses as they aggressively expand their businesses</a:t>
            </a:r>
          </a:p>
        </p:txBody>
      </p:sp>
      <p:sp>
        <p:nvSpPr>
          <p:cNvPr id="3" name="Text Placeholder 2">
            <a:extLst>
              <a:ext uri="{FF2B5EF4-FFF2-40B4-BE49-F238E27FC236}">
                <a16:creationId xmlns:a16="http://schemas.microsoft.com/office/drawing/2014/main" id="{DB76D25B-C49D-4410-E891-DBE881396131}"/>
              </a:ext>
            </a:extLst>
          </p:cNvPr>
          <p:cNvSpPr>
            <a:spLocks noGrp="1"/>
          </p:cNvSpPr>
          <p:nvPr>
            <p:ph type="body" sz="quarter" idx="12"/>
          </p:nvPr>
        </p:nvSpPr>
        <p:spPr/>
        <p:txBody>
          <a:bodyPr/>
          <a:lstStyle/>
          <a:p>
            <a:r>
              <a:rPr lang="en-US" b="1" spc="20" dirty="0">
                <a:solidFill>
                  <a:schemeClr val="accent2"/>
                </a:solidFill>
              </a:rPr>
              <a:t>Established vendors Fortinet and Check Point generated profits nearing USD1 billion, whereas emerging vendors such as Okta, Zscaler and SentinelOne incurred substantial losses because they expanded their operations in 2022.</a:t>
            </a:r>
          </a:p>
          <a:p>
            <a:r>
              <a:rPr lang="en-US" b="1" dirty="0"/>
              <a:t>Fortinet's </a:t>
            </a:r>
            <a:r>
              <a:rPr lang="en-US" dirty="0"/>
              <a:t>operating profit in 2022 reached close to USD1 billion, accounting for 22% of its total revenue and marking a 49% year-on-year increase. This increase in operating margin can be attributed to a 2.1 percentage point reduction in sales and marketing expenses relative to revenue, driven by enhanced sales productivity compared to 2021.</a:t>
            </a:r>
          </a:p>
          <a:p>
            <a:r>
              <a:rPr lang="en-US" b="1" dirty="0"/>
              <a:t>Check Point </a:t>
            </a:r>
            <a:r>
              <a:rPr lang="en-US" dirty="0"/>
              <a:t>achieved an operating profit of USD884 million in 2022, boasting the second-highest margin among the firms that Analysys Mason tracks. However, this margin has been declining due to the rising costs of goods sold and operating expenses.</a:t>
            </a:r>
          </a:p>
          <a:p>
            <a:r>
              <a:rPr lang="en-US" dirty="0"/>
              <a:t>In contrast,</a:t>
            </a:r>
            <a:r>
              <a:rPr lang="en-US" b="1" dirty="0"/>
              <a:t> Okta </a:t>
            </a:r>
            <a:r>
              <a:rPr lang="en-US" dirty="0"/>
              <a:t>experienced the highest operating loss in 2022, at USD811 million despite its 50% year-over-year revenue growth. The company is expanding its workforce, establishing new locations and allocating a considerable portion of its total revenue (33% in 2022) to R&amp;D expenditure.</a:t>
            </a:r>
          </a:p>
          <a:p>
            <a:r>
              <a:rPr lang="en-US" dirty="0"/>
              <a:t>Zscaler, SentinelOne, Cloudflare and CrowdStrike have all had significant revenue growth and are investing in sales and marketing, expanding their operations and infrastructure, and innovating their products and services.</a:t>
            </a:r>
          </a:p>
          <a:p>
            <a:endParaRPr lang="en-US" dirty="0"/>
          </a:p>
        </p:txBody>
      </p:sp>
      <p:sp>
        <p:nvSpPr>
          <p:cNvPr id="4" name="Text Placeholder 3">
            <a:extLst>
              <a:ext uri="{FF2B5EF4-FFF2-40B4-BE49-F238E27FC236}">
                <a16:creationId xmlns:a16="http://schemas.microsoft.com/office/drawing/2014/main" id="{93AE9423-77DD-43FC-ED95-7090897139EB}"/>
              </a:ext>
            </a:extLst>
          </p:cNvPr>
          <p:cNvSpPr>
            <a:spLocks noGrp="1"/>
          </p:cNvSpPr>
          <p:nvPr>
            <p:ph type="body" sz="quarter" idx="15"/>
          </p:nvPr>
        </p:nvSpPr>
        <p:spPr/>
        <p:txBody>
          <a:bodyPr/>
          <a:lstStyle/>
          <a:p>
            <a:r>
              <a:rPr lang="en-US" dirty="0"/>
              <a:t>Figure 4: Operating profit for the most-profitable publicly traded security vendors tracked by Analysys Mason, worldwide, 2022</a:t>
            </a:r>
          </a:p>
        </p:txBody>
      </p:sp>
      <p:sp>
        <p:nvSpPr>
          <p:cNvPr id="6" name="Text Placeholder 5">
            <a:extLst>
              <a:ext uri="{FF2B5EF4-FFF2-40B4-BE49-F238E27FC236}">
                <a16:creationId xmlns:a16="http://schemas.microsoft.com/office/drawing/2014/main" id="{BDB02B14-E9F3-9768-079C-F18AB1193D98}"/>
              </a:ext>
            </a:extLst>
          </p:cNvPr>
          <p:cNvSpPr>
            <a:spLocks noGrp="1"/>
          </p:cNvSpPr>
          <p:nvPr>
            <p:ph type="body" sz="quarter" idx="17"/>
          </p:nvPr>
        </p:nvSpPr>
        <p:spPr/>
        <p:txBody>
          <a:bodyPr/>
          <a:lstStyle/>
          <a:p>
            <a:r>
              <a:rPr lang="en-US" spc="0" dirty="0"/>
              <a:t>Figure 5: Operating losses for the least-profitable publicly traded security vendors tracked by Analysys Mason, worldwide, 2022</a:t>
            </a:r>
          </a:p>
        </p:txBody>
      </p:sp>
      <p:sp>
        <p:nvSpPr>
          <p:cNvPr id="7" name="Slide Number Placeholder 6">
            <a:extLst>
              <a:ext uri="{FF2B5EF4-FFF2-40B4-BE49-F238E27FC236}">
                <a16:creationId xmlns:a16="http://schemas.microsoft.com/office/drawing/2014/main" id="{091C79F0-4E14-96E3-ADD9-79155EACB692}"/>
              </a:ext>
            </a:extLst>
          </p:cNvPr>
          <p:cNvSpPr>
            <a:spLocks noGrp="1"/>
          </p:cNvSpPr>
          <p:nvPr>
            <p:ph type="sldNum" sz="quarter" idx="4"/>
          </p:nvPr>
        </p:nvSpPr>
        <p:spPr/>
        <p:txBody>
          <a:bodyPr/>
          <a:lstStyle/>
          <a:p>
            <a:fld id="{E78626B2-E168-480E-BAE6-B60060C6AB83}" type="slidenum">
              <a:rPr lang="en-GB" smtClean="0"/>
              <a:pPr/>
              <a:t>7</a:t>
            </a:fld>
            <a:endParaRPr lang="en-GB" dirty="0"/>
          </a:p>
        </p:txBody>
      </p:sp>
      <p:pic>
        <p:nvPicPr>
          <p:cNvPr id="9" name="Picture Placeholder 10">
            <a:extLst>
              <a:ext uri="{FF2B5EF4-FFF2-40B4-BE49-F238E27FC236}">
                <a16:creationId xmlns:a16="http://schemas.microsoft.com/office/drawing/2014/main" id="{64289ACF-BB0E-6785-93F7-231BD5AD938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34" r="134"/>
          <a:stretch>
            <a:fillRect/>
          </a:stretch>
        </p:blipFill>
        <p:spPr>
          <a:xfrm>
            <a:off x="5011738" y="1677988"/>
            <a:ext cx="4589462" cy="2087562"/>
          </a:xfrm>
        </p:spPr>
      </p:pic>
      <p:pic>
        <p:nvPicPr>
          <p:cNvPr id="12" name="Picture Placeholder 10">
            <a:extLst>
              <a:ext uri="{FF2B5EF4-FFF2-40B4-BE49-F238E27FC236}">
                <a16:creationId xmlns:a16="http://schemas.microsoft.com/office/drawing/2014/main" id="{DFB874A1-AA4D-20EF-A722-C7A9CD097B17}"/>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72" r="172"/>
          <a:stretch>
            <a:fillRect/>
          </a:stretch>
        </p:blipFill>
        <p:spPr>
          <a:xfrm>
            <a:off x="5011738" y="4269368"/>
            <a:ext cx="4589462" cy="2089150"/>
          </a:xfrm>
        </p:spPr>
      </p:pic>
    </p:spTree>
    <p:extLst>
      <p:ext uri="{BB962C8B-B14F-4D97-AF65-F5344CB8AC3E}">
        <p14:creationId xmlns:p14="http://schemas.microsoft.com/office/powerpoint/2010/main" val="75584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C4712CA-2651-4773-81D0-C5CDAB0E9E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8" imgH="508" progId="TCLayout.ActiveDocument.1">
                  <p:embed/>
                </p:oleObj>
              </mc:Choice>
              <mc:Fallback>
                <p:oleObj name="think-cell Slide" r:id="rId3" imgW="508" imgH="508" progId="TCLayout.ActiveDocument.1">
                  <p:embed/>
                  <p:pic>
                    <p:nvPicPr>
                      <p:cNvPr id="9" name="Object 8" hidden="1">
                        <a:extLst>
                          <a:ext uri="{FF2B5EF4-FFF2-40B4-BE49-F238E27FC236}">
                            <a16:creationId xmlns:a16="http://schemas.microsoft.com/office/drawing/2014/main" id="{DC4712CA-2651-4773-81D0-C5CDAB0E9E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CFE23CA-4A31-4763-BAC0-D9F40064E016}"/>
              </a:ext>
            </a:extLst>
          </p:cNvPr>
          <p:cNvSpPr>
            <a:spLocks noGrp="1"/>
          </p:cNvSpPr>
          <p:nvPr>
            <p:ph type="body" sz="quarter" idx="12"/>
          </p:nvPr>
        </p:nvSpPr>
        <p:spPr>
          <a:xfrm>
            <a:off x="452250" y="1366271"/>
            <a:ext cx="4248150" cy="4840801"/>
          </a:xfrm>
        </p:spPr>
        <p:txBody>
          <a:bodyPr/>
          <a:lstStyle/>
          <a:p>
            <a:r>
              <a:rPr lang="en-US" b="1" dirty="0">
                <a:solidFill>
                  <a:schemeClr val="accent2"/>
                </a:solidFill>
              </a:rPr>
              <a:t>In 1H 2023, there were 69 security M&amp;A deals, with a cumulative </a:t>
            </a:r>
            <a:r>
              <a:rPr lang="en-US" b="1" spc="20" dirty="0">
                <a:solidFill>
                  <a:schemeClr val="accent2"/>
                </a:solidFill>
              </a:rPr>
              <a:t>disclosed value of USD 14.2 billion. In contrast, in 2H 2022, there were only 15 acquisitions valued at USD 13.1 billion.</a:t>
            </a:r>
          </a:p>
          <a:p>
            <a:pPr>
              <a:tabLst>
                <a:tab pos="1795463" algn="l"/>
              </a:tabLst>
            </a:pPr>
            <a:r>
              <a:rPr lang="en-US" b="1" dirty="0"/>
              <a:t>OpenText</a:t>
            </a:r>
            <a:r>
              <a:rPr lang="en-US" dirty="0"/>
              <a:t>, a company that specialises in enterprise content management, completed its acquisition of Micro Focus to bolster its capabilities in data security and operations management within intricate cloud environments. This deal represents the largest acquisition among the 80 transactions that it has completed over the past three decades.</a:t>
            </a:r>
          </a:p>
          <a:p>
            <a:pPr>
              <a:tabLst>
                <a:tab pos="1795463" algn="l"/>
              </a:tabLst>
            </a:pPr>
            <a:r>
              <a:rPr lang="en-US" b="1" dirty="0"/>
              <a:t>HPE</a:t>
            </a:r>
            <a:r>
              <a:rPr lang="en-US" dirty="0"/>
              <a:t> also acquired Axis Security with the goal of integrating the Axis Security Service Edge (SSE) platform into HPE's edge-to-cloud network security capabilities. HPE is aiming to provide integrated networking and security solutions as a service.</a:t>
            </a:r>
          </a:p>
          <a:p>
            <a:pPr>
              <a:tabLst>
                <a:tab pos="1795463" algn="l"/>
              </a:tabLst>
            </a:pPr>
            <a:r>
              <a:rPr lang="en-US" b="1" dirty="0"/>
              <a:t>Cisco </a:t>
            </a:r>
            <a:r>
              <a:rPr lang="en-US" dirty="0"/>
              <a:t>acquired Lightspin (a start-up that developed a context-based cloud security platform for cloud-native and Kubernetes </a:t>
            </a:r>
            <a:r>
              <a:rPr lang="en-US" spc="-20" dirty="0"/>
              <a:t>environments) with the aim of supporting multi-cloud environments.</a:t>
            </a:r>
          </a:p>
          <a:p>
            <a:pPr>
              <a:tabLst>
                <a:tab pos="1795463" algn="l"/>
              </a:tabLst>
            </a:pPr>
            <a:r>
              <a:rPr lang="en-US" dirty="0"/>
              <a:t>In 1H 2023, various private equity firms also made significant acquisitions of security vendors. One noteworthy transaction during this period involved </a:t>
            </a:r>
            <a:r>
              <a:rPr lang="en-US" b="1" dirty="0"/>
              <a:t>Vista Equity Partners</a:t>
            </a:r>
            <a:r>
              <a:rPr lang="en-US" dirty="0"/>
              <a:t>, which acquired KnowBe4, a company specialising in cyber security awareness training. </a:t>
            </a:r>
            <a:r>
              <a:rPr lang="en-US" b="1" dirty="0"/>
              <a:t>Francisco Partners </a:t>
            </a:r>
            <a:r>
              <a:rPr lang="en-US" dirty="0"/>
              <a:t>acquired Sumo Logic, a firm that offers cloud monitoring, management and security information and event management (SIEM) tools. Finally, </a:t>
            </a:r>
            <a:r>
              <a:rPr lang="en-US" b="1" dirty="0"/>
              <a:t>Thoma Bravo</a:t>
            </a:r>
            <a:r>
              <a:rPr lang="en-US" dirty="0"/>
              <a:t> added Magnet Forensics (a firm specialising in digital forensics and incident response) to the list of its cyber-security firms.  </a:t>
            </a:r>
          </a:p>
        </p:txBody>
      </p:sp>
      <p:sp>
        <p:nvSpPr>
          <p:cNvPr id="5" name="Slide Number Placeholder 4">
            <a:extLst>
              <a:ext uri="{FF2B5EF4-FFF2-40B4-BE49-F238E27FC236}">
                <a16:creationId xmlns:a16="http://schemas.microsoft.com/office/drawing/2014/main" id="{E5F557AE-4CE7-4557-94BC-5DCEFF075A9C}"/>
              </a:ext>
            </a:extLst>
          </p:cNvPr>
          <p:cNvSpPr>
            <a:spLocks noGrp="1"/>
          </p:cNvSpPr>
          <p:nvPr>
            <p:ph type="sldNum" sz="quarter" idx="4"/>
          </p:nvPr>
        </p:nvSpPr>
        <p:spPr/>
        <p:txBody>
          <a:bodyPr/>
          <a:lstStyle/>
          <a:p>
            <a:fld id="{E78626B2-E168-480E-BAE6-B60060C6AB83}" type="slidenum">
              <a:rPr lang="en-GB" smtClean="0"/>
              <a:pPr/>
              <a:t>8</a:t>
            </a:fld>
            <a:endParaRPr lang="en-GB" dirty="0"/>
          </a:p>
        </p:txBody>
      </p:sp>
      <p:sp>
        <p:nvSpPr>
          <p:cNvPr id="6" name="Title 5">
            <a:extLst>
              <a:ext uri="{FF2B5EF4-FFF2-40B4-BE49-F238E27FC236}">
                <a16:creationId xmlns:a16="http://schemas.microsoft.com/office/drawing/2014/main" id="{2CBBA42C-F220-408B-A90B-65D076DDA193}"/>
              </a:ext>
            </a:extLst>
          </p:cNvPr>
          <p:cNvSpPr>
            <a:spLocks noGrp="1"/>
          </p:cNvSpPr>
          <p:nvPr>
            <p:ph type="title"/>
          </p:nvPr>
        </p:nvSpPr>
        <p:spPr/>
        <p:txBody>
          <a:bodyPr vert="horz"/>
          <a:lstStyle/>
          <a:p>
            <a:r>
              <a:rPr lang="en-GB" dirty="0">
                <a:solidFill>
                  <a:schemeClr val="accent2"/>
                </a:solidFill>
              </a:rPr>
              <a:t>Mergers and acquisitions: </a:t>
            </a:r>
            <a:r>
              <a:rPr lang="en-GB" dirty="0"/>
              <a:t>M&amp;A activity in the security sector rebounded in 1H 2023 following a decline in 2H 2022</a:t>
            </a:r>
            <a:endParaRPr lang="en-US" dirty="0"/>
          </a:p>
        </p:txBody>
      </p:sp>
      <p:sp>
        <p:nvSpPr>
          <p:cNvPr id="13" name="Text Placeholder 12">
            <a:extLst>
              <a:ext uri="{FF2B5EF4-FFF2-40B4-BE49-F238E27FC236}">
                <a16:creationId xmlns:a16="http://schemas.microsoft.com/office/drawing/2014/main" id="{5B725EFE-1EC3-C6B1-EB04-EBB0ADD56BAA}"/>
              </a:ext>
            </a:extLst>
          </p:cNvPr>
          <p:cNvSpPr>
            <a:spLocks noGrp="1"/>
          </p:cNvSpPr>
          <p:nvPr>
            <p:ph type="body" sz="quarter" idx="15"/>
          </p:nvPr>
        </p:nvSpPr>
        <p:spPr/>
        <p:txBody>
          <a:bodyPr/>
          <a:lstStyle/>
          <a:p>
            <a:r>
              <a:rPr lang="en-US" dirty="0"/>
              <a:t>Figure 6: Cyber-security M&amp;A 1H 2023</a:t>
            </a:r>
          </a:p>
        </p:txBody>
      </p:sp>
      <p:graphicFrame>
        <p:nvGraphicFramePr>
          <p:cNvPr id="14" name="Table 3">
            <a:extLst>
              <a:ext uri="{FF2B5EF4-FFF2-40B4-BE49-F238E27FC236}">
                <a16:creationId xmlns:a16="http://schemas.microsoft.com/office/drawing/2014/main" id="{1C00D3F3-E4EE-F2E4-F134-2DDCDA8F711D}"/>
              </a:ext>
            </a:extLst>
          </p:cNvPr>
          <p:cNvGraphicFramePr>
            <a:graphicFrameLocks noGrp="1"/>
          </p:cNvGraphicFramePr>
          <p:nvPr>
            <p:extLst>
              <p:ext uri="{D42A27DB-BD31-4B8C-83A1-F6EECF244321}">
                <p14:modId xmlns:p14="http://schemas.microsoft.com/office/powerpoint/2010/main" val="891719251"/>
              </p:ext>
            </p:extLst>
          </p:nvPr>
        </p:nvGraphicFramePr>
        <p:xfrm>
          <a:off x="5205600" y="1702712"/>
          <a:ext cx="4247964" cy="4301070"/>
        </p:xfrm>
        <a:graphic>
          <a:graphicData uri="http://schemas.openxmlformats.org/drawingml/2006/table">
            <a:tbl>
              <a:tblPr firstRow="1" bandRow="1">
                <a:tableStyleId>{5C22544A-7EE6-4342-B048-85BDC9FD1C3A}</a:tableStyleId>
              </a:tblPr>
              <a:tblGrid>
                <a:gridCol w="1415988">
                  <a:extLst>
                    <a:ext uri="{9D8B030D-6E8A-4147-A177-3AD203B41FA5}">
                      <a16:colId xmlns:a16="http://schemas.microsoft.com/office/drawing/2014/main" val="3328110565"/>
                    </a:ext>
                  </a:extLst>
                </a:gridCol>
                <a:gridCol w="1415988">
                  <a:extLst>
                    <a:ext uri="{9D8B030D-6E8A-4147-A177-3AD203B41FA5}">
                      <a16:colId xmlns:a16="http://schemas.microsoft.com/office/drawing/2014/main" val="240695122"/>
                    </a:ext>
                  </a:extLst>
                </a:gridCol>
                <a:gridCol w="1415988">
                  <a:extLst>
                    <a:ext uri="{9D8B030D-6E8A-4147-A177-3AD203B41FA5}">
                      <a16:colId xmlns:a16="http://schemas.microsoft.com/office/drawing/2014/main" val="152272377"/>
                    </a:ext>
                  </a:extLst>
                </a:gridCol>
              </a:tblGrid>
              <a:tr h="286738">
                <a:tc>
                  <a:txBody>
                    <a:bodyPr/>
                    <a:lstStyle/>
                    <a:p>
                      <a:pPr algn="ctr" fontAlgn="ctr"/>
                      <a:r>
                        <a:rPr lang="en-US" sz="1000" b="1" i="0" u="none" strike="noStrike" dirty="0">
                          <a:effectLst/>
                          <a:latin typeface="+mn-lt"/>
                        </a:rPr>
                        <a:t>Firm</a:t>
                      </a:r>
                    </a:p>
                  </a:txBody>
                  <a:tcPr marL="9525" marR="9525" marT="9525" marB="0" anchor="ctr"/>
                </a:tc>
                <a:tc>
                  <a:txBody>
                    <a:bodyPr/>
                    <a:lstStyle/>
                    <a:p>
                      <a:pPr algn="ctr" fontAlgn="ctr"/>
                      <a:r>
                        <a:rPr lang="en-US" sz="1000" b="1" i="0" u="none" strike="noStrike" dirty="0">
                          <a:effectLst/>
                          <a:latin typeface="+mn-lt"/>
                        </a:rPr>
                        <a:t>Target Firm</a:t>
                      </a:r>
                    </a:p>
                  </a:txBody>
                  <a:tcPr marL="9525" marR="9525" marT="9525" marB="0" anchor="ctr"/>
                </a:tc>
                <a:tc>
                  <a:txBody>
                    <a:bodyPr/>
                    <a:lstStyle/>
                    <a:p>
                      <a:pPr algn="ctr" fontAlgn="ctr"/>
                      <a:r>
                        <a:rPr lang="en-US" sz="1000" b="1" i="0" u="none" strike="noStrike" dirty="0">
                          <a:effectLst/>
                          <a:latin typeface="+mn-lt"/>
                        </a:rPr>
                        <a:t>Price (</a:t>
                      </a:r>
                      <a:r>
                        <a:rPr lang="en-US" sz="1000" b="1" i="0" u="none" strike="noStrike" kern="1200" dirty="0">
                          <a:solidFill>
                            <a:schemeClr val="lt1"/>
                          </a:solidFill>
                          <a:effectLst/>
                          <a:latin typeface="+mn-lt"/>
                          <a:ea typeface="+mn-ea"/>
                          <a:cs typeface="+mn-cs"/>
                        </a:rPr>
                        <a:t>USD</a:t>
                      </a:r>
                      <a:r>
                        <a:rPr lang="en-US" sz="1000" b="1" i="0" u="none" strike="noStrike" dirty="0">
                          <a:effectLst/>
                          <a:latin typeface="+mn-lt"/>
                        </a:rPr>
                        <a:t> million)</a:t>
                      </a:r>
                    </a:p>
                  </a:txBody>
                  <a:tcPr marL="9525" marR="9525" marT="9525" marB="0" anchor="ctr"/>
                </a:tc>
                <a:extLst>
                  <a:ext uri="{0D108BD9-81ED-4DB2-BD59-A6C34878D82A}">
                    <a16:rowId xmlns:a16="http://schemas.microsoft.com/office/drawing/2014/main" val="1204106492"/>
                  </a:ext>
                </a:extLst>
              </a:tr>
              <a:tr h="286738">
                <a:tc>
                  <a:txBody>
                    <a:bodyPr/>
                    <a:lstStyle/>
                    <a:p>
                      <a:pPr algn="ctr" fontAlgn="ctr"/>
                      <a:r>
                        <a:rPr lang="en-US" sz="1000" b="0" i="0" u="none" strike="noStrike" dirty="0">
                          <a:effectLst/>
                          <a:latin typeface="+mn-lt"/>
                        </a:rPr>
                        <a:t>OpenText</a:t>
                      </a:r>
                    </a:p>
                  </a:txBody>
                  <a:tcPr marL="9525" marR="9525" marT="9525" marB="0" anchor="ctr"/>
                </a:tc>
                <a:tc>
                  <a:txBody>
                    <a:bodyPr/>
                    <a:lstStyle/>
                    <a:p>
                      <a:pPr algn="ctr" fontAlgn="ctr"/>
                      <a:r>
                        <a:rPr lang="en-US" sz="1000" b="0" i="0" u="none" strike="noStrike" dirty="0">
                          <a:effectLst/>
                          <a:latin typeface="+mn-lt"/>
                        </a:rPr>
                        <a:t>Micro Focus</a:t>
                      </a:r>
                    </a:p>
                  </a:txBody>
                  <a:tcPr marL="9525" marR="9525" marT="9525" marB="0" anchor="ctr"/>
                </a:tc>
                <a:tc>
                  <a:txBody>
                    <a:bodyPr/>
                    <a:lstStyle/>
                    <a:p>
                      <a:pPr algn="ctr" fontAlgn="ctr"/>
                      <a:r>
                        <a:rPr lang="en-US" sz="1000" b="0" i="0" u="none" strike="noStrike" dirty="0">
                          <a:effectLst/>
                          <a:latin typeface="+mn-lt"/>
                        </a:rPr>
                        <a:t>5800 </a:t>
                      </a:r>
                    </a:p>
                  </a:txBody>
                  <a:tcPr marL="9525" marR="9525" marT="9525" marB="0" anchor="ctr"/>
                </a:tc>
                <a:extLst>
                  <a:ext uri="{0D108BD9-81ED-4DB2-BD59-A6C34878D82A}">
                    <a16:rowId xmlns:a16="http://schemas.microsoft.com/office/drawing/2014/main" val="3922762261"/>
                  </a:ext>
                </a:extLst>
              </a:tr>
              <a:tr h="286738">
                <a:tc>
                  <a:txBody>
                    <a:bodyPr/>
                    <a:lstStyle/>
                    <a:p>
                      <a:pPr algn="ctr" fontAlgn="ctr"/>
                      <a:r>
                        <a:rPr lang="en-US" sz="1000" b="0" i="0" u="none" strike="noStrike" dirty="0">
                          <a:effectLst/>
                          <a:latin typeface="+mn-lt"/>
                        </a:rPr>
                        <a:t>Vista Equity Partners</a:t>
                      </a:r>
                    </a:p>
                  </a:txBody>
                  <a:tcPr marL="9525" marR="9525" marT="9525" marB="0" anchor="ctr"/>
                </a:tc>
                <a:tc>
                  <a:txBody>
                    <a:bodyPr/>
                    <a:lstStyle/>
                    <a:p>
                      <a:pPr algn="ctr" fontAlgn="ctr"/>
                      <a:r>
                        <a:rPr lang="en-US" sz="1000" b="0" i="0" u="none" strike="noStrike" dirty="0">
                          <a:effectLst/>
                          <a:latin typeface="+mn-lt"/>
                        </a:rPr>
                        <a:t>KnowBe4</a:t>
                      </a:r>
                    </a:p>
                  </a:txBody>
                  <a:tcPr marL="9525" marR="9525" marT="9525" marB="0" anchor="ctr"/>
                </a:tc>
                <a:tc>
                  <a:txBody>
                    <a:bodyPr/>
                    <a:lstStyle/>
                    <a:p>
                      <a:pPr algn="ctr" fontAlgn="ctr"/>
                      <a:r>
                        <a:rPr lang="en-US" sz="1000" b="0" i="0" u="none" strike="noStrike" dirty="0">
                          <a:effectLst/>
                          <a:latin typeface="+mn-lt"/>
                        </a:rPr>
                        <a:t>4600 </a:t>
                      </a:r>
                    </a:p>
                  </a:txBody>
                  <a:tcPr marL="9525" marR="9525" marT="9525" marB="0" anchor="ctr"/>
                </a:tc>
                <a:extLst>
                  <a:ext uri="{0D108BD9-81ED-4DB2-BD59-A6C34878D82A}">
                    <a16:rowId xmlns:a16="http://schemas.microsoft.com/office/drawing/2014/main" val="444559514"/>
                  </a:ext>
                </a:extLst>
              </a:tr>
              <a:tr h="286738">
                <a:tc>
                  <a:txBody>
                    <a:bodyPr/>
                    <a:lstStyle/>
                    <a:p>
                      <a:pPr algn="ctr" fontAlgn="ctr"/>
                      <a:r>
                        <a:rPr lang="en-US" sz="1000" b="0" i="0" u="none" strike="noStrike" dirty="0">
                          <a:effectLst/>
                          <a:latin typeface="+mn-lt"/>
                        </a:rPr>
                        <a:t>Francisco Partners</a:t>
                      </a:r>
                    </a:p>
                  </a:txBody>
                  <a:tcPr marL="9525" marR="9525" marT="9525" marB="0" anchor="ctr"/>
                </a:tc>
                <a:tc>
                  <a:txBody>
                    <a:bodyPr/>
                    <a:lstStyle/>
                    <a:p>
                      <a:pPr algn="ctr" fontAlgn="ctr"/>
                      <a:r>
                        <a:rPr lang="en-US" sz="1000" b="0" i="0" u="none" strike="noStrike" dirty="0">
                          <a:effectLst/>
                          <a:latin typeface="+mn-lt"/>
                        </a:rPr>
                        <a:t>Sumo Logic</a:t>
                      </a:r>
                    </a:p>
                  </a:txBody>
                  <a:tcPr marL="9525" marR="9525" marT="9525" marB="0" anchor="ctr"/>
                </a:tc>
                <a:tc>
                  <a:txBody>
                    <a:bodyPr/>
                    <a:lstStyle/>
                    <a:p>
                      <a:pPr algn="ctr" fontAlgn="ctr"/>
                      <a:r>
                        <a:rPr lang="en-US" sz="1000" b="0" i="0" u="none" strike="noStrike" dirty="0">
                          <a:effectLst/>
                          <a:latin typeface="+mn-lt"/>
                        </a:rPr>
                        <a:t>1700 </a:t>
                      </a:r>
                    </a:p>
                  </a:txBody>
                  <a:tcPr marL="9525" marR="9525" marT="9525" marB="0" anchor="ctr"/>
                </a:tc>
                <a:extLst>
                  <a:ext uri="{0D108BD9-81ED-4DB2-BD59-A6C34878D82A}">
                    <a16:rowId xmlns:a16="http://schemas.microsoft.com/office/drawing/2014/main" val="2394769265"/>
                  </a:ext>
                </a:extLst>
              </a:tr>
              <a:tr h="286738">
                <a:tc>
                  <a:txBody>
                    <a:bodyPr/>
                    <a:lstStyle/>
                    <a:p>
                      <a:pPr algn="ctr" fontAlgn="ctr"/>
                      <a:r>
                        <a:rPr lang="en-US" sz="1000" b="0" i="0" u="none" strike="noStrike" dirty="0">
                          <a:effectLst/>
                          <a:latin typeface="+mn-lt"/>
                        </a:rPr>
                        <a:t>Thoma Bravo </a:t>
                      </a:r>
                    </a:p>
                  </a:txBody>
                  <a:tcPr marL="9525" marR="9525" marT="9525" marB="0" anchor="ctr"/>
                </a:tc>
                <a:tc>
                  <a:txBody>
                    <a:bodyPr/>
                    <a:lstStyle/>
                    <a:p>
                      <a:pPr algn="ctr" fontAlgn="ctr"/>
                      <a:r>
                        <a:rPr lang="en-US" sz="1000" b="0" i="0" u="none" strike="noStrike" dirty="0">
                          <a:effectLst/>
                          <a:latin typeface="+mn-lt"/>
                        </a:rPr>
                        <a:t>Magnet Forensics</a:t>
                      </a:r>
                    </a:p>
                  </a:txBody>
                  <a:tcPr marL="9525" marR="9525" marT="9525" marB="0" anchor="ctr"/>
                </a:tc>
                <a:tc>
                  <a:txBody>
                    <a:bodyPr/>
                    <a:lstStyle/>
                    <a:p>
                      <a:pPr algn="ctr" fontAlgn="ctr"/>
                      <a:r>
                        <a:rPr lang="en-US" sz="1000" b="0" i="0" u="none" strike="noStrike" dirty="0">
                          <a:effectLst/>
                          <a:latin typeface="+mn-lt"/>
                        </a:rPr>
                        <a:t>1300 </a:t>
                      </a:r>
                    </a:p>
                  </a:txBody>
                  <a:tcPr marL="9525" marR="9525" marT="9525" marB="0" anchor="ctr"/>
                </a:tc>
                <a:extLst>
                  <a:ext uri="{0D108BD9-81ED-4DB2-BD59-A6C34878D82A}">
                    <a16:rowId xmlns:a16="http://schemas.microsoft.com/office/drawing/2014/main" val="125771566"/>
                  </a:ext>
                </a:extLst>
              </a:tr>
              <a:tr h="286738">
                <a:tc>
                  <a:txBody>
                    <a:bodyPr/>
                    <a:lstStyle/>
                    <a:p>
                      <a:pPr algn="ctr" fontAlgn="ctr"/>
                      <a:r>
                        <a:rPr lang="en-US" sz="1000" b="0" i="0" u="none" strike="noStrike" dirty="0">
                          <a:effectLst/>
                          <a:latin typeface="+mn-lt"/>
                        </a:rPr>
                        <a:t>HPE</a:t>
                      </a:r>
                    </a:p>
                  </a:txBody>
                  <a:tcPr marL="9525" marR="9525" marT="9525" marB="0" anchor="ctr"/>
                </a:tc>
                <a:tc>
                  <a:txBody>
                    <a:bodyPr/>
                    <a:lstStyle/>
                    <a:p>
                      <a:pPr algn="ctr" fontAlgn="ctr"/>
                      <a:r>
                        <a:rPr lang="en-US" sz="1000" b="0" i="0" u="none" strike="noStrike" dirty="0">
                          <a:effectLst/>
                          <a:latin typeface="+mn-lt"/>
                        </a:rPr>
                        <a:t>Axis Security</a:t>
                      </a:r>
                    </a:p>
                  </a:txBody>
                  <a:tcPr marL="9525" marR="9525" marT="9525" marB="0" anchor="ctr"/>
                </a:tc>
                <a:tc>
                  <a:txBody>
                    <a:bodyPr/>
                    <a:lstStyle/>
                    <a:p>
                      <a:pPr algn="ctr" fontAlgn="ctr"/>
                      <a:r>
                        <a:rPr lang="en-US" sz="1000" b="0" i="0" u="none" strike="noStrike" dirty="0">
                          <a:effectLst/>
                          <a:latin typeface="+mn-lt"/>
                        </a:rPr>
                        <a:t>500 </a:t>
                      </a:r>
                    </a:p>
                  </a:txBody>
                  <a:tcPr marL="9525" marR="9525" marT="9525" marB="0" anchor="ctr"/>
                </a:tc>
                <a:extLst>
                  <a:ext uri="{0D108BD9-81ED-4DB2-BD59-A6C34878D82A}">
                    <a16:rowId xmlns:a16="http://schemas.microsoft.com/office/drawing/2014/main" val="2089680743"/>
                  </a:ext>
                </a:extLst>
              </a:tr>
              <a:tr h="286738">
                <a:tc>
                  <a:txBody>
                    <a:bodyPr/>
                    <a:lstStyle/>
                    <a:p>
                      <a:pPr algn="ctr" fontAlgn="ctr"/>
                      <a:r>
                        <a:rPr lang="en-US" sz="1000" b="0" i="0" u="none" strike="noStrike" dirty="0">
                          <a:effectLst/>
                          <a:latin typeface="+mn-lt"/>
                        </a:rPr>
                        <a:t>Cisco</a:t>
                      </a:r>
                    </a:p>
                  </a:txBody>
                  <a:tcPr marL="9525" marR="9525" marT="9525" marB="0" anchor="ctr"/>
                </a:tc>
                <a:tc>
                  <a:txBody>
                    <a:bodyPr/>
                    <a:lstStyle/>
                    <a:p>
                      <a:pPr algn="ctr" fontAlgn="ctr"/>
                      <a:r>
                        <a:rPr lang="en-US" sz="1000" b="0" i="0" u="none" strike="noStrike" dirty="0">
                          <a:effectLst/>
                          <a:latin typeface="+mn-lt"/>
                        </a:rPr>
                        <a:t>Lightspin</a:t>
                      </a:r>
                    </a:p>
                  </a:txBody>
                  <a:tcPr marL="9525" marR="9525" marT="9525" marB="0" anchor="ctr"/>
                </a:tc>
                <a:tc>
                  <a:txBody>
                    <a:bodyPr/>
                    <a:lstStyle/>
                    <a:p>
                      <a:pPr algn="ctr" fontAlgn="ctr"/>
                      <a:r>
                        <a:rPr lang="en-US" sz="1000" b="0" i="0" u="none" strike="noStrike" dirty="0">
                          <a:effectLst/>
                          <a:latin typeface="+mn-lt"/>
                        </a:rPr>
                        <a:t>200 </a:t>
                      </a:r>
                    </a:p>
                  </a:txBody>
                  <a:tcPr marL="9525" marR="9525" marT="9525" marB="0" anchor="ctr"/>
                </a:tc>
                <a:extLst>
                  <a:ext uri="{0D108BD9-81ED-4DB2-BD59-A6C34878D82A}">
                    <a16:rowId xmlns:a16="http://schemas.microsoft.com/office/drawing/2014/main" val="3308918332"/>
                  </a:ext>
                </a:extLst>
              </a:tr>
              <a:tr h="286738">
                <a:tc>
                  <a:txBody>
                    <a:bodyPr/>
                    <a:lstStyle/>
                    <a:p>
                      <a:pPr algn="ctr" fontAlgn="ctr"/>
                      <a:r>
                        <a:rPr lang="en-US" sz="1000" b="0" i="0" u="none" strike="noStrike" dirty="0">
                          <a:effectLst/>
                          <a:latin typeface="+mn-lt"/>
                        </a:rPr>
                        <a:t>Totm Technologies</a:t>
                      </a:r>
                    </a:p>
                  </a:txBody>
                  <a:tcPr marL="9525" marR="9525" marT="9525" marB="0" anchor="ctr"/>
                </a:tc>
                <a:tc>
                  <a:txBody>
                    <a:bodyPr/>
                    <a:lstStyle/>
                    <a:p>
                      <a:pPr algn="ctr" fontAlgn="ctr"/>
                      <a:r>
                        <a:rPr lang="en-US" sz="1000" b="0" i="0" u="none" strike="noStrike" dirty="0">
                          <a:effectLst/>
                          <a:latin typeface="+mn-lt"/>
                        </a:rPr>
                        <a:t>InterBIO</a:t>
                      </a:r>
                    </a:p>
                  </a:txBody>
                  <a:tcPr marL="9525" marR="9525" marT="9525" marB="0" anchor="ctr"/>
                </a:tc>
                <a:tc>
                  <a:txBody>
                    <a:bodyPr/>
                    <a:lstStyle/>
                    <a:p>
                      <a:pPr algn="ctr" fontAlgn="ctr"/>
                      <a:r>
                        <a:rPr lang="en-US" sz="1000" b="0" i="0" u="none" strike="noStrike" dirty="0">
                          <a:effectLst/>
                          <a:latin typeface="+mn-lt"/>
                        </a:rPr>
                        <a:t>46 </a:t>
                      </a:r>
                    </a:p>
                  </a:txBody>
                  <a:tcPr marL="9525" marR="9525" marT="9525" marB="0" anchor="ctr"/>
                </a:tc>
                <a:extLst>
                  <a:ext uri="{0D108BD9-81ED-4DB2-BD59-A6C34878D82A}">
                    <a16:rowId xmlns:a16="http://schemas.microsoft.com/office/drawing/2014/main" val="1800415362"/>
                  </a:ext>
                </a:extLst>
              </a:tr>
              <a:tr h="286738">
                <a:tc>
                  <a:txBody>
                    <a:bodyPr/>
                    <a:lstStyle/>
                    <a:p>
                      <a:pPr algn="ctr" fontAlgn="ctr"/>
                      <a:r>
                        <a:rPr lang="en-US" sz="1000" b="0" i="0" u="none" strike="noStrike" dirty="0">
                          <a:effectLst/>
                          <a:latin typeface="+mn-lt"/>
                        </a:rPr>
                        <a:t>Rapid7</a:t>
                      </a:r>
                    </a:p>
                  </a:txBody>
                  <a:tcPr marL="9525" marR="9525" marT="9525" marB="0" anchor="ctr"/>
                </a:tc>
                <a:tc>
                  <a:txBody>
                    <a:bodyPr/>
                    <a:lstStyle/>
                    <a:p>
                      <a:pPr algn="ctr" fontAlgn="ctr"/>
                      <a:r>
                        <a:rPr lang="en-US" sz="1000" b="0" i="0" u="none" strike="noStrike" dirty="0">
                          <a:effectLst/>
                          <a:latin typeface="+mn-lt"/>
                        </a:rPr>
                        <a:t>Minerva Labs</a:t>
                      </a:r>
                    </a:p>
                  </a:txBody>
                  <a:tcPr marL="9525" marR="9525" marT="9525" marB="0" anchor="ctr"/>
                </a:tc>
                <a:tc>
                  <a:txBody>
                    <a:bodyPr/>
                    <a:lstStyle/>
                    <a:p>
                      <a:pPr algn="ctr" fontAlgn="ctr"/>
                      <a:r>
                        <a:rPr lang="en-US" sz="1000" b="0" i="0" u="none" strike="noStrike" dirty="0">
                          <a:effectLst/>
                          <a:latin typeface="+mn-lt"/>
                        </a:rPr>
                        <a:t>38 </a:t>
                      </a:r>
                    </a:p>
                  </a:txBody>
                  <a:tcPr marL="9525" marR="9525" marT="9525" marB="0" anchor="ctr"/>
                </a:tc>
                <a:extLst>
                  <a:ext uri="{0D108BD9-81ED-4DB2-BD59-A6C34878D82A}">
                    <a16:rowId xmlns:a16="http://schemas.microsoft.com/office/drawing/2014/main" val="616412386"/>
                  </a:ext>
                </a:extLst>
              </a:tr>
              <a:tr h="286738">
                <a:tc>
                  <a:txBody>
                    <a:bodyPr/>
                    <a:lstStyle/>
                    <a:p>
                      <a:pPr algn="ctr" fontAlgn="ctr"/>
                      <a:r>
                        <a:rPr lang="en-US" sz="1000" b="0" i="0" u="none" strike="noStrike" dirty="0">
                          <a:effectLst/>
                          <a:latin typeface="+mn-lt"/>
                        </a:rPr>
                        <a:t>FiscalNote</a:t>
                      </a:r>
                    </a:p>
                  </a:txBody>
                  <a:tcPr marL="9525" marR="9525" marT="9525" marB="0" anchor="ctr"/>
                </a:tc>
                <a:tc>
                  <a:txBody>
                    <a:bodyPr/>
                    <a:lstStyle/>
                    <a:p>
                      <a:pPr algn="ctr" fontAlgn="ctr"/>
                      <a:r>
                        <a:rPr lang="en-US" sz="1000" b="0" i="0" u="none" strike="noStrike" dirty="0">
                          <a:effectLst/>
                          <a:latin typeface="+mn-lt"/>
                        </a:rPr>
                        <a:t>Dragonfly Eye</a:t>
                      </a:r>
                    </a:p>
                  </a:txBody>
                  <a:tcPr marL="9525" marR="9525" marT="9525" marB="0" anchor="ctr"/>
                </a:tc>
                <a:tc>
                  <a:txBody>
                    <a:bodyPr/>
                    <a:lstStyle/>
                    <a:p>
                      <a:pPr algn="ctr" fontAlgn="ctr"/>
                      <a:r>
                        <a:rPr lang="en-US" sz="1000" b="0" i="0" u="none" strike="noStrike" dirty="0">
                          <a:effectLst/>
                          <a:latin typeface="+mn-lt"/>
                        </a:rPr>
                        <a:t>33 </a:t>
                      </a:r>
                    </a:p>
                  </a:txBody>
                  <a:tcPr marL="9525" marR="9525" marT="9525" marB="0" anchor="ctr"/>
                </a:tc>
                <a:extLst>
                  <a:ext uri="{0D108BD9-81ED-4DB2-BD59-A6C34878D82A}">
                    <a16:rowId xmlns:a16="http://schemas.microsoft.com/office/drawing/2014/main" val="1654314455"/>
                  </a:ext>
                </a:extLst>
              </a:tr>
              <a:tr h="286738">
                <a:tc>
                  <a:txBody>
                    <a:bodyPr/>
                    <a:lstStyle/>
                    <a:p>
                      <a:pPr algn="ctr" fontAlgn="ctr"/>
                      <a:r>
                        <a:rPr lang="en-US" sz="1000" b="0" i="0" u="none" strike="noStrike" dirty="0">
                          <a:effectLst/>
                          <a:latin typeface="+mn-lt"/>
                        </a:rPr>
                        <a:t>ZeroFox</a:t>
                      </a:r>
                    </a:p>
                  </a:txBody>
                  <a:tcPr marL="9525" marR="9525" marT="9525" marB="0" anchor="ctr"/>
                </a:tc>
                <a:tc>
                  <a:txBody>
                    <a:bodyPr/>
                    <a:lstStyle/>
                    <a:p>
                      <a:pPr algn="ctr" fontAlgn="ctr"/>
                      <a:r>
                        <a:rPr lang="en-US" sz="1000" b="0" i="0" u="none" strike="noStrike" dirty="0">
                          <a:effectLst/>
                          <a:latin typeface="+mn-lt"/>
                        </a:rPr>
                        <a:t>LookingGlass</a:t>
                      </a:r>
                    </a:p>
                  </a:txBody>
                  <a:tcPr marL="9525" marR="9525" marT="9525" marB="0" anchor="ctr"/>
                </a:tc>
                <a:tc>
                  <a:txBody>
                    <a:bodyPr/>
                    <a:lstStyle/>
                    <a:p>
                      <a:pPr algn="ctr" fontAlgn="ctr"/>
                      <a:r>
                        <a:rPr lang="en-US" sz="1000" b="0" i="0" u="none" strike="noStrike" dirty="0">
                          <a:effectLst/>
                          <a:latin typeface="+mn-lt"/>
                        </a:rPr>
                        <a:t>26 </a:t>
                      </a:r>
                    </a:p>
                  </a:txBody>
                  <a:tcPr marL="9525" marR="9525" marT="9525" marB="0" anchor="ctr"/>
                </a:tc>
                <a:extLst>
                  <a:ext uri="{0D108BD9-81ED-4DB2-BD59-A6C34878D82A}">
                    <a16:rowId xmlns:a16="http://schemas.microsoft.com/office/drawing/2014/main" val="3177171372"/>
                  </a:ext>
                </a:extLst>
              </a:tr>
              <a:tr h="286738">
                <a:tc>
                  <a:txBody>
                    <a:bodyPr/>
                    <a:lstStyle/>
                    <a:p>
                      <a:pPr algn="ctr" fontAlgn="ctr"/>
                      <a:r>
                        <a:rPr lang="en-US" sz="1000" b="0" i="0" u="none" strike="noStrike" dirty="0">
                          <a:effectLst/>
                          <a:latin typeface="+mn-lt"/>
                        </a:rPr>
                        <a:t>Columbus A/S</a:t>
                      </a:r>
                    </a:p>
                  </a:txBody>
                  <a:tcPr marL="9525" marR="9525" marT="9525" marB="0" anchor="ctr"/>
                </a:tc>
                <a:tc>
                  <a:txBody>
                    <a:bodyPr/>
                    <a:lstStyle/>
                    <a:p>
                      <a:pPr algn="ctr" fontAlgn="ctr"/>
                      <a:r>
                        <a:rPr lang="en-US" sz="1000" b="0" i="0" u="none" strike="noStrike" dirty="0">
                          <a:effectLst/>
                          <a:latin typeface="+mn-lt"/>
                        </a:rPr>
                        <a:t>ICY Security</a:t>
                      </a:r>
                    </a:p>
                  </a:txBody>
                  <a:tcPr marL="9525" marR="9525" marT="9525" marB="0" anchor="ctr"/>
                </a:tc>
                <a:tc>
                  <a:txBody>
                    <a:bodyPr/>
                    <a:lstStyle/>
                    <a:p>
                      <a:pPr algn="ctr" fontAlgn="ctr"/>
                      <a:r>
                        <a:rPr lang="en-US" sz="1000" b="0" i="0" u="none" strike="noStrike" dirty="0">
                          <a:effectLst/>
                          <a:latin typeface="+mn-lt"/>
                        </a:rPr>
                        <a:t>19 </a:t>
                      </a:r>
                    </a:p>
                  </a:txBody>
                  <a:tcPr marL="9525" marR="9525" marT="9525" marB="0" anchor="ctr"/>
                </a:tc>
                <a:extLst>
                  <a:ext uri="{0D108BD9-81ED-4DB2-BD59-A6C34878D82A}">
                    <a16:rowId xmlns:a16="http://schemas.microsoft.com/office/drawing/2014/main" val="1588030620"/>
                  </a:ext>
                </a:extLst>
              </a:tr>
              <a:tr h="286738">
                <a:tc>
                  <a:txBody>
                    <a:bodyPr/>
                    <a:lstStyle/>
                    <a:p>
                      <a:pPr algn="ctr" fontAlgn="ctr"/>
                      <a:r>
                        <a:rPr lang="en-US" sz="1000" b="0" i="0" u="none" strike="noStrike" dirty="0">
                          <a:effectLst/>
                          <a:latin typeface="+mn-lt"/>
                        </a:rPr>
                        <a:t>Drumz </a:t>
                      </a:r>
                    </a:p>
                  </a:txBody>
                  <a:tcPr marL="9525" marR="9525" marT="9525" marB="0" anchor="ctr"/>
                </a:tc>
                <a:tc>
                  <a:txBody>
                    <a:bodyPr/>
                    <a:lstStyle/>
                    <a:p>
                      <a:pPr algn="ctr" fontAlgn="ctr"/>
                      <a:r>
                        <a:rPr lang="en-US" sz="1000" b="0" i="0" u="none" strike="noStrike" dirty="0">
                          <a:effectLst/>
                          <a:latin typeface="+mn-lt"/>
                        </a:rPr>
                        <a:t>Acuity Risk Management</a:t>
                      </a:r>
                    </a:p>
                  </a:txBody>
                  <a:tcPr marL="9525" marR="9525" marT="9525" marB="0" anchor="ctr"/>
                </a:tc>
                <a:tc>
                  <a:txBody>
                    <a:bodyPr/>
                    <a:lstStyle/>
                    <a:p>
                      <a:pPr algn="ctr" fontAlgn="ctr"/>
                      <a:r>
                        <a:rPr lang="en-US" sz="1000" b="0" i="0" u="none" strike="noStrike" dirty="0">
                          <a:effectLst/>
                          <a:latin typeface="+mn-lt"/>
                        </a:rPr>
                        <a:t>5 </a:t>
                      </a:r>
                    </a:p>
                  </a:txBody>
                  <a:tcPr marL="9525" marR="9525" marT="9525" marB="0" anchor="ctr"/>
                </a:tc>
                <a:extLst>
                  <a:ext uri="{0D108BD9-81ED-4DB2-BD59-A6C34878D82A}">
                    <a16:rowId xmlns:a16="http://schemas.microsoft.com/office/drawing/2014/main" val="1788696515"/>
                  </a:ext>
                </a:extLst>
              </a:tr>
              <a:tr h="286738">
                <a:tc>
                  <a:txBody>
                    <a:bodyPr/>
                    <a:lstStyle/>
                    <a:p>
                      <a:pPr algn="ctr" fontAlgn="ctr"/>
                      <a:r>
                        <a:rPr lang="en-US" sz="1000" b="0" i="0" u="none" strike="noStrike" dirty="0">
                          <a:effectLst/>
                          <a:latin typeface="+mn-lt"/>
                        </a:rPr>
                        <a:t>Tesserent</a:t>
                      </a:r>
                    </a:p>
                  </a:txBody>
                  <a:tcPr marL="9525" marR="9525" marT="9525" marB="0" anchor="ctr"/>
                </a:tc>
                <a:tc>
                  <a:txBody>
                    <a:bodyPr/>
                    <a:lstStyle/>
                    <a:p>
                      <a:pPr algn="ctr" fontAlgn="ctr"/>
                      <a:r>
                        <a:rPr lang="en-US" sz="1000" b="0" i="0" u="none" strike="noStrike" dirty="0">
                          <a:effectLst/>
                          <a:latin typeface="+mn-lt"/>
                        </a:rPr>
                        <a:t>ALC Group</a:t>
                      </a:r>
                    </a:p>
                  </a:txBody>
                  <a:tcPr marL="9525" marR="9525" marT="9525" marB="0" anchor="ctr"/>
                </a:tc>
                <a:tc>
                  <a:txBody>
                    <a:bodyPr/>
                    <a:lstStyle/>
                    <a:p>
                      <a:pPr algn="ctr" fontAlgn="ctr"/>
                      <a:r>
                        <a:rPr lang="en-US" sz="1000" b="0" i="0" u="none" strike="noStrike" dirty="0">
                          <a:effectLst/>
                          <a:latin typeface="+mn-lt"/>
                        </a:rPr>
                        <a:t>4 </a:t>
                      </a:r>
                    </a:p>
                  </a:txBody>
                  <a:tcPr marL="9525" marR="9525" marT="9525" marB="0" anchor="ctr"/>
                </a:tc>
                <a:extLst>
                  <a:ext uri="{0D108BD9-81ED-4DB2-BD59-A6C34878D82A}">
                    <a16:rowId xmlns:a16="http://schemas.microsoft.com/office/drawing/2014/main" val="3044861434"/>
                  </a:ext>
                </a:extLst>
              </a:tr>
              <a:tr h="286738">
                <a:tc>
                  <a:txBody>
                    <a:bodyPr/>
                    <a:lstStyle/>
                    <a:p>
                      <a:pPr algn="ctr" fontAlgn="ctr"/>
                      <a:r>
                        <a:rPr lang="en-US" sz="1000" b="0" i="0" u="none" strike="noStrike" dirty="0">
                          <a:effectLst/>
                          <a:latin typeface="+mn-lt"/>
                        </a:rPr>
                        <a:t>Seon</a:t>
                      </a:r>
                    </a:p>
                  </a:txBody>
                  <a:tcPr marL="9525" marR="9525" marT="9525" marB="0" anchor="ctr"/>
                </a:tc>
                <a:tc>
                  <a:txBody>
                    <a:bodyPr/>
                    <a:lstStyle/>
                    <a:p>
                      <a:pPr algn="ctr" fontAlgn="ctr"/>
                      <a:r>
                        <a:rPr lang="en-US" sz="1000" b="0" i="0" u="none" strike="noStrike" dirty="0">
                          <a:effectLst/>
                          <a:latin typeface="+mn-lt"/>
                        </a:rPr>
                        <a:t>Complytron</a:t>
                      </a:r>
                    </a:p>
                  </a:txBody>
                  <a:tcPr marL="9525" marR="9525" marT="9525" marB="0" anchor="ctr"/>
                </a:tc>
                <a:tc>
                  <a:txBody>
                    <a:bodyPr/>
                    <a:lstStyle/>
                    <a:p>
                      <a:pPr algn="ctr" fontAlgn="ctr"/>
                      <a:r>
                        <a:rPr lang="en-US" sz="1000" b="0" i="0" u="none" strike="noStrike" dirty="0">
                          <a:effectLst/>
                          <a:latin typeface="+mn-lt"/>
                        </a:rPr>
                        <a:t>3 </a:t>
                      </a:r>
                    </a:p>
                  </a:txBody>
                  <a:tcPr marL="9525" marR="9525" marT="9525" marB="0" anchor="ctr"/>
                </a:tc>
                <a:extLst>
                  <a:ext uri="{0D108BD9-81ED-4DB2-BD59-A6C34878D82A}">
                    <a16:rowId xmlns:a16="http://schemas.microsoft.com/office/drawing/2014/main" val="1880904828"/>
                  </a:ext>
                </a:extLst>
              </a:tr>
            </a:tbl>
          </a:graphicData>
        </a:graphic>
      </p:graphicFrame>
      <p:sp>
        <p:nvSpPr>
          <p:cNvPr id="3" name="TextBox 2">
            <a:extLst>
              <a:ext uri="{FF2B5EF4-FFF2-40B4-BE49-F238E27FC236}">
                <a16:creationId xmlns:a16="http://schemas.microsoft.com/office/drawing/2014/main" id="{844FA183-FFAE-86A1-8329-E0282BE66D0B}"/>
              </a:ext>
            </a:extLst>
          </p:cNvPr>
          <p:cNvSpPr txBox="1"/>
          <p:nvPr/>
        </p:nvSpPr>
        <p:spPr>
          <a:xfrm>
            <a:off x="7822276" y="6053660"/>
            <a:ext cx="1739352" cy="215444"/>
          </a:xfrm>
          <a:prstGeom prst="rect">
            <a:avLst/>
          </a:prstGeom>
          <a:noFill/>
        </p:spPr>
        <p:txBody>
          <a:bodyPr wrap="square" rtlCol="0">
            <a:spAutoFit/>
          </a:bodyPr>
          <a:lstStyle/>
          <a:p>
            <a:pPr algn="r"/>
            <a:r>
              <a:rPr lang="en-US" sz="800" dirty="0">
                <a:solidFill>
                  <a:schemeClr val="bg1">
                    <a:lumMod val="50000"/>
                  </a:schemeClr>
                </a:solidFill>
                <a:latin typeface="+mn-lt"/>
              </a:rPr>
              <a:t>Source: Analysys Mason</a:t>
            </a:r>
            <a:endParaRPr lang="en-GB" sz="800" dirty="0">
              <a:solidFill>
                <a:schemeClr val="bg1">
                  <a:lumMod val="50000"/>
                </a:schemeClr>
              </a:solidFill>
              <a:latin typeface="+mn-lt"/>
            </a:endParaRPr>
          </a:p>
        </p:txBody>
      </p:sp>
    </p:spTree>
    <p:extLst>
      <p:ext uri="{BB962C8B-B14F-4D97-AF65-F5344CB8AC3E}">
        <p14:creationId xmlns:p14="http://schemas.microsoft.com/office/powerpoint/2010/main" val="14549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3331886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9" name="Table Placeholder 11">
            <a:extLst>
              <a:ext uri="{FF2B5EF4-FFF2-40B4-BE49-F238E27FC236}">
                <a16:creationId xmlns:a16="http://schemas.microsoft.com/office/drawing/2014/main" id="{3438F69A-28B7-4EB0-9A24-12EA33C5ABC8}"/>
              </a:ext>
            </a:extLst>
          </p:cNvPr>
          <p:cNvGraphicFramePr>
            <a:graphicFrameLocks noGrp="1"/>
          </p:cNvGraphicFramePr>
          <p:nvPr>
            <p:ph type="tbl" sz="quarter" idx="10"/>
            <p:extLst>
              <p:ext uri="{D42A27DB-BD31-4B8C-83A1-F6EECF244321}">
                <p14:modId xmlns:p14="http://schemas.microsoft.com/office/powerpoint/2010/main" val="4088423753"/>
              </p:ext>
            </p:extLst>
          </p:nvPr>
        </p:nvGraphicFramePr>
        <p:xfrm>
          <a:off x="2760663" y="1671638"/>
          <a:ext cx="5656050" cy="3024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0839994"/>
                  </a:ext>
                </a:extLst>
              </a:tr>
              <a:tr h="432000">
                <a:tc>
                  <a:txBody>
                    <a:bodyPr/>
                    <a:lstStyle/>
                    <a:p>
                      <a:r>
                        <a:rPr lang="en-GB" sz="1400" b="1" spc="20" baseline="0" dirty="0">
                          <a:solidFill>
                            <a:schemeClr val="tx1"/>
                          </a:solidFill>
                          <a:latin typeface="Franklin Gothic Book" panose="020B0503020102020204" pitchFamily="34" charset="0"/>
                        </a:rPr>
                        <a:t>Appendix</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991680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de2yJ5og.crr4rJKpY8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Analysys Mason PPT">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TrackerReport.potx" id="{A7ECF25F-897D-4D2F-8C49-A7FB1E6FB3E6}" vid="{DA47DC3E-4B4C-4013-99EF-30DA5A114834}"/>
    </a:ext>
  </a:extLst>
</a:theme>
</file>

<file path=ppt/theme/theme2.xml><?xml version="1.0" encoding="utf-8"?>
<a:theme xmlns:a="http://schemas.openxmlformats.org/drawingml/2006/main" name="1_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Analysys Mason PPT">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ReportShortResearch.potx" id="{63397C2B-C8AF-4D32-9776-69BD7B10B422}" vid="{46EF05DD-CB87-4CC9-AC01-3B6CC0F12D62}"/>
    </a:ext>
  </a:extLst>
</a:theme>
</file>

<file path=ppt/theme/theme3.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Analysys Mason PPT">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ReportShortResearch.potx" id="{63397C2B-C8AF-4D32-9776-69BD7B10B422}" vid="{46EF05DD-CB87-4CC9-AC01-3B6CC0F12D6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F27A934ED19E4C9FF78EC5C44C0ECF" ma:contentTypeVersion="16" ma:contentTypeDescription="Create a new document." ma:contentTypeScope="" ma:versionID="483e7b0b9461d975b399bd8c1ad28e90">
  <xsd:schema xmlns:xsd="http://www.w3.org/2001/XMLSchema" xmlns:xs="http://www.w3.org/2001/XMLSchema" xmlns:p="http://schemas.microsoft.com/office/2006/metadata/properties" xmlns:ns2="8067c3fc-33af-40c6-b499-a17556711f8d" xmlns:ns3="e3dd2996-96bd-420b-83df-fc1ca4fedaf7" targetNamespace="http://schemas.microsoft.com/office/2006/metadata/properties" ma:root="true" ma:fieldsID="8b7588619b71abe605b7631ca1a616b2" ns2:_="" ns3:_="">
    <xsd:import namespace="8067c3fc-33af-40c6-b499-a17556711f8d"/>
    <xsd:import namespace="e3dd2996-96bd-420b-83df-fc1ca4feda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67c3fc-33af-40c6-b499-a17556711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84c47f5-71ed-4baa-a89a-d8c03982658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d2996-96bd-420b-83df-fc1ca4fedaf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af53a80-d7c5-477d-9acd-2aa4c1e1a2d1}" ma:internalName="TaxCatchAll" ma:showField="CatchAllData" ma:web="e3dd2996-96bd-420b-83df-fc1ca4fed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3dd2996-96bd-420b-83df-fc1ca4fedaf7" xsi:nil="true"/>
    <lcf76f155ced4ddcb4097134ff3c332f xmlns="8067c3fc-33af-40c6-b499-a17556711f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CC7010-7652-4014-AAFE-21DBE9A19B4E}">
  <ds:schemaRefs>
    <ds:schemaRef ds:uri="http://schemas.microsoft.com/sharepoint/v3/contenttype/forms"/>
  </ds:schemaRefs>
</ds:datastoreItem>
</file>

<file path=customXml/itemProps2.xml><?xml version="1.0" encoding="utf-8"?>
<ds:datastoreItem xmlns:ds="http://schemas.openxmlformats.org/officeDocument/2006/customXml" ds:itemID="{E1A64C1F-2B7D-416B-A909-310B40695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67c3fc-33af-40c6-b499-a17556711f8d"/>
    <ds:schemaRef ds:uri="e3dd2996-96bd-420b-83df-fc1ca4fed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AF7F40-53BE-41B1-A416-9BFD9C1A15D7}">
  <ds:schemaRefs>
    <ds:schemaRef ds:uri="e3dd2996-96bd-420b-83df-fc1ca4fedaf7"/>
    <ds:schemaRef ds:uri="http://schemas.openxmlformats.org/package/2006/metadata/core-properties"/>
    <ds:schemaRef ds:uri="http://purl.org/dc/terms/"/>
    <ds:schemaRef ds:uri="http://schemas.microsoft.com/office/2006/documentManagement/types"/>
    <ds:schemaRef ds:uri="8067c3fc-33af-40c6-b499-a17556711f8d"/>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f2d06fff-1cf9-44fc-a24c-977797e9de2e}" enabled="1" method="Standard" siteId="{090837fc-2949-4d3c-b475-8fe9817d6f79}" removed="0"/>
</clbl:labelList>
</file>

<file path=docProps/app.xml><?xml version="1.0" encoding="utf-8"?>
<Properties xmlns="http://schemas.openxmlformats.org/officeDocument/2006/extended-properties" xmlns:vt="http://schemas.openxmlformats.org/officeDocument/2006/docPropsVTypes">
  <Template>TrackerReport</Template>
  <TotalTime>27</TotalTime>
  <Words>2079</Words>
  <Application>Microsoft Office PowerPoint</Application>
  <PresentationFormat>A4 Paper (210x297 mm)</PresentationFormat>
  <Paragraphs>162</Paragraphs>
  <Slides>17</Slides>
  <Notes>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8" baseType="lpstr">
      <vt:lpstr>Arial</vt:lpstr>
      <vt:lpstr>Calibri</vt:lpstr>
      <vt:lpstr>Franklin Gothic Book</vt:lpstr>
      <vt:lpstr>Franklin Gothic Heavy</vt:lpstr>
      <vt:lpstr>Franklin Gothic Medium</vt:lpstr>
      <vt:lpstr>Symbol</vt:lpstr>
      <vt:lpstr>Wingdings</vt:lpstr>
      <vt:lpstr>AnalysysMasonPPT</vt:lpstr>
      <vt:lpstr>1_AnalysysMasonPPT</vt:lpstr>
      <vt:lpstr>AnalysysMasonPPT</vt:lpstr>
      <vt:lpstr>think-cell Slide</vt:lpstr>
      <vt:lpstr>PowerPoint Presentation</vt:lpstr>
      <vt:lpstr>PowerPoint Presentation</vt:lpstr>
      <vt:lpstr>Executive summary</vt:lpstr>
      <vt:lpstr>PowerPoint Presentation</vt:lpstr>
      <vt:lpstr>Endpoint security specialists: in 2022, CrowdStrike, SentinelOne and Gen Digital grew their revenue at a higher rate than their competitors</vt:lpstr>
      <vt:lpstr>Network security specialists: the combined revenue of Palo Alto Networks and Fortinet exceeded USD10 billion in 2022</vt:lpstr>
      <vt:lpstr>Profitability: security vendors that are growing their revenue quickly are making heavy losses as they aggressively expand their businesses</vt:lpstr>
      <vt:lpstr>Mergers and acquisitions: M&amp;A activity in the security sector rebounded in 1H 2023 following a decline in 2H 2022</vt:lpstr>
      <vt:lpstr>PowerPoint Presentation</vt:lpstr>
      <vt:lpstr>Annual revenue: 11 of the publicly traded major security vendors that we track generated more than USD1 billion in security revenue in 2022</vt:lpstr>
      <vt:lpstr>Annual revenue growth: SentinelOne, Zscaler, and CrowdStrike are among the publicly traded security vendors that exhibited the highest revenue growth in 2022</vt:lpstr>
      <vt:lpstr>PowerPoint Presentation</vt:lpstr>
      <vt:lpstr>About the author</vt:lpstr>
      <vt:lpstr>Global leaders in TMT management consulting</vt:lpstr>
      <vt:lpstr>Our research services</vt:lpstr>
      <vt:lpstr>Our areas of expertise</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vendors’ financial and operational metrics: trends and analysis</dc:title>
  <dc:subject>_</dc:subject>
  <dc:creator>_</dc:creator>
  <dc:description>.</dc:description>
  <cp:lastModifiedBy>Jane Potocki</cp:lastModifiedBy>
  <cp:revision>84</cp:revision>
  <cp:lastPrinted>2013-03-20T11:36:12Z</cp:lastPrinted>
  <dcterms:created xsi:type="dcterms:W3CDTF">2023-05-17T17:05:30Z</dcterms:created>
  <dcterms:modified xsi:type="dcterms:W3CDTF">2023-08-09T15:28:41Z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0x01010091F27A934ED19E4C9FF78EC5C44C0ECF</vt:lpwstr>
  </property>
  <property fmtid="{D5CDD505-2E9C-101B-9397-08002B2CF9AE}" pid="3" name="MediaServiceImageTags">
    <vt:lpwstr/>
  </property>
</Properties>
</file>