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Lst>
  <p:notesMasterIdLst>
    <p:notesMasterId r:id="rId17"/>
  </p:notesMasterIdLst>
  <p:handoutMasterIdLst>
    <p:handoutMasterId r:id="rId18"/>
  </p:handoutMasterIdLst>
  <p:sldIdLst>
    <p:sldId id="594" r:id="rId5"/>
    <p:sldId id="596" r:id="rId6"/>
    <p:sldId id="592" r:id="rId7"/>
    <p:sldId id="600" r:id="rId8"/>
    <p:sldId id="601" r:id="rId9"/>
    <p:sldId id="602" r:id="rId10"/>
    <p:sldId id="603" r:id="rId11"/>
    <p:sldId id="536" r:id="rId12"/>
    <p:sldId id="535" r:id="rId13"/>
    <p:sldId id="533" r:id="rId14"/>
    <p:sldId id="534" r:id="rId15"/>
    <p:sldId id="505" r:id="rId16"/>
  </p:sldIdLst>
  <p:sldSz cx="9906000" cy="6858000" type="A4"/>
  <p:notesSz cx="6670675" cy="9875838"/>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9D1"/>
    <a:srgbClr val="F593A3"/>
    <a:srgbClr val="7F7F7F"/>
    <a:srgbClr val="65666A"/>
    <a:srgbClr val="1F1451"/>
    <a:srgbClr val="989898"/>
    <a:srgbClr val="E5F5FF"/>
    <a:srgbClr val="EBFAFF"/>
    <a:srgbClr val="E7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p:scale>
          <a:sx n="130" d="100"/>
          <a:sy n="130" d="100"/>
        </p:scale>
        <p:origin x="744" y="-36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17/06/2020</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17/06/2020</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12</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oleObject" Target="../embeddings/oleObject6.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86CA7-ADCE-4F09-8F24-42AFADFEA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53" y="9509"/>
            <a:ext cx="9876368" cy="6827989"/>
          </a:xfrm>
          <a:prstGeom prst="rect">
            <a:avLst/>
          </a:prstGeom>
        </p:spPr>
      </p:pic>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a:t>NBED title</a:t>
            </a:r>
            <a:endParaRPr lang="en-GB"/>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a:t>NBED author(s) names</a:t>
            </a:r>
          </a:p>
        </p:txBody>
      </p:sp>
      <p:sp>
        <p:nvSpPr>
          <p:cNvPr id="9" name="Rectangle 8">
            <a:extLst>
              <a:ext uri="{FF2B5EF4-FFF2-40B4-BE49-F238E27FC236}">
                <a16:creationId xmlns:a16="http://schemas.microsoft.com/office/drawing/2014/main" id="{836CF395-FE03-4393-92D4-6053CD7599B4}"/>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14" name="Picture 13">
            <a:extLst>
              <a:ext uri="{FF2B5EF4-FFF2-40B4-BE49-F238E27FC236}">
                <a16:creationId xmlns:a16="http://schemas.microsoft.com/office/drawing/2014/main" id="{F777ADC5-233D-4676-BDE1-0E8F3FAEF4E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Tree>
    <p:extLst>
      <p:ext uri="{BB962C8B-B14F-4D97-AF65-F5344CB8AC3E}">
        <p14:creationId xmlns:p14="http://schemas.microsoft.com/office/powerpoint/2010/main" val="339264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27351"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10816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27351" y="1673998"/>
            <a:ext cx="4230000" cy="2115136"/>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TableR">
            <a:extLst>
              <a:ext uri="{FF2B5EF4-FFF2-40B4-BE49-F238E27FC236}">
                <a16:creationId xmlns:a16="http://schemas.microsoft.com/office/drawing/2014/main" id="{D2F55C09-9B47-4EDF-B95A-5E575FBEBD5A}"/>
              </a:ext>
            </a:extLst>
          </p:cNvPr>
          <p:cNvSpPr>
            <a:spLocks noGrp="1"/>
          </p:cNvSpPr>
          <p:nvPr>
            <p:ph type="tbl" sz="quarter" idx="20" hasCustomPrompt="1"/>
          </p:nvPr>
        </p:nvSpPr>
        <p:spPr>
          <a:xfrm>
            <a:off x="5227351" y="4091935"/>
            <a:ext cx="4230000" cy="2115136"/>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65552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5441"/>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259200" y="1673998"/>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37019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9"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9" name="CaptionR">
            <a:extLst>
              <a:ext uri="{FF2B5EF4-FFF2-40B4-BE49-F238E27FC236}">
                <a16:creationId xmlns:a16="http://schemas.microsoft.com/office/drawing/2014/main" id="{4404BFD2-8136-4A4F-8FB3-94DF4834E404}"/>
              </a:ext>
            </a:extLst>
          </p:cNvP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Tree>
    <p:extLst>
      <p:ext uri="{BB962C8B-B14F-4D97-AF65-F5344CB8AC3E}">
        <p14:creationId xmlns:p14="http://schemas.microsoft.com/office/powerpoint/2010/main" val="257157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2333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E40684-D46F-436E-A508-54E2C0B82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53" y="9509"/>
            <a:ext cx="9876368" cy="6827989"/>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677382"/>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r>
              <a:rPr lang="en-GB" sz="800" b="0" dirty="0">
                <a:solidFill>
                  <a:schemeClr val="bg1"/>
                </a:solidFill>
                <a:latin typeface="+mn-lt"/>
              </a:rPr>
              <a:t>Bush House • North West Wing • Aldwych • London • WC2B 4PJ • UK</a:t>
            </a:r>
          </a:p>
          <a:p>
            <a:pPr marL="0" indent="0" algn="l">
              <a:spcAft>
                <a:spcPts val="300"/>
              </a:spcAft>
            </a:pPr>
            <a:r>
              <a:rPr lang="en-GB" sz="800" b="0" dirty="0">
                <a:solidFill>
                  <a:schemeClr val="bg1"/>
                </a:solidFill>
                <a:latin typeface="+mn-lt"/>
              </a:rPr>
              <a:t>Tel: +44 (0)20 7395 9000 • Email: research@analysysmason.com • www.analysysmason.com/research • Registered in England and Wales No. 5177472</a:t>
            </a:r>
          </a:p>
          <a:p>
            <a:pPr marL="0" indent="0" algn="l">
              <a:spcAft>
                <a:spcPts val="300"/>
              </a:spcAft>
            </a:pPr>
            <a:r>
              <a:rPr lang="en-GB" sz="800" dirty="0">
                <a:solidFill>
                  <a:schemeClr val="bg1"/>
                </a:solidFill>
                <a:latin typeface="Franklin Gothic Book" pitchFamily="34" charset="0"/>
              </a:rPr>
              <a:t>© Analysys Mason Limited 2020. All rights reserved. No part of this publication may be reproduced, stored in a retrieval system or transmitted in any form or by any means – electronic, mechanical, photocopying, recording or otherwise – without the prior written permission of the publisher.</a:t>
            </a:r>
          </a:p>
          <a:p>
            <a:pPr marL="0" indent="0" algn="l">
              <a:spcAft>
                <a:spcPts val="300"/>
              </a:spcAft>
            </a:pPr>
            <a:r>
              <a:rPr lang="en-GB" sz="800" dirty="0">
                <a:solidFill>
                  <a:schemeClr val="bg1"/>
                </a:solidFill>
                <a:latin typeface="Franklin Gothic Book" pitchFamily="34" charset="0"/>
              </a:rPr>
              <a:t>Figures and projections contained in this report are based on publicly available information only and are produced by the Research Division of Analysys Mason Limited independently of any client-specific work within Analysys Mason Limited. The opinions expressed are those of the stated authors only.</a:t>
            </a:r>
          </a:p>
          <a:p>
            <a:pPr marL="0" indent="0" algn="l">
              <a:spcAft>
                <a:spcPts val="300"/>
              </a:spcAft>
            </a:pPr>
            <a:r>
              <a:rPr lang="en-GB" sz="800" dirty="0">
                <a:solidFill>
                  <a:schemeClr val="bg1"/>
                </a:solidFill>
                <a:latin typeface="Franklin Gothic Book" pitchFamily="34" charset="0"/>
              </a:rPr>
              <a:t>Analysys Mason Limited recognises that many terms appearing in this report are proprietary; all such trademarks are acknowledged and every effort has been made to indicate them by the normal UK publishing practice of capitalisation. However, the presence of a term, in whatever form, does not affect its legal status as a trademark.</a:t>
            </a:r>
          </a:p>
          <a:p>
            <a:pPr marL="0" indent="0" algn="l">
              <a:spcAft>
                <a:spcPts val="300"/>
              </a:spcAft>
            </a:pPr>
            <a:r>
              <a:rPr lang="en-GB" sz="800" dirty="0">
                <a:solidFill>
                  <a:schemeClr val="bg1"/>
                </a:solidFill>
                <a:latin typeface="Franklin Gothic Book" pitchFamily="34" charset="0"/>
              </a:rPr>
              <a:t>Analysys Mason Limited maintains that all reasonable care and skill have been used in the compilation of this publication. However, Analysys Mason Limited shall not be under any liability for loss or damage (including consequential loss) whatsoever or howsoever arising as a result of the use of this publication by the customer, his servants, agents or any third party.</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a:t>INSERT PUBLICATION MONTH AND YEAR</a:t>
            </a:r>
            <a:endParaRPr lang="en-GB"/>
          </a:p>
        </p:txBody>
      </p:sp>
    </p:spTree>
    <p:extLst>
      <p:ext uri="{BB962C8B-B14F-4D97-AF65-F5344CB8AC3E}">
        <p14:creationId xmlns:p14="http://schemas.microsoft.com/office/powerpoint/2010/main" val="134349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380702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0" name="think-cell Slide" r:id="rId5" imgW="352" imgH="354" progId="TCLayout.ActiveDocument.1">
                  <p:embed/>
                </p:oleObj>
              </mc:Choice>
              <mc:Fallback>
                <p:oleObj name="think-cell Slide" r:id="rId5" imgW="352" imgH="35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3"/>
            </p:custDataLst>
            <p:extLst>
              <p:ext uri="{D42A27DB-BD31-4B8C-83A1-F6EECF244321}">
                <p14:modId xmlns:p14="http://schemas.microsoft.com/office/powerpoint/2010/main" val="33810854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1"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134944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872428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4" name="Text Placeholder 2"/>
          <p:cNvSpPr>
            <a:spLocks noGrp="1"/>
          </p:cNvSpPr>
          <p:nvPr>
            <p:ph type="body" idx="1"/>
          </p:nvPr>
        </p:nvSpPr>
        <p:spPr>
          <a:xfrm>
            <a:off x="452438" y="1368000"/>
            <a:ext cx="9001126" cy="4822488"/>
          </a:xfrm>
          <a:prstGeom prst="rect">
            <a:avLst/>
          </a:prstGeom>
        </p:spPr>
        <p:txBody>
          <a:bodyPr vert="horz" lIns="0" tIns="45720" rIns="0" bIns="45720" rtlCol="0">
            <a:noAutofit/>
          </a:bodyPr>
          <a:lstStyle/>
          <a:p>
            <a:pPr lvl="0"/>
            <a:r>
              <a:rPr lang="en-GB" noProof="0"/>
              <a:t>Click to add text</a:t>
            </a:r>
          </a:p>
          <a:p>
            <a:pPr lvl="1"/>
            <a:r>
              <a:rPr lang="en-GB" noProof="0"/>
              <a:t>Second level</a:t>
            </a:r>
          </a:p>
          <a:p>
            <a:pPr lvl="2"/>
            <a:r>
              <a:rPr lang="en-GB" noProof="0"/>
              <a:t>Third level</a:t>
            </a:r>
          </a:p>
          <a:p>
            <a:pPr lvl="3"/>
            <a:r>
              <a:rPr lang="en-GB" noProof="0"/>
              <a:t>Fourth level</a:t>
            </a:r>
          </a:p>
        </p:txBody>
      </p:sp>
      <p:sp>
        <p:nvSpPr>
          <p:cNvPr id="6" name="Footer Placeholder 3">
            <a:extLst>
              <a:ext uri="{FF2B5EF4-FFF2-40B4-BE49-F238E27FC236}">
                <a16:creationId xmlns:a16="http://schemas.microsoft.com/office/drawing/2014/main" id="{22865B93-E86E-48E7-BDCD-D0CE68009ED0}"/>
              </a:ext>
            </a:extLst>
          </p:cNvPr>
          <p:cNvSpPr>
            <a:spLocks noGrp="1"/>
          </p:cNvSpPr>
          <p:nvPr>
            <p:ph type="ftr" sz="quarter" idx="3"/>
          </p:nvPr>
        </p:nvSpPr>
        <p:spPr>
          <a:xfrm>
            <a:off x="449263" y="6275749"/>
            <a:ext cx="7865979" cy="504000"/>
          </a:xfrm>
          <a:prstGeom prst="rect">
            <a:avLst/>
          </a:prstGeom>
          <a:noFill/>
        </p:spPr>
        <p:txBody>
          <a:bodyPr vert="horz" wrap="square" rtlCol="0" anchor="b" anchorCtr="0">
            <a:noAutofit/>
          </a:bodyPr>
          <a:lstStyle>
            <a:lvl1pPr marL="85725" indent="-85725" algn="l" rtl="0" eaLnBrk="1" fontAlgn="base" hangingPunct="1">
              <a:lnSpc>
                <a:spcPct val="100000"/>
              </a:lnSpc>
              <a:spcBef>
                <a:spcPct val="0"/>
              </a:spcBef>
              <a:spcAft>
                <a:spcPts val="300"/>
              </a:spcAft>
              <a:buClr>
                <a:schemeClr val="accent2"/>
              </a:buClr>
              <a:buFont typeface="Wingdings" pitchFamily="2" charset="2"/>
              <a:buNone/>
              <a:tabLst>
                <a:tab pos="85725" algn="l"/>
              </a:tabLst>
              <a:defRPr lang="en-GB" sz="900" i="0" kern="1200" baseline="30000" smtClean="0">
                <a:solidFill>
                  <a:schemeClr val="tx1"/>
                </a:solidFill>
                <a:latin typeface="Franklin Gothic Book" panose="020B0503020102020204" pitchFamily="34" charset="0"/>
                <a:ea typeface="ＭＳ Ｐゴシック" charset="-128"/>
                <a:cs typeface="Arial" pitchFamily="34" charset="0"/>
              </a:defRPr>
            </a:lvl1pPr>
          </a:lstStyle>
          <a:p>
            <a:r>
              <a:rPr lang="en-US" dirty="0"/>
              <a:t>1	</a:t>
            </a:r>
            <a:r>
              <a:rPr lang="en-US" baseline="0" dirty="0"/>
              <a:t>NBED type here</a:t>
            </a:r>
            <a:endParaRPr lang="en-US" dirty="0"/>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12"/>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 name="think-cell Slide" r:id="rId15" imgW="270" imgH="270" progId="TCLayout.ActiveDocument.1">
                  <p:embed/>
                </p:oleObj>
              </mc:Choice>
              <mc:Fallback>
                <p:oleObj name="think-cell Slide" r:id="rId15"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14"/>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0" name="Content Placeholder 5">
            <a:extLst>
              <a:ext uri="{FF2B5EF4-FFF2-40B4-BE49-F238E27FC236}">
                <a16:creationId xmlns:a16="http://schemas.microsoft.com/office/drawing/2014/main" id="{BA4BFA7A-D941-44D8-9F55-062E97E916F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b="0" kern="1200" baseline="0" dirty="0">
                <a:solidFill>
                  <a:srgbClr val="7F7F7F"/>
                </a:solidFill>
                <a:latin typeface="Franklin Gothic Book" panose="020B0503020102020204" pitchFamily="34" charset="0"/>
                <a:ea typeface="ＭＳ Ｐゴシック" charset="-128"/>
                <a:cs typeface="Arial" pitchFamily="34" charset="0"/>
              </a:rPr>
              <a:t>Huawei: iMaster MAE</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65" r:id="rId3"/>
    <p:sldLayoutId id="2147483861" r:id="rId4"/>
    <p:sldLayoutId id="2147483862" r:id="rId5"/>
    <p:sldLayoutId id="2147483864" r:id="rId6"/>
    <p:sldLayoutId id="2147483863" r:id="rId7"/>
    <p:sldLayoutId id="2147483868" r:id="rId8"/>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Huawei: iMaster MAE</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US" dirty="0"/>
              <a:t>Anil Rao and William Nagy</a:t>
            </a:r>
            <a:endParaRPr lang="en-GB" dirty="0"/>
          </a:p>
        </p:txBody>
      </p:sp>
    </p:spTree>
    <p:extLst>
      <p:ext uri="{BB962C8B-B14F-4D97-AF65-F5344CB8AC3E}">
        <p14:creationId xmlns:p14="http://schemas.microsoft.com/office/powerpoint/2010/main" val="347782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t>Research from Analysys Mason</a:t>
            </a:r>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10</a:t>
            </a:fld>
            <a:endParaRPr lang="en-GB" dirty="0"/>
          </a:p>
        </p:txBody>
      </p:sp>
      <p:pic>
        <p:nvPicPr>
          <p:cNvPr id="5" name="Picture 4">
            <a:extLst>
              <a:ext uri="{FF2B5EF4-FFF2-40B4-BE49-F238E27FC236}">
                <a16:creationId xmlns:a16="http://schemas.microsoft.com/office/drawing/2014/main" id="{E94A73DC-9D91-4CFA-8BA0-C75ADA691746}"/>
              </a:ext>
            </a:extLst>
          </p:cNvPr>
          <p:cNvPicPr>
            <a:picLocks noChangeAspect="1"/>
          </p:cNvPicPr>
          <p:nvPr/>
        </p:nvPicPr>
        <p:blipFill>
          <a:blip r:embed="rId2"/>
          <a:stretch>
            <a:fillRect/>
          </a:stretch>
        </p:blipFill>
        <p:spPr>
          <a:xfrm>
            <a:off x="350121" y="1401104"/>
            <a:ext cx="9205758" cy="4932091"/>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20F2-30B5-434B-AF72-A219355C909F}"/>
              </a:ext>
            </a:extLst>
          </p:cNvPr>
          <p:cNvSpPr>
            <a:spLocks noGrp="1"/>
          </p:cNvSpPr>
          <p:nvPr>
            <p:ph type="title"/>
          </p:nvPr>
        </p:nvSpPr>
        <p:spPr/>
        <p:txBody>
          <a:bodyPr/>
          <a:lstStyle/>
          <a:p>
            <a:r>
              <a:rPr lang="en-GB" dirty="0"/>
              <a:t>Consulting from Analysys Mason</a:t>
            </a:r>
          </a:p>
        </p:txBody>
      </p:sp>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11</a:t>
            </a:fld>
            <a:endParaRPr lang="en-GB" dirty="0"/>
          </a:p>
        </p:txBody>
      </p:sp>
      <p:pic>
        <p:nvPicPr>
          <p:cNvPr id="5" name="Picture 4">
            <a:extLst>
              <a:ext uri="{FF2B5EF4-FFF2-40B4-BE49-F238E27FC236}">
                <a16:creationId xmlns:a16="http://schemas.microsoft.com/office/drawing/2014/main" id="{0C1249EB-D68C-4A3F-8DB0-63DE0F4CC858}"/>
              </a:ext>
            </a:extLst>
          </p:cNvPr>
          <p:cNvPicPr>
            <a:picLocks noChangeAspect="1"/>
          </p:cNvPicPr>
          <p:nvPr/>
        </p:nvPicPr>
        <p:blipFill>
          <a:blip r:embed="rId2"/>
          <a:stretch>
            <a:fillRect/>
          </a:stretch>
        </p:blipFill>
        <p:spPr>
          <a:xfrm>
            <a:off x="450789" y="1646633"/>
            <a:ext cx="9205758" cy="4511431"/>
          </a:xfrm>
          <a:prstGeom prst="rect">
            <a:avLst/>
          </a:prstGeom>
        </p:spPr>
      </p:pic>
    </p:spTree>
    <p:extLst>
      <p:ext uri="{BB962C8B-B14F-4D97-AF65-F5344CB8AC3E}">
        <p14:creationId xmlns:p14="http://schemas.microsoft.com/office/powerpoint/2010/main" val="35313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US" dirty="0"/>
              <a:t>JUNE 2020</a:t>
            </a:r>
            <a:endParaRPr lang="en-GB" dirty="0"/>
          </a:p>
        </p:txBody>
      </p:sp>
    </p:spTree>
    <p:extLst>
      <p:ext uri="{BB962C8B-B14F-4D97-AF65-F5344CB8AC3E}">
        <p14:creationId xmlns:p14="http://schemas.microsoft.com/office/powerpoint/2010/main" val="59434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0C14-CBCC-41DB-995A-24ECB011EFE2}"/>
              </a:ext>
            </a:extLst>
          </p:cNvPr>
          <p:cNvSpPr>
            <a:spLocks noGrp="1"/>
          </p:cNvSpPr>
          <p:nvPr>
            <p:ph type="body" sz="quarter" idx="12"/>
          </p:nvPr>
        </p:nvSpPr>
        <p:spPr/>
        <p:txBody>
          <a:bodyPr/>
          <a:lstStyle/>
          <a:p>
            <a:r>
              <a:rPr lang="en-US" b="1" spc="20" dirty="0">
                <a:solidFill>
                  <a:schemeClr val="accent2"/>
                </a:solidFill>
              </a:rPr>
              <a:t>Huawei’s iMaster Mobile Broadband Automation Engine (MAE) enables operators to automate the roll-out of RAN and provides the building blocks for end-to-end network automation.</a:t>
            </a:r>
          </a:p>
          <a:p>
            <a:r>
              <a:rPr lang="en-US" spc="20" dirty="0"/>
              <a:t>Huawei’s MAE is a platform aimed at automating the fast roll-out of RAN and reducing the operator opex with 5G and mobile broadband networks in general. It shifts the RAN management modules away from a closed and siloed EMS approach to an open platform enabling easy integration and programmability.</a:t>
            </a:r>
          </a:p>
          <a:p>
            <a:r>
              <a:rPr lang="en-US" spc="20" dirty="0"/>
              <a:t>The MAE is underpinned by Huawei’s intelligent data engine, the Network AI Engine, which provides unified data analysis and AI training. Huawei has developed three proprietary solutions that serve as the core capabilities for MAE: xExpress, automated network deployment; xTurbo, supporting maintenance and performance optimisation; and xSuite supporting service provisioning and providing SLA assurance. The platform supports an ecosystem of scenario- driven open and programmable APIs.</a:t>
            </a:r>
          </a:p>
          <a:p>
            <a:r>
              <a:rPr lang="en-US" spc="20" dirty="0"/>
              <a:t>Huawei identifies its three key drivers of value as: (a) efficiency; unattended site deployment to drive down operations and maintenance costs, performance; improving capacity and reducing power consumption across multi-band and multi-RAT networks, and business; enabling 5G service agility, WTTx services, including indoor FWA services and IoT. </a:t>
            </a:r>
          </a:p>
          <a:p>
            <a:endParaRPr lang="en-GB" dirty="0"/>
          </a:p>
          <a:p>
            <a:endParaRPr lang="en-GB" dirty="0"/>
          </a:p>
        </p:txBody>
      </p:sp>
      <p:sp>
        <p:nvSpPr>
          <p:cNvPr id="3" name="Text Placeholder 2">
            <a:extLst>
              <a:ext uri="{FF2B5EF4-FFF2-40B4-BE49-F238E27FC236}">
                <a16:creationId xmlns:a16="http://schemas.microsoft.com/office/drawing/2014/main" id="{E6B1BABD-0B01-4F47-9BB7-D2B16C03794F}"/>
              </a:ext>
            </a:extLst>
          </p:cNvPr>
          <p:cNvSpPr>
            <a:spLocks noGrp="1"/>
          </p:cNvSpPr>
          <p:nvPr>
            <p:ph type="body" sz="quarter" idx="15"/>
          </p:nvPr>
        </p:nvSpPr>
        <p:spPr/>
        <p:txBody>
          <a:bodyPr/>
          <a:lstStyle/>
          <a:p>
            <a:r>
              <a:rPr lang="en-GB" dirty="0"/>
              <a:t>Figure 1: Key data</a:t>
            </a:r>
          </a:p>
        </p:txBody>
      </p:sp>
      <p:sp>
        <p:nvSpPr>
          <p:cNvPr id="5" name="Slide Number Placeholder 4">
            <a:extLst>
              <a:ext uri="{FF2B5EF4-FFF2-40B4-BE49-F238E27FC236}">
                <a16:creationId xmlns:a16="http://schemas.microsoft.com/office/drawing/2014/main" id="{35B01D72-3E8E-4EDC-A507-4D15E1044C9B}"/>
              </a:ext>
            </a:extLst>
          </p:cNvPr>
          <p:cNvSpPr>
            <a:spLocks noGrp="1"/>
          </p:cNvSpPr>
          <p:nvPr>
            <p:ph type="sldNum" sz="quarter" idx="4"/>
          </p:nvPr>
        </p:nvSpPr>
        <p:spPr/>
        <p:txBody>
          <a:bodyPr/>
          <a:lstStyle/>
          <a:p>
            <a:fld id="{E78626B2-E168-480E-BAE6-B60060C6AB83}" type="slidenum">
              <a:rPr lang="en-GB" smtClean="0"/>
              <a:pPr/>
              <a:t>2</a:t>
            </a:fld>
            <a:endParaRPr lang="en-GB" dirty="0"/>
          </a:p>
        </p:txBody>
      </p:sp>
      <p:sp>
        <p:nvSpPr>
          <p:cNvPr id="6" name="Title 5">
            <a:extLst>
              <a:ext uri="{FF2B5EF4-FFF2-40B4-BE49-F238E27FC236}">
                <a16:creationId xmlns:a16="http://schemas.microsoft.com/office/drawing/2014/main" id="{F73D75B7-B5F6-49C5-9EDA-F7CA7E26DA21}"/>
              </a:ext>
            </a:extLst>
          </p:cNvPr>
          <p:cNvSpPr>
            <a:spLocks noGrp="1"/>
          </p:cNvSpPr>
          <p:nvPr>
            <p:ph type="title"/>
          </p:nvPr>
        </p:nvSpPr>
        <p:spPr/>
        <p:txBody>
          <a:bodyPr/>
          <a:lstStyle/>
          <a:p>
            <a:r>
              <a:rPr lang="en-GB" dirty="0">
                <a:solidFill>
                  <a:schemeClr val="accent2"/>
                </a:solidFill>
              </a:rPr>
              <a:t>Huawei iMaster MAE: </a:t>
            </a:r>
            <a:r>
              <a:rPr lang="en-GB" dirty="0"/>
              <a:t>strategy overview</a:t>
            </a:r>
          </a:p>
        </p:txBody>
      </p:sp>
      <p:graphicFrame>
        <p:nvGraphicFramePr>
          <p:cNvPr id="14" name="Picture Placeholder 13">
            <a:extLst>
              <a:ext uri="{FF2B5EF4-FFF2-40B4-BE49-F238E27FC236}">
                <a16:creationId xmlns:a16="http://schemas.microsoft.com/office/drawing/2014/main" id="{A06228C2-EA0D-4FAA-A637-B07E854AC268}"/>
              </a:ext>
            </a:extLst>
          </p:cNvPr>
          <p:cNvGraphicFramePr>
            <a:graphicFrameLocks noGrp="1"/>
          </p:cNvGraphicFramePr>
          <p:nvPr>
            <p:ph type="tbl" sz="quarter" idx="13"/>
            <p:extLst>
              <p:ext uri="{D42A27DB-BD31-4B8C-83A1-F6EECF244321}">
                <p14:modId xmlns:p14="http://schemas.microsoft.com/office/powerpoint/2010/main" val="2182933593"/>
              </p:ext>
            </p:extLst>
          </p:nvPr>
        </p:nvGraphicFramePr>
        <p:xfrm>
          <a:off x="5205414" y="1673225"/>
          <a:ext cx="4250647" cy="3200420"/>
        </p:xfrm>
        <a:graphic>
          <a:graphicData uri="http://schemas.openxmlformats.org/drawingml/2006/table">
            <a:tbl>
              <a:tblPr firstRow="1" bandRow="1">
                <a:tableStyleId>{5C22544A-7EE6-4342-B048-85BDC9FD1C3A}</a:tableStyleId>
              </a:tblPr>
              <a:tblGrid>
                <a:gridCol w="1337262">
                  <a:extLst>
                    <a:ext uri="{9D8B030D-6E8A-4147-A177-3AD203B41FA5}">
                      <a16:colId xmlns:a16="http://schemas.microsoft.com/office/drawing/2014/main" val="2028879612"/>
                    </a:ext>
                  </a:extLst>
                </a:gridCol>
                <a:gridCol w="2913385">
                  <a:extLst>
                    <a:ext uri="{9D8B030D-6E8A-4147-A177-3AD203B41FA5}">
                      <a16:colId xmlns:a16="http://schemas.microsoft.com/office/drawing/2014/main" val="1707564738"/>
                    </a:ext>
                  </a:extLst>
                </a:gridCol>
              </a:tblGrid>
              <a:tr h="407245">
                <a:tc>
                  <a:txBody>
                    <a:bodyPr/>
                    <a:lstStyle/>
                    <a:p>
                      <a:pPr marL="0" marR="0" lvl="0" indent="0" algn="l" rtl="0">
                        <a:spcBef>
                          <a:spcPts val="0"/>
                        </a:spcBef>
                        <a:spcAft>
                          <a:spcPts val="0"/>
                        </a:spcAft>
                        <a:buNone/>
                      </a:pPr>
                      <a:r>
                        <a:rPr lang="en-GB" sz="1000" b="1" kern="1200" spc="20" baseline="0" dirty="0">
                          <a:solidFill>
                            <a:srgbClr val="000000"/>
                          </a:solidFill>
                          <a:latin typeface="Franklin Gothic Book" panose="020B0503020102020204" pitchFamily="34" charset="0"/>
                          <a:ea typeface="+mn-ea"/>
                          <a:cs typeface="+mn-cs"/>
                        </a:rPr>
                        <a:t>Company details</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lvl="0" indent="0" algn="l">
                        <a:buFont typeface="Wingdings" panose="05000000000000000000" pitchFamily="2" charset="2"/>
                        <a:buNone/>
                      </a:pPr>
                      <a:r>
                        <a:rPr lang="en-US" sz="1000" b="0" dirty="0">
                          <a:solidFill>
                            <a:srgbClr val="000000"/>
                          </a:solidFill>
                          <a:latin typeface="+mn-lt"/>
                        </a:rPr>
                        <a:t>Huawei is a privately owned company founded in 1987 and headquartered in Shenzhen, China. It serves consumer, enterprise and carrier customers. </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0916008"/>
                  </a:ext>
                </a:extLst>
              </a:tr>
              <a:tr h="0">
                <a:tc>
                  <a:txBody>
                    <a:bodyPr/>
                    <a:lstStyle/>
                    <a:p>
                      <a:pPr marL="0" marR="0" lvl="0" indent="0" algn="l" rtl="0">
                        <a:spcBef>
                          <a:spcPts val="0"/>
                        </a:spcBef>
                        <a:spcAft>
                          <a:spcPts val="0"/>
                        </a:spcAft>
                        <a:buNone/>
                      </a:pPr>
                      <a:r>
                        <a:rPr lang="en-GB" sz="1000" b="1" u="none" strike="noStrike" cap="none" spc="20" baseline="0" dirty="0">
                          <a:solidFill>
                            <a:srgbClr val="000000"/>
                          </a:solidFill>
                          <a:latin typeface="Franklin Gothic Book" panose="020B0503020102020204" pitchFamily="34" charset="0"/>
                          <a:sym typeface="Libre Franklin Medium"/>
                        </a:rPr>
                        <a:t>Revenue</a:t>
                      </a:r>
                      <a:endParaRPr lang="en-GB" sz="1000" b="1" spc="20" baseline="0" dirty="0">
                        <a:latin typeface="Franklin Gothic Book" panose="020B0503020102020204" pitchFamily="34" charset="0"/>
                      </a:endParaRP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dirty="0">
                          <a:solidFill>
                            <a:srgbClr val="000000"/>
                          </a:solidFill>
                          <a:latin typeface="+mn-lt"/>
                        </a:rPr>
                        <a:t>USD41 500 million, 2019 (carrier business only)</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320010"/>
                  </a:ext>
                </a:extLst>
              </a:tr>
              <a:tr h="0">
                <a:tc>
                  <a:txBody>
                    <a:bodyPr/>
                    <a:lstStyle/>
                    <a:p>
                      <a:pPr marL="0" marR="0" lvl="0" indent="0" algn="l" defTabSz="914400" rtl="0" eaLnBrk="1" latinLnBrk="0" hangingPunct="1">
                        <a:spcBef>
                          <a:spcPts val="0"/>
                        </a:spcBef>
                        <a:spcAft>
                          <a:spcPts val="0"/>
                        </a:spcAft>
                        <a:buNone/>
                      </a:pPr>
                      <a:r>
                        <a:rPr lang="en-GB" sz="1000" b="1" kern="1200" spc="20" baseline="0" dirty="0">
                          <a:solidFill>
                            <a:srgbClr val="000000"/>
                          </a:solidFill>
                          <a:latin typeface="Franklin Gothic Book" panose="020B0503020102020204" pitchFamily="34" charset="0"/>
                        </a:rPr>
                        <a:t>Geographical coverage</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indent="0" algn="l">
                        <a:buFont typeface="Wingdings" panose="05000000000000000000" pitchFamily="2" charset="2"/>
                        <a:buNone/>
                      </a:pPr>
                      <a:r>
                        <a:rPr lang="en-US" sz="1000" dirty="0">
                          <a:solidFill>
                            <a:srgbClr val="000000"/>
                          </a:solidFill>
                          <a:latin typeface="+mn-lt"/>
                        </a:rPr>
                        <a:t>Operates in over 170 countries, 59% of revenue (including enterprise and consumer business) was generated within China, with an additional 8.2% in the rest of Asia–Pacific in 2019. </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6601538"/>
                  </a:ext>
                </a:extLst>
              </a:tr>
              <a:tr h="0">
                <a:tc>
                  <a:txBody>
                    <a:bodyPr/>
                    <a:lstStyle/>
                    <a:p>
                      <a:pPr marL="0" marR="0" lvl="0" indent="0" algn="l" defTabSz="914400" rtl="0" eaLnBrk="1" latinLnBrk="0" hangingPunct="1">
                        <a:spcBef>
                          <a:spcPts val="0"/>
                        </a:spcBef>
                        <a:spcAft>
                          <a:spcPts val="0"/>
                        </a:spcAft>
                        <a:buNone/>
                      </a:pPr>
                      <a:r>
                        <a:rPr lang="en-US" sz="1000" b="1" kern="1200" spc="20" baseline="0" dirty="0">
                          <a:solidFill>
                            <a:srgbClr val="000000"/>
                          </a:solidFill>
                          <a:latin typeface="Franklin Gothic Book" panose="020B0503020102020204" pitchFamily="34" charset="0"/>
                        </a:rPr>
                        <a:t>Key solution area covered in this profile</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b="0" i="0" dirty="0">
                          <a:solidFill>
                            <a:srgbClr val="000000"/>
                          </a:solidFill>
                          <a:latin typeface="+mn-lt"/>
                        </a:rPr>
                        <a:t>Network automation</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071412"/>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none" strike="noStrike" cap="none" spc="20" baseline="0" dirty="0">
                          <a:solidFill>
                            <a:srgbClr val="000000"/>
                          </a:solidFill>
                          <a:latin typeface="Franklin Gothic Book" panose="020B0503020102020204" pitchFamily="34" charset="0"/>
                          <a:sym typeface="Libre Franklin Medium"/>
                        </a:rPr>
                        <a:t>Key customers</a:t>
                      </a:r>
                      <a:endParaRPr lang="en-GB" sz="1000" b="1" spc="20" baseline="0" dirty="0">
                        <a:latin typeface="Franklin Gothic Book" panose="020B0503020102020204" pitchFamily="34" charset="0"/>
                      </a:endParaRP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lgn="l">
                        <a:buFont typeface="Wingdings" panose="05000000000000000000" pitchFamily="2" charset="2"/>
                        <a:buChar char="§"/>
                      </a:pPr>
                      <a:r>
                        <a:rPr lang="en-GB" sz="1000" kern="1200" baseline="0" dirty="0">
                          <a:solidFill>
                            <a:srgbClr val="000000"/>
                          </a:solidFill>
                          <a:latin typeface="+mn-lt"/>
                          <a:ea typeface="+mn-ea"/>
                          <a:cs typeface="+mn-cs"/>
                        </a:rPr>
                        <a:t>A leading Canadian mobile network operator (MNO)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1200" baseline="0" dirty="0">
                          <a:solidFill>
                            <a:srgbClr val="000000"/>
                          </a:solidFill>
                          <a:latin typeface="+mn-lt"/>
                          <a:ea typeface="+mn-ea"/>
                          <a:cs typeface="+mn-cs"/>
                        </a:rPr>
                        <a:t>AIS Thailand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kern="1200" baseline="0" dirty="0">
                          <a:solidFill>
                            <a:srgbClr val="000000"/>
                          </a:solidFill>
                          <a:latin typeface="+mn-lt"/>
                          <a:ea typeface="+mn-ea"/>
                          <a:cs typeface="+mn-cs"/>
                        </a:rPr>
                        <a:t>Sichuan Telecom</a:t>
                      </a:r>
                    </a:p>
                    <a:p>
                      <a:pPr marL="171450" indent="-171450" algn="l">
                        <a:buFont typeface="Wingdings" panose="05000000000000000000" pitchFamily="2" charset="2"/>
                        <a:buChar char="§"/>
                      </a:pPr>
                      <a:r>
                        <a:rPr lang="en-GB" sz="1000" kern="1200" baseline="0" dirty="0">
                          <a:solidFill>
                            <a:srgbClr val="000000"/>
                          </a:solidFill>
                          <a:latin typeface="+mn-lt"/>
                          <a:ea typeface="+mn-ea"/>
                          <a:cs typeface="+mn-cs"/>
                        </a:rPr>
                        <a:t>Smart Cambodia</a:t>
                      </a:r>
                    </a:p>
                    <a:p>
                      <a:pPr marL="171450" indent="-171450" algn="l">
                        <a:buFont typeface="Wingdings" panose="05000000000000000000" pitchFamily="2" charset="2"/>
                        <a:buChar char="§"/>
                      </a:pPr>
                      <a:r>
                        <a:rPr lang="en-GB" sz="1000" kern="1200" baseline="0" dirty="0">
                          <a:solidFill>
                            <a:srgbClr val="000000"/>
                          </a:solidFill>
                          <a:latin typeface="+mn-lt"/>
                          <a:ea typeface="+mn-ea"/>
                          <a:cs typeface="+mn-cs"/>
                        </a:rPr>
                        <a:t>Vodafone Turkey</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6168266"/>
                  </a:ext>
                </a:extLst>
              </a:tr>
            </a:tbl>
          </a:graphicData>
        </a:graphic>
      </p:graphicFrame>
      <p:sp>
        <p:nvSpPr>
          <p:cNvPr id="7" name="TextBox 6">
            <a:extLst>
              <a:ext uri="{FF2B5EF4-FFF2-40B4-BE49-F238E27FC236}">
                <a16:creationId xmlns:a16="http://schemas.microsoft.com/office/drawing/2014/main" id="{03DC8721-569B-4916-810A-1E294C6DB9C4}"/>
              </a:ext>
            </a:extLst>
          </p:cNvPr>
          <p:cNvSpPr txBox="1"/>
          <p:nvPr/>
        </p:nvSpPr>
        <p:spPr>
          <a:xfrm>
            <a:off x="6818461" y="4821001"/>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lumMod val="50000"/>
                  </a:schemeClr>
                </a:solidFill>
                <a:latin typeface="+mn-lt"/>
                <a:ea typeface="ＭＳ Ｐゴシック"/>
              </a:rPr>
              <a:t>Source: Analysys Mason</a:t>
            </a:r>
            <a:endParaRPr lang="en-US" sz="800" dirty="0">
              <a:solidFill>
                <a:schemeClr val="bg1">
                  <a:lumMod val="50000"/>
                </a:schemeClr>
              </a:solidFill>
              <a:latin typeface="Franklin Gothic Book"/>
              <a:cs typeface="Arial"/>
            </a:endParaRPr>
          </a:p>
        </p:txBody>
      </p:sp>
    </p:spTree>
    <p:extLst>
      <p:ext uri="{BB962C8B-B14F-4D97-AF65-F5344CB8AC3E}">
        <p14:creationId xmlns:p14="http://schemas.microsoft.com/office/powerpoint/2010/main" val="266019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0C14-CBCC-41DB-995A-24ECB011EFE2}"/>
              </a:ext>
            </a:extLst>
          </p:cNvPr>
          <p:cNvSpPr>
            <a:spLocks noGrp="1"/>
          </p:cNvSpPr>
          <p:nvPr>
            <p:ph type="body" sz="quarter" idx="12"/>
          </p:nvPr>
        </p:nvSpPr>
        <p:spPr/>
        <p:txBody>
          <a:bodyPr/>
          <a:lstStyle/>
          <a:p>
            <a:r>
              <a:rPr lang="en-US" b="1" spc="20" dirty="0">
                <a:solidFill>
                  <a:schemeClr val="accent2"/>
                </a:solidFill>
              </a:rPr>
              <a:t>The MAE platform is part of Huawei’s strategy of building a hierarchical automation solution, provides the local autonomy for RAN, and integrates northbound with the cross-domain automation platform for end-to-end network and service automation.</a:t>
            </a:r>
          </a:p>
          <a:p>
            <a:r>
              <a:rPr lang="en-US" spc="20" dirty="0"/>
              <a:t>Automation of RAN rollout and management is an often-overlooked aspect of network automation, yet it has strong value for operators to reduce network opex, support service automation and aid digital transformation of industries. The MAE solution attempts to deliver these CSP benefits with key capabilities such as embedded ML/AI, automated provisioning, automated optimisation and automated O&amp;M, and integration with end to end network automation.</a:t>
            </a:r>
          </a:p>
          <a:p>
            <a:r>
              <a:rPr lang="en-US" spc="20" dirty="0"/>
              <a:t>Huawei has demonstrated the benefits of MAE with the promotion of many cornerstone cases; for example, MAE enabled a Canadian operator to automate network deployment using model-driven planning, facilitated hardware self-detection and configuration, and automated workflows with APIs. Another case was with an MNO in emerging Asia–Pacific, where the MAE was used to automate the self-adaptation and optimisation of massive MIMO antennas with automated adjusting of beam width and antenna orientation. </a:t>
            </a:r>
          </a:p>
          <a:p>
            <a:r>
              <a:rPr lang="en-US" spc="20" dirty="0"/>
              <a:t>The MAE platform supports an open ecosystem for collaboration where the operator and partners can co-develop solutions for rapid innovation.</a:t>
            </a:r>
          </a:p>
          <a:p>
            <a:endParaRPr lang="en-GB" dirty="0"/>
          </a:p>
        </p:txBody>
      </p:sp>
      <p:sp>
        <p:nvSpPr>
          <p:cNvPr id="3" name="Text Placeholder 2">
            <a:extLst>
              <a:ext uri="{FF2B5EF4-FFF2-40B4-BE49-F238E27FC236}">
                <a16:creationId xmlns:a16="http://schemas.microsoft.com/office/drawing/2014/main" id="{E6B1BABD-0B01-4F47-9BB7-D2B16C03794F}"/>
              </a:ext>
            </a:extLst>
          </p:cNvPr>
          <p:cNvSpPr>
            <a:spLocks noGrp="1"/>
          </p:cNvSpPr>
          <p:nvPr>
            <p:ph type="body" sz="quarter" idx="15"/>
          </p:nvPr>
        </p:nvSpPr>
        <p:spPr/>
        <p:txBody>
          <a:bodyPr/>
          <a:lstStyle/>
          <a:p>
            <a:r>
              <a:rPr lang="en-GB" dirty="0"/>
              <a:t>Figure 2: Key strengths and weaknesses</a:t>
            </a:r>
          </a:p>
        </p:txBody>
      </p:sp>
      <p:sp>
        <p:nvSpPr>
          <p:cNvPr id="5" name="Slide Number Placeholder 4">
            <a:extLst>
              <a:ext uri="{FF2B5EF4-FFF2-40B4-BE49-F238E27FC236}">
                <a16:creationId xmlns:a16="http://schemas.microsoft.com/office/drawing/2014/main" id="{35B01D72-3E8E-4EDC-A507-4D15E1044C9B}"/>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6" name="Title 5">
            <a:extLst>
              <a:ext uri="{FF2B5EF4-FFF2-40B4-BE49-F238E27FC236}">
                <a16:creationId xmlns:a16="http://schemas.microsoft.com/office/drawing/2014/main" id="{F73D75B7-B5F6-49C5-9EDA-F7CA7E26DA21}"/>
              </a:ext>
            </a:extLst>
          </p:cNvPr>
          <p:cNvSpPr>
            <a:spLocks noGrp="1"/>
          </p:cNvSpPr>
          <p:nvPr>
            <p:ph type="title"/>
          </p:nvPr>
        </p:nvSpPr>
        <p:spPr/>
        <p:txBody>
          <a:bodyPr/>
          <a:lstStyle/>
          <a:p>
            <a:r>
              <a:rPr lang="en-GB" dirty="0">
                <a:solidFill>
                  <a:schemeClr val="accent2"/>
                </a:solidFill>
              </a:rPr>
              <a:t>Huawei iMaster MAE: </a:t>
            </a:r>
            <a:r>
              <a:rPr lang="en-GB" dirty="0"/>
              <a:t>analysis</a:t>
            </a:r>
          </a:p>
        </p:txBody>
      </p:sp>
      <p:graphicFrame>
        <p:nvGraphicFramePr>
          <p:cNvPr id="31" name="Table Placeholder 13">
            <a:extLst>
              <a:ext uri="{FF2B5EF4-FFF2-40B4-BE49-F238E27FC236}">
                <a16:creationId xmlns:a16="http://schemas.microsoft.com/office/drawing/2014/main" id="{14AE56AF-586B-49C6-BEB6-D009ABDA972A}"/>
              </a:ext>
            </a:extLst>
          </p:cNvPr>
          <p:cNvGraphicFramePr>
            <a:graphicFrameLocks noGrp="1"/>
          </p:cNvGraphicFramePr>
          <p:nvPr>
            <p:ph type="tbl" sz="quarter" idx="20"/>
            <p:extLst>
              <p:ext uri="{D42A27DB-BD31-4B8C-83A1-F6EECF244321}">
                <p14:modId xmlns:p14="http://schemas.microsoft.com/office/powerpoint/2010/main" val="1695383450"/>
              </p:ext>
            </p:extLst>
          </p:nvPr>
        </p:nvGraphicFramePr>
        <p:xfrm>
          <a:off x="5227638" y="3970655"/>
          <a:ext cx="4226211" cy="1114193"/>
        </p:xfrm>
        <a:graphic>
          <a:graphicData uri="http://schemas.openxmlformats.org/drawingml/2006/table">
            <a:tbl>
              <a:tblPr firstRow="1" bandRow="1">
                <a:tableStyleId>{93296810-A885-4BE3-A3E7-6D5BEEA58F35}</a:tableStyleId>
              </a:tblPr>
              <a:tblGrid>
                <a:gridCol w="1055716">
                  <a:extLst>
                    <a:ext uri="{9D8B030D-6E8A-4147-A177-3AD203B41FA5}">
                      <a16:colId xmlns:a16="http://schemas.microsoft.com/office/drawing/2014/main" val="815519427"/>
                    </a:ext>
                  </a:extLst>
                </a:gridCol>
                <a:gridCol w="3170495">
                  <a:extLst>
                    <a:ext uri="{9D8B030D-6E8A-4147-A177-3AD203B41FA5}">
                      <a16:colId xmlns:a16="http://schemas.microsoft.com/office/drawing/2014/main" val="878523597"/>
                    </a:ext>
                  </a:extLst>
                </a:gridCol>
              </a:tblGrid>
              <a:tr h="321713">
                <a:tc>
                  <a:txBody>
                    <a:bodyPr/>
                    <a:lstStyle/>
                    <a:p>
                      <a:r>
                        <a:rPr lang="en-GB" sz="1200" spc="60" baseline="0" dirty="0"/>
                        <a:t>Weakness</a:t>
                      </a:r>
                      <a:endParaRPr lang="en-GB" sz="1200" b="1" spc="60" baseline="0" dirty="0">
                        <a:latin typeface="Franklin Gothic Book" panose="020B0503020102020204" pitchFamily="34" charset="0"/>
                      </a:endParaRPr>
                    </a:p>
                  </a:txBody>
                  <a:tcPr>
                    <a:solidFill>
                      <a:schemeClr val="accent6">
                        <a:lumMod val="75000"/>
                      </a:schemeClr>
                    </a:solidFill>
                  </a:tcPr>
                </a:tc>
                <a:tc>
                  <a:txBody>
                    <a:bodyPr/>
                    <a:lstStyle/>
                    <a:p>
                      <a:r>
                        <a:rPr lang="en-GB" sz="1200" spc="60" baseline="0" dirty="0"/>
                        <a:t>Description</a:t>
                      </a:r>
                      <a:endParaRPr lang="en-GB" sz="1200" b="1" spc="60" baseline="0" dirty="0">
                        <a:latin typeface="Franklin Gothic Book" panose="020B0503020102020204" pitchFamily="34" charset="0"/>
                      </a:endParaRPr>
                    </a:p>
                  </a:txBody>
                  <a:tcPr>
                    <a:solidFill>
                      <a:schemeClr val="accent6">
                        <a:lumMod val="75000"/>
                      </a:schemeClr>
                    </a:solidFill>
                  </a:tcPr>
                </a:tc>
                <a:extLst>
                  <a:ext uri="{0D108BD9-81ED-4DB2-BD59-A6C34878D82A}">
                    <a16:rowId xmlns:a16="http://schemas.microsoft.com/office/drawing/2014/main" val="1270486922"/>
                  </a:ext>
                </a:extLst>
              </a:tr>
              <a:tr h="285967">
                <a:tc>
                  <a:txBody>
                    <a:bodyPr/>
                    <a:lstStyle/>
                    <a:p>
                      <a:r>
                        <a:rPr lang="en-GB" sz="1000" dirty="0">
                          <a:solidFill>
                            <a:srgbClr val="000000"/>
                          </a:solidFill>
                        </a:rPr>
                        <a:t>Lack of multi-vendor support</a:t>
                      </a:r>
                    </a:p>
                  </a:txBody>
                  <a:tcPr anchor="ctr"/>
                </a:tc>
                <a:tc>
                  <a:txBody>
                    <a:bodyPr/>
                    <a:lstStyle/>
                    <a:p>
                      <a:r>
                        <a:rPr lang="en-GB" sz="1000" dirty="0">
                          <a:solidFill>
                            <a:srgbClr val="000000"/>
                          </a:solidFill>
                        </a:rPr>
                        <a:t>MAE is built for Huawei’s RAN portfolio and does not support from other vendor equipment.</a:t>
                      </a:r>
                    </a:p>
                  </a:txBody>
                  <a:tcPr anchor="ctr"/>
                </a:tc>
                <a:extLst>
                  <a:ext uri="{0D108BD9-81ED-4DB2-BD59-A6C34878D82A}">
                    <a16:rowId xmlns:a16="http://schemas.microsoft.com/office/drawing/2014/main" val="3266296739"/>
                  </a:ext>
                </a:extLst>
              </a:tr>
              <a:tr h="285967">
                <a:tc>
                  <a:txBody>
                    <a:bodyPr/>
                    <a:lstStyle/>
                    <a:p>
                      <a:r>
                        <a:rPr lang="en-US" sz="1000" dirty="0">
                          <a:solidFill>
                            <a:srgbClr val="000000"/>
                          </a:solidFill>
                        </a:rPr>
                        <a:t>Services-led implementation</a:t>
                      </a:r>
                      <a:endParaRPr lang="en-GB" sz="1000" dirty="0">
                        <a:solidFill>
                          <a:srgbClr val="000000"/>
                        </a:solidFill>
                      </a:endParaRPr>
                    </a:p>
                  </a:txBody>
                  <a:tcPr anchor="ctr"/>
                </a:tc>
                <a:tc>
                  <a:txBody>
                    <a:bodyPr/>
                    <a:lstStyle/>
                    <a:p>
                      <a:r>
                        <a:rPr lang="en-US" sz="1000" dirty="0">
                          <a:solidFill>
                            <a:srgbClr val="000000"/>
                          </a:solidFill>
                        </a:rPr>
                        <a:t>MAE may require customisation to make it fit for purpose for other operators.</a:t>
                      </a:r>
                      <a:endParaRPr lang="en-GB" sz="1000" dirty="0">
                        <a:solidFill>
                          <a:srgbClr val="000000"/>
                        </a:solidFill>
                      </a:endParaRPr>
                    </a:p>
                  </a:txBody>
                  <a:tcPr anchor="ctr"/>
                </a:tc>
                <a:extLst>
                  <a:ext uri="{0D108BD9-81ED-4DB2-BD59-A6C34878D82A}">
                    <a16:rowId xmlns:a16="http://schemas.microsoft.com/office/drawing/2014/main" val="1552108471"/>
                  </a:ext>
                </a:extLst>
              </a:tr>
            </a:tbl>
          </a:graphicData>
        </a:graphic>
      </p:graphicFrame>
      <p:graphicFrame>
        <p:nvGraphicFramePr>
          <p:cNvPr id="32" name="Table Placeholder 13">
            <a:extLst>
              <a:ext uri="{FF2B5EF4-FFF2-40B4-BE49-F238E27FC236}">
                <a16:creationId xmlns:a16="http://schemas.microsoft.com/office/drawing/2014/main" id="{FA28E1BF-1B80-4FE9-A808-87E7CC7CD735}"/>
              </a:ext>
            </a:extLst>
          </p:cNvPr>
          <p:cNvGraphicFramePr>
            <a:graphicFrameLocks noGrp="1"/>
          </p:cNvGraphicFramePr>
          <p:nvPr>
            <p:ph type="tbl" sz="quarter" idx="13"/>
            <p:extLst>
              <p:ext uri="{D42A27DB-BD31-4B8C-83A1-F6EECF244321}">
                <p14:modId xmlns:p14="http://schemas.microsoft.com/office/powerpoint/2010/main" val="1261271015"/>
              </p:ext>
            </p:extLst>
          </p:nvPr>
        </p:nvGraphicFramePr>
        <p:xfrm>
          <a:off x="5227638" y="1673225"/>
          <a:ext cx="4226211" cy="2211473"/>
        </p:xfrm>
        <a:graphic>
          <a:graphicData uri="http://schemas.openxmlformats.org/drawingml/2006/table">
            <a:tbl>
              <a:tblPr firstRow="1" bandRow="1">
                <a:tableStyleId>{00A15C55-8517-42AA-B614-E9B94910E393}</a:tableStyleId>
              </a:tblPr>
              <a:tblGrid>
                <a:gridCol w="1064105">
                  <a:extLst>
                    <a:ext uri="{9D8B030D-6E8A-4147-A177-3AD203B41FA5}">
                      <a16:colId xmlns:a16="http://schemas.microsoft.com/office/drawing/2014/main" val="815519427"/>
                    </a:ext>
                  </a:extLst>
                </a:gridCol>
                <a:gridCol w="3162106">
                  <a:extLst>
                    <a:ext uri="{9D8B030D-6E8A-4147-A177-3AD203B41FA5}">
                      <a16:colId xmlns:a16="http://schemas.microsoft.com/office/drawing/2014/main" val="878523597"/>
                    </a:ext>
                  </a:extLst>
                </a:gridCol>
              </a:tblGrid>
              <a:tr h="321713">
                <a:tc>
                  <a:txBody>
                    <a:bodyPr/>
                    <a:lstStyle/>
                    <a:p>
                      <a:r>
                        <a:rPr lang="en-GB" sz="1200" b="1" spc="60" baseline="0" dirty="0">
                          <a:latin typeface="Franklin Gothic Book" panose="020B0503020102020204" pitchFamily="34" charset="0"/>
                        </a:rPr>
                        <a:t>Strength</a:t>
                      </a:r>
                    </a:p>
                  </a:txBody>
                  <a:tcPr>
                    <a:solidFill>
                      <a:schemeClr val="accent4"/>
                    </a:solidFill>
                  </a:tcPr>
                </a:tc>
                <a:tc>
                  <a:txBody>
                    <a:bodyPr/>
                    <a:lstStyle/>
                    <a:p>
                      <a:r>
                        <a:rPr lang="en-GB" sz="1200" b="1" spc="60" baseline="0" dirty="0">
                          <a:latin typeface="Franklin Gothic Book" panose="020B0503020102020204" pitchFamily="34" charset="0"/>
                        </a:rPr>
                        <a:t>Description</a:t>
                      </a:r>
                    </a:p>
                  </a:txBody>
                  <a:tcPr>
                    <a:solidFill>
                      <a:schemeClr val="accent4"/>
                    </a:solidFill>
                  </a:tcPr>
                </a:tc>
                <a:extLst>
                  <a:ext uri="{0D108BD9-81ED-4DB2-BD59-A6C34878D82A}">
                    <a16:rowId xmlns:a16="http://schemas.microsoft.com/office/drawing/2014/main" val="1270486922"/>
                  </a:ext>
                </a:extLst>
              </a:tr>
              <a:tr h="285967">
                <a:tc>
                  <a:txBody>
                    <a:bodyPr/>
                    <a:lstStyle/>
                    <a:p>
                      <a:r>
                        <a:rPr lang="en-GB" sz="1000" dirty="0">
                          <a:solidFill>
                            <a:srgbClr val="000000"/>
                          </a:solidFill>
                        </a:rPr>
                        <a:t>Domain-level autonomy</a:t>
                      </a:r>
                    </a:p>
                  </a:txBody>
                  <a:tcPr anchor="ctr">
                    <a:solidFill>
                      <a:schemeClr val="accent4">
                        <a:lumMod val="40000"/>
                        <a:lumOff val="60000"/>
                      </a:schemeClr>
                    </a:solidFill>
                  </a:tcPr>
                </a:tc>
                <a:tc>
                  <a:txBody>
                    <a:bodyPr/>
                    <a:lstStyle/>
                    <a:p>
                      <a:r>
                        <a:rPr lang="en-GB" sz="1000" dirty="0">
                          <a:solidFill>
                            <a:srgbClr val="000000"/>
                          </a:solidFill>
                        </a:rPr>
                        <a:t>Provides domain level automation for processes such as planning, design and rollout, while integrating with higher layer cross-domain automation platforms.</a:t>
                      </a:r>
                    </a:p>
                  </a:txBody>
                  <a:tcPr anchor="ctr">
                    <a:solidFill>
                      <a:schemeClr val="accent4">
                        <a:lumMod val="40000"/>
                        <a:lumOff val="60000"/>
                      </a:schemeClr>
                    </a:solidFill>
                  </a:tcPr>
                </a:tc>
                <a:extLst>
                  <a:ext uri="{0D108BD9-81ED-4DB2-BD59-A6C34878D82A}">
                    <a16:rowId xmlns:a16="http://schemas.microsoft.com/office/drawing/2014/main" val="3266296739"/>
                  </a:ext>
                </a:extLst>
              </a:tr>
              <a:tr h="285967">
                <a:tc>
                  <a:txBody>
                    <a:bodyPr/>
                    <a:lstStyle/>
                    <a:p>
                      <a:r>
                        <a:rPr lang="en-GB" sz="1000" dirty="0">
                          <a:solidFill>
                            <a:srgbClr val="000000"/>
                          </a:solidFill>
                        </a:rPr>
                        <a:t>Platform approach</a:t>
                      </a:r>
                    </a:p>
                  </a:txBody>
                  <a:tcPr anchor="ctr">
                    <a:solidFill>
                      <a:schemeClr val="accent4">
                        <a:lumMod val="20000"/>
                        <a:lumOff val="80000"/>
                      </a:schemeClr>
                    </a:solidFill>
                  </a:tcPr>
                </a:tc>
                <a:tc>
                  <a:txBody>
                    <a:bodyPr/>
                    <a:lstStyle/>
                    <a:p>
                      <a:r>
                        <a:rPr lang="en-GB" sz="1000" dirty="0">
                          <a:solidFill>
                            <a:srgbClr val="000000"/>
                          </a:solidFill>
                        </a:rPr>
                        <a:t>Supports standards based open and programmable APIs with native ML/AI providing easy integration with adjunct systems and platforms.</a:t>
                      </a:r>
                    </a:p>
                  </a:txBody>
                  <a:tcPr anchor="ctr">
                    <a:solidFill>
                      <a:schemeClr val="accent4">
                        <a:lumMod val="20000"/>
                        <a:lumOff val="80000"/>
                      </a:schemeClr>
                    </a:solidFill>
                  </a:tcPr>
                </a:tc>
                <a:extLst>
                  <a:ext uri="{0D108BD9-81ED-4DB2-BD59-A6C34878D82A}">
                    <a16:rowId xmlns:a16="http://schemas.microsoft.com/office/drawing/2014/main" val="1552108471"/>
                  </a:ext>
                </a:extLst>
              </a:tr>
              <a:tr h="285967">
                <a:tc>
                  <a:txBody>
                    <a:bodyPr/>
                    <a:lstStyle/>
                    <a:p>
                      <a:pPr marL="0" algn="l" defTabSz="914400" rtl="0" eaLnBrk="1" latinLnBrk="0" hangingPunct="1"/>
                      <a:r>
                        <a:rPr lang="en-US" sz="1000" kern="1200" dirty="0">
                          <a:solidFill>
                            <a:srgbClr val="000000"/>
                          </a:solidFill>
                          <a:latin typeface="+mn-lt"/>
                          <a:ea typeface="+mn-ea"/>
                          <a:cs typeface="+mn-cs"/>
                        </a:rPr>
                        <a:t>Out-of-the-box use cases</a:t>
                      </a:r>
                      <a:endParaRPr lang="en-GB" sz="1000" kern="1200" dirty="0">
                        <a:solidFill>
                          <a:srgbClr val="000000"/>
                        </a:solidFill>
                        <a:latin typeface="+mn-lt"/>
                        <a:ea typeface="+mn-ea"/>
                        <a:cs typeface="+mn-cs"/>
                      </a:endParaRPr>
                    </a:p>
                  </a:txBody>
                  <a:tcPr anchor="ctr">
                    <a:solidFill>
                      <a:schemeClr val="accent4">
                        <a:lumMod val="40000"/>
                        <a:lumOff val="6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Supports use cases for automated RAN rollout (xExpress), O&amp;M (xTurbo), and provisioning (xSuite).</a:t>
                      </a:r>
                      <a:endParaRPr lang="en-GB" sz="1000" kern="1200" dirty="0">
                        <a:solidFill>
                          <a:srgbClr val="000000"/>
                        </a:solidFill>
                        <a:latin typeface="+mn-lt"/>
                        <a:ea typeface="+mn-ea"/>
                        <a:cs typeface="+mn-cs"/>
                      </a:endParaRPr>
                    </a:p>
                  </a:txBody>
                  <a:tcPr anchor="ctr">
                    <a:solidFill>
                      <a:schemeClr val="accent4">
                        <a:lumMod val="40000"/>
                        <a:lumOff val="60000"/>
                      </a:schemeClr>
                    </a:solidFill>
                  </a:tcPr>
                </a:tc>
                <a:extLst>
                  <a:ext uri="{0D108BD9-81ED-4DB2-BD59-A6C34878D82A}">
                    <a16:rowId xmlns:a16="http://schemas.microsoft.com/office/drawing/2014/main" val="4080050945"/>
                  </a:ext>
                </a:extLst>
              </a:tr>
              <a:tr h="285967">
                <a:tc>
                  <a:txBody>
                    <a:bodyPr/>
                    <a:lstStyle/>
                    <a:p>
                      <a:pPr marL="0" algn="l" defTabSz="914400" rtl="0" eaLnBrk="1" latinLnBrk="0" hangingPunct="1"/>
                      <a:r>
                        <a:rPr lang="en-US" sz="1000" kern="1200" dirty="0">
                          <a:solidFill>
                            <a:srgbClr val="000000"/>
                          </a:solidFill>
                          <a:latin typeface="+mn-lt"/>
                          <a:ea typeface="+mn-ea"/>
                          <a:cs typeface="+mn-cs"/>
                        </a:rPr>
                        <a:t>Ecosystem support</a:t>
                      </a:r>
                      <a:endParaRPr lang="en-GB" sz="1000" kern="1200" dirty="0">
                        <a:solidFill>
                          <a:srgbClr val="000000"/>
                        </a:solidFill>
                        <a:latin typeface="+mn-lt"/>
                        <a:ea typeface="+mn-ea"/>
                        <a:cs typeface="+mn-cs"/>
                      </a:endParaRPr>
                    </a:p>
                  </a:txBody>
                  <a:tcPr anchor="ctr">
                    <a:solidFill>
                      <a:schemeClr val="accent4">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Enables collaborative development and accelerated innovation with operators and partners.</a:t>
                      </a:r>
                      <a:endParaRPr lang="en-GB" sz="1000" kern="1200" dirty="0">
                        <a:solidFill>
                          <a:srgbClr val="000000"/>
                        </a:solidFill>
                        <a:latin typeface="+mn-lt"/>
                        <a:ea typeface="+mn-ea"/>
                        <a:cs typeface="+mn-cs"/>
                      </a:endParaRPr>
                    </a:p>
                  </a:txBody>
                  <a:tcPr anchor="ctr">
                    <a:solidFill>
                      <a:schemeClr val="accent4">
                        <a:lumMod val="20000"/>
                        <a:lumOff val="80000"/>
                      </a:schemeClr>
                    </a:solidFill>
                  </a:tcPr>
                </a:tc>
                <a:extLst>
                  <a:ext uri="{0D108BD9-81ED-4DB2-BD59-A6C34878D82A}">
                    <a16:rowId xmlns:a16="http://schemas.microsoft.com/office/drawing/2014/main" val="2519254140"/>
                  </a:ext>
                </a:extLst>
              </a:tr>
            </a:tbl>
          </a:graphicData>
        </a:graphic>
      </p:graphicFrame>
      <p:sp>
        <p:nvSpPr>
          <p:cNvPr id="4" name="TextBox 3">
            <a:extLst>
              <a:ext uri="{FF2B5EF4-FFF2-40B4-BE49-F238E27FC236}">
                <a16:creationId xmlns:a16="http://schemas.microsoft.com/office/drawing/2014/main" id="{438DDEA8-E33E-4430-8CBE-FCDDD9371132}"/>
              </a:ext>
            </a:extLst>
          </p:cNvPr>
          <p:cNvSpPr txBox="1"/>
          <p:nvPr/>
        </p:nvSpPr>
        <p:spPr>
          <a:xfrm>
            <a:off x="6800422" y="5035659"/>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lumMod val="50000"/>
                  </a:schemeClr>
                </a:solidFill>
                <a:latin typeface="+mn-lt"/>
                <a:ea typeface="ＭＳ Ｐゴシック"/>
              </a:rPr>
              <a:t>Source: Analysys Mason</a:t>
            </a:r>
            <a:endParaRPr lang="en-US" sz="800" dirty="0">
              <a:solidFill>
                <a:schemeClr val="bg1">
                  <a:lumMod val="50000"/>
                </a:schemeClr>
              </a:solidFill>
              <a:latin typeface="Franklin Gothic Book"/>
              <a:cs typeface="Arial"/>
            </a:endParaRPr>
          </a:p>
        </p:txBody>
      </p:sp>
    </p:spTree>
    <p:extLst>
      <p:ext uri="{BB962C8B-B14F-4D97-AF65-F5344CB8AC3E}">
        <p14:creationId xmlns:p14="http://schemas.microsoft.com/office/powerpoint/2010/main" val="47663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11">
            <a:extLst>
              <a:ext uri="{FF2B5EF4-FFF2-40B4-BE49-F238E27FC236}">
                <a16:creationId xmlns:a16="http://schemas.microsoft.com/office/drawing/2014/main" id="{997AE6FF-E136-4E41-900F-CA0775784623}"/>
              </a:ext>
            </a:extLst>
          </p:cNvPr>
          <p:cNvGraphicFramePr>
            <a:graphicFrameLocks noGrp="1"/>
          </p:cNvGraphicFramePr>
          <p:nvPr>
            <p:ph type="tbl" sz="quarter" idx="10"/>
            <p:extLst>
              <p:ext uri="{D42A27DB-BD31-4B8C-83A1-F6EECF244321}">
                <p14:modId xmlns:p14="http://schemas.microsoft.com/office/powerpoint/2010/main" val="2096163940"/>
              </p:ext>
            </p:extLst>
          </p:nvPr>
        </p:nvGraphicFramePr>
        <p:xfrm>
          <a:off x="2760663" y="1671638"/>
          <a:ext cx="5656050" cy="4320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1" spc="20" baseline="0" dirty="0">
                          <a:solidFill>
                            <a:schemeClr val="tx1"/>
                          </a:solidFill>
                          <a:latin typeface="Franklin Gothic Book" panose="020B0503020102020204" pitchFamily="34" charset="0"/>
                        </a:rPr>
                        <a:t>Appendix</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839994"/>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5327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A95FE2-8217-4DCD-93E8-E56DBB161B8D}"/>
              </a:ext>
            </a:extLst>
          </p:cNvPr>
          <p:cNvSpPr>
            <a:spLocks noGrp="1"/>
          </p:cNvSpPr>
          <p:nvPr>
            <p:ph type="title"/>
          </p:nvPr>
        </p:nvSpPr>
        <p:spPr/>
        <p:txBody>
          <a:bodyPr/>
          <a:lstStyle/>
          <a:p>
            <a:r>
              <a:rPr lang="en-US" dirty="0"/>
              <a:t>Appendix: solution overview [1]</a:t>
            </a:r>
            <a:endParaRPr lang="en-GB" dirty="0"/>
          </a:p>
        </p:txBody>
      </p:sp>
      <p:sp>
        <p:nvSpPr>
          <p:cNvPr id="3" name="Slide Number Placeholder 2">
            <a:extLst>
              <a:ext uri="{FF2B5EF4-FFF2-40B4-BE49-F238E27FC236}">
                <a16:creationId xmlns:a16="http://schemas.microsoft.com/office/drawing/2014/main" id="{9012F31A-2ACF-459A-859B-FB36F1437A40}"/>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8" name="Text Placeholder 7">
            <a:extLst>
              <a:ext uri="{FF2B5EF4-FFF2-40B4-BE49-F238E27FC236}">
                <a16:creationId xmlns:a16="http://schemas.microsoft.com/office/drawing/2014/main" id="{F161C9F3-34A4-4746-831F-AC721A45CF66}"/>
              </a:ext>
            </a:extLst>
          </p:cNvPr>
          <p:cNvSpPr>
            <a:spLocks noGrp="1"/>
          </p:cNvSpPr>
          <p:nvPr>
            <p:ph type="body" sz="quarter" idx="15"/>
          </p:nvPr>
        </p:nvSpPr>
        <p:spPr>
          <a:xfrm>
            <a:off x="452437" y="1366960"/>
            <a:ext cx="7688386" cy="252000"/>
          </a:xfrm>
        </p:spPr>
        <p:txBody>
          <a:bodyPr/>
          <a:lstStyle/>
          <a:p>
            <a:r>
              <a:rPr lang="en-US" dirty="0"/>
              <a:t>Figure 3: </a:t>
            </a:r>
            <a:r>
              <a:rPr lang="en-US" altLang="zh-CN" dirty="0"/>
              <a:t>iMaster MAE Solution Strategy</a:t>
            </a:r>
            <a:r>
              <a:rPr lang="zh-CN" altLang="en-US" dirty="0"/>
              <a:t>，‘</a:t>
            </a:r>
            <a:r>
              <a:rPr lang="en-US" altLang="zh-CN" dirty="0"/>
              <a:t>1+3+N</a:t>
            </a:r>
            <a:r>
              <a:rPr lang="zh-CN" altLang="en-US" dirty="0"/>
              <a:t>’</a:t>
            </a:r>
            <a:r>
              <a:rPr lang="en-US" altLang="zh-CN" dirty="0"/>
              <a:t>Enabling Intelligent 5G Era (source: Huawei)</a:t>
            </a:r>
            <a:endParaRPr lang="en-GB" dirty="0"/>
          </a:p>
          <a:p>
            <a:endParaRPr lang="en-GB" dirty="0"/>
          </a:p>
        </p:txBody>
      </p:sp>
      <p:pic>
        <p:nvPicPr>
          <p:cNvPr id="5" name="Picture Placeholder 6">
            <a:extLst>
              <a:ext uri="{FF2B5EF4-FFF2-40B4-BE49-F238E27FC236}">
                <a16:creationId xmlns:a16="http://schemas.microsoft.com/office/drawing/2014/main" id="{551BA00C-8D36-4448-8588-819BAB749026}"/>
              </a:ext>
            </a:extLst>
          </p:cNvPr>
          <p:cNvPicPr>
            <a:picLocks noChangeAspect="1"/>
          </p:cNvPicPr>
          <p:nvPr/>
        </p:nvPicPr>
        <p:blipFill>
          <a:blip r:embed="rId2"/>
          <a:srcRect t="3994" b="3994"/>
          <a:stretch>
            <a:fillRect/>
          </a:stretch>
        </p:blipFill>
        <p:spPr>
          <a:xfrm>
            <a:off x="258763" y="1676400"/>
            <a:ext cx="9342437" cy="4572000"/>
          </a:xfrm>
          <a:prstGeom prst="rect">
            <a:avLst/>
          </a:prstGeom>
        </p:spPr>
      </p:pic>
    </p:spTree>
    <p:extLst>
      <p:ext uri="{BB962C8B-B14F-4D97-AF65-F5344CB8AC3E}">
        <p14:creationId xmlns:p14="http://schemas.microsoft.com/office/powerpoint/2010/main" val="306063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AED0A-7646-4AFC-B848-303302BAB6F1}"/>
              </a:ext>
            </a:extLst>
          </p:cNvPr>
          <p:cNvSpPr>
            <a:spLocks noGrp="1"/>
          </p:cNvSpPr>
          <p:nvPr>
            <p:ph type="title"/>
          </p:nvPr>
        </p:nvSpPr>
        <p:spPr/>
        <p:txBody>
          <a:bodyPr/>
          <a:lstStyle/>
          <a:p>
            <a:r>
              <a:rPr lang="en-US" dirty="0"/>
              <a:t>Appendix: solution overview [2]</a:t>
            </a:r>
            <a:endParaRPr lang="en-GB" dirty="0"/>
          </a:p>
        </p:txBody>
      </p:sp>
      <p:sp>
        <p:nvSpPr>
          <p:cNvPr id="3" name="Slide Number Placeholder 2">
            <a:extLst>
              <a:ext uri="{FF2B5EF4-FFF2-40B4-BE49-F238E27FC236}">
                <a16:creationId xmlns:a16="http://schemas.microsoft.com/office/drawing/2014/main" id="{6DEB73F4-6938-4A53-995A-12B3D358521F}"/>
              </a:ext>
            </a:extLst>
          </p:cNvPr>
          <p:cNvSpPr>
            <a:spLocks noGrp="1"/>
          </p:cNvSpPr>
          <p:nvPr>
            <p:ph type="sldNum" sz="quarter" idx="4"/>
          </p:nvPr>
        </p:nvSpPr>
        <p:spPr/>
        <p:txBody>
          <a:bodyPr/>
          <a:lstStyle/>
          <a:p>
            <a:fld id="{E78626B2-E168-480E-BAE6-B60060C6AB83}" type="slidenum">
              <a:rPr lang="en-GB" smtClean="0"/>
              <a:pPr/>
              <a:t>6</a:t>
            </a:fld>
            <a:endParaRPr lang="en-GB" dirty="0"/>
          </a:p>
        </p:txBody>
      </p:sp>
      <p:sp>
        <p:nvSpPr>
          <p:cNvPr id="7" name="Text Placeholder 6">
            <a:extLst>
              <a:ext uri="{FF2B5EF4-FFF2-40B4-BE49-F238E27FC236}">
                <a16:creationId xmlns:a16="http://schemas.microsoft.com/office/drawing/2014/main" id="{BE60D4D8-29A2-45B3-AD6F-03516D5F7D10}"/>
              </a:ext>
            </a:extLst>
          </p:cNvPr>
          <p:cNvSpPr>
            <a:spLocks noGrp="1"/>
          </p:cNvSpPr>
          <p:nvPr>
            <p:ph type="body" sz="quarter" idx="15"/>
          </p:nvPr>
        </p:nvSpPr>
        <p:spPr>
          <a:xfrm>
            <a:off x="452436" y="1366960"/>
            <a:ext cx="7670631" cy="252000"/>
          </a:xfrm>
        </p:spPr>
        <p:txBody>
          <a:bodyPr/>
          <a:lstStyle/>
          <a:p>
            <a:r>
              <a:rPr lang="en-US" dirty="0"/>
              <a:t>Figure 4: Building an open and coordinated automated system through collaboration (source: Huawei)</a:t>
            </a:r>
            <a:endParaRPr lang="en-GB" dirty="0"/>
          </a:p>
        </p:txBody>
      </p:sp>
      <p:pic>
        <p:nvPicPr>
          <p:cNvPr id="5" name="Picture Placeholder 8">
            <a:extLst>
              <a:ext uri="{FF2B5EF4-FFF2-40B4-BE49-F238E27FC236}">
                <a16:creationId xmlns:a16="http://schemas.microsoft.com/office/drawing/2014/main" id="{ADFED5B4-8A77-4EEB-BA6B-0E6065E08364}"/>
              </a:ext>
            </a:extLst>
          </p:cNvPr>
          <p:cNvPicPr>
            <a:picLocks noChangeAspect="1"/>
          </p:cNvPicPr>
          <p:nvPr/>
        </p:nvPicPr>
        <p:blipFill>
          <a:blip r:embed="rId2"/>
          <a:srcRect t="960" b="960"/>
          <a:stretch>
            <a:fillRect/>
          </a:stretch>
        </p:blipFill>
        <p:spPr>
          <a:xfrm>
            <a:off x="258763" y="1676400"/>
            <a:ext cx="9342437" cy="4572000"/>
          </a:xfrm>
          <a:prstGeom prst="rect">
            <a:avLst/>
          </a:prstGeom>
        </p:spPr>
      </p:pic>
    </p:spTree>
    <p:extLst>
      <p:ext uri="{BB962C8B-B14F-4D97-AF65-F5344CB8AC3E}">
        <p14:creationId xmlns:p14="http://schemas.microsoft.com/office/powerpoint/2010/main" val="160200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11">
            <a:extLst>
              <a:ext uri="{FF2B5EF4-FFF2-40B4-BE49-F238E27FC236}">
                <a16:creationId xmlns:a16="http://schemas.microsoft.com/office/drawing/2014/main" id="{997AE6FF-E136-4E41-900F-CA0775784623}"/>
              </a:ext>
            </a:extLst>
          </p:cNvPr>
          <p:cNvGraphicFramePr>
            <a:graphicFrameLocks noGrp="1"/>
          </p:cNvGraphicFramePr>
          <p:nvPr>
            <p:ph type="tbl" sz="quarter" idx="10"/>
            <p:extLst>
              <p:ext uri="{D42A27DB-BD31-4B8C-83A1-F6EECF244321}">
                <p14:modId xmlns:p14="http://schemas.microsoft.com/office/powerpoint/2010/main" val="325917716"/>
              </p:ext>
            </p:extLst>
          </p:nvPr>
        </p:nvGraphicFramePr>
        <p:xfrm>
          <a:off x="2760663" y="1671638"/>
          <a:ext cx="5656050" cy="4320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1" spc="20" baseline="0" dirty="0">
                          <a:solidFill>
                            <a:schemeClr val="tx1"/>
                          </a:solidFill>
                          <a:latin typeface="Franklin Gothic Book" panose="020B0503020102020204" pitchFamily="34" charset="0"/>
                        </a:rPr>
                        <a:t>About the authors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839994"/>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4393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EBC7E5-4AFD-4611-A637-FEB2B79BC136}"/>
              </a:ext>
            </a:extLst>
          </p:cNvPr>
          <p:cNvSpPr>
            <a:spLocks noGrp="1"/>
          </p:cNvSpPr>
          <p:nvPr>
            <p:ph type="body" sz="quarter" idx="16"/>
          </p:nvPr>
        </p:nvSpPr>
        <p:spPr/>
        <p:txBody>
          <a:bodyPr lIns="72000" rIns="72000"/>
          <a:lstStyle/>
          <a:p>
            <a:r>
              <a:rPr lang="en-US" b="1" spc="30" dirty="0"/>
              <a:t>William Nagy</a:t>
            </a:r>
            <a:r>
              <a:rPr lang="en-US" spc="30" dirty="0"/>
              <a:t> (Analyst) </a:t>
            </a:r>
            <a:r>
              <a:rPr lang="en-US" dirty="0"/>
              <a:t>is a member of the </a:t>
            </a:r>
            <a:r>
              <a:rPr lang="en-US" i="1" dirty="0"/>
              <a:t>Telecoms Software and Networks</a:t>
            </a:r>
            <a:r>
              <a:rPr lang="en-US" dirty="0"/>
              <a:t> research team in London, contributing to various research programmes with a focus on </a:t>
            </a:r>
            <a:r>
              <a:rPr lang="en-US" i="1" dirty="0"/>
              <a:t>Automated Assurance</a:t>
            </a:r>
            <a:r>
              <a:rPr lang="en-US" dirty="0"/>
              <a:t>, </a:t>
            </a:r>
            <a:r>
              <a:rPr lang="en-US" i="1" dirty="0"/>
              <a:t>Service Design and Orchestration</a:t>
            </a:r>
            <a:r>
              <a:rPr lang="en-US" dirty="0"/>
              <a:t> and </a:t>
            </a:r>
            <a:r>
              <a:rPr lang="en-US" i="1" dirty="0"/>
              <a:t>Forecast and Strategy</a:t>
            </a:r>
            <a:r>
              <a:rPr lang="en-US" dirty="0"/>
              <a:t>. He previously worked with the regional markets team. William holds a BSc in Physics from Queen Mary University of London. </a:t>
            </a:r>
            <a:endParaRPr lang="en-GB" dirty="0"/>
          </a:p>
        </p:txBody>
      </p:sp>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authors</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8</a:t>
            </a:fld>
            <a:endParaRPr lang="en-GB" dirty="0"/>
          </a:p>
        </p:txBody>
      </p:sp>
      <p:sp>
        <p:nvSpPr>
          <p:cNvPr id="10" name="Text Placeholder 9">
            <a:extLst>
              <a:ext uri="{FF2B5EF4-FFF2-40B4-BE49-F238E27FC236}">
                <a16:creationId xmlns:a16="http://schemas.microsoft.com/office/drawing/2014/main" id="{10D82C3E-8F49-4A09-9317-BC0FCD1BC68E}"/>
              </a:ext>
            </a:extLst>
          </p:cNvPr>
          <p:cNvSpPr>
            <a:spLocks noGrp="1"/>
          </p:cNvSpPr>
          <p:nvPr>
            <p:ph type="body" sz="quarter" idx="15"/>
          </p:nvPr>
        </p:nvSpPr>
        <p:spPr/>
        <p:txBody>
          <a:bodyPr lIns="72000" rIns="72000"/>
          <a:lstStyle/>
          <a:p>
            <a:r>
              <a:rPr lang="en-US" b="1" spc="30" dirty="0"/>
              <a:t>Anil Rao</a:t>
            </a:r>
            <a:r>
              <a:rPr lang="en-US" dirty="0"/>
              <a:t> (Principal Analyst) is the lead analyst on network and service automation research that includes the Network Automation and Orchestration, Automated Assurance and Service Design and Orchestration research programmes, covering a broad range of topics on the existing and new-age operational systems that will power operators’ digital transformations. His main areas of focus include service creation, provisioning and service operations in NFV/SDN-based networks, 5G, IoT and edge clouds; the use of analytics, ML and AI to increase operations efficiency and agility; and the broader imperatives around operations automation and zero touch networks. Anil also works with clients on a range of consulting engagements such as strategy assessment and advisory, market sizing, competitive analysis and market positioning, and marketing support through thought leadership collateral.</a:t>
            </a:r>
            <a:endParaRPr lang="en-GB" dirty="0"/>
          </a:p>
        </p:txBody>
      </p:sp>
      <p:pic>
        <p:nvPicPr>
          <p:cNvPr id="5" name="Picture Placeholder 4" descr="A person wearing a suit and tie smiling and looking at the camera&#10;&#10;Description automatically generated">
            <a:extLst>
              <a:ext uri="{FF2B5EF4-FFF2-40B4-BE49-F238E27FC236}">
                <a16:creationId xmlns:a16="http://schemas.microsoft.com/office/drawing/2014/main" id="{D03DD557-7BE9-461E-9F03-2F3B106E4D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p:pic>
      <p:pic>
        <p:nvPicPr>
          <p:cNvPr id="7" name="Picture Placeholder 6" descr="A person wearing a suit and tie smiling at the camera&#10;&#10;Description automatically generated">
            <a:extLst>
              <a:ext uri="{FF2B5EF4-FFF2-40B4-BE49-F238E27FC236}">
                <a16:creationId xmlns:a16="http://schemas.microsoft.com/office/drawing/2014/main" id="{F500B84E-67A1-408B-AB70-4CEBC2A1443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2" r="132"/>
          <a:stretch>
            <a:fillRect/>
          </a:stretch>
        </p:blipFill>
        <p:spPr/>
      </p:pic>
    </p:spTree>
    <p:extLst>
      <p:ext uri="{BB962C8B-B14F-4D97-AF65-F5344CB8AC3E}">
        <p14:creationId xmlns:p14="http://schemas.microsoft.com/office/powerpoint/2010/main" val="334784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0A1FB-0B83-4C2A-A9CA-F9B07E475E39}"/>
              </a:ext>
            </a:extLst>
          </p:cNvPr>
          <p:cNvSpPr>
            <a:spLocks noGrp="1"/>
          </p:cNvSpPr>
          <p:nvPr>
            <p:ph type="body" sz="quarter" idx="12"/>
          </p:nvPr>
        </p:nvSpPr>
        <p:spPr/>
        <p:txBody>
          <a:bodyPr/>
          <a:lstStyle/>
          <a:p>
            <a:r>
              <a:rPr lang="en-GB" b="1" spc="20" dirty="0">
                <a:solidFill>
                  <a:schemeClr val="accent1"/>
                </a:solidFill>
              </a:rPr>
              <a:t>CONSULTING</a:t>
            </a:r>
          </a:p>
          <a:p>
            <a:r>
              <a:rPr lang="en-GB" dirty="0"/>
              <a:t>We deliver tangible benefits to clients across the telecoms industry:</a:t>
            </a:r>
          </a:p>
          <a:p>
            <a:pPr lvl="1">
              <a:buClr>
                <a:schemeClr val="accent1"/>
              </a:buClr>
            </a:pPr>
            <a:r>
              <a:rPr lang="en-GB" dirty="0"/>
              <a:t>communications and digital service providers, vendors, financial and strategic investors, private equity and infrastructure funds, governments, regulators, broadcasters, and service and content providers.</a:t>
            </a:r>
          </a:p>
          <a:p>
            <a:r>
              <a:rPr lang="en-GB" dirty="0"/>
              <a:t>Our sector specialists understand the distinct local challenges facing clients, in addition to the wider effects of global forces.</a:t>
            </a:r>
          </a:p>
          <a:p>
            <a:r>
              <a:rPr lang="en-GB" dirty="0"/>
              <a:t>We are future-focused and help clients understand the challenges and opportunities that new technology brings.</a:t>
            </a:r>
          </a:p>
          <a:p>
            <a:r>
              <a:rPr lang="en-GB" b="1" spc="20" dirty="0">
                <a:solidFill>
                  <a:schemeClr val="accent6"/>
                </a:solidFill>
              </a:rPr>
              <a:t>RESEARCH</a:t>
            </a:r>
          </a:p>
          <a:p>
            <a:r>
              <a:rPr lang="en-GB" dirty="0"/>
              <a:t>Our dedicated team of analysts track and forecast the different services accessed by consumers and enterprises.</a:t>
            </a:r>
          </a:p>
          <a:p>
            <a:r>
              <a:rPr lang="en-GB" dirty="0"/>
              <a:t>We offer detailed insight into the software, infrastructure and technology delivering those services.</a:t>
            </a:r>
          </a:p>
          <a:p>
            <a:r>
              <a:rPr lang="en-GB" dirty="0"/>
              <a:t>Clients benefit from regular and timely intelligence, and direct access to analysts.</a:t>
            </a:r>
          </a:p>
        </p:txBody>
      </p:sp>
      <p:sp>
        <p:nvSpPr>
          <p:cNvPr id="3" name="Text Placeholder 2">
            <a:extLst>
              <a:ext uri="{FF2B5EF4-FFF2-40B4-BE49-F238E27FC236}">
                <a16:creationId xmlns:a16="http://schemas.microsoft.com/office/drawing/2014/main" id="{13CB7F79-A33B-4BEF-AC11-0F10AFF1A907}"/>
              </a:ext>
            </a:extLst>
          </p:cNvPr>
          <p:cNvSpPr>
            <a:spLocks noGrp="1"/>
          </p:cNvSpPr>
          <p:nvPr>
            <p:ph type="body" sz="quarter" idx="15"/>
          </p:nvPr>
        </p:nvSpPr>
        <p:spPr/>
        <p:txBody>
          <a:bodyPr/>
          <a:lstStyle/>
          <a:p>
            <a:r>
              <a:rPr lang="en-GB" dirty="0"/>
              <a:t>Analysys Mason’s consulting services and research portfolio</a:t>
            </a:r>
          </a:p>
        </p:txBody>
      </p:sp>
      <p:sp>
        <p:nvSpPr>
          <p:cNvPr id="5" name="Slide Number Placeholder 4">
            <a:extLst>
              <a:ext uri="{FF2B5EF4-FFF2-40B4-BE49-F238E27FC236}">
                <a16:creationId xmlns:a16="http://schemas.microsoft.com/office/drawing/2014/main" id="{1F305C70-084E-4E40-B523-7F5BB10106AF}"/>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6" name="Title 5">
            <a:extLst>
              <a:ext uri="{FF2B5EF4-FFF2-40B4-BE49-F238E27FC236}">
                <a16:creationId xmlns:a16="http://schemas.microsoft.com/office/drawing/2014/main" id="{6F86901A-2F52-464C-809E-A98041E9BBE2}"/>
              </a:ext>
            </a:extLst>
          </p:cNvPr>
          <p:cNvSpPr>
            <a:spLocks noGrp="1"/>
          </p:cNvSpPr>
          <p:nvPr>
            <p:ph type="title"/>
          </p:nvPr>
        </p:nvSpPr>
        <p:spPr/>
        <p:txBody>
          <a:bodyPr/>
          <a:lstStyle/>
          <a:p>
            <a:r>
              <a:rPr lang="en-GB" dirty="0"/>
              <a:t>Analysys Mason’s consulting and research are uniquely positioned</a:t>
            </a:r>
          </a:p>
        </p:txBody>
      </p:sp>
      <p:pic>
        <p:nvPicPr>
          <p:cNvPr id="8" name="Picture Placeholder 13" descr="A close up of a logo&#10;&#10;Description generated with high confidence">
            <a:extLst>
              <a:ext uri="{FF2B5EF4-FFF2-40B4-BE49-F238E27FC236}">
                <a16:creationId xmlns:a16="http://schemas.microsoft.com/office/drawing/2014/main" id="{0B000B87-F552-46F3-B661-552A5262B500}"/>
              </a:ext>
            </a:extLst>
          </p:cNvPr>
          <p:cNvPicPr>
            <a:picLocks noGrp="1" noChangeAspect="1"/>
          </p:cNvPicPr>
          <p:nvPr>
            <p:ph type="pic" sz="quarter" idx="11"/>
          </p:nvPr>
        </p:nvPicPr>
        <p:blipFill rotWithShape="1">
          <a:blip r:embed="rId2" cstate="hqprint">
            <a:extLst>
              <a:ext uri="{28A0092B-C50C-407E-A947-70E740481C1C}">
                <a14:useLocalDpi xmlns:a14="http://schemas.microsoft.com/office/drawing/2010/main" val="0"/>
              </a:ext>
            </a:extLst>
          </a:blip>
          <a:srcRect l="10360" t="10647" r="12620" b="12436"/>
          <a:stretch/>
        </p:blipFill>
        <p:spPr>
          <a:xfrm>
            <a:off x="460375" y="1872162"/>
            <a:ext cx="4240062" cy="4249854"/>
          </a:xfrm>
        </p:spPr>
      </p:pic>
    </p:spTree>
    <p:extLst>
      <p:ext uri="{BB962C8B-B14F-4D97-AF65-F5344CB8AC3E}">
        <p14:creationId xmlns:p14="http://schemas.microsoft.com/office/powerpoint/2010/main" val="2984655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7&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D9&quot; g=&quot;D9&quot; b=&quot;D9&quot;/&gt;&lt;m_nBrightness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Analysys Mason_Research_PPT_vendor_profile_Jun2020.pptx" id="{FA02D764-0175-4F05-BF83-0E6EFE82B43B}" vid="{17C364BC-5884-4FFB-86E6-DF15D4EE51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375972910C79428D8085DE59CBA440" ma:contentTypeVersion="2" ma:contentTypeDescription="Create a new document." ma:contentTypeScope="" ma:versionID="518dbe043b4422f436effa7e4aff9dcc">
  <xsd:schema xmlns:xsd="http://www.w3.org/2001/XMLSchema" xmlns:xs="http://www.w3.org/2001/XMLSchema" xmlns:p="http://schemas.microsoft.com/office/2006/metadata/properties" xmlns:ns2="68f906c3-7ef0-481a-95e3-80cac7dd1ea5" targetNamespace="http://schemas.microsoft.com/office/2006/metadata/properties" ma:root="true" ma:fieldsID="8883daf0c88c9c85b181da62e777e8d4" ns2:_="">
    <xsd:import namespace="68f906c3-7ef0-481a-95e3-80cac7dd1ea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906c3-7ef0-481a-95e3-80cac7dd1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0067A8-1143-49D8-8704-582D10BC9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f906c3-7ef0-481a-95e3-80cac7dd1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112DB-6D66-4EC4-A414-43E8D7E9F47C}">
  <ds:schemaRefs>
    <ds:schemaRef ds:uri="http://schemas.microsoft.com/sharepoint/v3/contenttype/forms"/>
  </ds:schemaRefs>
</ds:datastoreItem>
</file>

<file path=customXml/itemProps3.xml><?xml version="1.0" encoding="utf-8"?>
<ds:datastoreItem xmlns:ds="http://schemas.openxmlformats.org/officeDocument/2006/customXml" ds:itemID="{CF3FD3C2-16FA-4B5C-A14C-61BB273AC794}">
  <ds:schemaRefs>
    <ds:schemaRef ds:uri="http://schemas.microsoft.com/office/infopath/2007/PartnerControls"/>
    <ds:schemaRef ds:uri="68f906c3-7ef0-481a-95e3-80cac7dd1ea5"/>
    <ds:schemaRef ds:uri="http://purl.org/dc/term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CompanyProfile</Template>
  <TotalTime>0</TotalTime>
  <Words>1124</Words>
  <Application>Microsoft Office PowerPoint</Application>
  <PresentationFormat>A4 Paper (210x297 mm)</PresentationFormat>
  <Paragraphs>78</Paragraphs>
  <Slides>12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Franklin Gothic Book</vt:lpstr>
      <vt:lpstr>Franklin Gothic Heavy</vt:lpstr>
      <vt:lpstr>Franklin Gothic Medium</vt:lpstr>
      <vt:lpstr>Symbol</vt:lpstr>
      <vt:lpstr>Wingdings</vt:lpstr>
      <vt:lpstr>AnalysysMasonPPT</vt:lpstr>
      <vt:lpstr>think-cell Slide</vt:lpstr>
      <vt:lpstr>PowerPoint Presentation</vt:lpstr>
      <vt:lpstr>Huawei iMaster MAE: strategy overview</vt:lpstr>
      <vt:lpstr>Huawei iMaster MAE: analysis</vt:lpstr>
      <vt:lpstr>PowerPoint Presentation</vt:lpstr>
      <vt:lpstr>Appendix: solution overview [1]</vt:lpstr>
      <vt:lpstr>Appendix: solution overview [2]</vt:lpstr>
      <vt:lpstr>PowerPoint Presentation</vt:lpstr>
      <vt:lpstr>About the authors</vt:lpstr>
      <vt:lpstr>Analysys Mason’s consulting and research are uniquely positioned</vt:lpstr>
      <vt:lpstr>Research from Analysys Mason</vt:lpstr>
      <vt:lpstr>Consulting from Analysys Mason</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Sarah Peake</cp:lastModifiedBy>
  <cp:revision>9</cp:revision>
  <cp:lastPrinted>2013-03-20T11:36:12Z</cp:lastPrinted>
  <dcterms:created xsi:type="dcterms:W3CDTF">2020-06-16T15:33:22Z</dcterms:created>
  <dcterms:modified xsi:type="dcterms:W3CDTF">2020-06-17T13:39:19Z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0x010100D2375972910C79428D8085DE59CBA440</vt:lpwstr>
  </property>
</Properties>
</file>