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11"/>
  </p:notesMasterIdLst>
  <p:handoutMasterIdLst>
    <p:handoutMasterId r:id="rId12"/>
  </p:handoutMasterIdLst>
  <p:sldIdLst>
    <p:sldId id="594" r:id="rId2"/>
    <p:sldId id="634" r:id="rId3"/>
    <p:sldId id="708" r:id="rId4"/>
    <p:sldId id="636" r:id="rId5"/>
    <p:sldId id="707" r:id="rId6"/>
    <p:sldId id="602" r:id="rId7"/>
    <p:sldId id="533" r:id="rId8"/>
    <p:sldId id="534" r:id="rId9"/>
    <p:sldId id="505" r:id="rId10"/>
  </p:sldIdLst>
  <p:sldSz cx="9906000" cy="6858000" type="A4"/>
  <p:notesSz cx="6670675" cy="9875838"/>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974" userDrawn="1">
          <p15:clr>
            <a:srgbClr val="A4A3A4"/>
          </p15:clr>
        </p15:guide>
        <p15:guide id="2" orient="horz" pos="913" userDrawn="1">
          <p15:clr>
            <a:srgbClr val="A4A3A4"/>
          </p15:clr>
        </p15:guide>
        <p15:guide id="3" pos="3143" userDrawn="1">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 id="3" name="Caroline Gabriel" initials="CG" lastIdx="11" clrIdx="3">
    <p:extLst>
      <p:ext uri="{19B8F6BF-5375-455C-9EA6-DF929625EA0E}">
        <p15:presenceInfo xmlns:p15="http://schemas.microsoft.com/office/powerpoint/2012/main" userId="Caroline Gabriel" providerId="None"/>
      </p:ext>
    </p:extLst>
  </p:cmAuthor>
  <p:cmAuthor id="4" name="Emma Brown" initials="EB" lastIdx="3" clrIdx="4">
    <p:extLst>
      <p:ext uri="{19B8F6BF-5375-455C-9EA6-DF929625EA0E}">
        <p15:presenceInfo xmlns:p15="http://schemas.microsoft.com/office/powerpoint/2012/main" userId="S::Emma.Brown@analysysmason.com::a1f71446-29f5-40b8-8d71-3e9d2a5b100a" providerId="AD"/>
      </p:ext>
    </p:extLst>
  </p:cmAuthor>
  <p:cmAuthor id="5" name="CHEDOT Cyril" initials="CC" lastIdx="3" clrIdx="5">
    <p:extLst>
      <p:ext uri="{19B8F6BF-5375-455C-9EA6-DF929625EA0E}">
        <p15:presenceInfo xmlns:p15="http://schemas.microsoft.com/office/powerpoint/2012/main" userId="S-1-5-21-73586283-1935655697-725345543-10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FFFFFF"/>
    <a:srgbClr val="009FDF"/>
    <a:srgbClr val="00ADF2"/>
    <a:srgbClr val="19BDFF"/>
    <a:srgbClr val="6CC24A"/>
    <a:srgbClr val="000000"/>
    <a:srgbClr val="EACCCD"/>
    <a:srgbClr val="C7C6EF"/>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3" autoAdjust="0"/>
    <p:restoredTop sz="95226" autoAdjust="0"/>
  </p:normalViewPr>
  <p:slideViewPr>
    <p:cSldViewPr snapToGrid="0">
      <p:cViewPr varScale="1">
        <p:scale>
          <a:sx n="113" d="100"/>
          <a:sy n="113" d="100"/>
        </p:scale>
        <p:origin x="498" y="114"/>
      </p:cViewPr>
      <p:guideLst>
        <p:guide orient="horz" pos="3974"/>
        <p:guide orient="horz" pos="913"/>
        <p:guide pos="314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2" d="100"/>
          <a:sy n="92" d="100"/>
        </p:scale>
        <p:origin x="2826" y="66"/>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25/01/2022</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25/01/2022</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highlight>
                <a:srgbClr val="00FF00"/>
              </a:highlight>
              <a:latin typeface="+mn-lt"/>
            </a:endParaRPr>
          </a:p>
          <a:p>
            <a:pPr marL="0" indent="0">
              <a:buFontTx/>
              <a:buNone/>
            </a:pPr>
            <a:endParaRPr lang="en-US" dirty="0"/>
          </a:p>
          <a:p>
            <a:pPr marL="171450" indent="-171450">
              <a:buFontTx/>
              <a:buChar char="-"/>
            </a:pPr>
            <a:endParaRPr lang="en-US" dirty="0"/>
          </a:p>
          <a:p>
            <a:pPr marL="0" indent="0">
              <a:buFontTx/>
              <a:buNone/>
            </a:pPr>
            <a:endParaRPr lang="en-GB" dirty="0"/>
          </a:p>
          <a:p>
            <a:pPr marL="0" indent="0">
              <a:buFontTx/>
              <a:buNone/>
            </a:pPr>
            <a:endParaRPr lang="en-US" b="0" i="0" dirty="0">
              <a:solidFill>
                <a:srgbClr val="212529"/>
              </a:solidFill>
              <a:effectLst/>
              <a:latin typeface="HelveticaNeue-Light"/>
            </a:endParaRP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a:t>
            </a:fld>
            <a:endParaRPr lang="en-GB" dirty="0"/>
          </a:p>
        </p:txBody>
      </p:sp>
    </p:spTree>
    <p:extLst>
      <p:ext uri="{BB962C8B-B14F-4D97-AF65-F5344CB8AC3E}">
        <p14:creationId xmlns:p14="http://schemas.microsoft.com/office/powerpoint/2010/main" val="209687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gn="l" rtl="0" eaLnBrk="1" fontAlgn="auto" latinLnBrk="0" hangingPunct="1">
              <a:spcBef>
                <a:spcPts val="0"/>
              </a:spcBef>
              <a:spcAft>
                <a:spcPts val="0"/>
              </a:spcAft>
            </a:pPr>
            <a:endParaRPr lang="en-GB" sz="1800" b="0" i="0" u="none" strike="noStrike" dirty="0">
              <a:effectLst/>
              <a:latin typeface="Arial" panose="020B0604020202020204" pitchFamily="34" charset="0"/>
            </a:endParaRPr>
          </a:p>
          <a:p>
            <a:pPr marL="171450" indent="-171450">
              <a:buSzPct val="100000"/>
              <a:buFont typeface="Wingdings" panose="05000000000000000000" pitchFamily="2" charset="2"/>
              <a:buChar char="§"/>
            </a:pPr>
            <a:endParaRPr lang="en-US" dirty="0">
              <a:highlight>
                <a:srgbClr val="FFFF00"/>
              </a:highlight>
            </a:endParaRPr>
          </a:p>
          <a:p>
            <a:endParaRPr lang="en-US" b="0" i="0" dirty="0">
              <a:solidFill>
                <a:srgbClr val="003A6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3</a:t>
            </a:fld>
            <a:endParaRPr lang="en-GB" dirty="0"/>
          </a:p>
        </p:txBody>
      </p:sp>
    </p:spTree>
    <p:extLst>
      <p:ext uri="{BB962C8B-B14F-4D97-AF65-F5344CB8AC3E}">
        <p14:creationId xmlns:p14="http://schemas.microsoft.com/office/powerpoint/2010/main" val="216220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4</a:t>
            </a:fld>
            <a:endParaRPr lang="en-GB" dirty="0"/>
          </a:p>
        </p:txBody>
      </p:sp>
    </p:spTree>
    <p:extLst>
      <p:ext uri="{BB962C8B-B14F-4D97-AF65-F5344CB8AC3E}">
        <p14:creationId xmlns:p14="http://schemas.microsoft.com/office/powerpoint/2010/main" val="631086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9</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86CA7-ADCE-4F09-8F24-42AFADFEA3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906000" cy="6832356"/>
          </a:xfrm>
          <a:prstGeom prst="rect">
            <a:avLst/>
          </a:prstGeom>
        </p:spPr>
      </p:pic>
      <p:sp>
        <p:nvSpPr>
          <p:cNvPr id="15" name="Rectangle 14">
            <a:extLst>
              <a:ext uri="{FF2B5EF4-FFF2-40B4-BE49-F238E27FC236}">
                <a16:creationId xmlns:a16="http://schemas.microsoft.com/office/drawing/2014/main" id="{F55F9EF8-4960-46F3-9279-100D9F710D54}"/>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dirty="0"/>
              <a:t>Le Havre Port case study</a:t>
            </a:r>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dirty="0"/>
              <a:t>NBED author(s) names</a:t>
            </a:r>
          </a:p>
        </p:txBody>
      </p:sp>
      <p:sp>
        <p:nvSpPr>
          <p:cNvPr id="14" name="Rectangle 13">
            <a:extLst>
              <a:ext uri="{FF2B5EF4-FFF2-40B4-BE49-F238E27FC236}">
                <a16:creationId xmlns:a16="http://schemas.microsoft.com/office/drawing/2014/main" id="{6E0528BF-D291-43FA-A838-0E989A90777D}"/>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Tree>
    <p:extLst>
      <p:ext uri="{BB962C8B-B14F-4D97-AF65-F5344CB8AC3E}">
        <p14:creationId xmlns:p14="http://schemas.microsoft.com/office/powerpoint/2010/main" val="33805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this report - case studies">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5F0C2C35-55C1-4616-AE74-0C44154681C6}"/>
              </a:ext>
            </a:extLst>
          </p:cNvPr>
          <p:cNvSpPr/>
          <p:nvPr userDrawn="1"/>
        </p:nvSpPr>
        <p:spPr>
          <a:xfrm>
            <a:off x="5205600" y="3882738"/>
            <a:ext cx="4248149"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Rectangle 25">
            <a:extLst>
              <a:ext uri="{FF2B5EF4-FFF2-40B4-BE49-F238E27FC236}">
                <a16:creationId xmlns:a16="http://schemas.microsoft.com/office/drawing/2014/main" id="{A4AD3E99-A393-49B5-8AD8-0DF1F9F5AEF3}"/>
              </a:ext>
            </a:extLst>
          </p:cNvPr>
          <p:cNvSpPr/>
          <p:nvPr userDrawn="1"/>
        </p:nvSpPr>
        <p:spPr>
          <a:xfrm>
            <a:off x="5009318" y="3821565"/>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A4653168-A11D-4FF7-8B53-CE8F11B65086}"/>
              </a:ext>
            </a:extLst>
          </p:cNvPr>
          <p:cNvSpPr/>
          <p:nvPr userDrawn="1"/>
        </p:nvSpPr>
        <p:spPr>
          <a:xfrm>
            <a:off x="5132386" y="4672263"/>
            <a:ext cx="155142"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a:extLst>
              <a:ext uri="{FF2B5EF4-FFF2-40B4-BE49-F238E27FC236}">
                <a16:creationId xmlns:a16="http://schemas.microsoft.com/office/drawing/2014/main" id="{28954270-0BC9-41BD-B8CD-5A50964AA1D9}"/>
              </a:ext>
            </a:extLst>
          </p:cNvPr>
          <p:cNvSpPr/>
          <p:nvPr userDrawn="1"/>
        </p:nvSpPr>
        <p:spPr>
          <a:xfrm>
            <a:off x="5580643" y="3805167"/>
            <a:ext cx="155142"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 name="TextBox 29">
            <a:extLst>
              <a:ext uri="{FF2B5EF4-FFF2-40B4-BE49-F238E27FC236}">
                <a16:creationId xmlns:a16="http://schemas.microsoft.com/office/drawing/2014/main" id="{0684AC38-FE18-4443-868B-AC389027025F}"/>
              </a:ext>
            </a:extLst>
          </p:cNvPr>
          <p:cNvSpPr txBox="1"/>
          <p:nvPr userDrawn="1"/>
        </p:nvSpPr>
        <p:spPr>
          <a:xfrm>
            <a:off x="5666400" y="3916800"/>
            <a:ext cx="3412807" cy="276999"/>
          </a:xfrm>
          <a:prstGeom prst="rect">
            <a:avLst/>
          </a:prstGeom>
          <a:noFill/>
        </p:spPr>
        <p:txBody>
          <a:bodyPr wrap="square" rtlCol="0">
            <a:spAutoFit/>
          </a:bodyPr>
          <a:lstStyle/>
          <a:p>
            <a:pPr algn="ctr"/>
            <a:r>
              <a:rPr lang="en-US" sz="1200" b="1" spc="20" baseline="0" dirty="0">
                <a:solidFill>
                  <a:schemeClr val="accent1"/>
                </a:solidFill>
                <a:latin typeface="+mn-lt"/>
              </a:rPr>
              <a:t>WHO SHOULD READ THIS REPORT</a:t>
            </a:r>
            <a:endParaRPr lang="en-GB" sz="1200" b="1" spc="20" baseline="0" dirty="0">
              <a:solidFill>
                <a:schemeClr val="accent1"/>
              </a:solidFill>
              <a:latin typeface="+mn-lt"/>
            </a:endParaRPr>
          </a:p>
        </p:txBody>
      </p:sp>
      <p:pic>
        <p:nvPicPr>
          <p:cNvPr id="31" name="Picture 30">
            <a:extLst>
              <a:ext uri="{FF2B5EF4-FFF2-40B4-BE49-F238E27FC236}">
                <a16:creationId xmlns:a16="http://schemas.microsoft.com/office/drawing/2014/main" id="{367F9974-9606-47EC-9DD6-5EBBFDF8BA3F}"/>
              </a:ext>
            </a:extLst>
          </p:cNvPr>
          <p:cNvPicPr>
            <a:picLocks noChangeAspect="1"/>
          </p:cNvPicPr>
          <p:nvPr userDrawn="1"/>
        </p:nvPicPr>
        <p:blipFill>
          <a:blip r:embed="rId2"/>
          <a:stretch>
            <a:fillRect/>
          </a:stretch>
        </p:blipFill>
        <p:spPr>
          <a:xfrm>
            <a:off x="4852719" y="3766682"/>
            <a:ext cx="687145" cy="668398"/>
          </a:xfrm>
          <a:prstGeom prst="rect">
            <a:avLst/>
          </a:prstGeom>
        </p:spPr>
      </p:pic>
      <p:sp>
        <p:nvSpPr>
          <p:cNvPr id="32" name="Oval 31">
            <a:extLst>
              <a:ext uri="{FF2B5EF4-FFF2-40B4-BE49-F238E27FC236}">
                <a16:creationId xmlns:a16="http://schemas.microsoft.com/office/drawing/2014/main" id="{B0E4D1F4-5C17-459E-8419-5A407DA691AA}"/>
              </a:ext>
            </a:extLst>
          </p:cNvPr>
          <p:cNvSpPr/>
          <p:nvPr userDrawn="1"/>
        </p:nvSpPr>
        <p:spPr>
          <a:xfrm>
            <a:off x="5050069" y="3940456"/>
            <a:ext cx="310687"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3" name="Rectangle: Rounded Corners 32">
            <a:extLst>
              <a:ext uri="{FF2B5EF4-FFF2-40B4-BE49-F238E27FC236}">
                <a16:creationId xmlns:a16="http://schemas.microsoft.com/office/drawing/2014/main" id="{FA5D0A61-774E-4013-BBF3-35CD8CAE1B60}"/>
              </a:ext>
            </a:extLst>
          </p:cNvPr>
          <p:cNvSpPr/>
          <p:nvPr userDrawn="1"/>
        </p:nvSpPr>
        <p:spPr>
          <a:xfrm>
            <a:off x="453600" y="3884400"/>
            <a:ext cx="4248149"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2"/>
              </a:solidFill>
            </a:endParaRPr>
          </a:p>
        </p:txBody>
      </p:sp>
      <p:sp>
        <p:nvSpPr>
          <p:cNvPr id="34" name="Rectangle 33">
            <a:extLst>
              <a:ext uri="{FF2B5EF4-FFF2-40B4-BE49-F238E27FC236}">
                <a16:creationId xmlns:a16="http://schemas.microsoft.com/office/drawing/2014/main" id="{8742A9C3-0E42-4FB9-9349-C6DF75DE247A}"/>
              </a:ext>
            </a:extLst>
          </p:cNvPr>
          <p:cNvSpPr/>
          <p:nvPr userDrawn="1"/>
        </p:nvSpPr>
        <p:spPr>
          <a:xfrm>
            <a:off x="267325" y="3816898"/>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5" name="Oval 34">
            <a:extLst>
              <a:ext uri="{FF2B5EF4-FFF2-40B4-BE49-F238E27FC236}">
                <a16:creationId xmlns:a16="http://schemas.microsoft.com/office/drawing/2014/main" id="{ACC6A7D6-388F-4ADD-B6A6-34976556E2D6}"/>
              </a:ext>
            </a:extLst>
          </p:cNvPr>
          <p:cNvSpPr/>
          <p:nvPr userDrawn="1"/>
        </p:nvSpPr>
        <p:spPr>
          <a:xfrm>
            <a:off x="382080" y="4667596"/>
            <a:ext cx="155142"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 name="Oval 35">
            <a:extLst>
              <a:ext uri="{FF2B5EF4-FFF2-40B4-BE49-F238E27FC236}">
                <a16:creationId xmlns:a16="http://schemas.microsoft.com/office/drawing/2014/main" id="{BE87AD90-92D4-4559-8FC4-C01A875ED899}"/>
              </a:ext>
            </a:extLst>
          </p:cNvPr>
          <p:cNvSpPr/>
          <p:nvPr userDrawn="1"/>
        </p:nvSpPr>
        <p:spPr>
          <a:xfrm>
            <a:off x="841269" y="3797832"/>
            <a:ext cx="155142"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 name="TextBox 37">
            <a:extLst>
              <a:ext uri="{FF2B5EF4-FFF2-40B4-BE49-F238E27FC236}">
                <a16:creationId xmlns:a16="http://schemas.microsoft.com/office/drawing/2014/main" id="{20A2321E-CC14-4151-9EA3-4C86516FDAEA}"/>
              </a:ext>
            </a:extLst>
          </p:cNvPr>
          <p:cNvSpPr txBox="1"/>
          <p:nvPr userDrawn="1"/>
        </p:nvSpPr>
        <p:spPr>
          <a:xfrm>
            <a:off x="915814" y="3916764"/>
            <a:ext cx="3412807" cy="276999"/>
          </a:xfrm>
          <a:prstGeom prst="rect">
            <a:avLst/>
          </a:prstGeom>
          <a:noFill/>
        </p:spPr>
        <p:txBody>
          <a:bodyPr wrap="square" rtlCol="0">
            <a:spAutoFit/>
          </a:bodyPr>
          <a:lstStyle/>
          <a:p>
            <a:pPr algn="ctr"/>
            <a:r>
              <a:rPr lang="en-US" sz="1200" b="1" spc="20" baseline="0" dirty="0">
                <a:solidFill>
                  <a:schemeClr val="accent2"/>
                </a:solidFill>
                <a:latin typeface="+mn-lt"/>
              </a:rPr>
              <a:t>KEY QUESTIONS ANSWERED IN THIS REPORT</a:t>
            </a:r>
            <a:endParaRPr lang="en-GB" sz="1200" b="1" spc="20" baseline="0" dirty="0">
              <a:solidFill>
                <a:schemeClr val="accent2"/>
              </a:solidFill>
              <a:latin typeface="+mn-lt"/>
            </a:endParaRPr>
          </a:p>
        </p:txBody>
      </p:sp>
      <p:sp>
        <p:nvSpPr>
          <p:cNvPr id="39" name="Oval 38">
            <a:extLst>
              <a:ext uri="{FF2B5EF4-FFF2-40B4-BE49-F238E27FC236}">
                <a16:creationId xmlns:a16="http://schemas.microsoft.com/office/drawing/2014/main" id="{364C6718-C538-4A76-8477-D184A0151B39}"/>
              </a:ext>
            </a:extLst>
          </p:cNvPr>
          <p:cNvSpPr/>
          <p:nvPr userDrawn="1"/>
        </p:nvSpPr>
        <p:spPr>
          <a:xfrm>
            <a:off x="563023" y="3999060"/>
            <a:ext cx="182497"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 name="Text Placeholder 4">
            <a:extLst>
              <a:ext uri="{FF2B5EF4-FFF2-40B4-BE49-F238E27FC236}">
                <a16:creationId xmlns:a16="http://schemas.microsoft.com/office/drawing/2014/main" id="{3F224A13-19B4-4AAD-8F82-EDBFFE961320}"/>
              </a:ext>
            </a:extLst>
          </p:cNvPr>
          <p:cNvSpPr>
            <a:spLocks noGrp="1"/>
          </p:cNvSpPr>
          <p:nvPr>
            <p:ph type="body" sz="quarter" idx="28" hasCustomPrompt="1"/>
          </p:nvPr>
        </p:nvSpPr>
        <p:spPr>
          <a:xfrm>
            <a:off x="563023" y="4326561"/>
            <a:ext cx="4137565" cy="1854691"/>
          </a:xfrm>
          <a:prstGeom prst="rect">
            <a:avLst/>
          </a:prstGeom>
        </p:spPr>
        <p:txBody>
          <a:bodyPr/>
          <a:lstStyle>
            <a:lvl1pPr>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pic>
        <p:nvPicPr>
          <p:cNvPr id="40" name="Picture 39">
            <a:extLst>
              <a:ext uri="{FF2B5EF4-FFF2-40B4-BE49-F238E27FC236}">
                <a16:creationId xmlns:a16="http://schemas.microsoft.com/office/drawing/2014/main" id="{8815332B-308A-44DC-AE69-7CACEFD2A10C}"/>
              </a:ext>
            </a:extLst>
          </p:cNvPr>
          <p:cNvPicPr>
            <a:picLocks noChangeAspect="1"/>
          </p:cNvPicPr>
          <p:nvPr userDrawn="1"/>
        </p:nvPicPr>
        <p:blipFill>
          <a:blip r:embed="rId3"/>
          <a:stretch>
            <a:fillRect/>
          </a:stretch>
        </p:blipFill>
        <p:spPr>
          <a:xfrm>
            <a:off x="304775" y="3866850"/>
            <a:ext cx="541179" cy="559841"/>
          </a:xfrm>
          <a:prstGeom prst="rect">
            <a:avLst/>
          </a:prstGeom>
        </p:spPr>
      </p:pic>
      <p:sp>
        <p:nvSpPr>
          <p:cNvPr id="42" name="Text Placeholder 2">
            <a:extLst>
              <a:ext uri="{FF2B5EF4-FFF2-40B4-BE49-F238E27FC236}">
                <a16:creationId xmlns:a16="http://schemas.microsoft.com/office/drawing/2014/main" id="{0CC29C00-FFFD-4D95-AD07-F97D2DBD0B0F}"/>
              </a:ext>
            </a:extLst>
          </p:cNvPr>
          <p:cNvSpPr>
            <a:spLocks noGrp="1"/>
          </p:cNvSpPr>
          <p:nvPr>
            <p:ph type="body" sz="quarter" idx="29" hasCustomPrompt="1"/>
          </p:nvPr>
        </p:nvSpPr>
        <p:spPr>
          <a:xfrm>
            <a:off x="5302800" y="4327200"/>
            <a:ext cx="4136400" cy="1854000"/>
          </a:xfrm>
          <a:prstGeom prst="rect">
            <a:avLst/>
          </a:prstGeom>
        </p:spPr>
        <p:txBody>
          <a:bodyPr/>
          <a:lstStyle>
            <a:lvl1pPr>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43" name="Rectangle: Rounded Corners 42">
            <a:extLst>
              <a:ext uri="{FF2B5EF4-FFF2-40B4-BE49-F238E27FC236}">
                <a16:creationId xmlns:a16="http://schemas.microsoft.com/office/drawing/2014/main" id="{78BFDB9C-5FE8-4627-B779-A0A18989FB20}"/>
              </a:ext>
            </a:extLst>
          </p:cNvPr>
          <p:cNvSpPr/>
          <p:nvPr userDrawn="1"/>
        </p:nvSpPr>
        <p:spPr>
          <a:xfrm>
            <a:off x="5205414" y="1366469"/>
            <a:ext cx="4248149" cy="2298514"/>
          </a:xfrm>
          <a:prstGeom prst="roundRect">
            <a:avLst>
              <a:gd name="adj" fmla="val 6200"/>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4" name="Rectangle 43">
            <a:extLst>
              <a:ext uri="{FF2B5EF4-FFF2-40B4-BE49-F238E27FC236}">
                <a16:creationId xmlns:a16="http://schemas.microsoft.com/office/drawing/2014/main" id="{0F3E24A9-ECE8-4FCA-8CF2-1E7A0A8CA04C}"/>
              </a:ext>
            </a:extLst>
          </p:cNvPr>
          <p:cNvSpPr/>
          <p:nvPr userDrawn="1"/>
        </p:nvSpPr>
        <p:spPr>
          <a:xfrm>
            <a:off x="5006173" y="1305296"/>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5" name="Oval 44">
            <a:extLst>
              <a:ext uri="{FF2B5EF4-FFF2-40B4-BE49-F238E27FC236}">
                <a16:creationId xmlns:a16="http://schemas.microsoft.com/office/drawing/2014/main" id="{7CD51D8A-2FD3-4DA7-B27B-27B4D837A599}"/>
              </a:ext>
            </a:extLst>
          </p:cNvPr>
          <p:cNvSpPr/>
          <p:nvPr userDrawn="1"/>
        </p:nvSpPr>
        <p:spPr>
          <a:xfrm>
            <a:off x="5129241" y="2155994"/>
            <a:ext cx="155142" cy="15514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6" name="TextBox 45">
            <a:extLst>
              <a:ext uri="{FF2B5EF4-FFF2-40B4-BE49-F238E27FC236}">
                <a16:creationId xmlns:a16="http://schemas.microsoft.com/office/drawing/2014/main" id="{98C37DFD-2166-46F3-BE83-4CAB20A362DD}"/>
              </a:ext>
            </a:extLst>
          </p:cNvPr>
          <p:cNvSpPr txBox="1"/>
          <p:nvPr userDrawn="1"/>
        </p:nvSpPr>
        <p:spPr>
          <a:xfrm>
            <a:off x="5666400" y="1405162"/>
            <a:ext cx="3412800" cy="276999"/>
          </a:xfrm>
          <a:prstGeom prst="rect">
            <a:avLst/>
          </a:prstGeom>
          <a:noFill/>
        </p:spPr>
        <p:txBody>
          <a:bodyPr wrap="square" rtlCol="0">
            <a:spAutoFit/>
          </a:bodyPr>
          <a:lstStyle/>
          <a:p>
            <a:pPr marL="0" indent="0" algn="ctr">
              <a:spcAft>
                <a:spcPts val="1200"/>
              </a:spcAft>
              <a:buClr>
                <a:schemeClr val="accent5"/>
              </a:buClr>
              <a:buFont typeface="Wingdings" pitchFamily="2" charset="2"/>
              <a:buNone/>
            </a:pPr>
            <a:r>
              <a:rPr lang="en-GB" sz="1200" b="1" spc="20" baseline="0" dirty="0">
                <a:solidFill>
                  <a:srgbClr val="7EA432"/>
                </a:solidFill>
                <a:latin typeface="+mn-lt"/>
              </a:rPr>
              <a:t>CASE STUDIES</a:t>
            </a:r>
          </a:p>
        </p:txBody>
      </p:sp>
      <p:sp>
        <p:nvSpPr>
          <p:cNvPr id="49" name="Oval 48">
            <a:extLst>
              <a:ext uri="{FF2B5EF4-FFF2-40B4-BE49-F238E27FC236}">
                <a16:creationId xmlns:a16="http://schemas.microsoft.com/office/drawing/2014/main" id="{782662A7-DF47-4C07-93DA-0CDDBE9DCC97}"/>
              </a:ext>
            </a:extLst>
          </p:cNvPr>
          <p:cNvSpPr/>
          <p:nvPr userDrawn="1"/>
        </p:nvSpPr>
        <p:spPr>
          <a:xfrm>
            <a:off x="5581502" y="1287411"/>
            <a:ext cx="155142" cy="155142"/>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0" name="Text Placeholder 2">
            <a:extLst>
              <a:ext uri="{FF2B5EF4-FFF2-40B4-BE49-F238E27FC236}">
                <a16:creationId xmlns:a16="http://schemas.microsoft.com/office/drawing/2014/main" id="{0A720241-05FD-4ABF-BBB5-1811A6F362FD}"/>
              </a:ext>
            </a:extLst>
          </p:cNvPr>
          <p:cNvSpPr>
            <a:spLocks noGrp="1"/>
          </p:cNvSpPr>
          <p:nvPr>
            <p:ph type="body" sz="quarter" idx="30" hasCustomPrompt="1"/>
          </p:nvPr>
        </p:nvSpPr>
        <p:spPr>
          <a:xfrm>
            <a:off x="5302800" y="1810937"/>
            <a:ext cx="4136400" cy="1854000"/>
          </a:xfrm>
          <a:prstGeom prst="rect">
            <a:avLst/>
          </a:prstGeom>
        </p:spPr>
        <p:txBody>
          <a:bodyPr/>
          <a:lstStyle>
            <a:lvl1pPr>
              <a:buClr>
                <a:schemeClr val="accent4">
                  <a:lumMod val="60000"/>
                  <a:lumOff val="40000"/>
                </a:schemeClr>
              </a:buClr>
              <a:buFont typeface="Wingdings" panose="05000000000000000000" pitchFamily="2" charset="2"/>
              <a:buChar char="§"/>
              <a:defRPr sz="1000"/>
            </a:lvl1pPr>
          </a:lstStyle>
          <a:p>
            <a:pPr lvl="0"/>
            <a:r>
              <a:rPr lang="en-GB" dirty="0"/>
              <a:t>Click to add text</a:t>
            </a:r>
          </a:p>
        </p:txBody>
      </p:sp>
      <p:pic>
        <p:nvPicPr>
          <p:cNvPr id="37" name="Picture 36">
            <a:extLst>
              <a:ext uri="{FF2B5EF4-FFF2-40B4-BE49-F238E27FC236}">
                <a16:creationId xmlns:a16="http://schemas.microsoft.com/office/drawing/2014/main" id="{1354BD93-32F1-4579-B700-6785B4A2C39F}"/>
              </a:ext>
            </a:extLst>
          </p:cNvPr>
          <p:cNvPicPr>
            <a:picLocks noChangeAspect="1"/>
          </p:cNvPicPr>
          <p:nvPr userDrawn="1"/>
        </p:nvPicPr>
        <p:blipFill>
          <a:blip r:embed="rId4"/>
          <a:stretch>
            <a:fillRect/>
          </a:stretch>
        </p:blipFill>
        <p:spPr>
          <a:xfrm>
            <a:off x="5039605" y="1327329"/>
            <a:ext cx="457923" cy="548747"/>
          </a:xfrm>
          <a:prstGeom prst="rect">
            <a:avLst/>
          </a:prstGeom>
        </p:spPr>
      </p:pic>
      <p:sp>
        <p:nvSpPr>
          <p:cNvPr id="41" name="Oval 40">
            <a:extLst>
              <a:ext uri="{FF2B5EF4-FFF2-40B4-BE49-F238E27FC236}">
                <a16:creationId xmlns:a16="http://schemas.microsoft.com/office/drawing/2014/main" id="{7622593B-4358-4CB3-864C-DB6576BFD464}"/>
              </a:ext>
            </a:extLst>
          </p:cNvPr>
          <p:cNvSpPr/>
          <p:nvPr userDrawn="1"/>
        </p:nvSpPr>
        <p:spPr>
          <a:xfrm>
            <a:off x="5198041" y="1390560"/>
            <a:ext cx="310687" cy="310687"/>
          </a:xfrm>
          <a:prstGeom prst="ellipse">
            <a:avLst/>
          </a:prstGeom>
          <a:solidFill>
            <a:schemeClr val="accent4">
              <a:lumMod val="60000"/>
              <a:lumOff val="40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Tree>
    <p:extLst>
      <p:ext uri="{BB962C8B-B14F-4D97-AF65-F5344CB8AC3E}">
        <p14:creationId xmlns:p14="http://schemas.microsoft.com/office/powerpoint/2010/main" val="384133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942705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8"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3"/>
            </p:custDataLst>
            <p:extLst>
              <p:ext uri="{D42A27DB-BD31-4B8C-83A1-F6EECF244321}">
                <p14:modId xmlns:p14="http://schemas.microsoft.com/office/powerpoint/2010/main" val="3009589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9"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35133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L; table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EF24-1E5F-4EFA-A8F0-91BEED8BCC2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9100EA7-6625-43CF-849C-5347678C552A}"/>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336E048C-DF50-4EE6-8475-2D0EB3B43A32}"/>
              </a:ext>
            </a:extLst>
          </p:cNvPr>
          <p:cNvSpPr>
            <a:spLocks noGrp="1"/>
          </p:cNvSpPr>
          <p:nvPr>
            <p:ph type="body" sz="quarter" idx="20"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5" name="CaptionR">
            <a:extLst>
              <a:ext uri="{FF2B5EF4-FFF2-40B4-BE49-F238E27FC236}">
                <a16:creationId xmlns:a16="http://schemas.microsoft.com/office/drawing/2014/main" id="{86467B85-CDDB-42BD-969E-C301BE5621A1}"/>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TableR">
            <a:extLst>
              <a:ext uri="{FF2B5EF4-FFF2-40B4-BE49-F238E27FC236}">
                <a16:creationId xmlns:a16="http://schemas.microsoft.com/office/drawing/2014/main" id="{16EB8E7A-E5AF-4CCC-ACB4-610859FF3DEA}"/>
              </a:ext>
            </a:extLst>
          </p:cNvPr>
          <p:cNvSpPr>
            <a:spLocks noGrp="1"/>
          </p:cNvSpPr>
          <p:nvPr>
            <p:ph type="tbl" sz="quarter" idx="13" hasCustomPrompt="1"/>
          </p:nvPr>
        </p:nvSpPr>
        <p:spPr>
          <a:xfrm>
            <a:off x="5227351"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101007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 2-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5014800" y="4184779"/>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69436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56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1200" y="16776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05600" y="3884400"/>
            <a:ext cx="4248150" cy="2316375"/>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65918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E40684-D46F-436E-A508-54E2C0B827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53" y="9509"/>
            <a:ext cx="9876368" cy="6827989"/>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546577"/>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endParaRPr lang="en-GB" sz="900" b="0" dirty="0">
              <a:solidFill>
                <a:schemeClr val="bg1"/>
              </a:solidFill>
              <a:latin typeface="+mn-lt"/>
            </a:endParaRPr>
          </a:p>
          <a:p>
            <a:pPr marL="0" indent="0" algn="l">
              <a:spcAft>
                <a:spcPts val="300"/>
              </a:spcAft>
            </a:pPr>
            <a:r>
              <a:rPr lang="en-US" sz="800" b="1" spc="20" baseline="0" dirty="0">
                <a:solidFill>
                  <a:schemeClr val="bg1"/>
                </a:solidFill>
                <a:latin typeface="+mn-lt"/>
              </a:rPr>
              <a:t>Analysys Mason Limited. </a:t>
            </a:r>
            <a:r>
              <a:rPr lang="en-US" sz="800" b="0" dirty="0">
                <a:solidFill>
                  <a:schemeClr val="bg1"/>
                </a:solidFill>
                <a:latin typeface="+mn-lt"/>
              </a:rPr>
              <a:t>Registered in England and Wales with company number 05177472. Registered office: North West Wing Bush House, Aldwych, London, England, WC2B 4PJ.</a:t>
            </a:r>
          </a:p>
          <a:p>
            <a:pPr marL="0" indent="0" algn="l">
              <a:spcAft>
                <a:spcPts val="300"/>
              </a:spcAft>
            </a:pPr>
            <a:r>
              <a:rPr lang="en-US"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a:spcAft>
                <a:spcPts val="300"/>
              </a:spcAft>
            </a:pPr>
            <a:r>
              <a:rPr lang="en-US" sz="800" b="0" dirty="0">
                <a:solidFill>
                  <a:schemeClr val="bg1"/>
                </a:solidFill>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a:spcAft>
                <a:spcPts val="300"/>
              </a:spcAft>
            </a:pPr>
            <a:r>
              <a:rPr lang="en-US" sz="800" b="0" dirty="0">
                <a:solidFill>
                  <a:schemeClr val="bg1"/>
                </a:solidFill>
                <a:latin typeface="+mn-lt"/>
              </a:rPr>
              <a:t>© Analysys Mason Limited and/or its group companies 2022.</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a:t>INSERT PUBLICATION MONTH AND YEAR</a:t>
            </a:r>
            <a:endParaRPr lang="en-GB"/>
          </a:p>
        </p:txBody>
      </p:sp>
    </p:spTree>
    <p:extLst>
      <p:ext uri="{BB962C8B-B14F-4D97-AF65-F5344CB8AC3E}">
        <p14:creationId xmlns:p14="http://schemas.microsoft.com/office/powerpoint/2010/main" val="279396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4"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12"/>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5" name="think-cell Slide" r:id="rId15" imgW="270" imgH="270" progId="TCLayout.ActiveDocument.1">
                  <p:embed/>
                </p:oleObj>
              </mc:Choice>
              <mc:Fallback>
                <p:oleObj name="think-cell Slide" r:id="rId15"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14"/>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900" dirty="0"/>
              <a:t>Le Havre Smart Port City project: a private LTE/5G networks case study</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90" r:id="rId2"/>
    <p:sldLayoutId id="2147483893" r:id="rId3"/>
    <p:sldLayoutId id="2147483897" r:id="rId4"/>
    <p:sldLayoutId id="2147483899" r:id="rId5"/>
    <p:sldLayoutId id="2147483902" r:id="rId6"/>
    <p:sldLayoutId id="2147483856" r:id="rId7"/>
    <p:sldLayoutId id="2147483901" r:id="rId8"/>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Le Havre Smart Port City project: </a:t>
            </a:r>
            <a:r>
              <a:rPr lang="en-US" dirty="0">
                <a:latin typeface="+mn-lt"/>
              </a:rPr>
              <a:t>a private LTE/5G networks case study</a:t>
            </a:r>
            <a:endParaRPr lang="en-GB" dirty="0">
              <a:latin typeface="+mn-lt"/>
            </a:endParaRP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US" dirty="0"/>
              <a:t>Emma Brown </a:t>
            </a:r>
            <a:endParaRPr lang="en-GB" dirty="0"/>
          </a:p>
        </p:txBody>
      </p:sp>
    </p:spTree>
    <p:extLst>
      <p:ext uri="{BB962C8B-B14F-4D97-AF65-F5344CB8AC3E}">
        <p14:creationId xmlns:p14="http://schemas.microsoft.com/office/powerpoint/2010/main" val="347782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6DEEC5A3-7897-4DE0-9D5E-952C3F1BECCC}"/>
              </a:ext>
            </a:extLst>
          </p:cNvPr>
          <p:cNvGraphicFramePr>
            <a:graphicFrameLocks noChangeAspect="1"/>
          </p:cNvGraphicFramePr>
          <p:nvPr>
            <p:custDataLst>
              <p:tags r:id="rId2"/>
            </p:custDataLst>
            <p:extLst>
              <p:ext uri="{D42A27DB-BD31-4B8C-83A1-F6EECF244321}">
                <p14:modId xmlns:p14="http://schemas.microsoft.com/office/powerpoint/2010/main" val="339856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0" name="think-cell Slide" r:id="rId6" imgW="425" imgH="424" progId="TCLayout.ActiveDocument.1">
                  <p:embed/>
                </p:oleObj>
              </mc:Choice>
              <mc:Fallback>
                <p:oleObj name="think-cell Slide" r:id="rId6" imgW="425" imgH="424" progId="TCLayout.ActiveDocument.1">
                  <p:embed/>
                  <p:pic>
                    <p:nvPicPr>
                      <p:cNvPr id="24" name="Object 23" hidden="1">
                        <a:extLst>
                          <a:ext uri="{FF2B5EF4-FFF2-40B4-BE49-F238E27FC236}">
                            <a16:creationId xmlns:a16="http://schemas.microsoft.com/office/drawing/2014/main" id="{6DEEC5A3-7897-4DE0-9D5E-952C3F1BECC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0E8D9557-01C4-421C-B7E0-96BFDC9C3845}"/>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5" name="Title 4">
            <a:extLst>
              <a:ext uri="{FF2B5EF4-FFF2-40B4-BE49-F238E27FC236}">
                <a16:creationId xmlns:a16="http://schemas.microsoft.com/office/drawing/2014/main" id="{4FECBDF0-07FE-44AB-BF4A-65E8F2EEB2A4}"/>
              </a:ext>
            </a:extLst>
          </p:cNvPr>
          <p:cNvSpPr>
            <a:spLocks noGrp="1"/>
          </p:cNvSpPr>
          <p:nvPr>
            <p:ph type="title"/>
          </p:nvPr>
        </p:nvSpPr>
        <p:spPr>
          <a:xfrm>
            <a:off x="453668" y="460663"/>
            <a:ext cx="8999895" cy="756000"/>
          </a:xfrm>
        </p:spPr>
        <p:txBody>
          <a:bodyPr vert="horz"/>
          <a:lstStyle/>
          <a:p>
            <a:r>
              <a:rPr lang="en-GB" sz="2000" dirty="0">
                <a:solidFill>
                  <a:schemeClr val="accent2"/>
                </a:solidFill>
                <a:latin typeface="Franklin Gothic Book" panose="020B0503020102020204" pitchFamily="34" charset="0"/>
              </a:rPr>
              <a:t>Le Havre Smart Port City project: </a:t>
            </a:r>
            <a:r>
              <a:rPr lang="en-GB" sz="2000" dirty="0">
                <a:solidFill>
                  <a:schemeClr val="tx1"/>
                </a:solidFill>
                <a:latin typeface="Franklin Gothic Book" panose="020B0503020102020204" pitchFamily="34" charset="0"/>
              </a:rPr>
              <a:t>5G Lab</a:t>
            </a:r>
            <a:endParaRPr lang="en-GB" dirty="0"/>
          </a:p>
        </p:txBody>
      </p:sp>
      <p:sp>
        <p:nvSpPr>
          <p:cNvPr id="10" name="Text Placeholder 9">
            <a:extLst>
              <a:ext uri="{FF2B5EF4-FFF2-40B4-BE49-F238E27FC236}">
                <a16:creationId xmlns:a16="http://schemas.microsoft.com/office/drawing/2014/main" id="{77C1A8D8-E4E9-4F2F-BC14-CE2EF5909264}"/>
              </a:ext>
            </a:extLst>
          </p:cNvPr>
          <p:cNvSpPr>
            <a:spLocks noGrp="1"/>
          </p:cNvSpPr>
          <p:nvPr>
            <p:ph type="body" sz="quarter" idx="15"/>
          </p:nvPr>
        </p:nvSpPr>
        <p:spPr>
          <a:xfrm>
            <a:off x="5226350" y="1366272"/>
            <a:ext cx="4248151" cy="252000"/>
          </a:xfrm>
        </p:spPr>
        <p:txBody>
          <a:bodyPr/>
          <a:lstStyle/>
          <a:p>
            <a:r>
              <a:rPr lang="en-GB" dirty="0"/>
              <a:t>Figure 1: Key data</a:t>
            </a:r>
          </a:p>
        </p:txBody>
      </p:sp>
      <p:graphicFrame>
        <p:nvGraphicFramePr>
          <p:cNvPr id="8" name="Picture Placeholder 10">
            <a:extLst>
              <a:ext uri="{FF2B5EF4-FFF2-40B4-BE49-F238E27FC236}">
                <a16:creationId xmlns:a16="http://schemas.microsoft.com/office/drawing/2014/main" id="{47328F3F-D345-4F57-838F-B21C11CBF1BC}"/>
              </a:ext>
            </a:extLst>
          </p:cNvPr>
          <p:cNvGraphicFramePr>
            <a:graphicFrameLocks/>
          </p:cNvGraphicFramePr>
          <p:nvPr>
            <p:extLst>
              <p:ext uri="{D42A27DB-BD31-4B8C-83A1-F6EECF244321}">
                <p14:modId xmlns:p14="http://schemas.microsoft.com/office/powerpoint/2010/main" val="1139289861"/>
              </p:ext>
            </p:extLst>
          </p:nvPr>
        </p:nvGraphicFramePr>
        <p:xfrm>
          <a:off x="5207301" y="1618272"/>
          <a:ext cx="4246262" cy="4511040"/>
        </p:xfrm>
        <a:graphic>
          <a:graphicData uri="http://schemas.openxmlformats.org/drawingml/2006/table">
            <a:tbl>
              <a:tblPr firstRow="1" bandRow="1">
                <a:tableStyleId>{5C22544A-7EE6-4342-B048-85BDC9FD1C3A}</a:tableStyleId>
              </a:tblPr>
              <a:tblGrid>
                <a:gridCol w="961607">
                  <a:extLst>
                    <a:ext uri="{9D8B030D-6E8A-4147-A177-3AD203B41FA5}">
                      <a16:colId xmlns:a16="http://schemas.microsoft.com/office/drawing/2014/main" val="2028879612"/>
                    </a:ext>
                  </a:extLst>
                </a:gridCol>
                <a:gridCol w="3284655">
                  <a:extLst>
                    <a:ext uri="{9D8B030D-6E8A-4147-A177-3AD203B41FA5}">
                      <a16:colId xmlns:a16="http://schemas.microsoft.com/office/drawing/2014/main" val="1707564738"/>
                    </a:ext>
                  </a:extLst>
                </a:gridCol>
              </a:tblGrid>
              <a:tr h="964139">
                <a:tc>
                  <a:txBody>
                    <a:bodyPr/>
                    <a:lstStyle/>
                    <a:p>
                      <a:r>
                        <a:rPr lang="en-GB" sz="1000" b="1" spc="20" baseline="0" dirty="0">
                          <a:solidFill>
                            <a:srgbClr val="000000"/>
                          </a:solidFill>
                          <a:latin typeface="Franklin Gothic Book" panose="020B0503020102020204" pitchFamily="34" charset="0"/>
                        </a:rPr>
                        <a:t>Port Le Havre background information</a:t>
                      </a:r>
                      <a:r>
                        <a:rPr lang="en-GB" sz="1000" b="1" spc="20" baseline="30000" dirty="0">
                          <a:solidFill>
                            <a:schemeClr val="tx1"/>
                          </a:solidFill>
                          <a:latin typeface="Franklin Gothic Book" panose="020B0503020102020204" pitchFamily="34" charset="0"/>
                        </a:rPr>
                        <a:t>2</a:t>
                      </a:r>
                      <a:endParaRPr lang="en-GB" sz="1000" b="1" spc="20" baseline="0" dirty="0">
                        <a:solidFill>
                          <a:srgbClr val="000000"/>
                        </a:solidFill>
                        <a:latin typeface="Franklin Gothic Book" panose="020B0503020102020204" pitchFamily="34" charset="0"/>
                      </a:endParaRPr>
                    </a:p>
                  </a:txBody>
                  <a:tcPr anchor="ctr">
                    <a:lnL w="12700" cap="flat" cmpd="sng" algn="ctr">
                      <a:noFill/>
                      <a:prstDash val="solid"/>
                      <a:round/>
                      <a:headEnd type="none" w="med" len="med"/>
                      <a:tailEnd type="none" w="med" len="med"/>
                    </a:lnL>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Location: Normandy, France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France’s second-largest port in size, first in terms of volume of container traffic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60% of French containers go through Le Havre Port</a:t>
                      </a:r>
                      <a:r>
                        <a:rPr lang="en-GB" sz="1000" b="0" dirty="0">
                          <a:solidFill>
                            <a:schemeClr val="tx1"/>
                          </a:solidFill>
                          <a:latin typeface="+mn-lt"/>
                        </a:rPr>
                        <a:t> (40% of France’s imported crude oil)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dirty="0">
                          <a:solidFill>
                            <a:schemeClr val="tx1"/>
                          </a:solidFill>
                          <a:latin typeface="+mn-lt"/>
                        </a:rPr>
                        <a:t>30 000 employed, </a:t>
                      </a:r>
                      <a:r>
                        <a:rPr lang="en-GB" b="0" dirty="0">
                          <a:solidFill>
                            <a:schemeClr val="tx1"/>
                          </a:solidFill>
                        </a:rPr>
                        <a:t>6000 ships per year</a:t>
                      </a:r>
                      <a:endParaRPr lang="en-GB" sz="1000" b="0" dirty="0">
                        <a:solidFill>
                          <a:schemeClr val="tx1"/>
                        </a:solidFill>
                        <a:latin typeface="+mn-lt"/>
                      </a:endParaRPr>
                    </a:p>
                  </a:txBody>
                  <a:tcPr anchor="ctr">
                    <a:lnR w="1270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90916008"/>
                  </a:ext>
                </a:extLst>
              </a:tr>
              <a:tr h="254731">
                <a:tc>
                  <a:txBody>
                    <a:bodyPr/>
                    <a:lstStyle/>
                    <a:p>
                      <a:r>
                        <a:rPr lang="en-GB" sz="1000" b="1" spc="20" baseline="0" dirty="0">
                          <a:solidFill>
                            <a:srgbClr val="000000"/>
                          </a:solidFill>
                          <a:latin typeface="Franklin Gothic Book" panose="020B0503020102020204" pitchFamily="34" charset="0"/>
                        </a:rPr>
                        <a:t>Networks</a:t>
                      </a:r>
                    </a:p>
                  </a:txBody>
                  <a:tcPr anchor="ctr">
                    <a:lnL w="12700" cap="flat" cmpd="sng" algn="ctr">
                      <a:noFill/>
                      <a:prstDash val="solid"/>
                      <a:round/>
                      <a:headEnd type="none" w="med" len="med"/>
                      <a:tailEnd type="none" w="med" len="med"/>
                    </a:lnL>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dirty="0">
                          <a:solidFill>
                            <a:schemeClr val="tx1"/>
                          </a:solidFill>
                          <a:latin typeface="+mn-lt"/>
                        </a:rPr>
                        <a:t>Fully dedicated on-premise private network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dirty="0">
                          <a:solidFill>
                            <a:schemeClr val="tx1"/>
                          </a:solidFill>
                          <a:latin typeface="+mn-lt"/>
                        </a:rPr>
                        <a:t>Wi-Fi and LoRa utilised to bolster network coverage</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580382410"/>
                  </a:ext>
                </a:extLst>
              </a:tr>
              <a:tr h="373297">
                <a:tc>
                  <a:txBody>
                    <a:bodyPr/>
                    <a:lstStyle/>
                    <a:p>
                      <a:r>
                        <a:rPr lang="en-GB" sz="1000" b="1" spc="20" baseline="0" dirty="0">
                          <a:solidFill>
                            <a:srgbClr val="000000"/>
                          </a:solidFill>
                          <a:latin typeface="Franklin Gothic Book" panose="020B0503020102020204" pitchFamily="34" charset="0"/>
                        </a:rPr>
                        <a:t>Spectrum </a:t>
                      </a:r>
                    </a:p>
                  </a:txBody>
                  <a:tcPr anchor="ctr">
                    <a:lnL w="12700" cap="flat" cmpd="sng" algn="ctr">
                      <a:noFill/>
                      <a:prstDash val="solid"/>
                      <a:round/>
                      <a:headEnd type="none" w="med" len="med"/>
                      <a:tailEnd type="none" w="med" len="med"/>
                    </a:lnL>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dirty="0">
                          <a:solidFill>
                            <a:schemeClr val="tx1"/>
                          </a:solidFill>
                          <a:latin typeface="+mn-lt"/>
                        </a:rPr>
                        <a:t>2.6 and 26GHz trial licences authorised by the government. </a:t>
                      </a:r>
                      <a:endParaRPr lang="en-GB" sz="1000" b="0" strike="sngStrike" dirty="0">
                        <a:solidFill>
                          <a:schemeClr val="tx1"/>
                        </a:solidFill>
                        <a:latin typeface="+mn-lt"/>
                      </a:endParaRPr>
                    </a:p>
                  </a:txBody>
                  <a:tcPr anchor="ctr">
                    <a:lnR w="1270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74341863"/>
                  </a:ext>
                </a:extLst>
              </a:tr>
              <a:tr h="403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pc="20" baseline="0" dirty="0">
                          <a:solidFill>
                            <a:srgbClr val="000000"/>
                          </a:solidFill>
                          <a:latin typeface="Franklin Gothic Book" panose="020B0503020102020204" pitchFamily="34" charset="0"/>
                        </a:rPr>
                        <a:t>Project funding</a:t>
                      </a:r>
                      <a:r>
                        <a:rPr lang="en-GB" sz="1000" b="1" spc="20" baseline="30000" dirty="0">
                          <a:solidFill>
                            <a:schemeClr val="tx1"/>
                          </a:solidFill>
                          <a:latin typeface="Franklin Gothic Book" panose="020B0503020102020204" pitchFamily="34" charset="0"/>
                        </a:rPr>
                        <a:t>3 </a:t>
                      </a:r>
                      <a:endParaRPr lang="en-GB" sz="1000" b="1" spc="20" baseline="0" dirty="0">
                        <a:solidFill>
                          <a:srgbClr val="000000"/>
                        </a:solidFill>
                        <a:latin typeface="Franklin Gothic Book" panose="020B0503020102020204" pitchFamily="34" charset="0"/>
                      </a:endParaRPr>
                    </a:p>
                  </a:txBody>
                  <a:tcPr anchor="ctr">
                    <a:lnL w="12700" cap="flat" cmpd="sng" algn="ctr">
                      <a:noFill/>
                      <a:prstDash val="solid"/>
                      <a:round/>
                      <a:headEnd type="none" w="med" len="med"/>
                      <a:tailEnd type="none" w="med" len="med"/>
                    </a:lnL>
                    <a:solidFill>
                      <a:schemeClr val="bg1"/>
                    </a:solidFill>
                  </a:tcPr>
                </a:tc>
                <a:tc>
                  <a:txBody>
                    <a:bodyPr/>
                    <a:lstStyle/>
                    <a:p>
                      <a:pPr marL="171450" indent="-171450" algn="l">
                        <a:buFont typeface="Wingdings" panose="05000000000000000000" pitchFamily="2" charset="2"/>
                        <a:buChar char="§"/>
                      </a:pPr>
                      <a:r>
                        <a:rPr lang="en-US" dirty="0">
                          <a:solidFill>
                            <a:schemeClr val="tx1"/>
                          </a:solidFill>
                        </a:rPr>
                        <a:t>USD274 million project</a:t>
                      </a:r>
                    </a:p>
                    <a:p>
                      <a:pPr marL="171450" indent="-171450" algn="l">
                        <a:buFont typeface="Wingdings" panose="05000000000000000000" pitchFamily="2" charset="2"/>
                        <a:buChar char="§"/>
                      </a:pPr>
                      <a:r>
                        <a:rPr lang="en-US" dirty="0">
                          <a:solidFill>
                            <a:schemeClr val="tx1"/>
                          </a:solidFill>
                        </a:rPr>
                        <a:t>USD34 million provided by the state, the rest through investor funding.</a:t>
                      </a:r>
                      <a:endParaRPr lang="en-GB" sz="1000" dirty="0">
                        <a:solidFill>
                          <a:schemeClr val="tx1"/>
                        </a:solidFill>
                        <a:latin typeface="+mn-lt"/>
                      </a:endParaRP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420214271"/>
                  </a:ext>
                </a:extLst>
              </a:tr>
              <a:tr h="1096962">
                <a:tc>
                  <a:txBody>
                    <a:bodyPr/>
                    <a:lstStyle/>
                    <a:p>
                      <a:r>
                        <a:rPr lang="en-US" sz="1000" b="1" spc="20" baseline="0" dirty="0">
                          <a:solidFill>
                            <a:srgbClr val="000000"/>
                          </a:solidFill>
                          <a:latin typeface="Franklin Gothic Book" panose="020B0503020102020204" pitchFamily="34" charset="0"/>
                        </a:rPr>
                        <a:t>Key Partners for the 5G test lab</a:t>
                      </a:r>
                      <a:endParaRPr lang="en-GB" sz="1000" b="1" spc="20" baseline="0" dirty="0">
                        <a:solidFill>
                          <a:srgbClr val="000000"/>
                        </a:solidFill>
                        <a:latin typeface="Franklin Gothic Book" panose="020B0503020102020204" pitchFamily="34" charset="0"/>
                      </a:endParaRPr>
                    </a:p>
                  </a:txBody>
                  <a:tcPr anchor="ctr">
                    <a:lnL w="12700" cap="flat" cmpd="sng" algn="ctr">
                      <a:noFill/>
                      <a:prstDash val="solid"/>
                      <a:round/>
                      <a:headEnd type="none" w="med" len="med"/>
                      <a:tailEnd type="none" w="med" len="med"/>
                    </a:lnL>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Port Le Havre (part of the HAROPA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Le Havre urban community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Siemens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Électricité de France (</a:t>
                      </a:r>
                      <a:r>
                        <a:rPr lang="en-GB" b="0" dirty="0">
                          <a:solidFill>
                            <a:schemeClr val="tx1"/>
                          </a:solidFill>
                        </a:rPr>
                        <a:t>EDF): an energy company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Nokia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Hub One (a </a:t>
                      </a:r>
                      <a:r>
                        <a:rPr lang="en-GB" spc="20" dirty="0">
                          <a:solidFill>
                            <a:schemeClr val="tx1"/>
                          </a:solidFill>
                        </a:rPr>
                        <a:t>systems integrator</a:t>
                      </a:r>
                      <a:r>
                        <a:rPr lang="en-GB" spc="20" baseline="0" dirty="0">
                          <a:solidFill>
                            <a:schemeClr val="tx1"/>
                          </a:solidFill>
                        </a:rPr>
                        <a:t> for </a:t>
                      </a:r>
                      <a:r>
                        <a:rPr lang="en-GB" spc="20" dirty="0">
                          <a:solidFill>
                            <a:schemeClr val="tx1"/>
                          </a:solidFill>
                        </a:rPr>
                        <a:t>Paris Airports and </a:t>
                      </a:r>
                      <a:r>
                        <a:rPr lang="en-US" spc="20" dirty="0">
                          <a:solidFill>
                            <a:schemeClr val="tx1"/>
                          </a:solidFill>
                        </a:rPr>
                        <a:t>subsidiary of Paris Airport (ADP)</a:t>
                      </a:r>
                      <a:r>
                        <a:rPr lang="en-GB" spc="20" dirty="0">
                          <a:solidFill>
                            <a:schemeClr val="tx1"/>
                          </a:solidFill>
                        </a:rPr>
                        <a:t>)</a:t>
                      </a:r>
                      <a:endParaRPr lang="en-GB" b="0" dirty="0">
                        <a:solidFill>
                          <a:schemeClr val="tx1"/>
                        </a:solidFill>
                      </a:endParaRPr>
                    </a:p>
                  </a:txBody>
                  <a:tcPr anchor="ctr">
                    <a:lnR w="1270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920917617"/>
                  </a:ext>
                </a:extLst>
              </a:tr>
              <a:tr h="817329">
                <a:tc>
                  <a:txBody>
                    <a:bodyPr/>
                    <a:lstStyle/>
                    <a:p>
                      <a:r>
                        <a:rPr lang="en-GB" sz="1000" b="1" spc="20" baseline="0" dirty="0">
                          <a:solidFill>
                            <a:srgbClr val="000000"/>
                          </a:solidFill>
                          <a:latin typeface="Franklin Gothic Book" panose="020B0503020102020204" pitchFamily="34" charset="0"/>
                        </a:rPr>
                        <a:t>Key stakeholders</a:t>
                      </a:r>
                    </a:p>
                  </a:txBody>
                  <a:tcPr anchor="ctr">
                    <a:lnL w="12700" cap="flat" cmpd="sng" algn="ctr">
                      <a:noFill/>
                      <a:prstDash val="solid"/>
                      <a:round/>
                      <a:headEnd type="none" w="med" len="med"/>
                      <a:tailEnd type="none" w="med" len="med"/>
                    </a:lnL>
                    <a:solidFill>
                      <a:schemeClr val="bg1"/>
                    </a:solidFill>
                  </a:tcPr>
                </a:tc>
                <a:tc>
                  <a:txBody>
                    <a:bodyPr/>
                    <a:lstStyle/>
                    <a:p>
                      <a:pPr marL="0" indent="0" algn="l">
                        <a:buFont typeface="Wingdings" panose="05000000000000000000" pitchFamily="2" charset="2"/>
                        <a:buNone/>
                      </a:pPr>
                      <a:r>
                        <a:rPr lang="en-GB" sz="1000" u="none" dirty="0">
                          <a:solidFill>
                            <a:schemeClr val="tx1"/>
                          </a:solidFill>
                          <a:latin typeface="+mn-lt"/>
                        </a:rPr>
                        <a:t>For the 5G lab:</a:t>
                      </a:r>
                    </a:p>
                    <a:p>
                      <a:pPr marL="171450" indent="-171450" algn="l">
                        <a:buFont typeface="Wingdings" panose="05000000000000000000" pitchFamily="2" charset="2"/>
                        <a:buChar char="§"/>
                      </a:pPr>
                      <a:r>
                        <a:rPr lang="en-GB" sz="1000" u="none" dirty="0">
                          <a:solidFill>
                            <a:schemeClr val="tx1"/>
                          </a:solidFill>
                          <a:latin typeface="+mn-lt"/>
                        </a:rPr>
                        <a:t>5G lab major partners (EDF, Nokia, Siemens)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u="none" dirty="0">
                          <a:solidFill>
                            <a:schemeClr val="tx1"/>
                          </a:solidFill>
                          <a:latin typeface="+mn-lt"/>
                        </a:rPr>
                        <a:t>The overall project stakeholders also include: </a:t>
                      </a:r>
                    </a:p>
                    <a:p>
                      <a:pPr marL="171450" indent="-171450" algn="l">
                        <a:buFont typeface="Wingdings" panose="05000000000000000000" pitchFamily="2" charset="2"/>
                        <a:buChar char="§"/>
                      </a:pPr>
                      <a:r>
                        <a:rPr lang="en-GB" sz="1000" u="none" dirty="0">
                          <a:solidFill>
                            <a:schemeClr val="tx1"/>
                          </a:solidFill>
                          <a:latin typeface="+mn-lt"/>
                        </a:rPr>
                        <a:t>80 public and private investors </a:t>
                      </a:r>
                      <a:r>
                        <a:rPr lang="en-GB" sz="1000" u="none" spc="-20" baseline="0" dirty="0">
                          <a:solidFill>
                            <a:schemeClr val="tx1"/>
                          </a:solidFill>
                          <a:latin typeface="+mn-lt"/>
                        </a:rPr>
                        <a:t>such as city councils, NGOs, local businesses, vendors</a:t>
                      </a:r>
                      <a:r>
                        <a:rPr lang="en-GB" sz="1000" u="none" dirty="0">
                          <a:solidFill>
                            <a:schemeClr val="tx1"/>
                          </a:solidFill>
                          <a:latin typeface="+mn-lt"/>
                        </a:rPr>
                        <a:t>, shipping companies, trade unions and ship owners. </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582358399"/>
                  </a:ext>
                </a:extLst>
              </a:tr>
            </a:tbl>
          </a:graphicData>
        </a:graphic>
      </p:graphicFrame>
      <p:sp>
        <p:nvSpPr>
          <p:cNvPr id="9" name="Rectangle: Rounded Corners 8">
            <a:extLst>
              <a:ext uri="{FF2B5EF4-FFF2-40B4-BE49-F238E27FC236}">
                <a16:creationId xmlns:a16="http://schemas.microsoft.com/office/drawing/2014/main" id="{D833B8A7-93A6-4718-A834-5132F5B26527}"/>
              </a:ext>
            </a:extLst>
          </p:cNvPr>
          <p:cNvSpPr/>
          <p:nvPr/>
        </p:nvSpPr>
        <p:spPr>
          <a:xfrm>
            <a:off x="431499" y="1459807"/>
            <a:ext cx="4267201" cy="4740968"/>
          </a:xfrm>
          <a:prstGeom prst="roundRect">
            <a:avLst>
              <a:gd name="adj" fmla="val 7576"/>
            </a:avLst>
          </a:prstGeom>
          <a:solidFill>
            <a:schemeClr val="tx1">
              <a:lumMod val="10000"/>
              <a:lumOff val="9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Aft>
                <a:spcPts val="800"/>
              </a:spcAft>
            </a:pPr>
            <a:r>
              <a:rPr lang="en-GB" sz="1200" b="1" spc="20" dirty="0">
                <a:solidFill>
                  <a:schemeClr val="tx1"/>
                </a:solidFill>
                <a:latin typeface="Franklin Gothic Book" panose="020B0503020102020204" pitchFamily="34" charset="0"/>
              </a:rPr>
              <a:t>Project overview</a:t>
            </a:r>
          </a:p>
          <a:p>
            <a:pPr>
              <a:spcAft>
                <a:spcPts val="800"/>
              </a:spcAft>
            </a:pPr>
            <a:r>
              <a:rPr lang="en-GB" sz="1200" spc="-20" dirty="0">
                <a:solidFill>
                  <a:schemeClr val="tx1"/>
                </a:solidFill>
                <a:latin typeface="Franklin Gothic Book" panose="020B0503020102020204" pitchFamily="34" charset="0"/>
              </a:rPr>
              <a:t>In 2018, Port Le Havre (a member of the HAROPA port group)</a:t>
            </a:r>
            <a:r>
              <a:rPr lang="en-GB" sz="1200" spc="-20" baseline="30000" dirty="0">
                <a:solidFill>
                  <a:schemeClr val="tx1"/>
                </a:solidFill>
                <a:latin typeface="Franklin Gothic Book" panose="020B0503020102020204" pitchFamily="34" charset="0"/>
              </a:rPr>
              <a:t>1</a:t>
            </a:r>
            <a:r>
              <a:rPr lang="en-GB" sz="1200" spc="-20" dirty="0">
                <a:solidFill>
                  <a:schemeClr val="tx1"/>
                </a:solidFill>
                <a:latin typeface="Franklin Gothic Book" panose="020B0503020102020204" pitchFamily="34" charset="0"/>
              </a:rPr>
              <a:t> </a:t>
            </a:r>
            <a:r>
              <a:rPr lang="en-GB" sz="1200" dirty="0">
                <a:solidFill>
                  <a:schemeClr val="tx1"/>
                </a:solidFill>
                <a:latin typeface="Franklin Gothic Book" panose="020B0503020102020204" pitchFamily="34" charset="0"/>
              </a:rPr>
              <a:t>– in collaboration with the surrounding urban region  – established the Le Havre Smart Port City project: a 10-year </a:t>
            </a:r>
            <a:r>
              <a:rPr lang="en-US" sz="1200" dirty="0">
                <a:solidFill>
                  <a:schemeClr val="tx1"/>
                </a:solidFill>
                <a:latin typeface="Franklin Gothic Book" panose="020B0503020102020204" pitchFamily="34" charset="0"/>
              </a:rPr>
              <a:t>project to support operational transformation. This project </a:t>
            </a:r>
            <a:r>
              <a:rPr lang="en-GB" sz="1200" spc="-20" dirty="0">
                <a:solidFill>
                  <a:schemeClr val="tx1"/>
                </a:solidFill>
                <a:latin typeface="Franklin Gothic Book" panose="020B0503020102020204" pitchFamily="34" charset="0"/>
              </a:rPr>
              <a:t>involves multiple initiatives, but this case study report focuses</a:t>
            </a:r>
            <a:r>
              <a:rPr lang="en-GB" sz="1200" dirty="0">
                <a:solidFill>
                  <a:schemeClr val="tx1"/>
                </a:solidFill>
                <a:latin typeface="Franklin Gothic Book" panose="020B0503020102020204" pitchFamily="34" charset="0"/>
              </a:rPr>
              <a:t> on the 5G test lab located in one of Le Havre’s terminals. </a:t>
            </a:r>
          </a:p>
          <a:p>
            <a:pPr>
              <a:spcAft>
                <a:spcPts val="800"/>
              </a:spcAft>
            </a:pPr>
            <a:r>
              <a:rPr lang="en-GB" sz="1200" dirty="0">
                <a:solidFill>
                  <a:schemeClr val="tx1"/>
                </a:solidFill>
                <a:latin typeface="Franklin Gothic Book" panose="020B0503020102020204" pitchFamily="34" charset="0"/>
              </a:rPr>
              <a:t>The 5G Lab project </a:t>
            </a:r>
            <a:r>
              <a:rPr lang="en-US" sz="1200" dirty="0">
                <a:solidFill>
                  <a:schemeClr val="tx1"/>
                </a:solidFill>
                <a:latin typeface="Franklin Gothic Book" panose="020B0503020102020204" pitchFamily="34" charset="0"/>
              </a:rPr>
              <a:t>was given a spectrum licence by the French regulator Arcep to test and identify private LTE/5G use cases (see the next slide for more details). A</a:t>
            </a:r>
            <a:r>
              <a:rPr lang="en-GB" sz="1200" dirty="0">
                <a:solidFill>
                  <a:schemeClr val="tx1"/>
                </a:solidFill>
                <a:latin typeface="Franklin Gothic Book" panose="020B0503020102020204" pitchFamily="34" charset="0"/>
              </a:rPr>
              <a:t> trial spectrum licence was granted to HAROPA in both the 2.6 and 26GHz bands for a dedicated private 5G network. </a:t>
            </a:r>
          </a:p>
          <a:p>
            <a:pPr>
              <a:spcAft>
                <a:spcPts val="800"/>
              </a:spcAft>
            </a:pPr>
            <a:r>
              <a:rPr lang="en-GB" sz="1200" dirty="0">
                <a:solidFill>
                  <a:schemeClr val="tx1"/>
                </a:solidFill>
                <a:latin typeface="Franklin Gothic Book" panose="020B0503020102020204" pitchFamily="34" charset="0"/>
              </a:rPr>
              <a:t>The project aims to co-ordinate the port and city operations, encourage regional innovation, boost the region’s attractiveness to investors and strengthen the local economy. </a:t>
            </a:r>
            <a:r>
              <a:rPr lang="en-US" sz="1200" dirty="0">
                <a:solidFill>
                  <a:schemeClr val="tx1"/>
                </a:solidFill>
                <a:latin typeface="Franklin Gothic Book" panose="020B0503020102020204" pitchFamily="34" charset="0"/>
              </a:rPr>
              <a:t>Port Le Havre and Le Havre’s urban community have partnered with Nokia, Siemens and EDF to test private LTE/5G use cases that can be rolled out across the Seine Axis ports of </a:t>
            </a:r>
            <a:r>
              <a:rPr lang="en-US" sz="1200" b="0" i="0" dirty="0">
                <a:solidFill>
                  <a:schemeClr val="tx1"/>
                </a:solidFill>
                <a:effectLst/>
                <a:latin typeface="+mn-lt"/>
              </a:rPr>
              <a:t>Le Havre, Rouen and Paris from </a:t>
            </a:r>
            <a:r>
              <a:rPr lang="en-US" sz="1200" b="0" i="0" dirty="0">
                <a:solidFill>
                  <a:srgbClr val="000000"/>
                </a:solidFill>
                <a:effectLst/>
                <a:latin typeface="+mn-lt"/>
              </a:rPr>
              <a:t>2021. The project aims to establish a </a:t>
            </a:r>
            <a:r>
              <a:rPr lang="en-US" sz="1200" dirty="0">
                <a:solidFill>
                  <a:schemeClr val="tx1"/>
                </a:solidFill>
                <a:latin typeface="Franklin Gothic Book" panose="020B0503020102020204" pitchFamily="34" charset="0"/>
              </a:rPr>
              <a:t>‘smart corridor’ between these ports. </a:t>
            </a:r>
            <a:r>
              <a:rPr lang="en-GB" sz="1200" dirty="0">
                <a:solidFill>
                  <a:schemeClr val="tx1"/>
                </a:solidFill>
                <a:latin typeface="Franklin Gothic Book" panose="020B0503020102020204" pitchFamily="34" charset="0"/>
              </a:rPr>
              <a:t>Over 80 partners, including local councils, businesses and NGOs, have contributed to this USD274 million project. </a:t>
            </a:r>
            <a:endParaRPr lang="en-US" sz="1200" dirty="0">
              <a:solidFill>
                <a:srgbClr val="000000"/>
              </a:solidFill>
              <a:latin typeface="+mn-lt"/>
            </a:endParaRPr>
          </a:p>
          <a:p>
            <a:pPr marL="171450" indent="-171450">
              <a:spcAft>
                <a:spcPts val="800"/>
              </a:spcAft>
              <a:buClr>
                <a:schemeClr val="accent5">
                  <a:lumMod val="60000"/>
                  <a:lumOff val="40000"/>
                </a:schemeClr>
              </a:buClr>
              <a:buSzPct val="100000"/>
              <a:buFont typeface="Wingdings" panose="05000000000000000000" pitchFamily="2" charset="2"/>
              <a:buChar char="§"/>
            </a:pPr>
            <a:endParaRPr lang="en-US" sz="1200" dirty="0">
              <a:solidFill>
                <a:srgbClr val="000000"/>
              </a:solidFill>
            </a:endParaRPr>
          </a:p>
          <a:p>
            <a:pPr marL="171450" indent="-171450">
              <a:spcAft>
                <a:spcPts val="800"/>
              </a:spcAft>
              <a:buClr>
                <a:schemeClr val="accent5">
                  <a:lumMod val="60000"/>
                  <a:lumOff val="40000"/>
                </a:schemeClr>
              </a:buClr>
              <a:buSzPct val="100000"/>
              <a:buFont typeface="Wingdings" panose="05000000000000000000" pitchFamily="2" charset="2"/>
              <a:buChar char="§"/>
            </a:pPr>
            <a:endParaRPr lang="en-US" sz="1200" dirty="0">
              <a:solidFill>
                <a:srgbClr val="000000"/>
              </a:solidFill>
              <a:latin typeface="+mn-lt"/>
            </a:endParaRPr>
          </a:p>
          <a:p>
            <a:pPr marL="171450" indent="-171450">
              <a:spcAft>
                <a:spcPts val="800"/>
              </a:spcAft>
              <a:buClr>
                <a:schemeClr val="accent5">
                  <a:lumMod val="60000"/>
                  <a:lumOff val="40000"/>
                </a:schemeClr>
              </a:buClr>
              <a:buSzPct val="100000"/>
              <a:buFont typeface="Wingdings" panose="05000000000000000000" pitchFamily="2" charset="2"/>
              <a:buChar char="§"/>
            </a:pPr>
            <a:endParaRPr lang="en-GB" sz="1200" dirty="0">
              <a:solidFill>
                <a:srgbClr val="000000"/>
              </a:solidFill>
              <a:latin typeface="+mn-lt"/>
            </a:endParaRPr>
          </a:p>
          <a:p>
            <a:pPr>
              <a:spcAft>
                <a:spcPts val="800"/>
              </a:spcAft>
            </a:pPr>
            <a:endParaRPr lang="en-GB" sz="1200" baseline="30000" dirty="0">
              <a:solidFill>
                <a:schemeClr val="tx1"/>
              </a:solidFill>
              <a:latin typeface="Franklin Gothic Book" panose="020B0503020102020204" pitchFamily="34" charset="0"/>
            </a:endParaRPr>
          </a:p>
        </p:txBody>
      </p:sp>
      <p:sp>
        <p:nvSpPr>
          <p:cNvPr id="57" name="Text Placeholder 11">
            <a:extLst>
              <a:ext uri="{FF2B5EF4-FFF2-40B4-BE49-F238E27FC236}">
                <a16:creationId xmlns:a16="http://schemas.microsoft.com/office/drawing/2014/main" id="{14A84694-7F72-4AE2-8445-F9EA030B574E}"/>
              </a:ext>
            </a:extLst>
          </p:cNvPr>
          <p:cNvSpPr txBox="1">
            <a:spLocks/>
          </p:cNvSpPr>
          <p:nvPr/>
        </p:nvSpPr>
        <p:spPr>
          <a:xfrm>
            <a:off x="357757" y="6208395"/>
            <a:ext cx="6300787" cy="504001"/>
          </a:xfrm>
          <a:prstGeom prst="rect">
            <a:avLst/>
          </a:prstGeom>
        </p:spPr>
        <p:txBody>
          <a:bodyPr/>
          <a:lst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00" indent="0">
              <a:buNone/>
            </a:pPr>
            <a:r>
              <a:rPr lang="en-US" sz="900" dirty="0"/>
              <a:t>This document is freely available on Analysys Mason’s website. Usage is subject to the terms and conditions in our copyright notice.</a:t>
            </a:r>
            <a:r>
              <a:rPr lang="en-GB" sz="900" baseline="30000" dirty="0"/>
              <a:t>1 </a:t>
            </a:r>
            <a:r>
              <a:rPr lang="en-US" sz="900" dirty="0"/>
              <a:t>The HAROPA port group refers to the June 2021 merger of the Seine axis major river and ports of Le Havre, Rouen and Paris. </a:t>
            </a:r>
            <a:r>
              <a:rPr lang="en-GB" sz="900" baseline="30000" dirty="0"/>
              <a:t>2</a:t>
            </a:r>
            <a:r>
              <a:rPr lang="en-GB" sz="900" dirty="0"/>
              <a:t> This information refers to Port Le Havre prior to the creation of HAROPA PORT. </a:t>
            </a:r>
            <a:r>
              <a:rPr lang="en-GB" sz="900" baseline="30000" dirty="0"/>
              <a:t>3</a:t>
            </a:r>
            <a:r>
              <a:rPr lang="en-GB" sz="900" dirty="0"/>
              <a:t> </a:t>
            </a:r>
            <a:r>
              <a:rPr lang="en-US" sz="900" dirty="0"/>
              <a:t>This is the overall funding for the Le Havre Smart Port City project. The 5G lab is a subset initiative of this project. </a:t>
            </a:r>
            <a:endParaRPr lang="en-GB" dirty="0"/>
          </a:p>
        </p:txBody>
      </p:sp>
      <p:sp>
        <p:nvSpPr>
          <p:cNvPr id="2" name="TextBox 1">
            <a:extLst>
              <a:ext uri="{FF2B5EF4-FFF2-40B4-BE49-F238E27FC236}">
                <a16:creationId xmlns:a16="http://schemas.microsoft.com/office/drawing/2014/main" id="{C45D87DC-456D-49C2-8842-72CF22CE7B09}"/>
              </a:ext>
            </a:extLst>
          </p:cNvPr>
          <p:cNvSpPr txBox="1"/>
          <p:nvPr/>
        </p:nvSpPr>
        <p:spPr>
          <a:xfrm>
            <a:off x="8236974" y="6244951"/>
            <a:ext cx="1311269" cy="215444"/>
          </a:xfrm>
          <a:prstGeom prst="rect">
            <a:avLst/>
          </a:prstGeom>
          <a:noFill/>
        </p:spPr>
        <p:txBody>
          <a:bodyPr wrap="square" rtlCol="0">
            <a:spAutoFit/>
          </a:bodyPr>
          <a:lstStyle/>
          <a:p>
            <a:pPr algn="r"/>
            <a:r>
              <a:rPr lang="en-US" sz="800" dirty="0">
                <a:solidFill>
                  <a:schemeClr val="bg1">
                    <a:lumMod val="50000"/>
                  </a:schemeClr>
                </a:solidFill>
                <a:latin typeface="+mn-lt"/>
              </a:rPr>
              <a:t>Source: Analysys Mason</a:t>
            </a:r>
            <a:endParaRPr lang="en-GB" sz="800" dirty="0">
              <a:solidFill>
                <a:schemeClr val="bg1">
                  <a:lumMod val="50000"/>
                </a:schemeClr>
              </a:solidFill>
              <a:latin typeface="+mn-lt"/>
            </a:endParaRPr>
          </a:p>
        </p:txBody>
      </p:sp>
    </p:spTree>
    <p:extLst>
      <p:ext uri="{BB962C8B-B14F-4D97-AF65-F5344CB8AC3E}">
        <p14:creationId xmlns:p14="http://schemas.microsoft.com/office/powerpoint/2010/main" val="65689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5D7634-3D6F-4A28-A2BD-F0E01038E4B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2"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7E5D7634-3D6F-4A28-A2BD-F0E01038E4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51A91AE-3DA6-4E12-B347-32CAF19A51EB}"/>
              </a:ext>
            </a:extLst>
          </p:cNvPr>
          <p:cNvSpPr>
            <a:spLocks noGrp="1"/>
          </p:cNvSpPr>
          <p:nvPr>
            <p:ph type="title"/>
          </p:nvPr>
        </p:nvSpPr>
        <p:spPr/>
        <p:txBody>
          <a:bodyPr vert="horz"/>
          <a:lstStyle/>
          <a:p>
            <a:r>
              <a:rPr lang="en-GB" sz="2000" dirty="0">
                <a:solidFill>
                  <a:schemeClr val="accent2"/>
                </a:solidFill>
                <a:latin typeface="Franklin Gothic Book" panose="020B0503020102020204" pitchFamily="34" charset="0"/>
              </a:rPr>
              <a:t>Le Havre Smart Port City project: </a:t>
            </a:r>
            <a:r>
              <a:rPr lang="en-GB" sz="2000" dirty="0">
                <a:solidFill>
                  <a:schemeClr val="tx1"/>
                </a:solidFill>
                <a:latin typeface="Franklin Gothic Book" panose="020B0503020102020204" pitchFamily="34" charset="0"/>
              </a:rPr>
              <a:t>5G Lab</a:t>
            </a:r>
            <a:endParaRPr lang="en-GB" dirty="0"/>
          </a:p>
        </p:txBody>
      </p:sp>
      <p:sp>
        <p:nvSpPr>
          <p:cNvPr id="10" name="Text Placeholder 9">
            <a:extLst>
              <a:ext uri="{FF2B5EF4-FFF2-40B4-BE49-F238E27FC236}">
                <a16:creationId xmlns:a16="http://schemas.microsoft.com/office/drawing/2014/main" id="{9F6BF594-5D7D-42A6-BC10-97C116E690FA}"/>
              </a:ext>
            </a:extLst>
          </p:cNvPr>
          <p:cNvSpPr>
            <a:spLocks noGrp="1"/>
          </p:cNvSpPr>
          <p:nvPr>
            <p:ph type="body" sz="quarter" idx="12"/>
          </p:nvPr>
        </p:nvSpPr>
        <p:spPr/>
        <p:txBody>
          <a:bodyPr/>
          <a:lstStyle/>
          <a:p>
            <a:r>
              <a:rPr lang="en-GB" b="1" spc="20" dirty="0">
                <a:solidFill>
                  <a:schemeClr val="accent2"/>
                </a:solidFill>
              </a:rPr>
              <a:t>Business Drivers</a:t>
            </a:r>
          </a:p>
          <a:p>
            <a:r>
              <a:rPr lang="en-US" dirty="0"/>
              <a:t>There are several key drivers for this project.</a:t>
            </a:r>
          </a:p>
          <a:p>
            <a:pPr lvl="1"/>
            <a:r>
              <a:rPr lang="en-US" b="1" dirty="0"/>
              <a:t>Encouraging investment.</a:t>
            </a:r>
            <a:r>
              <a:rPr lang="en-US" dirty="0"/>
              <a:t> The project has been designed to spark investment in the port and in the region. </a:t>
            </a:r>
          </a:p>
          <a:p>
            <a:pPr lvl="1"/>
            <a:r>
              <a:rPr lang="en-US" b="1" dirty="0"/>
              <a:t>Remaining competitive.</a:t>
            </a:r>
            <a:r>
              <a:rPr lang="en-US" dirty="0"/>
              <a:t> The 5G network will help Le Havre to keep pace with its competitors and to meet the growing </a:t>
            </a:r>
            <a:r>
              <a:rPr lang="en-US" spc="-20" dirty="0"/>
              <a:t>logistical demands resulting from increasing traffic in the port.</a:t>
            </a:r>
          </a:p>
          <a:p>
            <a:pPr lvl="1"/>
            <a:r>
              <a:rPr lang="en-US" b="1" dirty="0"/>
              <a:t>Increasing operational efficiency and reduce costs.</a:t>
            </a:r>
          </a:p>
          <a:p>
            <a:r>
              <a:rPr lang="en-GB" b="1" spc="20" dirty="0">
                <a:solidFill>
                  <a:schemeClr val="accent2"/>
                </a:solidFill>
              </a:rPr>
              <a:t>Key partnerships</a:t>
            </a:r>
          </a:p>
          <a:p>
            <a:r>
              <a:rPr lang="en-GB" dirty="0"/>
              <a:t>The key partners, EDF, Nokia and Siemens, are each testing unique private LTE/5G use cases and have adopted specific roles within the project. Nokia is focusing on telecoms and connectivity and is exploring at industrial applications; EDF is optimising energy consumption within the 5G smart grid; and Siemens is concerned with </a:t>
            </a:r>
            <a:r>
              <a:rPr lang="en-US" dirty="0"/>
              <a:t>logistical operations and the smart grid, evaluating the technical and financial specifications. Hub One joined the project in December 2021 and trialed two use cases: a connected container terminal operator and a liquid gas storage facility.</a:t>
            </a:r>
          </a:p>
          <a:p>
            <a:r>
              <a:rPr lang="en-GB" b="1" dirty="0">
                <a:solidFill>
                  <a:schemeClr val="accent2"/>
                </a:solidFill>
              </a:rPr>
              <a:t>Leading 5G use cases</a:t>
            </a:r>
          </a:p>
          <a:p>
            <a:r>
              <a:rPr lang="en-GB" dirty="0"/>
              <a:t>The initial leading use cases involved working with oil and gas storage companies to monitor energy consumption. The 5G Lab also aims to develop smart services such as remote operation </a:t>
            </a:r>
          </a:p>
        </p:txBody>
      </p:sp>
      <p:sp>
        <p:nvSpPr>
          <p:cNvPr id="12" name="Text Placeholder 9">
            <a:extLst>
              <a:ext uri="{FF2B5EF4-FFF2-40B4-BE49-F238E27FC236}">
                <a16:creationId xmlns:a16="http://schemas.microsoft.com/office/drawing/2014/main" id="{7BBEA955-BC25-44F7-989E-8ADC7057F0EA}"/>
              </a:ext>
            </a:extLst>
          </p:cNvPr>
          <p:cNvSpPr>
            <a:spLocks noGrp="1"/>
          </p:cNvSpPr>
          <p:nvPr>
            <p:ph type="body" sz="quarter" idx="15"/>
          </p:nvPr>
        </p:nvSpPr>
        <p:spPr/>
        <p:txBody>
          <a:bodyPr/>
          <a:lstStyle/>
          <a:p>
            <a:r>
              <a:rPr lang="en-GB" b="1" spc="20" dirty="0"/>
              <a:t>Figure 2: Examples of private LTE/5G use cases </a:t>
            </a:r>
            <a:r>
              <a:rPr lang="en-GB" dirty="0"/>
              <a:t>at the testing stage</a:t>
            </a:r>
            <a:endParaRPr lang="en-GB" b="1" spc="20" dirty="0"/>
          </a:p>
        </p:txBody>
      </p:sp>
      <p:graphicFrame>
        <p:nvGraphicFramePr>
          <p:cNvPr id="6" name="Table 6">
            <a:extLst>
              <a:ext uri="{FF2B5EF4-FFF2-40B4-BE49-F238E27FC236}">
                <a16:creationId xmlns:a16="http://schemas.microsoft.com/office/drawing/2014/main" id="{1610A502-8EA5-4675-8C67-A63AD47ADE16}"/>
              </a:ext>
            </a:extLst>
          </p:cNvPr>
          <p:cNvGraphicFramePr>
            <a:graphicFrameLocks noGrp="1"/>
          </p:cNvGraphicFramePr>
          <p:nvPr>
            <p:ph type="pic" sz="quarter" idx="11"/>
            <p:extLst>
              <p:ext uri="{D42A27DB-BD31-4B8C-83A1-F6EECF244321}">
                <p14:modId xmlns:p14="http://schemas.microsoft.com/office/powerpoint/2010/main" val="2123648124"/>
              </p:ext>
            </p:extLst>
          </p:nvPr>
        </p:nvGraphicFramePr>
        <p:xfrm>
          <a:off x="5205413" y="1833341"/>
          <a:ext cx="4248150" cy="3442943"/>
        </p:xfrm>
        <a:graphic>
          <a:graphicData uri="http://schemas.openxmlformats.org/drawingml/2006/table">
            <a:tbl>
              <a:tblPr firstCol="1" bandRow="1">
                <a:tableStyleId>{5C22544A-7EE6-4342-B048-85BDC9FD1C3A}</a:tableStyleId>
              </a:tblPr>
              <a:tblGrid>
                <a:gridCol w="844605">
                  <a:extLst>
                    <a:ext uri="{9D8B030D-6E8A-4147-A177-3AD203B41FA5}">
                      <a16:colId xmlns:a16="http://schemas.microsoft.com/office/drawing/2014/main" val="62957736"/>
                    </a:ext>
                  </a:extLst>
                </a:gridCol>
                <a:gridCol w="3403545">
                  <a:extLst>
                    <a:ext uri="{9D8B030D-6E8A-4147-A177-3AD203B41FA5}">
                      <a16:colId xmlns:a16="http://schemas.microsoft.com/office/drawing/2014/main" val="3720147629"/>
                    </a:ext>
                  </a:extLst>
                </a:gridCol>
              </a:tblGrid>
              <a:tr h="519556">
                <a:tc>
                  <a:txBody>
                    <a:bodyPr/>
                    <a:lstStyle/>
                    <a:p>
                      <a:r>
                        <a:rPr lang="en-GB" dirty="0"/>
                        <a:t>CCTV / camera technology</a:t>
                      </a:r>
                    </a:p>
                  </a:txBody>
                  <a:tcPr anchor="ctr"/>
                </a:tc>
                <a:tc>
                  <a:txBody>
                    <a:bodyPr/>
                    <a:lstStyle/>
                    <a:p>
                      <a:pPr marL="171450" indent="-171450" algn="l">
                        <a:buFont typeface="Wingdings" panose="05000000000000000000" pitchFamily="2" charset="2"/>
                        <a:buChar char="§"/>
                      </a:pPr>
                      <a:r>
                        <a:rPr lang="en-US" b="0" dirty="0">
                          <a:solidFill>
                            <a:schemeClr val="tx1"/>
                          </a:solidFill>
                        </a:rPr>
                        <a:t>Port surveillance that enables </a:t>
                      </a:r>
                      <a:r>
                        <a:rPr lang="en-US" dirty="0">
                          <a:solidFill>
                            <a:schemeClr val="tx1"/>
                          </a:solidFill>
                        </a:rPr>
                        <a:t>individual containers to be identified and offers security for cruise passengers as they embark and disembark.</a:t>
                      </a:r>
                      <a:endParaRPr lang="en-GB" dirty="0">
                        <a:solidFill>
                          <a:schemeClr val="tx1"/>
                        </a:solidFill>
                      </a:endParaRPr>
                    </a:p>
                  </a:txBody>
                  <a:tcPr anchor="ctr">
                    <a:solidFill>
                      <a:schemeClr val="accent4">
                        <a:lumMod val="20000"/>
                        <a:lumOff val="80000"/>
                      </a:schemeClr>
                    </a:solidFill>
                  </a:tcPr>
                </a:tc>
                <a:extLst>
                  <a:ext uri="{0D108BD9-81ED-4DB2-BD59-A6C34878D82A}">
                    <a16:rowId xmlns:a16="http://schemas.microsoft.com/office/drawing/2014/main" val="3954499643"/>
                  </a:ext>
                </a:extLst>
              </a:tr>
              <a:tr h="375235">
                <a:tc>
                  <a:txBody>
                    <a:bodyPr/>
                    <a:lstStyle/>
                    <a:p>
                      <a:r>
                        <a:rPr lang="en-GB" dirty="0"/>
                        <a:t>Smart buoy</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Buoys that collect real-time weather and sea condition data to improve the port’s navigational efficiency and safety.</a:t>
                      </a:r>
                    </a:p>
                  </a:txBody>
                  <a:tcPr>
                    <a:solidFill>
                      <a:schemeClr val="accent4">
                        <a:lumMod val="20000"/>
                        <a:lumOff val="80000"/>
                      </a:schemeClr>
                    </a:solidFill>
                  </a:tcPr>
                </a:tc>
                <a:extLst>
                  <a:ext uri="{0D108BD9-81ED-4DB2-BD59-A6C34878D82A}">
                    <a16:rowId xmlns:a16="http://schemas.microsoft.com/office/drawing/2014/main" val="935377465"/>
                  </a:ext>
                </a:extLst>
              </a:tr>
              <a:tr h="695378">
                <a:tc>
                  <a:txBody>
                    <a:bodyPr/>
                    <a:lstStyle/>
                    <a:p>
                      <a:r>
                        <a:rPr lang="en-GB" dirty="0"/>
                        <a:t>Channel dredging</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solidFill>
                            <a:schemeClr val="tx1"/>
                          </a:solidFill>
                        </a:rPr>
                        <a:t>5G ship-to-shore connectivity will enable real-time data transmission from vessels mapping the floor (hydrographers) and the control of dredging operations to ensure a safer and more-efficient dredging process.</a:t>
                      </a:r>
                    </a:p>
                  </a:txBody>
                  <a:tcPr>
                    <a:solidFill>
                      <a:schemeClr val="accent4">
                        <a:lumMod val="20000"/>
                        <a:lumOff val="80000"/>
                      </a:schemeClr>
                    </a:solidFill>
                  </a:tcPr>
                </a:tc>
                <a:extLst>
                  <a:ext uri="{0D108BD9-81ED-4DB2-BD59-A6C34878D82A}">
                    <a16:rowId xmlns:a16="http://schemas.microsoft.com/office/drawing/2014/main" val="2070649993"/>
                  </a:ext>
                </a:extLst>
              </a:tr>
              <a:tr h="433510">
                <a:tc>
                  <a:txBody>
                    <a:bodyPr/>
                    <a:lstStyle/>
                    <a:p>
                      <a:r>
                        <a:rPr lang="en-GB" dirty="0"/>
                        <a:t>Smart grid</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spc="0" baseline="0" dirty="0">
                          <a:solidFill>
                            <a:schemeClr val="tx1"/>
                          </a:solidFill>
                          <a:latin typeface="Franklin Gothic Book" panose="020B0503020102020204" pitchFamily="34" charset="0"/>
                        </a:rPr>
                        <a:t>Utilising 5G technology for e</a:t>
                      </a:r>
                      <a:r>
                        <a:rPr lang="en-GB" dirty="0">
                          <a:solidFill>
                            <a:schemeClr val="tx1"/>
                          </a:solidFill>
                        </a:rPr>
                        <a:t>nergy consumption management and for managing the electricity grid.</a:t>
                      </a:r>
                    </a:p>
                  </a:txBody>
                  <a:tcPr>
                    <a:solidFill>
                      <a:schemeClr val="accent4">
                        <a:lumMod val="20000"/>
                        <a:lumOff val="80000"/>
                      </a:schemeClr>
                    </a:solidFill>
                  </a:tcPr>
                </a:tc>
                <a:extLst>
                  <a:ext uri="{0D108BD9-81ED-4DB2-BD59-A6C34878D82A}">
                    <a16:rowId xmlns:a16="http://schemas.microsoft.com/office/drawing/2014/main" val="2137193668"/>
                  </a:ext>
                </a:extLst>
              </a:tr>
              <a:tr h="398921">
                <a:tc>
                  <a:txBody>
                    <a:bodyPr/>
                    <a:lstStyle/>
                    <a:p>
                      <a:r>
                        <a:rPr lang="en-GB" dirty="0"/>
                        <a:t>Crane operations</a:t>
                      </a:r>
                    </a:p>
                  </a:txBody>
                  <a:tcPr anchor="ctr"/>
                </a:tc>
                <a:tc>
                  <a:txBody>
                    <a:bodyPr/>
                    <a:lstStyle/>
                    <a:p>
                      <a:pPr marL="171450" indent="-171450">
                        <a:spcAft>
                          <a:spcPts val="0"/>
                        </a:spcAft>
                        <a:buFont typeface="Wingdings" panose="05000000000000000000" pitchFamily="2" charset="2"/>
                        <a:buChar char="§"/>
                      </a:pPr>
                      <a:r>
                        <a:rPr lang="en-GB" sz="1000" spc="0" baseline="0" dirty="0">
                          <a:solidFill>
                            <a:schemeClr val="tx1"/>
                          </a:solidFill>
                          <a:latin typeface="Franklin Gothic Book" panose="020B0503020102020204" pitchFamily="34" charset="0"/>
                        </a:rPr>
                        <a:t>Remote operations of cranes to improve safety and productivity.</a:t>
                      </a:r>
                    </a:p>
                  </a:txBody>
                  <a:tcPr>
                    <a:solidFill>
                      <a:schemeClr val="accent4">
                        <a:lumMod val="20000"/>
                        <a:lumOff val="80000"/>
                      </a:schemeClr>
                    </a:solidFill>
                  </a:tcPr>
                </a:tc>
                <a:extLst>
                  <a:ext uri="{0D108BD9-81ED-4DB2-BD59-A6C34878D82A}">
                    <a16:rowId xmlns:a16="http://schemas.microsoft.com/office/drawing/2014/main" val="3160181483"/>
                  </a:ext>
                </a:extLst>
              </a:tr>
              <a:tr h="385988">
                <a:tc>
                  <a:txBody>
                    <a:bodyPr/>
                    <a:lstStyle/>
                    <a:p>
                      <a:r>
                        <a:rPr lang="en-GB" dirty="0"/>
                        <a:t>Smart city </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spc="0" baseline="0" dirty="0">
                          <a:solidFill>
                            <a:schemeClr val="tx1"/>
                          </a:solidFill>
                          <a:latin typeface="Franklin Gothic Book" panose="020B0503020102020204" pitchFamily="34" charset="0"/>
                        </a:rPr>
                        <a:t>Smart co-ordination of roads, traffic lights and road sign systems to ensure efficient and safe traffic control.</a:t>
                      </a:r>
                    </a:p>
                  </a:txBody>
                  <a:tcPr>
                    <a:solidFill>
                      <a:schemeClr val="accent4">
                        <a:lumMod val="20000"/>
                        <a:lumOff val="80000"/>
                      </a:schemeClr>
                    </a:solidFill>
                  </a:tcPr>
                </a:tc>
                <a:extLst>
                  <a:ext uri="{0D108BD9-81ED-4DB2-BD59-A6C34878D82A}">
                    <a16:rowId xmlns:a16="http://schemas.microsoft.com/office/drawing/2014/main" val="133650518"/>
                  </a:ext>
                </a:extLst>
              </a:tr>
              <a:tr h="415952">
                <a:tc>
                  <a:txBody>
                    <a:bodyPr/>
                    <a:lstStyle/>
                    <a:p>
                      <a:r>
                        <a:rPr lang="en-GB" dirty="0"/>
                        <a:t>Connected ships</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spc="0" baseline="0" dirty="0">
                          <a:solidFill>
                            <a:schemeClr val="tx1"/>
                          </a:solidFill>
                          <a:latin typeface="Franklin Gothic Book" panose="020B0503020102020204" pitchFamily="34" charset="0"/>
                        </a:rPr>
                        <a:t>Connected ships and 5G positioning to improve the efficiency of port navigations. </a:t>
                      </a:r>
                    </a:p>
                  </a:txBody>
                  <a:tcPr>
                    <a:solidFill>
                      <a:schemeClr val="accent4">
                        <a:lumMod val="20000"/>
                        <a:lumOff val="80000"/>
                      </a:schemeClr>
                    </a:solidFill>
                  </a:tcPr>
                </a:tc>
                <a:extLst>
                  <a:ext uri="{0D108BD9-81ED-4DB2-BD59-A6C34878D82A}">
                    <a16:rowId xmlns:a16="http://schemas.microsoft.com/office/drawing/2014/main" val="3529252326"/>
                  </a:ext>
                </a:extLst>
              </a:tr>
            </a:tbl>
          </a:graphicData>
        </a:graphic>
      </p:graphicFrame>
      <p:sp>
        <p:nvSpPr>
          <p:cNvPr id="5" name="Slide Number Placeholder 4">
            <a:extLst>
              <a:ext uri="{FF2B5EF4-FFF2-40B4-BE49-F238E27FC236}">
                <a16:creationId xmlns:a16="http://schemas.microsoft.com/office/drawing/2014/main" id="{8B935723-5E92-4F96-99F3-FF1EEEF3E69A}"/>
              </a:ext>
            </a:extLst>
          </p:cNvPr>
          <p:cNvSpPr>
            <a:spLocks noGrp="1"/>
          </p:cNvSpPr>
          <p:nvPr>
            <p:ph type="sldNum" sz="quarter" idx="4"/>
          </p:nvPr>
        </p:nvSpPr>
        <p:spPr/>
        <p:txBody>
          <a:bodyPr/>
          <a:lstStyle/>
          <a:p>
            <a:fld id="{E78626B2-E168-480E-BAE6-B60060C6AB83}" type="slidenum">
              <a:rPr lang="en-GB" smtClean="0"/>
              <a:pPr/>
              <a:t>3</a:t>
            </a:fld>
            <a:endParaRPr lang="en-GB" dirty="0"/>
          </a:p>
        </p:txBody>
      </p:sp>
      <p:sp>
        <p:nvSpPr>
          <p:cNvPr id="7" name="Text Placeholder 6">
            <a:extLst>
              <a:ext uri="{FF2B5EF4-FFF2-40B4-BE49-F238E27FC236}">
                <a16:creationId xmlns:a16="http://schemas.microsoft.com/office/drawing/2014/main" id="{4E1DA2DD-5B6D-414C-8861-F4A1E3CF3F07}"/>
              </a:ext>
            </a:extLst>
          </p:cNvPr>
          <p:cNvSpPr>
            <a:spLocks noGrp="1"/>
          </p:cNvSpPr>
          <p:nvPr>
            <p:ph type="body" sz="quarter" idx="20"/>
          </p:nvPr>
        </p:nvSpPr>
        <p:spPr>
          <a:xfrm>
            <a:off x="5203533" y="5382683"/>
            <a:ext cx="4248150" cy="926042"/>
          </a:xfrm>
        </p:spPr>
        <p:txBody>
          <a:bodyPr/>
          <a:lstStyle/>
          <a:p>
            <a:r>
              <a:rPr lang="en-GB" dirty="0"/>
              <a:t>and control, </a:t>
            </a:r>
            <a:r>
              <a:rPr lang="en-US" dirty="0"/>
              <a:t>container machinery operations and predictive maintenance of gantry cranes in collaboration with the terminal operator</a:t>
            </a:r>
            <a:r>
              <a:rPr lang="en-GB" dirty="0"/>
              <a:t>. 5G-connected gantry cranes will optimise container movement and improve productivity</a:t>
            </a:r>
            <a:r>
              <a:rPr lang="en-US" dirty="0"/>
              <a:t>, utilising anti-collision solutions for container transportation.</a:t>
            </a:r>
          </a:p>
          <a:p>
            <a:endParaRPr lang="en-GB" dirty="0"/>
          </a:p>
        </p:txBody>
      </p:sp>
      <p:sp>
        <p:nvSpPr>
          <p:cNvPr id="11" name="TextBox 10">
            <a:extLst>
              <a:ext uri="{FF2B5EF4-FFF2-40B4-BE49-F238E27FC236}">
                <a16:creationId xmlns:a16="http://schemas.microsoft.com/office/drawing/2014/main" id="{13599685-9E37-4334-BF82-C84AE1B77816}"/>
              </a:ext>
            </a:extLst>
          </p:cNvPr>
          <p:cNvSpPr txBox="1"/>
          <p:nvPr/>
        </p:nvSpPr>
        <p:spPr>
          <a:xfrm>
            <a:off x="8279916" y="5276284"/>
            <a:ext cx="1311269" cy="215444"/>
          </a:xfrm>
          <a:prstGeom prst="rect">
            <a:avLst/>
          </a:prstGeom>
          <a:noFill/>
        </p:spPr>
        <p:txBody>
          <a:bodyPr wrap="square" rtlCol="0">
            <a:spAutoFit/>
          </a:bodyPr>
          <a:lstStyle/>
          <a:p>
            <a:r>
              <a:rPr lang="en-US" sz="800" dirty="0">
                <a:solidFill>
                  <a:schemeClr val="bg1">
                    <a:lumMod val="50000"/>
                  </a:schemeClr>
                </a:solidFill>
                <a:latin typeface="+mn-lt"/>
              </a:rPr>
              <a:t>Source: Analysys Mason</a:t>
            </a:r>
            <a:endParaRPr lang="en-GB" sz="800" dirty="0">
              <a:solidFill>
                <a:schemeClr val="bg1">
                  <a:lumMod val="50000"/>
                </a:schemeClr>
              </a:solidFill>
              <a:latin typeface="+mn-lt"/>
            </a:endParaRPr>
          </a:p>
        </p:txBody>
      </p:sp>
    </p:spTree>
    <p:extLst>
      <p:ext uri="{BB962C8B-B14F-4D97-AF65-F5344CB8AC3E}">
        <p14:creationId xmlns:p14="http://schemas.microsoft.com/office/powerpoint/2010/main" val="404218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A6D9F09-E505-4CE7-8F0A-DE8027C80515}"/>
              </a:ext>
            </a:extLst>
          </p:cNvPr>
          <p:cNvGraphicFramePr>
            <a:graphicFrameLocks noChangeAspect="1"/>
          </p:cNvGraphicFramePr>
          <p:nvPr>
            <p:custDataLst>
              <p:tags r:id="rId2"/>
            </p:custDataLst>
            <p:extLst>
              <p:ext uri="{D42A27DB-BD31-4B8C-83A1-F6EECF244321}">
                <p14:modId xmlns:p14="http://schemas.microsoft.com/office/powerpoint/2010/main" val="2295318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6" name="think-cell Slide" r:id="rId6" imgW="425" imgH="424" progId="TCLayout.ActiveDocument.1">
                  <p:embed/>
                </p:oleObj>
              </mc:Choice>
              <mc:Fallback>
                <p:oleObj name="think-cell Slide" r:id="rId6" imgW="425" imgH="424" progId="TCLayout.ActiveDocument.1">
                  <p:embed/>
                  <p:pic>
                    <p:nvPicPr>
                      <p:cNvPr id="12" name="Object 11" hidden="1">
                        <a:extLst>
                          <a:ext uri="{FF2B5EF4-FFF2-40B4-BE49-F238E27FC236}">
                            <a16:creationId xmlns:a16="http://schemas.microsoft.com/office/drawing/2014/main" id="{8A6D9F09-E505-4CE7-8F0A-DE8027C8051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1C0443F-6FDC-4126-9FBB-6CB8E01C0CE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7" name="Title 6">
            <a:extLst>
              <a:ext uri="{FF2B5EF4-FFF2-40B4-BE49-F238E27FC236}">
                <a16:creationId xmlns:a16="http://schemas.microsoft.com/office/drawing/2014/main" id="{A1A9CC48-7EC1-42A8-93C3-9BD70B0687DD}"/>
              </a:ext>
            </a:extLst>
          </p:cNvPr>
          <p:cNvSpPr>
            <a:spLocks noGrp="1"/>
          </p:cNvSpPr>
          <p:nvPr>
            <p:ph type="title"/>
          </p:nvPr>
        </p:nvSpPr>
        <p:spPr/>
        <p:txBody>
          <a:bodyPr vert="horz"/>
          <a:lstStyle/>
          <a:p>
            <a:r>
              <a:rPr lang="en-GB" sz="2000" dirty="0">
                <a:solidFill>
                  <a:schemeClr val="accent2"/>
                </a:solidFill>
                <a:latin typeface="Franklin Gothic Book" panose="020B0503020102020204" pitchFamily="34" charset="0"/>
              </a:rPr>
              <a:t>Le Havre Smart Port City project: </a:t>
            </a:r>
            <a:r>
              <a:rPr lang="en-GB" sz="2000" dirty="0">
                <a:solidFill>
                  <a:schemeClr val="tx1"/>
                </a:solidFill>
                <a:latin typeface="Franklin Gothic Book" panose="020B0503020102020204" pitchFamily="34" charset="0"/>
              </a:rPr>
              <a:t>5G Lab</a:t>
            </a:r>
            <a:endParaRPr lang="en-GB" dirty="0"/>
          </a:p>
        </p:txBody>
      </p:sp>
      <p:sp>
        <p:nvSpPr>
          <p:cNvPr id="9" name="Text Placeholder 8">
            <a:extLst>
              <a:ext uri="{FF2B5EF4-FFF2-40B4-BE49-F238E27FC236}">
                <a16:creationId xmlns:a16="http://schemas.microsoft.com/office/drawing/2014/main" id="{1D436F59-929A-4389-8837-9B21DCCB2ED9}"/>
              </a:ext>
            </a:extLst>
          </p:cNvPr>
          <p:cNvSpPr>
            <a:spLocks noGrp="1"/>
          </p:cNvSpPr>
          <p:nvPr>
            <p:ph type="body" sz="quarter" idx="12"/>
          </p:nvPr>
        </p:nvSpPr>
        <p:spPr>
          <a:xfrm>
            <a:off x="452438" y="1373199"/>
            <a:ext cx="4248150" cy="4834503"/>
          </a:xfrm>
        </p:spPr>
        <p:txBody>
          <a:bodyPr/>
          <a:lstStyle/>
          <a:p>
            <a:r>
              <a:rPr lang="en-GB" b="1" spc="20" dirty="0">
                <a:solidFill>
                  <a:schemeClr val="accent2"/>
                </a:solidFill>
              </a:rPr>
              <a:t>This ambitious project has the potential to modernise the Le Havre region but will involve juggling multiple stakeholders' interests and there will be significant network operational challenges.  </a:t>
            </a:r>
          </a:p>
          <a:p>
            <a:pPr>
              <a:buClr>
                <a:schemeClr val="accent2">
                  <a:lumMod val="60000"/>
                  <a:lumOff val="40000"/>
                </a:schemeClr>
              </a:buClr>
              <a:buSzPct val="100000"/>
            </a:pPr>
            <a:r>
              <a:rPr lang="en-GB" sz="1200" dirty="0">
                <a:latin typeface="+mn-lt"/>
              </a:rPr>
              <a:t>The Le Havre Smart Port City project involves simultaneously balancing the concerns of multiple stakeholders, including government bodies, local communities, unions, shipping companies and its 80 investment partners. These complex stakeholder dynamics could limit the project’s potential and slow its progress. However, </a:t>
            </a:r>
            <a:r>
              <a:rPr lang="en-US" sz="1200" dirty="0">
                <a:latin typeface="+mn-lt"/>
              </a:rPr>
              <a:t>benefits may emerge that have not been possible from isolated projects. </a:t>
            </a:r>
            <a:r>
              <a:rPr lang="en-GB" sz="1200" dirty="0">
                <a:latin typeface="+mn-lt"/>
              </a:rPr>
              <a:t>Balancing these stakeholders’ demands will be critical. </a:t>
            </a:r>
          </a:p>
          <a:p>
            <a:pPr>
              <a:buClr>
                <a:schemeClr val="accent2">
                  <a:lumMod val="60000"/>
                  <a:lumOff val="40000"/>
                </a:schemeClr>
              </a:buClr>
              <a:buSzPct val="100000"/>
            </a:pPr>
            <a:r>
              <a:rPr lang="en-GB" dirty="0"/>
              <a:t>The project will benefit from the expertise of its partners, including the systems integrator Hub One, which has experience deploying a LTE/5G private network in airports in Paris. In addition, Nokia brings a wealth of expertise in private networks to the project. Orange</a:t>
            </a:r>
            <a:r>
              <a:rPr lang="en-GB" sz="1200" baseline="30000" dirty="0"/>
              <a:t>1</a:t>
            </a:r>
            <a:r>
              <a:rPr lang="en-GB" dirty="0"/>
              <a:t> rolled out 5G across most of Le Havre’s port in March 2021, which will bolster the ongoing 5G testing project.</a:t>
            </a:r>
            <a:endParaRPr lang="en-US" dirty="0"/>
          </a:p>
          <a:p>
            <a:pPr>
              <a:buClr>
                <a:schemeClr val="accent2">
                  <a:lumMod val="60000"/>
                  <a:lumOff val="40000"/>
                </a:schemeClr>
              </a:buClr>
              <a:buSzPct val="100000"/>
            </a:pPr>
            <a:r>
              <a:rPr lang="en-US" dirty="0"/>
              <a:t>The project’s ambitious agenda of testing multiple private LTE/5G use cases requires that the network has the capacity to support many capabilities. </a:t>
            </a:r>
            <a:r>
              <a:rPr lang="en-GB" dirty="0"/>
              <a:t>5G capabilities (such as network slicing) can help </a:t>
            </a:r>
            <a:r>
              <a:rPr lang="en-US" dirty="0"/>
              <a:t>guarantee the required service level needed but this is only an emerging technology. </a:t>
            </a:r>
          </a:p>
          <a:p>
            <a:endParaRPr lang="en-GB" dirty="0"/>
          </a:p>
          <a:p>
            <a:endParaRPr lang="en-GB" dirty="0"/>
          </a:p>
          <a:p>
            <a:pPr marL="177800" lvl="1" indent="0">
              <a:buNone/>
            </a:pPr>
            <a:endParaRPr lang="en-GB" dirty="0"/>
          </a:p>
          <a:p>
            <a:pPr marL="171450" indent="-171450">
              <a:spcAft>
                <a:spcPts val="800"/>
              </a:spcAft>
              <a:buClr>
                <a:schemeClr val="accent2">
                  <a:lumMod val="60000"/>
                  <a:lumOff val="40000"/>
                </a:schemeClr>
              </a:buClr>
              <a:buSzPct val="100000"/>
              <a:buFont typeface="Wingdings" panose="05000000000000000000" pitchFamily="2" charset="2"/>
              <a:buChar char="§"/>
            </a:pPr>
            <a:endParaRPr lang="en-GB" sz="1200" dirty="0">
              <a:solidFill>
                <a:srgbClr val="000000"/>
              </a:solidFill>
              <a:latin typeface="+mn-lt"/>
            </a:endParaRPr>
          </a:p>
          <a:p>
            <a:r>
              <a:rPr lang="en-GB" dirty="0"/>
              <a:t> </a:t>
            </a:r>
            <a:endParaRPr lang="en-GB" b="1" dirty="0">
              <a:solidFill>
                <a:schemeClr val="accent2"/>
              </a:solidFill>
            </a:endParaRPr>
          </a:p>
          <a:p>
            <a:r>
              <a:rPr lang="en-GB" dirty="0"/>
              <a:t> </a:t>
            </a:r>
            <a:endParaRPr lang="en-GB" b="1" dirty="0">
              <a:solidFill>
                <a:schemeClr val="accent2"/>
              </a:solidFill>
            </a:endParaRPr>
          </a:p>
          <a:p>
            <a:endParaRPr lang="en-GB" b="1" spc="20" dirty="0">
              <a:solidFill>
                <a:schemeClr val="accent2"/>
              </a:solidFill>
            </a:endParaRPr>
          </a:p>
        </p:txBody>
      </p:sp>
      <p:sp>
        <p:nvSpPr>
          <p:cNvPr id="20" name="Text Placeholder 2">
            <a:extLst>
              <a:ext uri="{FF2B5EF4-FFF2-40B4-BE49-F238E27FC236}">
                <a16:creationId xmlns:a16="http://schemas.microsoft.com/office/drawing/2014/main" id="{CB834D23-954F-45E4-A23B-FFCCEAE894FB}"/>
              </a:ext>
            </a:extLst>
          </p:cNvPr>
          <p:cNvSpPr>
            <a:spLocks noGrp="1"/>
          </p:cNvSpPr>
          <p:nvPr>
            <p:ph type="body" sz="quarter" idx="15"/>
          </p:nvPr>
        </p:nvSpPr>
        <p:spPr/>
        <p:txBody>
          <a:bodyPr/>
          <a:lstStyle/>
          <a:p>
            <a:r>
              <a:rPr lang="en-GB" dirty="0"/>
              <a:t>Figure 3: Key strengths and challenges of the project </a:t>
            </a:r>
          </a:p>
        </p:txBody>
      </p:sp>
      <p:sp>
        <p:nvSpPr>
          <p:cNvPr id="4" name="Slide Number Placeholder 3">
            <a:extLst>
              <a:ext uri="{FF2B5EF4-FFF2-40B4-BE49-F238E27FC236}">
                <a16:creationId xmlns:a16="http://schemas.microsoft.com/office/drawing/2014/main" id="{6186AC7C-9E23-49FD-8280-EA81F96060C2}"/>
              </a:ext>
            </a:extLst>
          </p:cNvPr>
          <p:cNvSpPr>
            <a:spLocks noGrp="1"/>
          </p:cNvSpPr>
          <p:nvPr>
            <p:ph type="sldNum" sz="quarter" idx="4"/>
          </p:nvPr>
        </p:nvSpPr>
        <p:spPr/>
        <p:txBody>
          <a:bodyPr/>
          <a:lstStyle/>
          <a:p>
            <a:fld id="{E78626B2-E168-480E-BAE6-B60060C6AB83}" type="slidenum">
              <a:rPr lang="en-GB" smtClean="0"/>
              <a:pPr/>
              <a:t>4</a:t>
            </a:fld>
            <a:endParaRPr lang="en-GB" dirty="0"/>
          </a:p>
        </p:txBody>
      </p:sp>
      <p:graphicFrame>
        <p:nvGraphicFramePr>
          <p:cNvPr id="21" name="Table Placeholder 13">
            <a:extLst>
              <a:ext uri="{FF2B5EF4-FFF2-40B4-BE49-F238E27FC236}">
                <a16:creationId xmlns:a16="http://schemas.microsoft.com/office/drawing/2014/main" id="{E20D3E8D-315A-4D53-8950-853ACAA223CC}"/>
              </a:ext>
            </a:extLst>
          </p:cNvPr>
          <p:cNvGraphicFramePr>
            <a:graphicFrameLocks/>
          </p:cNvGraphicFramePr>
          <p:nvPr>
            <p:extLst>
              <p:ext uri="{D42A27DB-BD31-4B8C-83A1-F6EECF244321}">
                <p14:modId xmlns:p14="http://schemas.microsoft.com/office/powerpoint/2010/main" val="3584834486"/>
              </p:ext>
            </p:extLst>
          </p:nvPr>
        </p:nvGraphicFramePr>
        <p:xfrm>
          <a:off x="5196115" y="1615459"/>
          <a:ext cx="4246824" cy="2194560"/>
        </p:xfrm>
        <a:graphic>
          <a:graphicData uri="http://schemas.openxmlformats.org/drawingml/2006/table">
            <a:tbl>
              <a:tblPr firstRow="1" bandRow="1">
                <a:tableStyleId>{00A15C55-8517-42AA-B614-E9B94910E393}</a:tableStyleId>
              </a:tblPr>
              <a:tblGrid>
                <a:gridCol w="1056901">
                  <a:extLst>
                    <a:ext uri="{9D8B030D-6E8A-4147-A177-3AD203B41FA5}">
                      <a16:colId xmlns:a16="http://schemas.microsoft.com/office/drawing/2014/main" val="815519427"/>
                    </a:ext>
                  </a:extLst>
                </a:gridCol>
                <a:gridCol w="3189923">
                  <a:extLst>
                    <a:ext uri="{9D8B030D-6E8A-4147-A177-3AD203B41FA5}">
                      <a16:colId xmlns:a16="http://schemas.microsoft.com/office/drawing/2014/main" val="878523597"/>
                    </a:ext>
                  </a:extLst>
                </a:gridCol>
              </a:tblGrid>
              <a:tr h="159851">
                <a:tc>
                  <a:txBody>
                    <a:bodyPr/>
                    <a:lstStyle/>
                    <a:p>
                      <a:r>
                        <a:rPr lang="en-GB" sz="1000" b="1" spc="20" baseline="0" dirty="0">
                          <a:latin typeface="Franklin Gothic Book" panose="020B0503020102020204" pitchFamily="34" charset="0"/>
                        </a:rPr>
                        <a:t>Strengths of the project</a:t>
                      </a:r>
                    </a:p>
                  </a:txBody>
                  <a:tcPr>
                    <a:solidFill>
                      <a:schemeClr val="accent4"/>
                    </a:solidFill>
                  </a:tcPr>
                </a:tc>
                <a:tc>
                  <a:txBody>
                    <a:bodyPr/>
                    <a:lstStyle/>
                    <a:p>
                      <a:r>
                        <a:rPr lang="en-GB" sz="1000" b="1" spc="20" baseline="0" dirty="0">
                          <a:latin typeface="Franklin Gothic Book" panose="020B0503020102020204" pitchFamily="34" charset="0"/>
                        </a:rPr>
                        <a:t>Description</a:t>
                      </a:r>
                    </a:p>
                  </a:txBody>
                  <a:tcPr>
                    <a:solidFill>
                      <a:schemeClr val="accent4"/>
                    </a:solidFill>
                  </a:tcPr>
                </a:tc>
                <a:extLst>
                  <a:ext uri="{0D108BD9-81ED-4DB2-BD59-A6C34878D82A}">
                    <a16:rowId xmlns:a16="http://schemas.microsoft.com/office/drawing/2014/main" val="1270486922"/>
                  </a:ext>
                </a:extLst>
              </a:tr>
              <a:tr h="459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Franklin Gothic Book" panose="020B0503020102020204" pitchFamily="34" charset="0"/>
                        </a:rPr>
                        <a:t>Partner ecosystem</a:t>
                      </a:r>
                    </a:p>
                  </a:txBody>
                  <a:tcPr>
                    <a:solidFill>
                      <a:schemeClr val="accent4">
                        <a:lumMod val="40000"/>
                        <a:lumOff val="60000"/>
                      </a:schemeClr>
                    </a:solidFill>
                  </a:tcPr>
                </a:tc>
                <a:tc>
                  <a:txBody>
                    <a:bodyPr/>
                    <a:lstStyle/>
                    <a:p>
                      <a:r>
                        <a:rPr lang="en-GB" sz="1000" dirty="0">
                          <a:solidFill>
                            <a:schemeClr val="tx1"/>
                          </a:solidFill>
                          <a:latin typeface="Franklin Gothic Book" panose="020B0503020102020204" pitchFamily="34" charset="0"/>
                        </a:rPr>
                        <a:t>This ambitious project involves a range of verticals and partners in testing 5G use cases, which will drive investment within the region.</a:t>
                      </a:r>
                    </a:p>
                  </a:txBody>
                  <a:tcPr>
                    <a:solidFill>
                      <a:schemeClr val="accent4">
                        <a:lumMod val="40000"/>
                        <a:lumOff val="60000"/>
                      </a:schemeClr>
                    </a:solidFill>
                  </a:tcPr>
                </a:tc>
                <a:extLst>
                  <a:ext uri="{0D108BD9-81ED-4DB2-BD59-A6C34878D82A}">
                    <a16:rowId xmlns:a16="http://schemas.microsoft.com/office/drawing/2014/main" val="1692784334"/>
                  </a:ext>
                </a:extLst>
              </a:tr>
              <a:tr h="434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Franklin Gothic Book" panose="020B0503020102020204" pitchFamily="34" charset="0"/>
                        </a:rPr>
                        <a:t>Operational improvements</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dirty="0">
                          <a:solidFill>
                            <a:schemeClr val="tx1"/>
                          </a:solidFill>
                          <a:latin typeface="Franklin Gothic Book" panose="020B0503020102020204" pitchFamily="34" charset="0"/>
                        </a:rPr>
                        <a:t>The port authority and its clients</a:t>
                      </a:r>
                      <a:r>
                        <a:rPr lang="en-GB" sz="1000" u="none" baseline="0" dirty="0">
                          <a:solidFill>
                            <a:schemeClr val="tx1"/>
                          </a:solidFill>
                          <a:latin typeface="Franklin Gothic Book" panose="020B0503020102020204" pitchFamily="34" charset="0"/>
                        </a:rPr>
                        <a:t> could benefit from a dedicated private network </a:t>
                      </a:r>
                      <a:r>
                        <a:rPr lang="en-GB" sz="1000" u="none" dirty="0">
                          <a:solidFill>
                            <a:schemeClr val="tx1"/>
                          </a:solidFill>
                          <a:latin typeface="Franklin Gothic Book" panose="020B0503020102020204" pitchFamily="34" charset="0"/>
                        </a:rPr>
                        <a:t>to improve their operations, enhance safety and, in turn, reduce operations costs. </a:t>
                      </a:r>
                      <a:endParaRPr lang="en-GB" sz="1000" u="none" strike="sngStrike" dirty="0">
                        <a:solidFill>
                          <a:schemeClr val="tx1"/>
                        </a:solidFill>
                        <a:latin typeface="Franklin Gothic Book" panose="020B0503020102020204" pitchFamily="34" charset="0"/>
                      </a:endParaRPr>
                    </a:p>
                  </a:txBody>
                  <a:tcPr>
                    <a:solidFill>
                      <a:schemeClr val="accent4">
                        <a:lumMod val="20000"/>
                        <a:lumOff val="80000"/>
                      </a:schemeClr>
                    </a:solidFill>
                  </a:tcPr>
                </a:tc>
                <a:extLst>
                  <a:ext uri="{0D108BD9-81ED-4DB2-BD59-A6C34878D82A}">
                    <a16:rowId xmlns:a16="http://schemas.microsoft.com/office/drawing/2014/main" val="3266296739"/>
                  </a:ext>
                </a:extLst>
              </a:tr>
              <a:tr h="434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Franklin Gothic Book" panose="020B0503020102020204" pitchFamily="34" charset="0"/>
                        </a:rPr>
                        <a:t>Project scope</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dirty="0">
                          <a:solidFill>
                            <a:schemeClr val="tx1"/>
                          </a:solidFill>
                          <a:latin typeface="Franklin Gothic Book" panose="020B0503020102020204" pitchFamily="34" charset="0"/>
                        </a:rPr>
                        <a:t>The project aims to explore both smart port and smart city use cases (whereas most projects tend to focus on just one of these components). This could potentially </a:t>
                      </a:r>
                      <a:r>
                        <a:rPr lang="en-US" sz="1000" u="none" strike="noStrike" dirty="0">
                          <a:solidFill>
                            <a:schemeClr val="tx1"/>
                          </a:solidFill>
                          <a:latin typeface="Franklin Gothic Book" panose="020B0503020102020204" pitchFamily="34" charset="0"/>
                        </a:rPr>
                        <a:t>highlight new use cases or synergies. </a:t>
                      </a:r>
                      <a:endParaRPr lang="en-GB" sz="1000" u="none" strike="noStrike" dirty="0">
                        <a:solidFill>
                          <a:schemeClr val="tx1"/>
                        </a:solidFill>
                        <a:latin typeface="Franklin Gothic Book" panose="020B0503020102020204" pitchFamily="34" charset="0"/>
                      </a:endParaRPr>
                    </a:p>
                  </a:txBody>
                  <a:tcPr>
                    <a:solidFill>
                      <a:schemeClr val="accent4">
                        <a:lumMod val="40000"/>
                        <a:lumOff val="60000"/>
                      </a:schemeClr>
                    </a:solidFill>
                  </a:tcPr>
                </a:tc>
                <a:extLst>
                  <a:ext uri="{0D108BD9-81ED-4DB2-BD59-A6C34878D82A}">
                    <a16:rowId xmlns:a16="http://schemas.microsoft.com/office/drawing/2014/main" val="1166991093"/>
                  </a:ext>
                </a:extLst>
              </a:tr>
            </a:tbl>
          </a:graphicData>
        </a:graphic>
      </p:graphicFrame>
      <p:graphicFrame>
        <p:nvGraphicFramePr>
          <p:cNvPr id="22" name="Table Placeholder 13">
            <a:extLst>
              <a:ext uri="{FF2B5EF4-FFF2-40B4-BE49-F238E27FC236}">
                <a16:creationId xmlns:a16="http://schemas.microsoft.com/office/drawing/2014/main" id="{48C2AB4A-B0D8-46FE-9EBC-EE32317DBCDD}"/>
              </a:ext>
            </a:extLst>
          </p:cNvPr>
          <p:cNvGraphicFramePr>
            <a:graphicFrameLocks/>
          </p:cNvGraphicFramePr>
          <p:nvPr>
            <p:extLst>
              <p:ext uri="{D42A27DB-BD31-4B8C-83A1-F6EECF244321}">
                <p14:modId xmlns:p14="http://schemas.microsoft.com/office/powerpoint/2010/main" val="3752662863"/>
              </p:ext>
            </p:extLst>
          </p:nvPr>
        </p:nvGraphicFramePr>
        <p:xfrm>
          <a:off x="5196115" y="3853815"/>
          <a:ext cx="4255568" cy="2346960"/>
        </p:xfrm>
        <a:graphic>
          <a:graphicData uri="http://schemas.openxmlformats.org/drawingml/2006/table">
            <a:tbl>
              <a:tblPr firstRow="1" bandRow="1">
                <a:tableStyleId>{93296810-A885-4BE3-A3E7-6D5BEEA58F35}</a:tableStyleId>
              </a:tblPr>
              <a:tblGrid>
                <a:gridCol w="1058781">
                  <a:extLst>
                    <a:ext uri="{9D8B030D-6E8A-4147-A177-3AD203B41FA5}">
                      <a16:colId xmlns:a16="http://schemas.microsoft.com/office/drawing/2014/main" val="815519427"/>
                    </a:ext>
                  </a:extLst>
                </a:gridCol>
                <a:gridCol w="3196787">
                  <a:extLst>
                    <a:ext uri="{9D8B030D-6E8A-4147-A177-3AD203B41FA5}">
                      <a16:colId xmlns:a16="http://schemas.microsoft.com/office/drawing/2014/main" val="878523597"/>
                    </a:ext>
                  </a:extLst>
                </a:gridCol>
              </a:tblGrid>
              <a:tr h="0">
                <a:tc>
                  <a:txBody>
                    <a:bodyPr/>
                    <a:lstStyle/>
                    <a:p>
                      <a:r>
                        <a:rPr lang="en-GB" sz="1000" b="1" spc="20" baseline="0" dirty="0"/>
                        <a:t>Challenges for the project</a:t>
                      </a:r>
                      <a:endParaRPr lang="en-GB" sz="1000" b="1" spc="20" baseline="0" dirty="0">
                        <a:latin typeface="+mn-lt"/>
                      </a:endParaRPr>
                    </a:p>
                  </a:txBody>
                  <a:tcPr/>
                </a:tc>
                <a:tc>
                  <a:txBody>
                    <a:bodyPr/>
                    <a:lstStyle/>
                    <a:p>
                      <a:r>
                        <a:rPr lang="en-GB" sz="1000" b="1" spc="20" baseline="0" dirty="0"/>
                        <a:t>Description</a:t>
                      </a:r>
                      <a:endParaRPr lang="en-GB" sz="1000" b="1" spc="20" baseline="0" dirty="0">
                        <a:latin typeface="+mn-lt"/>
                      </a:endParaRPr>
                    </a:p>
                  </a:txBody>
                  <a:tcPr/>
                </a:tc>
                <a:extLst>
                  <a:ext uri="{0D108BD9-81ED-4DB2-BD59-A6C34878D82A}">
                    <a16:rowId xmlns:a16="http://schemas.microsoft.com/office/drawing/2014/main" val="1270486922"/>
                  </a:ext>
                </a:extLst>
              </a:tr>
              <a:tr h="0">
                <a:tc>
                  <a:txBody>
                    <a:bodyPr/>
                    <a:lstStyle/>
                    <a:p>
                      <a:r>
                        <a:rPr lang="en-GB" sz="1000" dirty="0">
                          <a:solidFill>
                            <a:schemeClr val="tx1"/>
                          </a:solidFill>
                        </a:rPr>
                        <a:t>Complex stakeholder management </a:t>
                      </a:r>
                      <a:endParaRPr lang="en-GB" sz="10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This extensive project involves an array of stakeholders and it will be challenging to ensure that all stakeholder expectations are met.</a:t>
                      </a:r>
                      <a:endParaRPr lang="en-GB" sz="1000" dirty="0">
                        <a:solidFill>
                          <a:schemeClr val="tx1"/>
                        </a:solidFill>
                        <a:latin typeface="+mn-lt"/>
                      </a:endParaRPr>
                    </a:p>
                  </a:txBody>
                  <a:tcPr/>
                </a:tc>
                <a:extLst>
                  <a:ext uri="{0D108BD9-81ED-4DB2-BD59-A6C34878D82A}">
                    <a16:rowId xmlns:a16="http://schemas.microsoft.com/office/drawing/2014/main" val="3266296739"/>
                  </a:ext>
                </a:extLst>
              </a:tr>
              <a:tr h="358780">
                <a:tc>
                  <a:txBody>
                    <a:bodyPr/>
                    <a:lstStyle/>
                    <a:p>
                      <a:r>
                        <a:rPr kumimoji="0" lang="en-GB" sz="1000" b="0" i="0" u="none" strike="noStrike" kern="1200" cap="none" spc="0" normalizeH="0" baseline="0" noProof="0" dirty="0">
                          <a:ln>
                            <a:noFill/>
                          </a:ln>
                          <a:solidFill>
                            <a:srgbClr val="000000"/>
                          </a:solidFill>
                          <a:effectLst/>
                          <a:uLnTx/>
                          <a:uFillTx/>
                          <a:latin typeface="Franklin Gothic Book"/>
                          <a:ea typeface="+mn-ea"/>
                          <a:cs typeface="+mn-cs"/>
                        </a:rPr>
                        <a:t>Challenges of operating multiple networks </a:t>
                      </a:r>
                      <a:endParaRPr lang="en-GB" sz="1000" dirty="0">
                        <a:solidFill>
                          <a:schemeClr val="tx1"/>
                        </a:solidFill>
                        <a:latin typeface="+mn-lt"/>
                      </a:endParaRPr>
                    </a:p>
                  </a:txBody>
                  <a:tcPr/>
                </a:tc>
                <a:tc>
                  <a:txBody>
                    <a:bodyPr/>
                    <a:lstStyle/>
                    <a:p>
                      <a:r>
                        <a:rPr lang="en-GB" dirty="0"/>
                        <a:t>The project involves a 5G private network and also Wi-Fi and LoRa networks to provide wider coverage; managing all these networks could be challenging. </a:t>
                      </a:r>
                    </a:p>
                  </a:txBody>
                  <a:tcPr/>
                </a:tc>
                <a:extLst>
                  <a:ext uri="{0D108BD9-81ED-4DB2-BD59-A6C34878D82A}">
                    <a16:rowId xmlns:a16="http://schemas.microsoft.com/office/drawing/2014/main" val="1188703975"/>
                  </a:ext>
                </a:extLst>
              </a:tr>
              <a:tr h="358780">
                <a:tc>
                  <a:txBody>
                    <a:bodyPr/>
                    <a:lstStyle/>
                    <a:p>
                      <a:r>
                        <a:rPr lang="en-GB" sz="1000" dirty="0">
                          <a:solidFill>
                            <a:schemeClr val="tx1"/>
                          </a:solidFill>
                        </a:rPr>
                        <a:t>Spectrum uncertainty </a:t>
                      </a:r>
                      <a:endParaRPr lang="en-GB" sz="1000" dirty="0">
                        <a:solidFill>
                          <a:schemeClr val="tx1"/>
                        </a:solidFill>
                        <a:latin typeface="+mn-lt"/>
                      </a:endParaRPr>
                    </a:p>
                  </a:txBody>
                  <a:tcPr/>
                </a:tc>
                <a:tc>
                  <a:txBody>
                    <a:bodyPr/>
                    <a:lstStyle/>
                    <a:p>
                      <a:r>
                        <a:rPr lang="en-GB" sz="1000" dirty="0">
                          <a:solidFill>
                            <a:schemeClr val="tx1"/>
                          </a:solidFill>
                          <a:latin typeface="+mn-lt"/>
                        </a:rPr>
                        <a:t>The project utilises a trial spectrum licence allocated by the government. Once the short-term spectrum licence ends, there is uncertainty around who will own the spectrum and run the network. </a:t>
                      </a:r>
                    </a:p>
                  </a:txBody>
                  <a:tcPr/>
                </a:tc>
                <a:extLst>
                  <a:ext uri="{0D108BD9-81ED-4DB2-BD59-A6C34878D82A}">
                    <a16:rowId xmlns:a16="http://schemas.microsoft.com/office/drawing/2014/main" val="1357614064"/>
                  </a:ext>
                </a:extLst>
              </a:tr>
            </a:tbl>
          </a:graphicData>
        </a:graphic>
      </p:graphicFrame>
      <p:sp>
        <p:nvSpPr>
          <p:cNvPr id="11" name="TextBox 10">
            <a:extLst>
              <a:ext uri="{FF2B5EF4-FFF2-40B4-BE49-F238E27FC236}">
                <a16:creationId xmlns:a16="http://schemas.microsoft.com/office/drawing/2014/main" id="{4A460A39-7A64-4AAD-AC2D-4215C5C09C00}"/>
              </a:ext>
            </a:extLst>
          </p:cNvPr>
          <p:cNvSpPr txBox="1"/>
          <p:nvPr/>
        </p:nvSpPr>
        <p:spPr>
          <a:xfrm>
            <a:off x="8208443" y="6155289"/>
            <a:ext cx="1311269" cy="215444"/>
          </a:xfrm>
          <a:prstGeom prst="rect">
            <a:avLst/>
          </a:prstGeom>
          <a:noFill/>
        </p:spPr>
        <p:txBody>
          <a:bodyPr wrap="square" rtlCol="0">
            <a:spAutoFit/>
          </a:bodyPr>
          <a:lstStyle/>
          <a:p>
            <a:pPr algn="r"/>
            <a:r>
              <a:rPr lang="en-US" sz="800" dirty="0">
                <a:solidFill>
                  <a:schemeClr val="bg1">
                    <a:lumMod val="50000"/>
                  </a:schemeClr>
                </a:solidFill>
                <a:latin typeface="+mn-lt"/>
              </a:rPr>
              <a:t>Source: Analysys Mason</a:t>
            </a:r>
            <a:endParaRPr lang="en-GB" sz="800" dirty="0">
              <a:solidFill>
                <a:schemeClr val="bg1">
                  <a:lumMod val="50000"/>
                </a:schemeClr>
              </a:solidFill>
              <a:latin typeface="+mn-lt"/>
            </a:endParaRPr>
          </a:p>
        </p:txBody>
      </p:sp>
      <p:sp>
        <p:nvSpPr>
          <p:cNvPr id="13" name="Text Placeholder 11">
            <a:extLst>
              <a:ext uri="{FF2B5EF4-FFF2-40B4-BE49-F238E27FC236}">
                <a16:creationId xmlns:a16="http://schemas.microsoft.com/office/drawing/2014/main" id="{667BFA47-D6C9-4FE2-A31A-58FA16BC9B9C}"/>
              </a:ext>
            </a:extLst>
          </p:cNvPr>
          <p:cNvSpPr txBox="1">
            <a:spLocks/>
          </p:cNvSpPr>
          <p:nvPr/>
        </p:nvSpPr>
        <p:spPr>
          <a:xfrm>
            <a:off x="386288" y="6353999"/>
            <a:ext cx="6300787" cy="504001"/>
          </a:xfrm>
          <a:prstGeom prst="rect">
            <a:avLst/>
          </a:prstGeom>
        </p:spPr>
        <p:txBody>
          <a:bodyPr/>
          <a:lst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00" indent="0">
              <a:buNone/>
            </a:pPr>
            <a:r>
              <a:rPr lang="en-GB" sz="900" baseline="30000" dirty="0"/>
              <a:t>1</a:t>
            </a:r>
            <a:r>
              <a:rPr lang="en-GB" sz="900" dirty="0"/>
              <a:t> </a:t>
            </a:r>
            <a:r>
              <a:rPr lang="en-US" sz="900" dirty="0"/>
              <a:t>Orange is not directly involved in the 5G lab.</a:t>
            </a:r>
            <a:endParaRPr lang="en-GB" dirty="0"/>
          </a:p>
        </p:txBody>
      </p:sp>
    </p:spTree>
    <p:extLst>
      <p:ext uri="{BB962C8B-B14F-4D97-AF65-F5344CB8AC3E}">
        <p14:creationId xmlns:p14="http://schemas.microsoft.com/office/powerpoint/2010/main" val="187567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5</a:t>
            </a:fld>
            <a:endParaRPr lang="en-GB" dirty="0"/>
          </a:p>
        </p:txBody>
      </p:sp>
      <p:sp>
        <p:nvSpPr>
          <p:cNvPr id="10" name="Text Placeholder 9">
            <a:extLst>
              <a:ext uri="{FF2B5EF4-FFF2-40B4-BE49-F238E27FC236}">
                <a16:creationId xmlns:a16="http://schemas.microsoft.com/office/drawing/2014/main" id="{10D82C3E-8F49-4A09-9317-BC0FCD1BC68E}"/>
              </a:ext>
            </a:extLst>
          </p:cNvPr>
          <p:cNvSpPr>
            <a:spLocks noGrp="1"/>
          </p:cNvSpPr>
          <p:nvPr>
            <p:ph type="body" sz="quarter" idx="15"/>
          </p:nvPr>
        </p:nvSpPr>
        <p:spPr/>
        <p:txBody>
          <a:bodyPr lIns="90000" rIns="90000"/>
          <a:lstStyle/>
          <a:p>
            <a:r>
              <a:rPr lang="en-GB" b="1" spc="20" dirty="0"/>
              <a:t>Emma Brown </a:t>
            </a:r>
            <a:r>
              <a:rPr lang="en-GB" dirty="0"/>
              <a:t>(Research Analyst) </a:t>
            </a:r>
            <a:r>
              <a:rPr lang="en-US" b="0" i="0" dirty="0">
                <a:effectLst/>
                <a:latin typeface="+mn-lt"/>
              </a:rPr>
              <a:t>is a member of the </a:t>
            </a:r>
            <a:r>
              <a:rPr lang="en-US" b="0" i="1" dirty="0">
                <a:effectLst/>
                <a:latin typeface="+mn-lt"/>
              </a:rPr>
              <a:t>Networks</a:t>
            </a:r>
            <a:r>
              <a:rPr lang="en-US" b="0" i="0" dirty="0">
                <a:effectLst/>
                <a:latin typeface="+mn-lt"/>
              </a:rPr>
              <a:t> practice and contributes primarily to the </a:t>
            </a:r>
            <a:r>
              <a:rPr lang="en-US" b="0" i="1" dirty="0">
                <a:effectLst/>
                <a:latin typeface="+mn-lt"/>
              </a:rPr>
              <a:t>Operator Investment Strategies</a:t>
            </a:r>
            <a:r>
              <a:rPr lang="en-US" b="0" i="0" dirty="0">
                <a:effectLst/>
                <a:latin typeface="+mn-lt"/>
              </a:rPr>
              <a:t> research programme. She is based in London and holds a BA in human geography from Durham University.</a:t>
            </a:r>
            <a:endParaRPr lang="en-GB" dirty="0">
              <a:latin typeface="+mn-lt"/>
            </a:endParaRPr>
          </a:p>
        </p:txBody>
      </p:sp>
      <p:pic>
        <p:nvPicPr>
          <p:cNvPr id="12" name="Picture Placeholder 9" descr="A picture containing person, smiling, posing, close&#10;&#10;Description automatically generated">
            <a:extLst>
              <a:ext uri="{FF2B5EF4-FFF2-40B4-BE49-F238E27FC236}">
                <a16:creationId xmlns:a16="http://schemas.microsoft.com/office/drawing/2014/main" id="{5DEB7175-F56B-42F0-A648-0D121BB37AC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a:xfrm>
            <a:off x="449263" y="1363663"/>
            <a:ext cx="968375" cy="1214437"/>
          </a:xfrm>
        </p:spPr>
      </p:pic>
    </p:spTree>
    <p:extLst>
      <p:ext uri="{BB962C8B-B14F-4D97-AF65-F5344CB8AC3E}">
        <p14:creationId xmlns:p14="http://schemas.microsoft.com/office/powerpoint/2010/main" val="143376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DB85-1B48-4F20-A510-4A4AA5F2A44F}"/>
              </a:ext>
            </a:extLst>
          </p:cNvPr>
          <p:cNvSpPr>
            <a:spLocks noGrp="1"/>
          </p:cNvSpPr>
          <p:nvPr>
            <p:ph type="title"/>
          </p:nvPr>
        </p:nvSpPr>
        <p:spPr/>
        <p:txBody>
          <a:bodyPr/>
          <a:lstStyle/>
          <a:p>
            <a:r>
              <a:rPr lang="en-GB" dirty="0"/>
              <a:t>We are experts in the telecoms, media and technology sector</a:t>
            </a:r>
          </a:p>
        </p:txBody>
      </p:sp>
      <p:sp>
        <p:nvSpPr>
          <p:cNvPr id="3" name="Slide Number Placeholder 2">
            <a:extLst>
              <a:ext uri="{FF2B5EF4-FFF2-40B4-BE49-F238E27FC236}">
                <a16:creationId xmlns:a16="http://schemas.microsoft.com/office/drawing/2014/main" id="{C043F70E-474D-4BF6-8BE0-D181EFA24C26}"/>
              </a:ext>
            </a:extLst>
          </p:cNvPr>
          <p:cNvSpPr>
            <a:spLocks noGrp="1"/>
          </p:cNvSpPr>
          <p:nvPr>
            <p:ph type="sldNum" sz="quarter" idx="4"/>
          </p:nvPr>
        </p:nvSpPr>
        <p:spPr/>
        <p:txBody>
          <a:bodyPr/>
          <a:lstStyle/>
          <a:p>
            <a:fld id="{E78626B2-E168-480E-BAE6-B60060C6AB83}" type="slidenum">
              <a:rPr lang="en-GB" smtClean="0"/>
              <a:pPr/>
              <a:t>6</a:t>
            </a:fld>
            <a:endParaRPr lang="en-GB" dirty="0"/>
          </a:p>
        </p:txBody>
      </p:sp>
      <p:pic>
        <p:nvPicPr>
          <p:cNvPr id="4" name="Picture 3">
            <a:extLst>
              <a:ext uri="{FF2B5EF4-FFF2-40B4-BE49-F238E27FC236}">
                <a16:creationId xmlns:a16="http://schemas.microsoft.com/office/drawing/2014/main" id="{A870593B-8E73-458F-82B7-23D993FF6E73}"/>
              </a:ext>
            </a:extLst>
          </p:cNvPr>
          <p:cNvPicPr>
            <a:picLocks noChangeAspect="1"/>
          </p:cNvPicPr>
          <p:nvPr/>
        </p:nvPicPr>
        <p:blipFill>
          <a:blip r:embed="rId2"/>
          <a:stretch>
            <a:fillRect/>
          </a:stretch>
        </p:blipFill>
        <p:spPr>
          <a:xfrm>
            <a:off x="447665" y="1517151"/>
            <a:ext cx="9010669" cy="4688230"/>
          </a:xfrm>
          <a:prstGeom prst="rect">
            <a:avLst/>
          </a:prstGeom>
        </p:spPr>
      </p:pic>
    </p:spTree>
    <p:extLst>
      <p:ext uri="{BB962C8B-B14F-4D97-AF65-F5344CB8AC3E}">
        <p14:creationId xmlns:p14="http://schemas.microsoft.com/office/powerpoint/2010/main" val="35747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latin typeface="+mn-lt"/>
              </a:rPr>
              <a:t>Our research programmes</a:t>
            </a:r>
            <a:endParaRPr lang="en-GB" dirty="0"/>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7</a:t>
            </a:fld>
            <a:endParaRPr lang="en-GB" dirty="0"/>
          </a:p>
        </p:txBody>
      </p:sp>
      <p:pic>
        <p:nvPicPr>
          <p:cNvPr id="5" name="Picture 4">
            <a:extLst>
              <a:ext uri="{FF2B5EF4-FFF2-40B4-BE49-F238E27FC236}">
                <a16:creationId xmlns:a16="http://schemas.microsoft.com/office/drawing/2014/main" id="{5E76E026-5531-4881-B629-D0A5EE39880A}"/>
              </a:ext>
            </a:extLst>
          </p:cNvPr>
          <p:cNvPicPr>
            <a:picLocks noChangeAspect="1"/>
          </p:cNvPicPr>
          <p:nvPr/>
        </p:nvPicPr>
        <p:blipFill>
          <a:blip r:embed="rId2"/>
          <a:stretch>
            <a:fillRect/>
          </a:stretch>
        </p:blipFill>
        <p:spPr>
          <a:xfrm>
            <a:off x="457200" y="1558800"/>
            <a:ext cx="9010669" cy="4852837"/>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8</a:t>
            </a:fld>
            <a:endParaRPr lang="en-GB" dirty="0"/>
          </a:p>
        </p:txBody>
      </p:sp>
      <p:sp>
        <p:nvSpPr>
          <p:cNvPr id="8" name="Title 1">
            <a:extLst>
              <a:ext uri="{FF2B5EF4-FFF2-40B4-BE49-F238E27FC236}">
                <a16:creationId xmlns:a16="http://schemas.microsoft.com/office/drawing/2014/main" id="{48C6BBAF-60A6-4F39-968F-1316BA50B646}"/>
              </a:ext>
            </a:extLst>
          </p:cNvPr>
          <p:cNvSpPr txBox="1">
            <a:spLocks noGrp="1"/>
          </p:cNvSpPr>
          <p:nvPr>
            <p:ph type="title"/>
          </p:nvPr>
        </p:nvSpPr>
        <p:spPr>
          <a:xfrm>
            <a:off x="452438" y="468313"/>
            <a:ext cx="9001125" cy="75565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lang="en-GB" sz="2000" b="1" kern="1200" baseline="0" noProof="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a:lstStyle>
          <a:p>
            <a:r>
              <a:rPr lang="en-GB" dirty="0"/>
              <a:t>Our areas of expertise</a:t>
            </a:r>
          </a:p>
        </p:txBody>
      </p:sp>
      <p:pic>
        <p:nvPicPr>
          <p:cNvPr id="2" name="Picture 1">
            <a:extLst>
              <a:ext uri="{FF2B5EF4-FFF2-40B4-BE49-F238E27FC236}">
                <a16:creationId xmlns:a16="http://schemas.microsoft.com/office/drawing/2014/main" id="{EDF0973A-B9B2-4258-AA51-62FC2901F8B4}"/>
              </a:ext>
            </a:extLst>
          </p:cNvPr>
          <p:cNvPicPr>
            <a:picLocks noChangeAspect="1"/>
          </p:cNvPicPr>
          <p:nvPr/>
        </p:nvPicPr>
        <p:blipFill>
          <a:blip r:embed="rId2"/>
          <a:stretch>
            <a:fillRect/>
          </a:stretch>
        </p:blipFill>
        <p:spPr>
          <a:xfrm>
            <a:off x="456810" y="1558160"/>
            <a:ext cx="8992379" cy="4639458"/>
          </a:xfrm>
          <a:prstGeom prst="rect">
            <a:avLst/>
          </a:prstGeom>
        </p:spPr>
      </p:pic>
    </p:spTree>
    <p:extLst>
      <p:ext uri="{BB962C8B-B14F-4D97-AF65-F5344CB8AC3E}">
        <p14:creationId xmlns:p14="http://schemas.microsoft.com/office/powerpoint/2010/main" val="35313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US" dirty="0"/>
              <a:t>JANUARY 2022</a:t>
            </a:r>
            <a:endParaRPr lang="en-GB" dirty="0"/>
          </a:p>
        </p:txBody>
      </p:sp>
    </p:spTree>
    <p:extLst>
      <p:ext uri="{BB962C8B-B14F-4D97-AF65-F5344CB8AC3E}">
        <p14:creationId xmlns:p14="http://schemas.microsoft.com/office/powerpoint/2010/main" val="594342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Nepsgd6QJPtiFcZYBbK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L00JzArOfT38vw4Z0QX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Analysys Mason PP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Presentation14" id="{5E0D5D29-29F8-4505-A7EC-46BA827BB3E3}" vid="{B0A2CF56-D825-4AD8-9592-068633E183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TelcoCaseStudy</Template>
  <TotalTime>0</TotalTime>
  <Words>1488</Words>
  <Application>Microsoft Office PowerPoint</Application>
  <PresentationFormat>A4 Paper (210x297 mm)</PresentationFormat>
  <Paragraphs>118</Paragraphs>
  <Slides>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Franklin Gothic Book</vt:lpstr>
      <vt:lpstr>Franklin Gothic Heavy</vt:lpstr>
      <vt:lpstr>HelveticaNeue-Light</vt:lpstr>
      <vt:lpstr>Symbol</vt:lpstr>
      <vt:lpstr>Wingdings</vt:lpstr>
      <vt:lpstr>AnalysysMasonPPT</vt:lpstr>
      <vt:lpstr>think-cell Slide</vt:lpstr>
      <vt:lpstr>PowerPoint Presentation</vt:lpstr>
      <vt:lpstr>Le Havre Smart Port City project: 5G Lab</vt:lpstr>
      <vt:lpstr>Le Havre Smart Port City project: 5G Lab</vt:lpstr>
      <vt:lpstr>Le Havre Smart Port City project: 5G Lab</vt:lpstr>
      <vt:lpstr>About the author</vt:lpstr>
      <vt:lpstr>We are experts in the telecoms, media and technology sector</vt:lpstr>
      <vt:lpstr>Our research programmes</vt:lpstr>
      <vt:lpstr>Our areas of expertise</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Leah Loughnane</cp:lastModifiedBy>
  <cp:revision>224</cp:revision>
  <cp:lastPrinted>2013-03-20T11:36:12Z</cp:lastPrinted>
  <dcterms:created xsi:type="dcterms:W3CDTF">2021-04-14T15:34:07Z</dcterms:created>
  <dcterms:modified xsi:type="dcterms:W3CDTF">2022-01-25T17:13:07Z</dcterms:modified>
</cp:coreProperties>
</file>