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Lst>
  <p:notesMasterIdLst>
    <p:notesMasterId r:id="rId13"/>
  </p:notesMasterIdLst>
  <p:handoutMasterIdLst>
    <p:handoutMasterId r:id="rId14"/>
  </p:handoutMasterIdLst>
  <p:sldIdLst>
    <p:sldId id="594" r:id="rId5"/>
    <p:sldId id="596" r:id="rId6"/>
    <p:sldId id="592" r:id="rId7"/>
    <p:sldId id="536" r:id="rId8"/>
    <p:sldId id="4137" r:id="rId9"/>
    <p:sldId id="4138" r:id="rId10"/>
    <p:sldId id="4139" r:id="rId11"/>
    <p:sldId id="505" r:id="rId12"/>
  </p:sldIdLst>
  <p:sldSz cx="9906000" cy="6858000" type="A4"/>
  <p:notesSz cx="6670675" cy="9875838"/>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27F60-5D08-F5EE-F065-275056281010}" name="Barry McArthur" initials="BM" userId="S::bmcarthur@fieldeffect.com::a87b7687-f13e-49ef-baba-f6b735874aa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9D1"/>
    <a:srgbClr val="F593A3"/>
    <a:srgbClr val="7F7F7F"/>
    <a:srgbClr val="65666A"/>
    <a:srgbClr val="1F1451"/>
    <a:srgbClr val="989898"/>
    <a:srgbClr val="E5F5FF"/>
    <a:srgbClr val="EBFAFF"/>
    <a:srgbClr val="E7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7" d="100"/>
          <a:sy n="107" d="100"/>
        </p:scale>
        <p:origin x="1458"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16/08/2023</a:t>
            </a:fld>
            <a:endParaRPr lang="en-GB"/>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16/08/2023</a:t>
            </a:fld>
            <a:endParaRPr lang="en-GB"/>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6478046-D8C9-4F32-9FA8-FC92D2282C5A}" type="slidenum">
              <a:rPr lang="en-GB" smtClean="0"/>
              <a:pPr>
                <a:defRPr/>
              </a:pPr>
              <a:t>2</a:t>
            </a:fld>
            <a:endParaRPr lang="en-GB"/>
          </a:p>
        </p:txBody>
      </p:sp>
    </p:spTree>
    <p:extLst>
      <p:ext uri="{BB962C8B-B14F-4D97-AF65-F5344CB8AC3E}">
        <p14:creationId xmlns:p14="http://schemas.microsoft.com/office/powerpoint/2010/main" val="146136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8</a:t>
            </a:fld>
            <a:endParaRPr lang="en-GB"/>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6.bin"/><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person touching a screen with icons&#10;&#10;Description automatically generated">
            <a:extLst>
              <a:ext uri="{FF2B5EF4-FFF2-40B4-BE49-F238E27FC236}">
                <a16:creationId xmlns:a16="http://schemas.microsoft.com/office/drawing/2014/main" id="{82514930-9DF9-355C-4F21-ED6229EE1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906000" cy="6848475"/>
          </a:xfrm>
          <a:prstGeom prst="rect">
            <a:avLst/>
          </a:prstGeom>
        </p:spPr>
      </p:pic>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a:t>NBED title</a:t>
            </a:r>
            <a:endParaRPr lang="en-GB"/>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a:t>NBED author(s) names</a:t>
            </a:r>
          </a:p>
        </p:txBody>
      </p:sp>
    </p:spTree>
    <p:extLst>
      <p:ext uri="{BB962C8B-B14F-4D97-AF65-F5344CB8AC3E}">
        <p14:creationId xmlns:p14="http://schemas.microsoft.com/office/powerpoint/2010/main" val="339264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E40684-D46F-436E-A508-54E2C0B82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53" y="9509"/>
            <a:ext cx="9876368" cy="6827989"/>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546577"/>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endParaRPr lang="en-GB" sz="900" b="0" dirty="0">
              <a:solidFill>
                <a:schemeClr val="bg1"/>
              </a:solidFill>
              <a:latin typeface="+mn-lt"/>
            </a:endParaRPr>
          </a:p>
          <a:p>
            <a:pPr marL="0" indent="0" algn="l">
              <a:spcAft>
                <a:spcPts val="300"/>
              </a:spcAft>
            </a:pPr>
            <a:r>
              <a:rPr lang="en-US" sz="800" b="1" spc="20" baseline="0" dirty="0">
                <a:solidFill>
                  <a:schemeClr val="bg1"/>
                </a:solidFill>
                <a:latin typeface="+mn-lt"/>
              </a:rPr>
              <a:t>Analysys Mason Limited. </a:t>
            </a:r>
            <a:r>
              <a:rPr lang="en-US" sz="800" b="0" dirty="0">
                <a:solidFill>
                  <a:schemeClr val="bg1"/>
                </a:solidFill>
                <a:latin typeface="+mn-lt"/>
              </a:rPr>
              <a:t>Registered in England and Wales with company number 05177472. Registered office: North West Wing Bush House, Aldwych, London, England, WC2B 4PJ.</a:t>
            </a:r>
          </a:p>
          <a:p>
            <a:pPr marL="0" indent="0" algn="l">
              <a:spcAft>
                <a:spcPts val="300"/>
              </a:spcAft>
            </a:pPr>
            <a:r>
              <a:rPr lang="en-US" sz="800" b="0" dirty="0">
                <a:solidFill>
                  <a:schemeClr val="bg1"/>
                </a:solidFill>
                <a:latin typeface="+mn-lt"/>
              </a:rPr>
              <a:t>We have used reasonable care and skill to prepare this publication and are not responsible for any errors or omissions, or for the results obtained from the use of this publication. The opinions expressed are those of the authors only. All information is provided “as is”, with no guarantee of completeness or accuracy, and without warranty of any kind, express or implied, including, but not limited to warranties of performance, merchantability and fitness for a particular purpose. In no event will we be liable to you or any third party for any decision made or action taken in reliance on the information, including but not limited to investment decisions, or for any loss (including consequential, special or similar losses), even if advised of the possibility of such losses.</a:t>
            </a:r>
          </a:p>
          <a:p>
            <a:pPr marL="0" indent="0" algn="l">
              <a:spcAft>
                <a:spcPts val="300"/>
              </a:spcAft>
            </a:pPr>
            <a:r>
              <a:rPr lang="en-US" sz="800" b="0" dirty="0">
                <a:solidFill>
                  <a:schemeClr val="bg1"/>
                </a:solidFill>
                <a:latin typeface="+mn-lt"/>
              </a:rPr>
              <a:t>We reserve the rights to all intellectual property in this publication. This publication, or any part of it, may not be reproduced, redistributed or republished without our prior written consent, nor may any reference be made to Analysys Mason in a regulatory statement or prospectus on the basis of this publication without our prior written consent.</a:t>
            </a:r>
          </a:p>
          <a:p>
            <a:pPr marL="0" indent="0" algn="l">
              <a:spcAft>
                <a:spcPts val="300"/>
              </a:spcAft>
            </a:pPr>
            <a:r>
              <a:rPr lang="en-US" sz="800" b="0" dirty="0">
                <a:solidFill>
                  <a:schemeClr val="bg1"/>
                </a:solidFill>
                <a:latin typeface="+mn-lt"/>
              </a:rPr>
              <a:t>© Analysys Mason Limited and/or its group companies 2023.</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a:t>INSERT PUBLICATION MONTH AND YEAR</a:t>
            </a:r>
            <a:endParaRPr lang="en-GB"/>
          </a:p>
        </p:txBody>
      </p:sp>
    </p:spTree>
    <p:extLst>
      <p:ext uri="{BB962C8B-B14F-4D97-AF65-F5344CB8AC3E}">
        <p14:creationId xmlns:p14="http://schemas.microsoft.com/office/powerpoint/2010/main" val="96669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74322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7600"/>
            <a:ext cx="4590000" cy="4572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6142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and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8000"/>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7600"/>
            <a:ext cx="4590000" cy="4572000"/>
          </a:xfrm>
          <a:prstGeom prst="rect">
            <a:avLst/>
          </a:prstGeom>
        </p:spPr>
        <p:txBody>
          <a:bodyPr/>
          <a:lstStyle>
            <a:lvl1pPr>
              <a:lnSpc>
                <a:spcPct val="100000"/>
              </a:lnSpc>
              <a:spcAft>
                <a:spcPts val="800"/>
              </a:spcAft>
              <a:defRPr baseline="0"/>
            </a:lvl1pPr>
          </a:lstStyle>
          <a:p>
            <a:r>
              <a:rPr lang="en-GB" dirty="0"/>
              <a:t>Click on this bullet and click Analysys Mason&gt;Import PNG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0667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ble R">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5600"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TableR">
            <a:extLst>
              <a:ext uri="{FF2B5EF4-FFF2-40B4-BE49-F238E27FC236}">
                <a16:creationId xmlns:a16="http://schemas.microsoft.com/office/drawing/2014/main" id="{B31065CC-DDFA-4B4B-9195-278C54CF7049}"/>
              </a:ext>
            </a:extLst>
          </p:cNvPr>
          <p:cNvSpPr>
            <a:spLocks noGrp="1"/>
          </p:cNvSpPr>
          <p:nvPr>
            <p:ph type="tbl" sz="quarter" idx="13" hasCustomPrompt="1"/>
          </p:nvPr>
        </p:nvSpPr>
        <p:spPr>
          <a:xfrm>
            <a:off x="5205599" y="1677600"/>
            <a:ext cx="4247963" cy="4536000"/>
          </a:xfrm>
          <a:prstGeom prst="rect">
            <a:avLst/>
          </a:prstGeom>
        </p:spPr>
        <p:txBody>
          <a:bodyPr/>
          <a:lstStyle>
            <a:lvl1pPr>
              <a:lnSpc>
                <a:spcPct val="100000"/>
              </a:lnSpc>
              <a:spcAft>
                <a:spcPts val="800"/>
              </a:spcAft>
              <a:defRPr baseline="0"/>
            </a:lvl1pPr>
          </a:lstStyle>
          <a:p>
            <a:r>
              <a:rPr lang="en-GB" dirty="0"/>
              <a:t>Click on this bullet and press </a:t>
            </a:r>
            <a:r>
              <a:rPr lang="en-GB" dirty="0" err="1"/>
              <a:t>Ctrl+V</a:t>
            </a:r>
            <a:r>
              <a:rPr lang="en-GB" dirty="0"/>
              <a:t>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25716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L +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68000"/>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3600" y="1360557"/>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7600"/>
            <a:ext cx="424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3600"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27958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591869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extLst>
              <p:ext uri="{D42A27DB-BD31-4B8C-83A1-F6EECF244321}">
                <p14:modId xmlns:p14="http://schemas.microsoft.com/office/powerpoint/2010/main" val="18235844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01431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0380702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2"/>
            </p:custDataLst>
            <p:extLst>
              <p:ext uri="{D42A27DB-BD31-4B8C-83A1-F6EECF244321}">
                <p14:modId xmlns:p14="http://schemas.microsoft.com/office/powerpoint/2010/main" val="33810854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err="1"/>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134944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a:t>NBED: Editor will insert photo(s)</a:t>
            </a:r>
          </a:p>
        </p:txBody>
      </p:sp>
    </p:spTree>
    <p:extLst>
      <p:ext uri="{BB962C8B-B14F-4D97-AF65-F5344CB8AC3E}">
        <p14:creationId xmlns:p14="http://schemas.microsoft.com/office/powerpoint/2010/main" val="341937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ext uri="{D42A27DB-BD31-4B8C-83A1-F6EECF244321}">
                <p14:modId xmlns:p14="http://schemas.microsoft.com/office/powerpoint/2010/main" val="2872428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2" name="Object 1"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4" name="Text Placeholder 2"/>
          <p:cNvSpPr>
            <a:spLocks noGrp="1"/>
          </p:cNvSpPr>
          <p:nvPr>
            <p:ph type="body" idx="1"/>
          </p:nvPr>
        </p:nvSpPr>
        <p:spPr>
          <a:xfrm>
            <a:off x="452438" y="1368000"/>
            <a:ext cx="9001126" cy="4822488"/>
          </a:xfrm>
          <a:prstGeom prst="rect">
            <a:avLst/>
          </a:prstGeom>
        </p:spPr>
        <p:txBody>
          <a:bodyPr vert="horz" lIns="0" tIns="45720" rIns="0" bIns="45720" rtlCol="0">
            <a:noAutofit/>
          </a:bodyPr>
          <a:lstStyle/>
          <a:p>
            <a:pPr lvl="0"/>
            <a:r>
              <a:rPr lang="en-GB" noProof="0"/>
              <a:t>Click to add text</a:t>
            </a:r>
          </a:p>
          <a:p>
            <a:pPr lvl="1"/>
            <a:r>
              <a:rPr lang="en-GB" noProof="0"/>
              <a:t>Second level</a:t>
            </a:r>
          </a:p>
          <a:p>
            <a:pPr lvl="2"/>
            <a:r>
              <a:rPr lang="en-GB" noProof="0"/>
              <a:t>Third level</a:t>
            </a:r>
          </a:p>
          <a:p>
            <a:pPr lvl="3"/>
            <a:r>
              <a:rPr lang="en-GB" noProof="0"/>
              <a:t>Fourth level</a:t>
            </a:r>
          </a:p>
        </p:txBody>
      </p:sp>
      <p:sp>
        <p:nvSpPr>
          <p:cNvPr id="6" name="Footer Placeholder 3">
            <a:extLst>
              <a:ext uri="{FF2B5EF4-FFF2-40B4-BE49-F238E27FC236}">
                <a16:creationId xmlns:a16="http://schemas.microsoft.com/office/drawing/2014/main" id="{22865B93-E86E-48E7-BDCD-D0CE68009ED0}"/>
              </a:ext>
            </a:extLst>
          </p:cNvPr>
          <p:cNvSpPr>
            <a:spLocks noGrp="1"/>
          </p:cNvSpPr>
          <p:nvPr>
            <p:ph type="ftr" sz="quarter" idx="3"/>
          </p:nvPr>
        </p:nvSpPr>
        <p:spPr>
          <a:xfrm>
            <a:off x="449263" y="6275749"/>
            <a:ext cx="7865979" cy="504000"/>
          </a:xfrm>
          <a:prstGeom prst="rect">
            <a:avLst/>
          </a:prstGeom>
          <a:noFill/>
        </p:spPr>
        <p:txBody>
          <a:bodyPr vert="horz" wrap="square" rtlCol="0" anchor="b" anchorCtr="0">
            <a:noAutofit/>
          </a:bodyPr>
          <a:lstStyle>
            <a:lvl1pPr marL="85725" indent="-85725" algn="l" rtl="0" eaLnBrk="1" fontAlgn="base" hangingPunct="1">
              <a:lnSpc>
                <a:spcPct val="100000"/>
              </a:lnSpc>
              <a:spcBef>
                <a:spcPct val="0"/>
              </a:spcBef>
              <a:spcAft>
                <a:spcPts val="300"/>
              </a:spcAft>
              <a:buClr>
                <a:schemeClr val="accent2"/>
              </a:buClr>
              <a:buFont typeface="Wingdings" pitchFamily="2" charset="2"/>
              <a:buNone/>
              <a:tabLst>
                <a:tab pos="85725" algn="l"/>
              </a:tabLst>
              <a:defRPr lang="en-GB" sz="900" i="0" kern="1200" baseline="30000" smtClean="0">
                <a:solidFill>
                  <a:schemeClr val="tx1"/>
                </a:solidFill>
                <a:latin typeface="Franklin Gothic Book" panose="020B0503020102020204" pitchFamily="34" charset="0"/>
                <a:ea typeface="ＭＳ Ｐゴシック" charset="-128"/>
                <a:cs typeface="Arial" pitchFamily="34" charset="0"/>
              </a:defRPr>
            </a:lvl1pPr>
          </a:lstStyle>
          <a:p>
            <a:r>
              <a:rPr lang="en-US"/>
              <a:t>1	</a:t>
            </a:r>
            <a:r>
              <a:rPr lang="en-US" baseline="0"/>
              <a:t>NBED type here</a:t>
            </a:r>
            <a:endParaRPr lang="en-US"/>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13"/>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270" imgH="270" progId="TCLayout.ActiveDocument.1">
                  <p:embed/>
                </p:oleObj>
              </mc:Choice>
              <mc:Fallback>
                <p:oleObj name="think-cell Slide" r:id="rId16"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0" name="Content Placeholder 5">
            <a:extLst>
              <a:ext uri="{FF2B5EF4-FFF2-40B4-BE49-F238E27FC236}">
                <a16:creationId xmlns:a16="http://schemas.microsoft.com/office/drawing/2014/main" id="{BA4BFA7A-D941-44D8-9F55-062E97E916F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b="0" kern="1200" baseline="0" dirty="0">
                <a:solidFill>
                  <a:srgbClr val="7F7F7F"/>
                </a:solidFill>
                <a:latin typeface="Franklin Gothic Book" panose="020B0503020102020204" pitchFamily="34" charset="0"/>
                <a:ea typeface="ＭＳ Ｐゴシック" charset="-128"/>
                <a:cs typeface="Arial" pitchFamily="34" charset="0"/>
              </a:rPr>
              <a:t>Field Effect: cyber security</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6" r:id="rId1"/>
    <p:sldLayoutId id="2147483870" r:id="rId2"/>
    <p:sldLayoutId id="2147483872" r:id="rId3"/>
    <p:sldLayoutId id="2147483873" r:id="rId4"/>
    <p:sldLayoutId id="2147483891" r:id="rId5"/>
    <p:sldLayoutId id="2147483892" r:id="rId6"/>
    <p:sldLayoutId id="2147483898" r:id="rId7"/>
    <p:sldLayoutId id="2147483868" r:id="rId8"/>
    <p:sldLayoutId id="2147483899" r:id="rId9"/>
    <p:sldLayoutId id="2147483900" r:id="rId10"/>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noProof="0" dirty="0">
                <a:latin typeface="+mn-lt"/>
              </a:rPr>
              <a:t>Field Effect: cyber security</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noProof="0" dirty="0"/>
              <a:t>Joseph Bertran and Joseph Attwood</a:t>
            </a:r>
          </a:p>
        </p:txBody>
      </p:sp>
    </p:spTree>
    <p:extLst>
      <p:ext uri="{BB962C8B-B14F-4D97-AF65-F5344CB8AC3E}">
        <p14:creationId xmlns:p14="http://schemas.microsoft.com/office/powerpoint/2010/main" val="347782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0C14-CBCC-41DB-995A-24ECB011EFE2}"/>
              </a:ext>
            </a:extLst>
          </p:cNvPr>
          <p:cNvSpPr>
            <a:spLocks noGrp="1"/>
          </p:cNvSpPr>
          <p:nvPr>
            <p:ph type="body" sz="quarter" idx="12"/>
          </p:nvPr>
        </p:nvSpPr>
        <p:spPr>
          <a:xfrm>
            <a:off x="452438" y="1375414"/>
            <a:ext cx="4248150" cy="4840801"/>
          </a:xfrm>
        </p:spPr>
        <p:txBody>
          <a:bodyPr/>
          <a:lstStyle/>
          <a:p>
            <a:r>
              <a:rPr lang="en-GB" b="1" spc="20" noProof="0" dirty="0">
                <a:solidFill>
                  <a:schemeClr val="accent2"/>
                </a:solidFill>
              </a:rPr>
              <a:t>Field Effect’s primary offering is Covalence, a hybrid managed detection and response (MDR) service covering endpoints, networks and clouds. Covalence is targeted at small and medium-sized businesses (SMBs). </a:t>
            </a:r>
          </a:p>
          <a:p>
            <a:r>
              <a:rPr lang="en-GB" noProof="0" dirty="0"/>
              <a:t>SMBs often lack the internal expertise and resources needed to effectively use security solutions developed for large businesses. Field Effect meets the requirements of SMBs by offering pricing suitable for even the smallest businesses, reducing ‘noisy’ alerts to a small number of actionable insights, and by offering a single holistic managed security solution in place of disparate point solutions.</a:t>
            </a:r>
          </a:p>
          <a:p>
            <a:r>
              <a:rPr lang="en-GB" noProof="0" dirty="0"/>
              <a:t>Field Effect’s flagship “hybrid MDR” solution is a managed extended detection and response solution service that is offered alongside professional services. Covalence includes access to a globally distributed security operations centre (SOC) which can combine human and machine intelligence to investigate and remediate threats and advise SMBs’ in-house security teams. In addition, Field Effect supports organisations attempting to develop security strategies through incident response planning and virtual CISO services.</a:t>
            </a:r>
          </a:p>
          <a:p>
            <a:r>
              <a:rPr lang="en-GB" noProof="0" dirty="0"/>
              <a:t>Field Effect sells directly to SMBs as well as offering a partnership programme for managed service providers (MSPs) which includes sales and marketing support and the ability to view and influence Field Effect’s product roadmap.</a:t>
            </a:r>
          </a:p>
        </p:txBody>
      </p:sp>
      <p:sp>
        <p:nvSpPr>
          <p:cNvPr id="3" name="Text Placeholder 2">
            <a:extLst>
              <a:ext uri="{FF2B5EF4-FFF2-40B4-BE49-F238E27FC236}">
                <a16:creationId xmlns:a16="http://schemas.microsoft.com/office/drawing/2014/main" id="{E6B1BABD-0B01-4F47-9BB7-D2B16C03794F}"/>
              </a:ext>
            </a:extLst>
          </p:cNvPr>
          <p:cNvSpPr>
            <a:spLocks noGrp="1"/>
          </p:cNvSpPr>
          <p:nvPr>
            <p:ph type="body" sz="quarter" idx="15"/>
          </p:nvPr>
        </p:nvSpPr>
        <p:spPr/>
        <p:txBody>
          <a:bodyPr/>
          <a:lstStyle/>
          <a:p>
            <a:r>
              <a:rPr lang="en-GB" noProof="0" dirty="0"/>
              <a:t>Figure 1: Key data</a:t>
            </a:r>
          </a:p>
        </p:txBody>
      </p:sp>
      <p:graphicFrame>
        <p:nvGraphicFramePr>
          <p:cNvPr id="14" name="Picture Placeholder 13">
            <a:extLst>
              <a:ext uri="{FF2B5EF4-FFF2-40B4-BE49-F238E27FC236}">
                <a16:creationId xmlns:a16="http://schemas.microsoft.com/office/drawing/2014/main" id="{A06228C2-EA0D-4FAA-A637-B07E854AC268}"/>
              </a:ext>
            </a:extLst>
          </p:cNvPr>
          <p:cNvGraphicFramePr>
            <a:graphicFrameLocks noGrp="1"/>
          </p:cNvGraphicFramePr>
          <p:nvPr>
            <p:ph type="pic" sz="quarter" idx="11"/>
            <p:extLst>
              <p:ext uri="{D42A27DB-BD31-4B8C-83A1-F6EECF244321}">
                <p14:modId xmlns:p14="http://schemas.microsoft.com/office/powerpoint/2010/main" val="870964529"/>
              </p:ext>
            </p:extLst>
          </p:nvPr>
        </p:nvGraphicFramePr>
        <p:xfrm>
          <a:off x="5205413" y="1677989"/>
          <a:ext cx="4248150" cy="4158803"/>
        </p:xfrm>
        <a:graphic>
          <a:graphicData uri="http://schemas.openxmlformats.org/drawingml/2006/table">
            <a:tbl>
              <a:tblPr firstRow="1" bandRow="1">
                <a:tableStyleId>{5C22544A-7EE6-4342-B048-85BDC9FD1C3A}</a:tableStyleId>
              </a:tblPr>
              <a:tblGrid>
                <a:gridCol w="1336475">
                  <a:extLst>
                    <a:ext uri="{9D8B030D-6E8A-4147-A177-3AD203B41FA5}">
                      <a16:colId xmlns:a16="http://schemas.microsoft.com/office/drawing/2014/main" val="2028879612"/>
                    </a:ext>
                  </a:extLst>
                </a:gridCol>
                <a:gridCol w="2911675">
                  <a:extLst>
                    <a:ext uri="{9D8B030D-6E8A-4147-A177-3AD203B41FA5}">
                      <a16:colId xmlns:a16="http://schemas.microsoft.com/office/drawing/2014/main" val="1707564738"/>
                    </a:ext>
                  </a:extLst>
                </a:gridCol>
              </a:tblGrid>
              <a:tr h="388367">
                <a:tc>
                  <a:txBody>
                    <a:bodyPr/>
                    <a:lstStyle/>
                    <a:p>
                      <a:pPr marL="0" marR="0" lvl="0" indent="0" algn="l" rtl="0">
                        <a:spcBef>
                          <a:spcPts val="0"/>
                        </a:spcBef>
                        <a:spcAft>
                          <a:spcPts val="0"/>
                        </a:spcAft>
                        <a:buNone/>
                      </a:pPr>
                      <a:r>
                        <a:rPr lang="en-GB" sz="1000" b="1" kern="1200" spc="20" baseline="0" dirty="0">
                          <a:solidFill>
                            <a:srgbClr val="000000"/>
                          </a:solidFill>
                          <a:latin typeface="Franklin Gothic Book" panose="020B0503020102020204" pitchFamily="34" charset="0"/>
                          <a:ea typeface="+mn-ea"/>
                          <a:cs typeface="+mn-cs"/>
                        </a:rPr>
                        <a:t>Company details</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tc>
                  <a:txBody>
                    <a:bodyPr/>
                    <a:lstStyle/>
                    <a:p>
                      <a:pPr marL="171450" lvl="0" indent="-171450" algn="l">
                        <a:buFont typeface="Wingdings" panose="05000000000000000000" pitchFamily="2" charset="2"/>
                        <a:buChar char="§"/>
                      </a:pPr>
                      <a:r>
                        <a:rPr lang="en-GB" sz="1000" b="0" dirty="0">
                          <a:solidFill>
                            <a:srgbClr val="000000"/>
                          </a:solidFill>
                          <a:latin typeface="+mn-lt"/>
                        </a:rPr>
                        <a:t>Founded 2016</a:t>
                      </a:r>
                    </a:p>
                    <a:p>
                      <a:pPr marL="171450" lvl="0" indent="-171450" algn="l">
                        <a:buFont typeface="Wingdings" panose="05000000000000000000" pitchFamily="2" charset="2"/>
                        <a:buChar char="§"/>
                      </a:pPr>
                      <a:r>
                        <a:rPr lang="en-GB" sz="1000" b="0" dirty="0">
                          <a:solidFill>
                            <a:srgbClr val="000000"/>
                          </a:solidFill>
                          <a:latin typeface="+mn-lt"/>
                        </a:rPr>
                        <a:t>Offices in Ottawa, Canada (HQ) and London, UK</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0916008"/>
                  </a:ext>
                </a:extLst>
              </a:tr>
              <a:tr h="836483">
                <a:tc>
                  <a:txBody>
                    <a:bodyPr/>
                    <a:lstStyle/>
                    <a:p>
                      <a:pPr marL="0" marR="0" lvl="0" indent="0" algn="l" rtl="0">
                        <a:spcBef>
                          <a:spcPts val="0"/>
                        </a:spcBef>
                        <a:spcAft>
                          <a:spcPts val="0"/>
                        </a:spcAft>
                        <a:buNone/>
                      </a:pPr>
                      <a:r>
                        <a:rPr lang="en-GB" sz="1000" b="1" spc="20" baseline="0" dirty="0">
                          <a:latin typeface="Franklin Gothic Book" panose="020B0503020102020204" pitchFamily="34" charset="0"/>
                        </a:rPr>
                        <a:t>Funding</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dirty="0">
                          <a:solidFill>
                            <a:schemeClr val="tx1"/>
                          </a:solidFill>
                          <a:latin typeface="+mn-lt"/>
                        </a:rPr>
                        <a:t>In December 2022, Field Effect announced that it had raised USD34.5 million in funding led by Edison Partners who were joined by Round13 Growth Fund and Calian.</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320010"/>
                  </a:ext>
                </a:extLst>
              </a:tr>
              <a:tr h="537740">
                <a:tc>
                  <a:txBody>
                    <a:bodyPr/>
                    <a:lstStyle/>
                    <a:p>
                      <a:pPr marL="0" marR="0" lvl="0" indent="0" algn="l" defTabSz="914400" rtl="0" eaLnBrk="1" latinLnBrk="0" hangingPunct="1">
                        <a:spcBef>
                          <a:spcPts val="0"/>
                        </a:spcBef>
                        <a:spcAft>
                          <a:spcPts val="0"/>
                        </a:spcAft>
                        <a:buNone/>
                      </a:pPr>
                      <a:r>
                        <a:rPr lang="en-GB" sz="1000" b="1" kern="1200" spc="20" baseline="0" dirty="0">
                          <a:solidFill>
                            <a:srgbClr val="000000"/>
                          </a:solidFill>
                          <a:latin typeface="Franklin Gothic Book" panose="020B0503020102020204" pitchFamily="34" charset="0"/>
                        </a:rPr>
                        <a:t>Financial performance</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171450" indent="-171450" algn="l">
                        <a:buFont typeface="Wingdings" panose="05000000000000000000" pitchFamily="2" charset="2"/>
                        <a:buChar char="§"/>
                      </a:pPr>
                      <a:r>
                        <a:rPr lang="en-GB" sz="1000" dirty="0">
                          <a:solidFill>
                            <a:schemeClr val="tx1"/>
                          </a:solidFill>
                          <a:latin typeface="+mn-lt"/>
                        </a:rPr>
                        <a:t>Financial results are not made public.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dirty="0">
                          <a:solidFill>
                            <a:schemeClr val="tx1"/>
                          </a:solidFill>
                          <a:latin typeface="+mn-lt"/>
                        </a:rPr>
                        <a:t>Achieved 438% revenue growth over the 3 fiscal years from 2017 to 2020</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6601538"/>
                  </a:ext>
                </a:extLst>
              </a:tr>
              <a:tr h="2180833">
                <a:tc>
                  <a:txBody>
                    <a:bodyPr/>
                    <a:lstStyle/>
                    <a:p>
                      <a:pPr marL="0" marR="0" lvl="0" indent="0" algn="l" defTabSz="914400" rtl="0" eaLnBrk="1" latinLnBrk="0" hangingPunct="1">
                        <a:spcBef>
                          <a:spcPts val="0"/>
                        </a:spcBef>
                        <a:spcAft>
                          <a:spcPts val="0"/>
                        </a:spcAft>
                        <a:buNone/>
                      </a:pPr>
                      <a:r>
                        <a:rPr lang="en-GB" sz="1000" b="1" kern="1200" spc="20" baseline="0" dirty="0">
                          <a:solidFill>
                            <a:srgbClr val="000000"/>
                          </a:solidFill>
                          <a:latin typeface="Franklin Gothic Book" panose="020B0503020102020204" pitchFamily="34" charset="0"/>
                        </a:rPr>
                        <a:t>Product/service details</a:t>
                      </a:r>
                    </a:p>
                  </a:txBody>
                  <a:tcPr marL="90803" marR="90803" marT="45725" marB="45725" anchor="ctr">
                    <a:lnL w="3175" cap="flat" cmpd="sng" algn="ctr">
                      <a:solidFill>
                        <a:schemeClr val="bg1">
                          <a:lumMod val="5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solidFill>
                            <a:schemeClr val="tx1"/>
                          </a:solidFill>
                          <a:latin typeface="+mn-lt"/>
                        </a:rPr>
                        <a:t>Covalence – a hybrid MDR solution that offers automated and real-time protection of endpoints, networks and cloud workloads. Threats can be resolved by sending alerts to in-house teams with accompanying recommendations or through Field Effect’s managed services, including its SOC.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solidFill>
                            <a:schemeClr val="tx1"/>
                          </a:solidFill>
                          <a:latin typeface="+mn-lt"/>
                        </a:rPr>
                        <a:t>Cyber Range – a cyber security training platform that creates replicas of IT and security environments for assessing and training cyber professionals and security teams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solidFill>
                            <a:schemeClr val="tx1"/>
                          </a:solidFill>
                          <a:latin typeface="+mn-lt"/>
                        </a:rPr>
                        <a:t>Incident response service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solidFill>
                            <a:schemeClr val="tx1"/>
                          </a:solidFill>
                          <a:latin typeface="+mn-lt"/>
                        </a:rPr>
                        <a:t>Incident response plan consultations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solidFill>
                            <a:schemeClr val="tx1"/>
                          </a:solidFill>
                          <a:latin typeface="+mn-lt"/>
                        </a:rPr>
                        <a:t>Virtual CISO services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000" b="0" i="0" dirty="0">
                          <a:solidFill>
                            <a:schemeClr val="tx1"/>
                          </a:solidFill>
                          <a:latin typeface="+mn-lt"/>
                        </a:rPr>
                        <a:t>Phishing simulations</a:t>
                      </a:r>
                    </a:p>
                  </a:txBody>
                  <a:tcPr marL="90793" marR="90793" anchor="ctr">
                    <a:lnL w="12700" cmpd="sng">
                      <a:noFill/>
                    </a:lnL>
                    <a:lnR w="31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7071412"/>
                  </a:ext>
                </a:extLst>
              </a:tr>
            </a:tbl>
          </a:graphicData>
        </a:graphic>
      </p:graphicFrame>
      <p:sp>
        <p:nvSpPr>
          <p:cNvPr id="5" name="Slide Number Placeholder 4">
            <a:extLst>
              <a:ext uri="{FF2B5EF4-FFF2-40B4-BE49-F238E27FC236}">
                <a16:creationId xmlns:a16="http://schemas.microsoft.com/office/drawing/2014/main" id="{35B01D72-3E8E-4EDC-A507-4D15E1044C9B}"/>
              </a:ext>
            </a:extLst>
          </p:cNvPr>
          <p:cNvSpPr>
            <a:spLocks noGrp="1"/>
          </p:cNvSpPr>
          <p:nvPr>
            <p:ph type="sldNum" sz="quarter" idx="4"/>
          </p:nvPr>
        </p:nvSpPr>
        <p:spPr/>
        <p:txBody>
          <a:bodyPr/>
          <a:lstStyle/>
          <a:p>
            <a:fld id="{E78626B2-E168-480E-BAE6-B60060C6AB83}" type="slidenum">
              <a:rPr lang="en-GB" smtClean="0"/>
              <a:pPr/>
              <a:t>2</a:t>
            </a:fld>
            <a:endParaRPr lang="en-GB"/>
          </a:p>
        </p:txBody>
      </p:sp>
      <p:sp>
        <p:nvSpPr>
          <p:cNvPr id="6" name="Title 5">
            <a:extLst>
              <a:ext uri="{FF2B5EF4-FFF2-40B4-BE49-F238E27FC236}">
                <a16:creationId xmlns:a16="http://schemas.microsoft.com/office/drawing/2014/main" id="{F73D75B7-B5F6-49C5-9EDA-F7CA7E26DA21}"/>
              </a:ext>
            </a:extLst>
          </p:cNvPr>
          <p:cNvSpPr>
            <a:spLocks noGrp="1"/>
          </p:cNvSpPr>
          <p:nvPr>
            <p:ph type="title"/>
          </p:nvPr>
        </p:nvSpPr>
        <p:spPr/>
        <p:txBody>
          <a:bodyPr/>
          <a:lstStyle/>
          <a:p>
            <a:r>
              <a:rPr lang="en-GB" noProof="0" dirty="0">
                <a:solidFill>
                  <a:schemeClr val="accent2"/>
                </a:solidFill>
              </a:rPr>
              <a:t>Field Effect: </a:t>
            </a:r>
            <a:r>
              <a:rPr lang="en-GB" noProof="0" dirty="0"/>
              <a:t>strategy overview</a:t>
            </a:r>
          </a:p>
        </p:txBody>
      </p:sp>
      <p:sp>
        <p:nvSpPr>
          <p:cNvPr id="4" name="Text Placeholder 3">
            <a:extLst>
              <a:ext uri="{FF2B5EF4-FFF2-40B4-BE49-F238E27FC236}">
                <a16:creationId xmlns:a16="http://schemas.microsoft.com/office/drawing/2014/main" id="{F5B017B1-4FCD-4A96-8C14-4F41D9CD1E2F}"/>
              </a:ext>
            </a:extLst>
          </p:cNvPr>
          <p:cNvSpPr>
            <a:spLocks noGrp="1"/>
          </p:cNvSpPr>
          <p:nvPr>
            <p:ph type="body" sz="quarter" idx="19"/>
          </p:nvPr>
        </p:nvSpPr>
        <p:spPr>
          <a:xfrm>
            <a:off x="462812" y="6275388"/>
            <a:ext cx="6300787" cy="504001"/>
          </a:xfrm>
        </p:spPr>
        <p:txBody>
          <a:bodyPr/>
          <a:lstStyle/>
          <a:p>
            <a:r>
              <a:rPr lang="en-GB" noProof="0" dirty="0"/>
              <a:t>This document is for Analysys Mason’s subscription service customers only. Usage is subject to the terms and conditions in our copyright notice. </a:t>
            </a:r>
          </a:p>
          <a:p>
            <a:endParaRPr lang="en-GB" noProof="0" dirty="0"/>
          </a:p>
        </p:txBody>
      </p:sp>
      <p:sp>
        <p:nvSpPr>
          <p:cNvPr id="7" name="TextBox 6">
            <a:extLst>
              <a:ext uri="{FF2B5EF4-FFF2-40B4-BE49-F238E27FC236}">
                <a16:creationId xmlns:a16="http://schemas.microsoft.com/office/drawing/2014/main" id="{03DC8721-569B-4916-810A-1E294C6DB9C4}"/>
              </a:ext>
            </a:extLst>
          </p:cNvPr>
          <p:cNvSpPr txBox="1"/>
          <p:nvPr/>
        </p:nvSpPr>
        <p:spPr>
          <a:xfrm>
            <a:off x="6818461" y="6062573"/>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a:solidFill>
                  <a:schemeClr val="bg1">
                    <a:lumMod val="50000"/>
                  </a:schemeClr>
                </a:solidFill>
                <a:latin typeface="+mn-lt"/>
                <a:ea typeface="ＭＳ Ｐゴシック"/>
              </a:rPr>
              <a:t>Source: </a:t>
            </a:r>
            <a:r>
              <a:rPr lang="en-US" sz="800" err="1">
                <a:solidFill>
                  <a:schemeClr val="bg1">
                    <a:lumMod val="50000"/>
                  </a:schemeClr>
                </a:solidFill>
                <a:latin typeface="+mn-lt"/>
                <a:ea typeface="ＭＳ Ｐゴシック"/>
              </a:rPr>
              <a:t>Analysys</a:t>
            </a:r>
            <a:r>
              <a:rPr lang="en-US" sz="800">
                <a:solidFill>
                  <a:schemeClr val="bg1">
                    <a:lumMod val="50000"/>
                  </a:schemeClr>
                </a:solidFill>
                <a:latin typeface="+mn-lt"/>
                <a:ea typeface="ＭＳ Ｐゴシック"/>
              </a:rPr>
              <a:t> Mason</a:t>
            </a:r>
            <a:endParaRPr lang="en-US" sz="800">
              <a:solidFill>
                <a:schemeClr val="bg1">
                  <a:lumMod val="50000"/>
                </a:schemeClr>
              </a:solidFill>
              <a:latin typeface="Franklin Gothic Book"/>
              <a:cs typeface="Arial"/>
            </a:endParaRPr>
          </a:p>
        </p:txBody>
      </p:sp>
    </p:spTree>
    <p:extLst>
      <p:ext uri="{BB962C8B-B14F-4D97-AF65-F5344CB8AC3E}">
        <p14:creationId xmlns:p14="http://schemas.microsoft.com/office/powerpoint/2010/main" val="266019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10C14-CBCC-41DB-995A-24ECB011EFE2}"/>
              </a:ext>
            </a:extLst>
          </p:cNvPr>
          <p:cNvSpPr>
            <a:spLocks noGrp="1"/>
          </p:cNvSpPr>
          <p:nvPr>
            <p:ph type="body" sz="quarter" idx="12"/>
          </p:nvPr>
        </p:nvSpPr>
        <p:spPr>
          <a:xfrm>
            <a:off x="452438" y="1357126"/>
            <a:ext cx="4248150" cy="4840801"/>
          </a:xfrm>
        </p:spPr>
        <p:txBody>
          <a:bodyPr/>
          <a:lstStyle/>
          <a:p>
            <a:r>
              <a:rPr lang="en-GB" b="1" spc="20" dirty="0">
                <a:solidFill>
                  <a:schemeClr val="accent2"/>
                </a:solidFill>
              </a:rPr>
              <a:t>Field Effect’s recently acquired funding should help it continue its rapid growth trajectory</a:t>
            </a:r>
            <a:r>
              <a:rPr lang="en-US" b="1" spc="20" dirty="0">
                <a:solidFill>
                  <a:schemeClr val="accent2"/>
                </a:solidFill>
              </a:rPr>
              <a:t>. However, Field Effect </a:t>
            </a:r>
            <a:r>
              <a:rPr lang="en-GB" b="1" spc="20" dirty="0">
                <a:solidFill>
                  <a:schemeClr val="accent2"/>
                </a:solidFill>
              </a:rPr>
              <a:t>faces tough competition in the cyber security market.</a:t>
            </a:r>
          </a:p>
          <a:p>
            <a:r>
              <a:rPr lang="en-GB" dirty="0"/>
              <a:t>Field Effect’s focus on a single, holistic MDR offering may work in its favour when attempting to sell to SMBs that are overwhelmed by choice when looking for a single solution that can meet their cyber security requirements. Another key selling point is that Field Effect </a:t>
            </a:r>
            <a:r>
              <a:rPr lang="en-US" dirty="0"/>
              <a:t>offers cyber security professional services alongside its MDR solution, something that is attractive to SMBs that wish to outsource as much of their cyber security as possible.</a:t>
            </a:r>
            <a:endParaRPr lang="en-GB" dirty="0"/>
          </a:p>
          <a:p>
            <a:r>
              <a:rPr lang="en-GB" dirty="0"/>
              <a:t>Field Effect’s recently completed funding round should mean it has the capital needed to be able to expand its product range and commercial operations in the near future. Field Effect’s investors should be able to help Field Effect grow as investors Edison Partners and Round13 Growth Fund both have considerable experience with growth equity in the technology sector. Furthermore, Calian, another of its investors, will be able to support Field Effect as it is an established company that, among other things, offers IT services including cyber security. </a:t>
            </a:r>
          </a:p>
          <a:p>
            <a:r>
              <a:rPr lang="en-GB" dirty="0"/>
              <a:t>Field Effect’s partnership programme supports managed service providers (MSPs), allowing Covalence to be integrated with other security solutions and sold to a wider customer base. However, MSPs’ customers may struggle to benefit from Field Effect’s professional services to the same extent as direct customers.</a:t>
            </a:r>
          </a:p>
        </p:txBody>
      </p:sp>
      <p:sp>
        <p:nvSpPr>
          <p:cNvPr id="3" name="Text Placeholder 2">
            <a:extLst>
              <a:ext uri="{FF2B5EF4-FFF2-40B4-BE49-F238E27FC236}">
                <a16:creationId xmlns:a16="http://schemas.microsoft.com/office/drawing/2014/main" id="{E6B1BABD-0B01-4F47-9BB7-D2B16C03794F}"/>
              </a:ext>
            </a:extLst>
          </p:cNvPr>
          <p:cNvSpPr>
            <a:spLocks noGrp="1"/>
          </p:cNvSpPr>
          <p:nvPr>
            <p:ph type="body" sz="quarter" idx="15"/>
          </p:nvPr>
        </p:nvSpPr>
        <p:spPr/>
        <p:txBody>
          <a:bodyPr/>
          <a:lstStyle/>
          <a:p>
            <a:r>
              <a:rPr lang="en-GB" noProof="0" dirty="0"/>
              <a:t>Figure 2: Key strengths and weaknesses</a:t>
            </a:r>
          </a:p>
        </p:txBody>
      </p:sp>
      <p:graphicFrame>
        <p:nvGraphicFramePr>
          <p:cNvPr id="32" name="Table Placeholder 13">
            <a:extLst>
              <a:ext uri="{FF2B5EF4-FFF2-40B4-BE49-F238E27FC236}">
                <a16:creationId xmlns:a16="http://schemas.microsoft.com/office/drawing/2014/main" id="{FA28E1BF-1B80-4FE9-A808-87E7CC7CD735}"/>
              </a:ext>
            </a:extLst>
          </p:cNvPr>
          <p:cNvGraphicFramePr>
            <a:graphicFrameLocks noGrp="1"/>
          </p:cNvGraphicFramePr>
          <p:nvPr>
            <p:ph type="pic" sz="quarter" idx="11"/>
            <p:extLst>
              <p:ext uri="{D42A27DB-BD31-4B8C-83A1-F6EECF244321}">
                <p14:modId xmlns:p14="http://schemas.microsoft.com/office/powerpoint/2010/main" val="3722069943"/>
              </p:ext>
            </p:extLst>
          </p:nvPr>
        </p:nvGraphicFramePr>
        <p:xfrm>
          <a:off x="5205414" y="1677989"/>
          <a:ext cx="4248149" cy="2528197"/>
        </p:xfrm>
        <a:graphic>
          <a:graphicData uri="http://schemas.openxmlformats.org/drawingml/2006/table">
            <a:tbl>
              <a:tblPr firstRow="1" bandRow="1">
                <a:tableStyleId>{00A15C55-8517-42AA-B614-E9B94910E393}</a:tableStyleId>
              </a:tblPr>
              <a:tblGrid>
                <a:gridCol w="1000908">
                  <a:extLst>
                    <a:ext uri="{9D8B030D-6E8A-4147-A177-3AD203B41FA5}">
                      <a16:colId xmlns:a16="http://schemas.microsoft.com/office/drawing/2014/main" val="815519427"/>
                    </a:ext>
                  </a:extLst>
                </a:gridCol>
                <a:gridCol w="3247241">
                  <a:extLst>
                    <a:ext uri="{9D8B030D-6E8A-4147-A177-3AD203B41FA5}">
                      <a16:colId xmlns:a16="http://schemas.microsoft.com/office/drawing/2014/main" val="878523597"/>
                    </a:ext>
                  </a:extLst>
                </a:gridCol>
              </a:tblGrid>
              <a:tr h="289573">
                <a:tc>
                  <a:txBody>
                    <a:bodyPr/>
                    <a:lstStyle/>
                    <a:p>
                      <a:r>
                        <a:rPr lang="en-GB" sz="1200" b="1" spc="60" baseline="0" dirty="0">
                          <a:latin typeface="Franklin Gothic Book" panose="020B0503020102020204" pitchFamily="34" charset="0"/>
                        </a:rPr>
                        <a:t>Strength</a:t>
                      </a:r>
                    </a:p>
                  </a:txBody>
                  <a:tcPr>
                    <a:solidFill>
                      <a:schemeClr val="accent4"/>
                    </a:solidFill>
                  </a:tcPr>
                </a:tc>
                <a:tc>
                  <a:txBody>
                    <a:bodyPr/>
                    <a:lstStyle/>
                    <a:p>
                      <a:r>
                        <a:rPr lang="en-GB" sz="1200" b="1" spc="60" baseline="0" dirty="0">
                          <a:latin typeface="Franklin Gothic Book" panose="020B0503020102020204" pitchFamily="34" charset="0"/>
                        </a:rPr>
                        <a:t>Description</a:t>
                      </a:r>
                    </a:p>
                  </a:txBody>
                  <a:tcPr>
                    <a:solidFill>
                      <a:schemeClr val="accent4"/>
                    </a:solidFill>
                  </a:tcPr>
                </a:tc>
                <a:extLst>
                  <a:ext uri="{0D108BD9-81ED-4DB2-BD59-A6C34878D82A}">
                    <a16:rowId xmlns:a16="http://schemas.microsoft.com/office/drawing/2014/main" val="1270486922"/>
                  </a:ext>
                </a:extLst>
              </a:tr>
              <a:tr h="579147">
                <a:tc>
                  <a:txBody>
                    <a:bodyPr/>
                    <a:lstStyle/>
                    <a:p>
                      <a:r>
                        <a:rPr lang="en-GB" sz="1000" b="1" noProof="0" dirty="0">
                          <a:solidFill>
                            <a:srgbClr val="000000"/>
                          </a:solidFill>
                        </a:rPr>
                        <a:t>Targeted at SMBs</a:t>
                      </a:r>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Field Effect’s solutions are priced towards SMBs (which often have very limited security budgets) and provide cyber security that requires minimal expertise and intervention.</a:t>
                      </a:r>
                    </a:p>
                  </a:txBody>
                  <a:tcPr anchor="ctr">
                    <a:solidFill>
                      <a:schemeClr val="accent4">
                        <a:lumMod val="40000"/>
                        <a:lumOff val="60000"/>
                      </a:schemeClr>
                    </a:solidFill>
                  </a:tcPr>
                </a:tc>
                <a:extLst>
                  <a:ext uri="{0D108BD9-81ED-4DB2-BD59-A6C34878D82A}">
                    <a16:rowId xmlns:a16="http://schemas.microsoft.com/office/drawing/2014/main" val="3266296739"/>
                  </a:ext>
                </a:extLst>
              </a:tr>
              <a:tr h="418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000000"/>
                          </a:solidFill>
                        </a:rPr>
                        <a:t>Security expertise</a:t>
                      </a: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rgbClr val="000000"/>
                          </a:solidFill>
                        </a:rPr>
                        <a:t>Field Effect allows customers to take advantage of its extensive security expertise.</a:t>
                      </a:r>
                    </a:p>
                  </a:txBody>
                  <a:tcPr anchor="ctr">
                    <a:solidFill>
                      <a:schemeClr val="accent4">
                        <a:lumMod val="20000"/>
                        <a:lumOff val="80000"/>
                      </a:schemeClr>
                    </a:solidFill>
                  </a:tcPr>
                </a:tc>
                <a:extLst>
                  <a:ext uri="{0D108BD9-81ED-4DB2-BD59-A6C34878D82A}">
                    <a16:rowId xmlns:a16="http://schemas.microsoft.com/office/drawing/2014/main" val="1552108471"/>
                  </a:ext>
                </a:extLst>
              </a:tr>
              <a:tr h="579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000000"/>
                          </a:solidFill>
                        </a:rPr>
                        <a:t>Partner programme</a:t>
                      </a:r>
                    </a:p>
                  </a:txBody>
                  <a:tcPr anchor="ct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Field Effect’s Partner Momentum Program helps MSPs that are providing Field Effect products to their customers by offering appropriate prices and placing a strong emphasis on partnership.</a:t>
                      </a:r>
                    </a:p>
                  </a:txBody>
                  <a:tcPr anchor="ctr">
                    <a:solidFill>
                      <a:schemeClr val="accent4">
                        <a:lumMod val="40000"/>
                        <a:lumOff val="60000"/>
                      </a:schemeClr>
                    </a:solidFill>
                  </a:tcPr>
                </a:tc>
                <a:extLst>
                  <a:ext uri="{0D108BD9-81ED-4DB2-BD59-A6C34878D82A}">
                    <a16:rowId xmlns:a16="http://schemas.microsoft.com/office/drawing/2014/main" val="4080050945"/>
                  </a:ext>
                </a:extLst>
              </a:tr>
              <a:tr h="418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noProof="0" dirty="0">
                          <a:solidFill>
                            <a:srgbClr val="000000"/>
                          </a:solidFill>
                        </a:rPr>
                        <a:t>Recent investment</a:t>
                      </a:r>
                    </a:p>
                  </a:txBody>
                  <a:tcPr anchor="c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noProof="0" dirty="0">
                          <a:solidFill>
                            <a:schemeClr val="tx1"/>
                          </a:solidFill>
                        </a:rPr>
                        <a:t>The completion of its funding round will give Field Effect the capital and support it needs to scale its business.</a:t>
                      </a:r>
                    </a:p>
                  </a:txBody>
                  <a:tcPr anchor="ctr">
                    <a:solidFill>
                      <a:schemeClr val="accent4">
                        <a:lumMod val="20000"/>
                        <a:lumOff val="80000"/>
                      </a:schemeClr>
                    </a:solidFill>
                  </a:tcPr>
                </a:tc>
                <a:extLst>
                  <a:ext uri="{0D108BD9-81ED-4DB2-BD59-A6C34878D82A}">
                    <a16:rowId xmlns:a16="http://schemas.microsoft.com/office/drawing/2014/main" val="378160004"/>
                  </a:ext>
                </a:extLst>
              </a:tr>
            </a:tbl>
          </a:graphicData>
        </a:graphic>
      </p:graphicFrame>
      <p:sp>
        <p:nvSpPr>
          <p:cNvPr id="5" name="Slide Number Placeholder 4">
            <a:extLst>
              <a:ext uri="{FF2B5EF4-FFF2-40B4-BE49-F238E27FC236}">
                <a16:creationId xmlns:a16="http://schemas.microsoft.com/office/drawing/2014/main" id="{35B01D72-3E8E-4EDC-A507-4D15E1044C9B}"/>
              </a:ext>
            </a:extLst>
          </p:cNvPr>
          <p:cNvSpPr>
            <a:spLocks noGrp="1"/>
          </p:cNvSpPr>
          <p:nvPr>
            <p:ph type="sldNum" sz="quarter" idx="4"/>
          </p:nvPr>
        </p:nvSpPr>
        <p:spPr/>
        <p:txBody>
          <a:bodyPr/>
          <a:lstStyle/>
          <a:p>
            <a:fld id="{E78626B2-E168-480E-BAE6-B60060C6AB83}" type="slidenum">
              <a:rPr lang="en-GB" smtClean="0"/>
              <a:pPr/>
              <a:t>3</a:t>
            </a:fld>
            <a:endParaRPr lang="en-GB"/>
          </a:p>
        </p:txBody>
      </p:sp>
      <p:sp>
        <p:nvSpPr>
          <p:cNvPr id="6" name="Title 5">
            <a:extLst>
              <a:ext uri="{FF2B5EF4-FFF2-40B4-BE49-F238E27FC236}">
                <a16:creationId xmlns:a16="http://schemas.microsoft.com/office/drawing/2014/main" id="{F73D75B7-B5F6-49C5-9EDA-F7CA7E26DA21}"/>
              </a:ext>
            </a:extLst>
          </p:cNvPr>
          <p:cNvSpPr>
            <a:spLocks noGrp="1"/>
          </p:cNvSpPr>
          <p:nvPr>
            <p:ph type="title"/>
          </p:nvPr>
        </p:nvSpPr>
        <p:spPr/>
        <p:txBody>
          <a:bodyPr/>
          <a:lstStyle/>
          <a:p>
            <a:r>
              <a:rPr lang="en-GB" noProof="0" dirty="0">
                <a:solidFill>
                  <a:schemeClr val="accent2"/>
                </a:solidFill>
              </a:rPr>
              <a:t>Field Effect: </a:t>
            </a:r>
            <a:r>
              <a:rPr lang="en-GB" noProof="0" dirty="0"/>
              <a:t>analysis</a:t>
            </a:r>
          </a:p>
        </p:txBody>
      </p:sp>
      <p:graphicFrame>
        <p:nvGraphicFramePr>
          <p:cNvPr id="31" name="Table Placeholder 13">
            <a:extLst>
              <a:ext uri="{FF2B5EF4-FFF2-40B4-BE49-F238E27FC236}">
                <a16:creationId xmlns:a16="http://schemas.microsoft.com/office/drawing/2014/main" id="{14AE56AF-586B-49C6-BEB6-D009ABDA972A}"/>
              </a:ext>
            </a:extLst>
          </p:cNvPr>
          <p:cNvGraphicFramePr>
            <a:graphicFrameLocks noGrp="1"/>
          </p:cNvGraphicFramePr>
          <p:nvPr>
            <p:ph type="tbl" sz="quarter" idx="4294967295"/>
            <p:extLst>
              <p:ext uri="{D42A27DB-BD31-4B8C-83A1-F6EECF244321}">
                <p14:modId xmlns:p14="http://schemas.microsoft.com/office/powerpoint/2010/main" val="4044088753"/>
              </p:ext>
            </p:extLst>
          </p:nvPr>
        </p:nvGraphicFramePr>
        <p:xfrm>
          <a:off x="5205414" y="4357208"/>
          <a:ext cx="4248148" cy="1749330"/>
        </p:xfrm>
        <a:graphic>
          <a:graphicData uri="http://schemas.openxmlformats.org/drawingml/2006/table">
            <a:tbl>
              <a:tblPr firstRow="1" bandRow="1">
                <a:tableStyleId>{93296810-A885-4BE3-A3E7-6D5BEEA58F35}</a:tableStyleId>
              </a:tblPr>
              <a:tblGrid>
                <a:gridCol w="1000908">
                  <a:extLst>
                    <a:ext uri="{9D8B030D-6E8A-4147-A177-3AD203B41FA5}">
                      <a16:colId xmlns:a16="http://schemas.microsoft.com/office/drawing/2014/main" val="815519427"/>
                    </a:ext>
                  </a:extLst>
                </a:gridCol>
                <a:gridCol w="3247240">
                  <a:extLst>
                    <a:ext uri="{9D8B030D-6E8A-4147-A177-3AD203B41FA5}">
                      <a16:colId xmlns:a16="http://schemas.microsoft.com/office/drawing/2014/main" val="878523597"/>
                    </a:ext>
                  </a:extLst>
                </a:gridCol>
              </a:tblGrid>
              <a:tr h="326479">
                <a:tc>
                  <a:txBody>
                    <a:bodyPr/>
                    <a:lstStyle/>
                    <a:p>
                      <a:r>
                        <a:rPr lang="en-GB" sz="1200" spc="60" baseline="0" dirty="0"/>
                        <a:t>Weakness</a:t>
                      </a:r>
                      <a:endParaRPr lang="en-GB" sz="1200" b="1" spc="60" baseline="0" dirty="0">
                        <a:latin typeface="Franklin Gothic Book" panose="020B0503020102020204" pitchFamily="34" charset="0"/>
                      </a:endParaRPr>
                    </a:p>
                  </a:txBody>
                  <a:tcPr>
                    <a:solidFill>
                      <a:schemeClr val="accent6">
                        <a:lumMod val="75000"/>
                      </a:schemeClr>
                    </a:solidFill>
                  </a:tcPr>
                </a:tc>
                <a:tc>
                  <a:txBody>
                    <a:bodyPr/>
                    <a:lstStyle/>
                    <a:p>
                      <a:r>
                        <a:rPr lang="en-GB" sz="1200" spc="60" baseline="0" dirty="0"/>
                        <a:t>Description</a:t>
                      </a:r>
                      <a:endParaRPr lang="en-GB" sz="1200" b="1" spc="60" baseline="0" dirty="0">
                        <a:latin typeface="Franklin Gothic Book" panose="020B0503020102020204" pitchFamily="34" charset="0"/>
                      </a:endParaRPr>
                    </a:p>
                  </a:txBody>
                  <a:tcPr>
                    <a:solidFill>
                      <a:schemeClr val="accent6">
                        <a:lumMod val="75000"/>
                      </a:schemeClr>
                    </a:solidFill>
                  </a:tcPr>
                </a:tc>
                <a:extLst>
                  <a:ext uri="{0D108BD9-81ED-4DB2-BD59-A6C34878D82A}">
                    <a16:rowId xmlns:a16="http://schemas.microsoft.com/office/drawing/2014/main" val="1270486922"/>
                  </a:ext>
                </a:extLst>
              </a:tr>
              <a:tr h="866083">
                <a:tc>
                  <a:txBody>
                    <a:bodyPr/>
                    <a:lstStyle/>
                    <a:p>
                      <a:r>
                        <a:rPr lang="en-GB" sz="1000" b="1" dirty="0">
                          <a:solidFill>
                            <a:srgbClr val="000000"/>
                          </a:solidFill>
                        </a:rPr>
                        <a:t>Narrow product range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rPr>
                        <a:t>Other cyber security vendors can offer a broader range of solutions including basic protection for small businesses. Companies that want the option to choose from a variety of solutions may wish to work with a single vendor that can </a:t>
                      </a:r>
                      <a:r>
                        <a:rPr lang="en-GB" sz="1000">
                          <a:solidFill>
                            <a:srgbClr val="000000"/>
                          </a:solidFill>
                        </a:rPr>
                        <a:t>provide products </a:t>
                      </a:r>
                      <a:r>
                        <a:rPr lang="en-GB" sz="1000" dirty="0">
                          <a:solidFill>
                            <a:srgbClr val="000000"/>
                          </a:solidFill>
                        </a:rPr>
                        <a:t>for all their requirements.</a:t>
                      </a:r>
                    </a:p>
                  </a:txBody>
                  <a:tcPr anchor="ctr"/>
                </a:tc>
                <a:extLst>
                  <a:ext uri="{0D108BD9-81ED-4DB2-BD59-A6C34878D82A}">
                    <a16:rowId xmlns:a16="http://schemas.microsoft.com/office/drawing/2014/main" val="3266296739"/>
                  </a:ext>
                </a:extLst>
              </a:tr>
              <a:tr h="556768">
                <a:tc>
                  <a:txBody>
                    <a:bodyPr/>
                    <a:lstStyle/>
                    <a:p>
                      <a:r>
                        <a:rPr lang="en-GB" sz="1000" b="1" dirty="0">
                          <a:solidFill>
                            <a:srgbClr val="000000"/>
                          </a:solidFill>
                        </a:rPr>
                        <a:t>Tough competition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000000"/>
                          </a:solidFill>
                        </a:rPr>
                        <a:t>Many other vendors are offering MDR including vendors that are much larger and more established than Field Effect and those with offerings also targeted at SMBs.</a:t>
                      </a:r>
                    </a:p>
                  </a:txBody>
                  <a:tcPr anchor="ctr"/>
                </a:tc>
                <a:extLst>
                  <a:ext uri="{0D108BD9-81ED-4DB2-BD59-A6C34878D82A}">
                    <a16:rowId xmlns:a16="http://schemas.microsoft.com/office/drawing/2014/main" val="1552108471"/>
                  </a:ext>
                </a:extLst>
              </a:tr>
            </a:tbl>
          </a:graphicData>
        </a:graphic>
      </p:graphicFrame>
      <p:sp>
        <p:nvSpPr>
          <p:cNvPr id="4" name="TextBox 3">
            <a:extLst>
              <a:ext uri="{FF2B5EF4-FFF2-40B4-BE49-F238E27FC236}">
                <a16:creationId xmlns:a16="http://schemas.microsoft.com/office/drawing/2014/main" id="{438DDEA8-E33E-4430-8CBE-FCDDD9371132}"/>
              </a:ext>
            </a:extLst>
          </p:cNvPr>
          <p:cNvSpPr txBox="1"/>
          <p:nvPr/>
        </p:nvSpPr>
        <p:spPr>
          <a:xfrm>
            <a:off x="6800422" y="6058679"/>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lumMod val="50000"/>
                  </a:schemeClr>
                </a:solidFill>
                <a:latin typeface="+mn-lt"/>
                <a:ea typeface="ＭＳ Ｐゴシック"/>
              </a:rPr>
              <a:t>Source: </a:t>
            </a:r>
            <a:r>
              <a:rPr lang="en-US" sz="800" dirty="0" err="1">
                <a:solidFill>
                  <a:schemeClr val="bg1">
                    <a:lumMod val="50000"/>
                  </a:schemeClr>
                </a:solidFill>
                <a:latin typeface="+mn-lt"/>
                <a:ea typeface="ＭＳ Ｐゴシック"/>
              </a:rPr>
              <a:t>Analysys</a:t>
            </a:r>
            <a:r>
              <a:rPr lang="en-US" sz="800" dirty="0">
                <a:solidFill>
                  <a:schemeClr val="bg1">
                    <a:lumMod val="50000"/>
                  </a:schemeClr>
                </a:solidFill>
                <a:latin typeface="+mn-lt"/>
                <a:ea typeface="ＭＳ Ｐゴシック"/>
              </a:rPr>
              <a:t> Mason</a:t>
            </a:r>
            <a:endParaRPr lang="en-US" sz="800" dirty="0">
              <a:solidFill>
                <a:schemeClr val="bg1">
                  <a:lumMod val="50000"/>
                </a:schemeClr>
              </a:solidFill>
              <a:latin typeface="Franklin Gothic Book"/>
              <a:cs typeface="Arial"/>
            </a:endParaRPr>
          </a:p>
        </p:txBody>
      </p:sp>
    </p:spTree>
    <p:extLst>
      <p:ext uri="{BB962C8B-B14F-4D97-AF65-F5344CB8AC3E}">
        <p14:creationId xmlns:p14="http://schemas.microsoft.com/office/powerpoint/2010/main" val="47663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CEBC7E5-4AFD-4611-A637-FEB2B79BC136}"/>
              </a:ext>
            </a:extLst>
          </p:cNvPr>
          <p:cNvSpPr>
            <a:spLocks noGrp="1"/>
          </p:cNvSpPr>
          <p:nvPr>
            <p:ph type="body" sz="quarter" idx="16"/>
          </p:nvPr>
        </p:nvSpPr>
        <p:spPr/>
        <p:txBody>
          <a:bodyPr lIns="90000" rIns="90000"/>
          <a:lstStyle/>
          <a:p>
            <a:r>
              <a:rPr lang="en-GB" b="1" dirty="0"/>
              <a:t>Joseph Attwood </a:t>
            </a:r>
            <a:r>
              <a:rPr lang="en-GB" dirty="0"/>
              <a:t>(Research Analyst)</a:t>
            </a:r>
            <a:r>
              <a:rPr lang="en-US" dirty="0">
                <a:solidFill>
                  <a:srgbClr val="FFFFFF"/>
                </a:solidFill>
              </a:rPr>
              <a:t> is based in our London office and is part of the Cloud research practice. He studied computer science at the University of Surrey and worked on the feasibility of implementing self-sovereign identity technology in his final-year project.</a:t>
            </a:r>
            <a:endParaRPr lang="en-GB" dirty="0">
              <a:solidFill>
                <a:srgbClr val="FFFFFF"/>
              </a:solidFill>
            </a:endParaRPr>
          </a:p>
        </p:txBody>
      </p:sp>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a:t>About the authors</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4</a:t>
            </a:fld>
            <a:endParaRPr lang="en-GB"/>
          </a:p>
        </p:txBody>
      </p:sp>
      <p:sp>
        <p:nvSpPr>
          <p:cNvPr id="10" name="Text Placeholder 9">
            <a:extLst>
              <a:ext uri="{FF2B5EF4-FFF2-40B4-BE49-F238E27FC236}">
                <a16:creationId xmlns:a16="http://schemas.microsoft.com/office/drawing/2014/main" id="{10D82C3E-8F49-4A09-9317-BC0FCD1BC68E}"/>
              </a:ext>
            </a:extLst>
          </p:cNvPr>
          <p:cNvSpPr>
            <a:spLocks noGrp="1"/>
          </p:cNvSpPr>
          <p:nvPr>
            <p:ph type="body" sz="quarter" idx="15"/>
          </p:nvPr>
        </p:nvSpPr>
        <p:spPr/>
        <p:txBody>
          <a:bodyPr lIns="90000" rIns="90000"/>
          <a:lstStyle/>
          <a:p>
            <a:r>
              <a:rPr lang="en-GB" b="1" i="0" u="none" strike="noStrike" dirty="0">
                <a:solidFill>
                  <a:srgbClr val="FFFFFF"/>
                </a:solidFill>
                <a:effectLst/>
                <a:latin typeface="Franklin Gothic Book" panose="020B0503020102020204" pitchFamily="34" charset="0"/>
              </a:rPr>
              <a:t>Joseph Bertran </a:t>
            </a:r>
            <a:r>
              <a:rPr lang="en-GB" b="0" i="0" u="none" strike="noStrike" dirty="0">
                <a:solidFill>
                  <a:srgbClr val="FFFFFF"/>
                </a:solidFill>
                <a:effectLst/>
                <a:latin typeface="Franklin Gothic Book" panose="020B0503020102020204" pitchFamily="34" charset="0"/>
              </a:rPr>
              <a:t>(Senior Analyst) is the lead analyst covering</a:t>
            </a:r>
            <a:r>
              <a:rPr lang="en-US" b="0" i="0" u="none" strike="noStrike" dirty="0">
                <a:solidFill>
                  <a:srgbClr val="FFFFFF"/>
                </a:solidFill>
                <a:effectLst/>
                <a:latin typeface="Franklin Gothic Book" panose="020B0503020102020204" pitchFamily="34" charset="0"/>
              </a:rPr>
              <a:t> managed services, UC&amp;C and IT channels for the SMB practice at Analysys Mason. He leads a team of analysts and consultants in refining market research methodologies to develop market opportunity sizing and forecasts by region, business segment and channel. He </a:t>
            </a:r>
            <a:r>
              <a:rPr lang="en-US" b="0" i="0" u="none" strike="noStrike" dirty="0" err="1">
                <a:solidFill>
                  <a:srgbClr val="FFFFFF"/>
                </a:solidFill>
                <a:effectLst/>
                <a:latin typeface="Franklin Gothic Book" panose="020B0503020102020204" pitchFamily="34" charset="0"/>
              </a:rPr>
              <a:t>specialises</a:t>
            </a:r>
            <a:r>
              <a:rPr lang="en-US" b="0" i="0" u="none" strike="noStrike" dirty="0">
                <a:solidFill>
                  <a:srgbClr val="FFFFFF"/>
                </a:solidFill>
                <a:effectLst/>
                <a:latin typeface="Franklin Gothic Book" panose="020B0503020102020204" pitchFamily="34" charset="0"/>
              </a:rPr>
              <a:t> in </a:t>
            </a:r>
            <a:r>
              <a:rPr lang="en-US" b="0" i="0" u="none" strike="noStrike" dirty="0" err="1">
                <a:solidFill>
                  <a:srgbClr val="FFFFFF"/>
                </a:solidFill>
                <a:effectLst/>
                <a:latin typeface="Franklin Gothic Book" panose="020B0503020102020204" pitchFamily="34" charset="0"/>
              </a:rPr>
              <a:t>analysing</a:t>
            </a:r>
            <a:r>
              <a:rPr lang="en-US" b="0" i="0" u="none" strike="noStrike" dirty="0">
                <a:solidFill>
                  <a:srgbClr val="FFFFFF"/>
                </a:solidFill>
                <a:effectLst/>
                <a:latin typeface="Franklin Gothic Book" panose="020B0503020102020204" pitchFamily="34" charset="0"/>
              </a:rPr>
              <a:t> primary data, along with go-to-market insights across various IT solutions and their impact on digital transformation. Joseph holds an MBA from the NYU Stern School of Business and a B.A. in economics from St. </a:t>
            </a:r>
            <a:r>
              <a:rPr lang="en-US" b="0" i="0" u="none" strike="noStrike">
                <a:solidFill>
                  <a:srgbClr val="FFFFFF"/>
                </a:solidFill>
                <a:effectLst/>
                <a:latin typeface="Franklin Gothic Book" panose="020B0503020102020204" pitchFamily="34" charset="0"/>
              </a:rPr>
              <a:t>Joseph’s University.</a:t>
            </a:r>
            <a:endParaRPr lang="en-GB" sz="400" dirty="0"/>
          </a:p>
        </p:txBody>
      </p:sp>
      <p:pic>
        <p:nvPicPr>
          <p:cNvPr id="5" name="Picture Placeholder 4" descr="A person smiling at the camera&#10;&#10;Description automatically generated">
            <a:extLst>
              <a:ext uri="{FF2B5EF4-FFF2-40B4-BE49-F238E27FC236}">
                <a16:creationId xmlns:a16="http://schemas.microsoft.com/office/drawing/2014/main" id="{91714E87-0463-D887-56F9-9C37118AD28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p:pic>
      <p:pic>
        <p:nvPicPr>
          <p:cNvPr id="7" name="Picture Placeholder 6" descr="A person wearing glasses and a suit&#10;&#10;Description automatically generated">
            <a:extLst>
              <a:ext uri="{FF2B5EF4-FFF2-40B4-BE49-F238E27FC236}">
                <a16:creationId xmlns:a16="http://schemas.microsoft.com/office/drawing/2014/main" id="{D58F5486-A215-7CD5-21EC-6420B389D4D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32" r="132"/>
          <a:stretch>
            <a:fillRect/>
          </a:stretch>
        </p:blipFill>
        <p:spPr/>
      </p:pic>
    </p:spTree>
    <p:extLst>
      <p:ext uri="{BB962C8B-B14F-4D97-AF65-F5344CB8AC3E}">
        <p14:creationId xmlns:p14="http://schemas.microsoft.com/office/powerpoint/2010/main" val="334784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AE3A51E-5500-4253-80C9-DAFA1A589A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7" name="Object 6" hidden="1">
                        <a:extLst>
                          <a:ext uri="{FF2B5EF4-FFF2-40B4-BE49-F238E27FC236}">
                            <a16:creationId xmlns:a16="http://schemas.microsoft.com/office/drawing/2014/main" id="{1AE3A51E-5500-4253-80C9-DAFA1A589A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ABA5F30-EACB-46E8-94A5-F9412C7DC378}"/>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Slide Number Placeholder 2">
            <a:extLst>
              <a:ext uri="{FF2B5EF4-FFF2-40B4-BE49-F238E27FC236}">
                <a16:creationId xmlns:a16="http://schemas.microsoft.com/office/drawing/2014/main" id="{BAC1F14B-9460-4826-8AAC-E144A07E3637}"/>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8626B2-E168-480E-BAE6-B60060C6AB83}" type="slidenum">
              <a:rPr kumimoji="0" lang="en-GB" sz="900" b="0" i="0" u="none" strike="noStrike" kern="1200" cap="none" spc="0" normalizeH="0" baseline="0" noProof="0" smtClean="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900" b="0" i="0" u="none" strike="noStrike" kern="1200" cap="none" spc="0" normalizeH="0" baseline="0" noProof="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endParaRPr>
          </a:p>
        </p:txBody>
      </p:sp>
      <p:sp>
        <p:nvSpPr>
          <p:cNvPr id="4" name="Title 3">
            <a:extLst>
              <a:ext uri="{FF2B5EF4-FFF2-40B4-BE49-F238E27FC236}">
                <a16:creationId xmlns:a16="http://schemas.microsoft.com/office/drawing/2014/main" id="{018DDEC6-D0F7-4B6F-BB49-CA8E67C75441}"/>
              </a:ext>
            </a:extLst>
          </p:cNvPr>
          <p:cNvSpPr>
            <a:spLocks noGrp="1"/>
          </p:cNvSpPr>
          <p:nvPr>
            <p:ph type="title"/>
          </p:nvPr>
        </p:nvSpPr>
        <p:spPr/>
        <p:txBody>
          <a:bodyPr vert="horz"/>
          <a:lstStyle/>
          <a:p>
            <a:r>
              <a:rPr lang="en-GB" dirty="0"/>
              <a:t>Global leaders in TMT management consulting</a:t>
            </a:r>
            <a:endParaRPr lang="en-IN" dirty="0"/>
          </a:p>
        </p:txBody>
      </p:sp>
      <p:sp>
        <p:nvSpPr>
          <p:cNvPr id="48" name="Text Placeholder 1">
            <a:extLst>
              <a:ext uri="{FF2B5EF4-FFF2-40B4-BE49-F238E27FC236}">
                <a16:creationId xmlns:a16="http://schemas.microsoft.com/office/drawing/2014/main" id="{22E0083D-2ECD-E5B1-B523-37A3D7DEA525}"/>
              </a:ext>
            </a:extLst>
          </p:cNvPr>
          <p:cNvSpPr txBox="1">
            <a:spLocks/>
          </p:cNvSpPr>
          <p:nvPr/>
        </p:nvSpPr>
        <p:spPr>
          <a:xfrm>
            <a:off x="5205413" y="1674646"/>
            <a:ext cx="4248149" cy="4201150"/>
          </a:xfrm>
          <a:prstGeom prst="rect">
            <a:avLst/>
          </a:prstGeom>
        </p:spPr>
        <p:txBody>
          <a:bodyPr wrap="square">
            <a:spAutoFit/>
          </a:bodyPr>
          <a:lstStyle>
            <a:lvl1pPr marL="0" indent="0" algn="l" rtl="0" eaLnBrk="1" fontAlgn="base" hangingPunct="1">
              <a:lnSpc>
                <a:spcPct val="100000"/>
              </a:lnSpc>
              <a:spcBef>
                <a:spcPct val="0"/>
              </a:spcBef>
              <a:spcAft>
                <a:spcPts val="800"/>
              </a:spcAft>
              <a:buClr>
                <a:schemeClr val="accent2"/>
              </a:buClr>
              <a:buFont typeface="Wingdings" pitchFamily="2" charset="2"/>
              <a:buNone/>
              <a:defRPr sz="1200" kern="1200">
                <a:solidFill>
                  <a:srgbClr val="000000"/>
                </a:solidFill>
                <a:latin typeface="Franklin Gothic Book" pitchFamily="34" charset="0"/>
                <a:ea typeface="ＭＳ Ｐゴシック" charset="-128"/>
                <a:cs typeface="Arial" pitchFamily="34" charset="0"/>
              </a:defRPr>
            </a:lvl1pPr>
            <a:lvl2pPr marL="180975" indent="-176213" algn="l" rtl="0" eaLnBrk="1" fontAlgn="base" hangingPunct="1">
              <a:lnSpc>
                <a:spcPct val="100000"/>
              </a:lnSpc>
              <a:spcBef>
                <a:spcPct val="0"/>
              </a:spcBef>
              <a:spcAft>
                <a:spcPts val="800"/>
              </a:spcAft>
              <a:buClr>
                <a:schemeClr val="accent1">
                  <a:lumMod val="60000"/>
                  <a:lumOff val="40000"/>
                </a:schemeClr>
              </a:buClr>
              <a:buFont typeface="Wingdings" pitchFamily="2" charset="2"/>
              <a:buChar char="§"/>
              <a:defRPr sz="1200" kern="1200">
                <a:solidFill>
                  <a:srgbClr val="000000"/>
                </a:solidFill>
                <a:latin typeface="Franklin Gothic Book" pitchFamily="34" charset="0"/>
                <a:ea typeface="ＭＳ Ｐゴシック" charset="-128"/>
                <a:cs typeface="Arial" pitchFamily="34" charset="0"/>
              </a:defRPr>
            </a:lvl2pPr>
            <a:lvl3pPr marL="361950" indent="-185738" algn="l" rtl="0" eaLnBrk="1" fontAlgn="base" hangingPunct="1">
              <a:lnSpc>
                <a:spcPct val="100000"/>
              </a:lnSpc>
              <a:spcBef>
                <a:spcPct val="0"/>
              </a:spcBef>
              <a:spcAft>
                <a:spcPts val="800"/>
              </a:spcAft>
              <a:buClr>
                <a:schemeClr val="accent1">
                  <a:lumMod val="60000"/>
                  <a:lumOff val="40000"/>
                </a:schemeClr>
              </a:buClr>
              <a:buSzPct val="60000"/>
              <a:buFont typeface="Franklin Gothic Book" pitchFamily="34" charset="0"/>
              <a:buChar char="―"/>
              <a:defRPr sz="1200" kern="1200">
                <a:solidFill>
                  <a:srgbClr val="000000"/>
                </a:solidFill>
                <a:latin typeface="Franklin Gothic Book" pitchFamily="34" charset="0"/>
                <a:ea typeface="ＭＳ Ｐゴシック" charset="-128"/>
                <a:cs typeface="Arial" pitchFamily="34" charset="0"/>
              </a:defRPr>
            </a:lvl3pPr>
            <a:lvl4pPr marL="538163" indent="-177800" algn="l" rtl="0" eaLnBrk="1" fontAlgn="base" hangingPunct="1">
              <a:lnSpc>
                <a:spcPct val="100000"/>
              </a:lnSpc>
              <a:spcBef>
                <a:spcPct val="0"/>
              </a:spcBef>
              <a:spcAft>
                <a:spcPts val="800"/>
              </a:spcAft>
              <a:buClr>
                <a:schemeClr val="accent1">
                  <a:lumMod val="60000"/>
                  <a:lumOff val="40000"/>
                </a:schemeClr>
              </a:buClr>
              <a:buFont typeface="Arial" pitchFamily="34" charset="0"/>
              <a:buChar char="•"/>
              <a:defRPr sz="1200" kern="1200">
                <a:solidFill>
                  <a:srgbClr val="000000"/>
                </a:solidFill>
                <a:latin typeface="Franklin Gothic Book"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2"/>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err="1">
                <a:ln>
                  <a:noFill/>
                </a:ln>
                <a:solidFill>
                  <a:srgbClr val="000000"/>
                </a:solidFill>
                <a:effectLst/>
                <a:uLnTx/>
                <a:uFillTx/>
                <a:latin typeface="Franklin Gothic Book" panose="020B0503020102020204"/>
                <a:ea typeface="ＭＳ Ｐゴシック" charset="-128"/>
                <a:cs typeface="Arial" pitchFamily="34" charset="0"/>
              </a:rPr>
              <a:t>Analysys</a:t>
            </a: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Mason is the world’s leading management consultancy focused on TMT, a critical enabler of economic, environmental and social transformation.</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We bring together unparalleled commercial and technical understanding to deliver bespoke consultancy on strategy, transaction support, transformation, regulation and policy, further strengthened by globally respected research.</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Our clients value our advice which combines deep domain knowledge with global reach and local insight into markets to help them achieve meaningful business results.</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 </a:t>
            </a:r>
          </a:p>
          <a:p>
            <a:pPr marR="0" lvl="0" defTabSz="914400" rtl="0" eaLnBrk="1" fontAlgn="base" latinLnBrk="0" hangingPunct="1">
              <a:lnSpc>
                <a:spcPct val="100000"/>
              </a:lnSpc>
              <a:spcBef>
                <a:spcPct val="0"/>
              </a:spcBef>
              <a:spcAft>
                <a:spcPts val="300"/>
              </a:spcAft>
              <a:buClr>
                <a:srgbClr val="000000"/>
              </a:buClr>
              <a:buSzPct val="140000"/>
              <a:tabLst/>
              <a:defRPr/>
            </a:pPr>
            <a:r>
              <a:rPr kumimoji="0" lang="en-US" sz="1400" b="0" i="0" u="none" strike="noStrike" kern="1200" cap="none" spc="-20" normalizeH="0" noProof="0" dirty="0">
                <a:ln>
                  <a:noFill/>
                </a:ln>
                <a:solidFill>
                  <a:srgbClr val="000000"/>
                </a:solidFill>
                <a:effectLst/>
                <a:uLnTx/>
                <a:uFillTx/>
                <a:latin typeface="Franklin Gothic Book" panose="020B0503020102020204"/>
                <a:ea typeface="ＭＳ Ｐゴシック" charset="-128"/>
                <a:cs typeface="Arial" pitchFamily="34" charset="0"/>
              </a:rPr>
              <a:t>We are committed to our clients, employees and communities – contributing to a world where technology delivers for all.</a:t>
            </a:r>
          </a:p>
        </p:txBody>
      </p:sp>
      <p:pic>
        <p:nvPicPr>
          <p:cNvPr id="49" name="Picture 48">
            <a:extLst>
              <a:ext uri="{FF2B5EF4-FFF2-40B4-BE49-F238E27FC236}">
                <a16:creationId xmlns:a16="http://schemas.microsoft.com/office/drawing/2014/main" id="{86646E03-C1B0-EFE5-E1EA-944CCCADEA9D}"/>
              </a:ext>
            </a:extLst>
          </p:cNvPr>
          <p:cNvPicPr>
            <a:picLocks noChangeAspect="1"/>
          </p:cNvPicPr>
          <p:nvPr/>
        </p:nvPicPr>
        <p:blipFill>
          <a:blip r:embed="rId6"/>
          <a:stretch>
            <a:fillRect/>
          </a:stretch>
        </p:blipFill>
        <p:spPr>
          <a:xfrm>
            <a:off x="463768" y="1640796"/>
            <a:ext cx="4243184" cy="4651651"/>
          </a:xfrm>
          <a:prstGeom prst="rect">
            <a:avLst/>
          </a:prstGeom>
        </p:spPr>
      </p:pic>
    </p:spTree>
    <p:extLst>
      <p:ext uri="{BB962C8B-B14F-4D97-AF65-F5344CB8AC3E}">
        <p14:creationId xmlns:p14="http://schemas.microsoft.com/office/powerpoint/2010/main" val="427610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latin typeface="+mn-lt"/>
              </a:rPr>
              <a:t>Our research services</a:t>
            </a:r>
            <a:endParaRPr lang="en-GB" dirty="0"/>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6</a:t>
            </a:fld>
            <a:endParaRPr lang="en-GB" dirty="0"/>
          </a:p>
        </p:txBody>
      </p:sp>
      <p:pic>
        <p:nvPicPr>
          <p:cNvPr id="80" name="Picture 79">
            <a:extLst>
              <a:ext uri="{FF2B5EF4-FFF2-40B4-BE49-F238E27FC236}">
                <a16:creationId xmlns:a16="http://schemas.microsoft.com/office/drawing/2014/main" id="{27CB48D1-7782-A4BE-D727-F499CD41813E}"/>
              </a:ext>
            </a:extLst>
          </p:cNvPr>
          <p:cNvPicPr>
            <a:picLocks noChangeAspect="1"/>
          </p:cNvPicPr>
          <p:nvPr/>
        </p:nvPicPr>
        <p:blipFill>
          <a:blip r:embed="rId2"/>
          <a:stretch>
            <a:fillRect/>
          </a:stretch>
        </p:blipFill>
        <p:spPr>
          <a:xfrm>
            <a:off x="447665" y="1440400"/>
            <a:ext cx="9010669" cy="4858933"/>
          </a:xfrm>
          <a:prstGeom prst="rect">
            <a:avLst/>
          </a:prstGeom>
        </p:spPr>
      </p:pic>
    </p:spTree>
    <p:extLst>
      <p:ext uri="{BB962C8B-B14F-4D97-AF65-F5344CB8AC3E}">
        <p14:creationId xmlns:p14="http://schemas.microsoft.com/office/powerpoint/2010/main" val="4206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7</a:t>
            </a:fld>
            <a:endParaRPr lang="en-GB" dirty="0"/>
          </a:p>
        </p:txBody>
      </p:sp>
      <p:sp>
        <p:nvSpPr>
          <p:cNvPr id="8" name="Title 1">
            <a:extLst>
              <a:ext uri="{FF2B5EF4-FFF2-40B4-BE49-F238E27FC236}">
                <a16:creationId xmlns:a16="http://schemas.microsoft.com/office/drawing/2014/main" id="{48C6BBAF-60A6-4F39-968F-1316BA50B646}"/>
              </a:ext>
            </a:extLst>
          </p:cNvPr>
          <p:cNvSpPr txBox="1">
            <a:spLocks noGrp="1"/>
          </p:cNvSpPr>
          <p:nvPr>
            <p:ph type="title"/>
          </p:nvPr>
        </p:nvSpPr>
        <p:spPr>
          <a:xfrm>
            <a:off x="452438" y="468313"/>
            <a:ext cx="9001125" cy="75565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lang="en-GB" sz="2000" b="1" kern="1200" baseline="0" noProof="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a:lstStyle>
          <a:p>
            <a:r>
              <a:rPr lang="en-GB" dirty="0"/>
              <a:t>Our areas of expertise</a:t>
            </a:r>
          </a:p>
        </p:txBody>
      </p:sp>
      <p:pic>
        <p:nvPicPr>
          <p:cNvPr id="4" name="Picture 3">
            <a:extLst>
              <a:ext uri="{FF2B5EF4-FFF2-40B4-BE49-F238E27FC236}">
                <a16:creationId xmlns:a16="http://schemas.microsoft.com/office/drawing/2014/main" id="{F5EEEBD6-8232-CC16-EE6B-A65AB0D9524F}"/>
              </a:ext>
            </a:extLst>
          </p:cNvPr>
          <p:cNvPicPr>
            <a:picLocks noChangeAspect="1"/>
          </p:cNvPicPr>
          <p:nvPr/>
        </p:nvPicPr>
        <p:blipFill>
          <a:blip r:embed="rId2"/>
          <a:stretch>
            <a:fillRect/>
          </a:stretch>
        </p:blipFill>
        <p:spPr>
          <a:xfrm>
            <a:off x="456810" y="1668470"/>
            <a:ext cx="8992379" cy="4615072"/>
          </a:xfrm>
          <a:prstGeom prst="rect">
            <a:avLst/>
          </a:prstGeom>
        </p:spPr>
      </p:pic>
    </p:spTree>
    <p:extLst>
      <p:ext uri="{BB962C8B-B14F-4D97-AF65-F5344CB8AC3E}">
        <p14:creationId xmlns:p14="http://schemas.microsoft.com/office/powerpoint/2010/main" val="314343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GB" dirty="0"/>
              <a:t>AUGUST 2023</a:t>
            </a:r>
          </a:p>
        </p:txBody>
      </p:sp>
    </p:spTree>
    <p:extLst>
      <p:ext uri="{BB962C8B-B14F-4D97-AF65-F5344CB8AC3E}">
        <p14:creationId xmlns:p14="http://schemas.microsoft.com/office/powerpoint/2010/main" val="594342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87&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quot;&gt;&lt;m_msothmcolidx val=&quot;0&quot;/&gt;&lt;m_rgb r=&quot;D9&quot; g=&quot;D9&quot; b=&quot;D9&quot;/&gt;&lt;m_nBrightness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de2yJ5og.crr4rJKpY8xQ"/>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Analysys Mason PPT">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SoftwareTelcoVendorProfile.potx" id="{7A11E562-AC84-4F74-BF04-C4BBD4CAAF1F}" vid="{3F6D1C8C-8077-4F36-A50F-04E196EEF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27A934ED19E4C9FF78EC5C44C0ECF" ma:contentTypeVersion="16" ma:contentTypeDescription="Create a new document." ma:contentTypeScope="" ma:versionID="483e7b0b9461d975b399bd8c1ad28e90">
  <xsd:schema xmlns:xsd="http://www.w3.org/2001/XMLSchema" xmlns:xs="http://www.w3.org/2001/XMLSchema" xmlns:p="http://schemas.microsoft.com/office/2006/metadata/properties" xmlns:ns2="8067c3fc-33af-40c6-b499-a17556711f8d" xmlns:ns3="e3dd2996-96bd-420b-83df-fc1ca4fedaf7" targetNamespace="http://schemas.microsoft.com/office/2006/metadata/properties" ma:root="true" ma:fieldsID="8b7588619b71abe605b7631ca1a616b2" ns2:_="" ns3:_="">
    <xsd:import namespace="8067c3fc-33af-40c6-b499-a17556711f8d"/>
    <xsd:import namespace="e3dd2996-96bd-420b-83df-fc1ca4fed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67c3fc-33af-40c6-b499-a17556711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84c47f5-71ed-4baa-a89a-d8c03982658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d2996-96bd-420b-83df-fc1ca4feda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af53a80-d7c5-477d-9acd-2aa4c1e1a2d1}" ma:internalName="TaxCatchAll" ma:showField="CatchAllData" ma:web="e3dd2996-96bd-420b-83df-fc1ca4fed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dd2996-96bd-420b-83df-fc1ca4fedaf7" xsi:nil="true"/>
    <lcf76f155ced4ddcb4097134ff3c332f xmlns="8067c3fc-33af-40c6-b499-a17556711f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275366-7984-4280-910B-7CA687F19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67c3fc-33af-40c6-b499-a17556711f8d"/>
    <ds:schemaRef ds:uri="e3dd2996-96bd-420b-83df-fc1ca4fed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112DB-6D66-4EC4-A414-43E8D7E9F47C}">
  <ds:schemaRefs>
    <ds:schemaRef ds:uri="http://schemas.microsoft.com/sharepoint/v3/contenttype/forms"/>
  </ds:schemaRefs>
</ds:datastoreItem>
</file>

<file path=customXml/itemProps3.xml><?xml version="1.0" encoding="utf-8"?>
<ds:datastoreItem xmlns:ds="http://schemas.openxmlformats.org/officeDocument/2006/customXml" ds:itemID="{CF3FD3C2-16FA-4B5C-A14C-61BB273AC794}">
  <ds:schemaRefs>
    <ds:schemaRef ds:uri="http://purl.org/dc/dcmitype/"/>
    <ds:schemaRef ds:uri="http://schemas.microsoft.com/office/infopath/2007/PartnerControls"/>
    <ds:schemaRef ds:uri="http://schemas.microsoft.com/office/2006/documentManagement/types"/>
    <ds:schemaRef ds:uri="http://purl.org/dc/terms/"/>
    <ds:schemaRef ds:uri="e3dd2996-96bd-420b-83df-fc1ca4fedaf7"/>
    <ds:schemaRef ds:uri="http://schemas.openxmlformats.org/package/2006/metadata/core-properties"/>
    <ds:schemaRef ds:uri="http://purl.org/dc/elements/1.1/"/>
    <ds:schemaRef ds:uri="8067c3fc-33af-40c6-b499-a17556711f8d"/>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f2d06fff-1cf9-44fc-a24c-977797e9de2e}" enabled="1" method="Standard" siteId="{090837fc-2949-4d3c-b475-8fe9817d6f79}" removed="0"/>
</clbl:labelList>
</file>

<file path=docProps/app.xml><?xml version="1.0" encoding="utf-8"?>
<Properties xmlns="http://schemas.openxmlformats.org/officeDocument/2006/extended-properties" xmlns:vt="http://schemas.openxmlformats.org/officeDocument/2006/docPropsVTypes">
  <Template>SoftwareTelcoVendorProfile</Template>
  <TotalTime>4</TotalTime>
  <Words>1141</Words>
  <Application>Microsoft Office PowerPoint</Application>
  <PresentationFormat>A4 Paper (210x297 mm)</PresentationFormat>
  <Paragraphs>70</Paragraphs>
  <Slides>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Calibri</vt:lpstr>
      <vt:lpstr>Franklin Gothic Book</vt:lpstr>
      <vt:lpstr>Franklin Gothic Heavy</vt:lpstr>
      <vt:lpstr>Franklin Gothic Medium</vt:lpstr>
      <vt:lpstr>Symbol</vt:lpstr>
      <vt:lpstr>Wingdings</vt:lpstr>
      <vt:lpstr>AnalysysMasonPPT</vt:lpstr>
      <vt:lpstr>think-cell Slide</vt:lpstr>
      <vt:lpstr>PowerPoint Presentation</vt:lpstr>
      <vt:lpstr>Field Effect: strategy overview</vt:lpstr>
      <vt:lpstr>Field Effect: analysis</vt:lpstr>
      <vt:lpstr>About the authors</vt:lpstr>
      <vt:lpstr>Global leaders in TMT management consulting</vt:lpstr>
      <vt:lpstr>Our research services</vt:lpstr>
      <vt:lpstr>Our areas of expertise</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Jane Potocki</cp:lastModifiedBy>
  <cp:revision>11</cp:revision>
  <cp:lastPrinted>2013-03-20T11:36:12Z</cp:lastPrinted>
  <dcterms:created xsi:type="dcterms:W3CDTF">2022-12-14T09:03:27Z</dcterms:created>
  <dcterms:modified xsi:type="dcterms:W3CDTF">2023-08-16T09:21:45Z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0x01010091F27A934ED19E4C9FF78EC5C44C0ECF</vt:lpwstr>
  </property>
  <property fmtid="{D5CDD505-2E9C-101B-9397-08002B2CF9AE}" pid="3" name="MediaServiceImageTags">
    <vt:lpwstr/>
  </property>
</Properties>
</file>