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0.xml" ContentType="application/vnd.openxmlformats-officedocument.presentationml.tags+xml"/>
  <Override PartName="/ppt/notesSlides/notesSlide1.xml" ContentType="application/vnd.openxmlformats-officedocument.presentationml.notesSlide+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tags/tag48.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notesSlides/notesSlide17.xml" ContentType="application/vnd.openxmlformats-officedocument.presentationml.notesSlide+xml"/>
  <Override PartName="/ppt/tags/tag57.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4"/>
  </p:sldMasterIdLst>
  <p:notesMasterIdLst>
    <p:notesMasterId r:id="rId25"/>
  </p:notesMasterIdLst>
  <p:handoutMasterIdLst>
    <p:handoutMasterId r:id="rId26"/>
  </p:handoutMasterIdLst>
  <p:sldIdLst>
    <p:sldId id="507" r:id="rId5"/>
    <p:sldId id="2076137798" r:id="rId6"/>
    <p:sldId id="600" r:id="rId7"/>
    <p:sldId id="2076137786" r:id="rId8"/>
    <p:sldId id="2076137782" r:id="rId9"/>
    <p:sldId id="2076137812" r:id="rId10"/>
    <p:sldId id="2076137791" r:id="rId11"/>
    <p:sldId id="2076137811" r:id="rId12"/>
    <p:sldId id="618" r:id="rId13"/>
    <p:sldId id="619" r:id="rId14"/>
    <p:sldId id="621" r:id="rId15"/>
    <p:sldId id="2076137794" r:id="rId16"/>
    <p:sldId id="2076137792" r:id="rId17"/>
    <p:sldId id="608" r:id="rId18"/>
    <p:sldId id="609" r:id="rId19"/>
    <p:sldId id="610" r:id="rId20"/>
    <p:sldId id="2076137797" r:id="rId21"/>
    <p:sldId id="612" r:id="rId22"/>
    <p:sldId id="540" r:id="rId23"/>
    <p:sldId id="2076137795" r:id="rId24"/>
  </p:sldIdLst>
  <p:sldSz cx="12192000" cy="6858000"/>
  <p:notesSz cx="6670675" cy="9875838"/>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280" userDrawn="1">
          <p15:clr>
            <a:srgbClr val="A4A3A4"/>
          </p15:clr>
        </p15:guide>
        <p15:guide id="2" orient="horz" pos="2183"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1E3104-723F-C99A-07D6-46928CE7653E}" name="David McElroy" initials="DM" userId="S::david.mcelroy@analysysmason.com::bcd4528d-1e3b-469b-b9e0-f36a1b710fe1" providerId="AD"/>
  <p188:author id="{8B9DF415-64B8-554A-B51E-7DEE378B8A0A}" name="Li Lin" initials="LL" userId="S::li.lin@analysysmason.com::43bc0a3f-e4e4-479d-af65-2bd2ff901f6b" providerId="AD"/>
  <p188:author id="{FD8F0D8E-42FC-74E4-14E0-71A2665226EC}" name="David McElroy" initials="DM" userId="S::David.McElroy@analysysmason.com::bcd4528d-1e3b-469b-b9e0-f36a1b710fe1" providerId="AD"/>
  <p188:author id="{72369ED2-49F2-4ACC-CDAB-210740E292EB}" name="Jane Potocki" initials="JP" userId="S::Jane.Potocki@analysysmason.com::559b5e88-f82c-4738-8be0-2cd40bdc19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FE9"/>
    <a:srgbClr val="699DBE"/>
    <a:srgbClr val="9ABDD0"/>
    <a:srgbClr val="D77B0B"/>
    <a:srgbClr val="F49722"/>
    <a:srgbClr val="CC7681"/>
    <a:srgbClr val="122942"/>
    <a:srgbClr val="BE2427"/>
    <a:srgbClr val="FCE5A8"/>
    <a:srgbClr val="EDD4D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3D97C-BD83-45E6-8E9D-477C8BD384DC}" v="2" dt="2024-05-07T15:10:37.245"/>
    <p1510:client id="{CA672C0A-DAA1-4D15-9F75-5EC70056A8B9}" v="5" dt="2024-05-07T14:21:06.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4660"/>
  </p:normalViewPr>
  <p:slideViewPr>
    <p:cSldViewPr snapToGrid="0">
      <p:cViewPr varScale="1">
        <p:scale>
          <a:sx n="71" d="100"/>
          <a:sy n="71" d="100"/>
        </p:scale>
        <p:origin x="1229" y="62"/>
      </p:cViewPr>
      <p:guideLst>
        <p:guide orient="horz" pos="2280"/>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Loughnane" userId="8cef311b-47da-47d2-84d2-55cb7fa3f4bf" providerId="ADAL" clId="{3783D97C-BD83-45E6-8E9D-477C8BD384DC}"/>
    <pc:docChg chg="custSel modSld">
      <pc:chgData name="Leah Loughnane" userId="8cef311b-47da-47d2-84d2-55cb7fa3f4bf" providerId="ADAL" clId="{3783D97C-BD83-45E6-8E9D-477C8BD384DC}" dt="2024-05-07T15:10:44.557" v="6" actId="478"/>
      <pc:docMkLst>
        <pc:docMk/>
      </pc:docMkLst>
      <pc:sldChg chg="delSp mod">
        <pc:chgData name="Leah Loughnane" userId="8cef311b-47da-47d2-84d2-55cb7fa3f4bf" providerId="ADAL" clId="{3783D97C-BD83-45E6-8E9D-477C8BD384DC}" dt="2024-05-07T15:10:44.557" v="6" actId="478"/>
        <pc:sldMkLst>
          <pc:docMk/>
          <pc:sldMk cId="448526874" sldId="540"/>
        </pc:sldMkLst>
        <pc:spChg chg="del">
          <ac:chgData name="Leah Loughnane" userId="8cef311b-47da-47d2-84d2-55cb7fa3f4bf" providerId="ADAL" clId="{3783D97C-BD83-45E6-8E9D-477C8BD384DC}" dt="2024-05-07T15:10:44.557" v="6" actId="478"/>
          <ac:spMkLst>
            <pc:docMk/>
            <pc:sldMk cId="448526874" sldId="540"/>
            <ac:spMk id="31" creationId="{2B6E040A-DFF9-43A5-AAB4-25A238A34034}"/>
          </ac:spMkLst>
        </pc:spChg>
      </pc:sldChg>
      <pc:sldChg chg="addSp modSp mod">
        <pc:chgData name="Leah Loughnane" userId="8cef311b-47da-47d2-84d2-55cb7fa3f4bf" providerId="ADAL" clId="{3783D97C-BD83-45E6-8E9D-477C8BD384DC}" dt="2024-05-07T15:10:25.560" v="3" actId="1037"/>
        <pc:sldMkLst>
          <pc:docMk/>
          <pc:sldMk cId="3770160600" sldId="2076137782"/>
        </pc:sldMkLst>
        <pc:spChg chg="add mod">
          <ac:chgData name="Leah Loughnane" userId="8cef311b-47da-47d2-84d2-55cb7fa3f4bf" providerId="ADAL" clId="{3783D97C-BD83-45E6-8E9D-477C8BD384DC}" dt="2024-05-07T15:10:25.560" v="3" actId="1037"/>
          <ac:spMkLst>
            <pc:docMk/>
            <pc:sldMk cId="3770160600" sldId="2076137782"/>
            <ac:spMk id="3" creationId="{3B9EC1B3-4910-D08F-79C5-FD348A092558}"/>
          </ac:spMkLst>
        </pc:spChg>
      </pc:sldChg>
      <pc:sldChg chg="addSp modSp">
        <pc:chgData name="Leah Loughnane" userId="8cef311b-47da-47d2-84d2-55cb7fa3f4bf" providerId="ADAL" clId="{3783D97C-BD83-45E6-8E9D-477C8BD384DC}" dt="2024-05-07T15:10:33.534" v="4"/>
        <pc:sldMkLst>
          <pc:docMk/>
          <pc:sldMk cId="3063971224" sldId="2076137791"/>
        </pc:sldMkLst>
        <pc:spChg chg="add mod">
          <ac:chgData name="Leah Loughnane" userId="8cef311b-47da-47d2-84d2-55cb7fa3f4bf" providerId="ADAL" clId="{3783D97C-BD83-45E6-8E9D-477C8BD384DC}" dt="2024-05-07T15:10:33.534" v="4"/>
          <ac:spMkLst>
            <pc:docMk/>
            <pc:sldMk cId="3063971224" sldId="2076137791"/>
            <ac:spMk id="5" creationId="{BAD302C1-9243-3421-167F-FE98969FB10B}"/>
          </ac:spMkLst>
        </pc:spChg>
      </pc:sldChg>
      <pc:sldChg chg="addSp modSp">
        <pc:chgData name="Leah Loughnane" userId="8cef311b-47da-47d2-84d2-55cb7fa3f4bf" providerId="ADAL" clId="{3783D97C-BD83-45E6-8E9D-477C8BD384DC}" dt="2024-05-07T15:10:37.245" v="5"/>
        <pc:sldMkLst>
          <pc:docMk/>
          <pc:sldMk cId="1756083437" sldId="2076137792"/>
        </pc:sldMkLst>
        <pc:spChg chg="add mod">
          <ac:chgData name="Leah Loughnane" userId="8cef311b-47da-47d2-84d2-55cb7fa3f4bf" providerId="ADAL" clId="{3783D97C-BD83-45E6-8E9D-477C8BD384DC}" dt="2024-05-07T15:10:37.245" v="5"/>
          <ac:spMkLst>
            <pc:docMk/>
            <pc:sldMk cId="1756083437" sldId="2076137792"/>
            <ac:spMk id="3" creationId="{47ED3B86-EAF0-AA7C-0A1F-B5624FAD8AE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nalysys.sharepoint.com/sites/SMBICT/Shared%20Documents/SMB%20IT%20content/0088%20-%201H23%20STF%20refresh%20report/As%20submitted/1H23%20STF%20refresh%20report%20_DATA%20FOR%20CHAR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analysys.sharepoint.com/sites/SMBICT/Shared%20Documents/SMB%20IT%20content/0088%20-%201H23%20STF%20refresh%20report/As%20submitted/1H23%20STF%20refresh%20report%20_DATA%20FOR%20CHART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https://analysys.sharepoint.com/sites/SMBICT/Shared%20Documents/SMB%20IT%20content/0088%20-%201H23%20STF%20refresh%20report/As%20submitted/1H23%20STF%20refresh%20report%20_DATA%20FOR%20CHAR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https://analysys.sharepoint.com/sites/SMBICT/Shared%20Documents/SMB%20IT%20content/0088%20-%201H23%20STF%20refresh%20report/As%20submitted/1H23%20STF%20refresh%20report%20_DATA%20FOR%20CHART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https://analysys.sharepoint.com/sites/SMBICT/Shared%20Documents/SMB%20IT%20content/0088%20-%201H23%20STF%20refresh%20report/As%20submitted/1H23%20STF%20refresh%20report%20_DATA%20FOR%20CHAR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https://analysys.sharepoint.com/sites/SMBICT/Shared%20Documents/SMB%20IT%20content/0088%20-%201H23%20STF%20refresh%20report/As%20submitted/1H23%20STF%20refresh%20report%20_DATA%20FOR%20CHART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https://analysys.sharepoint.com/sites/SMBICT/Shared%20Documents/SMB%20IT%20content/0088%20-%201H23%20STF%20refresh%20report/As%20submitted/1H23%20STF%20refresh%20report%20_DATA%20FOR%20CHART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explosion val="2"/>
          <c:dPt>
            <c:idx val="0"/>
            <c:bubble3D val="0"/>
            <c:spPr>
              <a:solidFill>
                <a:srgbClr val="C0D8E2"/>
              </a:solidFill>
              <a:ln w="19050">
                <a:solidFill>
                  <a:schemeClr val="lt1"/>
                </a:solidFill>
              </a:ln>
              <a:effectLst/>
            </c:spPr>
            <c:extLst>
              <c:ext xmlns:c16="http://schemas.microsoft.com/office/drawing/2014/chart" uri="{C3380CC4-5D6E-409C-BE32-E72D297353CC}">
                <c16:uniqueId val="{00000001-9161-4C47-9A54-261B075B5258}"/>
              </c:ext>
            </c:extLst>
          </c:dPt>
          <c:dPt>
            <c:idx val="1"/>
            <c:bubble3D val="0"/>
            <c:spPr>
              <a:solidFill>
                <a:srgbClr val="C0D8E2"/>
              </a:solidFill>
              <a:ln w="19050">
                <a:solidFill>
                  <a:schemeClr val="lt1"/>
                </a:solidFill>
              </a:ln>
              <a:effectLst/>
            </c:spPr>
            <c:extLst>
              <c:ext xmlns:c16="http://schemas.microsoft.com/office/drawing/2014/chart" uri="{C3380CC4-5D6E-409C-BE32-E72D297353CC}">
                <c16:uniqueId val="{00000003-9161-4C47-9A54-261B075B5258}"/>
              </c:ext>
            </c:extLst>
          </c:dPt>
          <c:dPt>
            <c:idx val="2"/>
            <c:bubble3D val="0"/>
            <c:spPr>
              <a:solidFill>
                <a:srgbClr val="C0D8E2"/>
              </a:solidFill>
              <a:ln w="19050">
                <a:solidFill>
                  <a:schemeClr val="lt1"/>
                </a:solidFill>
              </a:ln>
              <a:effectLst/>
            </c:spPr>
            <c:extLst>
              <c:ext xmlns:c16="http://schemas.microsoft.com/office/drawing/2014/chart" uri="{C3380CC4-5D6E-409C-BE32-E72D297353CC}">
                <c16:uniqueId val="{00000005-9161-4C47-9A54-261B075B5258}"/>
              </c:ext>
            </c:extLst>
          </c:dPt>
          <c:dPt>
            <c:idx val="3"/>
            <c:bubble3D val="0"/>
            <c:spPr>
              <a:solidFill>
                <a:srgbClr val="C0D8E2"/>
              </a:solidFill>
              <a:ln w="19050">
                <a:solidFill>
                  <a:schemeClr val="lt1"/>
                </a:solidFill>
              </a:ln>
              <a:effectLst/>
            </c:spPr>
            <c:extLst>
              <c:ext xmlns:c16="http://schemas.microsoft.com/office/drawing/2014/chart" uri="{C3380CC4-5D6E-409C-BE32-E72D297353CC}">
                <c16:uniqueId val="{00000007-9161-4C47-9A54-261B075B5258}"/>
              </c:ext>
            </c:extLst>
          </c:dPt>
          <c:dPt>
            <c:idx val="4"/>
            <c:bubble3D val="0"/>
            <c:spPr>
              <a:solidFill>
                <a:srgbClr val="C0D8E2"/>
              </a:solidFill>
              <a:ln w="19050">
                <a:solidFill>
                  <a:schemeClr val="lt1"/>
                </a:solidFill>
              </a:ln>
              <a:effectLst/>
            </c:spPr>
            <c:extLst>
              <c:ext xmlns:c16="http://schemas.microsoft.com/office/drawing/2014/chart" uri="{C3380CC4-5D6E-409C-BE32-E72D297353CC}">
                <c16:uniqueId val="{00000009-9161-4C47-9A54-261B075B5258}"/>
              </c:ext>
            </c:extLst>
          </c:dPt>
          <c:dPt>
            <c:idx val="5"/>
            <c:bubble3D val="0"/>
            <c:spPr>
              <a:solidFill>
                <a:srgbClr val="C0D8E2"/>
              </a:solidFill>
              <a:ln w="19050">
                <a:solidFill>
                  <a:schemeClr val="lt1"/>
                </a:solidFill>
              </a:ln>
              <a:effectLst/>
            </c:spPr>
            <c:extLst>
              <c:ext xmlns:c16="http://schemas.microsoft.com/office/drawing/2014/chart" uri="{C3380CC4-5D6E-409C-BE32-E72D297353CC}">
                <c16:uniqueId val="{0000000B-9161-4C47-9A54-261B075B5258}"/>
              </c:ext>
            </c:extLst>
          </c:dPt>
          <c:cat>
            <c:numRef>
              <c:f>Sheet1!$A$2:$A$7</c:f>
              <c:numCache>
                <c:formatCode>General</c:formatCode>
                <c:ptCount val="6"/>
              </c:numCache>
            </c:numRef>
          </c:cat>
          <c:val>
            <c:numRef>
              <c:f>Sheet1!$B$2:$B$7</c:f>
              <c:numCache>
                <c:formatCode>0%</c:formatCode>
                <c:ptCount val="6"/>
                <c:pt idx="0">
                  <c:v>0.16669999999999999</c:v>
                </c:pt>
                <c:pt idx="1">
                  <c:v>0.16669999999999999</c:v>
                </c:pt>
                <c:pt idx="2">
                  <c:v>0.16669999999999999</c:v>
                </c:pt>
                <c:pt idx="3">
                  <c:v>0.16669999999999999</c:v>
                </c:pt>
                <c:pt idx="4">
                  <c:v>0.16669999999999999</c:v>
                </c:pt>
                <c:pt idx="5">
                  <c:v>0.16669999999999999</c:v>
                </c:pt>
              </c:numCache>
            </c:numRef>
          </c:val>
          <c:extLst>
            <c:ext xmlns:c16="http://schemas.microsoft.com/office/drawing/2014/chart" uri="{C3380CC4-5D6E-409C-BE32-E72D297353CC}">
              <c16:uniqueId val="{0000000C-9161-4C47-9A54-261B075B5258}"/>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9807162534435266E-2"/>
          <c:y val="6.6666666666666666E-2"/>
          <c:w val="0.89988980716253442"/>
          <c:h val="0.8666666666666667"/>
        </c:manualLayout>
      </c:layout>
      <c:barChart>
        <c:barDir val="col"/>
        <c:grouping val="clustered"/>
        <c:varyColors val="0"/>
        <c:ser>
          <c:idx val="0"/>
          <c:order val="0"/>
          <c:tx>
            <c:strRef>
              <c:f>Data!$B$5</c:f>
              <c:strCache>
                <c:ptCount val="1"/>
                <c:pt idx="0">
                  <c:v>SMB IT Spending ($B)</c:v>
                </c:pt>
              </c:strCache>
            </c:strRef>
          </c:tx>
          <c:spPr>
            <a:solidFill>
              <a:srgbClr val="52798F"/>
            </a:solidFill>
            <a:ln>
              <a:noFill/>
            </a:ln>
            <a:effectLst/>
            <a:extLst>
              <a:ext uri="{91240B29-F687-4F45-9708-019B960494DF}">
                <a14:hiddenLine xmlns:a14="http://schemas.microsoft.com/office/drawing/2010/main">
                  <a:noFill/>
                </a14:hiddenLine>
              </a:ext>
            </a:ex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Data!$C$4:$H$4</c:f>
              <c:numCache>
                <c:formatCode>General</c:formatCode>
                <c:ptCount val="6"/>
                <c:pt idx="0">
                  <c:v>2023</c:v>
                </c:pt>
                <c:pt idx="1">
                  <c:v>2024</c:v>
                </c:pt>
                <c:pt idx="2">
                  <c:v>2025</c:v>
                </c:pt>
                <c:pt idx="3">
                  <c:v>2026</c:v>
                </c:pt>
                <c:pt idx="4">
                  <c:v>2027</c:v>
                </c:pt>
                <c:pt idx="5">
                  <c:v>2028</c:v>
                </c:pt>
              </c:numCache>
            </c:numRef>
          </c:cat>
          <c:val>
            <c:numRef>
              <c:f>Data!$C$5:$H$5</c:f>
              <c:numCache>
                <c:formatCode>"$"#,##0</c:formatCode>
                <c:ptCount val="6"/>
                <c:pt idx="0">
                  <c:v>1529.3747235569883</c:v>
                </c:pt>
                <c:pt idx="1">
                  <c:v>1619.2658742511089</c:v>
                </c:pt>
                <c:pt idx="2">
                  <c:v>1734.6153848812194</c:v>
                </c:pt>
                <c:pt idx="3">
                  <c:v>1868.5975591156855</c:v>
                </c:pt>
                <c:pt idx="4">
                  <c:v>2012.6202406277305</c:v>
                </c:pt>
                <c:pt idx="5">
                  <c:v>2173.2342132325807</c:v>
                </c:pt>
              </c:numCache>
            </c:numRef>
          </c:val>
          <c:extLst>
            <c:ext xmlns:c16="http://schemas.microsoft.com/office/drawing/2014/chart" uri="{C3380CC4-5D6E-409C-BE32-E72D297353CC}">
              <c16:uniqueId val="{00000000-F800-47DE-B6FF-82789B83DE68}"/>
            </c:ext>
          </c:extLst>
        </c:ser>
        <c:dLbls>
          <c:dLblPos val="ctr"/>
          <c:showLegendKey val="0"/>
          <c:showVal val="1"/>
          <c:showCatName val="0"/>
          <c:showSerName val="0"/>
          <c:showPercent val="0"/>
          <c:showBubbleSize val="0"/>
        </c:dLbls>
        <c:gapWidth val="50"/>
        <c:overlap val="-27"/>
        <c:axId val="1328478352"/>
        <c:axId val="1328479184"/>
      </c:barChart>
      <c:catAx>
        <c:axId val="1328478352"/>
        <c:scaling>
          <c:orientation val="minMax"/>
        </c:scaling>
        <c:delete val="0"/>
        <c:axPos val="b"/>
        <c:numFmt formatCode="General" sourceLinked="1"/>
        <c:majorTickMark val="none"/>
        <c:minorTickMark val="none"/>
        <c:tickLblPos val="nextTo"/>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328479184"/>
        <c:crosses val="autoZero"/>
        <c:auto val="1"/>
        <c:lblAlgn val="ctr"/>
        <c:lblOffset val="100"/>
        <c:noMultiLvlLbl val="0"/>
      </c:catAx>
      <c:valAx>
        <c:axId val="1328479184"/>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r>
                  <a:rPr lang="en-US" sz="1200" dirty="0"/>
                  <a:t>Spending (USD billion)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title>
        <c:numFmt formatCode="###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328478352"/>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rgbClr val="FFFFFF"/>
          </a:solidFill>
        </a14:hiddenFill>
      </a:ext>
    </a:extLst>
  </c:spPr>
  <c:txPr>
    <a:bodyPr/>
    <a:lstStyle/>
    <a:p>
      <a:pPr>
        <a:defRPr sz="1000" b="0" i="0">
          <a:solidFill>
            <a:srgbClr val="000000"/>
          </a:solidFill>
          <a:latin typeface="Franklin Gothic Book" panose="020B05030201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9807162534435266E-2"/>
          <c:y val="6.6666666666666666E-2"/>
          <c:w val="0.89988980716253442"/>
          <c:h val="0.8666666666666667"/>
        </c:manualLayout>
      </c:layout>
      <c:lineChart>
        <c:grouping val="standard"/>
        <c:varyColors val="0"/>
        <c:ser>
          <c:idx val="0"/>
          <c:order val="0"/>
          <c:tx>
            <c:strRef>
              <c:f>Data!$B$10</c:f>
              <c:strCache>
                <c:ptCount val="1"/>
                <c:pt idx="0">
                  <c:v>SMB spending growth</c:v>
                </c:pt>
              </c:strCache>
            </c:strRef>
          </c:tx>
          <c:spPr>
            <a:ln w="25400" cap="rnd">
              <a:solidFill>
                <a:srgbClr val="122942"/>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Data!$C$9:$G$9</c:f>
              <c:numCache>
                <c:formatCode>General</c:formatCode>
                <c:ptCount val="5"/>
                <c:pt idx="0">
                  <c:v>2024</c:v>
                </c:pt>
                <c:pt idx="1">
                  <c:v>2025</c:v>
                </c:pt>
                <c:pt idx="2">
                  <c:v>2026</c:v>
                </c:pt>
                <c:pt idx="3">
                  <c:v>2027</c:v>
                </c:pt>
                <c:pt idx="4">
                  <c:v>2028</c:v>
                </c:pt>
              </c:numCache>
            </c:numRef>
          </c:cat>
          <c:val>
            <c:numRef>
              <c:f>Data!$C$10:$G$10</c:f>
              <c:numCache>
                <c:formatCode>0%</c:formatCode>
                <c:ptCount val="5"/>
                <c:pt idx="0">
                  <c:v>5.8776406664452718E-2</c:v>
                </c:pt>
                <c:pt idx="1">
                  <c:v>7.12356830736387E-2</c:v>
                </c:pt>
                <c:pt idx="2">
                  <c:v>7.7240277817344882E-2</c:v>
                </c:pt>
                <c:pt idx="3">
                  <c:v>7.7075280768430288E-2</c:v>
                </c:pt>
                <c:pt idx="4">
                  <c:v>7.9803417138821553E-2</c:v>
                </c:pt>
              </c:numCache>
            </c:numRef>
          </c:val>
          <c:smooth val="0"/>
          <c:extLst>
            <c:ext xmlns:c16="http://schemas.microsoft.com/office/drawing/2014/chart" uri="{C3380CC4-5D6E-409C-BE32-E72D297353CC}">
              <c16:uniqueId val="{00000000-BB6E-40F8-AEA5-890CADECE901}"/>
            </c:ext>
          </c:extLst>
        </c:ser>
        <c:dLbls>
          <c:dLblPos val="b"/>
          <c:showLegendKey val="0"/>
          <c:showVal val="1"/>
          <c:showCatName val="0"/>
          <c:showSerName val="0"/>
          <c:showPercent val="0"/>
          <c:showBubbleSize val="0"/>
        </c:dLbls>
        <c:smooth val="0"/>
        <c:axId val="1198619024"/>
        <c:axId val="1198619440"/>
      </c:lineChart>
      <c:catAx>
        <c:axId val="1198619024"/>
        <c:scaling>
          <c:orientation val="minMax"/>
        </c:scaling>
        <c:delete val="0"/>
        <c:axPos val="b"/>
        <c:numFmt formatCode="General" sourceLinked="1"/>
        <c:majorTickMark val="none"/>
        <c:minorTickMark val="none"/>
        <c:tickLblPos val="nextTo"/>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198619440"/>
        <c:crosses val="autoZero"/>
        <c:auto val="1"/>
        <c:lblAlgn val="ctr"/>
        <c:lblOffset val="100"/>
        <c:noMultiLvlLbl val="0"/>
      </c:catAx>
      <c:valAx>
        <c:axId val="1198619440"/>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r>
                  <a:rPr lang="en-GB" sz="1200" b="0" i="0" u="none" strike="noStrike" kern="1200" baseline="0" dirty="0">
                    <a:solidFill>
                      <a:srgbClr val="000000"/>
                    </a:solidFill>
                    <a:latin typeface="Franklin Gothic Book" panose="020B0503020102020204" pitchFamily="34" charset="0"/>
                  </a:rPr>
                  <a:t>Year-on-year growth</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title>
        <c:numFmt formatCode="0%"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198619024"/>
        <c:crosses val="autoZero"/>
        <c:crossBetween val="midCat"/>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3352">
              <a:lumMod val="15000"/>
              <a:lumOff val="85000"/>
            </a:srgbClr>
          </a:solidFill>
          <a:round/>
        </a14:hiddenLine>
      </a:ext>
    </a:extLst>
  </c:spPr>
  <c:txPr>
    <a:bodyPr/>
    <a:lstStyle/>
    <a:p>
      <a:pPr>
        <a:defRPr sz="1000" b="0" i="0">
          <a:solidFill>
            <a:srgbClr val="000000"/>
          </a:solidFill>
          <a:latin typeface="Franklin Gothic Book" panose="020B05030201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9807162534435266E-2"/>
          <c:y val="6.6666666666666666E-2"/>
          <c:w val="0.89988980716253442"/>
          <c:h val="0.78752326413743734"/>
        </c:manualLayout>
      </c:layout>
      <c:barChart>
        <c:barDir val="col"/>
        <c:grouping val="stacked"/>
        <c:varyColors val="0"/>
        <c:ser>
          <c:idx val="0"/>
          <c:order val="0"/>
          <c:tx>
            <c:strRef>
              <c:f>Data!$B$16</c:f>
              <c:strCache>
                <c:ptCount val="1"/>
                <c:pt idx="0">
                  <c:v>Small businesses</c:v>
                </c:pt>
              </c:strCache>
            </c:strRef>
          </c:tx>
          <c:spPr>
            <a:solidFill>
              <a:srgbClr val="BE2427"/>
            </a:solidFill>
            <a:ln>
              <a:noFill/>
            </a:ln>
            <a:effectLst/>
            <a:extLst>
              <a:ext uri="{91240B29-F687-4F45-9708-019B960494DF}">
                <a14:hiddenLine xmlns:a14="http://schemas.microsoft.com/office/drawing/2010/main">
                  <a:noFill/>
                </a14:hiddenLine>
              </a:ext>
            </a:ex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Data!$C$15:$H$15</c:f>
              <c:numCache>
                <c:formatCode>General</c:formatCode>
                <c:ptCount val="6"/>
                <c:pt idx="0">
                  <c:v>2023</c:v>
                </c:pt>
                <c:pt idx="1">
                  <c:v>2024</c:v>
                </c:pt>
                <c:pt idx="2">
                  <c:v>2025</c:v>
                </c:pt>
                <c:pt idx="3">
                  <c:v>2026</c:v>
                </c:pt>
                <c:pt idx="4">
                  <c:v>2027</c:v>
                </c:pt>
                <c:pt idx="5">
                  <c:v>2028</c:v>
                </c:pt>
              </c:numCache>
            </c:numRef>
          </c:cat>
          <c:val>
            <c:numRef>
              <c:f>Data!$C$16:$H$16</c:f>
              <c:numCache>
                <c:formatCode>"$"#,##0</c:formatCode>
                <c:ptCount val="6"/>
                <c:pt idx="0">
                  <c:v>796.83925077403967</c:v>
                </c:pt>
                <c:pt idx="1">
                  <c:v>841.65846539430652</c:v>
                </c:pt>
                <c:pt idx="2">
                  <c:v>899.40038187509344</c:v>
                </c:pt>
                <c:pt idx="3">
                  <c:v>966.21955783854173</c:v>
                </c:pt>
                <c:pt idx="4">
                  <c:v>1038.6519518704235</c:v>
                </c:pt>
                <c:pt idx="5">
                  <c:v>1119.8654772122914</c:v>
                </c:pt>
              </c:numCache>
            </c:numRef>
          </c:val>
          <c:extLst>
            <c:ext xmlns:c16="http://schemas.microsoft.com/office/drawing/2014/chart" uri="{C3380CC4-5D6E-409C-BE32-E72D297353CC}">
              <c16:uniqueId val="{00000000-AD59-45FE-81F6-A79419D45A80}"/>
            </c:ext>
          </c:extLst>
        </c:ser>
        <c:ser>
          <c:idx val="1"/>
          <c:order val="1"/>
          <c:tx>
            <c:strRef>
              <c:f>Data!$B$17</c:f>
              <c:strCache>
                <c:ptCount val="1"/>
                <c:pt idx="0">
                  <c:v>Medium-sized businesses</c:v>
                </c:pt>
              </c:strCache>
            </c:strRef>
          </c:tx>
          <c:spPr>
            <a:solidFill>
              <a:srgbClr val="DEA4A8"/>
            </a:solidFill>
            <a:ln>
              <a:noFill/>
            </a:ln>
            <a:effectLst/>
            <a:extLst>
              <a:ext uri="{91240B29-F687-4F45-9708-019B960494DF}">
                <a14:hiddenLine xmlns:a14="http://schemas.microsoft.com/office/drawing/2010/main">
                  <a:noFill/>
                </a14:hiddenLine>
              </a:ext>
            </a:ex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Data!$C$15:$H$15</c:f>
              <c:numCache>
                <c:formatCode>General</c:formatCode>
                <c:ptCount val="6"/>
                <c:pt idx="0">
                  <c:v>2023</c:v>
                </c:pt>
                <c:pt idx="1">
                  <c:v>2024</c:v>
                </c:pt>
                <c:pt idx="2">
                  <c:v>2025</c:v>
                </c:pt>
                <c:pt idx="3">
                  <c:v>2026</c:v>
                </c:pt>
                <c:pt idx="4">
                  <c:v>2027</c:v>
                </c:pt>
                <c:pt idx="5">
                  <c:v>2028</c:v>
                </c:pt>
              </c:numCache>
            </c:numRef>
          </c:cat>
          <c:val>
            <c:numRef>
              <c:f>Data!$C$17:$H$17</c:f>
              <c:numCache>
                <c:formatCode>"$"#,##0</c:formatCode>
                <c:ptCount val="6"/>
                <c:pt idx="0">
                  <c:v>732.53547278294297</c:v>
                </c:pt>
                <c:pt idx="1">
                  <c:v>777.60740885680229</c:v>
                </c:pt>
                <c:pt idx="2">
                  <c:v>835.21500300612445</c:v>
                </c:pt>
                <c:pt idx="3">
                  <c:v>902.3780012771058</c:v>
                </c:pt>
                <c:pt idx="4">
                  <c:v>973.96828875733399</c:v>
                </c:pt>
                <c:pt idx="5">
                  <c:v>1053.3687360203048</c:v>
                </c:pt>
              </c:numCache>
            </c:numRef>
          </c:val>
          <c:extLst>
            <c:ext xmlns:c16="http://schemas.microsoft.com/office/drawing/2014/chart" uri="{C3380CC4-5D6E-409C-BE32-E72D297353CC}">
              <c16:uniqueId val="{00000001-AD59-45FE-81F6-A79419D45A80}"/>
            </c:ext>
          </c:extLst>
        </c:ser>
        <c:dLbls>
          <c:dLblPos val="ctr"/>
          <c:showLegendKey val="0"/>
          <c:showVal val="1"/>
          <c:showCatName val="0"/>
          <c:showSerName val="0"/>
          <c:showPercent val="0"/>
          <c:showBubbleSize val="0"/>
        </c:dLbls>
        <c:gapWidth val="50"/>
        <c:overlap val="100"/>
        <c:axId val="1328485008"/>
        <c:axId val="628007952"/>
      </c:barChart>
      <c:catAx>
        <c:axId val="1328485008"/>
        <c:scaling>
          <c:orientation val="minMax"/>
        </c:scaling>
        <c:delete val="0"/>
        <c:axPos val="b"/>
        <c:numFmt formatCode="General" sourceLinked="1"/>
        <c:majorTickMark val="none"/>
        <c:minorTickMark val="none"/>
        <c:tickLblPos val="nextTo"/>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628007952"/>
        <c:crosses val="autoZero"/>
        <c:auto val="1"/>
        <c:lblAlgn val="ctr"/>
        <c:lblOffset val="100"/>
        <c:noMultiLvlLbl val="0"/>
      </c:catAx>
      <c:valAx>
        <c:axId val="628007952"/>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r>
                  <a:rPr lang="en-US" sz="1200" dirty="0"/>
                  <a:t>Spending (USD billion)</a:t>
                </a:r>
              </a:p>
            </c:rich>
          </c:tx>
          <c:layout>
            <c:manualLayout>
              <c:xMode val="edge"/>
              <c:yMode val="edge"/>
              <c:x val="1.7323631987204293E-2"/>
              <c:y val="5.3348604151753763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title>
        <c:numFmt formatCode="###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328485008"/>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ayout>
        <c:manualLayout>
          <c:xMode val="edge"/>
          <c:yMode val="edge"/>
          <c:x val="0.16253443526170799"/>
          <c:y val="0.8666666666666667"/>
          <c:w val="0.80716253443526176"/>
          <c:h val="7.272727272727272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3352">
              <a:lumMod val="15000"/>
              <a:lumOff val="85000"/>
            </a:srgbClr>
          </a:solidFill>
          <a:round/>
        </a14:hiddenLine>
      </a:ext>
    </a:extLst>
  </c:spPr>
  <c:txPr>
    <a:bodyPr/>
    <a:lstStyle/>
    <a:p>
      <a:pPr>
        <a:defRPr sz="1000" b="0" i="0">
          <a:solidFill>
            <a:srgbClr val="000000"/>
          </a:solidFill>
          <a:latin typeface="Franklin Gothic Book" panose="020B0503020102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9807162534435266E-2"/>
          <c:y val="6.6666666666666666E-2"/>
          <c:w val="0.89988980716253442"/>
          <c:h val="0.78752326413743734"/>
        </c:manualLayout>
      </c:layout>
      <c:lineChart>
        <c:grouping val="standard"/>
        <c:varyColors val="0"/>
        <c:ser>
          <c:idx val="0"/>
          <c:order val="0"/>
          <c:tx>
            <c:strRef>
              <c:f>Data!$B$22</c:f>
              <c:strCache>
                <c:ptCount val="1"/>
                <c:pt idx="0">
                  <c:v>Small businesses</c:v>
                </c:pt>
              </c:strCache>
            </c:strRef>
          </c:tx>
          <c:spPr>
            <a:ln w="25400" cap="rnd">
              <a:solidFill>
                <a:srgbClr val="BE2427"/>
              </a:solidFill>
              <a:prstDash val="solid"/>
              <a:round/>
            </a:ln>
            <a:effectLst/>
          </c:spPr>
          <c:marker>
            <c:symbol val="none"/>
          </c:marker>
          <c:dLbls>
            <c:dLbl>
              <c:idx val="0"/>
              <c:layout>
                <c:manualLayout>
                  <c:x val="-3.5902258085507906E-2"/>
                  <c:y val="5.6545454545454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EA-4579-9695-7037557FD1C7}"/>
                </c:ext>
              </c:extLst>
            </c:dLbl>
            <c:dLbl>
              <c:idx val="1"/>
              <c:layout>
                <c:manualLayout>
                  <c:x val="-4.1411899958786143E-2"/>
                  <c:y val="5.04848484848484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EA-4579-9695-7037557FD1C7}"/>
                </c:ext>
              </c:extLst>
            </c:dLbl>
            <c:dLbl>
              <c:idx val="2"/>
              <c:layout>
                <c:manualLayout>
                  <c:x val="-4.1411899958786143E-2"/>
                  <c:y val="6.86666666666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EA-4579-9695-7037557FD1C7}"/>
                </c:ext>
              </c:extLst>
            </c:dLbl>
            <c:dLbl>
              <c:idx val="3"/>
              <c:layout>
                <c:manualLayout>
                  <c:x val="-4.4166720895425261E-2"/>
                  <c:y val="5.6545454545454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EA-4579-9695-7037557FD1C7}"/>
                </c:ext>
              </c:extLst>
            </c:dLbl>
            <c:dLbl>
              <c:idx val="4"/>
              <c:layout>
                <c:manualLayout>
                  <c:x val="-5.1856521860550168E-2"/>
                  <c:y val="5.5136809280490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C8-44BE-863F-A53F3453D9D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Data!$C$21:$G$21</c:f>
              <c:numCache>
                <c:formatCode>General</c:formatCode>
                <c:ptCount val="5"/>
                <c:pt idx="0">
                  <c:v>2024</c:v>
                </c:pt>
                <c:pt idx="1">
                  <c:v>2025</c:v>
                </c:pt>
                <c:pt idx="2">
                  <c:v>2026</c:v>
                </c:pt>
                <c:pt idx="3">
                  <c:v>2027</c:v>
                </c:pt>
                <c:pt idx="4">
                  <c:v>2028</c:v>
                </c:pt>
              </c:numCache>
            </c:numRef>
          </c:cat>
          <c:val>
            <c:numRef>
              <c:f>Data!$C$22:$G$22</c:f>
              <c:numCache>
                <c:formatCode>0%</c:formatCode>
                <c:ptCount val="5"/>
                <c:pt idx="0">
                  <c:v>5.6246243614041402E-2</c:v>
                </c:pt>
                <c:pt idx="1">
                  <c:v>6.8604925697189456E-2</c:v>
                </c:pt>
                <c:pt idx="2">
                  <c:v>7.4293026009330632E-2</c:v>
                </c:pt>
                <c:pt idx="3">
                  <c:v>7.4964735959097029E-2</c:v>
                </c:pt>
                <c:pt idx="4">
                  <c:v>7.8191279759901366E-2</c:v>
                </c:pt>
              </c:numCache>
            </c:numRef>
          </c:val>
          <c:smooth val="0"/>
          <c:extLst>
            <c:ext xmlns:c16="http://schemas.microsoft.com/office/drawing/2014/chart" uri="{C3380CC4-5D6E-409C-BE32-E72D297353CC}">
              <c16:uniqueId val="{00000004-71EA-4579-9695-7037557FD1C7}"/>
            </c:ext>
          </c:extLst>
        </c:ser>
        <c:ser>
          <c:idx val="1"/>
          <c:order val="1"/>
          <c:tx>
            <c:strRef>
              <c:f>Data!$B$23</c:f>
              <c:strCache>
                <c:ptCount val="1"/>
                <c:pt idx="0">
                  <c:v>Medium-sized businesses</c:v>
                </c:pt>
              </c:strCache>
            </c:strRef>
          </c:tx>
          <c:spPr>
            <a:ln w="25400" cap="rnd">
              <a:solidFill>
                <a:srgbClr val="DEA4A8"/>
              </a:solidFill>
              <a:prstDash val="solid"/>
              <a:round/>
            </a:ln>
            <a:effectLst/>
          </c:spPr>
          <c:marker>
            <c:symbol val="none"/>
          </c:marker>
          <c:dLbls>
            <c:dLbl>
              <c:idx val="0"/>
              <c:layout>
                <c:manualLayout>
                  <c:x val="-3.3147437148868787E-2"/>
                  <c:y val="-5.8606060606060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EA-4579-9695-7037557FD1C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Data!$C$21:$G$21</c:f>
              <c:numCache>
                <c:formatCode>General</c:formatCode>
                <c:ptCount val="5"/>
                <c:pt idx="0">
                  <c:v>2024</c:v>
                </c:pt>
                <c:pt idx="1">
                  <c:v>2025</c:v>
                </c:pt>
                <c:pt idx="2">
                  <c:v>2026</c:v>
                </c:pt>
                <c:pt idx="3">
                  <c:v>2027</c:v>
                </c:pt>
                <c:pt idx="4">
                  <c:v>2028</c:v>
                </c:pt>
              </c:numCache>
            </c:numRef>
          </c:cat>
          <c:val>
            <c:numRef>
              <c:f>Data!$C$23:$G$23</c:f>
              <c:numCache>
                <c:formatCode>0%</c:formatCode>
                <c:ptCount val="5"/>
                <c:pt idx="0">
                  <c:v>6.1528673693614477E-2</c:v>
                </c:pt>
                <c:pt idx="1">
                  <c:v>7.4083134359552716E-2</c:v>
                </c:pt>
                <c:pt idx="2">
                  <c:v>8.041402277167764E-2</c:v>
                </c:pt>
                <c:pt idx="3">
                  <c:v>7.9335142677357862E-2</c:v>
                </c:pt>
                <c:pt idx="4">
                  <c:v>8.1522620581699012E-2</c:v>
                </c:pt>
              </c:numCache>
            </c:numRef>
          </c:val>
          <c:smooth val="0"/>
          <c:extLst>
            <c:ext xmlns:c16="http://schemas.microsoft.com/office/drawing/2014/chart" uri="{C3380CC4-5D6E-409C-BE32-E72D297353CC}">
              <c16:uniqueId val="{00000006-71EA-4579-9695-7037557FD1C7}"/>
            </c:ext>
          </c:extLst>
        </c:ser>
        <c:dLbls>
          <c:dLblPos val="t"/>
          <c:showLegendKey val="0"/>
          <c:showVal val="1"/>
          <c:showCatName val="0"/>
          <c:showSerName val="0"/>
          <c:showPercent val="0"/>
          <c:showBubbleSize val="0"/>
        </c:dLbls>
        <c:smooth val="0"/>
        <c:axId val="1736011232"/>
        <c:axId val="1736011648"/>
      </c:lineChart>
      <c:catAx>
        <c:axId val="1736011232"/>
        <c:scaling>
          <c:orientation val="minMax"/>
        </c:scaling>
        <c:delete val="0"/>
        <c:axPos val="b"/>
        <c:numFmt formatCode="General" sourceLinked="1"/>
        <c:majorTickMark val="none"/>
        <c:minorTickMark val="none"/>
        <c:tickLblPos val="nextTo"/>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736011648"/>
        <c:crosses val="autoZero"/>
        <c:auto val="1"/>
        <c:lblAlgn val="ctr"/>
        <c:lblOffset val="100"/>
        <c:noMultiLvlLbl val="0"/>
      </c:catAx>
      <c:valAx>
        <c:axId val="1736011648"/>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r>
                  <a:rPr lang="en-US" sz="1200" dirty="0"/>
                  <a:t>Year-on-year growth</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title>
        <c:numFmt formatCode="0%"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736011232"/>
        <c:crosses val="autoZero"/>
        <c:crossBetween val="midCat"/>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ayout>
        <c:manualLayout>
          <c:xMode val="edge"/>
          <c:yMode val="edge"/>
          <c:x val="0.1487603305785124"/>
          <c:y val="0.8666666666666667"/>
          <c:w val="0.78787878787878785"/>
          <c:h val="7.272727272727272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3352">
              <a:lumMod val="15000"/>
              <a:lumOff val="85000"/>
            </a:srgbClr>
          </a:solidFill>
          <a:round/>
        </a14:hiddenLine>
      </a:ext>
    </a:extLst>
  </c:spPr>
  <c:txPr>
    <a:bodyPr/>
    <a:lstStyle/>
    <a:p>
      <a:pPr>
        <a:defRPr sz="1000" b="0" i="0">
          <a:solidFill>
            <a:srgbClr val="000000"/>
          </a:solidFill>
          <a:latin typeface="Franklin Gothic Book" panose="020B05030201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3774104683195593E-2"/>
          <c:y val="3.2635941282962898E-2"/>
          <c:w val="0.97245179063360887"/>
          <c:h val="0.86653674177154449"/>
        </c:manualLayout>
      </c:layout>
      <c:barChart>
        <c:barDir val="bar"/>
        <c:grouping val="clustered"/>
        <c:varyColors val="0"/>
        <c:ser>
          <c:idx val="0"/>
          <c:order val="0"/>
          <c:tx>
            <c:strRef>
              <c:f>Data!$C$27</c:f>
              <c:strCache>
                <c:ptCount val="1"/>
                <c:pt idx="0">
                  <c:v>2025</c:v>
                </c:pt>
              </c:strCache>
            </c:strRef>
          </c:tx>
          <c:spPr>
            <a:solidFill>
              <a:srgbClr val="FCD662"/>
            </a:solidFill>
            <a:ln>
              <a:solidFill>
                <a:schemeClr val="tx1"/>
              </a:solidFill>
            </a:ln>
            <a:effectLst/>
          </c:spPr>
          <c:invertIfNegative val="0"/>
          <c:dLbls>
            <c:dLbl>
              <c:idx val="0"/>
              <c:layout>
                <c:manualLayout>
                  <c:x val="-9.0219301099759217E-3"/>
                  <c:y val="-5.5401662049861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16-4A92-9A53-21A7762CB1B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Data!$B$28:$B$33</c:f>
              <c:strCache>
                <c:ptCount val="6"/>
                <c:pt idx="0">
                  <c:v>Devices and peripherals</c:v>
                </c:pt>
                <c:pt idx="1">
                  <c:v>IT and managed services</c:v>
                </c:pt>
                <c:pt idx="2">
                  <c:v>UC and digital services</c:v>
                </c:pt>
                <c:pt idx="3">
                  <c:v>Cyber security</c:v>
                </c:pt>
                <c:pt idx="4">
                  <c:v>Infrastructure</c:v>
                </c:pt>
                <c:pt idx="5">
                  <c:v>Business applications</c:v>
                </c:pt>
              </c:strCache>
            </c:strRef>
          </c:cat>
          <c:val>
            <c:numRef>
              <c:f>Data!$C$28:$C$33</c:f>
              <c:numCache>
                <c:formatCode>0.0%</c:formatCode>
                <c:ptCount val="6"/>
                <c:pt idx="0">
                  <c:v>1.5880957100025794E-2</c:v>
                </c:pt>
                <c:pt idx="1">
                  <c:v>4.7016819896681827E-2</c:v>
                </c:pt>
                <c:pt idx="2">
                  <c:v>5.2608025724120155E-2</c:v>
                </c:pt>
                <c:pt idx="3">
                  <c:v>6.8254358640577717E-2</c:v>
                </c:pt>
                <c:pt idx="4">
                  <c:v>0.10034970101088314</c:v>
                </c:pt>
                <c:pt idx="5">
                  <c:v>0.13034105876155166</c:v>
                </c:pt>
              </c:numCache>
            </c:numRef>
          </c:val>
          <c:extLst>
            <c:ext xmlns:c16="http://schemas.microsoft.com/office/drawing/2014/chart" uri="{C3380CC4-5D6E-409C-BE32-E72D297353CC}">
              <c16:uniqueId val="{00000000-F016-4A92-9A53-21A7762CB1B3}"/>
            </c:ext>
          </c:extLst>
        </c:ser>
        <c:ser>
          <c:idx val="1"/>
          <c:order val="1"/>
          <c:tx>
            <c:strRef>
              <c:f>Data!$D$27</c:f>
              <c:strCache>
                <c:ptCount val="1"/>
                <c:pt idx="0">
                  <c:v>2024</c:v>
                </c:pt>
              </c:strCache>
            </c:strRef>
          </c:tx>
          <c:spPr>
            <a:solidFill>
              <a:srgbClr val="F5AD56"/>
            </a:solidFill>
            <a:ln>
              <a:solidFill>
                <a:prstClr val="black"/>
              </a:solidFill>
            </a:ln>
            <a:effectLst/>
          </c:spPr>
          <c:invertIfNegative val="0"/>
          <c:dLbls>
            <c:dLbl>
              <c:idx val="0"/>
              <c:layout>
                <c:manualLayout>
                  <c:x val="-3.5756274267370481E-3"/>
                  <c:y val="5.54016620498625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16-4A92-9A53-21A7762CB1B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Data!$B$28:$B$33</c:f>
              <c:strCache>
                <c:ptCount val="6"/>
                <c:pt idx="0">
                  <c:v>Devices and peripherals</c:v>
                </c:pt>
                <c:pt idx="1">
                  <c:v>IT and managed services</c:v>
                </c:pt>
                <c:pt idx="2">
                  <c:v>UC and digital services</c:v>
                </c:pt>
                <c:pt idx="3">
                  <c:v>Cyber security</c:v>
                </c:pt>
                <c:pt idx="4">
                  <c:v>Infrastructure</c:v>
                </c:pt>
                <c:pt idx="5">
                  <c:v>Business applications</c:v>
                </c:pt>
              </c:strCache>
            </c:strRef>
          </c:cat>
          <c:val>
            <c:numRef>
              <c:f>Data!$D$28:$D$33</c:f>
              <c:numCache>
                <c:formatCode>0.0%</c:formatCode>
                <c:ptCount val="6"/>
                <c:pt idx="0">
                  <c:v>1.1097973292537811E-2</c:v>
                </c:pt>
                <c:pt idx="1">
                  <c:v>4.0506378439920887E-2</c:v>
                </c:pt>
                <c:pt idx="2">
                  <c:v>4.5732656911141589E-2</c:v>
                </c:pt>
                <c:pt idx="3">
                  <c:v>6.8572072807462137E-2</c:v>
                </c:pt>
                <c:pt idx="4">
                  <c:v>7.9723417273810604E-2</c:v>
                </c:pt>
                <c:pt idx="5">
                  <c:v>0.11017561101992213</c:v>
                </c:pt>
              </c:numCache>
            </c:numRef>
          </c:val>
          <c:extLst>
            <c:ext xmlns:c16="http://schemas.microsoft.com/office/drawing/2014/chart" uri="{C3380CC4-5D6E-409C-BE32-E72D297353CC}">
              <c16:uniqueId val="{00000002-F016-4A92-9A53-21A7762CB1B3}"/>
            </c:ext>
          </c:extLst>
        </c:ser>
        <c:dLbls>
          <c:dLblPos val="ctr"/>
          <c:showLegendKey val="0"/>
          <c:showVal val="1"/>
          <c:showCatName val="0"/>
          <c:showSerName val="0"/>
          <c:showPercent val="0"/>
          <c:showBubbleSize val="0"/>
        </c:dLbls>
        <c:gapWidth val="50"/>
        <c:axId val="1591581232"/>
        <c:axId val="1591578736"/>
      </c:barChart>
      <c:catAx>
        <c:axId val="1591581232"/>
        <c:scaling>
          <c:orientation val="minMax"/>
        </c:scaling>
        <c:delete val="0"/>
        <c:axPos val="l"/>
        <c:numFmt formatCode="General" sourceLinked="1"/>
        <c:majorTickMark val="none"/>
        <c:minorTickMark val="none"/>
        <c:tickLblPos val="low"/>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591578736"/>
        <c:crosses val="autoZero"/>
        <c:auto val="1"/>
        <c:lblAlgn val="ctr"/>
        <c:lblOffset val="100"/>
        <c:noMultiLvlLbl val="0"/>
      </c:catAx>
      <c:valAx>
        <c:axId val="1591578736"/>
        <c:scaling>
          <c:orientation val="minMax"/>
        </c:scaling>
        <c:delete val="0"/>
        <c:axPos val="b"/>
        <c:title>
          <c:tx>
            <c:rich>
              <a:bodyPr rot="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r>
                  <a:rPr lang="en-GB" sz="1200" dirty="0"/>
                  <a:t>Year-on-year growth</a:t>
                </a:r>
              </a:p>
            </c:rich>
          </c:tx>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title>
        <c:numFmt formatCode="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591581232"/>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ayout>
        <c:manualLayout>
          <c:xMode val="edge"/>
          <c:yMode val="edge"/>
          <c:x val="0.3887067525650203"/>
          <c:y val="0.93905817174515238"/>
          <c:w val="0.6112932474349797"/>
          <c:h val="3.324099722991689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3352">
              <a:lumMod val="15000"/>
              <a:lumOff val="85000"/>
            </a:srgbClr>
          </a:solidFill>
          <a:round/>
        </a14:hiddenLine>
      </a:ext>
    </a:extLst>
  </c:spPr>
  <c:txPr>
    <a:bodyPr/>
    <a:lstStyle/>
    <a:p>
      <a:pPr>
        <a:defRPr sz="1000" b="0" i="0">
          <a:solidFill>
            <a:srgbClr val="000000"/>
          </a:solidFill>
          <a:latin typeface="Franklin Gothic Book" panose="020B05030201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6.9807162534435266E-2"/>
          <c:y val="6.6666666666666666E-2"/>
          <c:w val="0.89988980716253442"/>
          <c:h val="0.6477217847769029"/>
        </c:manualLayout>
      </c:layout>
      <c:barChart>
        <c:barDir val="col"/>
        <c:grouping val="stacked"/>
        <c:varyColors val="0"/>
        <c:ser>
          <c:idx val="0"/>
          <c:order val="0"/>
          <c:tx>
            <c:strRef>
              <c:f>Data!$B$43</c:f>
              <c:strCache>
                <c:ptCount val="1"/>
                <c:pt idx="0">
                  <c:v>Resellers and VARs</c:v>
                </c:pt>
              </c:strCache>
            </c:strRef>
          </c:tx>
          <c:spPr>
            <a:solidFill>
              <a:srgbClr val="122942"/>
            </a:solidFill>
            <a:ln>
              <a:noFill/>
            </a:ln>
            <a:effectLst/>
            <a:extLst>
              <a:ext uri="{91240B29-F687-4F45-9708-019B960494DF}">
                <a14:hiddenLine xmlns:a14="http://schemas.microsoft.com/office/drawing/2010/main">
                  <a:noFill/>
                </a14:hiddenLine>
              </a:ext>
            </a:ex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Data!$C$42:$H$42</c:f>
              <c:numCache>
                <c:formatCode>General</c:formatCode>
                <c:ptCount val="6"/>
                <c:pt idx="0">
                  <c:v>2023</c:v>
                </c:pt>
                <c:pt idx="1">
                  <c:v>2024</c:v>
                </c:pt>
                <c:pt idx="2">
                  <c:v>2025</c:v>
                </c:pt>
                <c:pt idx="3">
                  <c:v>2026</c:v>
                </c:pt>
                <c:pt idx="4">
                  <c:v>2027</c:v>
                </c:pt>
                <c:pt idx="5">
                  <c:v>2028</c:v>
                </c:pt>
              </c:numCache>
            </c:numRef>
          </c:cat>
          <c:val>
            <c:numRef>
              <c:f>Data!$C$43:$H$43</c:f>
              <c:numCache>
                <c:formatCode>"$"#,##0</c:formatCode>
                <c:ptCount val="6"/>
                <c:pt idx="0">
                  <c:v>648.47739871698457</c:v>
                </c:pt>
                <c:pt idx="1">
                  <c:v>675.00743837940854</c:v>
                </c:pt>
                <c:pt idx="2">
                  <c:v>709.99826869337767</c:v>
                </c:pt>
                <c:pt idx="3">
                  <c:v>750.0207411449868</c:v>
                </c:pt>
                <c:pt idx="4">
                  <c:v>791.2447996976764</c:v>
                </c:pt>
                <c:pt idx="5">
                  <c:v>841.22227565017579</c:v>
                </c:pt>
              </c:numCache>
            </c:numRef>
          </c:val>
          <c:extLst>
            <c:ext xmlns:c16="http://schemas.microsoft.com/office/drawing/2014/chart" uri="{C3380CC4-5D6E-409C-BE32-E72D297353CC}">
              <c16:uniqueId val="{00000000-5FE0-4629-A706-F6D3DA2C3723}"/>
            </c:ext>
          </c:extLst>
        </c:ser>
        <c:ser>
          <c:idx val="1"/>
          <c:order val="1"/>
          <c:tx>
            <c:strRef>
              <c:f>Data!$B$44</c:f>
              <c:strCache>
                <c:ptCount val="1"/>
                <c:pt idx="0">
                  <c:v>MSPs and SIs</c:v>
                </c:pt>
              </c:strCache>
            </c:strRef>
          </c:tx>
          <c:spPr>
            <a:solidFill>
              <a:srgbClr val="52798F"/>
            </a:solidFill>
            <a:ln>
              <a:noFill/>
            </a:ln>
            <a:effectLst/>
            <a:extLst>
              <a:ext uri="{91240B29-F687-4F45-9708-019B960494DF}">
                <a14:hiddenLine xmlns:a14="http://schemas.microsoft.com/office/drawing/2010/main">
                  <a:noFill/>
                </a14:hiddenLine>
              </a:ext>
            </a:ex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Data!$C$42:$H$42</c:f>
              <c:numCache>
                <c:formatCode>General</c:formatCode>
                <c:ptCount val="6"/>
                <c:pt idx="0">
                  <c:v>2023</c:v>
                </c:pt>
                <c:pt idx="1">
                  <c:v>2024</c:v>
                </c:pt>
                <c:pt idx="2">
                  <c:v>2025</c:v>
                </c:pt>
                <c:pt idx="3">
                  <c:v>2026</c:v>
                </c:pt>
                <c:pt idx="4">
                  <c:v>2027</c:v>
                </c:pt>
                <c:pt idx="5">
                  <c:v>2028</c:v>
                </c:pt>
              </c:numCache>
            </c:numRef>
          </c:cat>
          <c:val>
            <c:numRef>
              <c:f>Data!$C$44:$H$44</c:f>
              <c:numCache>
                <c:formatCode>"$"#,##0</c:formatCode>
                <c:ptCount val="6"/>
                <c:pt idx="0">
                  <c:v>342.28230129023262</c:v>
                </c:pt>
                <c:pt idx="1">
                  <c:v>378.93887108330665</c:v>
                </c:pt>
                <c:pt idx="2">
                  <c:v>424.79878767669231</c:v>
                </c:pt>
                <c:pt idx="3">
                  <c:v>478.56028774391979</c:v>
                </c:pt>
                <c:pt idx="4">
                  <c:v>539.2681139907944</c:v>
                </c:pt>
                <c:pt idx="5">
                  <c:v>603.03592886778324</c:v>
                </c:pt>
              </c:numCache>
            </c:numRef>
          </c:val>
          <c:extLst>
            <c:ext xmlns:c16="http://schemas.microsoft.com/office/drawing/2014/chart" uri="{C3380CC4-5D6E-409C-BE32-E72D297353CC}">
              <c16:uniqueId val="{00000001-5FE0-4629-A706-F6D3DA2C3723}"/>
            </c:ext>
          </c:extLst>
        </c:ser>
        <c:ser>
          <c:idx val="2"/>
          <c:order val="2"/>
          <c:tx>
            <c:strRef>
              <c:f>Data!$B$45</c:f>
              <c:strCache>
                <c:ptCount val="1"/>
                <c:pt idx="0">
                  <c:v>Vendors (direct)</c:v>
                </c:pt>
              </c:strCache>
            </c:strRef>
          </c:tx>
          <c:spPr>
            <a:solidFill>
              <a:srgbClr val="699DBE"/>
            </a:solidFill>
            <a:ln>
              <a:noFill/>
            </a:ln>
            <a:effectLst/>
            <a:extLst>
              <a:ext uri="{91240B29-F687-4F45-9708-019B960494DF}">
                <a14:hiddenLine xmlns:a14="http://schemas.microsoft.com/office/drawing/2010/main">
                  <a:noFill/>
                </a14:hiddenLine>
              </a:ext>
            </a:extLst>
          </c:spPr>
          <c:invertIfNegative val="0"/>
          <c:dLbls>
            <c:dLbl>
              <c:idx val="0"/>
              <c:layout>
                <c:manualLayout>
                  <c:x val="0"/>
                  <c:y val="-5.73214110816279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CC-42E4-9F1C-261C796C865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Book" panose="020B05030201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Data!$C$42:$H$42</c:f>
              <c:numCache>
                <c:formatCode>General</c:formatCode>
                <c:ptCount val="6"/>
                <c:pt idx="0">
                  <c:v>2023</c:v>
                </c:pt>
                <c:pt idx="1">
                  <c:v>2024</c:v>
                </c:pt>
                <c:pt idx="2">
                  <c:v>2025</c:v>
                </c:pt>
                <c:pt idx="3">
                  <c:v>2026</c:v>
                </c:pt>
                <c:pt idx="4">
                  <c:v>2027</c:v>
                </c:pt>
                <c:pt idx="5">
                  <c:v>2028</c:v>
                </c:pt>
              </c:numCache>
            </c:numRef>
          </c:cat>
          <c:val>
            <c:numRef>
              <c:f>Data!$C$45:$H$45</c:f>
              <c:numCache>
                <c:formatCode>"$"#,##0</c:formatCode>
                <c:ptCount val="6"/>
                <c:pt idx="0">
                  <c:v>266.10947224537131</c:v>
                </c:pt>
                <c:pt idx="1">
                  <c:v>286.29160022308599</c:v>
                </c:pt>
                <c:pt idx="2">
                  <c:v>311.68081310187506</c:v>
                </c:pt>
                <c:pt idx="3">
                  <c:v>341.02742814157421</c:v>
                </c:pt>
                <c:pt idx="4">
                  <c:v>372.59276239400913</c:v>
                </c:pt>
                <c:pt idx="5">
                  <c:v>407.08586700190551</c:v>
                </c:pt>
              </c:numCache>
            </c:numRef>
          </c:val>
          <c:extLst>
            <c:ext xmlns:c16="http://schemas.microsoft.com/office/drawing/2014/chart" uri="{C3380CC4-5D6E-409C-BE32-E72D297353CC}">
              <c16:uniqueId val="{00000002-5FE0-4629-A706-F6D3DA2C3723}"/>
            </c:ext>
          </c:extLst>
        </c:ser>
        <c:ser>
          <c:idx val="3"/>
          <c:order val="3"/>
          <c:tx>
            <c:strRef>
              <c:f>Data!$B$46</c:f>
              <c:strCache>
                <c:ptCount val="1"/>
                <c:pt idx="0">
                  <c:v>Telecoms operators (direct)</c:v>
                </c:pt>
              </c:strCache>
            </c:strRef>
          </c:tx>
          <c:spPr>
            <a:solidFill>
              <a:srgbClr val="9ABDD0"/>
            </a:solidFill>
            <a:ln>
              <a:noFill/>
            </a:ln>
            <a:effectLst/>
            <a:extLst>
              <a:ext uri="{91240B29-F687-4F45-9708-019B960494DF}">
                <a14:hiddenLine xmlns:a14="http://schemas.microsoft.com/office/drawing/2010/main">
                  <a:noFill/>
                </a14:hiddenLine>
              </a:ext>
            </a:extLst>
          </c:spPr>
          <c:invertIfNegative val="0"/>
          <c:dLbls>
            <c:dLbl>
              <c:idx val="0"/>
              <c:layout>
                <c:manualLayout>
                  <c:x val="-4.6831955922865036E-2"/>
                  <c:y val="-0.12121212121212124"/>
                </c:manualLayout>
              </c:layout>
              <c:tx>
                <c:rich>
                  <a:bodyPr/>
                  <a:lstStyle/>
                  <a:p>
                    <a:fld id="{0A9FBCE8-45A4-4C1E-A25D-7C7FC270F04D}" type="VALUE">
                      <a:rPr lang="en-US" baseline="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E0-4629-A706-F6D3DA2C3723}"/>
                </c:ext>
              </c:extLst>
            </c:dLbl>
            <c:dLbl>
              <c:idx val="1"/>
              <c:layout>
                <c:manualLayout>
                  <c:x val="-3.581267217630859E-2"/>
                  <c:y val="-0.11515151515151519"/>
                </c:manualLayout>
              </c:layout>
              <c:tx>
                <c:rich>
                  <a:bodyPr/>
                  <a:lstStyle/>
                  <a:p>
                    <a:fld id="{E8917748-4043-4F7D-9C26-B5DDB2C74B8A}" type="VALUE">
                      <a:rPr lang="en-US" baseline="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FE0-4629-A706-F6D3DA2C3723}"/>
                </c:ext>
              </c:extLst>
            </c:dLbl>
            <c:dLbl>
              <c:idx val="2"/>
              <c:layout>
                <c:manualLayout>
                  <c:x val="-4.1688302389548147E-2"/>
                  <c:y val="-9.7446398838767503E-2"/>
                </c:manualLayout>
              </c:layout>
              <c:tx>
                <c:rich>
                  <a:bodyPr/>
                  <a:lstStyle/>
                  <a:p>
                    <a:fld id="{3E940C48-6C4A-401A-9EAC-A3343C145BBF}" type="VALUE">
                      <a:rPr lang="en-US" baseline="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FE0-4629-A706-F6D3DA2C3723}"/>
                </c:ext>
              </c:extLst>
            </c:dLbl>
            <c:dLbl>
              <c:idx val="3"/>
              <c:layout>
                <c:manualLayout>
                  <c:x val="-3.5812672176308541E-2"/>
                  <c:y val="-8.4848484848484854E-2"/>
                </c:manualLayout>
              </c:layout>
              <c:tx>
                <c:rich>
                  <a:bodyPr/>
                  <a:lstStyle/>
                  <a:p>
                    <a:fld id="{3F3224D5-825B-43CD-917A-D48B73E70289}" type="VALUE">
                      <a:rPr lang="en-US" baseline="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FE0-4629-A706-F6D3DA2C3723}"/>
                </c:ext>
              </c:extLst>
            </c:dLbl>
            <c:dLbl>
              <c:idx val="4"/>
              <c:layout>
                <c:manualLayout>
                  <c:x val="-3.8567493112947659E-2"/>
                  <c:y val="-8.4848484848484867E-2"/>
                </c:manualLayout>
              </c:layout>
              <c:tx>
                <c:rich>
                  <a:bodyPr/>
                  <a:lstStyle/>
                  <a:p>
                    <a:fld id="{DAC51C66-6B3E-43D0-BAF4-EE28160DEB30}" type="VALUE">
                      <a:rPr lang="en-US" baseline="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FE0-4629-A706-F6D3DA2C3723}"/>
                </c:ext>
              </c:extLst>
            </c:dLbl>
            <c:dLbl>
              <c:idx val="5"/>
              <c:layout>
                <c:manualLayout>
                  <c:x val="-1.4575355063874472E-2"/>
                  <c:y val="-4.0124987757139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D3-4A8B-B5A9-7A41CF76347B}"/>
                </c:ext>
              </c:extLst>
            </c:dLbl>
            <c:numFmt formatCode="#,##0" sourceLinked="0"/>
            <c:spPr>
              <a:solidFill>
                <a:srgbClr val="FFFFFF"/>
              </a:solidFill>
              <a:ln>
                <a:solidFill>
                  <a:srgbClr val="003352">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Data!$C$42:$H$42</c:f>
              <c:numCache>
                <c:formatCode>General</c:formatCode>
                <c:ptCount val="6"/>
                <c:pt idx="0">
                  <c:v>2023</c:v>
                </c:pt>
                <c:pt idx="1">
                  <c:v>2024</c:v>
                </c:pt>
                <c:pt idx="2">
                  <c:v>2025</c:v>
                </c:pt>
                <c:pt idx="3">
                  <c:v>2026</c:v>
                </c:pt>
                <c:pt idx="4">
                  <c:v>2027</c:v>
                </c:pt>
                <c:pt idx="5">
                  <c:v>2028</c:v>
                </c:pt>
              </c:numCache>
            </c:numRef>
          </c:cat>
          <c:val>
            <c:numRef>
              <c:f>Data!$C$46:$H$46</c:f>
              <c:numCache>
                <c:formatCode>"$"#,##0</c:formatCode>
                <c:ptCount val="6"/>
                <c:pt idx="0">
                  <c:v>161.89966009211224</c:v>
                </c:pt>
                <c:pt idx="1">
                  <c:v>166.58615129630547</c:v>
                </c:pt>
                <c:pt idx="2">
                  <c:v>172.85971972870809</c:v>
                </c:pt>
                <c:pt idx="3">
                  <c:v>180.17462244876563</c:v>
                </c:pt>
                <c:pt idx="4">
                  <c:v>187.72786533583064</c:v>
                </c:pt>
                <c:pt idx="5">
                  <c:v>196.24177823875775</c:v>
                </c:pt>
              </c:numCache>
            </c:numRef>
          </c:val>
          <c:extLst>
            <c:ext xmlns:c16="http://schemas.microsoft.com/office/drawing/2014/chart" uri="{C3380CC4-5D6E-409C-BE32-E72D297353CC}">
              <c16:uniqueId val="{00000008-5FE0-4629-A706-F6D3DA2C3723}"/>
            </c:ext>
          </c:extLst>
        </c:ser>
        <c:ser>
          <c:idx val="4"/>
          <c:order val="4"/>
          <c:tx>
            <c:strRef>
              <c:f>Data!$B$47</c:f>
              <c:strCache>
                <c:ptCount val="1"/>
                <c:pt idx="0">
                  <c:v>Retailers</c:v>
                </c:pt>
              </c:strCache>
            </c:strRef>
          </c:tx>
          <c:spPr>
            <a:solidFill>
              <a:srgbClr val="F49722"/>
            </a:solidFill>
            <a:ln>
              <a:noFill/>
            </a:ln>
            <a:effectLst/>
            <a:extLst>
              <a:ext uri="{91240B29-F687-4F45-9708-019B960494DF}">
                <a14:hiddenLine xmlns:a14="http://schemas.microsoft.com/office/drawing/2010/main">
                  <a:noFill/>
                </a14:hiddenLine>
              </a:ext>
            </a:extLst>
          </c:spPr>
          <c:invertIfNegative val="0"/>
          <c:dLbls>
            <c:dLbl>
              <c:idx val="0"/>
              <c:layout>
                <c:manualLayout>
                  <c:x val="3.0303030303030304E-2"/>
                  <c:y val="-0.11515151515151519"/>
                </c:manualLayout>
              </c:layout>
              <c:tx>
                <c:rich>
                  <a:bodyPr/>
                  <a:lstStyle/>
                  <a:p>
                    <a:r>
                      <a:rPr lang="en-US" baseline="0" dirty="0"/>
                      <a:t> </a:t>
                    </a:r>
                    <a:fld id="{EFE65448-0947-497B-93BF-6096C843951C}" type="VALUE">
                      <a:rPr lang="en-US" baseline="0"/>
                      <a:pPr/>
                      <a:t>[VALUE]</a:t>
                    </a:fld>
                    <a:endParaRPr lang="en-US" baseline="0"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FE0-4629-A706-F6D3DA2C3723}"/>
                </c:ext>
              </c:extLst>
            </c:dLbl>
            <c:dLbl>
              <c:idx val="1"/>
              <c:layout>
                <c:manualLayout>
                  <c:x val="3.5812672176308492E-2"/>
                  <c:y val="-0.10303030303030306"/>
                </c:manualLayout>
              </c:layout>
              <c:tx>
                <c:rich>
                  <a:bodyPr/>
                  <a:lstStyle/>
                  <a:p>
                    <a:fld id="{C2659F7D-58EA-4FA6-860B-1F5CFAF0B16F}" type="VALUE">
                      <a:rPr lang="en-US" baseline="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FE0-4629-A706-F6D3DA2C3723}"/>
                </c:ext>
              </c:extLst>
            </c:dLbl>
            <c:dLbl>
              <c:idx val="2"/>
              <c:layout>
                <c:manualLayout>
                  <c:x val="3.8567493112947659E-2"/>
                  <c:y val="-0.10909090909090909"/>
                </c:manualLayout>
              </c:layout>
              <c:tx>
                <c:rich>
                  <a:bodyPr/>
                  <a:lstStyle/>
                  <a:p>
                    <a:fld id="{55D17FBD-ECC2-4C1B-9CFB-C3DBB2C7D1BE}" type="VALUE">
                      <a:rPr lang="en-US" baseline="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FE0-4629-A706-F6D3DA2C3723}"/>
                </c:ext>
              </c:extLst>
            </c:dLbl>
            <c:dLbl>
              <c:idx val="3"/>
              <c:layout>
                <c:manualLayout>
                  <c:x val="4.4077134986225792E-2"/>
                  <c:y val="-0.12727272727272726"/>
                </c:manualLayout>
              </c:layout>
              <c:tx>
                <c:rich>
                  <a:bodyPr/>
                  <a:lstStyle/>
                  <a:p>
                    <a:fld id="{A1936910-FE33-4043-9A56-F29BB00E9E86}" type="VALUE">
                      <a:rPr lang="en-US" baseline="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FE0-4629-A706-F6D3DA2C3723}"/>
                </c:ext>
              </c:extLst>
            </c:dLbl>
            <c:dLbl>
              <c:idx val="4"/>
              <c:layout>
                <c:manualLayout>
                  <c:x val="4.4077134986225792E-2"/>
                  <c:y val="-0.10909090909090909"/>
                </c:manualLayout>
              </c:layout>
              <c:tx>
                <c:rich>
                  <a:bodyPr/>
                  <a:lstStyle/>
                  <a:p>
                    <a:r>
                      <a:rPr lang="en-US" baseline="0" dirty="0"/>
                      <a:t> </a:t>
                    </a:r>
                    <a:fld id="{6234E25A-A716-44F7-8DB2-53214F3A7777}" type="VALUE">
                      <a:rPr lang="en-US" baseline="0"/>
                      <a:pPr/>
                      <a:t>[VALUE]</a:t>
                    </a:fld>
                    <a:endParaRPr lang="en-US" baseline="0"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FE0-4629-A706-F6D3DA2C3723}"/>
                </c:ext>
              </c:extLst>
            </c:dLbl>
            <c:dLbl>
              <c:idx val="5"/>
              <c:layout>
                <c:manualLayout>
                  <c:x val="3.8867613503664605E-2"/>
                  <c:y val="-0.10891068105509309"/>
                </c:manualLayout>
              </c:layout>
              <c:numFmt formatCode="#,##0" sourceLinked="0"/>
              <c:spPr>
                <a:solidFill>
                  <a:srgbClr val="FFFFFF"/>
                </a:solidFill>
                <a:ln w="9525" cap="flat" cmpd="sng" algn="ctr">
                  <a:solidFill>
                    <a:srgbClr val="F49722"/>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477"/>
                        <a:gd name="adj2" fmla="val 105058"/>
                      </a:avLst>
                    </a:prstGeom>
                    <a:noFill/>
                    <a:ln>
                      <a:noFill/>
                    </a:ln>
                  </c15:spPr>
                </c:ext>
                <c:ext xmlns:c16="http://schemas.microsoft.com/office/drawing/2014/chart" uri="{C3380CC4-5D6E-409C-BE32-E72D297353CC}">
                  <c16:uniqueId val="{00000000-7CD3-4A8B-B5A9-7A41CF76347B}"/>
                </c:ext>
              </c:extLst>
            </c:dLbl>
            <c:numFmt formatCode="#,##0" sourceLinked="0"/>
            <c:spPr>
              <a:solidFill>
                <a:srgbClr val="FFFFFF"/>
              </a:solidFill>
              <a:ln>
                <a:solidFill>
                  <a:srgbClr val="F49722"/>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Data!$C$42:$H$42</c:f>
              <c:numCache>
                <c:formatCode>General</c:formatCode>
                <c:ptCount val="6"/>
                <c:pt idx="0">
                  <c:v>2023</c:v>
                </c:pt>
                <c:pt idx="1">
                  <c:v>2024</c:v>
                </c:pt>
                <c:pt idx="2">
                  <c:v>2025</c:v>
                </c:pt>
                <c:pt idx="3">
                  <c:v>2026</c:v>
                </c:pt>
                <c:pt idx="4">
                  <c:v>2027</c:v>
                </c:pt>
                <c:pt idx="5">
                  <c:v>2028</c:v>
                </c:pt>
              </c:numCache>
            </c:numRef>
          </c:cat>
          <c:val>
            <c:numRef>
              <c:f>Data!$C$47:$H$47</c:f>
              <c:numCache>
                <c:formatCode>"$"#,##0</c:formatCode>
                <c:ptCount val="6"/>
                <c:pt idx="0">
                  <c:v>110.60589121227933</c:v>
                </c:pt>
                <c:pt idx="1">
                  <c:v>112.44181326899361</c:v>
                </c:pt>
                <c:pt idx="2">
                  <c:v>115.27779568057095</c:v>
                </c:pt>
                <c:pt idx="3">
                  <c:v>118.81447963642826</c:v>
                </c:pt>
                <c:pt idx="4">
                  <c:v>121.78669920944969</c:v>
                </c:pt>
                <c:pt idx="5">
                  <c:v>125.64836347397203</c:v>
                </c:pt>
              </c:numCache>
            </c:numRef>
          </c:val>
          <c:extLst>
            <c:ext xmlns:c16="http://schemas.microsoft.com/office/drawing/2014/chart" uri="{C3380CC4-5D6E-409C-BE32-E72D297353CC}">
              <c16:uniqueId val="{0000000E-5FE0-4629-A706-F6D3DA2C3723}"/>
            </c:ext>
          </c:extLst>
        </c:ser>
        <c:dLbls>
          <c:dLblPos val="ctr"/>
          <c:showLegendKey val="0"/>
          <c:showVal val="1"/>
          <c:showCatName val="0"/>
          <c:showSerName val="0"/>
          <c:showPercent val="0"/>
          <c:showBubbleSize val="0"/>
        </c:dLbls>
        <c:gapWidth val="50"/>
        <c:overlap val="100"/>
        <c:axId val="1328485008"/>
        <c:axId val="628007952"/>
      </c:barChart>
      <c:catAx>
        <c:axId val="1328485008"/>
        <c:scaling>
          <c:orientation val="minMax"/>
        </c:scaling>
        <c:delete val="0"/>
        <c:axPos val="b"/>
        <c:numFmt formatCode="General" sourceLinked="1"/>
        <c:majorTickMark val="none"/>
        <c:minorTickMark val="none"/>
        <c:tickLblPos val="nextTo"/>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628007952"/>
        <c:crosses val="autoZero"/>
        <c:auto val="1"/>
        <c:lblAlgn val="ctr"/>
        <c:lblOffset val="100"/>
        <c:noMultiLvlLbl val="0"/>
      </c:catAx>
      <c:valAx>
        <c:axId val="628007952"/>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r>
                  <a:rPr lang="en-GB" sz="1200" b="0" i="0" u="none" strike="noStrike" kern="1200" baseline="0" dirty="0">
                    <a:solidFill>
                      <a:srgbClr val="000000"/>
                    </a:solidFill>
                    <a:latin typeface="Franklin Gothic Book" panose="020B0503020102020204" pitchFamily="34" charset="0"/>
                  </a:rPr>
                  <a:t>Spending (USD billion)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title>
        <c:numFmt formatCode="###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328485008"/>
        <c:crosses val="autoZero"/>
        <c:crossBetween val="between"/>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ayout>
        <c:manualLayout>
          <c:xMode val="edge"/>
          <c:yMode val="edge"/>
          <c:x val="5.2341597796143252E-2"/>
          <c:y val="0.72727272727272729"/>
          <c:w val="0.9173553719008265"/>
          <c:h val="0.24848484848484848"/>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3352">
              <a:lumMod val="15000"/>
              <a:lumOff val="85000"/>
            </a:srgbClr>
          </a:solidFill>
          <a:round/>
        </a14:hiddenLine>
      </a:ext>
    </a:extLst>
  </c:spPr>
  <c:txPr>
    <a:bodyPr/>
    <a:lstStyle/>
    <a:p>
      <a:pPr>
        <a:defRPr sz="1000" b="0" i="0">
          <a:solidFill>
            <a:srgbClr val="000000"/>
          </a:solidFill>
          <a:latin typeface="Franklin Gothic Book" panose="020B05030201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62987015509144"/>
          <c:y val="6.5478525479451571E-2"/>
          <c:w val="0.78453746392657531"/>
          <c:h val="0.53871083856301272"/>
        </c:manualLayout>
      </c:layout>
      <c:lineChart>
        <c:grouping val="standard"/>
        <c:varyColors val="0"/>
        <c:ser>
          <c:idx val="0"/>
          <c:order val="0"/>
          <c:tx>
            <c:strRef>
              <c:f>Data!$B$51</c:f>
              <c:strCache>
                <c:ptCount val="1"/>
                <c:pt idx="0">
                  <c:v>Resellers and VARs</c:v>
                </c:pt>
              </c:strCache>
            </c:strRef>
          </c:tx>
          <c:spPr>
            <a:ln w="25400" cap="rnd">
              <a:solidFill>
                <a:srgbClr val="122942"/>
              </a:solidFill>
              <a:prstDash val="solid"/>
              <a:round/>
            </a:ln>
            <a:effectLst/>
          </c:spPr>
          <c:marker>
            <c:symbol val="none"/>
          </c:marker>
          <c:dLbls>
            <c:dLbl>
              <c:idx val="0"/>
              <c:layout>
                <c:manualLayout>
                  <c:x val="-2.2128153402312313E-2"/>
                  <c:y val="-4.64848484848484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40-4006-AB8B-58CB4596C520}"/>
                </c:ext>
              </c:extLst>
            </c:dLbl>
            <c:dLbl>
              <c:idx val="1"/>
              <c:layout>
                <c:manualLayout>
                  <c:x val="-3.3147437148868787E-2"/>
                  <c:y val="-4.0424242424242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40-4006-AB8B-58CB4596C520}"/>
                </c:ext>
              </c:extLst>
            </c:dLbl>
            <c:dLbl>
              <c:idx val="2"/>
              <c:layout>
                <c:manualLayout>
                  <c:x val="-3.5902258085507906E-2"/>
                  <c:y val="-4.6484848484848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40-4006-AB8B-58CB4596C520}"/>
                </c:ext>
              </c:extLst>
            </c:dLbl>
            <c:dLbl>
              <c:idx val="3"/>
              <c:layout>
                <c:manualLayout>
                  <c:x val="-3.3602307975965813E-2"/>
                  <c:y val="-4.64848484848484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40-4006-AB8B-58CB4596C520}"/>
                </c:ext>
              </c:extLst>
            </c:dLbl>
            <c:dLbl>
              <c:idx val="4"/>
              <c:layout>
                <c:manualLayout>
                  <c:x val="-3.7929006940316035E-2"/>
                  <c:y val="-4.74317079043113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29-4CA3-98F6-1E50835AC2D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Data!$C$50:$G$50</c:f>
              <c:numCache>
                <c:formatCode>General</c:formatCode>
                <c:ptCount val="5"/>
                <c:pt idx="0">
                  <c:v>2024</c:v>
                </c:pt>
                <c:pt idx="1">
                  <c:v>2025</c:v>
                </c:pt>
                <c:pt idx="2">
                  <c:v>2026</c:v>
                </c:pt>
                <c:pt idx="3">
                  <c:v>2027</c:v>
                </c:pt>
                <c:pt idx="4">
                  <c:v>2028</c:v>
                </c:pt>
              </c:numCache>
            </c:numRef>
          </c:cat>
          <c:val>
            <c:numRef>
              <c:f>Data!$C$51:$G$51</c:f>
              <c:numCache>
                <c:formatCode>0%</c:formatCode>
                <c:ptCount val="5"/>
                <c:pt idx="0">
                  <c:v>4.091127881235912E-2</c:v>
                </c:pt>
                <c:pt idx="1">
                  <c:v>5.1837695889658475E-2</c:v>
                </c:pt>
                <c:pt idx="2">
                  <c:v>5.6369816964854325E-2</c:v>
                </c:pt>
                <c:pt idx="3">
                  <c:v>5.4963891384865793E-2</c:v>
                </c:pt>
                <c:pt idx="4">
                  <c:v>6.3163101952259382E-2</c:v>
                </c:pt>
              </c:numCache>
            </c:numRef>
          </c:val>
          <c:smooth val="0"/>
          <c:extLst>
            <c:ext xmlns:c16="http://schemas.microsoft.com/office/drawing/2014/chart" uri="{C3380CC4-5D6E-409C-BE32-E72D297353CC}">
              <c16:uniqueId val="{00000004-F140-4006-AB8B-58CB4596C520}"/>
            </c:ext>
          </c:extLst>
        </c:ser>
        <c:ser>
          <c:idx val="1"/>
          <c:order val="1"/>
          <c:tx>
            <c:strRef>
              <c:f>Data!$B$52</c:f>
              <c:strCache>
                <c:ptCount val="1"/>
                <c:pt idx="0">
                  <c:v>MSPs and SIs</c:v>
                </c:pt>
              </c:strCache>
            </c:strRef>
          </c:tx>
          <c:spPr>
            <a:ln w="25400" cap="rnd">
              <a:solidFill>
                <a:srgbClr val="52798F"/>
              </a:solidFill>
              <a:prstDash val="solid"/>
              <a:round/>
            </a:ln>
            <a:effectLst/>
          </c:spPr>
          <c:marker>
            <c:symbol val="none"/>
          </c:marker>
          <c:dLbls>
            <c:dLbl>
              <c:idx val="0"/>
              <c:layout>
                <c:manualLayout>
                  <c:x val="-4.1312082218277743E-2"/>
                  <c:y val="-5.4382839604434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140-4006-AB8B-58CB4596C52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Data!$C$50:$G$50</c:f>
              <c:numCache>
                <c:formatCode>General</c:formatCode>
                <c:ptCount val="5"/>
                <c:pt idx="0">
                  <c:v>2024</c:v>
                </c:pt>
                <c:pt idx="1">
                  <c:v>2025</c:v>
                </c:pt>
                <c:pt idx="2">
                  <c:v>2026</c:v>
                </c:pt>
                <c:pt idx="3">
                  <c:v>2027</c:v>
                </c:pt>
                <c:pt idx="4">
                  <c:v>2028</c:v>
                </c:pt>
              </c:numCache>
            </c:numRef>
          </c:cat>
          <c:val>
            <c:numRef>
              <c:f>Data!$C$52:$G$52</c:f>
              <c:numCache>
                <c:formatCode>0%</c:formatCode>
                <c:ptCount val="5"/>
                <c:pt idx="0">
                  <c:v>0.10709455223041675</c:v>
                </c:pt>
                <c:pt idx="1">
                  <c:v>0.12102193808273554</c:v>
                </c:pt>
                <c:pt idx="2">
                  <c:v>0.12655756472672541</c:v>
                </c:pt>
                <c:pt idx="3">
                  <c:v>0.12685512735097593</c:v>
                </c:pt>
                <c:pt idx="4">
                  <c:v>0.11824881394355424</c:v>
                </c:pt>
              </c:numCache>
            </c:numRef>
          </c:val>
          <c:smooth val="0"/>
          <c:extLst>
            <c:ext xmlns:c16="http://schemas.microsoft.com/office/drawing/2014/chart" uri="{C3380CC4-5D6E-409C-BE32-E72D297353CC}">
              <c16:uniqueId val="{00000005-F140-4006-AB8B-58CB4596C520}"/>
            </c:ext>
          </c:extLst>
        </c:ser>
        <c:ser>
          <c:idx val="2"/>
          <c:order val="2"/>
          <c:tx>
            <c:strRef>
              <c:f>Data!$B$53</c:f>
              <c:strCache>
                <c:ptCount val="1"/>
                <c:pt idx="0">
                  <c:v>Vendors (direct)</c:v>
                </c:pt>
              </c:strCache>
            </c:strRef>
          </c:tx>
          <c:spPr>
            <a:ln w="25400" cap="rnd">
              <a:solidFill>
                <a:srgbClr val="699DBE"/>
              </a:solidFill>
              <a:prstDash val="solid"/>
              <a:round/>
            </a:ln>
            <a:effectLst/>
          </c:spPr>
          <c:marker>
            <c:symbol val="none"/>
          </c:marker>
          <c:dLbls>
            <c:dLbl>
              <c:idx val="0"/>
              <c:layout>
                <c:manualLayout>
                  <c:x val="-3.0392616212229669E-2"/>
                  <c:y val="-3.4363636363636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40-4006-AB8B-58CB4596C520}"/>
                </c:ext>
              </c:extLst>
            </c:dLbl>
            <c:dLbl>
              <c:idx val="1"/>
              <c:layout>
                <c:manualLayout>
                  <c:x val="-4.1411899958786191E-2"/>
                  <c:y val="-4.64848484848484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140-4006-AB8B-58CB4596C520}"/>
                </c:ext>
              </c:extLst>
            </c:dLbl>
            <c:dLbl>
              <c:idx val="2"/>
              <c:layout>
                <c:manualLayout>
                  <c:x val="-5.500010845751719E-2"/>
                  <c:y val="-4.0424242424242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40-4006-AB8B-58CB4596C520}"/>
                </c:ext>
              </c:extLst>
            </c:dLbl>
            <c:dLbl>
              <c:idx val="3"/>
              <c:layout>
                <c:manualLayout>
                  <c:x val="-2.2768920413873985E-2"/>
                  <c:y val="-5.8606060606060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40-4006-AB8B-58CB4596C520}"/>
                </c:ext>
              </c:extLst>
            </c:dLbl>
            <c:dLbl>
              <c:idx val="4"/>
              <c:layout>
                <c:manualLayout>
                  <c:x val="-3.7929006940316035E-2"/>
                  <c:y val="-5.3510732350126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29-4CA3-98F6-1E50835AC2D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Data!$C$50:$G$50</c:f>
              <c:numCache>
                <c:formatCode>General</c:formatCode>
                <c:ptCount val="5"/>
                <c:pt idx="0">
                  <c:v>2024</c:v>
                </c:pt>
                <c:pt idx="1">
                  <c:v>2025</c:v>
                </c:pt>
                <c:pt idx="2">
                  <c:v>2026</c:v>
                </c:pt>
                <c:pt idx="3">
                  <c:v>2027</c:v>
                </c:pt>
                <c:pt idx="4">
                  <c:v>2028</c:v>
                </c:pt>
              </c:numCache>
            </c:numRef>
          </c:cat>
          <c:val>
            <c:numRef>
              <c:f>Data!$C$53:$G$53</c:f>
              <c:numCache>
                <c:formatCode>0%</c:formatCode>
                <c:ptCount val="5"/>
                <c:pt idx="0">
                  <c:v>7.5841449037580277E-2</c:v>
                </c:pt>
                <c:pt idx="1">
                  <c:v>8.8683052031582887E-2</c:v>
                </c:pt>
                <c:pt idx="2">
                  <c:v>9.4155988453825668E-2</c:v>
                </c:pt>
                <c:pt idx="3">
                  <c:v>9.2559517644812184E-2</c:v>
                </c:pt>
                <c:pt idx="4">
                  <c:v>9.2575884690483168E-2</c:v>
                </c:pt>
              </c:numCache>
            </c:numRef>
          </c:val>
          <c:smooth val="0"/>
          <c:extLst>
            <c:ext xmlns:c16="http://schemas.microsoft.com/office/drawing/2014/chart" uri="{C3380CC4-5D6E-409C-BE32-E72D297353CC}">
              <c16:uniqueId val="{0000000A-F140-4006-AB8B-58CB4596C520}"/>
            </c:ext>
          </c:extLst>
        </c:ser>
        <c:ser>
          <c:idx val="3"/>
          <c:order val="3"/>
          <c:tx>
            <c:strRef>
              <c:f>Data!$B$54</c:f>
              <c:strCache>
                <c:ptCount val="1"/>
                <c:pt idx="0">
                  <c:v>Telecoms operators (direct)</c:v>
                </c:pt>
              </c:strCache>
            </c:strRef>
          </c:tx>
          <c:spPr>
            <a:ln w="25400" cap="rnd">
              <a:solidFill>
                <a:srgbClr val="9ABDD0"/>
              </a:solidFill>
              <a:prstDash val="solid"/>
              <a:round/>
            </a:ln>
            <a:effectLst/>
          </c:spPr>
          <c:marker>
            <c:symbol val="none"/>
          </c:marker>
          <c:dLbls>
            <c:dLbl>
              <c:idx val="0"/>
              <c:layout>
                <c:manualLayout>
                  <c:x val="-2.5252233536568581E-17"/>
                  <c:y val="-6.0606060606060606E-3"/>
                </c:manualLayout>
              </c:layout>
              <c:tx>
                <c:rich>
                  <a:bodyPr/>
                  <a:lstStyle/>
                  <a:p>
                    <a:r>
                      <a:rPr lang="en-US" baseline="0" dirty="0"/>
                      <a:t> </a:t>
                    </a:r>
                    <a:fld id="{E74D776D-46DA-4F5D-A776-EE864D279235}" type="VALUE">
                      <a:rPr lang="en-US" baseline="0"/>
                      <a:pPr/>
                      <a:t>[VALUE]</a:t>
                    </a:fld>
                    <a:endParaRPr lang="en-US" baseline="0"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140-4006-AB8B-58CB4596C520}"/>
                </c:ext>
              </c:extLst>
            </c:dLbl>
            <c:dLbl>
              <c:idx val="1"/>
              <c:tx>
                <c:rich>
                  <a:bodyPr/>
                  <a:lstStyle/>
                  <a:p>
                    <a:r>
                      <a:rPr lang="en-US" baseline="0" dirty="0"/>
                      <a:t> </a:t>
                    </a:r>
                    <a:fld id="{49A77D82-135F-4378-812C-390ADB9F87B2}" type="VALUE">
                      <a:rPr lang="en-US" baseline="0"/>
                      <a:pPr/>
                      <a:t>[VALUE]</a:t>
                    </a:fld>
                    <a:endParaRPr lang="en-US" baseline="0"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F140-4006-AB8B-58CB4596C520}"/>
                </c:ext>
              </c:extLst>
            </c:dLbl>
            <c:dLbl>
              <c:idx val="2"/>
              <c:tx>
                <c:rich>
                  <a:bodyPr/>
                  <a:lstStyle/>
                  <a:p>
                    <a:r>
                      <a:rPr lang="en-US" baseline="0" dirty="0"/>
                      <a:t> </a:t>
                    </a:r>
                    <a:fld id="{C3D9C1EB-2760-4223-AF1D-2FF2FDE37EDA}" type="VALUE">
                      <a:rPr lang="en-US" baseline="0"/>
                      <a:pPr/>
                      <a:t>[VALUE]</a:t>
                    </a:fld>
                    <a:endParaRPr lang="en-US" baseline="0"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140-4006-AB8B-58CB4596C520}"/>
                </c:ext>
              </c:extLst>
            </c:dLbl>
            <c:dLbl>
              <c:idx val="3"/>
              <c:tx>
                <c:rich>
                  <a:bodyPr/>
                  <a:lstStyle/>
                  <a:p>
                    <a:fld id="{F0A29998-3382-4F1A-B752-5A0CA9C624A5}" type="VALUE">
                      <a:rPr lang="en-US" baseline="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140-4006-AB8B-58CB4596C520}"/>
                </c:ext>
              </c:extLst>
            </c:dLbl>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Data!$C$50:$G$50</c:f>
              <c:numCache>
                <c:formatCode>General</c:formatCode>
                <c:ptCount val="5"/>
                <c:pt idx="0">
                  <c:v>2024</c:v>
                </c:pt>
                <c:pt idx="1">
                  <c:v>2025</c:v>
                </c:pt>
                <c:pt idx="2">
                  <c:v>2026</c:v>
                </c:pt>
                <c:pt idx="3">
                  <c:v>2027</c:v>
                </c:pt>
                <c:pt idx="4">
                  <c:v>2028</c:v>
                </c:pt>
              </c:numCache>
            </c:numRef>
          </c:cat>
          <c:val>
            <c:numRef>
              <c:f>Data!$C$54:$G$54</c:f>
              <c:numCache>
                <c:formatCode>0%</c:formatCode>
                <c:ptCount val="5"/>
                <c:pt idx="0">
                  <c:v>2.8946887235753671E-2</c:v>
                </c:pt>
                <c:pt idx="1">
                  <c:v>3.7659603656031715E-2</c:v>
                </c:pt>
                <c:pt idx="2">
                  <c:v>4.2316988200245875E-2</c:v>
                </c:pt>
                <c:pt idx="3">
                  <c:v>4.1921791118018525E-2</c:v>
                </c:pt>
                <c:pt idx="4">
                  <c:v>4.5352419512662001E-2</c:v>
                </c:pt>
              </c:numCache>
            </c:numRef>
          </c:val>
          <c:smooth val="0"/>
          <c:extLst>
            <c:ext xmlns:c16="http://schemas.microsoft.com/office/drawing/2014/chart" uri="{C3380CC4-5D6E-409C-BE32-E72D297353CC}">
              <c16:uniqueId val="{0000000F-F140-4006-AB8B-58CB4596C520}"/>
            </c:ext>
          </c:extLst>
        </c:ser>
        <c:ser>
          <c:idx val="4"/>
          <c:order val="4"/>
          <c:tx>
            <c:strRef>
              <c:f>Data!$B$55</c:f>
              <c:strCache>
                <c:ptCount val="1"/>
                <c:pt idx="0">
                  <c:v>Retailers</c:v>
                </c:pt>
              </c:strCache>
            </c:strRef>
          </c:tx>
          <c:spPr>
            <a:ln w="25400" cap="rnd">
              <a:solidFill>
                <a:srgbClr val="F49722"/>
              </a:solidFill>
              <a:prstDash val="solid"/>
              <a:round/>
            </a:ln>
            <a:effectLst/>
          </c:spPr>
          <c:marker>
            <c:symbol val="none"/>
          </c:marker>
          <c:dLbls>
            <c:dLbl>
              <c:idx val="0"/>
              <c:layout>
                <c:manualLayout>
                  <c:x val="-1.3863690592394983E-2"/>
                  <c:y val="2.624242424242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140-4006-AB8B-58CB4596C520}"/>
                </c:ext>
              </c:extLst>
            </c:dLbl>
            <c:dLbl>
              <c:idx val="1"/>
              <c:layout>
                <c:manualLayout>
                  <c:x val="-4.692154183206438E-2"/>
                  <c:y val="3.8363636363636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140-4006-AB8B-58CB4596C520}"/>
                </c:ext>
              </c:extLst>
            </c:dLbl>
            <c:dLbl>
              <c:idx val="2"/>
              <c:layout>
                <c:manualLayout>
                  <c:x val="-3.8657079022147024E-2"/>
                  <c:y val="5.0484848484848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140-4006-AB8B-58CB4596C520}"/>
                </c:ext>
              </c:extLst>
            </c:dLbl>
            <c:dLbl>
              <c:idx val="3"/>
              <c:layout>
                <c:manualLayout>
                  <c:x val="-3.6357128912605133E-2"/>
                  <c:y val="3.8363636363636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140-4006-AB8B-58CB4596C520}"/>
                </c:ext>
              </c:extLst>
            </c:dLbl>
            <c:dLbl>
              <c:idx val="4"/>
              <c:layout>
                <c:manualLayout>
                  <c:x val="-3.7929006940316035E-2"/>
                  <c:y val="4.9832683228737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29-4CA3-98F6-1E50835AC2D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Data!$C$50:$G$50</c:f>
              <c:numCache>
                <c:formatCode>General</c:formatCode>
                <c:ptCount val="5"/>
                <c:pt idx="0">
                  <c:v>2024</c:v>
                </c:pt>
                <c:pt idx="1">
                  <c:v>2025</c:v>
                </c:pt>
                <c:pt idx="2">
                  <c:v>2026</c:v>
                </c:pt>
                <c:pt idx="3">
                  <c:v>2027</c:v>
                </c:pt>
                <c:pt idx="4">
                  <c:v>2028</c:v>
                </c:pt>
              </c:numCache>
            </c:numRef>
          </c:cat>
          <c:val>
            <c:numRef>
              <c:f>Data!$C$55:$G$55</c:f>
              <c:numCache>
                <c:formatCode>0%</c:formatCode>
                <c:ptCount val="5"/>
                <c:pt idx="0">
                  <c:v>1.659877278318489E-2</c:v>
                </c:pt>
                <c:pt idx="1">
                  <c:v>2.522177763882949E-2</c:v>
                </c:pt>
                <c:pt idx="2">
                  <c:v>3.0679663286217629E-2</c:v>
                </c:pt>
                <c:pt idx="3">
                  <c:v>2.5015634307505419E-2</c:v>
                </c:pt>
                <c:pt idx="4">
                  <c:v>3.170842374076499E-2</c:v>
                </c:pt>
              </c:numCache>
            </c:numRef>
          </c:val>
          <c:smooth val="0"/>
          <c:extLst>
            <c:ext xmlns:c16="http://schemas.microsoft.com/office/drawing/2014/chart" uri="{C3380CC4-5D6E-409C-BE32-E72D297353CC}">
              <c16:uniqueId val="{00000014-F140-4006-AB8B-58CB4596C520}"/>
            </c:ext>
          </c:extLst>
        </c:ser>
        <c:dLbls>
          <c:dLblPos val="t"/>
          <c:showLegendKey val="0"/>
          <c:showVal val="1"/>
          <c:showCatName val="0"/>
          <c:showSerName val="0"/>
          <c:showPercent val="0"/>
          <c:showBubbleSize val="0"/>
        </c:dLbls>
        <c:smooth val="0"/>
        <c:axId val="1736011232"/>
        <c:axId val="1736011648"/>
      </c:lineChart>
      <c:catAx>
        <c:axId val="1736011232"/>
        <c:scaling>
          <c:orientation val="minMax"/>
        </c:scaling>
        <c:delete val="0"/>
        <c:axPos val="b"/>
        <c:numFmt formatCode="General" sourceLinked="1"/>
        <c:majorTickMark val="none"/>
        <c:minorTickMark val="none"/>
        <c:tickLblPos val="nextTo"/>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736011648"/>
        <c:crosses val="autoZero"/>
        <c:auto val="1"/>
        <c:lblAlgn val="ctr"/>
        <c:lblOffset val="100"/>
        <c:noMultiLvlLbl val="0"/>
      </c:catAx>
      <c:valAx>
        <c:axId val="1736011648"/>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r>
                  <a:rPr lang="en-GB" sz="1200" b="0" i="0" u="none" strike="noStrike" kern="1200" baseline="0" dirty="0">
                    <a:solidFill>
                      <a:srgbClr val="000000"/>
                    </a:solidFill>
                    <a:latin typeface="Franklin Gothic Book" panose="020B0503020102020204" pitchFamily="34" charset="0"/>
                  </a:rPr>
                  <a:t>Year-on-year growth</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title>
        <c:numFmt formatCode="0%" sourceLinked="1"/>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crossAx val="1736011232"/>
        <c:crosses val="autoZero"/>
        <c:crossBetween val="midCat"/>
      </c:valAx>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ayout>
        <c:manualLayout>
          <c:xMode val="edge"/>
          <c:yMode val="edge"/>
          <c:x val="1.0753861749934942E-2"/>
          <c:y val="0.74380148682190728"/>
          <c:w val="0.84106932700486692"/>
          <c:h val="0.2229114555530413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200" b="0" i="0" u="none" strike="noStrike" kern="1200" baseline="0">
              <a:solidFill>
                <a:srgbClr val="000000"/>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3352">
              <a:lumMod val="15000"/>
              <a:lumOff val="85000"/>
            </a:srgbClr>
          </a:solidFill>
          <a:round/>
        </a14:hiddenLine>
      </a:ext>
    </a:extLst>
  </c:spPr>
  <c:txPr>
    <a:bodyPr/>
    <a:lstStyle/>
    <a:p>
      <a:pPr>
        <a:defRPr sz="1000" b="0" i="0">
          <a:solidFill>
            <a:srgbClr val="000000"/>
          </a:solidFill>
          <a:latin typeface="Franklin Gothic Book" panose="020B05030201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0.71074</cdr:x>
      <cdr:y>0.91515</cdr:y>
    </cdr:from>
    <cdr:to>
      <cdr:x>1</cdr:x>
      <cdr:y>1</cdr:y>
    </cdr:to>
    <cdr:sp macro="" textlink="">
      <cdr:nvSpPr>
        <cdr:cNvPr id="2" name="TextBox 1">
          <a:extLst xmlns:a="http://schemas.openxmlformats.org/drawingml/2006/main">
            <a:ext uri="{FF2B5EF4-FFF2-40B4-BE49-F238E27FC236}">
              <a16:creationId xmlns:a16="http://schemas.microsoft.com/office/drawing/2014/main" id="{254AFB06-D54A-1B44-7ED3-997000A65707}"/>
            </a:ext>
          </a:extLst>
        </cdr:cNvPr>
        <cdr:cNvSpPr txBox="1"/>
      </cdr:nvSpPr>
      <cdr:spPr>
        <a:xfrm xmlns:a="http://schemas.openxmlformats.org/drawingml/2006/main">
          <a:off x="3276600" y="1968500"/>
          <a:ext cx="1333500" cy="177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pPr algn="r"/>
          <a:r>
            <a:rPr lang="en-US" sz="800" dirty="0">
              <a:solidFill>
                <a:srgbClr val="7F7F7F"/>
              </a:solidFill>
              <a:latin typeface="Franklin Gothic Book" panose="020B0503020102020204" pitchFamily="34" charset="0"/>
            </a:rPr>
            <a:t>Source: Analysys Mason</a:t>
          </a:r>
        </a:p>
      </cdr:txBody>
    </cdr:sp>
  </cdr:relSizeAnchor>
</c:userShapes>
</file>

<file path=ppt/drawings/drawing2.xml><?xml version="1.0" encoding="utf-8"?>
<c:userShapes xmlns:c="http://schemas.openxmlformats.org/drawingml/2006/chart">
  <cdr:relSizeAnchor xmlns:cdr="http://schemas.openxmlformats.org/drawingml/2006/chartDrawing">
    <cdr:from>
      <cdr:x>0.71074</cdr:x>
      <cdr:y>0.91515</cdr:y>
    </cdr:from>
    <cdr:to>
      <cdr:x>1</cdr:x>
      <cdr:y>1</cdr:y>
    </cdr:to>
    <cdr:sp macro="" textlink="">
      <cdr:nvSpPr>
        <cdr:cNvPr id="2" name="TextBox 1">
          <a:extLst xmlns:a="http://schemas.openxmlformats.org/drawingml/2006/main">
            <a:ext uri="{FF2B5EF4-FFF2-40B4-BE49-F238E27FC236}">
              <a16:creationId xmlns:a16="http://schemas.microsoft.com/office/drawing/2014/main" id="{3A9DCCBA-39CD-020E-69D4-991053B4FECF}"/>
            </a:ext>
          </a:extLst>
        </cdr:cNvPr>
        <cdr:cNvSpPr txBox="1"/>
      </cdr:nvSpPr>
      <cdr:spPr>
        <a:xfrm xmlns:a="http://schemas.openxmlformats.org/drawingml/2006/main">
          <a:off x="3276600" y="1968500"/>
          <a:ext cx="1333500" cy="177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pPr algn="r"/>
          <a:r>
            <a:rPr lang="en-US" sz="800" dirty="0">
              <a:solidFill>
                <a:srgbClr val="7F7F7F"/>
              </a:solidFill>
              <a:latin typeface="Franklin Gothic Book" panose="020B0503020102020204" pitchFamily="34" charset="0"/>
            </a:rPr>
            <a:t>Source: Analysys Mason</a:t>
          </a:r>
        </a:p>
      </cdr:txBody>
    </cdr:sp>
  </cdr:relSizeAnchor>
</c:userShapes>
</file>

<file path=ppt/drawings/drawing3.xml><?xml version="1.0" encoding="utf-8"?>
<c:userShapes xmlns:c="http://schemas.openxmlformats.org/drawingml/2006/chart">
  <cdr:relSizeAnchor xmlns:cdr="http://schemas.openxmlformats.org/drawingml/2006/chartDrawing">
    <cdr:from>
      <cdr:x>0.71074</cdr:x>
      <cdr:y>0.91515</cdr:y>
    </cdr:from>
    <cdr:to>
      <cdr:x>1</cdr:x>
      <cdr:y>1</cdr:y>
    </cdr:to>
    <cdr:sp macro="" textlink="">
      <cdr:nvSpPr>
        <cdr:cNvPr id="2" name="TextBox 1">
          <a:extLst xmlns:a="http://schemas.openxmlformats.org/drawingml/2006/main">
            <a:ext uri="{FF2B5EF4-FFF2-40B4-BE49-F238E27FC236}">
              <a16:creationId xmlns:a16="http://schemas.microsoft.com/office/drawing/2014/main" id="{9AC0541F-E7BD-1038-4BA2-8A5626BB8853}"/>
            </a:ext>
          </a:extLst>
        </cdr:cNvPr>
        <cdr:cNvSpPr txBox="1"/>
      </cdr:nvSpPr>
      <cdr:spPr>
        <a:xfrm xmlns:a="http://schemas.openxmlformats.org/drawingml/2006/main">
          <a:off x="3276600" y="1968500"/>
          <a:ext cx="1333500" cy="177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pPr algn="r"/>
          <a:r>
            <a:rPr lang="en-US" sz="800" dirty="0">
              <a:solidFill>
                <a:srgbClr val="7F7F7F"/>
              </a:solidFill>
              <a:latin typeface="Franklin Gothic Book" panose="020B0503020102020204" pitchFamily="34" charset="0"/>
            </a:rPr>
            <a:t>Source: Analysys Mason</a:t>
          </a:r>
        </a:p>
      </cdr:txBody>
    </cdr:sp>
  </cdr:relSizeAnchor>
</c:userShapes>
</file>

<file path=ppt/drawings/drawing4.xml><?xml version="1.0" encoding="utf-8"?>
<c:userShapes xmlns:c="http://schemas.openxmlformats.org/drawingml/2006/chart">
  <cdr:relSizeAnchor xmlns:cdr="http://schemas.openxmlformats.org/drawingml/2006/chartDrawing">
    <cdr:from>
      <cdr:x>0.71074</cdr:x>
      <cdr:y>0.91515</cdr:y>
    </cdr:from>
    <cdr:to>
      <cdr:x>1</cdr:x>
      <cdr:y>1</cdr:y>
    </cdr:to>
    <cdr:sp macro="" textlink="">
      <cdr:nvSpPr>
        <cdr:cNvPr id="2" name="TextBox 1">
          <a:extLst xmlns:a="http://schemas.openxmlformats.org/drawingml/2006/main">
            <a:ext uri="{FF2B5EF4-FFF2-40B4-BE49-F238E27FC236}">
              <a16:creationId xmlns:a16="http://schemas.microsoft.com/office/drawing/2014/main" id="{39E02B4B-83AE-FC79-65EE-2770ADEF0ACD}"/>
            </a:ext>
          </a:extLst>
        </cdr:cNvPr>
        <cdr:cNvSpPr txBox="1"/>
      </cdr:nvSpPr>
      <cdr:spPr>
        <a:xfrm xmlns:a="http://schemas.openxmlformats.org/drawingml/2006/main">
          <a:off x="3276600" y="1968500"/>
          <a:ext cx="1333500" cy="177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pPr algn="r"/>
          <a:r>
            <a:rPr lang="en-US" sz="800" dirty="0">
              <a:solidFill>
                <a:srgbClr val="7F7F7F"/>
              </a:solidFill>
              <a:latin typeface="Franklin Gothic Book" panose="020B0503020102020204" pitchFamily="34" charset="0"/>
            </a:rPr>
            <a:t>Source: Analysys Mason</a:t>
          </a:r>
        </a:p>
      </cdr:txBody>
    </cdr:sp>
  </cdr:relSizeAnchor>
</c:userShapes>
</file>

<file path=ppt/drawings/drawing5.xml><?xml version="1.0" encoding="utf-8"?>
<c:userShapes xmlns:c="http://schemas.openxmlformats.org/drawingml/2006/chart">
  <cdr:relSizeAnchor xmlns:cdr="http://schemas.openxmlformats.org/drawingml/2006/chartDrawing">
    <cdr:from>
      <cdr:x>0.71074</cdr:x>
      <cdr:y>0.96122</cdr:y>
    </cdr:from>
    <cdr:to>
      <cdr:x>1</cdr:x>
      <cdr:y>1</cdr:y>
    </cdr:to>
    <cdr:sp macro="" textlink="">
      <cdr:nvSpPr>
        <cdr:cNvPr id="3" name="TextBox 2">
          <a:extLst xmlns:a="http://schemas.openxmlformats.org/drawingml/2006/main">
            <a:ext uri="{FF2B5EF4-FFF2-40B4-BE49-F238E27FC236}">
              <a16:creationId xmlns:a16="http://schemas.microsoft.com/office/drawing/2014/main" id="{950079AF-E463-0764-AE0C-F8510AF52A72}"/>
            </a:ext>
          </a:extLst>
        </cdr:cNvPr>
        <cdr:cNvSpPr txBox="1"/>
      </cdr:nvSpPr>
      <cdr:spPr>
        <a:xfrm xmlns:a="http://schemas.openxmlformats.org/drawingml/2006/main">
          <a:off x="3276600" y="4457700"/>
          <a:ext cx="1333500" cy="177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pPr algn="r"/>
          <a:r>
            <a:rPr lang="en-GB" sz="800" dirty="0">
              <a:solidFill>
                <a:srgbClr val="7F7F7F"/>
              </a:solidFill>
              <a:latin typeface="Franklin Gothic Book" panose="020B0503020102020204" pitchFamily="34" charset="0"/>
            </a:rPr>
            <a:t>Source: Analysys Mason</a:t>
          </a:r>
        </a:p>
      </cdr:txBody>
    </cdr:sp>
  </cdr:relSizeAnchor>
</c:userShapes>
</file>

<file path=ppt/drawings/drawing6.xml><?xml version="1.0" encoding="utf-8"?>
<c:userShapes xmlns:c="http://schemas.openxmlformats.org/drawingml/2006/chart">
  <cdr:relSizeAnchor xmlns:cdr="http://schemas.openxmlformats.org/drawingml/2006/chartDrawing">
    <cdr:from>
      <cdr:x>0.71074</cdr:x>
      <cdr:y>0.91515</cdr:y>
    </cdr:from>
    <cdr:to>
      <cdr:x>1</cdr:x>
      <cdr:y>1</cdr:y>
    </cdr:to>
    <cdr:sp macro="" textlink="">
      <cdr:nvSpPr>
        <cdr:cNvPr id="2" name="TextBox 1">
          <a:extLst xmlns:a="http://schemas.openxmlformats.org/drawingml/2006/main">
            <a:ext uri="{FF2B5EF4-FFF2-40B4-BE49-F238E27FC236}">
              <a16:creationId xmlns:a16="http://schemas.microsoft.com/office/drawing/2014/main" id="{87E94F14-A86A-F63F-0FDC-C1F863DA0CB2}"/>
            </a:ext>
          </a:extLst>
        </cdr:cNvPr>
        <cdr:cNvSpPr txBox="1"/>
      </cdr:nvSpPr>
      <cdr:spPr>
        <a:xfrm xmlns:a="http://schemas.openxmlformats.org/drawingml/2006/main">
          <a:off x="3276600" y="1968500"/>
          <a:ext cx="1333500" cy="17780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pPr algn="r"/>
          <a:r>
            <a:rPr lang="en-US" sz="800" dirty="0">
              <a:solidFill>
                <a:srgbClr val="7F7F7F"/>
              </a:solidFill>
              <a:latin typeface="Franklin Gothic Book" panose="020B0503020102020204" pitchFamily="34" charset="0"/>
            </a:rPr>
            <a:t>Source: Analysys Mason</a:t>
          </a:r>
        </a:p>
      </cdr:txBody>
    </cdr:sp>
  </cdr:relSizeAnchor>
</c:userShapes>
</file>

<file path=ppt/drawings/drawing7.xml><?xml version="1.0" encoding="utf-8"?>
<c:userShapes xmlns:c="http://schemas.openxmlformats.org/drawingml/2006/chart">
  <cdr:relSizeAnchor xmlns:cdr="http://schemas.openxmlformats.org/drawingml/2006/chartDrawing">
    <cdr:from>
      <cdr:x>0.71074</cdr:x>
      <cdr:y>0.8702</cdr:y>
    </cdr:from>
    <cdr:to>
      <cdr:x>1</cdr:x>
      <cdr:y>0.95505</cdr:y>
    </cdr:to>
    <cdr:sp macro="" textlink="">
      <cdr:nvSpPr>
        <cdr:cNvPr id="3" name="TextBox 2">
          <a:extLst xmlns:a="http://schemas.openxmlformats.org/drawingml/2006/main">
            <a:ext uri="{FF2B5EF4-FFF2-40B4-BE49-F238E27FC236}">
              <a16:creationId xmlns:a16="http://schemas.microsoft.com/office/drawing/2014/main" id="{7210C0DB-DE30-C928-0651-AF9CD7A3EF1B}"/>
            </a:ext>
          </a:extLst>
        </cdr:cNvPr>
        <cdr:cNvSpPr txBox="1"/>
      </cdr:nvSpPr>
      <cdr:spPr>
        <a:xfrm xmlns:a="http://schemas.openxmlformats.org/drawingml/2006/main">
          <a:off x="3659757" y="1992032"/>
          <a:ext cx="1489463" cy="194237"/>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pPr algn="r"/>
          <a:r>
            <a:rPr lang="en-GB" sz="800" dirty="0">
              <a:solidFill>
                <a:srgbClr val="7F7F7F"/>
              </a:solidFill>
              <a:latin typeface="Franklin Gothic Book" panose="020B0503020102020204" pitchFamily="34" charset="0"/>
            </a:rPr>
            <a:t>Source: Analysys Mason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r>
              <a:rPr lang="en-US" dirty="0"/>
              <a:t>SMB IT spending 2023: new 5-year priorities, insights and opportunities</a:t>
            </a: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07/05/2024</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rtl="0">
              <a:defRPr sz="1200">
                <a:latin typeface="Calibri" charset="0"/>
              </a:defRPr>
            </a:lvl1pPr>
          </a:lstStyle>
          <a:p>
            <a:pPr>
              <a:defRPr/>
            </a:pPr>
            <a:r>
              <a:rPr lang="en-GB" dirty="0"/>
              <a:t>SMB IT spending 2023: new 5-year priorities, insights and opportunities</a:t>
            </a:r>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rtl="0">
              <a:defRPr sz="1200">
                <a:latin typeface="Calibri" charset="0"/>
              </a:defRPr>
            </a:lvl1pPr>
          </a:lstStyle>
          <a:p>
            <a:pPr>
              <a:defRPr/>
            </a:pPr>
            <a:fld id="{20ABA992-2382-4990-8923-9607FED85886}" type="datetimeFigureOut">
              <a:rPr lang="en-GB" smtClean="0"/>
              <a:pPr>
                <a:defRPr/>
              </a:pPr>
              <a:t>07/05/2024</a:t>
            </a:fld>
            <a:endParaRPr lang="en-GB" dirty="0"/>
          </a:p>
        </p:txBody>
      </p:sp>
      <p:sp>
        <p:nvSpPr>
          <p:cNvPr id="4" name="Slide Image Placeholder 3"/>
          <p:cNvSpPr>
            <a:spLocks noGrp="1" noRot="1" noChangeAspect="1"/>
          </p:cNvSpPr>
          <p:nvPr>
            <p:ph type="sldImg" idx="2"/>
          </p:nvPr>
        </p:nvSpPr>
        <p:spPr>
          <a:xfrm>
            <a:off x="44450" y="741363"/>
            <a:ext cx="65817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rtl="0">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rtl="0">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a:t>
            </a:fld>
            <a:endParaRPr lang="en-GB" dirty="0"/>
          </a:p>
        </p:txBody>
      </p:sp>
    </p:spTree>
    <p:extLst>
      <p:ext uri="{BB962C8B-B14F-4D97-AF65-F5344CB8AC3E}">
        <p14:creationId xmlns:p14="http://schemas.microsoft.com/office/powerpoint/2010/main" val="592017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10</a:t>
            </a:fld>
            <a:endParaRPr lang="en-GB" dirty="0"/>
          </a:p>
        </p:txBody>
      </p:sp>
    </p:spTree>
    <p:extLst>
      <p:ext uri="{BB962C8B-B14F-4D97-AF65-F5344CB8AC3E}">
        <p14:creationId xmlns:p14="http://schemas.microsoft.com/office/powerpoint/2010/main" val="884115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11</a:t>
            </a:fld>
            <a:endParaRPr lang="en-GB" dirty="0"/>
          </a:p>
        </p:txBody>
      </p:sp>
    </p:spTree>
    <p:extLst>
      <p:ext uri="{BB962C8B-B14F-4D97-AF65-F5344CB8AC3E}">
        <p14:creationId xmlns:p14="http://schemas.microsoft.com/office/powerpoint/2010/main" val="763705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12</a:t>
            </a:fld>
            <a:endParaRPr lang="en-GB" dirty="0"/>
          </a:p>
        </p:txBody>
      </p:sp>
    </p:spTree>
    <p:extLst>
      <p:ext uri="{BB962C8B-B14F-4D97-AF65-F5344CB8AC3E}">
        <p14:creationId xmlns:p14="http://schemas.microsoft.com/office/powerpoint/2010/main" val="214342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13</a:t>
            </a:fld>
            <a:endParaRPr lang="en-GB" dirty="0"/>
          </a:p>
        </p:txBody>
      </p:sp>
    </p:spTree>
    <p:extLst>
      <p:ext uri="{BB962C8B-B14F-4D97-AF65-F5344CB8AC3E}">
        <p14:creationId xmlns:p14="http://schemas.microsoft.com/office/powerpoint/2010/main" val="304776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14</a:t>
            </a:fld>
            <a:endParaRPr lang="en-GB" dirty="0"/>
          </a:p>
        </p:txBody>
      </p:sp>
    </p:spTree>
    <p:extLst>
      <p:ext uri="{BB962C8B-B14F-4D97-AF65-F5344CB8AC3E}">
        <p14:creationId xmlns:p14="http://schemas.microsoft.com/office/powerpoint/2010/main" val="92894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15</a:t>
            </a:fld>
            <a:endParaRPr lang="en-GB" dirty="0"/>
          </a:p>
        </p:txBody>
      </p:sp>
    </p:spTree>
    <p:extLst>
      <p:ext uri="{BB962C8B-B14F-4D97-AF65-F5344CB8AC3E}">
        <p14:creationId xmlns:p14="http://schemas.microsoft.com/office/powerpoint/2010/main" val="566920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16</a:t>
            </a:fld>
            <a:endParaRPr lang="en-GB" dirty="0"/>
          </a:p>
        </p:txBody>
      </p:sp>
    </p:spTree>
    <p:extLst>
      <p:ext uri="{BB962C8B-B14F-4D97-AF65-F5344CB8AC3E}">
        <p14:creationId xmlns:p14="http://schemas.microsoft.com/office/powerpoint/2010/main" val="998238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17</a:t>
            </a:fld>
            <a:endParaRPr lang="en-GB" dirty="0"/>
          </a:p>
        </p:txBody>
      </p:sp>
    </p:spTree>
    <p:extLst>
      <p:ext uri="{BB962C8B-B14F-4D97-AF65-F5344CB8AC3E}">
        <p14:creationId xmlns:p14="http://schemas.microsoft.com/office/powerpoint/2010/main" val="3733816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18</a:t>
            </a:fld>
            <a:endParaRPr lang="en-GB" dirty="0"/>
          </a:p>
        </p:txBody>
      </p:sp>
    </p:spTree>
    <p:extLst>
      <p:ext uri="{BB962C8B-B14F-4D97-AF65-F5344CB8AC3E}">
        <p14:creationId xmlns:p14="http://schemas.microsoft.com/office/powerpoint/2010/main" val="1280763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19</a:t>
            </a:fld>
            <a:endParaRPr lang="en-GB" dirty="0"/>
          </a:p>
        </p:txBody>
      </p:sp>
    </p:spTree>
    <p:extLst>
      <p:ext uri="{BB962C8B-B14F-4D97-AF65-F5344CB8AC3E}">
        <p14:creationId xmlns:p14="http://schemas.microsoft.com/office/powerpoint/2010/main" val="299872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F36E0-56A5-9500-61AC-9A8AAADCC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554F2-7315-68B5-726D-A274DF872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6721B-435B-CEA6-34D7-FBCDE182A2C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8990EC-5F6B-1A02-F428-B881411C1CD5}"/>
              </a:ext>
            </a:extLst>
          </p:cNvPr>
          <p:cNvSpPr>
            <a:spLocks noGrp="1"/>
          </p:cNvSpPr>
          <p:nvPr>
            <p:ph type="sldNum" sz="quarter" idx="5"/>
          </p:nvPr>
        </p:nvSpPr>
        <p:spPr/>
        <p:txBody>
          <a:bodyPr/>
          <a:lstStyle/>
          <a:p>
            <a:pPr>
              <a:defRPr/>
            </a:pPr>
            <a:fld id="{46478046-D8C9-4F32-9FA8-FC92D2282C5A}" type="slidenum">
              <a:rPr lang="en-GB" smtClean="0"/>
              <a:pPr>
                <a:defRPr/>
              </a:pPr>
              <a:t>2</a:t>
            </a:fld>
            <a:endParaRPr lang="en-GB" dirty="0"/>
          </a:p>
        </p:txBody>
      </p:sp>
    </p:spTree>
    <p:extLst>
      <p:ext uri="{BB962C8B-B14F-4D97-AF65-F5344CB8AC3E}">
        <p14:creationId xmlns:p14="http://schemas.microsoft.com/office/powerpoint/2010/main" val="1567555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20</a:t>
            </a:fld>
            <a:endParaRPr lang="en-GB" dirty="0"/>
          </a:p>
        </p:txBody>
      </p:sp>
    </p:spTree>
    <p:extLst>
      <p:ext uri="{BB962C8B-B14F-4D97-AF65-F5344CB8AC3E}">
        <p14:creationId xmlns:p14="http://schemas.microsoft.com/office/powerpoint/2010/main" val="185727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3</a:t>
            </a:fld>
            <a:endParaRPr lang="en-GB" dirty="0"/>
          </a:p>
        </p:txBody>
      </p:sp>
    </p:spTree>
    <p:extLst>
      <p:ext uri="{BB962C8B-B14F-4D97-AF65-F5344CB8AC3E}">
        <p14:creationId xmlns:p14="http://schemas.microsoft.com/office/powerpoint/2010/main" val="335019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4</a:t>
            </a:fld>
            <a:endParaRPr lang="en-GB" dirty="0"/>
          </a:p>
        </p:txBody>
      </p:sp>
    </p:spTree>
    <p:extLst>
      <p:ext uri="{BB962C8B-B14F-4D97-AF65-F5344CB8AC3E}">
        <p14:creationId xmlns:p14="http://schemas.microsoft.com/office/powerpoint/2010/main" val="409553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5</a:t>
            </a:fld>
            <a:endParaRPr lang="en-GB" dirty="0"/>
          </a:p>
        </p:txBody>
      </p:sp>
    </p:spTree>
    <p:extLst>
      <p:ext uri="{BB962C8B-B14F-4D97-AF65-F5344CB8AC3E}">
        <p14:creationId xmlns:p14="http://schemas.microsoft.com/office/powerpoint/2010/main" val="260400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6</a:t>
            </a:fld>
            <a:endParaRPr lang="en-GB" dirty="0"/>
          </a:p>
        </p:txBody>
      </p:sp>
    </p:spTree>
    <p:extLst>
      <p:ext uri="{BB962C8B-B14F-4D97-AF65-F5344CB8AC3E}">
        <p14:creationId xmlns:p14="http://schemas.microsoft.com/office/powerpoint/2010/main" val="211705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7</a:t>
            </a:fld>
            <a:endParaRPr lang="en-GB" dirty="0"/>
          </a:p>
        </p:txBody>
      </p:sp>
    </p:spTree>
    <p:extLst>
      <p:ext uri="{BB962C8B-B14F-4D97-AF65-F5344CB8AC3E}">
        <p14:creationId xmlns:p14="http://schemas.microsoft.com/office/powerpoint/2010/main" val="211107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1B658-FC81-E129-9587-A96809682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3038F2-DA85-954E-84D6-4EB2106D99A6}"/>
              </a:ext>
            </a:extLst>
          </p:cNvPr>
          <p:cNvSpPr>
            <a:spLocks noGrp="1" noRot="1" noChangeAspect="1"/>
          </p:cNvSpPr>
          <p:nvPr>
            <p:ph type="sldImg"/>
          </p:nvPr>
        </p:nvSpPr>
        <p:spPr>
          <a:xfrm>
            <a:off x="44450" y="741363"/>
            <a:ext cx="6581775" cy="3703637"/>
          </a:xfrm>
        </p:spPr>
      </p:sp>
      <p:sp>
        <p:nvSpPr>
          <p:cNvPr id="3" name="Notes Placeholder 2">
            <a:extLst>
              <a:ext uri="{FF2B5EF4-FFF2-40B4-BE49-F238E27FC236}">
                <a16:creationId xmlns:a16="http://schemas.microsoft.com/office/drawing/2014/main" id="{F1A5EB84-6C9E-596A-5634-9142AAD40A1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AA4D9B-8AB9-B9B4-E95D-E4E86130BDAE}"/>
              </a:ext>
            </a:extLst>
          </p:cNvPr>
          <p:cNvSpPr>
            <a:spLocks noGrp="1"/>
          </p:cNvSpPr>
          <p:nvPr>
            <p:ph type="sldNum" sz="quarter" idx="5"/>
          </p:nvPr>
        </p:nvSpPr>
        <p:spPr/>
        <p:txBody>
          <a:bodyPr/>
          <a:lstStyle/>
          <a:p>
            <a:pPr>
              <a:defRPr/>
            </a:pPr>
            <a:fld id="{46478046-D8C9-4F32-9FA8-FC92D2282C5A}" type="slidenum">
              <a:rPr lang="en-GB" smtClean="0"/>
              <a:pPr>
                <a:defRPr/>
              </a:pPr>
              <a:t>8</a:t>
            </a:fld>
            <a:endParaRPr lang="en-GB" dirty="0"/>
          </a:p>
        </p:txBody>
      </p:sp>
    </p:spTree>
    <p:extLst>
      <p:ext uri="{BB962C8B-B14F-4D97-AF65-F5344CB8AC3E}">
        <p14:creationId xmlns:p14="http://schemas.microsoft.com/office/powerpoint/2010/main" val="183104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41363"/>
            <a:ext cx="6581775" cy="37036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9</a:t>
            </a:fld>
            <a:endParaRPr lang="en-GB" dirty="0"/>
          </a:p>
        </p:txBody>
      </p:sp>
    </p:spTree>
    <p:extLst>
      <p:ext uri="{BB962C8B-B14F-4D97-AF65-F5344CB8AC3E}">
        <p14:creationId xmlns:p14="http://schemas.microsoft.com/office/powerpoint/2010/main" val="3297067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oleObject" Target="../embeddings/oleObject29.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5" Type="http://schemas.openxmlformats.org/officeDocument/2006/relationships/image" Target="../media/image13.jpeg"/><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2294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0BEB65-14C5-4BCF-F22B-99DC35EEB0E3}"/>
              </a:ext>
            </a:extLst>
          </p:cNvPr>
          <p:cNvGraphicFramePr>
            <a:graphicFrameLocks noChangeAspect="1"/>
          </p:cNvGraphicFramePr>
          <p:nvPr userDrawn="1">
            <p:custDataLst>
              <p:tags r:id="rId1"/>
            </p:custDataLst>
            <p:extLst>
              <p:ext uri="{D42A27DB-BD31-4B8C-83A1-F6EECF244321}">
                <p14:modId xmlns:p14="http://schemas.microsoft.com/office/powerpoint/2010/main" val="87730259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AC0BEB65-14C5-4BCF-F22B-99DC35EEB0E3}"/>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B1E7A4FE-8651-5864-13AF-1D5FD3408C03}"/>
              </a:ext>
            </a:extLst>
          </p:cNvPr>
          <p:cNvSpPr/>
          <p:nvPr userDrawn="1"/>
        </p:nvSpPr>
        <p:spPr>
          <a:xfrm>
            <a:off x="7466216" y="0"/>
            <a:ext cx="4177364" cy="3429000"/>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 name="Rectangle 3">
            <a:extLst>
              <a:ext uri="{FF2B5EF4-FFF2-40B4-BE49-F238E27FC236}">
                <a16:creationId xmlns:a16="http://schemas.microsoft.com/office/drawing/2014/main" id="{47A60A1C-3807-3E57-8261-A65D40D4493A}"/>
              </a:ext>
            </a:extLst>
          </p:cNvPr>
          <p:cNvSpPr/>
          <p:nvPr userDrawn="1"/>
        </p:nvSpPr>
        <p:spPr>
          <a:xfrm>
            <a:off x="0" y="5490000"/>
            <a:ext cx="5195844" cy="1368000"/>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5" name="Rectangle 4">
            <a:extLst>
              <a:ext uri="{FF2B5EF4-FFF2-40B4-BE49-F238E27FC236}">
                <a16:creationId xmlns:a16="http://schemas.microsoft.com/office/drawing/2014/main" id="{FB516450-84D8-8DA8-E931-7FB9C59892E7}"/>
              </a:ext>
            </a:extLst>
          </p:cNvPr>
          <p:cNvSpPr/>
          <p:nvPr userDrawn="1"/>
        </p:nvSpPr>
        <p:spPr>
          <a:xfrm>
            <a:off x="0" y="1369432"/>
            <a:ext cx="6386381" cy="1374872"/>
          </a:xfrm>
          <a:prstGeom prst="rect">
            <a:avLst/>
          </a:prstGeom>
          <a:solidFill>
            <a:srgbClr val="837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8" name="Rectangle 7">
            <a:extLst>
              <a:ext uri="{FF2B5EF4-FFF2-40B4-BE49-F238E27FC236}">
                <a16:creationId xmlns:a16="http://schemas.microsoft.com/office/drawing/2014/main" id="{778088CE-50AB-C9D8-C16B-61FA02638D97}"/>
              </a:ext>
            </a:extLst>
          </p:cNvPr>
          <p:cNvSpPr/>
          <p:nvPr userDrawn="1"/>
        </p:nvSpPr>
        <p:spPr>
          <a:xfrm>
            <a:off x="0" y="1434"/>
            <a:ext cx="5682953" cy="1368000"/>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9" name="Rectangle 8">
            <a:extLst>
              <a:ext uri="{FF2B5EF4-FFF2-40B4-BE49-F238E27FC236}">
                <a16:creationId xmlns:a16="http://schemas.microsoft.com/office/drawing/2014/main" id="{E2AC4F14-9F23-9852-6FC0-D31190C7C982}"/>
              </a:ext>
            </a:extLst>
          </p:cNvPr>
          <p:cNvSpPr/>
          <p:nvPr userDrawn="1"/>
        </p:nvSpPr>
        <p:spPr>
          <a:xfrm>
            <a:off x="0" y="2744230"/>
            <a:ext cx="2618913" cy="1374872"/>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0" name="Rectangle 9">
            <a:extLst>
              <a:ext uri="{FF2B5EF4-FFF2-40B4-BE49-F238E27FC236}">
                <a16:creationId xmlns:a16="http://schemas.microsoft.com/office/drawing/2014/main" id="{5B14DAD0-CED7-4F0D-57B9-77690970C071}"/>
              </a:ext>
            </a:extLst>
          </p:cNvPr>
          <p:cNvSpPr/>
          <p:nvPr userDrawn="1"/>
        </p:nvSpPr>
        <p:spPr>
          <a:xfrm>
            <a:off x="0" y="4119101"/>
            <a:ext cx="4296792" cy="1377697"/>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1" name="Oval 10">
            <a:extLst>
              <a:ext uri="{FF2B5EF4-FFF2-40B4-BE49-F238E27FC236}">
                <a16:creationId xmlns:a16="http://schemas.microsoft.com/office/drawing/2014/main" id="{97BEE517-D731-399F-2AFB-9C79BD617F42}"/>
              </a:ext>
            </a:extLst>
          </p:cNvPr>
          <p:cNvSpPr/>
          <p:nvPr userDrawn="1"/>
        </p:nvSpPr>
        <p:spPr>
          <a:xfrm>
            <a:off x="3506856" y="-2441"/>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2" name="Oval 11">
            <a:extLst>
              <a:ext uri="{FF2B5EF4-FFF2-40B4-BE49-F238E27FC236}">
                <a16:creationId xmlns:a16="http://schemas.microsoft.com/office/drawing/2014/main" id="{A48607B4-1C4D-3EEB-4344-79A9A70B4581}"/>
              </a:ext>
            </a:extLst>
          </p:cNvPr>
          <p:cNvSpPr/>
          <p:nvPr userDrawn="1"/>
        </p:nvSpPr>
        <p:spPr>
          <a:xfrm>
            <a:off x="5018381" y="-2930"/>
            <a:ext cx="1371600" cy="1371600"/>
          </a:xfrm>
          <a:prstGeom prst="ellipse">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3" name="Oval 12">
            <a:extLst>
              <a:ext uri="{FF2B5EF4-FFF2-40B4-BE49-F238E27FC236}">
                <a16:creationId xmlns:a16="http://schemas.microsoft.com/office/drawing/2014/main" id="{8D562AF2-4DCA-6C89-0B3F-A4A236F6B8F5}"/>
              </a:ext>
            </a:extLst>
          </p:cNvPr>
          <p:cNvSpPr/>
          <p:nvPr userDrawn="1"/>
        </p:nvSpPr>
        <p:spPr>
          <a:xfrm>
            <a:off x="5721704" y="1367645"/>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5" name="Oval 14">
            <a:extLst>
              <a:ext uri="{FF2B5EF4-FFF2-40B4-BE49-F238E27FC236}">
                <a16:creationId xmlns:a16="http://schemas.microsoft.com/office/drawing/2014/main" id="{02C5043A-A8F2-E5EC-42E6-FA9337BE0AD6}"/>
              </a:ext>
            </a:extLst>
          </p:cNvPr>
          <p:cNvSpPr/>
          <p:nvPr userDrawn="1"/>
        </p:nvSpPr>
        <p:spPr>
          <a:xfrm>
            <a:off x="1951872" y="2746090"/>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6" name="Oval 15">
            <a:extLst>
              <a:ext uri="{FF2B5EF4-FFF2-40B4-BE49-F238E27FC236}">
                <a16:creationId xmlns:a16="http://schemas.microsoft.com/office/drawing/2014/main" id="{4C49B165-D7A8-9BD8-43ED-08741F7E974B}"/>
              </a:ext>
            </a:extLst>
          </p:cNvPr>
          <p:cNvSpPr/>
          <p:nvPr userDrawn="1"/>
        </p:nvSpPr>
        <p:spPr>
          <a:xfrm>
            <a:off x="362216" y="2739082"/>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7" name="Oval 16">
            <a:extLst>
              <a:ext uri="{FF2B5EF4-FFF2-40B4-BE49-F238E27FC236}">
                <a16:creationId xmlns:a16="http://schemas.microsoft.com/office/drawing/2014/main" id="{D1FDB476-7468-D69B-F653-CD217A69C3B5}"/>
              </a:ext>
            </a:extLst>
          </p:cNvPr>
          <p:cNvSpPr/>
          <p:nvPr userDrawn="1"/>
        </p:nvSpPr>
        <p:spPr>
          <a:xfrm>
            <a:off x="3586581" y="4115520"/>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8" name="Oval 17">
            <a:extLst>
              <a:ext uri="{FF2B5EF4-FFF2-40B4-BE49-F238E27FC236}">
                <a16:creationId xmlns:a16="http://schemas.microsoft.com/office/drawing/2014/main" id="{A3C7BE30-78C1-C0E8-45EB-262EBECAA13C}"/>
              </a:ext>
            </a:extLst>
          </p:cNvPr>
          <p:cNvSpPr/>
          <p:nvPr userDrawn="1"/>
        </p:nvSpPr>
        <p:spPr>
          <a:xfrm>
            <a:off x="2063172" y="4125199"/>
            <a:ext cx="1371600" cy="1371600"/>
          </a:xfrm>
          <a:prstGeom prst="ellipse">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9" name="Oval 18">
            <a:extLst>
              <a:ext uri="{FF2B5EF4-FFF2-40B4-BE49-F238E27FC236}">
                <a16:creationId xmlns:a16="http://schemas.microsoft.com/office/drawing/2014/main" id="{70E867AF-E88A-DCA3-F926-4689B67F04F9}"/>
              </a:ext>
            </a:extLst>
          </p:cNvPr>
          <p:cNvSpPr/>
          <p:nvPr userDrawn="1"/>
        </p:nvSpPr>
        <p:spPr>
          <a:xfrm>
            <a:off x="4499202" y="5487489"/>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pic>
        <p:nvPicPr>
          <p:cNvPr id="6" name="Picture 5">
            <a:extLst>
              <a:ext uri="{FF2B5EF4-FFF2-40B4-BE49-F238E27FC236}">
                <a16:creationId xmlns:a16="http://schemas.microsoft.com/office/drawing/2014/main" id="{A96BCA5B-BF7E-EBA6-1989-22BD8021823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071115" y="357683"/>
            <a:ext cx="1312393" cy="432608"/>
          </a:xfrm>
          <a:prstGeom prst="rect">
            <a:avLst/>
          </a:prstGeom>
        </p:spPr>
      </p:pic>
      <p:sp>
        <p:nvSpPr>
          <p:cNvPr id="14" name="Rectangle 13">
            <a:extLst>
              <a:ext uri="{FF2B5EF4-FFF2-40B4-BE49-F238E27FC236}">
                <a16:creationId xmlns:a16="http://schemas.microsoft.com/office/drawing/2014/main" id="{F615C6FD-F979-727D-A8A3-CD4F8CD26545}"/>
              </a:ext>
            </a:extLst>
          </p:cNvPr>
          <p:cNvSpPr/>
          <p:nvPr userDrawn="1"/>
        </p:nvSpPr>
        <p:spPr>
          <a:xfrm>
            <a:off x="10519873" y="6170064"/>
            <a:ext cx="1371600" cy="589659"/>
          </a:xfrm>
          <a:prstGeom prst="rect">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Tree>
    <p:extLst>
      <p:ext uri="{BB962C8B-B14F-4D97-AF65-F5344CB8AC3E}">
        <p14:creationId xmlns:p14="http://schemas.microsoft.com/office/powerpoint/2010/main" val="33805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graphic, 1/4 table + graphic alongs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311A45-DBCC-B066-D419-0B58B3DCEDD2}"/>
              </a:ext>
            </a:extLst>
          </p:cNvPr>
          <p:cNvGraphicFramePr>
            <a:graphicFrameLocks noChangeAspect="1"/>
          </p:cNvGraphicFramePr>
          <p:nvPr userDrawn="1">
            <p:custDataLst>
              <p:tags r:id="rId1"/>
            </p:custDataLst>
            <p:extLst>
              <p:ext uri="{D42A27DB-BD31-4B8C-83A1-F6EECF244321}">
                <p14:modId xmlns:p14="http://schemas.microsoft.com/office/powerpoint/2010/main" val="269226824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5E311A45-DBCC-B066-D419-0B58B3DCEDD2}"/>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2" name="Title 1"/>
          <p:cNvSpPr>
            <a:spLocks noGrp="1"/>
          </p:cNvSpPr>
          <p:nvPr>
            <p:ph type="title" hasCustomPrompt="1"/>
          </p:nvPr>
        </p:nvSpPr>
        <p:spPr>
          <a:xfrm>
            <a:off x="558278" y="468000"/>
            <a:ext cx="11073281" cy="756000"/>
          </a:xfrm>
        </p:spPr>
        <p:txBody>
          <a:bodyPr vert="horz" lIns="0" rIns="0"/>
          <a:lstStyle>
            <a:lvl1pPr rtl="0">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556847" y="1366271"/>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319015"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556847" y="3884432"/>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561874"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3" name="ImageR">
            <a:extLst>
              <a:ext uri="{FF2B5EF4-FFF2-40B4-BE49-F238E27FC236}">
                <a16:creationId xmlns:a16="http://schemas.microsoft.com/office/drawing/2014/main" id="{11BA192D-FA4A-4829-A3D5-F521CDC41292}"/>
              </a:ext>
            </a:extLst>
          </p:cNvPr>
          <p:cNvSpPr>
            <a:spLocks noGrp="1"/>
          </p:cNvSpPr>
          <p:nvPr>
            <p:ph type="pic" sz="quarter" idx="20" hasCustomPrompt="1"/>
          </p:nvPr>
        </p:nvSpPr>
        <p:spPr>
          <a:xfrm>
            <a:off x="6167631" y="1677600"/>
            <a:ext cx="5649231"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4" name="TextPlaceholder5">
            <a:extLst>
              <a:ext uri="{FF2B5EF4-FFF2-40B4-BE49-F238E27FC236}">
                <a16:creationId xmlns:a16="http://schemas.microsoft.com/office/drawing/2014/main" id="{6B1E71E8-134D-4B3D-BB8C-A5835F9796A9}"/>
              </a:ext>
            </a:extLst>
          </p:cNvPr>
          <p:cNvSpPr>
            <a:spLocks noGrp="1"/>
          </p:cNvSpPr>
          <p:nvPr>
            <p:ph type="body" sz="quarter" idx="23" hasCustomPrompt="1"/>
          </p:nvPr>
        </p:nvSpPr>
        <p:spPr>
          <a:xfrm>
            <a:off x="6406662" y="1366272"/>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ableR">
            <a:extLst>
              <a:ext uri="{FF2B5EF4-FFF2-40B4-BE49-F238E27FC236}">
                <a16:creationId xmlns:a16="http://schemas.microsoft.com/office/drawing/2014/main" id="{69DBF732-C626-4430-832C-0B325B96C025}"/>
              </a:ext>
            </a:extLst>
          </p:cNvPr>
          <p:cNvSpPr>
            <a:spLocks noGrp="1"/>
          </p:cNvSpPr>
          <p:nvPr>
            <p:ph type="tbl" sz="quarter" idx="13" hasCustomPrompt="1"/>
          </p:nvPr>
        </p:nvSpPr>
        <p:spPr>
          <a:xfrm>
            <a:off x="558277" y="4186800"/>
            <a:ext cx="5228308"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51699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 1/4 graphic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398CFE74-A01B-1A07-320E-D2E0533E3E13}"/>
              </a:ext>
            </a:extLst>
          </p:cNvPr>
          <p:cNvGraphicFramePr>
            <a:graphicFrameLocks noChangeAspect="1"/>
          </p:cNvGraphicFramePr>
          <p:nvPr userDrawn="1">
            <p:custDataLst>
              <p:tags r:id="rId1"/>
            </p:custDataLst>
            <p:extLst>
              <p:ext uri="{D42A27DB-BD31-4B8C-83A1-F6EECF244321}">
                <p14:modId xmlns:p14="http://schemas.microsoft.com/office/powerpoint/2010/main" val="348958204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2" name="Object 11" hidden="1">
                        <a:extLst>
                          <a:ext uri="{FF2B5EF4-FFF2-40B4-BE49-F238E27FC236}">
                            <a16:creationId xmlns:a16="http://schemas.microsoft.com/office/drawing/2014/main" id="{398CFE74-A01B-1A07-320E-D2E0533E3E13}"/>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DEB7526-B748-4E8D-A1A3-68395A8F53BD}"/>
              </a:ext>
            </a:extLst>
          </p:cNvPr>
          <p:cNvSpPr>
            <a:spLocks noGrp="1"/>
          </p:cNvSpPr>
          <p:nvPr>
            <p:ph type="sldNum" sz="quarter" idx="10"/>
          </p:nvPr>
        </p:nvSpPr>
        <p:spPr/>
        <p:txBody>
          <a:bodyPr/>
          <a:lstStyle>
            <a:lvl1pPr rtl="0">
              <a:defRPr/>
            </a:lvl1pPr>
          </a:lstStyle>
          <a:p>
            <a:fld id="{E78626B2-E168-480E-BAE6-B60060C6AB83}" type="slidenum">
              <a:rPr lang="en-US" smtClean="0"/>
              <a:pPr/>
              <a:t>‹#›</a:t>
            </a:fld>
            <a:endParaRPr lang="en-US" dirty="0"/>
          </a:p>
        </p:txBody>
      </p:sp>
      <p:sp>
        <p:nvSpPr>
          <p:cNvPr id="4" name="ImageR">
            <a:extLst>
              <a:ext uri="{FF2B5EF4-FFF2-40B4-BE49-F238E27FC236}">
                <a16:creationId xmlns:a16="http://schemas.microsoft.com/office/drawing/2014/main" id="{05A4C031-ACBB-4C02-AEE8-7F52423CF41E}"/>
              </a:ext>
            </a:extLst>
          </p:cNvPr>
          <p:cNvSpPr>
            <a:spLocks noGrp="1"/>
          </p:cNvSpPr>
          <p:nvPr>
            <p:ph type="pic" sz="quarter" idx="11" hasCustomPrompt="1"/>
          </p:nvPr>
        </p:nvSpPr>
        <p:spPr>
          <a:xfrm>
            <a:off x="6167631" y="1677600"/>
            <a:ext cx="5649231"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5" name="ImageR">
            <a:extLst>
              <a:ext uri="{FF2B5EF4-FFF2-40B4-BE49-F238E27FC236}">
                <a16:creationId xmlns:a16="http://schemas.microsoft.com/office/drawing/2014/main" id="{8D789A4E-F315-4AF3-9C87-563A63BCC217}"/>
              </a:ext>
            </a:extLst>
          </p:cNvPr>
          <p:cNvSpPr>
            <a:spLocks noGrp="1"/>
          </p:cNvSpPr>
          <p:nvPr>
            <p:ph type="pic" sz="quarter" idx="20" hasCustomPrompt="1"/>
          </p:nvPr>
        </p:nvSpPr>
        <p:spPr>
          <a:xfrm>
            <a:off x="6167631" y="4186951"/>
            <a:ext cx="5649231"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6" name="TextPlaceholder5">
            <a:extLst>
              <a:ext uri="{FF2B5EF4-FFF2-40B4-BE49-F238E27FC236}">
                <a16:creationId xmlns:a16="http://schemas.microsoft.com/office/drawing/2014/main" id="{B61EA488-404C-4BAE-A2AD-0CAD88D7A742}"/>
              </a:ext>
            </a:extLst>
          </p:cNvPr>
          <p:cNvSpPr>
            <a:spLocks noGrp="1"/>
          </p:cNvSpPr>
          <p:nvPr>
            <p:ph type="body" sz="quarter" idx="28" hasCustomPrompt="1"/>
          </p:nvPr>
        </p:nvSpPr>
        <p:spPr>
          <a:xfrm>
            <a:off x="6406891" y="3884400"/>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Text Placeholder 4">
            <a:extLst>
              <a:ext uri="{FF2B5EF4-FFF2-40B4-BE49-F238E27FC236}">
                <a16:creationId xmlns:a16="http://schemas.microsoft.com/office/drawing/2014/main" id="{636468BB-648A-4758-A522-E78555F36620}"/>
              </a:ext>
            </a:extLst>
          </p:cNvPr>
          <p:cNvSpPr>
            <a:spLocks noGrp="1"/>
          </p:cNvSpPr>
          <p:nvPr>
            <p:ph type="body" sz="quarter" idx="19"/>
          </p:nvPr>
        </p:nvSpPr>
        <p:spPr>
          <a:xfrm>
            <a:off x="56409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8" name="Title 1">
            <a:extLst>
              <a:ext uri="{FF2B5EF4-FFF2-40B4-BE49-F238E27FC236}">
                <a16:creationId xmlns:a16="http://schemas.microsoft.com/office/drawing/2014/main" id="{2332E802-C899-4F25-A0B9-A4B6751CE0E3}"/>
              </a:ext>
            </a:extLst>
          </p:cNvPr>
          <p:cNvSpPr>
            <a:spLocks noGrp="1"/>
          </p:cNvSpPr>
          <p:nvPr>
            <p:ph type="title" hasCustomPrompt="1"/>
          </p:nvPr>
        </p:nvSpPr>
        <p:spPr>
          <a:xfrm>
            <a:off x="556845" y="468000"/>
            <a:ext cx="11078310" cy="756000"/>
          </a:xfrm>
        </p:spPr>
        <p:txBody>
          <a:bodyPr vert="horz" lIns="0" rIns="0"/>
          <a:lstStyle>
            <a:lvl1pPr rtl="0">
              <a:defRPr baseline="0"/>
            </a:lvl1pPr>
          </a:lstStyle>
          <a:p>
            <a:r>
              <a:rPr lang="en-GB" noProof="0" dirty="0"/>
              <a:t>Click to add slide title</a:t>
            </a:r>
            <a:endParaRPr lang="en-GB" dirty="0"/>
          </a:p>
        </p:txBody>
      </p:sp>
      <p:sp>
        <p:nvSpPr>
          <p:cNvPr id="9" name="CaptionR">
            <a:extLst>
              <a:ext uri="{FF2B5EF4-FFF2-40B4-BE49-F238E27FC236}">
                <a16:creationId xmlns:a16="http://schemas.microsoft.com/office/drawing/2014/main" id="{904593ED-1CCA-4793-9607-EE7ACB04E263}"/>
              </a:ext>
            </a:extLst>
          </p:cNvPr>
          <p:cNvSpPr>
            <a:spLocks noGrp="1"/>
          </p:cNvSpPr>
          <p:nvPr>
            <p:ph type="body" sz="quarter" idx="15" hasCustomPrompt="1"/>
          </p:nvPr>
        </p:nvSpPr>
        <p:spPr>
          <a:xfrm>
            <a:off x="6406893" y="1366272"/>
            <a:ext cx="5228494"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CaptionR">
            <a:extLst>
              <a:ext uri="{FF2B5EF4-FFF2-40B4-BE49-F238E27FC236}">
                <a16:creationId xmlns:a16="http://schemas.microsoft.com/office/drawing/2014/main" id="{6C84F7DD-58A3-4FEC-B69E-7C6DA58BECB7}"/>
              </a:ext>
            </a:extLst>
          </p:cNvPr>
          <p:cNvSpPr>
            <a:spLocks noGrp="1"/>
          </p:cNvSpPr>
          <p:nvPr>
            <p:ph type="body" sz="quarter" idx="29" hasCustomPrompt="1"/>
          </p:nvPr>
        </p:nvSpPr>
        <p:spPr>
          <a:xfrm>
            <a:off x="556845" y="1366960"/>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R">
            <a:extLst>
              <a:ext uri="{FF2B5EF4-FFF2-40B4-BE49-F238E27FC236}">
                <a16:creationId xmlns:a16="http://schemas.microsoft.com/office/drawing/2014/main" id="{419B15F1-DF3D-4BF5-8CB4-4ADAC50FF9AC}"/>
              </a:ext>
            </a:extLst>
          </p:cNvPr>
          <p:cNvSpPr>
            <a:spLocks noGrp="1"/>
          </p:cNvSpPr>
          <p:nvPr>
            <p:ph type="pic" sz="quarter" idx="30" hasCustomPrompt="1"/>
          </p:nvPr>
        </p:nvSpPr>
        <p:spPr>
          <a:xfrm>
            <a:off x="319015" y="1677600"/>
            <a:ext cx="5649231" cy="4572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Tree>
    <p:extLst>
      <p:ext uri="{BB962C8B-B14F-4D97-AF65-F5344CB8AC3E}">
        <p14:creationId xmlns:p14="http://schemas.microsoft.com/office/powerpoint/2010/main" val="291740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 1/4 graphic and 1/4 ta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F64ADC-1384-9989-AABA-4E21679D0A89}"/>
              </a:ext>
            </a:extLst>
          </p:cNvPr>
          <p:cNvGraphicFramePr>
            <a:graphicFrameLocks noChangeAspect="1"/>
          </p:cNvGraphicFramePr>
          <p:nvPr userDrawn="1">
            <p:custDataLst>
              <p:tags r:id="rId1"/>
            </p:custDataLst>
            <p:extLst>
              <p:ext uri="{D42A27DB-BD31-4B8C-83A1-F6EECF244321}">
                <p14:modId xmlns:p14="http://schemas.microsoft.com/office/powerpoint/2010/main" val="161526782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Object 4" hidden="1">
                        <a:extLst>
                          <a:ext uri="{FF2B5EF4-FFF2-40B4-BE49-F238E27FC236}">
                            <a16:creationId xmlns:a16="http://schemas.microsoft.com/office/drawing/2014/main" id="{BBF64ADC-1384-9989-AABA-4E21679D0A89}"/>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DEB7526-B748-4E8D-A1A3-68395A8F53BD}"/>
              </a:ext>
            </a:extLst>
          </p:cNvPr>
          <p:cNvSpPr>
            <a:spLocks noGrp="1"/>
          </p:cNvSpPr>
          <p:nvPr>
            <p:ph type="sldNum" sz="quarter" idx="10"/>
          </p:nvPr>
        </p:nvSpPr>
        <p:spPr/>
        <p:txBody>
          <a:bodyPr/>
          <a:lstStyle>
            <a:lvl1pPr rtl="0">
              <a:defRPr/>
            </a:lvl1pPr>
          </a:lstStyle>
          <a:p>
            <a:fld id="{E78626B2-E168-480E-BAE6-B60060C6AB83}" type="slidenum">
              <a:rPr lang="en-US" smtClean="0"/>
              <a:pPr/>
              <a:t>‹#›</a:t>
            </a:fld>
            <a:endParaRPr lang="en-US" dirty="0"/>
          </a:p>
        </p:txBody>
      </p:sp>
      <p:sp>
        <p:nvSpPr>
          <p:cNvPr id="4" name="ImageR">
            <a:extLst>
              <a:ext uri="{FF2B5EF4-FFF2-40B4-BE49-F238E27FC236}">
                <a16:creationId xmlns:a16="http://schemas.microsoft.com/office/drawing/2014/main" id="{05A4C031-ACBB-4C02-AEE8-7F52423CF41E}"/>
              </a:ext>
            </a:extLst>
          </p:cNvPr>
          <p:cNvSpPr>
            <a:spLocks noGrp="1"/>
          </p:cNvSpPr>
          <p:nvPr>
            <p:ph type="pic" sz="quarter" idx="11" hasCustomPrompt="1"/>
          </p:nvPr>
        </p:nvSpPr>
        <p:spPr>
          <a:xfrm>
            <a:off x="6167631" y="1677600"/>
            <a:ext cx="5649231"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6" name="TextPlaceholder5">
            <a:extLst>
              <a:ext uri="{FF2B5EF4-FFF2-40B4-BE49-F238E27FC236}">
                <a16:creationId xmlns:a16="http://schemas.microsoft.com/office/drawing/2014/main" id="{B61EA488-404C-4BAE-A2AD-0CAD88D7A742}"/>
              </a:ext>
            </a:extLst>
          </p:cNvPr>
          <p:cNvSpPr>
            <a:spLocks noGrp="1"/>
          </p:cNvSpPr>
          <p:nvPr>
            <p:ph type="body" sz="quarter" idx="28" hasCustomPrompt="1"/>
          </p:nvPr>
        </p:nvSpPr>
        <p:spPr>
          <a:xfrm>
            <a:off x="6406891" y="3884400"/>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Text Placeholder 4">
            <a:extLst>
              <a:ext uri="{FF2B5EF4-FFF2-40B4-BE49-F238E27FC236}">
                <a16:creationId xmlns:a16="http://schemas.microsoft.com/office/drawing/2014/main" id="{636468BB-648A-4758-A522-E78555F36620}"/>
              </a:ext>
            </a:extLst>
          </p:cNvPr>
          <p:cNvSpPr>
            <a:spLocks noGrp="1"/>
          </p:cNvSpPr>
          <p:nvPr>
            <p:ph type="body" sz="quarter" idx="19"/>
          </p:nvPr>
        </p:nvSpPr>
        <p:spPr>
          <a:xfrm>
            <a:off x="56409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8" name="Title 1">
            <a:extLst>
              <a:ext uri="{FF2B5EF4-FFF2-40B4-BE49-F238E27FC236}">
                <a16:creationId xmlns:a16="http://schemas.microsoft.com/office/drawing/2014/main" id="{2332E802-C899-4F25-A0B9-A4B6751CE0E3}"/>
              </a:ext>
            </a:extLst>
          </p:cNvPr>
          <p:cNvSpPr>
            <a:spLocks noGrp="1"/>
          </p:cNvSpPr>
          <p:nvPr>
            <p:ph type="title" hasCustomPrompt="1"/>
          </p:nvPr>
        </p:nvSpPr>
        <p:spPr>
          <a:xfrm>
            <a:off x="556845" y="468000"/>
            <a:ext cx="11078310" cy="756000"/>
          </a:xfrm>
        </p:spPr>
        <p:txBody>
          <a:bodyPr vert="horz" lIns="0" rIns="0"/>
          <a:lstStyle>
            <a:lvl1pPr rtl="0">
              <a:defRPr baseline="0"/>
            </a:lvl1pPr>
          </a:lstStyle>
          <a:p>
            <a:r>
              <a:rPr lang="en-GB" noProof="0" dirty="0"/>
              <a:t>Click to add slide title</a:t>
            </a:r>
            <a:endParaRPr lang="en-GB" dirty="0"/>
          </a:p>
        </p:txBody>
      </p:sp>
      <p:sp>
        <p:nvSpPr>
          <p:cNvPr id="9" name="CaptionR">
            <a:extLst>
              <a:ext uri="{FF2B5EF4-FFF2-40B4-BE49-F238E27FC236}">
                <a16:creationId xmlns:a16="http://schemas.microsoft.com/office/drawing/2014/main" id="{904593ED-1CCA-4793-9607-EE7ACB04E263}"/>
              </a:ext>
            </a:extLst>
          </p:cNvPr>
          <p:cNvSpPr>
            <a:spLocks noGrp="1"/>
          </p:cNvSpPr>
          <p:nvPr>
            <p:ph type="body" sz="quarter" idx="15" hasCustomPrompt="1"/>
          </p:nvPr>
        </p:nvSpPr>
        <p:spPr>
          <a:xfrm>
            <a:off x="6406893" y="1366272"/>
            <a:ext cx="5228494"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CaptionR">
            <a:extLst>
              <a:ext uri="{FF2B5EF4-FFF2-40B4-BE49-F238E27FC236}">
                <a16:creationId xmlns:a16="http://schemas.microsoft.com/office/drawing/2014/main" id="{6C84F7DD-58A3-4FEC-B69E-7C6DA58BECB7}"/>
              </a:ext>
            </a:extLst>
          </p:cNvPr>
          <p:cNvSpPr>
            <a:spLocks noGrp="1"/>
          </p:cNvSpPr>
          <p:nvPr>
            <p:ph type="body" sz="quarter" idx="29" hasCustomPrompt="1"/>
          </p:nvPr>
        </p:nvSpPr>
        <p:spPr>
          <a:xfrm>
            <a:off x="556845" y="1366960"/>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R">
            <a:extLst>
              <a:ext uri="{FF2B5EF4-FFF2-40B4-BE49-F238E27FC236}">
                <a16:creationId xmlns:a16="http://schemas.microsoft.com/office/drawing/2014/main" id="{419B15F1-DF3D-4BF5-8CB4-4ADAC50FF9AC}"/>
              </a:ext>
            </a:extLst>
          </p:cNvPr>
          <p:cNvSpPr>
            <a:spLocks noGrp="1"/>
          </p:cNvSpPr>
          <p:nvPr>
            <p:ph type="pic" sz="quarter" idx="30" hasCustomPrompt="1"/>
          </p:nvPr>
        </p:nvSpPr>
        <p:spPr>
          <a:xfrm>
            <a:off x="319015" y="1677600"/>
            <a:ext cx="5649231" cy="4572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2" name="TableR">
            <a:extLst>
              <a:ext uri="{FF2B5EF4-FFF2-40B4-BE49-F238E27FC236}">
                <a16:creationId xmlns:a16="http://schemas.microsoft.com/office/drawing/2014/main" id="{720149A7-0114-4A4C-9E8D-6254D811902D}"/>
              </a:ext>
            </a:extLst>
          </p:cNvPr>
          <p:cNvSpPr>
            <a:spLocks noGrp="1"/>
          </p:cNvSpPr>
          <p:nvPr>
            <p:ph type="tbl" sz="quarter" idx="13" hasCustomPrompt="1"/>
          </p:nvPr>
        </p:nvSpPr>
        <p:spPr>
          <a:xfrm>
            <a:off x="6406891" y="4186800"/>
            <a:ext cx="5228308"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0618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graphics + text alongs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A9352D1-2241-F6D7-C60B-BA65B94F2A02}"/>
              </a:ext>
            </a:extLst>
          </p:cNvPr>
          <p:cNvGraphicFramePr>
            <a:graphicFrameLocks noChangeAspect="1"/>
          </p:cNvGraphicFramePr>
          <p:nvPr userDrawn="1">
            <p:custDataLst>
              <p:tags r:id="rId1"/>
            </p:custDataLst>
            <p:extLst>
              <p:ext uri="{D42A27DB-BD31-4B8C-83A1-F6EECF244321}">
                <p14:modId xmlns:p14="http://schemas.microsoft.com/office/powerpoint/2010/main" val="375470410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FA9352D1-2241-F6D7-C60B-BA65B94F2A02}"/>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4" name="TextPlaceholder1"/>
          <p:cNvSpPr>
            <a:spLocks noGrp="1"/>
          </p:cNvSpPr>
          <p:nvPr>
            <p:ph type="body" sz="quarter" idx="12" hasCustomPrompt="1"/>
          </p:nvPr>
        </p:nvSpPr>
        <p:spPr>
          <a:xfrm>
            <a:off x="6406662" y="1366272"/>
            <a:ext cx="5228492" cy="4835311"/>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558278" y="468000"/>
            <a:ext cx="11073281" cy="756000"/>
          </a:xfrm>
        </p:spPr>
        <p:txBody>
          <a:bodyPr vert="horz" lIns="0" rIns="0"/>
          <a:lstStyle>
            <a:lvl1pPr rtl="0">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556847" y="1366271"/>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319015"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556847" y="3884432"/>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319015" y="4188335"/>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561874"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Tree>
    <p:extLst>
      <p:ext uri="{BB962C8B-B14F-4D97-AF65-F5344CB8AC3E}">
        <p14:creationId xmlns:p14="http://schemas.microsoft.com/office/powerpoint/2010/main" val="23237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graphic, 1/4 table + text alongs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02E7493-258F-3E35-77D3-7FAF9E264349}"/>
              </a:ext>
            </a:extLst>
          </p:cNvPr>
          <p:cNvGraphicFramePr>
            <a:graphicFrameLocks noChangeAspect="1"/>
          </p:cNvGraphicFramePr>
          <p:nvPr userDrawn="1">
            <p:custDataLst>
              <p:tags r:id="rId1"/>
            </p:custDataLst>
            <p:extLst>
              <p:ext uri="{D42A27DB-BD31-4B8C-83A1-F6EECF244321}">
                <p14:modId xmlns:p14="http://schemas.microsoft.com/office/powerpoint/2010/main" val="2287285869"/>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C02E7493-258F-3E35-77D3-7FAF9E264349}"/>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4" name="TextPlaceholder1"/>
          <p:cNvSpPr>
            <a:spLocks noGrp="1"/>
          </p:cNvSpPr>
          <p:nvPr>
            <p:ph type="body" sz="quarter" idx="12" hasCustomPrompt="1"/>
          </p:nvPr>
        </p:nvSpPr>
        <p:spPr>
          <a:xfrm>
            <a:off x="6406662" y="1366272"/>
            <a:ext cx="5228492" cy="4835311"/>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558278" y="468000"/>
            <a:ext cx="11073281" cy="756000"/>
          </a:xfrm>
        </p:spPr>
        <p:txBody>
          <a:bodyPr vert="horz" lIns="0" rIns="0"/>
          <a:lstStyle>
            <a:lvl1pPr rtl="0">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556847" y="1366271"/>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319015"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556847" y="3884432"/>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561874"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3" name="TableR">
            <a:extLst>
              <a:ext uri="{FF2B5EF4-FFF2-40B4-BE49-F238E27FC236}">
                <a16:creationId xmlns:a16="http://schemas.microsoft.com/office/drawing/2014/main" id="{220A8F82-552E-4D15-9EA4-9D29C563B021}"/>
              </a:ext>
            </a:extLst>
          </p:cNvPr>
          <p:cNvSpPr>
            <a:spLocks noGrp="1"/>
          </p:cNvSpPr>
          <p:nvPr>
            <p:ph type="tbl" sz="quarter" idx="13" hasCustomPrompt="1"/>
          </p:nvPr>
        </p:nvSpPr>
        <p:spPr>
          <a:xfrm>
            <a:off x="558277" y="4186800"/>
            <a:ext cx="5228308"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9897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2 1/4 graphic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F42C70D-F270-76D9-90D8-7B359FB2EF4F}"/>
              </a:ext>
            </a:extLst>
          </p:cNvPr>
          <p:cNvGraphicFramePr>
            <a:graphicFrameLocks noChangeAspect="1"/>
          </p:cNvGraphicFramePr>
          <p:nvPr userDrawn="1">
            <p:custDataLst>
              <p:tags r:id="rId1"/>
            </p:custDataLst>
            <p:extLst>
              <p:ext uri="{D42A27DB-BD31-4B8C-83A1-F6EECF244321}">
                <p14:modId xmlns:p14="http://schemas.microsoft.com/office/powerpoint/2010/main" val="345708218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CF42C70D-F270-76D9-90D8-7B359FB2EF4F}"/>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2" name="Title 1"/>
          <p:cNvSpPr>
            <a:spLocks noGrp="1"/>
          </p:cNvSpPr>
          <p:nvPr>
            <p:ph type="title" hasCustomPrompt="1"/>
          </p:nvPr>
        </p:nvSpPr>
        <p:spPr>
          <a:xfrm>
            <a:off x="556847" y="468000"/>
            <a:ext cx="11075994" cy="756000"/>
          </a:xfrm>
        </p:spPr>
        <p:txBody>
          <a:bodyPr vert="horz"/>
          <a:lstStyle>
            <a:lvl1pPr rtl="0">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556847" y="1366273"/>
            <a:ext cx="5228492" cy="4834503"/>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6406893" y="1366272"/>
            <a:ext cx="5228494"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6167631"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6406892" y="3884400"/>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0" name="ImageR">
            <a:extLst>
              <a:ext uri="{FF2B5EF4-FFF2-40B4-BE49-F238E27FC236}">
                <a16:creationId xmlns:a16="http://schemas.microsoft.com/office/drawing/2014/main" id="{62422414-BACD-4E4F-A9D4-9C3B5DB4FDC8}"/>
              </a:ext>
            </a:extLst>
          </p:cNvPr>
          <p:cNvSpPr>
            <a:spLocks noGrp="1"/>
          </p:cNvSpPr>
          <p:nvPr>
            <p:ph type="pic" sz="quarter" idx="20" hasCustomPrompt="1"/>
          </p:nvPr>
        </p:nvSpPr>
        <p:spPr>
          <a:xfrm>
            <a:off x="6167631" y="4186951"/>
            <a:ext cx="5649231"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Tree>
    <p:extLst>
      <p:ext uri="{BB962C8B-B14F-4D97-AF65-F5344CB8AC3E}">
        <p14:creationId xmlns:p14="http://schemas.microsoft.com/office/powerpoint/2010/main" val="110763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1/4 graphic + 1/4 tab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E9D348-BBE8-062A-447A-888036DE1A27}"/>
              </a:ext>
            </a:extLst>
          </p:cNvPr>
          <p:cNvGraphicFramePr>
            <a:graphicFrameLocks noChangeAspect="1"/>
          </p:cNvGraphicFramePr>
          <p:nvPr userDrawn="1">
            <p:custDataLst>
              <p:tags r:id="rId1"/>
            </p:custDataLst>
            <p:extLst>
              <p:ext uri="{D42A27DB-BD31-4B8C-83A1-F6EECF244321}">
                <p14:modId xmlns:p14="http://schemas.microsoft.com/office/powerpoint/2010/main" val="410089309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5CE9D348-BBE8-062A-447A-888036DE1A27}"/>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2" name="Title 1"/>
          <p:cNvSpPr>
            <a:spLocks noGrp="1"/>
          </p:cNvSpPr>
          <p:nvPr>
            <p:ph type="title" hasCustomPrompt="1"/>
          </p:nvPr>
        </p:nvSpPr>
        <p:spPr>
          <a:xfrm>
            <a:off x="556847" y="468000"/>
            <a:ext cx="11075994" cy="756000"/>
          </a:xfrm>
        </p:spPr>
        <p:txBody>
          <a:bodyPr vert="horz"/>
          <a:lstStyle>
            <a:lvl1pPr rtl="0">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556847" y="1366273"/>
            <a:ext cx="5228492" cy="4834503"/>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6406893" y="1366272"/>
            <a:ext cx="5228494"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6167631"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6406892" y="3884400"/>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3" name="TableR">
            <a:extLst>
              <a:ext uri="{FF2B5EF4-FFF2-40B4-BE49-F238E27FC236}">
                <a16:creationId xmlns:a16="http://schemas.microsoft.com/office/drawing/2014/main" id="{A38DBF50-73D9-4A3C-A6D7-EF274F122E85}"/>
              </a:ext>
            </a:extLst>
          </p:cNvPr>
          <p:cNvSpPr>
            <a:spLocks noGrp="1"/>
          </p:cNvSpPr>
          <p:nvPr>
            <p:ph type="tbl" sz="quarter" idx="13" hasCustomPrompt="1"/>
          </p:nvPr>
        </p:nvSpPr>
        <p:spPr>
          <a:xfrm>
            <a:off x="6406891" y="4186800"/>
            <a:ext cx="5228308"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28348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 figure and text 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CDAEA74-5585-97A3-7D2B-BEBA252DC3DE}"/>
              </a:ext>
            </a:extLst>
          </p:cNvPr>
          <p:cNvGraphicFramePr>
            <a:graphicFrameLocks noChangeAspect="1"/>
          </p:cNvGraphicFramePr>
          <p:nvPr userDrawn="1">
            <p:custDataLst>
              <p:tags r:id="rId1"/>
            </p:custDataLst>
            <p:extLst>
              <p:ext uri="{D42A27DB-BD31-4B8C-83A1-F6EECF244321}">
                <p14:modId xmlns:p14="http://schemas.microsoft.com/office/powerpoint/2010/main" val="2608983535"/>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CCDAEA74-5585-97A3-7D2B-BEBA252DC3DE}"/>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2" name="Title 1"/>
          <p:cNvSpPr>
            <a:spLocks noGrp="1"/>
          </p:cNvSpPr>
          <p:nvPr>
            <p:ph type="title" hasCustomPrompt="1"/>
          </p:nvPr>
        </p:nvSpPr>
        <p:spPr>
          <a:xfrm>
            <a:off x="556847" y="468000"/>
            <a:ext cx="11075994" cy="756000"/>
          </a:xfrm>
        </p:spPr>
        <p:txBody>
          <a:bodyPr vert="horz"/>
          <a:lstStyle>
            <a:lvl1pPr rtl="0">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556847" y="1366273"/>
            <a:ext cx="5228492" cy="4834503"/>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6406893" y="1366272"/>
            <a:ext cx="5228494"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6167631"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6406892" y="3884401"/>
            <a:ext cx="5228492" cy="2316375"/>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294487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 table and text 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7337E89-C214-EF23-D97B-60CDDC497453}"/>
              </a:ext>
            </a:extLst>
          </p:cNvPr>
          <p:cNvGraphicFramePr>
            <a:graphicFrameLocks noChangeAspect="1"/>
          </p:cNvGraphicFramePr>
          <p:nvPr userDrawn="1">
            <p:custDataLst>
              <p:tags r:id="rId1"/>
            </p:custDataLst>
            <p:extLst>
              <p:ext uri="{D42A27DB-BD31-4B8C-83A1-F6EECF244321}">
                <p14:modId xmlns:p14="http://schemas.microsoft.com/office/powerpoint/2010/main" val="2897962965"/>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C7337E89-C214-EF23-D97B-60CDDC497453}"/>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2" name="Title 1"/>
          <p:cNvSpPr>
            <a:spLocks noGrp="1"/>
          </p:cNvSpPr>
          <p:nvPr>
            <p:ph type="title" hasCustomPrompt="1"/>
          </p:nvPr>
        </p:nvSpPr>
        <p:spPr>
          <a:xfrm>
            <a:off x="556847" y="468000"/>
            <a:ext cx="11075994" cy="756000"/>
          </a:xfrm>
        </p:spPr>
        <p:txBody>
          <a:bodyPr vert="horz"/>
          <a:lstStyle>
            <a:lvl1pPr rtl="0">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556847" y="1366273"/>
            <a:ext cx="5228492" cy="4834503"/>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6406893" y="1366272"/>
            <a:ext cx="5228494"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6406892" y="3884401"/>
            <a:ext cx="5228492" cy="2316375"/>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TableR">
            <a:extLst>
              <a:ext uri="{FF2B5EF4-FFF2-40B4-BE49-F238E27FC236}">
                <a16:creationId xmlns:a16="http://schemas.microsoft.com/office/drawing/2014/main" id="{8AEE22EE-465F-41AE-8257-04D3A173BC1A}"/>
              </a:ext>
            </a:extLst>
          </p:cNvPr>
          <p:cNvSpPr>
            <a:spLocks noGrp="1"/>
          </p:cNvSpPr>
          <p:nvPr>
            <p:ph type="tbl" sz="quarter" idx="13" hasCustomPrompt="1"/>
          </p:nvPr>
        </p:nvSpPr>
        <p:spPr>
          <a:xfrm>
            <a:off x="6406984" y="1677600"/>
            <a:ext cx="5228308"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312771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figure L; tex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446BFDD-9F50-F0AA-50ED-77B178FB8C06}"/>
              </a:ext>
            </a:extLst>
          </p:cNvPr>
          <p:cNvGraphicFramePr>
            <a:graphicFrameLocks noChangeAspect="1"/>
          </p:cNvGraphicFramePr>
          <p:nvPr userDrawn="1">
            <p:custDataLst>
              <p:tags r:id="rId1"/>
            </p:custDataLst>
            <p:extLst>
              <p:ext uri="{D42A27DB-BD31-4B8C-83A1-F6EECF244321}">
                <p14:modId xmlns:p14="http://schemas.microsoft.com/office/powerpoint/2010/main" val="3549719065"/>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2446BFDD-9F50-F0AA-50ED-77B178FB8C06}"/>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TextPlaceholder2"/>
          <p:cNvSpPr>
            <a:spLocks noGrp="1"/>
          </p:cNvSpPr>
          <p:nvPr>
            <p:ph type="body" sz="quarter" idx="15" hasCustomPrompt="1"/>
          </p:nvPr>
        </p:nvSpPr>
        <p:spPr>
          <a:xfrm>
            <a:off x="6406662" y="1366272"/>
            <a:ext cx="5228492" cy="4834503"/>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10787486" y="147600"/>
            <a:ext cx="847670" cy="288000"/>
          </a:xfrm>
          <a:prstGeom prst="rect">
            <a:avLst/>
          </a:prstGeom>
        </p:spPr>
        <p:txBody>
          <a:bodyPr vert="horz" wrap="none" lIns="0" tIns="45720" rIns="0" bIns="45720" rtlCol="0" anchor="ctr"/>
          <a:lstStyle>
            <a:lvl1pPr algn="r" rtl="0">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US" smtClean="0"/>
              <a:pPr/>
              <a:t>‹#›</a:t>
            </a:fld>
            <a:endParaRPr lang="en-US"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558277" y="468000"/>
            <a:ext cx="11076923" cy="756000"/>
          </a:xfrm>
          <a:prstGeom prst="rect">
            <a:avLst/>
          </a:prstGeom>
        </p:spPr>
        <p:txBody>
          <a:bodyPr vert="horz" lIns="0" tIns="45720" rIns="0" bIns="45720" rtlCol="0" anchor="ctr">
            <a:noAutofit/>
          </a:bodyPr>
          <a:lstStyle>
            <a:lvl1pPr rtl="0">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556846"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556847" y="3884432"/>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ImageR">
            <a:extLst>
              <a:ext uri="{FF2B5EF4-FFF2-40B4-BE49-F238E27FC236}">
                <a16:creationId xmlns:a16="http://schemas.microsoft.com/office/drawing/2014/main" id="{AE1A68BB-C13D-4EF2-9B60-A52ED496614C}"/>
              </a:ext>
            </a:extLst>
          </p:cNvPr>
          <p:cNvSpPr>
            <a:spLocks noGrp="1"/>
          </p:cNvSpPr>
          <p:nvPr>
            <p:ph type="pic" sz="quarter" idx="18" hasCustomPrompt="1"/>
          </p:nvPr>
        </p:nvSpPr>
        <p:spPr>
          <a:xfrm>
            <a:off x="319015" y="4188335"/>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556847" y="1366272"/>
            <a:ext cx="5228492" cy="2381136"/>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01819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A7E2F6-CEC4-0A9A-0414-653F528A4697}"/>
              </a:ext>
            </a:extLst>
          </p:cNvPr>
          <p:cNvGraphicFramePr>
            <a:graphicFrameLocks noChangeAspect="1"/>
          </p:cNvGraphicFramePr>
          <p:nvPr userDrawn="1">
            <p:custDataLst>
              <p:tags r:id="rId1"/>
            </p:custDataLst>
            <p:extLst>
              <p:ext uri="{D42A27DB-BD31-4B8C-83A1-F6EECF244321}">
                <p14:modId xmlns:p14="http://schemas.microsoft.com/office/powerpoint/2010/main" val="2364210048"/>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6DA7E2F6-CEC4-0A9A-0414-653F528A4697}"/>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03F0167E-493B-489A-95E1-07C49F29C9C4}"/>
              </a:ext>
            </a:extLst>
          </p:cNvPr>
          <p:cNvSpPr>
            <a:spLocks noGrp="1"/>
          </p:cNvSpPr>
          <p:nvPr>
            <p:ph type="body" sz="quarter" idx="19"/>
          </p:nvPr>
        </p:nvSpPr>
        <p:spPr>
          <a:xfrm>
            <a:off x="558367" y="6275389"/>
            <a:ext cx="7754815" cy="504001"/>
          </a:xfrm>
          <a:prstGeom prst="rect">
            <a:avLst/>
          </a:prstGeom>
        </p:spPr>
        <p:txBody>
          <a:bodyPr lIns="0" rIns="0"/>
          <a:lstStyle>
            <a:lvl1pPr marL="92075" indent="-92075"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1" name="TextPlaceholder1"/>
          <p:cNvSpPr>
            <a:spLocks noGrp="1"/>
          </p:cNvSpPr>
          <p:nvPr>
            <p:ph type="body" sz="quarter" idx="12" hasCustomPrompt="1"/>
          </p:nvPr>
        </p:nvSpPr>
        <p:spPr>
          <a:xfrm>
            <a:off x="558368" y="1366272"/>
            <a:ext cx="11076786" cy="4834503"/>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10905460" y="147600"/>
            <a:ext cx="729696" cy="288000"/>
          </a:xfrm>
          <a:prstGeom prst="rect">
            <a:avLst/>
          </a:prstGeom>
        </p:spPr>
        <p:txBody>
          <a:bodyPr vert="horz" wrap="none" lIns="0" tIns="45720" rIns="0" bIns="45720" rtlCol="0" anchor="ctr"/>
          <a:lstStyle>
            <a:lvl1pPr algn="r" rtl="0">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US" smtClean="0"/>
              <a:pPr/>
              <a:t>‹#›</a:t>
            </a:fld>
            <a:endParaRPr lang="en-US"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558369" y="468000"/>
            <a:ext cx="1107678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Tree>
    <p:extLst>
      <p:ext uri="{BB962C8B-B14F-4D97-AF65-F5344CB8AC3E}">
        <p14:creationId xmlns:p14="http://schemas.microsoft.com/office/powerpoint/2010/main" val="1318420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table L; tex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EDFA63-1865-542B-C3AA-AFAF49A5B77E}"/>
              </a:ext>
            </a:extLst>
          </p:cNvPr>
          <p:cNvGraphicFramePr>
            <a:graphicFrameLocks noChangeAspect="1"/>
          </p:cNvGraphicFramePr>
          <p:nvPr userDrawn="1">
            <p:custDataLst>
              <p:tags r:id="rId1"/>
            </p:custDataLst>
            <p:extLst>
              <p:ext uri="{D42A27DB-BD31-4B8C-83A1-F6EECF244321}">
                <p14:modId xmlns:p14="http://schemas.microsoft.com/office/powerpoint/2010/main" val="150528857"/>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7EEDFA63-1865-542B-C3AA-AFAF49A5B77E}"/>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8" name="TextPlaceholder2"/>
          <p:cNvSpPr>
            <a:spLocks noGrp="1"/>
          </p:cNvSpPr>
          <p:nvPr>
            <p:ph type="body" sz="quarter" idx="15" hasCustomPrompt="1"/>
          </p:nvPr>
        </p:nvSpPr>
        <p:spPr>
          <a:xfrm>
            <a:off x="6406662" y="1366272"/>
            <a:ext cx="5228492" cy="4834503"/>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10787486" y="147600"/>
            <a:ext cx="847670" cy="288000"/>
          </a:xfrm>
          <a:prstGeom prst="rect">
            <a:avLst/>
          </a:prstGeom>
        </p:spPr>
        <p:txBody>
          <a:bodyPr vert="horz" wrap="none" lIns="0" tIns="45720" rIns="0" bIns="45720" rtlCol="0" anchor="ctr"/>
          <a:lstStyle>
            <a:lvl1pPr algn="r" rtl="0">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US" smtClean="0"/>
              <a:pPr/>
              <a:t>‹#›</a:t>
            </a:fld>
            <a:endParaRPr lang="en-US"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558277" y="468000"/>
            <a:ext cx="11076923" cy="756000"/>
          </a:xfrm>
          <a:prstGeom prst="rect">
            <a:avLst/>
          </a:prstGeom>
        </p:spPr>
        <p:txBody>
          <a:bodyPr vert="horz" lIns="0" tIns="45720" rIns="0" bIns="45720" rtlCol="0" anchor="ctr">
            <a:noAutofit/>
          </a:bodyPr>
          <a:lstStyle>
            <a:lvl1pPr rtl="0">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556846"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556847" y="3884432"/>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556847" y="1366272"/>
            <a:ext cx="5228492" cy="2381136"/>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1" name="TableR">
            <a:extLst>
              <a:ext uri="{FF2B5EF4-FFF2-40B4-BE49-F238E27FC236}">
                <a16:creationId xmlns:a16="http://schemas.microsoft.com/office/drawing/2014/main" id="{FF9AE184-ED6B-4F78-97EB-68985C6DA86A}"/>
              </a:ext>
            </a:extLst>
          </p:cNvPr>
          <p:cNvSpPr>
            <a:spLocks noGrp="1"/>
          </p:cNvSpPr>
          <p:nvPr>
            <p:ph type="tbl" sz="quarter" idx="13" hasCustomPrompt="1"/>
          </p:nvPr>
        </p:nvSpPr>
        <p:spPr>
          <a:xfrm>
            <a:off x="558277" y="4186800"/>
            <a:ext cx="5228308" cy="2088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633721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gure L; figure and text 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7CD0053-E7B6-01A7-0593-6A59876A42E7}"/>
              </a:ext>
            </a:extLst>
          </p:cNvPr>
          <p:cNvGraphicFramePr>
            <a:graphicFrameLocks noChangeAspect="1"/>
          </p:cNvGraphicFramePr>
          <p:nvPr userDrawn="1">
            <p:custDataLst>
              <p:tags r:id="rId1"/>
            </p:custDataLst>
            <p:extLst>
              <p:ext uri="{D42A27DB-BD31-4B8C-83A1-F6EECF244321}">
                <p14:modId xmlns:p14="http://schemas.microsoft.com/office/powerpoint/2010/main" val="362968951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57CD0053-E7B6-01A7-0593-6A59876A42E7}"/>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2" name="Title 1"/>
          <p:cNvSpPr>
            <a:spLocks noGrp="1"/>
          </p:cNvSpPr>
          <p:nvPr>
            <p:ph type="title" hasCustomPrompt="1"/>
          </p:nvPr>
        </p:nvSpPr>
        <p:spPr>
          <a:xfrm>
            <a:off x="556847" y="468000"/>
            <a:ext cx="11075994" cy="756000"/>
          </a:xfrm>
        </p:spPr>
        <p:txBody>
          <a:bodyPr vert="horz"/>
          <a:lstStyle>
            <a:lvl1pPr rtl="0">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6406893" y="1366272"/>
            <a:ext cx="5228494"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6167631"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6406892" y="3884401"/>
            <a:ext cx="5228492" cy="2316375"/>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ImageL">
            <a:extLst>
              <a:ext uri="{FF2B5EF4-FFF2-40B4-BE49-F238E27FC236}">
                <a16:creationId xmlns:a16="http://schemas.microsoft.com/office/drawing/2014/main" id="{001DA158-D268-45CB-BBA7-0BBF37AB1658}"/>
              </a:ext>
            </a:extLst>
          </p:cNvPr>
          <p:cNvSpPr>
            <a:spLocks noGrp="1"/>
          </p:cNvSpPr>
          <p:nvPr>
            <p:ph type="pic" sz="quarter" idx="17" hasCustomPrompt="1"/>
          </p:nvPr>
        </p:nvSpPr>
        <p:spPr>
          <a:xfrm>
            <a:off x="319015" y="1677600"/>
            <a:ext cx="5649231"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0" name="TextPlaceholder4">
            <a:extLst>
              <a:ext uri="{FF2B5EF4-FFF2-40B4-BE49-F238E27FC236}">
                <a16:creationId xmlns:a16="http://schemas.microsoft.com/office/drawing/2014/main" id="{018358E8-2E86-4FE0-8765-2E9624C1E264}"/>
              </a:ext>
            </a:extLst>
          </p:cNvPr>
          <p:cNvSpPr>
            <a:spLocks noGrp="1"/>
          </p:cNvSpPr>
          <p:nvPr>
            <p:ph type="body" sz="quarter" idx="22" hasCustomPrompt="1"/>
          </p:nvPr>
        </p:nvSpPr>
        <p:spPr>
          <a:xfrm>
            <a:off x="556847" y="1366272"/>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1458422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figures left; figure and text right">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BC11632-5637-FFCA-1BEF-CB72BAA4D235}"/>
              </a:ext>
            </a:extLst>
          </p:cNvPr>
          <p:cNvGraphicFramePr>
            <a:graphicFrameLocks noChangeAspect="1"/>
          </p:cNvGraphicFramePr>
          <p:nvPr userDrawn="1">
            <p:custDataLst>
              <p:tags r:id="rId1"/>
            </p:custDataLst>
            <p:extLst>
              <p:ext uri="{D42A27DB-BD31-4B8C-83A1-F6EECF244321}">
                <p14:modId xmlns:p14="http://schemas.microsoft.com/office/powerpoint/2010/main" val="36371660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2" name="Object 11" hidden="1">
                        <a:extLst>
                          <a:ext uri="{FF2B5EF4-FFF2-40B4-BE49-F238E27FC236}">
                            <a16:creationId xmlns:a16="http://schemas.microsoft.com/office/drawing/2014/main" id="{7BC11632-5637-FFCA-1BEF-CB72BAA4D235}"/>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7EBA49-5DEF-4D7B-891F-FF73C1DB47E8}"/>
              </a:ext>
            </a:extLst>
          </p:cNvPr>
          <p:cNvSpPr>
            <a:spLocks noGrp="1"/>
          </p:cNvSpPr>
          <p:nvPr>
            <p:ph type="title"/>
          </p:nvPr>
        </p:nvSpPr>
        <p:spPr/>
        <p:txBody>
          <a:bodyPr vert="horz"/>
          <a:lstStyle>
            <a:lvl1pPr rtl="0">
              <a:defRPr/>
            </a:lvl1pPr>
          </a:lstStyle>
          <a:p>
            <a:r>
              <a:rPr lang="en-GB" dirty="0"/>
              <a:t>Click to edit Master title style</a:t>
            </a:r>
          </a:p>
        </p:txBody>
      </p:sp>
      <p:sp>
        <p:nvSpPr>
          <p:cNvPr id="3" name="Slide Number Placeholder 2">
            <a:extLst>
              <a:ext uri="{FF2B5EF4-FFF2-40B4-BE49-F238E27FC236}">
                <a16:creationId xmlns:a16="http://schemas.microsoft.com/office/drawing/2014/main" id="{629120BF-3A95-43A6-B21C-97BBBDD63CAA}"/>
              </a:ext>
            </a:extLst>
          </p:cNvPr>
          <p:cNvSpPr>
            <a:spLocks noGrp="1"/>
          </p:cNvSpPr>
          <p:nvPr>
            <p:ph type="sldNum" sz="quarter" idx="10"/>
          </p:nvPr>
        </p:nvSpPr>
        <p:spPr/>
        <p:txBody>
          <a:bodyPr/>
          <a:lstStyle>
            <a:lvl1pPr rtl="0">
              <a:defRPr/>
            </a:lvl1pPr>
          </a:lstStyle>
          <a:p>
            <a:fld id="{E78626B2-E168-480E-BAE6-B60060C6AB83}" type="slidenum">
              <a:rPr lang="en-US" smtClean="0"/>
              <a:pPr/>
              <a:t>‹#›</a:t>
            </a:fld>
            <a:endParaRPr lang="en-US" dirty="0"/>
          </a:p>
        </p:txBody>
      </p:sp>
      <p:sp>
        <p:nvSpPr>
          <p:cNvPr id="4" name="CaptionR">
            <a:extLst>
              <a:ext uri="{FF2B5EF4-FFF2-40B4-BE49-F238E27FC236}">
                <a16:creationId xmlns:a16="http://schemas.microsoft.com/office/drawing/2014/main" id="{E1B41989-E8E9-430B-A839-1EC38EA8A90A}"/>
              </a:ext>
            </a:extLst>
          </p:cNvPr>
          <p:cNvSpPr>
            <a:spLocks noGrp="1"/>
          </p:cNvSpPr>
          <p:nvPr>
            <p:ph type="body" sz="quarter" idx="15" hasCustomPrompt="1"/>
          </p:nvPr>
        </p:nvSpPr>
        <p:spPr>
          <a:xfrm>
            <a:off x="556847" y="1366271"/>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5" name="ImageR">
            <a:extLst>
              <a:ext uri="{FF2B5EF4-FFF2-40B4-BE49-F238E27FC236}">
                <a16:creationId xmlns:a16="http://schemas.microsoft.com/office/drawing/2014/main" id="{6597CAAB-9596-4A45-9DFC-13F1991D51A7}"/>
              </a:ext>
            </a:extLst>
          </p:cNvPr>
          <p:cNvSpPr>
            <a:spLocks noGrp="1"/>
          </p:cNvSpPr>
          <p:nvPr>
            <p:ph type="pic" sz="quarter" idx="11" hasCustomPrompt="1"/>
          </p:nvPr>
        </p:nvSpPr>
        <p:spPr>
          <a:xfrm>
            <a:off x="319015"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6" name="CaptionR">
            <a:extLst>
              <a:ext uri="{FF2B5EF4-FFF2-40B4-BE49-F238E27FC236}">
                <a16:creationId xmlns:a16="http://schemas.microsoft.com/office/drawing/2014/main" id="{B6DA7A21-1808-4F57-B8B3-C58994E8D054}"/>
              </a:ext>
            </a:extLst>
          </p:cNvPr>
          <p:cNvSpPr>
            <a:spLocks noGrp="1"/>
          </p:cNvSpPr>
          <p:nvPr>
            <p:ph type="body" sz="quarter" idx="17" hasCustomPrompt="1"/>
          </p:nvPr>
        </p:nvSpPr>
        <p:spPr>
          <a:xfrm>
            <a:off x="556847" y="3884432"/>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ImageR">
            <a:extLst>
              <a:ext uri="{FF2B5EF4-FFF2-40B4-BE49-F238E27FC236}">
                <a16:creationId xmlns:a16="http://schemas.microsoft.com/office/drawing/2014/main" id="{FC20D9C4-CCEC-40CE-B981-60D29E0ACDEF}"/>
              </a:ext>
            </a:extLst>
          </p:cNvPr>
          <p:cNvSpPr>
            <a:spLocks noGrp="1"/>
          </p:cNvSpPr>
          <p:nvPr>
            <p:ph type="pic" sz="quarter" idx="18" hasCustomPrompt="1"/>
          </p:nvPr>
        </p:nvSpPr>
        <p:spPr>
          <a:xfrm>
            <a:off x="319015" y="4188335"/>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8" name="CaptionR">
            <a:extLst>
              <a:ext uri="{FF2B5EF4-FFF2-40B4-BE49-F238E27FC236}">
                <a16:creationId xmlns:a16="http://schemas.microsoft.com/office/drawing/2014/main" id="{B621F979-0A4E-496A-AF0A-9228B3BF5934}"/>
              </a:ext>
            </a:extLst>
          </p:cNvPr>
          <p:cNvSpPr>
            <a:spLocks noGrp="1"/>
          </p:cNvSpPr>
          <p:nvPr>
            <p:ph type="body" sz="quarter" idx="19" hasCustomPrompt="1"/>
          </p:nvPr>
        </p:nvSpPr>
        <p:spPr>
          <a:xfrm>
            <a:off x="6406893" y="1366272"/>
            <a:ext cx="5228494"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a:extLst>
              <a:ext uri="{FF2B5EF4-FFF2-40B4-BE49-F238E27FC236}">
                <a16:creationId xmlns:a16="http://schemas.microsoft.com/office/drawing/2014/main" id="{D06B4545-FC53-48AF-8C21-3DD0E860D940}"/>
              </a:ext>
            </a:extLst>
          </p:cNvPr>
          <p:cNvSpPr>
            <a:spLocks noGrp="1"/>
          </p:cNvSpPr>
          <p:nvPr>
            <p:ph type="pic" sz="quarter" idx="20" hasCustomPrompt="1"/>
          </p:nvPr>
        </p:nvSpPr>
        <p:spPr>
          <a:xfrm>
            <a:off x="6167631"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0" name="TextPlaceholder1">
            <a:extLst>
              <a:ext uri="{FF2B5EF4-FFF2-40B4-BE49-F238E27FC236}">
                <a16:creationId xmlns:a16="http://schemas.microsoft.com/office/drawing/2014/main" id="{86549E3A-EF5F-40DC-AFA1-48514732E556}"/>
              </a:ext>
            </a:extLst>
          </p:cNvPr>
          <p:cNvSpPr>
            <a:spLocks noGrp="1"/>
          </p:cNvSpPr>
          <p:nvPr>
            <p:ph type="body" sz="quarter" idx="21" hasCustomPrompt="1"/>
          </p:nvPr>
        </p:nvSpPr>
        <p:spPr>
          <a:xfrm>
            <a:off x="6406892" y="3884401"/>
            <a:ext cx="5228492" cy="2316375"/>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59280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figure left; 2 figures right">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929DB8D-51D3-BF8C-6387-AA097B38F5E7}"/>
              </a:ext>
            </a:extLst>
          </p:cNvPr>
          <p:cNvGraphicFramePr>
            <a:graphicFrameLocks noChangeAspect="1"/>
          </p:cNvGraphicFramePr>
          <p:nvPr userDrawn="1">
            <p:custDataLst>
              <p:tags r:id="rId1"/>
            </p:custDataLst>
            <p:extLst>
              <p:ext uri="{D42A27DB-BD31-4B8C-83A1-F6EECF244321}">
                <p14:modId xmlns:p14="http://schemas.microsoft.com/office/powerpoint/2010/main" val="4071063748"/>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2" name="Object 11" hidden="1">
                        <a:extLst>
                          <a:ext uri="{FF2B5EF4-FFF2-40B4-BE49-F238E27FC236}">
                            <a16:creationId xmlns:a16="http://schemas.microsoft.com/office/drawing/2014/main" id="{4929DB8D-51D3-BF8C-6387-AA097B38F5E7}"/>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7EBA49-5DEF-4D7B-891F-FF73C1DB47E8}"/>
              </a:ext>
            </a:extLst>
          </p:cNvPr>
          <p:cNvSpPr>
            <a:spLocks noGrp="1"/>
          </p:cNvSpPr>
          <p:nvPr>
            <p:ph type="title"/>
          </p:nvPr>
        </p:nvSpPr>
        <p:spPr/>
        <p:txBody>
          <a:bodyPr vert="horz"/>
          <a:lstStyle>
            <a:lvl1pPr rtl="0">
              <a:defRPr/>
            </a:lvl1pPr>
          </a:lstStyle>
          <a:p>
            <a:r>
              <a:rPr lang="en-GB" dirty="0"/>
              <a:t>Click to edit Master title style</a:t>
            </a:r>
          </a:p>
        </p:txBody>
      </p:sp>
      <p:sp>
        <p:nvSpPr>
          <p:cNvPr id="3" name="Slide Number Placeholder 2">
            <a:extLst>
              <a:ext uri="{FF2B5EF4-FFF2-40B4-BE49-F238E27FC236}">
                <a16:creationId xmlns:a16="http://schemas.microsoft.com/office/drawing/2014/main" id="{629120BF-3A95-43A6-B21C-97BBBDD63CAA}"/>
              </a:ext>
            </a:extLst>
          </p:cNvPr>
          <p:cNvSpPr>
            <a:spLocks noGrp="1"/>
          </p:cNvSpPr>
          <p:nvPr>
            <p:ph type="sldNum" sz="quarter" idx="10"/>
          </p:nvPr>
        </p:nvSpPr>
        <p:spPr/>
        <p:txBody>
          <a:bodyPr/>
          <a:lstStyle>
            <a:lvl1pPr rtl="0">
              <a:defRPr/>
            </a:lvl1pPr>
          </a:lstStyle>
          <a:p>
            <a:fld id="{E78626B2-E168-480E-BAE6-B60060C6AB83}" type="slidenum">
              <a:rPr lang="en-US" smtClean="0"/>
              <a:pPr/>
              <a:t>‹#›</a:t>
            </a:fld>
            <a:endParaRPr lang="en-US" dirty="0"/>
          </a:p>
        </p:txBody>
      </p:sp>
      <p:sp>
        <p:nvSpPr>
          <p:cNvPr id="4" name="CaptionR">
            <a:extLst>
              <a:ext uri="{FF2B5EF4-FFF2-40B4-BE49-F238E27FC236}">
                <a16:creationId xmlns:a16="http://schemas.microsoft.com/office/drawing/2014/main" id="{E1B41989-E8E9-430B-A839-1EC38EA8A90A}"/>
              </a:ext>
            </a:extLst>
          </p:cNvPr>
          <p:cNvSpPr>
            <a:spLocks noGrp="1"/>
          </p:cNvSpPr>
          <p:nvPr>
            <p:ph type="body" sz="quarter" idx="15" hasCustomPrompt="1"/>
          </p:nvPr>
        </p:nvSpPr>
        <p:spPr>
          <a:xfrm>
            <a:off x="6406892" y="3884432"/>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5" name="ImageR">
            <a:extLst>
              <a:ext uri="{FF2B5EF4-FFF2-40B4-BE49-F238E27FC236}">
                <a16:creationId xmlns:a16="http://schemas.microsoft.com/office/drawing/2014/main" id="{6597CAAB-9596-4A45-9DFC-13F1991D51A7}"/>
              </a:ext>
            </a:extLst>
          </p:cNvPr>
          <p:cNvSpPr>
            <a:spLocks noGrp="1"/>
          </p:cNvSpPr>
          <p:nvPr>
            <p:ph type="pic" sz="quarter" idx="11" hasCustomPrompt="1"/>
          </p:nvPr>
        </p:nvSpPr>
        <p:spPr>
          <a:xfrm>
            <a:off x="6167631" y="4188335"/>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6" name="CaptionR">
            <a:extLst>
              <a:ext uri="{FF2B5EF4-FFF2-40B4-BE49-F238E27FC236}">
                <a16:creationId xmlns:a16="http://schemas.microsoft.com/office/drawing/2014/main" id="{B6DA7A21-1808-4F57-B8B3-C58994E8D054}"/>
              </a:ext>
            </a:extLst>
          </p:cNvPr>
          <p:cNvSpPr>
            <a:spLocks noGrp="1"/>
          </p:cNvSpPr>
          <p:nvPr>
            <p:ph type="body" sz="quarter" idx="17" hasCustomPrompt="1"/>
          </p:nvPr>
        </p:nvSpPr>
        <p:spPr>
          <a:xfrm>
            <a:off x="556847" y="3884432"/>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7" name="ImageR">
            <a:extLst>
              <a:ext uri="{FF2B5EF4-FFF2-40B4-BE49-F238E27FC236}">
                <a16:creationId xmlns:a16="http://schemas.microsoft.com/office/drawing/2014/main" id="{FC20D9C4-CCEC-40CE-B981-60D29E0ACDEF}"/>
              </a:ext>
            </a:extLst>
          </p:cNvPr>
          <p:cNvSpPr>
            <a:spLocks noGrp="1"/>
          </p:cNvSpPr>
          <p:nvPr>
            <p:ph type="pic" sz="quarter" idx="18" hasCustomPrompt="1"/>
          </p:nvPr>
        </p:nvSpPr>
        <p:spPr>
          <a:xfrm>
            <a:off x="319015" y="4188335"/>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8" name="CaptionR">
            <a:extLst>
              <a:ext uri="{FF2B5EF4-FFF2-40B4-BE49-F238E27FC236}">
                <a16:creationId xmlns:a16="http://schemas.microsoft.com/office/drawing/2014/main" id="{B621F979-0A4E-496A-AF0A-9228B3BF5934}"/>
              </a:ext>
            </a:extLst>
          </p:cNvPr>
          <p:cNvSpPr>
            <a:spLocks noGrp="1"/>
          </p:cNvSpPr>
          <p:nvPr>
            <p:ph type="body" sz="quarter" idx="19" hasCustomPrompt="1"/>
          </p:nvPr>
        </p:nvSpPr>
        <p:spPr>
          <a:xfrm>
            <a:off x="6406893" y="1366272"/>
            <a:ext cx="5228494"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a:extLst>
              <a:ext uri="{FF2B5EF4-FFF2-40B4-BE49-F238E27FC236}">
                <a16:creationId xmlns:a16="http://schemas.microsoft.com/office/drawing/2014/main" id="{D06B4545-FC53-48AF-8C21-3DD0E860D940}"/>
              </a:ext>
            </a:extLst>
          </p:cNvPr>
          <p:cNvSpPr>
            <a:spLocks noGrp="1"/>
          </p:cNvSpPr>
          <p:nvPr>
            <p:ph type="pic" sz="quarter" idx="20" hasCustomPrompt="1"/>
          </p:nvPr>
        </p:nvSpPr>
        <p:spPr>
          <a:xfrm>
            <a:off x="6167631"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0" name="TextPlaceholder1">
            <a:extLst>
              <a:ext uri="{FF2B5EF4-FFF2-40B4-BE49-F238E27FC236}">
                <a16:creationId xmlns:a16="http://schemas.microsoft.com/office/drawing/2014/main" id="{86549E3A-EF5F-40DC-AFA1-48514732E556}"/>
              </a:ext>
            </a:extLst>
          </p:cNvPr>
          <p:cNvSpPr>
            <a:spLocks noGrp="1"/>
          </p:cNvSpPr>
          <p:nvPr>
            <p:ph type="body" sz="quarter" idx="21" hasCustomPrompt="1"/>
          </p:nvPr>
        </p:nvSpPr>
        <p:spPr>
          <a:xfrm>
            <a:off x="556847" y="1368001"/>
            <a:ext cx="5228492" cy="2306411"/>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38976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B5BE51A-3756-D48B-AABB-40EB345A2A30}"/>
              </a:ext>
            </a:extLst>
          </p:cNvPr>
          <p:cNvGraphicFramePr>
            <a:graphicFrameLocks noChangeAspect="1"/>
          </p:cNvGraphicFramePr>
          <p:nvPr userDrawn="1">
            <p:custDataLst>
              <p:tags r:id="rId1"/>
            </p:custDataLst>
            <p:extLst>
              <p:ext uri="{D42A27DB-BD31-4B8C-83A1-F6EECF244321}">
                <p14:modId xmlns:p14="http://schemas.microsoft.com/office/powerpoint/2010/main" val="62360946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0B5BE51A-3756-D48B-AABB-40EB345A2A30}"/>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6" name="ImageR"/>
          <p:cNvSpPr>
            <a:spLocks noGrp="1"/>
          </p:cNvSpPr>
          <p:nvPr>
            <p:ph type="pic" sz="quarter" idx="11" hasCustomPrompt="1"/>
          </p:nvPr>
        </p:nvSpPr>
        <p:spPr>
          <a:xfrm>
            <a:off x="6167631" y="1677600"/>
            <a:ext cx="5649231"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8" name="ImageL"/>
          <p:cNvSpPr>
            <a:spLocks noGrp="1"/>
          </p:cNvSpPr>
          <p:nvPr>
            <p:ph type="pic" sz="quarter" idx="17" hasCustomPrompt="1"/>
          </p:nvPr>
        </p:nvSpPr>
        <p:spPr>
          <a:xfrm>
            <a:off x="319015" y="1677600"/>
            <a:ext cx="5649231"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22" name="ImageR"/>
          <p:cNvSpPr>
            <a:spLocks noGrp="1"/>
          </p:cNvSpPr>
          <p:nvPr>
            <p:ph type="pic" sz="quarter" idx="20" hasCustomPrompt="1"/>
          </p:nvPr>
        </p:nvSpPr>
        <p:spPr>
          <a:xfrm>
            <a:off x="6167631" y="4186951"/>
            <a:ext cx="5649231"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24" name="ImageL"/>
          <p:cNvSpPr>
            <a:spLocks noGrp="1"/>
          </p:cNvSpPr>
          <p:nvPr>
            <p:ph type="pic" sz="quarter" idx="22" hasCustomPrompt="1"/>
          </p:nvPr>
        </p:nvSpPr>
        <p:spPr>
          <a:xfrm>
            <a:off x="319015" y="4186800"/>
            <a:ext cx="5649231" cy="2088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26" name="TextPlaceholder4">
            <a:extLst>
              <a:ext uri="{FF2B5EF4-FFF2-40B4-BE49-F238E27FC236}">
                <a16:creationId xmlns:a16="http://schemas.microsoft.com/office/drawing/2014/main" id="{D0475E41-7A42-4D40-8EA4-5F6B7C4F9B09}"/>
              </a:ext>
            </a:extLst>
          </p:cNvPr>
          <p:cNvSpPr>
            <a:spLocks noGrp="1"/>
          </p:cNvSpPr>
          <p:nvPr>
            <p:ph type="body" sz="quarter" idx="27" hasCustomPrompt="1"/>
          </p:nvPr>
        </p:nvSpPr>
        <p:spPr>
          <a:xfrm>
            <a:off x="558276" y="3884400"/>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7" name="TextPlaceholder5">
            <a:extLst>
              <a:ext uri="{FF2B5EF4-FFF2-40B4-BE49-F238E27FC236}">
                <a16:creationId xmlns:a16="http://schemas.microsoft.com/office/drawing/2014/main" id="{420A243B-2C17-4A5F-8C83-E55098FCFEE6}"/>
              </a:ext>
            </a:extLst>
          </p:cNvPr>
          <p:cNvSpPr>
            <a:spLocks noGrp="1"/>
          </p:cNvSpPr>
          <p:nvPr>
            <p:ph type="body" sz="quarter" idx="28" hasCustomPrompt="1"/>
          </p:nvPr>
        </p:nvSpPr>
        <p:spPr>
          <a:xfrm>
            <a:off x="6406891" y="3884400"/>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 Placeholder 4">
            <a:extLst>
              <a:ext uri="{FF2B5EF4-FFF2-40B4-BE49-F238E27FC236}">
                <a16:creationId xmlns:a16="http://schemas.microsoft.com/office/drawing/2014/main" id="{C0313428-4301-4EE9-BC11-78F0D92A27A3}"/>
              </a:ext>
            </a:extLst>
          </p:cNvPr>
          <p:cNvSpPr>
            <a:spLocks noGrp="1"/>
          </p:cNvSpPr>
          <p:nvPr>
            <p:ph type="body" sz="quarter" idx="19"/>
          </p:nvPr>
        </p:nvSpPr>
        <p:spPr>
          <a:xfrm>
            <a:off x="56409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3" name="Title 1">
            <a:extLst>
              <a:ext uri="{FF2B5EF4-FFF2-40B4-BE49-F238E27FC236}">
                <a16:creationId xmlns:a16="http://schemas.microsoft.com/office/drawing/2014/main" id="{1847CE2E-4DE2-4848-BB24-D801973EDD6C}"/>
              </a:ext>
            </a:extLst>
          </p:cNvPr>
          <p:cNvSpPr>
            <a:spLocks noGrp="1"/>
          </p:cNvSpPr>
          <p:nvPr>
            <p:ph type="title" hasCustomPrompt="1"/>
          </p:nvPr>
        </p:nvSpPr>
        <p:spPr>
          <a:xfrm>
            <a:off x="556845" y="468000"/>
            <a:ext cx="11078310" cy="756000"/>
          </a:xfrm>
        </p:spPr>
        <p:txBody>
          <a:bodyPr vert="horz" lIns="0" rIns="0"/>
          <a:lstStyle>
            <a:lvl1pPr rtl="0">
              <a:defRPr baseline="0"/>
            </a:lvl1pPr>
          </a:lstStyle>
          <a:p>
            <a:r>
              <a:rPr lang="en-GB" noProof="0" dirty="0"/>
              <a:t>Click to add slide title</a:t>
            </a:r>
            <a:endParaRPr lang="en-GB" dirty="0"/>
          </a:p>
        </p:txBody>
      </p:sp>
      <p:sp>
        <p:nvSpPr>
          <p:cNvPr id="17" name="Slide Number Placeholder 4">
            <a:extLst>
              <a:ext uri="{FF2B5EF4-FFF2-40B4-BE49-F238E27FC236}">
                <a16:creationId xmlns:a16="http://schemas.microsoft.com/office/drawing/2014/main" id="{1F14E3F8-A329-4A68-8D4F-8ADB3035EC3C}"/>
              </a:ext>
            </a:extLst>
          </p:cNvPr>
          <p:cNvSpPr>
            <a:spLocks noGrp="1"/>
          </p:cNvSpPr>
          <p:nvPr>
            <p:ph type="sldNum" sz="quarter" idx="4"/>
          </p:nvPr>
        </p:nvSpPr>
        <p:spPr>
          <a:xfrm>
            <a:off x="10789439" y="147600"/>
            <a:ext cx="84493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21" name="CaptionR">
            <a:extLst>
              <a:ext uri="{FF2B5EF4-FFF2-40B4-BE49-F238E27FC236}">
                <a16:creationId xmlns:a16="http://schemas.microsoft.com/office/drawing/2014/main" id="{52A6A37F-FF83-405C-B656-76E1FEE86D1F}"/>
              </a:ext>
            </a:extLst>
          </p:cNvPr>
          <p:cNvSpPr>
            <a:spLocks noGrp="1"/>
          </p:cNvSpPr>
          <p:nvPr>
            <p:ph type="body" sz="quarter" idx="15" hasCustomPrompt="1"/>
          </p:nvPr>
        </p:nvSpPr>
        <p:spPr>
          <a:xfrm>
            <a:off x="6406893" y="1366272"/>
            <a:ext cx="5228494"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3" name="CaptionR">
            <a:extLst>
              <a:ext uri="{FF2B5EF4-FFF2-40B4-BE49-F238E27FC236}">
                <a16:creationId xmlns:a16="http://schemas.microsoft.com/office/drawing/2014/main" id="{B27DB86C-1969-4D74-9C95-6D3186F7A70D}"/>
              </a:ext>
            </a:extLst>
          </p:cNvPr>
          <p:cNvSpPr>
            <a:spLocks noGrp="1"/>
          </p:cNvSpPr>
          <p:nvPr>
            <p:ph type="body" sz="quarter" idx="29" hasCustomPrompt="1"/>
          </p:nvPr>
        </p:nvSpPr>
        <p:spPr>
          <a:xfrm>
            <a:off x="556847" y="1366271"/>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80810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93395A-09D6-561F-B3C7-5C61C270AECA}"/>
              </a:ext>
            </a:extLst>
          </p:cNvPr>
          <p:cNvGraphicFramePr>
            <a:graphicFrameLocks noChangeAspect="1"/>
          </p:cNvGraphicFramePr>
          <p:nvPr userDrawn="1">
            <p:custDataLst>
              <p:tags r:id="rId1"/>
            </p:custDataLst>
            <p:extLst>
              <p:ext uri="{D42A27DB-BD31-4B8C-83A1-F6EECF244321}">
                <p14:modId xmlns:p14="http://schemas.microsoft.com/office/powerpoint/2010/main" val="420097584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7093395A-09D6-561F-B3C7-5C61C270AECA}"/>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TableC"/>
          <p:cNvSpPr>
            <a:spLocks noGrp="1"/>
          </p:cNvSpPr>
          <p:nvPr>
            <p:ph type="tbl" sz="quarter" idx="13" hasCustomPrompt="1"/>
          </p:nvPr>
        </p:nvSpPr>
        <p:spPr>
          <a:xfrm>
            <a:off x="556846" y="1677600"/>
            <a:ext cx="11078308" cy="4536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558277" y="1366272"/>
            <a:ext cx="11068770"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10789440" y="147600"/>
            <a:ext cx="845714"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556847" y="468000"/>
            <a:ext cx="1107830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556846"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Tree>
    <p:extLst>
      <p:ext uri="{BB962C8B-B14F-4D97-AF65-F5344CB8AC3E}">
        <p14:creationId xmlns:p14="http://schemas.microsoft.com/office/powerpoint/2010/main" val="2337392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table 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65F78E-F0B0-1911-044E-5D64E471C50C}"/>
              </a:ext>
            </a:extLst>
          </p:cNvPr>
          <p:cNvGraphicFramePr>
            <a:graphicFrameLocks noChangeAspect="1"/>
          </p:cNvGraphicFramePr>
          <p:nvPr userDrawn="1">
            <p:custDataLst>
              <p:tags r:id="rId1"/>
            </p:custDataLst>
            <p:extLst>
              <p:ext uri="{D42A27DB-BD31-4B8C-83A1-F6EECF244321}">
                <p14:modId xmlns:p14="http://schemas.microsoft.com/office/powerpoint/2010/main" val="391705716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EA65F78E-F0B0-1911-044E-5D64E471C50C}"/>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1" name="TextPlaceholder1"/>
          <p:cNvSpPr>
            <a:spLocks noGrp="1"/>
          </p:cNvSpPr>
          <p:nvPr>
            <p:ph type="body" sz="quarter" idx="12" hasCustomPrompt="1"/>
          </p:nvPr>
        </p:nvSpPr>
        <p:spPr>
          <a:xfrm>
            <a:off x="556847" y="1366271"/>
            <a:ext cx="5228492" cy="4840801"/>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6406892" y="1366271"/>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10785531" y="147600"/>
            <a:ext cx="849625"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558361" y="468000"/>
            <a:ext cx="11076794" cy="756000"/>
          </a:xfrm>
        </p:spPr>
        <p:txBody>
          <a:bodyPr vert="horz"/>
          <a:lstStyle>
            <a:lvl1pPr rtl="0">
              <a:defRPr/>
            </a:lvl1pPr>
          </a:lstStyle>
          <a:p>
            <a:r>
              <a:rPr lang="en-GB" dirty="0"/>
              <a:t>Click to edit Master title style</a:t>
            </a:r>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558361"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2" name="TableR">
            <a:extLst>
              <a:ext uri="{FF2B5EF4-FFF2-40B4-BE49-F238E27FC236}">
                <a16:creationId xmlns:a16="http://schemas.microsoft.com/office/drawing/2014/main" id="{B31065CC-DDFA-4B4B-9195-278C54CF7049}"/>
              </a:ext>
            </a:extLst>
          </p:cNvPr>
          <p:cNvSpPr>
            <a:spLocks noGrp="1"/>
          </p:cNvSpPr>
          <p:nvPr>
            <p:ph type="tbl" sz="quarter" idx="13" hasCustomPrompt="1"/>
          </p:nvPr>
        </p:nvSpPr>
        <p:spPr>
          <a:xfrm>
            <a:off x="6406892" y="1677600"/>
            <a:ext cx="5228262" cy="4536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0875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L +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F9E30E-2D47-56EB-B707-B0B9DE064EC9}"/>
              </a:ext>
            </a:extLst>
          </p:cNvPr>
          <p:cNvGraphicFramePr>
            <a:graphicFrameLocks noChangeAspect="1"/>
          </p:cNvGraphicFramePr>
          <p:nvPr userDrawn="1">
            <p:custDataLst>
              <p:tags r:id="rId1"/>
            </p:custDataLst>
            <p:extLst>
              <p:ext uri="{D42A27DB-BD31-4B8C-83A1-F6EECF244321}">
                <p14:modId xmlns:p14="http://schemas.microsoft.com/office/powerpoint/2010/main" val="1060551679"/>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44F9E30E-2D47-56EB-B707-B0B9DE064EC9}"/>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1" name="TextPlaceholder1"/>
          <p:cNvSpPr>
            <a:spLocks noGrp="1"/>
          </p:cNvSpPr>
          <p:nvPr>
            <p:ph type="body" sz="quarter" idx="12" hasCustomPrompt="1"/>
          </p:nvPr>
        </p:nvSpPr>
        <p:spPr>
          <a:xfrm>
            <a:off x="6406662" y="1368000"/>
            <a:ext cx="5228492" cy="4841683"/>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558277" y="1360557"/>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558277" y="1677600"/>
            <a:ext cx="5228308" cy="4536000"/>
          </a:xfrm>
          <a:prstGeom prst="rect">
            <a:avLst/>
          </a:prstGeom>
        </p:spPr>
        <p:txBody>
          <a:bodyPr/>
          <a:lstStyle>
            <a:lvl1pPr rtl="0">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10909369" y="147600"/>
            <a:ext cx="725787"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558277" y="468000"/>
            <a:ext cx="11074778"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56037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Tree>
    <p:extLst>
      <p:ext uri="{BB962C8B-B14F-4D97-AF65-F5344CB8AC3E}">
        <p14:creationId xmlns:p14="http://schemas.microsoft.com/office/powerpoint/2010/main" val="1953670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out this report - geo + case studi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24A952-CEEA-0A40-01FC-D96671564CCF}"/>
              </a:ext>
            </a:extLst>
          </p:cNvPr>
          <p:cNvSpPr/>
          <p:nvPr userDrawn="1"/>
        </p:nvSpPr>
        <p:spPr>
          <a:xfrm>
            <a:off x="3030" y="5490100"/>
            <a:ext cx="4178353" cy="1368000"/>
          </a:xfrm>
          <a:prstGeom prst="rect">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2" name="Rectangle 1">
            <a:extLst>
              <a:ext uri="{FF2B5EF4-FFF2-40B4-BE49-F238E27FC236}">
                <a16:creationId xmlns:a16="http://schemas.microsoft.com/office/drawing/2014/main" id="{F1DEB3B3-732D-7063-C48E-68F778A6B5C7}"/>
              </a:ext>
            </a:extLst>
          </p:cNvPr>
          <p:cNvSpPr/>
          <p:nvPr userDrawn="1"/>
        </p:nvSpPr>
        <p:spPr>
          <a:xfrm>
            <a:off x="8310498" y="1370390"/>
            <a:ext cx="3881502" cy="1374872"/>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 name="Rectangle 3">
            <a:extLst>
              <a:ext uri="{FF2B5EF4-FFF2-40B4-BE49-F238E27FC236}">
                <a16:creationId xmlns:a16="http://schemas.microsoft.com/office/drawing/2014/main" id="{6787BC9E-0B31-A967-5F40-8A8ACE3D8E2B}"/>
              </a:ext>
            </a:extLst>
          </p:cNvPr>
          <p:cNvSpPr/>
          <p:nvPr userDrawn="1"/>
        </p:nvSpPr>
        <p:spPr>
          <a:xfrm>
            <a:off x="8311662" y="1547"/>
            <a:ext cx="3881502" cy="1368000"/>
          </a:xfrm>
          <a:prstGeom prst="rect">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0" name="Oval 19">
            <a:extLst>
              <a:ext uri="{FF2B5EF4-FFF2-40B4-BE49-F238E27FC236}">
                <a16:creationId xmlns:a16="http://schemas.microsoft.com/office/drawing/2014/main" id="{1FC695AA-51F3-3B5E-8C70-B7053198D158}"/>
              </a:ext>
            </a:extLst>
          </p:cNvPr>
          <p:cNvSpPr/>
          <p:nvPr userDrawn="1"/>
        </p:nvSpPr>
        <p:spPr>
          <a:xfrm>
            <a:off x="7624256" y="4255"/>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1" name="Oval 20">
            <a:extLst>
              <a:ext uri="{FF2B5EF4-FFF2-40B4-BE49-F238E27FC236}">
                <a16:creationId xmlns:a16="http://schemas.microsoft.com/office/drawing/2014/main" id="{FF81CB53-B786-4BEC-60ED-8A49027157FB}"/>
              </a:ext>
            </a:extLst>
          </p:cNvPr>
          <p:cNvSpPr/>
          <p:nvPr userDrawn="1"/>
        </p:nvSpPr>
        <p:spPr>
          <a:xfrm>
            <a:off x="9282862" y="4254"/>
            <a:ext cx="1371600" cy="1371600"/>
          </a:xfrm>
          <a:prstGeom prst="ellipse">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graphicFrame>
        <p:nvGraphicFramePr>
          <p:cNvPr id="6" name="Object 5" hidden="1">
            <a:extLst>
              <a:ext uri="{FF2B5EF4-FFF2-40B4-BE49-F238E27FC236}">
                <a16:creationId xmlns:a16="http://schemas.microsoft.com/office/drawing/2014/main" id="{D3EC0247-E4E9-B8E8-C2C3-E79484ECFB44}"/>
              </a:ext>
            </a:extLst>
          </p:cNvPr>
          <p:cNvGraphicFramePr>
            <a:graphicFrameLocks noChangeAspect="1"/>
          </p:cNvGraphicFramePr>
          <p:nvPr userDrawn="1">
            <p:custDataLst>
              <p:tags r:id="rId1"/>
            </p:custDataLst>
            <p:extLst>
              <p:ext uri="{D42A27DB-BD31-4B8C-83A1-F6EECF244321}">
                <p14:modId xmlns:p14="http://schemas.microsoft.com/office/powerpoint/2010/main" val="2044953069"/>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D3EC0247-E4E9-B8E8-C2C3-E79484ECFB44}"/>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1" name="TextPlaceholder1"/>
          <p:cNvSpPr>
            <a:spLocks noGrp="1"/>
          </p:cNvSpPr>
          <p:nvPr>
            <p:ph type="body" sz="quarter" idx="12" hasCustomPrompt="1"/>
          </p:nvPr>
        </p:nvSpPr>
        <p:spPr>
          <a:xfrm>
            <a:off x="556847" y="1366272"/>
            <a:ext cx="5228492" cy="2144317"/>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556847" y="468000"/>
            <a:ext cx="11078308"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25" name="Rectangle: Rounded Corners 24">
            <a:extLst>
              <a:ext uri="{FF2B5EF4-FFF2-40B4-BE49-F238E27FC236}">
                <a16:creationId xmlns:a16="http://schemas.microsoft.com/office/drawing/2014/main" id="{5F0C2C35-55C1-4616-AE74-0C44154681C6}"/>
              </a:ext>
            </a:extLst>
          </p:cNvPr>
          <p:cNvSpPr/>
          <p:nvPr userDrawn="1"/>
        </p:nvSpPr>
        <p:spPr>
          <a:xfrm>
            <a:off x="6406893" y="3882738"/>
            <a:ext cx="5228491" cy="2298514"/>
          </a:xfrm>
          <a:prstGeom prst="roundRect">
            <a:avLst>
              <a:gd name="adj" fmla="val 62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6" name="Rectangle 25">
            <a:extLst>
              <a:ext uri="{FF2B5EF4-FFF2-40B4-BE49-F238E27FC236}">
                <a16:creationId xmlns:a16="http://schemas.microsoft.com/office/drawing/2014/main" id="{A4AD3E99-A393-49B5-8AD8-0DF1F9F5AEF3}"/>
              </a:ext>
            </a:extLst>
          </p:cNvPr>
          <p:cNvSpPr/>
          <p:nvPr userDrawn="1"/>
        </p:nvSpPr>
        <p:spPr>
          <a:xfrm>
            <a:off x="6165315" y="3821565"/>
            <a:ext cx="89913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7" name="Oval 26">
            <a:extLst>
              <a:ext uri="{FF2B5EF4-FFF2-40B4-BE49-F238E27FC236}">
                <a16:creationId xmlns:a16="http://schemas.microsoft.com/office/drawing/2014/main" id="{A4653168-A11D-4FF7-8B53-CE8F11B65086}"/>
              </a:ext>
            </a:extLst>
          </p:cNvPr>
          <p:cNvSpPr/>
          <p:nvPr userDrawn="1"/>
        </p:nvSpPr>
        <p:spPr>
          <a:xfrm>
            <a:off x="6334539" y="4672263"/>
            <a:ext cx="154800" cy="1551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0" name="TextBox 29">
            <a:extLst>
              <a:ext uri="{FF2B5EF4-FFF2-40B4-BE49-F238E27FC236}">
                <a16:creationId xmlns:a16="http://schemas.microsoft.com/office/drawing/2014/main" id="{0684AC38-FE18-4443-868B-AC389027025F}"/>
              </a:ext>
            </a:extLst>
          </p:cNvPr>
          <p:cNvSpPr txBox="1"/>
          <p:nvPr userDrawn="1"/>
        </p:nvSpPr>
        <p:spPr>
          <a:xfrm>
            <a:off x="6974031" y="3978946"/>
            <a:ext cx="4200378" cy="307777"/>
          </a:xfrm>
          <a:prstGeom prst="rect">
            <a:avLst/>
          </a:prstGeom>
          <a:noFill/>
        </p:spPr>
        <p:txBody>
          <a:bodyPr wrap="square" rtlCol="0">
            <a:spAutoFit/>
          </a:bodyPr>
          <a:lstStyle/>
          <a:p>
            <a:pPr algn="ctr" rtl="0"/>
            <a:r>
              <a:rPr lang="en-GB" sz="1400" b="1" spc="20" baseline="0" dirty="0">
                <a:solidFill>
                  <a:schemeClr val="accent1"/>
                </a:solidFill>
                <a:latin typeface="+mn-lt"/>
              </a:rPr>
              <a:t>WHO SHOULD READ THIS REPORT</a:t>
            </a:r>
          </a:p>
        </p:txBody>
      </p:sp>
      <p:sp>
        <p:nvSpPr>
          <p:cNvPr id="32" name="Oval 31">
            <a:extLst>
              <a:ext uri="{FF2B5EF4-FFF2-40B4-BE49-F238E27FC236}">
                <a16:creationId xmlns:a16="http://schemas.microsoft.com/office/drawing/2014/main" id="{B0E4D1F4-5C17-459E-8419-5A407DA691AA}"/>
              </a:ext>
            </a:extLst>
          </p:cNvPr>
          <p:cNvSpPr/>
          <p:nvPr userDrawn="1"/>
        </p:nvSpPr>
        <p:spPr>
          <a:xfrm>
            <a:off x="6228941" y="3850291"/>
            <a:ext cx="501853" cy="466887"/>
          </a:xfrm>
          <a:prstGeom prst="ellipse">
            <a:avLst/>
          </a:prstGeom>
          <a:solidFill>
            <a:srgbClr val="221F7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5" name="Text Placeholder 4">
            <a:extLst>
              <a:ext uri="{FF2B5EF4-FFF2-40B4-BE49-F238E27FC236}">
                <a16:creationId xmlns:a16="http://schemas.microsoft.com/office/drawing/2014/main" id="{3F224A13-19B4-4AAD-8F82-EDBFFE961320}"/>
              </a:ext>
            </a:extLst>
          </p:cNvPr>
          <p:cNvSpPr>
            <a:spLocks noGrp="1"/>
          </p:cNvSpPr>
          <p:nvPr>
            <p:ph type="body" sz="quarter" idx="28" hasCustomPrompt="1"/>
          </p:nvPr>
        </p:nvSpPr>
        <p:spPr>
          <a:xfrm>
            <a:off x="692952" y="4326562"/>
            <a:ext cx="5092388" cy="1854691"/>
          </a:xfrm>
          <a:prstGeom prst="rect">
            <a:avLst/>
          </a:prstGeom>
        </p:spPr>
        <p:txBody>
          <a:bodyPr/>
          <a:lstStyle>
            <a:lvl1pPr rtl="0">
              <a:defRPr sz="1000"/>
            </a:lvl1pPr>
            <a:lvl5pPr>
              <a:buNone/>
              <a:defRPr/>
            </a:lvl5pPr>
          </a:lstStyle>
          <a:p>
            <a:pPr marL="177800" marR="0" lvl="0" indent="-176400" algn="l" defTabSz="914400" rtl="0" eaLnBrk="1" fontAlgn="base" latinLnBrk="0" hangingPunct="1">
              <a:lnSpc>
                <a:spcPct val="100000"/>
              </a:lnSpc>
              <a:spcBef>
                <a:spcPct val="0"/>
              </a:spcBef>
              <a:spcAft>
                <a:spcPts val="800"/>
              </a:spcAft>
              <a:buClr>
                <a:schemeClr val="accent2"/>
              </a:buClr>
              <a:buSzTx/>
              <a:buFont typeface="Wingdings" pitchFamily="2" charset="2"/>
              <a:buChar char="§"/>
              <a:tabLst/>
              <a:defRPr/>
            </a:pPr>
            <a:r>
              <a:rPr lang="en-GB" dirty="0"/>
              <a:t>Click to add text</a:t>
            </a:r>
          </a:p>
        </p:txBody>
      </p:sp>
      <p:sp>
        <p:nvSpPr>
          <p:cNvPr id="42" name="Text Placeholder 2">
            <a:extLst>
              <a:ext uri="{FF2B5EF4-FFF2-40B4-BE49-F238E27FC236}">
                <a16:creationId xmlns:a16="http://schemas.microsoft.com/office/drawing/2014/main" id="{0CC29C00-FFFD-4D95-AD07-F97D2DBD0B0F}"/>
              </a:ext>
            </a:extLst>
          </p:cNvPr>
          <p:cNvSpPr>
            <a:spLocks noGrp="1"/>
          </p:cNvSpPr>
          <p:nvPr>
            <p:ph type="body" sz="quarter" idx="29" hasCustomPrompt="1"/>
          </p:nvPr>
        </p:nvSpPr>
        <p:spPr>
          <a:xfrm>
            <a:off x="6526523" y="4327200"/>
            <a:ext cx="5090954" cy="1854000"/>
          </a:xfrm>
          <a:prstGeom prst="rect">
            <a:avLst/>
          </a:prstGeom>
        </p:spPr>
        <p:txBody>
          <a:bodyPr/>
          <a:lstStyle>
            <a:lvl1pPr rtl="0">
              <a:buClr>
                <a:schemeClr val="accent1"/>
              </a:buClr>
              <a:buFont typeface="Wingdings" panose="05000000000000000000" pitchFamily="2" charset="2"/>
              <a:buChar char="§"/>
              <a:defRPr sz="1000"/>
            </a:lvl1pPr>
          </a:lstStyle>
          <a:p>
            <a:pPr lvl="0"/>
            <a:r>
              <a:rPr lang="en-GB" dirty="0"/>
              <a:t>NBED This list should indicate which particular types of individual should read the report and explain why they should do so. Example: ‘Vendors and executives in operator CTO offices that are responsible for network dimensioning because this report provides data of where and why cellular and Wi-Fi traffic is generated.’</a:t>
            </a:r>
          </a:p>
        </p:txBody>
      </p:sp>
      <p:sp>
        <p:nvSpPr>
          <p:cNvPr id="3" name="Rectangle: Rounded Corners 2">
            <a:extLst>
              <a:ext uri="{FF2B5EF4-FFF2-40B4-BE49-F238E27FC236}">
                <a16:creationId xmlns:a16="http://schemas.microsoft.com/office/drawing/2014/main" id="{D097217A-2F3C-D2A9-CCAD-B37134F7B7AE}"/>
              </a:ext>
            </a:extLst>
          </p:cNvPr>
          <p:cNvSpPr/>
          <p:nvPr userDrawn="1"/>
        </p:nvSpPr>
        <p:spPr>
          <a:xfrm>
            <a:off x="6419953" y="1384847"/>
            <a:ext cx="5228491" cy="2298514"/>
          </a:xfrm>
          <a:prstGeom prst="roundRect">
            <a:avLst>
              <a:gd name="adj" fmla="val 6200"/>
            </a:avLst>
          </a:prstGeom>
          <a:solidFill>
            <a:schemeClr val="bg1"/>
          </a:solidFill>
          <a:ln>
            <a:solidFill>
              <a:srgbClr val="122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solidFill>
                <a:schemeClr val="accent2"/>
              </a:solidFill>
            </a:endParaRPr>
          </a:p>
        </p:txBody>
      </p:sp>
      <p:sp>
        <p:nvSpPr>
          <p:cNvPr id="7" name="Rectangle 6">
            <a:extLst>
              <a:ext uri="{FF2B5EF4-FFF2-40B4-BE49-F238E27FC236}">
                <a16:creationId xmlns:a16="http://schemas.microsoft.com/office/drawing/2014/main" id="{68229F9F-6D8F-28D2-4D0D-9A44558709FC}"/>
              </a:ext>
            </a:extLst>
          </p:cNvPr>
          <p:cNvSpPr/>
          <p:nvPr userDrawn="1"/>
        </p:nvSpPr>
        <p:spPr>
          <a:xfrm>
            <a:off x="6355629" y="1302247"/>
            <a:ext cx="730543"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8" name="Oval 7">
            <a:extLst>
              <a:ext uri="{FF2B5EF4-FFF2-40B4-BE49-F238E27FC236}">
                <a16:creationId xmlns:a16="http://schemas.microsoft.com/office/drawing/2014/main" id="{3C941DF1-7D09-5574-1380-615E96BC86EB}"/>
              </a:ext>
            </a:extLst>
          </p:cNvPr>
          <p:cNvSpPr/>
          <p:nvPr userDrawn="1"/>
        </p:nvSpPr>
        <p:spPr>
          <a:xfrm>
            <a:off x="6342288" y="2144240"/>
            <a:ext cx="155142" cy="155142"/>
          </a:xfrm>
          <a:prstGeom prst="ellipse">
            <a:avLst/>
          </a:prstGeom>
          <a:noFill/>
          <a:ln w="28575">
            <a:solidFill>
              <a:srgbClr val="122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2" name="Oval 11">
            <a:extLst>
              <a:ext uri="{FF2B5EF4-FFF2-40B4-BE49-F238E27FC236}">
                <a16:creationId xmlns:a16="http://schemas.microsoft.com/office/drawing/2014/main" id="{14D378E7-A3B0-0E04-3649-34F51A3F9DF6}"/>
              </a:ext>
            </a:extLst>
          </p:cNvPr>
          <p:cNvSpPr/>
          <p:nvPr userDrawn="1"/>
        </p:nvSpPr>
        <p:spPr>
          <a:xfrm>
            <a:off x="6956753" y="1304608"/>
            <a:ext cx="155142" cy="155142"/>
          </a:xfrm>
          <a:prstGeom prst="ellipse">
            <a:avLst/>
          </a:prstGeom>
          <a:solidFill>
            <a:schemeClr val="bg1"/>
          </a:solidFill>
          <a:ln w="28575">
            <a:solidFill>
              <a:srgbClr val="122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3" name="TextBox 12">
            <a:extLst>
              <a:ext uri="{FF2B5EF4-FFF2-40B4-BE49-F238E27FC236}">
                <a16:creationId xmlns:a16="http://schemas.microsoft.com/office/drawing/2014/main" id="{A8E348A0-90C2-8FCF-036A-5D7C0BB20B06}"/>
              </a:ext>
            </a:extLst>
          </p:cNvPr>
          <p:cNvSpPr txBox="1"/>
          <p:nvPr userDrawn="1"/>
        </p:nvSpPr>
        <p:spPr>
          <a:xfrm>
            <a:off x="7209133" y="1442802"/>
            <a:ext cx="4107018" cy="307777"/>
          </a:xfrm>
          <a:prstGeom prst="rect">
            <a:avLst/>
          </a:prstGeom>
          <a:noFill/>
        </p:spPr>
        <p:txBody>
          <a:bodyPr wrap="square" lIns="91440" tIns="45720" rIns="91440" bIns="45720" rtlCol="0" anchor="t">
            <a:spAutoFit/>
          </a:bodyPr>
          <a:lstStyle/>
          <a:p>
            <a:pPr algn="ctr" rtl="0"/>
            <a:r>
              <a:rPr lang="en-GB" sz="1400" b="1" spc="20" baseline="0" dirty="0">
                <a:solidFill>
                  <a:srgbClr val="122942"/>
                </a:solidFill>
                <a:latin typeface="+mn-lt"/>
                <a:ea typeface="ＭＳ Ｐゴシック"/>
              </a:rPr>
              <a:t>KEY QUESTIONS ANSWERED</a:t>
            </a:r>
            <a:endParaRPr lang="en-GB" sz="1400" b="1" spc="20" baseline="0" dirty="0">
              <a:solidFill>
                <a:srgbClr val="122942"/>
              </a:solidFill>
              <a:latin typeface="+mn-lt"/>
            </a:endParaRPr>
          </a:p>
        </p:txBody>
      </p:sp>
      <p:sp>
        <p:nvSpPr>
          <p:cNvPr id="14" name="Oval 13">
            <a:extLst>
              <a:ext uri="{FF2B5EF4-FFF2-40B4-BE49-F238E27FC236}">
                <a16:creationId xmlns:a16="http://schemas.microsoft.com/office/drawing/2014/main" id="{2F79A2F7-204F-0982-AF96-6D5FBD6E6BD0}"/>
              </a:ext>
            </a:extLst>
          </p:cNvPr>
          <p:cNvSpPr/>
          <p:nvPr userDrawn="1"/>
        </p:nvSpPr>
        <p:spPr>
          <a:xfrm>
            <a:off x="6514918" y="1475704"/>
            <a:ext cx="247964" cy="247964"/>
          </a:xfrm>
          <a:prstGeom prst="ellipse">
            <a:avLst/>
          </a:prstGeom>
          <a:solidFill>
            <a:srgbClr val="12294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pic>
        <p:nvPicPr>
          <p:cNvPr id="16" name="Graphic 15" descr="Magnifying glass with solid fill">
            <a:extLst>
              <a:ext uri="{FF2B5EF4-FFF2-40B4-BE49-F238E27FC236}">
                <a16:creationId xmlns:a16="http://schemas.microsoft.com/office/drawing/2014/main" id="{1E962B23-B10E-0C42-3A75-DF3E189737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288221" y="1352575"/>
            <a:ext cx="590475" cy="590475"/>
          </a:xfrm>
          <a:prstGeom prst="rect">
            <a:avLst/>
          </a:prstGeom>
        </p:spPr>
      </p:pic>
      <p:pic>
        <p:nvPicPr>
          <p:cNvPr id="18" name="Graphic 17">
            <a:extLst>
              <a:ext uri="{FF2B5EF4-FFF2-40B4-BE49-F238E27FC236}">
                <a16:creationId xmlns:a16="http://schemas.microsoft.com/office/drawing/2014/main" id="{942C52A1-6E0C-992E-76B6-FE9953FB7C0E}"/>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86830" b="85403"/>
          <a:stretch/>
        </p:blipFill>
        <p:spPr>
          <a:xfrm>
            <a:off x="6185586" y="3856592"/>
            <a:ext cx="539646" cy="523238"/>
          </a:xfrm>
          <a:prstGeom prst="rect">
            <a:avLst/>
          </a:prstGeom>
        </p:spPr>
      </p:pic>
      <p:sp>
        <p:nvSpPr>
          <p:cNvPr id="19" name="Oval 18">
            <a:extLst>
              <a:ext uri="{FF2B5EF4-FFF2-40B4-BE49-F238E27FC236}">
                <a16:creationId xmlns:a16="http://schemas.microsoft.com/office/drawing/2014/main" id="{8518BD5A-4FCC-7AA1-46B9-726939F6DAEF}"/>
              </a:ext>
            </a:extLst>
          </p:cNvPr>
          <p:cNvSpPr/>
          <p:nvPr userDrawn="1"/>
        </p:nvSpPr>
        <p:spPr>
          <a:xfrm>
            <a:off x="6946539" y="3801687"/>
            <a:ext cx="155142" cy="155142"/>
          </a:xfrm>
          <a:prstGeom prst="ellipse">
            <a:avLst/>
          </a:prstGeom>
          <a:solidFill>
            <a:schemeClr val="bg1"/>
          </a:solidFill>
          <a:ln w="28575">
            <a:solidFill>
              <a:srgbClr val="122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1" name="Oval 30">
            <a:extLst>
              <a:ext uri="{FF2B5EF4-FFF2-40B4-BE49-F238E27FC236}">
                <a16:creationId xmlns:a16="http://schemas.microsoft.com/office/drawing/2014/main" id="{428DF607-CA89-BE88-AA8B-75524F1354A2}"/>
              </a:ext>
            </a:extLst>
          </p:cNvPr>
          <p:cNvSpPr/>
          <p:nvPr userDrawn="1"/>
        </p:nvSpPr>
        <p:spPr>
          <a:xfrm>
            <a:off x="3502710" y="5488433"/>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Tree>
    <p:extLst>
      <p:ext uri="{BB962C8B-B14F-4D97-AF65-F5344CB8AC3E}">
        <p14:creationId xmlns:p14="http://schemas.microsoft.com/office/powerpoint/2010/main" val="2196524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out this report - Ge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1B9956-4DA4-E08F-3AD2-7E9335175952}"/>
              </a:ext>
            </a:extLst>
          </p:cNvPr>
          <p:cNvGraphicFramePr>
            <a:graphicFrameLocks noChangeAspect="1"/>
          </p:cNvGraphicFramePr>
          <p:nvPr userDrawn="1">
            <p:custDataLst>
              <p:tags r:id="rId1"/>
            </p:custDataLst>
            <p:extLst>
              <p:ext uri="{D42A27DB-BD31-4B8C-83A1-F6EECF244321}">
                <p14:modId xmlns:p14="http://schemas.microsoft.com/office/powerpoint/2010/main" val="82773078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741B9956-4DA4-E08F-3AD2-7E9335175952}"/>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1" name="TextPlaceholder1"/>
          <p:cNvSpPr>
            <a:spLocks noGrp="1"/>
          </p:cNvSpPr>
          <p:nvPr>
            <p:ph type="body" sz="quarter" idx="12" hasCustomPrompt="1"/>
          </p:nvPr>
        </p:nvSpPr>
        <p:spPr>
          <a:xfrm>
            <a:off x="556847" y="1366272"/>
            <a:ext cx="5228492" cy="2144317"/>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556847" y="468000"/>
            <a:ext cx="11078308"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25" name="Rectangle: Rounded Corners 24">
            <a:extLst>
              <a:ext uri="{FF2B5EF4-FFF2-40B4-BE49-F238E27FC236}">
                <a16:creationId xmlns:a16="http://schemas.microsoft.com/office/drawing/2014/main" id="{5F0C2C35-55C1-4616-AE74-0C44154681C6}"/>
              </a:ext>
            </a:extLst>
          </p:cNvPr>
          <p:cNvSpPr/>
          <p:nvPr userDrawn="1"/>
        </p:nvSpPr>
        <p:spPr>
          <a:xfrm>
            <a:off x="6406893" y="3882738"/>
            <a:ext cx="5228491" cy="2298514"/>
          </a:xfrm>
          <a:prstGeom prst="roundRect">
            <a:avLst>
              <a:gd name="adj" fmla="val 62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6" name="Rectangle 25">
            <a:extLst>
              <a:ext uri="{FF2B5EF4-FFF2-40B4-BE49-F238E27FC236}">
                <a16:creationId xmlns:a16="http://schemas.microsoft.com/office/drawing/2014/main" id="{A4AD3E99-A393-49B5-8AD8-0DF1F9F5AEF3}"/>
              </a:ext>
            </a:extLst>
          </p:cNvPr>
          <p:cNvSpPr/>
          <p:nvPr userDrawn="1"/>
        </p:nvSpPr>
        <p:spPr>
          <a:xfrm>
            <a:off x="6165315" y="3821565"/>
            <a:ext cx="89913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7" name="Oval 26">
            <a:extLst>
              <a:ext uri="{FF2B5EF4-FFF2-40B4-BE49-F238E27FC236}">
                <a16:creationId xmlns:a16="http://schemas.microsoft.com/office/drawing/2014/main" id="{A4653168-A11D-4FF7-8B53-CE8F11B65086}"/>
              </a:ext>
            </a:extLst>
          </p:cNvPr>
          <p:cNvSpPr/>
          <p:nvPr userDrawn="1"/>
        </p:nvSpPr>
        <p:spPr>
          <a:xfrm>
            <a:off x="6316783" y="4672263"/>
            <a:ext cx="190944" cy="1551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8" name="Oval 27">
            <a:extLst>
              <a:ext uri="{FF2B5EF4-FFF2-40B4-BE49-F238E27FC236}">
                <a16:creationId xmlns:a16="http://schemas.microsoft.com/office/drawing/2014/main" id="{28954270-0BC9-41BD-B8CD-5A50964AA1D9}"/>
              </a:ext>
            </a:extLst>
          </p:cNvPr>
          <p:cNvSpPr/>
          <p:nvPr userDrawn="1"/>
        </p:nvSpPr>
        <p:spPr>
          <a:xfrm>
            <a:off x="6868484" y="3805167"/>
            <a:ext cx="190944" cy="155142"/>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0" name="TextBox 29">
            <a:extLst>
              <a:ext uri="{FF2B5EF4-FFF2-40B4-BE49-F238E27FC236}">
                <a16:creationId xmlns:a16="http://schemas.microsoft.com/office/drawing/2014/main" id="{0684AC38-FE18-4443-868B-AC389027025F}"/>
              </a:ext>
            </a:extLst>
          </p:cNvPr>
          <p:cNvSpPr txBox="1"/>
          <p:nvPr userDrawn="1"/>
        </p:nvSpPr>
        <p:spPr>
          <a:xfrm>
            <a:off x="6974031" y="3916801"/>
            <a:ext cx="4200378" cy="276999"/>
          </a:xfrm>
          <a:prstGeom prst="rect">
            <a:avLst/>
          </a:prstGeom>
          <a:noFill/>
        </p:spPr>
        <p:txBody>
          <a:bodyPr wrap="square" rtlCol="0">
            <a:spAutoFit/>
          </a:bodyPr>
          <a:lstStyle/>
          <a:p>
            <a:pPr algn="ctr" rtl="0"/>
            <a:r>
              <a:rPr lang="en-GB" sz="1200" b="1" spc="20" baseline="0" dirty="0">
                <a:solidFill>
                  <a:schemeClr val="accent1"/>
                </a:solidFill>
                <a:latin typeface="+mn-lt"/>
              </a:rPr>
              <a:t>WHO SHOULD READ THIS REPORT</a:t>
            </a:r>
          </a:p>
        </p:txBody>
      </p:sp>
      <p:pic>
        <p:nvPicPr>
          <p:cNvPr id="31" name="Picture 30">
            <a:extLst>
              <a:ext uri="{FF2B5EF4-FFF2-40B4-BE49-F238E27FC236}">
                <a16:creationId xmlns:a16="http://schemas.microsoft.com/office/drawing/2014/main" id="{367F9974-9606-47EC-9DD6-5EBBFDF8BA3F}"/>
              </a:ext>
            </a:extLst>
          </p:cNvPr>
          <p:cNvPicPr>
            <a:picLocks noChangeAspect="1"/>
          </p:cNvPicPr>
          <p:nvPr userDrawn="1"/>
        </p:nvPicPr>
        <p:blipFill>
          <a:blip r:embed="rId5"/>
          <a:stretch>
            <a:fillRect/>
          </a:stretch>
        </p:blipFill>
        <p:spPr>
          <a:xfrm>
            <a:off x="5972578" y="3766682"/>
            <a:ext cx="845717" cy="668398"/>
          </a:xfrm>
          <a:prstGeom prst="rect">
            <a:avLst/>
          </a:prstGeom>
        </p:spPr>
      </p:pic>
      <p:sp>
        <p:nvSpPr>
          <p:cNvPr id="32" name="Oval 31">
            <a:extLst>
              <a:ext uri="{FF2B5EF4-FFF2-40B4-BE49-F238E27FC236}">
                <a16:creationId xmlns:a16="http://schemas.microsoft.com/office/drawing/2014/main" id="{B0E4D1F4-5C17-459E-8419-5A407DA691AA}"/>
              </a:ext>
            </a:extLst>
          </p:cNvPr>
          <p:cNvSpPr/>
          <p:nvPr userDrawn="1"/>
        </p:nvSpPr>
        <p:spPr>
          <a:xfrm>
            <a:off x="6215470" y="3940457"/>
            <a:ext cx="382384" cy="310687"/>
          </a:xfrm>
          <a:prstGeom prst="ellipse">
            <a:avLst/>
          </a:prstGeom>
          <a:solidFill>
            <a:srgbClr val="221F7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3" name="Rectangle: Rounded Corners 32">
            <a:extLst>
              <a:ext uri="{FF2B5EF4-FFF2-40B4-BE49-F238E27FC236}">
                <a16:creationId xmlns:a16="http://schemas.microsoft.com/office/drawing/2014/main" id="{FA5D0A61-774E-4013-BBF3-35CD8CAE1B60}"/>
              </a:ext>
            </a:extLst>
          </p:cNvPr>
          <p:cNvSpPr/>
          <p:nvPr userDrawn="1"/>
        </p:nvSpPr>
        <p:spPr>
          <a:xfrm>
            <a:off x="558278" y="3884400"/>
            <a:ext cx="5228491" cy="2298514"/>
          </a:xfrm>
          <a:prstGeom prst="roundRect">
            <a:avLst>
              <a:gd name="adj" fmla="val 62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solidFill>
                <a:schemeClr val="accent2"/>
              </a:solidFill>
            </a:endParaRPr>
          </a:p>
        </p:txBody>
      </p:sp>
      <p:sp>
        <p:nvSpPr>
          <p:cNvPr id="34" name="Rectangle 33">
            <a:extLst>
              <a:ext uri="{FF2B5EF4-FFF2-40B4-BE49-F238E27FC236}">
                <a16:creationId xmlns:a16="http://schemas.microsoft.com/office/drawing/2014/main" id="{8742A9C3-0E42-4FB9-9349-C6DF75DE247A}"/>
              </a:ext>
            </a:extLst>
          </p:cNvPr>
          <p:cNvSpPr/>
          <p:nvPr userDrawn="1"/>
        </p:nvSpPr>
        <p:spPr>
          <a:xfrm>
            <a:off x="329016" y="3816898"/>
            <a:ext cx="89913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5" name="Oval 34">
            <a:extLst>
              <a:ext uri="{FF2B5EF4-FFF2-40B4-BE49-F238E27FC236}">
                <a16:creationId xmlns:a16="http://schemas.microsoft.com/office/drawing/2014/main" id="{ACC6A7D6-388F-4ADD-B6A6-34976556E2D6}"/>
              </a:ext>
            </a:extLst>
          </p:cNvPr>
          <p:cNvSpPr/>
          <p:nvPr userDrawn="1"/>
        </p:nvSpPr>
        <p:spPr>
          <a:xfrm>
            <a:off x="470252" y="4667596"/>
            <a:ext cx="190944" cy="1551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6" name="Oval 35">
            <a:extLst>
              <a:ext uri="{FF2B5EF4-FFF2-40B4-BE49-F238E27FC236}">
                <a16:creationId xmlns:a16="http://schemas.microsoft.com/office/drawing/2014/main" id="{BE87AD90-92D4-4559-8FC4-C01A875ED899}"/>
              </a:ext>
            </a:extLst>
          </p:cNvPr>
          <p:cNvSpPr/>
          <p:nvPr userDrawn="1"/>
        </p:nvSpPr>
        <p:spPr>
          <a:xfrm>
            <a:off x="1035408" y="3797832"/>
            <a:ext cx="190944" cy="155142"/>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8" name="TextBox 37">
            <a:extLst>
              <a:ext uri="{FF2B5EF4-FFF2-40B4-BE49-F238E27FC236}">
                <a16:creationId xmlns:a16="http://schemas.microsoft.com/office/drawing/2014/main" id="{20A2321E-CC14-4151-9EA3-4C86516FDAEA}"/>
              </a:ext>
            </a:extLst>
          </p:cNvPr>
          <p:cNvSpPr txBox="1"/>
          <p:nvPr userDrawn="1"/>
        </p:nvSpPr>
        <p:spPr>
          <a:xfrm>
            <a:off x="1127156" y="3916764"/>
            <a:ext cx="4200378" cy="276999"/>
          </a:xfrm>
          <a:prstGeom prst="rect">
            <a:avLst/>
          </a:prstGeom>
          <a:noFill/>
        </p:spPr>
        <p:txBody>
          <a:bodyPr wrap="square" rtlCol="0">
            <a:spAutoFit/>
          </a:bodyPr>
          <a:lstStyle/>
          <a:p>
            <a:pPr algn="ctr" rtl="0"/>
            <a:r>
              <a:rPr lang="en-GB" sz="1200" b="1" spc="20" baseline="0" dirty="0">
                <a:solidFill>
                  <a:schemeClr val="accent2"/>
                </a:solidFill>
                <a:latin typeface="+mn-lt"/>
              </a:rPr>
              <a:t>KEY QUESTIONS ANSWERED IN THIS REPORT</a:t>
            </a:r>
          </a:p>
        </p:txBody>
      </p:sp>
      <p:sp>
        <p:nvSpPr>
          <p:cNvPr id="39" name="Oval 38">
            <a:extLst>
              <a:ext uri="{FF2B5EF4-FFF2-40B4-BE49-F238E27FC236}">
                <a16:creationId xmlns:a16="http://schemas.microsoft.com/office/drawing/2014/main" id="{364C6718-C538-4A76-8477-D184A0151B39}"/>
              </a:ext>
            </a:extLst>
          </p:cNvPr>
          <p:cNvSpPr/>
          <p:nvPr userDrawn="1"/>
        </p:nvSpPr>
        <p:spPr>
          <a:xfrm>
            <a:off x="692952" y="3999061"/>
            <a:ext cx="224612" cy="182497"/>
          </a:xfrm>
          <a:prstGeom prst="ellipse">
            <a:avLst/>
          </a:prstGeom>
          <a:solidFill>
            <a:schemeClr val="accent2">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5" name="Text Placeholder 4">
            <a:extLst>
              <a:ext uri="{FF2B5EF4-FFF2-40B4-BE49-F238E27FC236}">
                <a16:creationId xmlns:a16="http://schemas.microsoft.com/office/drawing/2014/main" id="{3F224A13-19B4-4AAD-8F82-EDBFFE961320}"/>
              </a:ext>
            </a:extLst>
          </p:cNvPr>
          <p:cNvSpPr>
            <a:spLocks noGrp="1"/>
          </p:cNvSpPr>
          <p:nvPr>
            <p:ph type="body" sz="quarter" idx="28" hasCustomPrompt="1"/>
          </p:nvPr>
        </p:nvSpPr>
        <p:spPr>
          <a:xfrm>
            <a:off x="692952" y="4326562"/>
            <a:ext cx="5092388" cy="1854691"/>
          </a:xfrm>
          <a:prstGeom prst="rect">
            <a:avLst/>
          </a:prstGeom>
        </p:spPr>
        <p:txBody>
          <a:bodyPr/>
          <a:lstStyle>
            <a:lvl1pPr rtl="0">
              <a:defRPr sz="1000"/>
            </a:lvl1pPr>
            <a:lvl5pPr>
              <a:buNone/>
              <a:defRPr/>
            </a:lvl5pPr>
          </a:lstStyle>
          <a:p>
            <a:pPr marL="177800" marR="0" lvl="0" indent="-176400" algn="l" defTabSz="914400" rtl="0" eaLnBrk="1" fontAlgn="base" latinLnBrk="0" hangingPunct="1">
              <a:lnSpc>
                <a:spcPct val="100000"/>
              </a:lnSpc>
              <a:spcBef>
                <a:spcPct val="0"/>
              </a:spcBef>
              <a:spcAft>
                <a:spcPts val="800"/>
              </a:spcAft>
              <a:buClr>
                <a:schemeClr val="accent2"/>
              </a:buClr>
              <a:buSzTx/>
              <a:buFont typeface="Wingdings" pitchFamily="2" charset="2"/>
              <a:buChar char="§"/>
              <a:tabLst/>
              <a:defRPr/>
            </a:pPr>
            <a:r>
              <a:rPr lang="en-GB" dirty="0"/>
              <a:t>Click to add text</a:t>
            </a:r>
          </a:p>
        </p:txBody>
      </p:sp>
      <p:pic>
        <p:nvPicPr>
          <p:cNvPr id="40" name="Picture 39">
            <a:extLst>
              <a:ext uri="{FF2B5EF4-FFF2-40B4-BE49-F238E27FC236}">
                <a16:creationId xmlns:a16="http://schemas.microsoft.com/office/drawing/2014/main" id="{8815332B-308A-44DC-AE69-7CACEFD2A10C}"/>
              </a:ext>
            </a:extLst>
          </p:cNvPr>
          <p:cNvPicPr>
            <a:picLocks noChangeAspect="1"/>
          </p:cNvPicPr>
          <p:nvPr userDrawn="1"/>
        </p:nvPicPr>
        <p:blipFill>
          <a:blip r:embed="rId6"/>
          <a:stretch>
            <a:fillRect/>
          </a:stretch>
        </p:blipFill>
        <p:spPr>
          <a:xfrm>
            <a:off x="375109" y="3866850"/>
            <a:ext cx="666066" cy="559841"/>
          </a:xfrm>
          <a:prstGeom prst="rect">
            <a:avLst/>
          </a:prstGeom>
        </p:spPr>
      </p:pic>
      <p:sp>
        <p:nvSpPr>
          <p:cNvPr id="42" name="Text Placeholder 2">
            <a:extLst>
              <a:ext uri="{FF2B5EF4-FFF2-40B4-BE49-F238E27FC236}">
                <a16:creationId xmlns:a16="http://schemas.microsoft.com/office/drawing/2014/main" id="{0CC29C00-FFFD-4D95-AD07-F97D2DBD0B0F}"/>
              </a:ext>
            </a:extLst>
          </p:cNvPr>
          <p:cNvSpPr>
            <a:spLocks noGrp="1"/>
          </p:cNvSpPr>
          <p:nvPr>
            <p:ph type="body" sz="quarter" idx="29" hasCustomPrompt="1"/>
          </p:nvPr>
        </p:nvSpPr>
        <p:spPr>
          <a:xfrm>
            <a:off x="6526523" y="4327200"/>
            <a:ext cx="5090954" cy="1854000"/>
          </a:xfrm>
          <a:prstGeom prst="rect">
            <a:avLst/>
          </a:prstGeom>
        </p:spPr>
        <p:txBody>
          <a:bodyPr/>
          <a:lstStyle>
            <a:lvl1pPr rtl="0">
              <a:buClr>
                <a:schemeClr val="accent1"/>
              </a:buClr>
              <a:buFont typeface="Wingdings" panose="05000000000000000000" pitchFamily="2" charset="2"/>
              <a:buChar char="§"/>
              <a:defRPr sz="1000"/>
            </a:lvl1pPr>
          </a:lstStyle>
          <a:p>
            <a:pPr lvl="0"/>
            <a:r>
              <a:rPr lang="en-GB" dirty="0"/>
              <a:t>NBED This list should indicate which particular types of individual should read the report and explain why they should do so. Example: ‘Vendors and executives in operator CTO offices that are responsible for network dimensioning because this report provides data of where and why cellular and Wi-Fi traffic is generated.’</a:t>
            </a:r>
          </a:p>
        </p:txBody>
      </p:sp>
      <p:sp>
        <p:nvSpPr>
          <p:cNvPr id="43" name="Rectangle: Rounded Corners 42">
            <a:extLst>
              <a:ext uri="{FF2B5EF4-FFF2-40B4-BE49-F238E27FC236}">
                <a16:creationId xmlns:a16="http://schemas.microsoft.com/office/drawing/2014/main" id="{78BFDB9C-5FE8-4627-B779-A0A18989FB20}"/>
              </a:ext>
            </a:extLst>
          </p:cNvPr>
          <p:cNvSpPr/>
          <p:nvPr userDrawn="1"/>
        </p:nvSpPr>
        <p:spPr>
          <a:xfrm>
            <a:off x="6406664" y="1366469"/>
            <a:ext cx="5228491" cy="2298514"/>
          </a:xfrm>
          <a:prstGeom prst="roundRect">
            <a:avLst>
              <a:gd name="adj" fmla="val 6200"/>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4" name="Rectangle 43">
            <a:extLst>
              <a:ext uri="{FF2B5EF4-FFF2-40B4-BE49-F238E27FC236}">
                <a16:creationId xmlns:a16="http://schemas.microsoft.com/office/drawing/2014/main" id="{0F3E24A9-ECE8-4FCA-8CF2-1E7A0A8CA04C}"/>
              </a:ext>
            </a:extLst>
          </p:cNvPr>
          <p:cNvSpPr/>
          <p:nvPr userDrawn="1"/>
        </p:nvSpPr>
        <p:spPr>
          <a:xfrm>
            <a:off x="6161444" y="1305296"/>
            <a:ext cx="89913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5" name="Oval 44">
            <a:extLst>
              <a:ext uri="{FF2B5EF4-FFF2-40B4-BE49-F238E27FC236}">
                <a16:creationId xmlns:a16="http://schemas.microsoft.com/office/drawing/2014/main" id="{7CD51D8A-2FD3-4DA7-B27B-27B4D837A599}"/>
              </a:ext>
            </a:extLst>
          </p:cNvPr>
          <p:cNvSpPr/>
          <p:nvPr userDrawn="1"/>
        </p:nvSpPr>
        <p:spPr>
          <a:xfrm>
            <a:off x="6312912" y="2155994"/>
            <a:ext cx="190944" cy="155142"/>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6" name="TextBox 45">
            <a:extLst>
              <a:ext uri="{FF2B5EF4-FFF2-40B4-BE49-F238E27FC236}">
                <a16:creationId xmlns:a16="http://schemas.microsoft.com/office/drawing/2014/main" id="{98C37DFD-2166-46F3-BE83-4CAB20A362DD}"/>
              </a:ext>
            </a:extLst>
          </p:cNvPr>
          <p:cNvSpPr txBox="1"/>
          <p:nvPr userDrawn="1"/>
        </p:nvSpPr>
        <p:spPr>
          <a:xfrm>
            <a:off x="6974031" y="1405163"/>
            <a:ext cx="4200369" cy="276999"/>
          </a:xfrm>
          <a:prstGeom prst="rect">
            <a:avLst/>
          </a:prstGeom>
          <a:noFill/>
        </p:spPr>
        <p:txBody>
          <a:bodyPr wrap="square" rtlCol="0">
            <a:spAutoFit/>
          </a:bodyPr>
          <a:lstStyle/>
          <a:p>
            <a:pPr marL="0" indent="0" algn="ctr" rtl="0">
              <a:spcAft>
                <a:spcPts val="1200"/>
              </a:spcAft>
              <a:buClr>
                <a:schemeClr val="accent5"/>
              </a:buClr>
              <a:buFont typeface="Wingdings" pitchFamily="2" charset="2"/>
              <a:buNone/>
            </a:pPr>
            <a:r>
              <a:rPr lang="en-GB" sz="1200" b="1" spc="20" baseline="0" dirty="0">
                <a:solidFill>
                  <a:srgbClr val="7EA432"/>
                </a:solidFill>
                <a:latin typeface="+mn-lt"/>
              </a:rPr>
              <a:t>GEOGRAPHICAL COVERAGE</a:t>
            </a:r>
          </a:p>
        </p:txBody>
      </p:sp>
      <p:pic>
        <p:nvPicPr>
          <p:cNvPr id="47" name="Picture 46">
            <a:extLst>
              <a:ext uri="{FF2B5EF4-FFF2-40B4-BE49-F238E27FC236}">
                <a16:creationId xmlns:a16="http://schemas.microsoft.com/office/drawing/2014/main" id="{753C6E51-0322-4ED8-B475-09E57DD67A88}"/>
              </a:ext>
            </a:extLst>
          </p:cNvPr>
          <p:cNvPicPr>
            <a:picLocks noChangeAspect="1"/>
          </p:cNvPicPr>
          <p:nvPr userDrawn="1"/>
        </p:nvPicPr>
        <p:blipFill>
          <a:blip r:embed="rId7"/>
          <a:stretch>
            <a:fillRect/>
          </a:stretch>
        </p:blipFill>
        <p:spPr>
          <a:xfrm>
            <a:off x="6132528" y="1270815"/>
            <a:ext cx="593312" cy="510791"/>
          </a:xfrm>
          <a:prstGeom prst="rect">
            <a:avLst/>
          </a:prstGeom>
        </p:spPr>
      </p:pic>
      <p:sp>
        <p:nvSpPr>
          <p:cNvPr id="48" name="Oval 47">
            <a:extLst>
              <a:ext uri="{FF2B5EF4-FFF2-40B4-BE49-F238E27FC236}">
                <a16:creationId xmlns:a16="http://schemas.microsoft.com/office/drawing/2014/main" id="{D2A995C4-2136-4B67-88D7-169E3162DF99}"/>
              </a:ext>
            </a:extLst>
          </p:cNvPr>
          <p:cNvSpPr/>
          <p:nvPr userDrawn="1"/>
        </p:nvSpPr>
        <p:spPr>
          <a:xfrm>
            <a:off x="6387358" y="1265870"/>
            <a:ext cx="382384" cy="310687"/>
          </a:xfrm>
          <a:prstGeom prst="ellipse">
            <a:avLst/>
          </a:prstGeom>
          <a:solidFill>
            <a:schemeClr val="accent4">
              <a:lumMod val="60000"/>
              <a:lumOff val="40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9" name="Oval 48">
            <a:extLst>
              <a:ext uri="{FF2B5EF4-FFF2-40B4-BE49-F238E27FC236}">
                <a16:creationId xmlns:a16="http://schemas.microsoft.com/office/drawing/2014/main" id="{782662A7-DF47-4C07-93DA-0CDDBE9DCC97}"/>
              </a:ext>
            </a:extLst>
          </p:cNvPr>
          <p:cNvSpPr/>
          <p:nvPr userDrawn="1"/>
        </p:nvSpPr>
        <p:spPr>
          <a:xfrm>
            <a:off x="6869541" y="1287411"/>
            <a:ext cx="190944" cy="155142"/>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50" name="Text Placeholder 2">
            <a:extLst>
              <a:ext uri="{FF2B5EF4-FFF2-40B4-BE49-F238E27FC236}">
                <a16:creationId xmlns:a16="http://schemas.microsoft.com/office/drawing/2014/main" id="{0A720241-05FD-4ABF-BBB5-1811A6F362FD}"/>
              </a:ext>
            </a:extLst>
          </p:cNvPr>
          <p:cNvSpPr>
            <a:spLocks noGrp="1"/>
          </p:cNvSpPr>
          <p:nvPr>
            <p:ph type="body" sz="quarter" idx="30" hasCustomPrompt="1"/>
          </p:nvPr>
        </p:nvSpPr>
        <p:spPr>
          <a:xfrm>
            <a:off x="6526523" y="1810937"/>
            <a:ext cx="5090954" cy="1854000"/>
          </a:xfrm>
          <a:prstGeom prst="rect">
            <a:avLst/>
          </a:prstGeom>
        </p:spPr>
        <p:txBody>
          <a:bodyPr/>
          <a:lstStyle>
            <a:lvl1pPr rtl="0">
              <a:buClr>
                <a:schemeClr val="accent4">
                  <a:lumMod val="60000"/>
                  <a:lumOff val="40000"/>
                </a:schemeClr>
              </a:buClr>
              <a:buFont typeface="Wingdings" panose="05000000000000000000" pitchFamily="2" charset="2"/>
              <a:buChar char="§"/>
              <a:defRPr sz="1000"/>
            </a:lvl1pPr>
          </a:lstStyle>
          <a:p>
            <a:pPr lvl="0"/>
            <a:r>
              <a:rPr lang="en-GB" dirty="0"/>
              <a:t>Click to add text</a:t>
            </a:r>
          </a:p>
        </p:txBody>
      </p:sp>
    </p:spTree>
    <p:extLst>
      <p:ext uri="{BB962C8B-B14F-4D97-AF65-F5344CB8AC3E}">
        <p14:creationId xmlns:p14="http://schemas.microsoft.com/office/powerpoint/2010/main" val="425251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2A3E8D-F514-8AE5-0A85-B5783E15B089}"/>
              </a:ext>
            </a:extLst>
          </p:cNvPr>
          <p:cNvGraphicFramePr>
            <a:graphicFrameLocks noChangeAspect="1"/>
          </p:cNvGraphicFramePr>
          <p:nvPr userDrawn="1">
            <p:custDataLst>
              <p:tags r:id="rId1"/>
            </p:custDataLst>
            <p:extLst>
              <p:ext uri="{D42A27DB-BD31-4B8C-83A1-F6EECF244321}">
                <p14:modId xmlns:p14="http://schemas.microsoft.com/office/powerpoint/2010/main" val="2448572630"/>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902A3E8D-F514-8AE5-0A85-B5783E15B089}"/>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1" name="TextPlaceholder1"/>
          <p:cNvSpPr>
            <a:spLocks noGrp="1"/>
          </p:cNvSpPr>
          <p:nvPr>
            <p:ph type="body" sz="quarter" idx="12" hasCustomPrompt="1"/>
          </p:nvPr>
        </p:nvSpPr>
        <p:spPr>
          <a:xfrm>
            <a:off x="556846" y="1366272"/>
            <a:ext cx="5228494" cy="4834503"/>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TextPlaceholder2"/>
          <p:cNvSpPr>
            <a:spLocks noGrp="1"/>
          </p:cNvSpPr>
          <p:nvPr>
            <p:ph type="body" sz="quarter" idx="15" hasCustomPrompt="1"/>
          </p:nvPr>
        </p:nvSpPr>
        <p:spPr>
          <a:xfrm>
            <a:off x="6406662" y="1366272"/>
            <a:ext cx="5228492" cy="4834503"/>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10787486" y="147600"/>
            <a:ext cx="847670" cy="288000"/>
          </a:xfrm>
          <a:prstGeom prst="rect">
            <a:avLst/>
          </a:prstGeom>
        </p:spPr>
        <p:txBody>
          <a:bodyPr vert="horz" wrap="none" lIns="0" tIns="45720" rIns="0" bIns="45720" rtlCol="0" anchor="ctr"/>
          <a:lstStyle>
            <a:lvl1pPr algn="r" rtl="0">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US" smtClean="0"/>
              <a:pPr/>
              <a:t>‹#›</a:t>
            </a:fld>
            <a:endParaRPr lang="en-US"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558277" y="468000"/>
            <a:ext cx="11076923" cy="756000"/>
          </a:xfrm>
          <a:prstGeom prst="rect">
            <a:avLst/>
          </a:prstGeom>
        </p:spPr>
        <p:txBody>
          <a:bodyPr vert="horz" lIns="0" tIns="45720" rIns="0" bIns="45720" rtlCol="0" anchor="ctr">
            <a:noAutofit/>
          </a:bodyPr>
          <a:lstStyle>
            <a:lvl1pPr rtl="0">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556846"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Tree>
    <p:extLst>
      <p:ext uri="{BB962C8B-B14F-4D97-AF65-F5344CB8AC3E}">
        <p14:creationId xmlns:p14="http://schemas.microsoft.com/office/powerpoint/2010/main" val="1232372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this report - case studie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169B1F0-F1E4-0F3C-0747-CCE9F00E6E83}"/>
              </a:ext>
            </a:extLst>
          </p:cNvPr>
          <p:cNvGraphicFramePr>
            <a:graphicFrameLocks noChangeAspect="1"/>
          </p:cNvGraphicFramePr>
          <p:nvPr userDrawn="1">
            <p:custDataLst>
              <p:tags r:id="rId1"/>
            </p:custDataLst>
            <p:extLst>
              <p:ext uri="{D42A27DB-BD31-4B8C-83A1-F6EECF244321}">
                <p14:modId xmlns:p14="http://schemas.microsoft.com/office/powerpoint/2010/main" val="359621682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9169B1F0-F1E4-0F3C-0747-CCE9F00E6E83}"/>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1" name="TextPlaceholder1"/>
          <p:cNvSpPr>
            <a:spLocks noGrp="1"/>
          </p:cNvSpPr>
          <p:nvPr>
            <p:ph type="body" sz="quarter" idx="12" hasCustomPrompt="1"/>
          </p:nvPr>
        </p:nvSpPr>
        <p:spPr>
          <a:xfrm>
            <a:off x="556847" y="1366272"/>
            <a:ext cx="5228492" cy="2144317"/>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556847" y="468000"/>
            <a:ext cx="11078308"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25" name="Rectangle: Rounded Corners 24">
            <a:extLst>
              <a:ext uri="{FF2B5EF4-FFF2-40B4-BE49-F238E27FC236}">
                <a16:creationId xmlns:a16="http://schemas.microsoft.com/office/drawing/2014/main" id="{5F0C2C35-55C1-4616-AE74-0C44154681C6}"/>
              </a:ext>
            </a:extLst>
          </p:cNvPr>
          <p:cNvSpPr/>
          <p:nvPr userDrawn="1"/>
        </p:nvSpPr>
        <p:spPr>
          <a:xfrm>
            <a:off x="6406893" y="3882738"/>
            <a:ext cx="5228491" cy="2298514"/>
          </a:xfrm>
          <a:prstGeom prst="roundRect">
            <a:avLst>
              <a:gd name="adj" fmla="val 62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6" name="Rectangle 25">
            <a:extLst>
              <a:ext uri="{FF2B5EF4-FFF2-40B4-BE49-F238E27FC236}">
                <a16:creationId xmlns:a16="http://schemas.microsoft.com/office/drawing/2014/main" id="{A4AD3E99-A393-49B5-8AD8-0DF1F9F5AEF3}"/>
              </a:ext>
            </a:extLst>
          </p:cNvPr>
          <p:cNvSpPr/>
          <p:nvPr userDrawn="1"/>
        </p:nvSpPr>
        <p:spPr>
          <a:xfrm>
            <a:off x="6165315" y="3821565"/>
            <a:ext cx="89913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7" name="Oval 26">
            <a:extLst>
              <a:ext uri="{FF2B5EF4-FFF2-40B4-BE49-F238E27FC236}">
                <a16:creationId xmlns:a16="http://schemas.microsoft.com/office/drawing/2014/main" id="{A4653168-A11D-4FF7-8B53-CE8F11B65086}"/>
              </a:ext>
            </a:extLst>
          </p:cNvPr>
          <p:cNvSpPr/>
          <p:nvPr userDrawn="1"/>
        </p:nvSpPr>
        <p:spPr>
          <a:xfrm>
            <a:off x="6316783" y="4672263"/>
            <a:ext cx="190944" cy="1551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8" name="Oval 27">
            <a:extLst>
              <a:ext uri="{FF2B5EF4-FFF2-40B4-BE49-F238E27FC236}">
                <a16:creationId xmlns:a16="http://schemas.microsoft.com/office/drawing/2014/main" id="{28954270-0BC9-41BD-B8CD-5A50964AA1D9}"/>
              </a:ext>
            </a:extLst>
          </p:cNvPr>
          <p:cNvSpPr/>
          <p:nvPr userDrawn="1"/>
        </p:nvSpPr>
        <p:spPr>
          <a:xfrm>
            <a:off x="6868484" y="3805167"/>
            <a:ext cx="190944" cy="155142"/>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0" name="TextBox 29">
            <a:extLst>
              <a:ext uri="{FF2B5EF4-FFF2-40B4-BE49-F238E27FC236}">
                <a16:creationId xmlns:a16="http://schemas.microsoft.com/office/drawing/2014/main" id="{0684AC38-FE18-4443-868B-AC389027025F}"/>
              </a:ext>
            </a:extLst>
          </p:cNvPr>
          <p:cNvSpPr txBox="1"/>
          <p:nvPr userDrawn="1"/>
        </p:nvSpPr>
        <p:spPr>
          <a:xfrm>
            <a:off x="6974031" y="3916801"/>
            <a:ext cx="4200378" cy="276999"/>
          </a:xfrm>
          <a:prstGeom prst="rect">
            <a:avLst/>
          </a:prstGeom>
          <a:noFill/>
        </p:spPr>
        <p:txBody>
          <a:bodyPr wrap="square" rtlCol="0">
            <a:spAutoFit/>
          </a:bodyPr>
          <a:lstStyle/>
          <a:p>
            <a:pPr algn="ctr" rtl="0"/>
            <a:r>
              <a:rPr lang="en-GB" sz="1200" b="1" spc="20" baseline="0" dirty="0">
                <a:solidFill>
                  <a:schemeClr val="accent1"/>
                </a:solidFill>
                <a:latin typeface="+mn-lt"/>
              </a:rPr>
              <a:t>WHO SHOULD READ THIS REPORT</a:t>
            </a:r>
          </a:p>
        </p:txBody>
      </p:sp>
      <p:pic>
        <p:nvPicPr>
          <p:cNvPr id="31" name="Picture 30">
            <a:extLst>
              <a:ext uri="{FF2B5EF4-FFF2-40B4-BE49-F238E27FC236}">
                <a16:creationId xmlns:a16="http://schemas.microsoft.com/office/drawing/2014/main" id="{367F9974-9606-47EC-9DD6-5EBBFDF8BA3F}"/>
              </a:ext>
            </a:extLst>
          </p:cNvPr>
          <p:cNvPicPr>
            <a:picLocks noChangeAspect="1"/>
          </p:cNvPicPr>
          <p:nvPr userDrawn="1"/>
        </p:nvPicPr>
        <p:blipFill>
          <a:blip r:embed="rId5"/>
          <a:stretch>
            <a:fillRect/>
          </a:stretch>
        </p:blipFill>
        <p:spPr>
          <a:xfrm>
            <a:off x="5972578" y="3766682"/>
            <a:ext cx="845717" cy="668398"/>
          </a:xfrm>
          <a:prstGeom prst="rect">
            <a:avLst/>
          </a:prstGeom>
        </p:spPr>
      </p:pic>
      <p:sp>
        <p:nvSpPr>
          <p:cNvPr id="32" name="Oval 31">
            <a:extLst>
              <a:ext uri="{FF2B5EF4-FFF2-40B4-BE49-F238E27FC236}">
                <a16:creationId xmlns:a16="http://schemas.microsoft.com/office/drawing/2014/main" id="{B0E4D1F4-5C17-459E-8419-5A407DA691AA}"/>
              </a:ext>
            </a:extLst>
          </p:cNvPr>
          <p:cNvSpPr/>
          <p:nvPr userDrawn="1"/>
        </p:nvSpPr>
        <p:spPr>
          <a:xfrm>
            <a:off x="6215470" y="3940457"/>
            <a:ext cx="382384" cy="310687"/>
          </a:xfrm>
          <a:prstGeom prst="ellipse">
            <a:avLst/>
          </a:prstGeom>
          <a:solidFill>
            <a:srgbClr val="221F7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3" name="Rectangle: Rounded Corners 32">
            <a:extLst>
              <a:ext uri="{FF2B5EF4-FFF2-40B4-BE49-F238E27FC236}">
                <a16:creationId xmlns:a16="http://schemas.microsoft.com/office/drawing/2014/main" id="{FA5D0A61-774E-4013-BBF3-35CD8CAE1B60}"/>
              </a:ext>
            </a:extLst>
          </p:cNvPr>
          <p:cNvSpPr/>
          <p:nvPr userDrawn="1"/>
        </p:nvSpPr>
        <p:spPr>
          <a:xfrm>
            <a:off x="558278" y="3884400"/>
            <a:ext cx="5228491" cy="2298514"/>
          </a:xfrm>
          <a:prstGeom prst="roundRect">
            <a:avLst>
              <a:gd name="adj" fmla="val 62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solidFill>
                <a:schemeClr val="accent2"/>
              </a:solidFill>
            </a:endParaRPr>
          </a:p>
        </p:txBody>
      </p:sp>
      <p:sp>
        <p:nvSpPr>
          <p:cNvPr id="34" name="Rectangle 33">
            <a:extLst>
              <a:ext uri="{FF2B5EF4-FFF2-40B4-BE49-F238E27FC236}">
                <a16:creationId xmlns:a16="http://schemas.microsoft.com/office/drawing/2014/main" id="{8742A9C3-0E42-4FB9-9349-C6DF75DE247A}"/>
              </a:ext>
            </a:extLst>
          </p:cNvPr>
          <p:cNvSpPr/>
          <p:nvPr userDrawn="1"/>
        </p:nvSpPr>
        <p:spPr>
          <a:xfrm>
            <a:off x="329016" y="3816898"/>
            <a:ext cx="89913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5" name="Oval 34">
            <a:extLst>
              <a:ext uri="{FF2B5EF4-FFF2-40B4-BE49-F238E27FC236}">
                <a16:creationId xmlns:a16="http://schemas.microsoft.com/office/drawing/2014/main" id="{ACC6A7D6-388F-4ADD-B6A6-34976556E2D6}"/>
              </a:ext>
            </a:extLst>
          </p:cNvPr>
          <p:cNvSpPr/>
          <p:nvPr userDrawn="1"/>
        </p:nvSpPr>
        <p:spPr>
          <a:xfrm>
            <a:off x="470252" y="4667596"/>
            <a:ext cx="190944" cy="1551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6" name="Oval 35">
            <a:extLst>
              <a:ext uri="{FF2B5EF4-FFF2-40B4-BE49-F238E27FC236}">
                <a16:creationId xmlns:a16="http://schemas.microsoft.com/office/drawing/2014/main" id="{BE87AD90-92D4-4559-8FC4-C01A875ED899}"/>
              </a:ext>
            </a:extLst>
          </p:cNvPr>
          <p:cNvSpPr/>
          <p:nvPr userDrawn="1"/>
        </p:nvSpPr>
        <p:spPr>
          <a:xfrm>
            <a:off x="1035408" y="3797832"/>
            <a:ext cx="190944" cy="155142"/>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8" name="TextBox 37">
            <a:extLst>
              <a:ext uri="{FF2B5EF4-FFF2-40B4-BE49-F238E27FC236}">
                <a16:creationId xmlns:a16="http://schemas.microsoft.com/office/drawing/2014/main" id="{20A2321E-CC14-4151-9EA3-4C86516FDAEA}"/>
              </a:ext>
            </a:extLst>
          </p:cNvPr>
          <p:cNvSpPr txBox="1"/>
          <p:nvPr userDrawn="1"/>
        </p:nvSpPr>
        <p:spPr>
          <a:xfrm>
            <a:off x="1127156" y="3916764"/>
            <a:ext cx="4200378" cy="276999"/>
          </a:xfrm>
          <a:prstGeom prst="rect">
            <a:avLst/>
          </a:prstGeom>
          <a:noFill/>
        </p:spPr>
        <p:txBody>
          <a:bodyPr wrap="square" rtlCol="0">
            <a:spAutoFit/>
          </a:bodyPr>
          <a:lstStyle/>
          <a:p>
            <a:pPr algn="ctr" rtl="0"/>
            <a:r>
              <a:rPr lang="en-GB" sz="1200" b="1" spc="20" baseline="0" dirty="0">
                <a:solidFill>
                  <a:schemeClr val="accent2"/>
                </a:solidFill>
                <a:latin typeface="+mn-lt"/>
              </a:rPr>
              <a:t>KEY QUESTIONS ANSWERED IN THIS REPORT</a:t>
            </a:r>
          </a:p>
        </p:txBody>
      </p:sp>
      <p:sp>
        <p:nvSpPr>
          <p:cNvPr id="39" name="Oval 38">
            <a:extLst>
              <a:ext uri="{FF2B5EF4-FFF2-40B4-BE49-F238E27FC236}">
                <a16:creationId xmlns:a16="http://schemas.microsoft.com/office/drawing/2014/main" id="{364C6718-C538-4A76-8477-D184A0151B39}"/>
              </a:ext>
            </a:extLst>
          </p:cNvPr>
          <p:cNvSpPr/>
          <p:nvPr userDrawn="1"/>
        </p:nvSpPr>
        <p:spPr>
          <a:xfrm>
            <a:off x="692952" y="3999061"/>
            <a:ext cx="224612" cy="182497"/>
          </a:xfrm>
          <a:prstGeom prst="ellipse">
            <a:avLst/>
          </a:prstGeom>
          <a:solidFill>
            <a:schemeClr val="accent2">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5" name="Text Placeholder 4">
            <a:extLst>
              <a:ext uri="{FF2B5EF4-FFF2-40B4-BE49-F238E27FC236}">
                <a16:creationId xmlns:a16="http://schemas.microsoft.com/office/drawing/2014/main" id="{3F224A13-19B4-4AAD-8F82-EDBFFE961320}"/>
              </a:ext>
            </a:extLst>
          </p:cNvPr>
          <p:cNvSpPr>
            <a:spLocks noGrp="1"/>
          </p:cNvSpPr>
          <p:nvPr>
            <p:ph type="body" sz="quarter" idx="28" hasCustomPrompt="1"/>
          </p:nvPr>
        </p:nvSpPr>
        <p:spPr>
          <a:xfrm>
            <a:off x="692952" y="4326562"/>
            <a:ext cx="5092388" cy="1854691"/>
          </a:xfrm>
          <a:prstGeom prst="rect">
            <a:avLst/>
          </a:prstGeom>
        </p:spPr>
        <p:txBody>
          <a:bodyPr/>
          <a:lstStyle>
            <a:lvl1pPr rtl="0">
              <a:defRPr sz="1000"/>
            </a:lvl1pPr>
            <a:lvl5pPr>
              <a:buNone/>
              <a:defRPr/>
            </a:lvl5pPr>
          </a:lstStyle>
          <a:p>
            <a:pPr marL="177800" marR="0" lvl="0" indent="-176400" algn="l" defTabSz="914400" rtl="0" eaLnBrk="1" fontAlgn="base" latinLnBrk="0" hangingPunct="1">
              <a:lnSpc>
                <a:spcPct val="100000"/>
              </a:lnSpc>
              <a:spcBef>
                <a:spcPct val="0"/>
              </a:spcBef>
              <a:spcAft>
                <a:spcPts val="800"/>
              </a:spcAft>
              <a:buClr>
                <a:schemeClr val="accent2"/>
              </a:buClr>
              <a:buSzTx/>
              <a:buFont typeface="Wingdings" pitchFamily="2" charset="2"/>
              <a:buChar char="§"/>
              <a:tabLst/>
              <a:defRPr/>
            </a:pPr>
            <a:r>
              <a:rPr lang="en-GB" dirty="0"/>
              <a:t>Click to add text</a:t>
            </a:r>
          </a:p>
        </p:txBody>
      </p:sp>
      <p:pic>
        <p:nvPicPr>
          <p:cNvPr id="40" name="Picture 39">
            <a:extLst>
              <a:ext uri="{FF2B5EF4-FFF2-40B4-BE49-F238E27FC236}">
                <a16:creationId xmlns:a16="http://schemas.microsoft.com/office/drawing/2014/main" id="{8815332B-308A-44DC-AE69-7CACEFD2A10C}"/>
              </a:ext>
            </a:extLst>
          </p:cNvPr>
          <p:cNvPicPr>
            <a:picLocks noChangeAspect="1"/>
          </p:cNvPicPr>
          <p:nvPr userDrawn="1"/>
        </p:nvPicPr>
        <p:blipFill>
          <a:blip r:embed="rId6"/>
          <a:stretch>
            <a:fillRect/>
          </a:stretch>
        </p:blipFill>
        <p:spPr>
          <a:xfrm>
            <a:off x="375109" y="3866850"/>
            <a:ext cx="666066" cy="559841"/>
          </a:xfrm>
          <a:prstGeom prst="rect">
            <a:avLst/>
          </a:prstGeom>
        </p:spPr>
      </p:pic>
      <p:sp>
        <p:nvSpPr>
          <p:cNvPr id="42" name="Text Placeholder 2">
            <a:extLst>
              <a:ext uri="{FF2B5EF4-FFF2-40B4-BE49-F238E27FC236}">
                <a16:creationId xmlns:a16="http://schemas.microsoft.com/office/drawing/2014/main" id="{0CC29C00-FFFD-4D95-AD07-F97D2DBD0B0F}"/>
              </a:ext>
            </a:extLst>
          </p:cNvPr>
          <p:cNvSpPr>
            <a:spLocks noGrp="1"/>
          </p:cNvSpPr>
          <p:nvPr>
            <p:ph type="body" sz="quarter" idx="29" hasCustomPrompt="1"/>
          </p:nvPr>
        </p:nvSpPr>
        <p:spPr>
          <a:xfrm>
            <a:off x="6526523" y="4327200"/>
            <a:ext cx="5090954" cy="1854000"/>
          </a:xfrm>
          <a:prstGeom prst="rect">
            <a:avLst/>
          </a:prstGeom>
        </p:spPr>
        <p:txBody>
          <a:bodyPr/>
          <a:lstStyle>
            <a:lvl1pPr rtl="0">
              <a:buClr>
                <a:schemeClr val="accent1"/>
              </a:buClr>
              <a:buFont typeface="Wingdings" panose="05000000000000000000" pitchFamily="2" charset="2"/>
              <a:buChar char="§"/>
              <a:defRPr sz="1000"/>
            </a:lvl1pPr>
          </a:lstStyle>
          <a:p>
            <a:pPr lvl="0"/>
            <a:r>
              <a:rPr lang="en-GB" dirty="0"/>
              <a:t>NBED This list should indicate which particular types of individual should read the report and explain why they should do so. Example: ‘Vendors and executives in operator CTO offices that are responsible for network dimensioning because this report provides data of where and why cellular and Wi-Fi traffic is generated.’</a:t>
            </a:r>
          </a:p>
        </p:txBody>
      </p:sp>
      <p:sp>
        <p:nvSpPr>
          <p:cNvPr id="43" name="Rectangle: Rounded Corners 42">
            <a:extLst>
              <a:ext uri="{FF2B5EF4-FFF2-40B4-BE49-F238E27FC236}">
                <a16:creationId xmlns:a16="http://schemas.microsoft.com/office/drawing/2014/main" id="{78BFDB9C-5FE8-4627-B779-A0A18989FB20}"/>
              </a:ext>
            </a:extLst>
          </p:cNvPr>
          <p:cNvSpPr/>
          <p:nvPr userDrawn="1"/>
        </p:nvSpPr>
        <p:spPr>
          <a:xfrm>
            <a:off x="6406664" y="1366469"/>
            <a:ext cx="5228491" cy="2298514"/>
          </a:xfrm>
          <a:prstGeom prst="roundRect">
            <a:avLst>
              <a:gd name="adj" fmla="val 6200"/>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4" name="Rectangle 43">
            <a:extLst>
              <a:ext uri="{FF2B5EF4-FFF2-40B4-BE49-F238E27FC236}">
                <a16:creationId xmlns:a16="http://schemas.microsoft.com/office/drawing/2014/main" id="{0F3E24A9-ECE8-4FCA-8CF2-1E7A0A8CA04C}"/>
              </a:ext>
            </a:extLst>
          </p:cNvPr>
          <p:cNvSpPr/>
          <p:nvPr userDrawn="1"/>
        </p:nvSpPr>
        <p:spPr>
          <a:xfrm>
            <a:off x="6161444" y="1305296"/>
            <a:ext cx="89913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5" name="Oval 44">
            <a:extLst>
              <a:ext uri="{FF2B5EF4-FFF2-40B4-BE49-F238E27FC236}">
                <a16:creationId xmlns:a16="http://schemas.microsoft.com/office/drawing/2014/main" id="{7CD51D8A-2FD3-4DA7-B27B-27B4D837A599}"/>
              </a:ext>
            </a:extLst>
          </p:cNvPr>
          <p:cNvSpPr/>
          <p:nvPr userDrawn="1"/>
        </p:nvSpPr>
        <p:spPr>
          <a:xfrm>
            <a:off x="6312912" y="2155994"/>
            <a:ext cx="190944" cy="155142"/>
          </a:xfrm>
          <a:prstGeom prst="ellipse">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6" name="TextBox 45">
            <a:extLst>
              <a:ext uri="{FF2B5EF4-FFF2-40B4-BE49-F238E27FC236}">
                <a16:creationId xmlns:a16="http://schemas.microsoft.com/office/drawing/2014/main" id="{98C37DFD-2166-46F3-BE83-4CAB20A362DD}"/>
              </a:ext>
            </a:extLst>
          </p:cNvPr>
          <p:cNvSpPr txBox="1"/>
          <p:nvPr userDrawn="1"/>
        </p:nvSpPr>
        <p:spPr>
          <a:xfrm>
            <a:off x="6974031" y="1405163"/>
            <a:ext cx="4200369" cy="276999"/>
          </a:xfrm>
          <a:prstGeom prst="rect">
            <a:avLst/>
          </a:prstGeom>
          <a:noFill/>
        </p:spPr>
        <p:txBody>
          <a:bodyPr wrap="square" rtlCol="0">
            <a:spAutoFit/>
          </a:bodyPr>
          <a:lstStyle/>
          <a:p>
            <a:pPr marL="0" indent="0" algn="ctr" rtl="0">
              <a:spcAft>
                <a:spcPts val="1200"/>
              </a:spcAft>
              <a:buClr>
                <a:schemeClr val="accent5"/>
              </a:buClr>
              <a:buFont typeface="Wingdings" pitchFamily="2" charset="2"/>
              <a:buNone/>
            </a:pPr>
            <a:r>
              <a:rPr lang="en-GB" sz="1200" b="1" spc="20" baseline="0" dirty="0">
                <a:solidFill>
                  <a:srgbClr val="7EA432"/>
                </a:solidFill>
                <a:latin typeface="+mn-lt"/>
              </a:rPr>
              <a:t>CASE STUDIES</a:t>
            </a:r>
          </a:p>
        </p:txBody>
      </p:sp>
      <p:sp>
        <p:nvSpPr>
          <p:cNvPr id="49" name="Oval 48">
            <a:extLst>
              <a:ext uri="{FF2B5EF4-FFF2-40B4-BE49-F238E27FC236}">
                <a16:creationId xmlns:a16="http://schemas.microsoft.com/office/drawing/2014/main" id="{782662A7-DF47-4C07-93DA-0CDDBE9DCC97}"/>
              </a:ext>
            </a:extLst>
          </p:cNvPr>
          <p:cNvSpPr/>
          <p:nvPr userDrawn="1"/>
        </p:nvSpPr>
        <p:spPr>
          <a:xfrm>
            <a:off x="6869541" y="1287411"/>
            <a:ext cx="190944" cy="155142"/>
          </a:xfrm>
          <a:prstGeom prst="ellipse">
            <a:avLst/>
          </a:prstGeom>
          <a:solidFill>
            <a:schemeClr val="accent4">
              <a:lumMod val="60000"/>
              <a:lumOff val="4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50" name="Text Placeholder 2">
            <a:extLst>
              <a:ext uri="{FF2B5EF4-FFF2-40B4-BE49-F238E27FC236}">
                <a16:creationId xmlns:a16="http://schemas.microsoft.com/office/drawing/2014/main" id="{0A720241-05FD-4ABF-BBB5-1811A6F362FD}"/>
              </a:ext>
            </a:extLst>
          </p:cNvPr>
          <p:cNvSpPr>
            <a:spLocks noGrp="1"/>
          </p:cNvSpPr>
          <p:nvPr>
            <p:ph type="body" sz="quarter" idx="30" hasCustomPrompt="1"/>
          </p:nvPr>
        </p:nvSpPr>
        <p:spPr>
          <a:xfrm>
            <a:off x="6526523" y="1810937"/>
            <a:ext cx="5090954" cy="1854000"/>
          </a:xfrm>
          <a:prstGeom prst="rect">
            <a:avLst/>
          </a:prstGeom>
        </p:spPr>
        <p:txBody>
          <a:bodyPr/>
          <a:lstStyle>
            <a:lvl1pPr rtl="0">
              <a:buClr>
                <a:schemeClr val="accent4">
                  <a:lumMod val="60000"/>
                  <a:lumOff val="40000"/>
                </a:schemeClr>
              </a:buClr>
              <a:buFont typeface="Wingdings" panose="05000000000000000000" pitchFamily="2" charset="2"/>
              <a:buChar char="§"/>
              <a:defRPr sz="1000"/>
            </a:lvl1pPr>
          </a:lstStyle>
          <a:p>
            <a:pPr lvl="0"/>
            <a:r>
              <a:rPr lang="en-GB" dirty="0"/>
              <a:t>Click to add text</a:t>
            </a:r>
          </a:p>
        </p:txBody>
      </p:sp>
      <p:pic>
        <p:nvPicPr>
          <p:cNvPr id="37" name="Picture 36">
            <a:extLst>
              <a:ext uri="{FF2B5EF4-FFF2-40B4-BE49-F238E27FC236}">
                <a16:creationId xmlns:a16="http://schemas.microsoft.com/office/drawing/2014/main" id="{1354BD93-32F1-4579-B700-6785B4A2C39F}"/>
              </a:ext>
            </a:extLst>
          </p:cNvPr>
          <p:cNvPicPr>
            <a:picLocks noChangeAspect="1"/>
          </p:cNvPicPr>
          <p:nvPr userDrawn="1"/>
        </p:nvPicPr>
        <p:blipFill>
          <a:blip r:embed="rId7"/>
          <a:stretch>
            <a:fillRect/>
          </a:stretch>
        </p:blipFill>
        <p:spPr>
          <a:xfrm>
            <a:off x="6202591" y="1327330"/>
            <a:ext cx="563598" cy="548747"/>
          </a:xfrm>
          <a:prstGeom prst="rect">
            <a:avLst/>
          </a:prstGeom>
        </p:spPr>
      </p:pic>
      <p:sp>
        <p:nvSpPr>
          <p:cNvPr id="41" name="Oval 40">
            <a:extLst>
              <a:ext uri="{FF2B5EF4-FFF2-40B4-BE49-F238E27FC236}">
                <a16:creationId xmlns:a16="http://schemas.microsoft.com/office/drawing/2014/main" id="{7622593B-4358-4CB3-864C-DB6576BFD464}"/>
              </a:ext>
            </a:extLst>
          </p:cNvPr>
          <p:cNvSpPr/>
          <p:nvPr userDrawn="1"/>
        </p:nvSpPr>
        <p:spPr>
          <a:xfrm>
            <a:off x="6397590" y="1390561"/>
            <a:ext cx="382384" cy="310687"/>
          </a:xfrm>
          <a:prstGeom prst="ellipse">
            <a:avLst/>
          </a:prstGeom>
          <a:solidFill>
            <a:schemeClr val="accent4">
              <a:lumMod val="60000"/>
              <a:lumOff val="40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Tree>
    <p:extLst>
      <p:ext uri="{BB962C8B-B14F-4D97-AF65-F5344CB8AC3E}">
        <p14:creationId xmlns:p14="http://schemas.microsoft.com/office/powerpoint/2010/main" val="3841339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this report - option 2">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B94C9B-D72A-2797-9BA5-B63E58E75515}"/>
              </a:ext>
            </a:extLst>
          </p:cNvPr>
          <p:cNvGraphicFramePr>
            <a:graphicFrameLocks noChangeAspect="1"/>
          </p:cNvGraphicFramePr>
          <p:nvPr userDrawn="1">
            <p:custDataLst>
              <p:tags r:id="rId1"/>
            </p:custDataLst>
            <p:extLst>
              <p:ext uri="{D42A27DB-BD31-4B8C-83A1-F6EECF244321}">
                <p14:modId xmlns:p14="http://schemas.microsoft.com/office/powerpoint/2010/main" val="3107015302"/>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ECB94C9B-D72A-2797-9BA5-B63E58E75515}"/>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200117A-DDA0-41BF-BF49-DC86E2C1DBCA}"/>
              </a:ext>
            </a:extLst>
          </p:cNvPr>
          <p:cNvSpPr>
            <a:spLocks noGrp="1"/>
          </p:cNvSpPr>
          <p:nvPr>
            <p:ph type="title"/>
          </p:nvPr>
        </p:nvSpPr>
        <p:spPr/>
        <p:txBody>
          <a:bodyPr vert="horz"/>
          <a:lstStyle>
            <a:lvl1pPr rtl="0">
              <a:defRPr/>
            </a:lvl1pPr>
          </a:lstStyle>
          <a:p>
            <a:r>
              <a:rPr lang="en-GB" dirty="0"/>
              <a:t>Click to edit Master title style</a:t>
            </a:r>
          </a:p>
        </p:txBody>
      </p:sp>
      <p:sp>
        <p:nvSpPr>
          <p:cNvPr id="3" name="Slide Number Placeholder 2">
            <a:extLst>
              <a:ext uri="{FF2B5EF4-FFF2-40B4-BE49-F238E27FC236}">
                <a16:creationId xmlns:a16="http://schemas.microsoft.com/office/drawing/2014/main" id="{F32CBE6E-3DD8-424C-AAD2-F7B85369B005}"/>
              </a:ext>
            </a:extLst>
          </p:cNvPr>
          <p:cNvSpPr>
            <a:spLocks noGrp="1"/>
          </p:cNvSpPr>
          <p:nvPr>
            <p:ph type="sldNum" sz="quarter" idx="10"/>
          </p:nvPr>
        </p:nvSpPr>
        <p:spPr/>
        <p:txBody>
          <a:bodyPr/>
          <a:lstStyle>
            <a:lvl1pPr rtl="0">
              <a:defRPr/>
            </a:lvl1pPr>
          </a:lstStyle>
          <a:p>
            <a:fld id="{E78626B2-E168-480E-BAE6-B60060C6AB83}" type="slidenum">
              <a:rPr lang="en-US" smtClean="0"/>
              <a:pPr/>
              <a:t>‹#›</a:t>
            </a:fld>
            <a:endParaRPr lang="en-US" dirty="0"/>
          </a:p>
        </p:txBody>
      </p:sp>
      <p:sp>
        <p:nvSpPr>
          <p:cNvPr id="4" name="TextPlaceholder1">
            <a:extLst>
              <a:ext uri="{FF2B5EF4-FFF2-40B4-BE49-F238E27FC236}">
                <a16:creationId xmlns:a16="http://schemas.microsoft.com/office/drawing/2014/main" id="{F44AF507-E2A1-46B7-B33A-770B15A237A3}"/>
              </a:ext>
            </a:extLst>
          </p:cNvPr>
          <p:cNvSpPr>
            <a:spLocks noGrp="1"/>
          </p:cNvSpPr>
          <p:nvPr>
            <p:ph type="body" sz="quarter" idx="12" hasCustomPrompt="1"/>
          </p:nvPr>
        </p:nvSpPr>
        <p:spPr>
          <a:xfrm>
            <a:off x="556847" y="1366271"/>
            <a:ext cx="5228492" cy="4834504"/>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4" name="Text Placeholder 4">
            <a:extLst>
              <a:ext uri="{FF2B5EF4-FFF2-40B4-BE49-F238E27FC236}">
                <a16:creationId xmlns:a16="http://schemas.microsoft.com/office/drawing/2014/main" id="{A29E1D7D-4126-4F6D-94D9-8067AA339DF5}"/>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2" name="Rectangle: Rounded Corners 11">
            <a:extLst>
              <a:ext uri="{FF2B5EF4-FFF2-40B4-BE49-F238E27FC236}">
                <a16:creationId xmlns:a16="http://schemas.microsoft.com/office/drawing/2014/main" id="{899EEECE-C90C-4EB1-A949-3AC60DC39551}"/>
              </a:ext>
            </a:extLst>
          </p:cNvPr>
          <p:cNvSpPr/>
          <p:nvPr userDrawn="1"/>
        </p:nvSpPr>
        <p:spPr>
          <a:xfrm>
            <a:off x="6406893" y="3882738"/>
            <a:ext cx="5228491" cy="2298514"/>
          </a:xfrm>
          <a:prstGeom prst="roundRect">
            <a:avLst>
              <a:gd name="adj" fmla="val 62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3" name="Rectangle 12">
            <a:extLst>
              <a:ext uri="{FF2B5EF4-FFF2-40B4-BE49-F238E27FC236}">
                <a16:creationId xmlns:a16="http://schemas.microsoft.com/office/drawing/2014/main" id="{06F821AA-CC7E-4312-A1D3-D0E722061263}"/>
              </a:ext>
            </a:extLst>
          </p:cNvPr>
          <p:cNvSpPr/>
          <p:nvPr userDrawn="1"/>
        </p:nvSpPr>
        <p:spPr>
          <a:xfrm>
            <a:off x="6165315" y="3821565"/>
            <a:ext cx="89913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7" name="Oval 16">
            <a:extLst>
              <a:ext uri="{FF2B5EF4-FFF2-40B4-BE49-F238E27FC236}">
                <a16:creationId xmlns:a16="http://schemas.microsoft.com/office/drawing/2014/main" id="{FAE14766-72EB-4642-8452-F282645992A4}"/>
              </a:ext>
            </a:extLst>
          </p:cNvPr>
          <p:cNvSpPr/>
          <p:nvPr userDrawn="1"/>
        </p:nvSpPr>
        <p:spPr>
          <a:xfrm>
            <a:off x="6316783" y="4672263"/>
            <a:ext cx="190944" cy="15514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9" name="Oval 18">
            <a:extLst>
              <a:ext uri="{FF2B5EF4-FFF2-40B4-BE49-F238E27FC236}">
                <a16:creationId xmlns:a16="http://schemas.microsoft.com/office/drawing/2014/main" id="{F353C4D0-600F-4BDE-8380-EAD62E097DF9}"/>
              </a:ext>
            </a:extLst>
          </p:cNvPr>
          <p:cNvSpPr/>
          <p:nvPr userDrawn="1"/>
        </p:nvSpPr>
        <p:spPr>
          <a:xfrm>
            <a:off x="6868484" y="3805167"/>
            <a:ext cx="190944" cy="155142"/>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1" name="TextBox 20">
            <a:extLst>
              <a:ext uri="{FF2B5EF4-FFF2-40B4-BE49-F238E27FC236}">
                <a16:creationId xmlns:a16="http://schemas.microsoft.com/office/drawing/2014/main" id="{E058D1F3-C6AD-44FC-AD1E-2BDBAF27009B}"/>
              </a:ext>
            </a:extLst>
          </p:cNvPr>
          <p:cNvSpPr txBox="1"/>
          <p:nvPr userDrawn="1"/>
        </p:nvSpPr>
        <p:spPr>
          <a:xfrm>
            <a:off x="6974031" y="3916801"/>
            <a:ext cx="4200378" cy="276999"/>
          </a:xfrm>
          <a:prstGeom prst="rect">
            <a:avLst/>
          </a:prstGeom>
          <a:noFill/>
        </p:spPr>
        <p:txBody>
          <a:bodyPr wrap="square" rtlCol="0">
            <a:spAutoFit/>
          </a:bodyPr>
          <a:lstStyle/>
          <a:p>
            <a:pPr algn="ctr" rtl="0"/>
            <a:r>
              <a:rPr lang="en-GB" sz="1200" b="1" spc="20" baseline="0" dirty="0">
                <a:solidFill>
                  <a:schemeClr val="accent1"/>
                </a:solidFill>
                <a:latin typeface="+mn-lt"/>
              </a:rPr>
              <a:t>WHO SHOULD READ THIS REPORT</a:t>
            </a:r>
          </a:p>
        </p:txBody>
      </p:sp>
      <p:pic>
        <p:nvPicPr>
          <p:cNvPr id="22" name="Picture 21">
            <a:extLst>
              <a:ext uri="{FF2B5EF4-FFF2-40B4-BE49-F238E27FC236}">
                <a16:creationId xmlns:a16="http://schemas.microsoft.com/office/drawing/2014/main" id="{3AF7C1B9-8570-4903-A2BF-88B014FA396F}"/>
              </a:ext>
            </a:extLst>
          </p:cNvPr>
          <p:cNvPicPr>
            <a:picLocks noChangeAspect="1"/>
          </p:cNvPicPr>
          <p:nvPr userDrawn="1"/>
        </p:nvPicPr>
        <p:blipFill>
          <a:blip r:embed="rId5"/>
          <a:stretch>
            <a:fillRect/>
          </a:stretch>
        </p:blipFill>
        <p:spPr>
          <a:xfrm>
            <a:off x="5972578" y="3766682"/>
            <a:ext cx="845717" cy="668398"/>
          </a:xfrm>
          <a:prstGeom prst="rect">
            <a:avLst/>
          </a:prstGeom>
        </p:spPr>
      </p:pic>
      <p:sp>
        <p:nvSpPr>
          <p:cNvPr id="23" name="Oval 22">
            <a:extLst>
              <a:ext uri="{FF2B5EF4-FFF2-40B4-BE49-F238E27FC236}">
                <a16:creationId xmlns:a16="http://schemas.microsoft.com/office/drawing/2014/main" id="{E1EE5692-903D-44C1-8EBC-2D64B6F2E016}"/>
              </a:ext>
            </a:extLst>
          </p:cNvPr>
          <p:cNvSpPr/>
          <p:nvPr userDrawn="1"/>
        </p:nvSpPr>
        <p:spPr>
          <a:xfrm>
            <a:off x="6215470" y="3940457"/>
            <a:ext cx="382384" cy="310687"/>
          </a:xfrm>
          <a:prstGeom prst="ellipse">
            <a:avLst/>
          </a:prstGeom>
          <a:solidFill>
            <a:srgbClr val="221F72">
              <a:alpha val="2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4" name="Rectangle: Rounded Corners 23">
            <a:extLst>
              <a:ext uri="{FF2B5EF4-FFF2-40B4-BE49-F238E27FC236}">
                <a16:creationId xmlns:a16="http://schemas.microsoft.com/office/drawing/2014/main" id="{CB6733CD-0A2C-4155-B855-767966312D02}"/>
              </a:ext>
            </a:extLst>
          </p:cNvPr>
          <p:cNvSpPr/>
          <p:nvPr userDrawn="1"/>
        </p:nvSpPr>
        <p:spPr>
          <a:xfrm>
            <a:off x="6406663" y="1366107"/>
            <a:ext cx="5228491" cy="2298514"/>
          </a:xfrm>
          <a:prstGeom prst="roundRect">
            <a:avLst>
              <a:gd name="adj" fmla="val 62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solidFill>
                <a:schemeClr val="accent2"/>
              </a:solidFill>
            </a:endParaRPr>
          </a:p>
        </p:txBody>
      </p:sp>
      <p:sp>
        <p:nvSpPr>
          <p:cNvPr id="25" name="Rectangle 24">
            <a:extLst>
              <a:ext uri="{FF2B5EF4-FFF2-40B4-BE49-F238E27FC236}">
                <a16:creationId xmlns:a16="http://schemas.microsoft.com/office/drawing/2014/main" id="{0AD27045-07E3-4BE3-81FC-032049F49AFF}"/>
              </a:ext>
            </a:extLst>
          </p:cNvPr>
          <p:cNvSpPr/>
          <p:nvPr userDrawn="1"/>
        </p:nvSpPr>
        <p:spPr>
          <a:xfrm>
            <a:off x="6161443" y="1304934"/>
            <a:ext cx="89913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6" name="Oval 25">
            <a:extLst>
              <a:ext uri="{FF2B5EF4-FFF2-40B4-BE49-F238E27FC236}">
                <a16:creationId xmlns:a16="http://schemas.microsoft.com/office/drawing/2014/main" id="{EB420A69-7D68-49F2-9E93-C7AF512AD656}"/>
              </a:ext>
            </a:extLst>
          </p:cNvPr>
          <p:cNvSpPr/>
          <p:nvPr userDrawn="1"/>
        </p:nvSpPr>
        <p:spPr>
          <a:xfrm>
            <a:off x="6312911" y="2155632"/>
            <a:ext cx="190944" cy="15514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7" name="Oval 26">
            <a:extLst>
              <a:ext uri="{FF2B5EF4-FFF2-40B4-BE49-F238E27FC236}">
                <a16:creationId xmlns:a16="http://schemas.microsoft.com/office/drawing/2014/main" id="{7F9BE1BF-FF9A-4164-BCE8-46B4BF79ECFF}"/>
              </a:ext>
            </a:extLst>
          </p:cNvPr>
          <p:cNvSpPr/>
          <p:nvPr userDrawn="1"/>
        </p:nvSpPr>
        <p:spPr>
          <a:xfrm>
            <a:off x="6867835" y="1285868"/>
            <a:ext cx="190944" cy="155142"/>
          </a:xfrm>
          <a:prstGeom prst="ellipse">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9" name="TextBox 28">
            <a:extLst>
              <a:ext uri="{FF2B5EF4-FFF2-40B4-BE49-F238E27FC236}">
                <a16:creationId xmlns:a16="http://schemas.microsoft.com/office/drawing/2014/main" id="{65A9F5C3-F2C1-41C7-B9D3-F56F9DBBA63C}"/>
              </a:ext>
            </a:extLst>
          </p:cNvPr>
          <p:cNvSpPr txBox="1"/>
          <p:nvPr userDrawn="1"/>
        </p:nvSpPr>
        <p:spPr>
          <a:xfrm>
            <a:off x="6959583" y="1404801"/>
            <a:ext cx="4200378" cy="276999"/>
          </a:xfrm>
          <a:prstGeom prst="rect">
            <a:avLst/>
          </a:prstGeom>
          <a:noFill/>
        </p:spPr>
        <p:txBody>
          <a:bodyPr wrap="square" rtlCol="0">
            <a:spAutoFit/>
          </a:bodyPr>
          <a:lstStyle/>
          <a:p>
            <a:pPr algn="ctr" rtl="0"/>
            <a:r>
              <a:rPr lang="en-GB" sz="1200" b="1" spc="20" baseline="0" dirty="0">
                <a:solidFill>
                  <a:schemeClr val="accent2"/>
                </a:solidFill>
                <a:latin typeface="+mn-lt"/>
              </a:rPr>
              <a:t>KEY QUESTIONS ANSWERED IN THIS REPORT</a:t>
            </a:r>
          </a:p>
        </p:txBody>
      </p:sp>
      <p:sp>
        <p:nvSpPr>
          <p:cNvPr id="30" name="Oval 29">
            <a:extLst>
              <a:ext uri="{FF2B5EF4-FFF2-40B4-BE49-F238E27FC236}">
                <a16:creationId xmlns:a16="http://schemas.microsoft.com/office/drawing/2014/main" id="{944B076D-9E31-45D9-BC02-D610F052D0A0}"/>
              </a:ext>
            </a:extLst>
          </p:cNvPr>
          <p:cNvSpPr/>
          <p:nvPr userDrawn="1"/>
        </p:nvSpPr>
        <p:spPr>
          <a:xfrm>
            <a:off x="6525379" y="1487097"/>
            <a:ext cx="224612" cy="182497"/>
          </a:xfrm>
          <a:prstGeom prst="ellipse">
            <a:avLst/>
          </a:prstGeom>
          <a:solidFill>
            <a:schemeClr val="accent2">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pic>
        <p:nvPicPr>
          <p:cNvPr id="31" name="Picture 30">
            <a:extLst>
              <a:ext uri="{FF2B5EF4-FFF2-40B4-BE49-F238E27FC236}">
                <a16:creationId xmlns:a16="http://schemas.microsoft.com/office/drawing/2014/main" id="{AC8F6FD0-B966-435E-91D4-34A5CDCBDBB3}"/>
              </a:ext>
            </a:extLst>
          </p:cNvPr>
          <p:cNvPicPr>
            <a:picLocks noChangeAspect="1"/>
          </p:cNvPicPr>
          <p:nvPr userDrawn="1"/>
        </p:nvPicPr>
        <p:blipFill>
          <a:blip r:embed="rId6"/>
          <a:stretch>
            <a:fillRect/>
          </a:stretch>
        </p:blipFill>
        <p:spPr>
          <a:xfrm>
            <a:off x="6207536" y="1354887"/>
            <a:ext cx="666066" cy="559841"/>
          </a:xfrm>
          <a:prstGeom prst="rect">
            <a:avLst/>
          </a:prstGeom>
        </p:spPr>
      </p:pic>
      <p:sp>
        <p:nvSpPr>
          <p:cNvPr id="33" name="Text Placeholder 4">
            <a:extLst>
              <a:ext uri="{FF2B5EF4-FFF2-40B4-BE49-F238E27FC236}">
                <a16:creationId xmlns:a16="http://schemas.microsoft.com/office/drawing/2014/main" id="{DA070DB4-4BAA-45E3-99CA-F7D13B24E9F8}"/>
              </a:ext>
            </a:extLst>
          </p:cNvPr>
          <p:cNvSpPr>
            <a:spLocks noGrp="1"/>
          </p:cNvSpPr>
          <p:nvPr>
            <p:ph type="body" sz="quarter" idx="30" hasCustomPrompt="1"/>
          </p:nvPr>
        </p:nvSpPr>
        <p:spPr>
          <a:xfrm>
            <a:off x="6526524" y="1810570"/>
            <a:ext cx="5092388" cy="1854691"/>
          </a:xfrm>
          <a:prstGeom prst="rect">
            <a:avLst/>
          </a:prstGeom>
        </p:spPr>
        <p:txBody>
          <a:bodyPr/>
          <a:lstStyle>
            <a:lvl1pPr rtl="0">
              <a:buClr>
                <a:schemeClr val="accent1"/>
              </a:buClr>
              <a:defRPr sz="1000"/>
            </a:lvl1pPr>
            <a:lvl5pPr>
              <a:buNone/>
              <a:defRPr/>
            </a:lvl5pPr>
          </a:lstStyle>
          <a:p>
            <a:pPr marL="177800" marR="0" lvl="0" indent="-176400" algn="l" defTabSz="914400" rtl="0" eaLnBrk="1" fontAlgn="base" latinLnBrk="0" hangingPunct="1">
              <a:lnSpc>
                <a:spcPct val="100000"/>
              </a:lnSpc>
              <a:spcBef>
                <a:spcPct val="0"/>
              </a:spcBef>
              <a:spcAft>
                <a:spcPts val="800"/>
              </a:spcAft>
              <a:buClr>
                <a:schemeClr val="accent2"/>
              </a:buClr>
              <a:buSzTx/>
              <a:buFont typeface="Wingdings" pitchFamily="2" charset="2"/>
              <a:buChar char="§"/>
              <a:tabLst/>
              <a:defRPr/>
            </a:pPr>
            <a:r>
              <a:rPr lang="en-GB" dirty="0"/>
              <a:t>Click to add text</a:t>
            </a:r>
          </a:p>
        </p:txBody>
      </p:sp>
      <p:sp>
        <p:nvSpPr>
          <p:cNvPr id="34" name="Text Placeholder 2">
            <a:extLst>
              <a:ext uri="{FF2B5EF4-FFF2-40B4-BE49-F238E27FC236}">
                <a16:creationId xmlns:a16="http://schemas.microsoft.com/office/drawing/2014/main" id="{C36D7971-3CA7-4DC0-9CC7-1AD5C2E9EF74}"/>
              </a:ext>
            </a:extLst>
          </p:cNvPr>
          <p:cNvSpPr>
            <a:spLocks noGrp="1"/>
          </p:cNvSpPr>
          <p:nvPr>
            <p:ph type="body" sz="quarter" idx="28" hasCustomPrompt="1"/>
          </p:nvPr>
        </p:nvSpPr>
        <p:spPr>
          <a:xfrm>
            <a:off x="6526523" y="4327200"/>
            <a:ext cx="5090954" cy="1854000"/>
          </a:xfrm>
          <a:prstGeom prst="rect">
            <a:avLst/>
          </a:prstGeom>
        </p:spPr>
        <p:txBody>
          <a:bodyPr/>
          <a:lstStyle>
            <a:lvl1pPr rtl="0">
              <a:buClr>
                <a:schemeClr val="accent1"/>
              </a:buClr>
              <a:buFont typeface="Wingdings" panose="05000000000000000000" pitchFamily="2" charset="2"/>
              <a:buChar char="§"/>
              <a:defRPr sz="1000"/>
            </a:lvl1pPr>
          </a:lstStyle>
          <a:p>
            <a:pPr lvl="0"/>
            <a:r>
              <a:rPr lang="en-GB" dirty="0"/>
              <a:t>NBED This list should indicate which particular types of individual should read the report and explain why they should do so. Example: ‘Vendors and executives in operator CTO offices that are responsible for network dimensioning because this report provides data of where and why cellular and Wi-Fi traffic is generated.’</a:t>
            </a:r>
          </a:p>
        </p:txBody>
      </p:sp>
    </p:spTree>
    <p:extLst>
      <p:ext uri="{BB962C8B-B14F-4D97-AF65-F5344CB8AC3E}">
        <p14:creationId xmlns:p14="http://schemas.microsoft.com/office/powerpoint/2010/main" val="2448335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723512792"/>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352" imgH="354" progId="TCLayout.ActiveDocument.1">
                  <p:embed/>
                </p:oleObj>
              </mc:Choice>
              <mc:Fallback>
                <p:oleObj name="think-cell Slide" r:id="rId3" imgW="352" imgH="354" progId="TCLayout.ActiveDocument.1">
                  <p:embed/>
                  <p:pic>
                    <p:nvPicPr>
                      <p:cNvPr id="2" name="Object 1"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556847" y="468000"/>
            <a:ext cx="1107830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Tree>
    <p:extLst>
      <p:ext uri="{BB962C8B-B14F-4D97-AF65-F5344CB8AC3E}">
        <p14:creationId xmlns:p14="http://schemas.microsoft.com/office/powerpoint/2010/main" val="1351336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rgbClr val="12294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CEE8C8D-4C6A-9D0E-A3FF-94A9B45F8D55}"/>
              </a:ext>
            </a:extLst>
          </p:cNvPr>
          <p:cNvGraphicFramePr>
            <a:graphicFrameLocks noChangeAspect="1"/>
          </p:cNvGraphicFramePr>
          <p:nvPr userDrawn="1">
            <p:custDataLst>
              <p:tags r:id="rId1"/>
            </p:custDataLst>
            <p:extLst>
              <p:ext uri="{D42A27DB-BD31-4B8C-83A1-F6EECF244321}">
                <p14:modId xmlns:p14="http://schemas.microsoft.com/office/powerpoint/2010/main" val="3945534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think-cell data - do not delete" hidden="1">
                        <a:extLst>
                          <a:ext uri="{FF2B5EF4-FFF2-40B4-BE49-F238E27FC236}">
                            <a16:creationId xmlns:a16="http://schemas.microsoft.com/office/drawing/2014/main" id="{4CEE8C8D-4C6A-9D0E-A3FF-94A9B45F8D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A9AB9DDC-074E-8D74-AA80-4C2F17FF41C9}"/>
              </a:ext>
            </a:extLst>
          </p:cNvPr>
          <p:cNvSpPr/>
          <p:nvPr userDrawn="1"/>
        </p:nvSpPr>
        <p:spPr>
          <a:xfrm>
            <a:off x="10519873" y="6170064"/>
            <a:ext cx="1371600" cy="589659"/>
          </a:xfrm>
          <a:prstGeom prst="rect">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9" name="Rectangle 8">
            <a:extLst>
              <a:ext uri="{FF2B5EF4-FFF2-40B4-BE49-F238E27FC236}">
                <a16:creationId xmlns:a16="http://schemas.microsoft.com/office/drawing/2014/main" id="{E0CDC940-2CA4-B0C5-DA28-8BA0F26DAEB8}"/>
              </a:ext>
            </a:extLst>
          </p:cNvPr>
          <p:cNvSpPr/>
          <p:nvPr userDrawn="1"/>
        </p:nvSpPr>
        <p:spPr>
          <a:xfrm>
            <a:off x="0" y="5490000"/>
            <a:ext cx="5195844" cy="1368000"/>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15" name="Rectangle 14">
            <a:extLst>
              <a:ext uri="{FF2B5EF4-FFF2-40B4-BE49-F238E27FC236}">
                <a16:creationId xmlns:a16="http://schemas.microsoft.com/office/drawing/2014/main" id="{02DC89E9-7BAE-D5A5-8342-B7736F652ADB}"/>
              </a:ext>
            </a:extLst>
          </p:cNvPr>
          <p:cNvSpPr/>
          <p:nvPr userDrawn="1"/>
        </p:nvSpPr>
        <p:spPr>
          <a:xfrm>
            <a:off x="0" y="1369432"/>
            <a:ext cx="6386381" cy="1374872"/>
          </a:xfrm>
          <a:prstGeom prst="rect">
            <a:avLst/>
          </a:prstGeom>
          <a:solidFill>
            <a:srgbClr val="837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0" name="Rectangle 29">
            <a:extLst>
              <a:ext uri="{FF2B5EF4-FFF2-40B4-BE49-F238E27FC236}">
                <a16:creationId xmlns:a16="http://schemas.microsoft.com/office/drawing/2014/main" id="{2DCB6FB6-86CF-5BC5-3AE5-BE262008AB5C}"/>
              </a:ext>
            </a:extLst>
          </p:cNvPr>
          <p:cNvSpPr/>
          <p:nvPr userDrawn="1"/>
        </p:nvSpPr>
        <p:spPr>
          <a:xfrm>
            <a:off x="0" y="1434"/>
            <a:ext cx="5682953" cy="1368000"/>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2" name="Rectangle 31">
            <a:extLst>
              <a:ext uri="{FF2B5EF4-FFF2-40B4-BE49-F238E27FC236}">
                <a16:creationId xmlns:a16="http://schemas.microsoft.com/office/drawing/2014/main" id="{74C8CCF2-B778-64B1-3F5A-1F82D33F5DB3}"/>
              </a:ext>
            </a:extLst>
          </p:cNvPr>
          <p:cNvSpPr/>
          <p:nvPr userDrawn="1"/>
        </p:nvSpPr>
        <p:spPr>
          <a:xfrm>
            <a:off x="0" y="2744230"/>
            <a:ext cx="2618913" cy="1374872"/>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3" name="Rectangle 32">
            <a:extLst>
              <a:ext uri="{FF2B5EF4-FFF2-40B4-BE49-F238E27FC236}">
                <a16:creationId xmlns:a16="http://schemas.microsoft.com/office/drawing/2014/main" id="{F71791FB-A824-351C-79F6-2129377C3E41}"/>
              </a:ext>
            </a:extLst>
          </p:cNvPr>
          <p:cNvSpPr/>
          <p:nvPr userDrawn="1"/>
        </p:nvSpPr>
        <p:spPr>
          <a:xfrm>
            <a:off x="0" y="4119102"/>
            <a:ext cx="4296792" cy="1368000"/>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4" name="Oval 33">
            <a:extLst>
              <a:ext uri="{FF2B5EF4-FFF2-40B4-BE49-F238E27FC236}">
                <a16:creationId xmlns:a16="http://schemas.microsoft.com/office/drawing/2014/main" id="{E6E263FA-3C3F-D42C-1295-EF9896F72347}"/>
              </a:ext>
            </a:extLst>
          </p:cNvPr>
          <p:cNvSpPr/>
          <p:nvPr userDrawn="1"/>
        </p:nvSpPr>
        <p:spPr>
          <a:xfrm>
            <a:off x="3506856" y="-2441"/>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5" name="Oval 34">
            <a:extLst>
              <a:ext uri="{FF2B5EF4-FFF2-40B4-BE49-F238E27FC236}">
                <a16:creationId xmlns:a16="http://schemas.microsoft.com/office/drawing/2014/main" id="{E6966A54-2D28-1DCF-C7F4-0937B0C82ADD}"/>
              </a:ext>
            </a:extLst>
          </p:cNvPr>
          <p:cNvSpPr/>
          <p:nvPr userDrawn="1"/>
        </p:nvSpPr>
        <p:spPr>
          <a:xfrm>
            <a:off x="5018381" y="-2930"/>
            <a:ext cx="1371600" cy="1371600"/>
          </a:xfrm>
          <a:prstGeom prst="ellipse">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6" name="Oval 35">
            <a:extLst>
              <a:ext uri="{FF2B5EF4-FFF2-40B4-BE49-F238E27FC236}">
                <a16:creationId xmlns:a16="http://schemas.microsoft.com/office/drawing/2014/main" id="{5D9B6BA3-279E-4258-BBC3-979D62185C20}"/>
              </a:ext>
            </a:extLst>
          </p:cNvPr>
          <p:cNvSpPr/>
          <p:nvPr userDrawn="1"/>
        </p:nvSpPr>
        <p:spPr>
          <a:xfrm>
            <a:off x="5721704" y="1367645"/>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7" name="Oval 36">
            <a:extLst>
              <a:ext uri="{FF2B5EF4-FFF2-40B4-BE49-F238E27FC236}">
                <a16:creationId xmlns:a16="http://schemas.microsoft.com/office/drawing/2014/main" id="{ECA2CF8B-3821-C055-6C34-C3F4F5308C38}"/>
              </a:ext>
            </a:extLst>
          </p:cNvPr>
          <p:cNvSpPr/>
          <p:nvPr userDrawn="1"/>
        </p:nvSpPr>
        <p:spPr>
          <a:xfrm>
            <a:off x="1951872" y="2746090"/>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8" name="Oval 37">
            <a:extLst>
              <a:ext uri="{FF2B5EF4-FFF2-40B4-BE49-F238E27FC236}">
                <a16:creationId xmlns:a16="http://schemas.microsoft.com/office/drawing/2014/main" id="{A7C08CAE-88CB-0AB6-4AE3-EF9BAFBA249E}"/>
              </a:ext>
            </a:extLst>
          </p:cNvPr>
          <p:cNvSpPr/>
          <p:nvPr userDrawn="1"/>
        </p:nvSpPr>
        <p:spPr>
          <a:xfrm>
            <a:off x="362216" y="2739082"/>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39" name="Oval 38">
            <a:extLst>
              <a:ext uri="{FF2B5EF4-FFF2-40B4-BE49-F238E27FC236}">
                <a16:creationId xmlns:a16="http://schemas.microsoft.com/office/drawing/2014/main" id="{97394A47-1413-585E-0DD4-386D1C86E00B}"/>
              </a:ext>
            </a:extLst>
          </p:cNvPr>
          <p:cNvSpPr/>
          <p:nvPr userDrawn="1"/>
        </p:nvSpPr>
        <p:spPr>
          <a:xfrm>
            <a:off x="3586581" y="4117535"/>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0" name="Oval 39">
            <a:extLst>
              <a:ext uri="{FF2B5EF4-FFF2-40B4-BE49-F238E27FC236}">
                <a16:creationId xmlns:a16="http://schemas.microsoft.com/office/drawing/2014/main" id="{B48BD130-D035-26C0-D277-54C3D14A6969}"/>
              </a:ext>
            </a:extLst>
          </p:cNvPr>
          <p:cNvSpPr/>
          <p:nvPr userDrawn="1"/>
        </p:nvSpPr>
        <p:spPr>
          <a:xfrm>
            <a:off x="2063172" y="4125199"/>
            <a:ext cx="1371600" cy="1371600"/>
          </a:xfrm>
          <a:prstGeom prst="ellipse">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41" name="Oval 40">
            <a:extLst>
              <a:ext uri="{FF2B5EF4-FFF2-40B4-BE49-F238E27FC236}">
                <a16:creationId xmlns:a16="http://schemas.microsoft.com/office/drawing/2014/main" id="{3C28EC15-FF66-E339-38DB-A00D6A47F436}"/>
              </a:ext>
            </a:extLst>
          </p:cNvPr>
          <p:cNvSpPr/>
          <p:nvPr userDrawn="1"/>
        </p:nvSpPr>
        <p:spPr>
          <a:xfrm>
            <a:off x="4499202" y="5487489"/>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
        <p:nvSpPr>
          <p:cNvPr id="21" name="Rectangle 20">
            <a:extLst>
              <a:ext uri="{FF2B5EF4-FFF2-40B4-BE49-F238E27FC236}">
                <a16:creationId xmlns:a16="http://schemas.microsoft.com/office/drawing/2014/main" id="{A40D2E8A-E8A6-9237-E07E-8D9E3FFB70F2}"/>
              </a:ext>
            </a:extLst>
          </p:cNvPr>
          <p:cNvSpPr/>
          <p:nvPr userDrawn="1"/>
        </p:nvSpPr>
        <p:spPr>
          <a:xfrm>
            <a:off x="-9183" y="0"/>
            <a:ext cx="12181081" cy="6868986"/>
          </a:xfrm>
          <a:prstGeom prst="rect">
            <a:avLst/>
          </a:prstGeom>
          <a:solidFill>
            <a:srgbClr val="12294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000" dirty="0"/>
          </a:p>
        </p:txBody>
      </p:sp>
    </p:spTree>
    <p:extLst>
      <p:ext uri="{BB962C8B-B14F-4D97-AF65-F5344CB8AC3E}">
        <p14:creationId xmlns:p14="http://schemas.microsoft.com/office/powerpoint/2010/main" val="3949661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3489FB7-6EBD-4DC8-CB3F-9E13C09226F8}"/>
              </a:ext>
            </a:extLst>
          </p:cNvPr>
          <p:cNvGraphicFramePr>
            <a:graphicFrameLocks noChangeAspect="1"/>
          </p:cNvGraphicFramePr>
          <p:nvPr userDrawn="1">
            <p:custDataLst>
              <p:tags r:id="rId1"/>
            </p:custDataLst>
            <p:extLst>
              <p:ext uri="{D42A27DB-BD31-4B8C-83A1-F6EECF244321}">
                <p14:modId xmlns:p14="http://schemas.microsoft.com/office/powerpoint/2010/main" val="42506074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Object 4" hidden="1">
                        <a:extLst>
                          <a:ext uri="{FF2B5EF4-FFF2-40B4-BE49-F238E27FC236}">
                            <a16:creationId xmlns:a16="http://schemas.microsoft.com/office/drawing/2014/main" id="{03489FB7-6EBD-4DC8-CB3F-9E13C09226F8}"/>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932318" y="2713940"/>
            <a:ext cx="9692324" cy="1214438"/>
          </a:xfrm>
          <a:prstGeom prst="rect">
            <a:avLst/>
          </a:prstGeom>
          <a:solidFill>
            <a:srgbClr val="AA182C"/>
          </a:solidFill>
        </p:spPr>
        <p:txBody>
          <a:bodyPr tIns="72000" bIns="72000"/>
          <a:lstStyle>
            <a:lvl1pPr marL="0" indent="0" rtl="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GB" dirty="0"/>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vert="horz"/>
          <a:lstStyle>
            <a:lvl1pPr rtl="0">
              <a:defRPr/>
            </a:lvl1pPr>
          </a:lstStyle>
          <a:p>
            <a:r>
              <a:rPr lang="en-GB" dirty="0"/>
              <a:t>Click to edit Master title style</a:t>
            </a:r>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lvl1pPr rtl="0">
              <a:defRPr/>
            </a:lvl1pPr>
          </a:lstStyle>
          <a:p>
            <a:fld id="{E78626B2-E168-480E-BAE6-B60060C6AB83}" type="slidenum">
              <a:rPr lang="en-US" smtClean="0"/>
              <a:pPr/>
              <a:t>‹#›</a:t>
            </a:fld>
            <a:endParaRPr lang="en-US"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932318" y="1381125"/>
            <a:ext cx="9692324" cy="1214438"/>
          </a:xfrm>
          <a:prstGeom prst="rect">
            <a:avLst/>
          </a:prstGeom>
          <a:solidFill>
            <a:srgbClr val="AA182C"/>
          </a:solidFill>
        </p:spPr>
        <p:txBody>
          <a:bodyPr tIns="72000" bIns="72000"/>
          <a:lstStyle>
            <a:lvl1pPr marL="0" indent="0" rtl="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GB" dirty="0"/>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553846" y="1364400"/>
            <a:ext cx="1191877" cy="1213200"/>
          </a:xfrm>
          <a:prstGeom prst="rect">
            <a:avLst/>
          </a:prstGeom>
        </p:spPr>
        <p:txBody>
          <a:bodyPr/>
          <a:lstStyle>
            <a:lvl1pPr marL="0" indent="0" rtl="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552453" y="2715178"/>
            <a:ext cx="1191877" cy="1213200"/>
          </a:xfrm>
          <a:prstGeom prst="rect">
            <a:avLst/>
          </a:prstGeom>
        </p:spPr>
        <p:txBody>
          <a:bodyPr/>
          <a:lstStyle>
            <a:lvl1pPr marL="0" indent="0" rtl="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584773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D32168A-3412-55E2-1314-8AC669B763F4}"/>
              </a:ext>
            </a:extLst>
          </p:cNvPr>
          <p:cNvGraphicFramePr>
            <a:graphicFrameLocks noChangeAspect="1"/>
          </p:cNvGraphicFramePr>
          <p:nvPr userDrawn="1">
            <p:custDataLst>
              <p:tags r:id="rId1"/>
            </p:custDataLst>
            <p:extLst>
              <p:ext uri="{D42A27DB-BD31-4B8C-83A1-F6EECF244321}">
                <p14:modId xmlns:p14="http://schemas.microsoft.com/office/powerpoint/2010/main" val="3330745308"/>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9D32168A-3412-55E2-1314-8AC669B763F4}"/>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F9B78C20-957D-43BA-93BD-F7632AE7F85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1832"/>
            <a:ext cx="12192000" cy="6856169"/>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327739" y="2242329"/>
            <a:ext cx="10864262"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1" y="2242329"/>
            <a:ext cx="1024255"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543810" y="2386251"/>
            <a:ext cx="10331076" cy="1546577"/>
          </a:xfrm>
          <a:prstGeom prst="rect">
            <a:avLst/>
          </a:prstGeom>
          <a:noFill/>
        </p:spPr>
        <p:txBody>
          <a:bodyPr wrap="square" rtlCol="0">
            <a:spAutoFit/>
          </a:bodyPr>
          <a:lstStyle/>
          <a:p>
            <a:pPr marL="0" indent="0" algn="l" rtl="0">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rtl="0">
              <a:spcAft>
                <a:spcPts val="300"/>
              </a:spcAft>
            </a:pPr>
            <a:endParaRPr lang="en-GB" sz="900" b="0" dirty="0">
              <a:solidFill>
                <a:schemeClr val="bg1"/>
              </a:solidFill>
              <a:latin typeface="+mn-lt"/>
            </a:endParaRPr>
          </a:p>
          <a:p>
            <a:pPr marL="0" indent="0" algn="l" rtl="0">
              <a:spcAft>
                <a:spcPts val="300"/>
              </a:spcAft>
            </a:pPr>
            <a:r>
              <a:rPr lang="en-GB" sz="800" b="1" spc="20" baseline="0" dirty="0">
                <a:solidFill>
                  <a:schemeClr val="bg1"/>
                </a:solidFill>
                <a:latin typeface="+mn-lt"/>
              </a:rPr>
              <a:t>Analysys Mason Limited. </a:t>
            </a:r>
            <a:r>
              <a:rPr lang="en-GB" sz="800" b="0" dirty="0">
                <a:solidFill>
                  <a:schemeClr val="bg1"/>
                </a:solidFill>
                <a:latin typeface="+mn-lt"/>
              </a:rPr>
              <a:t>Registered in England and Wales with company number 05177472. Registered office: North West Wing Bush House, Aldwych, London, England, WC2B 4PJ.</a:t>
            </a:r>
          </a:p>
          <a:p>
            <a:pPr marL="0" indent="0" algn="l" rtl="0">
              <a:spcAft>
                <a:spcPts val="300"/>
              </a:spcAft>
            </a:pPr>
            <a:r>
              <a:rPr lang="en-GB" sz="800" b="0" dirty="0">
                <a:solidFill>
                  <a:schemeClr val="bg1"/>
                </a:solidFill>
                <a:latin typeface="+mn-lt"/>
              </a:rPr>
              <a:t>We have used reasonable care and skill to prepare this publication and are not responsible for any errors or omissions, or for the results obtained from the use of this publication. The opinions expressed are those of the authors only. All information is provided “as is”, with no guarantee of completeness or accuracy, and without warranty of any kind, express or implied, including, but not limited to warranties of performance, merchantability and fitness for a particular purpose. In no event will we be liable to you or any third party for any decision made or action taken in reliance on the information, including but not limited to investment decisions, or for any loss (including consequential, special or similar losses), even if advised of the possibility of such losses.</a:t>
            </a:r>
          </a:p>
          <a:p>
            <a:pPr marL="0" indent="0" algn="l" rtl="0">
              <a:spcAft>
                <a:spcPts val="300"/>
              </a:spcAft>
            </a:pPr>
            <a:r>
              <a:rPr lang="en-GB" sz="800" b="0" dirty="0">
                <a:solidFill>
                  <a:schemeClr val="bg1"/>
                </a:solidFill>
                <a:latin typeface="+mn-lt"/>
              </a:rPr>
              <a:t>We reserve the rights to all intellectual property in this publication. This publication, or any part of it, may not be reproduced, redistributed or republished without our prior written consent, nor may any reference be made to Analysys Mason in a regulatory statement or prospectus on the basis of this publication without our prior written consent.</a:t>
            </a:r>
          </a:p>
          <a:p>
            <a:pPr marL="0" indent="0" algn="l" rtl="0">
              <a:spcAft>
                <a:spcPts val="300"/>
              </a:spcAft>
            </a:pPr>
            <a:r>
              <a:rPr lang="en-GB" sz="800" b="0" dirty="0">
                <a:solidFill>
                  <a:schemeClr val="bg1"/>
                </a:solidFill>
                <a:latin typeface="+mn-lt"/>
              </a:rPr>
              <a:t>© Analysys Mason Limited and/or its group companies 2023.</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4364382" y="2395774"/>
            <a:ext cx="3804342" cy="234550"/>
          </a:xfrm>
          <a:prstGeom prst="rect">
            <a:avLst/>
          </a:prstGeom>
        </p:spPr>
        <p:txBody>
          <a:bodyPr lIns="36000" tIns="36000" rIns="36000" bIns="36000"/>
          <a:lstStyle>
            <a:lvl1pPr marL="0" indent="0" algn="l" rtl="0">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GB" dirty="0"/>
              <a:t>INSERT PUBLICATION MONTH AND YEAR</a:t>
            </a:r>
          </a:p>
        </p:txBody>
      </p:sp>
    </p:spTree>
    <p:extLst>
      <p:ext uri="{BB962C8B-B14F-4D97-AF65-F5344CB8AC3E}">
        <p14:creationId xmlns:p14="http://schemas.microsoft.com/office/powerpoint/2010/main" val="3581668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C6804B-B0F3-B6EA-AD86-D3278DFDB41E}"/>
              </a:ext>
            </a:extLst>
          </p:cNvPr>
          <p:cNvGraphicFramePr>
            <a:graphicFrameLocks noChangeAspect="1"/>
          </p:cNvGraphicFramePr>
          <p:nvPr userDrawn="1">
            <p:custDataLst>
              <p:tags r:id="rId1"/>
            </p:custDataLst>
            <p:extLst>
              <p:ext uri="{D42A27DB-BD31-4B8C-83A1-F6EECF244321}">
                <p14:modId xmlns:p14="http://schemas.microsoft.com/office/powerpoint/2010/main" val="3851302584"/>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90C6804B-B0F3-B6EA-AD86-D3278DFDB41E}"/>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1" name="TextPlaceholder1"/>
          <p:cNvSpPr>
            <a:spLocks noGrp="1"/>
          </p:cNvSpPr>
          <p:nvPr>
            <p:ph type="body" sz="quarter" idx="12" hasCustomPrompt="1"/>
          </p:nvPr>
        </p:nvSpPr>
        <p:spPr>
          <a:xfrm>
            <a:off x="558368" y="1366272"/>
            <a:ext cx="11076786" cy="4834503"/>
          </a:xfrm>
          <a:prstGeom prst="rect">
            <a:avLst/>
          </a:prstGeom>
        </p:spPr>
        <p:txBody>
          <a:bodyPr lIns="0" rIns="0"/>
          <a:lstStyle>
            <a:lvl1pPr marL="177800" indent="-177800" rtl="0">
              <a:lnSpc>
                <a:spcPct val="100000"/>
              </a:lnSpc>
              <a:spcAft>
                <a:spcPts val="800"/>
              </a:spcAft>
              <a:buSzPct val="130000"/>
              <a:buFont typeface="Calibri" pitchFamily="34" charset="0"/>
              <a:buChar char="▪"/>
              <a:defRPr/>
            </a:lvl1pPr>
            <a:lvl2pPr marL="354013" indent="-176213" rtl="0">
              <a:lnSpc>
                <a:spcPct val="100000"/>
              </a:lnSpc>
              <a:spcAft>
                <a:spcPts val="800"/>
              </a:spcAft>
              <a:buFont typeface="Calibri" pitchFamily="34" charset="0"/>
              <a:buChar char="–"/>
              <a:defRPr/>
            </a:lvl2pPr>
            <a:lvl3pPr marL="541338" indent="-185738" rtl="0">
              <a:lnSpc>
                <a:spcPct val="100000"/>
              </a:lnSpc>
              <a:spcAft>
                <a:spcPts val="800"/>
              </a:spcAft>
              <a:buSzPct val="80000"/>
              <a:buFont typeface="Calibri" pitchFamily="34" charset="0"/>
              <a:buChar char="▪"/>
              <a:defRPr/>
            </a:lvl3pPr>
            <a:lvl4pPr marL="719138" indent="-177800" rtl="0">
              <a:lnSpc>
                <a:spcPct val="100000"/>
              </a:lnSpc>
              <a:spcAft>
                <a:spcPts val="800"/>
              </a:spcAft>
              <a:buSzPct val="70000"/>
              <a:buFont typeface="Calibri"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11015780" y="147600"/>
            <a:ext cx="620308" cy="288000"/>
          </a:xfrm>
          <a:prstGeom prst="rect">
            <a:avLst/>
          </a:prstGeom>
        </p:spPr>
        <p:txBody>
          <a:bodyPr vert="horz" wrap="none" lIns="0" tIns="45720" rIns="0" bIns="45720" rtlCol="0" anchor="ctr"/>
          <a:lstStyle>
            <a:lvl1pPr algn="r" rtl="0">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US" smtClean="0"/>
              <a:pPr/>
              <a:t>‹#›</a:t>
            </a:fld>
            <a:endParaRPr lang="en-US"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558369" y="468000"/>
            <a:ext cx="1107678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6" name="Content Placeholder 5">
            <a:extLst>
              <a:ext uri="{FF2B5EF4-FFF2-40B4-BE49-F238E27FC236}">
                <a16:creationId xmlns:a16="http://schemas.microsoft.com/office/drawing/2014/main" id="{A3A5124D-D2BD-4E5B-BDD2-F3452154B047}"/>
              </a:ext>
            </a:extLst>
          </p:cNvPr>
          <p:cNvSpPr>
            <a:spLocks noGrp="1"/>
          </p:cNvSpPr>
          <p:nvPr>
            <p:ph sz="quarter" idx="17" hasCustomPrompt="1"/>
          </p:nvPr>
        </p:nvSpPr>
        <p:spPr>
          <a:xfrm>
            <a:off x="558799" y="147639"/>
            <a:ext cx="3633231" cy="287337"/>
          </a:xfrm>
        </p:spPr>
        <p:txBody>
          <a:bodyPr wrap="none" lIns="0" rIns="0" anchor="ctr" anchorCtr="0"/>
          <a:lstStyle>
            <a:lvl1pPr marL="1400" indent="0" rtl="0">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stStyle>
          <a:p>
            <a:pPr lvl="0"/>
            <a:r>
              <a:rPr lang="en-GB" dirty="0"/>
              <a:t>Header text | More header text</a:t>
            </a:r>
          </a:p>
        </p:txBody>
      </p:sp>
      <p:sp>
        <p:nvSpPr>
          <p:cNvPr id="10" name="Footer Placeholder 9">
            <a:extLst>
              <a:ext uri="{FF2B5EF4-FFF2-40B4-BE49-F238E27FC236}">
                <a16:creationId xmlns:a16="http://schemas.microsoft.com/office/drawing/2014/main" id="{8781828E-D685-40B0-AAF6-82E74CFEE47D}"/>
              </a:ext>
            </a:extLst>
          </p:cNvPr>
          <p:cNvSpPr>
            <a:spLocks noGrp="1"/>
          </p:cNvSpPr>
          <p:nvPr>
            <p:ph type="ftr" sz="quarter" idx="18"/>
          </p:nvPr>
        </p:nvSpPr>
        <p:spPr/>
        <p:txBody>
          <a:bodyPr/>
          <a:lstStyle>
            <a:lvl1pPr rtl="0">
              <a:defRPr baseline="0"/>
            </a:lvl1pPr>
          </a:lstStyle>
          <a:p>
            <a:endParaRPr lang="en-GB" dirty="0"/>
          </a:p>
        </p:txBody>
      </p:sp>
    </p:spTree>
    <p:extLst>
      <p:ext uri="{BB962C8B-B14F-4D97-AF65-F5344CB8AC3E}">
        <p14:creationId xmlns:p14="http://schemas.microsoft.com/office/powerpoint/2010/main" val="2098178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7D7FF64-04A6-16EC-68DF-25AA0006FEC2}"/>
              </a:ext>
            </a:extLst>
          </p:cNvPr>
          <p:cNvGraphicFramePr>
            <a:graphicFrameLocks noChangeAspect="1"/>
          </p:cNvGraphicFramePr>
          <p:nvPr userDrawn="1">
            <p:custDataLst>
              <p:tags r:id="rId1"/>
            </p:custDataLst>
            <p:extLst>
              <p:ext uri="{D42A27DB-BD31-4B8C-83A1-F6EECF244321}">
                <p14:modId xmlns:p14="http://schemas.microsoft.com/office/powerpoint/2010/main" val="280441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think-cell data - do not delete" hidden="1">
                        <a:extLst>
                          <a:ext uri="{FF2B5EF4-FFF2-40B4-BE49-F238E27FC236}">
                            <a16:creationId xmlns:a16="http://schemas.microsoft.com/office/drawing/2014/main" id="{D7D7FF64-04A6-16EC-68DF-25AA0006FE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extPlaceholder1"/>
          <p:cNvSpPr>
            <a:spLocks noGrp="1"/>
          </p:cNvSpPr>
          <p:nvPr>
            <p:ph type="body" sz="quarter" idx="12" hasCustomPrompt="1"/>
          </p:nvPr>
        </p:nvSpPr>
        <p:spPr>
          <a:xfrm>
            <a:off x="558366" y="1388759"/>
            <a:ext cx="11076787" cy="4834503"/>
          </a:xfrm>
          <a:prstGeom prst="rect">
            <a:avLst/>
          </a:prstGeom>
        </p:spPr>
        <p:txBody>
          <a:bodyPr lIns="0" rIns="0"/>
          <a:lstStyle>
            <a:lvl1pPr marL="269875" indent="-269875" rtl="0">
              <a:lnSpc>
                <a:spcPct val="100000"/>
              </a:lnSpc>
              <a:spcAft>
                <a:spcPts val="738"/>
              </a:spcAft>
              <a:buSzPct val="130000"/>
              <a:buFont typeface="Calibri" pitchFamily="34" charset="0"/>
              <a:buChar char="▪"/>
              <a:defRPr sz="2000"/>
            </a:lvl1pPr>
            <a:lvl2pPr marL="539750" indent="-269875" rtl="0">
              <a:lnSpc>
                <a:spcPct val="100000"/>
              </a:lnSpc>
              <a:spcAft>
                <a:spcPts val="738"/>
              </a:spcAft>
              <a:buFont typeface="Calibri" pitchFamily="34" charset="0"/>
              <a:buChar char="–"/>
              <a:defRPr sz="2000"/>
            </a:lvl2pPr>
            <a:lvl3pPr marL="809625" indent="-269875" rtl="0">
              <a:lnSpc>
                <a:spcPct val="100000"/>
              </a:lnSpc>
              <a:spcAft>
                <a:spcPts val="738"/>
              </a:spcAft>
              <a:buSzPct val="80000"/>
              <a:buFont typeface="Calibri" pitchFamily="34" charset="0"/>
              <a:buChar char="▪"/>
              <a:defRPr sz="2000"/>
            </a:lvl3pPr>
            <a:lvl4pPr marL="1079500" indent="-269875" rtl="0">
              <a:lnSpc>
                <a:spcPct val="100000"/>
              </a:lnSpc>
              <a:spcAft>
                <a:spcPts val="738"/>
              </a:spcAft>
              <a:buSzPct val="70000"/>
              <a:buFont typeface="Calibri" pitchFamily="34" charset="0"/>
              <a:buChar char="–"/>
              <a:defRPr sz="2000"/>
            </a:lvl4pPr>
            <a:lvl5pPr marL="663833"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558368" y="468000"/>
            <a:ext cx="11076787" cy="756000"/>
          </a:xfrm>
          <a:prstGeom prst="rect">
            <a:avLst/>
          </a:prstGeom>
        </p:spPr>
        <p:txBody>
          <a:bodyPr vert="horz" lIns="0" tIns="45720" rIns="0" bIns="45720" rtlCol="0" anchor="ctr">
            <a:noAutofit/>
          </a:bodyPr>
          <a:lstStyle>
            <a:lvl1pPr rtl="0">
              <a:defRPr lang="en-GB" noProof="0" dirty="0"/>
            </a:lvl1pPr>
          </a:lstStyle>
          <a:p>
            <a:pPr lvl="0"/>
            <a:r>
              <a:rPr lang="en-GB" noProof="0" dirty="0"/>
              <a:t>Click to add slide title</a:t>
            </a:r>
          </a:p>
        </p:txBody>
      </p:sp>
    </p:spTree>
    <p:extLst>
      <p:ext uri="{BB962C8B-B14F-4D97-AF65-F5344CB8AC3E}">
        <p14:creationId xmlns:p14="http://schemas.microsoft.com/office/powerpoint/2010/main" val="140838122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C8ED03A-D1A5-5C17-8D53-08F76CD61531}"/>
              </a:ext>
            </a:extLst>
          </p:cNvPr>
          <p:cNvGraphicFramePr>
            <a:graphicFrameLocks noChangeAspect="1"/>
          </p:cNvGraphicFramePr>
          <p:nvPr userDrawn="1">
            <p:custDataLst>
              <p:tags r:id="rId1"/>
            </p:custDataLst>
            <p:extLst>
              <p:ext uri="{D42A27DB-BD31-4B8C-83A1-F6EECF244321}">
                <p14:modId xmlns:p14="http://schemas.microsoft.com/office/powerpoint/2010/main" val="200020097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AC8ED03A-D1A5-5C17-8D53-08F76CD61531}"/>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0" name="CaptionC"/>
          <p:cNvSpPr>
            <a:spLocks noGrp="1"/>
          </p:cNvSpPr>
          <p:nvPr>
            <p:ph type="body" sz="quarter" idx="16" hasCustomPrompt="1"/>
          </p:nvPr>
        </p:nvSpPr>
        <p:spPr>
          <a:xfrm>
            <a:off x="556847" y="1366272"/>
            <a:ext cx="11078306"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C"/>
          <p:cNvSpPr>
            <a:spLocks noGrp="1"/>
          </p:cNvSpPr>
          <p:nvPr>
            <p:ph type="pic" sz="quarter" idx="18" hasCustomPrompt="1"/>
          </p:nvPr>
        </p:nvSpPr>
        <p:spPr>
          <a:xfrm>
            <a:off x="319015" y="1676424"/>
            <a:ext cx="11497846"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8" name="Slide Number Placeholder 4">
            <a:extLst>
              <a:ext uri="{FF2B5EF4-FFF2-40B4-BE49-F238E27FC236}">
                <a16:creationId xmlns:a16="http://schemas.microsoft.com/office/drawing/2014/main" id="{F5B46A7B-1B46-4795-A770-76BEB77DE4AC}"/>
              </a:ext>
            </a:extLst>
          </p:cNvPr>
          <p:cNvSpPr>
            <a:spLocks noGrp="1"/>
          </p:cNvSpPr>
          <p:nvPr>
            <p:ph type="sldNum" sz="quarter" idx="4"/>
          </p:nvPr>
        </p:nvSpPr>
        <p:spPr>
          <a:xfrm>
            <a:off x="10786976" y="147638"/>
            <a:ext cx="848180"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4" name="Title 1">
            <a:extLst>
              <a:ext uri="{FF2B5EF4-FFF2-40B4-BE49-F238E27FC236}">
                <a16:creationId xmlns:a16="http://schemas.microsoft.com/office/drawing/2014/main" id="{4FA028EA-BDD7-4C71-8EE3-DFA21F4C1CA2}"/>
              </a:ext>
            </a:extLst>
          </p:cNvPr>
          <p:cNvSpPr>
            <a:spLocks noGrp="1"/>
          </p:cNvSpPr>
          <p:nvPr>
            <p:ph type="title" hasCustomPrompt="1"/>
          </p:nvPr>
        </p:nvSpPr>
        <p:spPr>
          <a:xfrm>
            <a:off x="556847" y="468000"/>
            <a:ext cx="1107830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ADC95216-6D2F-4AD6-AF43-E80E6CE6EF44}"/>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Tree>
    <p:extLst>
      <p:ext uri="{BB962C8B-B14F-4D97-AF65-F5344CB8AC3E}">
        <p14:creationId xmlns:p14="http://schemas.microsoft.com/office/powerpoint/2010/main" val="127400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 text below">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13DB09-5958-AAEF-5C05-A71505A3DAD0}"/>
              </a:ext>
            </a:extLst>
          </p:cNvPr>
          <p:cNvGraphicFramePr>
            <a:graphicFrameLocks noChangeAspect="1"/>
          </p:cNvGraphicFramePr>
          <p:nvPr userDrawn="1">
            <p:custDataLst>
              <p:tags r:id="rId1"/>
            </p:custDataLst>
            <p:extLst>
              <p:ext uri="{D42A27DB-BD31-4B8C-83A1-F6EECF244321}">
                <p14:modId xmlns:p14="http://schemas.microsoft.com/office/powerpoint/2010/main" val="237392627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1B13DB09-5958-AAEF-5C05-A71505A3DAD0}"/>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0" name="CaptionC"/>
          <p:cNvSpPr>
            <a:spLocks noGrp="1"/>
          </p:cNvSpPr>
          <p:nvPr>
            <p:ph type="body" sz="quarter" idx="16" hasCustomPrompt="1"/>
          </p:nvPr>
        </p:nvSpPr>
        <p:spPr>
          <a:xfrm>
            <a:off x="556847" y="1366272"/>
            <a:ext cx="11078353" cy="252000"/>
          </a:xfrm>
          <a:prstGeom prst="rect">
            <a:avLst/>
          </a:prstGeom>
        </p:spPr>
        <p:txBody>
          <a:bodyPr lIns="0" rIns="0"/>
          <a:lstStyle>
            <a:lvl1pPr marL="0" marR="0" indent="0" algn="l" defTabSz="914400" rtl="0" eaLnBrk="1" fontAlgn="base" latinLnBrk="0" hangingPunct="1">
              <a:lnSpc>
                <a:spcPct val="100000"/>
              </a:lnSpc>
              <a:spcBef>
                <a:spcPct val="0"/>
              </a:spcBef>
              <a:spcAft>
                <a:spcPts val="800"/>
              </a:spcAft>
              <a:buClr>
                <a:schemeClr val="accent2"/>
              </a:buClr>
              <a:buSzTx/>
              <a:buFontTx/>
              <a:buNone/>
              <a:tabLst/>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marL="0" marR="0" lvl="0" indent="0" algn="l" defTabSz="914400" rtl="0" eaLnBrk="1" fontAlgn="base" latinLnBrk="0" hangingPunct="1">
              <a:lnSpc>
                <a:spcPct val="100000"/>
              </a:lnSpc>
              <a:spcBef>
                <a:spcPct val="0"/>
              </a:spcBef>
              <a:spcAft>
                <a:spcPts val="800"/>
              </a:spcAft>
              <a:buClr>
                <a:schemeClr val="accent2"/>
              </a:buClr>
              <a:buSzTx/>
              <a:buFontTx/>
              <a:buNone/>
              <a:tabLst/>
              <a:defRPr/>
            </a:pPr>
            <a:r>
              <a:rPr lang="en-GB" dirty="0"/>
              <a:t>Click to add caption</a:t>
            </a:r>
          </a:p>
          <a:p>
            <a:pPr lvl="0"/>
            <a:endParaRPr lang="en-GB" dirty="0"/>
          </a:p>
        </p:txBody>
      </p:sp>
      <p:sp>
        <p:nvSpPr>
          <p:cNvPr id="11" name="ImageC"/>
          <p:cNvSpPr>
            <a:spLocks noGrp="1"/>
          </p:cNvSpPr>
          <p:nvPr>
            <p:ph type="pic" sz="quarter" idx="18" hasCustomPrompt="1"/>
          </p:nvPr>
        </p:nvSpPr>
        <p:spPr>
          <a:xfrm>
            <a:off x="319015" y="1677600"/>
            <a:ext cx="11497846" cy="3456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4" name="TextPlaceholder1"/>
          <p:cNvSpPr>
            <a:spLocks noGrp="1"/>
          </p:cNvSpPr>
          <p:nvPr>
            <p:ph type="body" sz="quarter" idx="12" hasCustomPrompt="1"/>
          </p:nvPr>
        </p:nvSpPr>
        <p:spPr>
          <a:xfrm>
            <a:off x="556845" y="5156200"/>
            <a:ext cx="11078310" cy="1044575"/>
          </a:xfrm>
          <a:prstGeom prst="rect">
            <a:avLst/>
          </a:prstGeom>
        </p:spPr>
        <p:txBody>
          <a:bodyPr lIns="0" rIns="0"/>
          <a:lstStyle>
            <a:lvl1pPr marL="0" indent="0" rtl="0">
              <a:lnSpc>
                <a:spcPct val="100000"/>
              </a:lnSpc>
              <a:spcAft>
                <a:spcPts val="800"/>
              </a:spcAft>
              <a:buSzPct val="130000"/>
              <a:buFont typeface="Calibri" pitchFamily="34" charset="0"/>
              <a:buNone/>
              <a:defRPr baseline="0"/>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dirty="0"/>
              <a:t>Click to add text</a:t>
            </a:r>
          </a:p>
        </p:txBody>
      </p:sp>
      <p:sp>
        <p:nvSpPr>
          <p:cNvPr id="16" name="Slide Number Placeholder 4">
            <a:extLst>
              <a:ext uri="{FF2B5EF4-FFF2-40B4-BE49-F238E27FC236}">
                <a16:creationId xmlns:a16="http://schemas.microsoft.com/office/drawing/2014/main" id="{4AEDD746-78EC-4847-9CFB-F6A3E80400CC}"/>
              </a:ext>
            </a:extLst>
          </p:cNvPr>
          <p:cNvSpPr>
            <a:spLocks noGrp="1"/>
          </p:cNvSpPr>
          <p:nvPr>
            <p:ph type="sldNum" sz="quarter" idx="4"/>
          </p:nvPr>
        </p:nvSpPr>
        <p:spPr>
          <a:xfrm>
            <a:off x="10785531" y="147600"/>
            <a:ext cx="849625"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7" name="Title 1">
            <a:extLst>
              <a:ext uri="{FF2B5EF4-FFF2-40B4-BE49-F238E27FC236}">
                <a16:creationId xmlns:a16="http://schemas.microsoft.com/office/drawing/2014/main" id="{35A1FC62-EB4D-4863-9364-1773B7A8B05C}"/>
              </a:ext>
            </a:extLst>
          </p:cNvPr>
          <p:cNvSpPr>
            <a:spLocks noGrp="1"/>
          </p:cNvSpPr>
          <p:nvPr>
            <p:ph type="title" hasCustomPrompt="1"/>
          </p:nvPr>
        </p:nvSpPr>
        <p:spPr>
          <a:xfrm>
            <a:off x="557707" y="468000"/>
            <a:ext cx="1107744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87D64046-74E5-40BB-97DD-69780E5277DC}"/>
              </a:ext>
            </a:extLst>
          </p:cNvPr>
          <p:cNvSpPr>
            <a:spLocks noGrp="1"/>
          </p:cNvSpPr>
          <p:nvPr>
            <p:ph type="body" sz="quarter" idx="19"/>
          </p:nvPr>
        </p:nvSpPr>
        <p:spPr>
          <a:xfrm>
            <a:off x="557708"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Tree>
    <p:extLst>
      <p:ext uri="{BB962C8B-B14F-4D97-AF65-F5344CB8AC3E}">
        <p14:creationId xmlns:p14="http://schemas.microsoft.com/office/powerpoint/2010/main" val="223039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2CE0BB-4C24-DF4C-FD18-57D86C01CDCA}"/>
              </a:ext>
            </a:extLst>
          </p:cNvPr>
          <p:cNvGraphicFramePr>
            <a:graphicFrameLocks noChangeAspect="1"/>
          </p:cNvGraphicFramePr>
          <p:nvPr userDrawn="1">
            <p:custDataLst>
              <p:tags r:id="rId1"/>
            </p:custDataLst>
            <p:extLst>
              <p:ext uri="{D42A27DB-BD31-4B8C-83A1-F6EECF244321}">
                <p14:modId xmlns:p14="http://schemas.microsoft.com/office/powerpoint/2010/main" val="368849869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682CE0BB-4C24-DF4C-FD18-57D86C01CDCA}"/>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1" name="TextPlaceholder1"/>
          <p:cNvSpPr>
            <a:spLocks noGrp="1"/>
          </p:cNvSpPr>
          <p:nvPr>
            <p:ph type="body" sz="quarter" idx="12" hasCustomPrompt="1"/>
          </p:nvPr>
        </p:nvSpPr>
        <p:spPr>
          <a:xfrm>
            <a:off x="556847" y="1366271"/>
            <a:ext cx="5228492" cy="4840801"/>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6406892" y="1366271"/>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6167631" y="1677600"/>
            <a:ext cx="5649231" cy="4572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10785531" y="147600"/>
            <a:ext cx="849625"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558361" y="468000"/>
            <a:ext cx="11076794" cy="756000"/>
          </a:xfrm>
        </p:spPr>
        <p:txBody>
          <a:bodyPr vert="horz"/>
          <a:lstStyle>
            <a:lvl1pPr rtl="0">
              <a:defRPr/>
            </a:lvl1pPr>
          </a:lstStyle>
          <a:p>
            <a:r>
              <a:rPr lang="en-GB" dirty="0"/>
              <a:t>Click to edit Master title style</a:t>
            </a:r>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558361"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Tree>
    <p:extLst>
      <p:ext uri="{BB962C8B-B14F-4D97-AF65-F5344CB8AC3E}">
        <p14:creationId xmlns:p14="http://schemas.microsoft.com/office/powerpoint/2010/main" val="260943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51A027-39EC-D621-D2B7-ACDBDDCB9424}"/>
              </a:ext>
            </a:extLst>
          </p:cNvPr>
          <p:cNvGraphicFramePr>
            <a:graphicFrameLocks noChangeAspect="1"/>
          </p:cNvGraphicFramePr>
          <p:nvPr userDrawn="1">
            <p:custDataLst>
              <p:tags r:id="rId1"/>
            </p:custDataLst>
            <p:extLst>
              <p:ext uri="{D42A27DB-BD31-4B8C-83A1-F6EECF244321}">
                <p14:modId xmlns:p14="http://schemas.microsoft.com/office/powerpoint/2010/main" val="3586109166"/>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5251A027-39EC-D621-D2B7-ACDBDDCB9424}"/>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11" name="TextPlaceholder1"/>
          <p:cNvSpPr>
            <a:spLocks noGrp="1"/>
          </p:cNvSpPr>
          <p:nvPr>
            <p:ph type="body" sz="quarter" idx="12" hasCustomPrompt="1"/>
          </p:nvPr>
        </p:nvSpPr>
        <p:spPr>
          <a:xfrm>
            <a:off x="6406661" y="1368000"/>
            <a:ext cx="5228494" cy="4835334"/>
          </a:xfrm>
          <a:prstGeom prst="rect">
            <a:avLst/>
          </a:prstGeom>
        </p:spPr>
        <p:txBody>
          <a:bodyPr lIns="0" rIns="0"/>
          <a:lstStyle>
            <a:lvl1pPr marL="0" indent="0" rtl="0">
              <a:lnSpc>
                <a:spcPct val="100000"/>
              </a:lnSpc>
              <a:spcAft>
                <a:spcPts val="800"/>
              </a:spcAft>
              <a:buSzPct val="130000"/>
              <a:buFont typeface="Calibri" pitchFamily="34" charset="0"/>
              <a:buNone/>
              <a:defRPr/>
            </a:lvl1pPr>
            <a:lvl2pPr marL="354013" indent="-176213" rtl="0">
              <a:lnSpc>
                <a:spcPct val="100000"/>
              </a:lnSpc>
              <a:spcAft>
                <a:spcPts val="800"/>
              </a:spcAft>
              <a:buClr>
                <a:schemeClr val="accent2"/>
              </a:buClr>
              <a:buFont typeface="Wingdings" panose="05000000000000000000" pitchFamily="2" charset="2"/>
              <a:buChar char="§"/>
              <a:defRPr/>
            </a:lvl2pPr>
            <a:lvl3pPr marL="541338" indent="-185738" rtl="0">
              <a:lnSpc>
                <a:spcPct val="100000"/>
              </a:lnSpc>
              <a:spcAft>
                <a:spcPts val="800"/>
              </a:spcAft>
              <a:buClr>
                <a:schemeClr val="accent2"/>
              </a:buClr>
              <a:buSzPct val="60000"/>
              <a:buFont typeface="Franklin Gothic Book" panose="020B0503020102020204" pitchFamily="34" charset="0"/>
              <a:buChar char="―"/>
              <a:defRPr/>
            </a:lvl3pPr>
            <a:lvl4pPr marL="719138" indent="-177800" rtl="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556845" y="1366960"/>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319015" y="1677600"/>
            <a:ext cx="5649231" cy="4572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10787486" y="147600"/>
            <a:ext cx="847670"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556847" y="468000"/>
            <a:ext cx="11078308"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556847"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Tree>
    <p:extLst>
      <p:ext uri="{BB962C8B-B14F-4D97-AF65-F5344CB8AC3E}">
        <p14:creationId xmlns:p14="http://schemas.microsoft.com/office/powerpoint/2010/main" val="37718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766A9C-4932-18EE-8A10-536411AC7B1E}"/>
              </a:ext>
            </a:extLst>
          </p:cNvPr>
          <p:cNvGraphicFramePr>
            <a:graphicFrameLocks noChangeAspect="1"/>
          </p:cNvGraphicFramePr>
          <p:nvPr userDrawn="1">
            <p:custDataLst>
              <p:tags r:id="rId1"/>
            </p:custDataLst>
            <p:extLst>
              <p:ext uri="{D42A27DB-BD31-4B8C-83A1-F6EECF244321}">
                <p14:modId xmlns:p14="http://schemas.microsoft.com/office/powerpoint/2010/main" val="3421725341"/>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3C766A9C-4932-18EE-8A10-536411AC7B1E}"/>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9" name="ImageR"/>
          <p:cNvSpPr>
            <a:spLocks noGrp="1"/>
          </p:cNvSpPr>
          <p:nvPr>
            <p:ph type="pic" sz="quarter" idx="11" hasCustomPrompt="1"/>
          </p:nvPr>
        </p:nvSpPr>
        <p:spPr>
          <a:xfrm>
            <a:off x="6167631" y="1677600"/>
            <a:ext cx="5649231"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3" name="ImageL"/>
          <p:cNvSpPr>
            <a:spLocks noGrp="1"/>
          </p:cNvSpPr>
          <p:nvPr>
            <p:ph type="pic" sz="quarter" idx="17" hasCustomPrompt="1"/>
          </p:nvPr>
        </p:nvSpPr>
        <p:spPr>
          <a:xfrm>
            <a:off x="319015" y="1677600"/>
            <a:ext cx="5649231"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10787486" y="147600"/>
            <a:ext cx="847670"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556847" y="1366272"/>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6406662" y="1366272"/>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558278" y="468000"/>
            <a:ext cx="1107338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DCA99C2-1BAB-4B10-80AC-490FD0A036C6}"/>
              </a:ext>
            </a:extLst>
          </p:cNvPr>
          <p:cNvSpPr>
            <a:spLocks noGrp="1"/>
          </p:cNvSpPr>
          <p:nvPr>
            <p:ph type="body" sz="quarter" idx="19"/>
          </p:nvPr>
        </p:nvSpPr>
        <p:spPr>
          <a:xfrm>
            <a:off x="561768"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Tree>
    <p:extLst>
      <p:ext uri="{BB962C8B-B14F-4D97-AF65-F5344CB8AC3E}">
        <p14:creationId xmlns:p14="http://schemas.microsoft.com/office/powerpoint/2010/main" val="154154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graphics + graphic alongs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77A2BAE-E484-45DC-6CA8-93020D40CDFB}"/>
              </a:ext>
            </a:extLst>
          </p:cNvPr>
          <p:cNvGraphicFramePr>
            <a:graphicFrameLocks noChangeAspect="1"/>
          </p:cNvGraphicFramePr>
          <p:nvPr userDrawn="1">
            <p:custDataLst>
              <p:tags r:id="rId1"/>
            </p:custDataLst>
            <p:extLst>
              <p:ext uri="{D42A27DB-BD31-4B8C-83A1-F6EECF244321}">
                <p14:modId xmlns:p14="http://schemas.microsoft.com/office/powerpoint/2010/main" val="4201020753"/>
              </p:ext>
            </p:extLst>
          </p:nvPr>
        </p:nvGraphicFramePr>
        <p:xfrm>
          <a:off x="1955" y="1588"/>
          <a:ext cx="1954"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77A2BAE-E484-45DC-6CA8-93020D40CDFB}"/>
                          </a:ext>
                        </a:extLst>
                      </p:cNvPr>
                      <p:cNvPicPr/>
                      <p:nvPr/>
                    </p:nvPicPr>
                    <p:blipFill>
                      <a:blip r:embed="rId4"/>
                      <a:stretch>
                        <a:fillRect/>
                      </a:stretch>
                    </p:blipFill>
                    <p:spPr>
                      <a:xfrm>
                        <a:off x="1955" y="1588"/>
                        <a:ext cx="1954" cy="1588"/>
                      </a:xfrm>
                      <a:prstGeom prst="rect">
                        <a:avLst/>
                      </a:prstGeom>
                    </p:spPr>
                  </p:pic>
                </p:oleObj>
              </mc:Fallback>
            </mc:AlternateContent>
          </a:graphicData>
        </a:graphic>
      </p:graphicFrame>
      <p:sp>
        <p:nvSpPr>
          <p:cNvPr id="2" name="Title 1"/>
          <p:cNvSpPr>
            <a:spLocks noGrp="1"/>
          </p:cNvSpPr>
          <p:nvPr>
            <p:ph type="title" hasCustomPrompt="1"/>
          </p:nvPr>
        </p:nvSpPr>
        <p:spPr>
          <a:xfrm>
            <a:off x="558278" y="468000"/>
            <a:ext cx="11073281" cy="756000"/>
          </a:xfrm>
        </p:spPr>
        <p:txBody>
          <a:bodyPr vert="horz" lIns="0" rIns="0"/>
          <a:lstStyle>
            <a:lvl1pPr rtl="0">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556847" y="1366271"/>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319015" y="1677600"/>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9" name="CaptionR"/>
          <p:cNvSpPr>
            <a:spLocks noGrp="1"/>
          </p:cNvSpPr>
          <p:nvPr>
            <p:ph type="body" sz="quarter" idx="17" hasCustomPrompt="1"/>
          </p:nvPr>
        </p:nvSpPr>
        <p:spPr>
          <a:xfrm>
            <a:off x="556847" y="3884432"/>
            <a:ext cx="5228308"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319015" y="4188335"/>
            <a:ext cx="5649231" cy="2088000"/>
          </a:xfrm>
          <a:prstGeom prst="rect">
            <a:avLst/>
          </a:prstGeom>
        </p:spPr>
        <p:txBody>
          <a:bodyPr/>
          <a:lstStyle>
            <a:lvl1pPr rtl="0">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10789440" y="147600"/>
            <a:ext cx="845716" cy="288000"/>
          </a:xfrm>
          <a:prstGeom prst="rect">
            <a:avLst/>
          </a:prstGeom>
        </p:spPr>
        <p:txBody>
          <a:bodyPr vert="horz" wrap="none" lIns="0" tIns="45720" rIns="0" bIns="45720" rtlCol="0" anchor="ctr"/>
          <a:lstStyle>
            <a:lvl1pPr rtl="0">
              <a:defRPr lang="en-GB" smtClean="0"/>
            </a:lvl1pPr>
          </a:lstStyle>
          <a:p>
            <a:fld id="{E78626B2-E168-480E-BAE6-B60060C6AB83}" type="slidenum">
              <a:rPr lang="en-US" smtClean="0"/>
              <a:pPr/>
              <a:t>‹#›</a:t>
            </a:fld>
            <a:endParaRPr lang="en-US"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561874" y="6275389"/>
            <a:ext cx="7754815" cy="504001"/>
          </a:xfrm>
          <a:prstGeom prst="rect">
            <a:avLst/>
          </a:prstGeom>
        </p:spPr>
        <p:txBody>
          <a:bodyPr lIns="0" rIns="0"/>
          <a:lstStyle>
            <a:lvl1pPr marL="1400" indent="0" rtl="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GB" dirty="0"/>
              <a:t>Click to edit Master text styles</a:t>
            </a:r>
          </a:p>
        </p:txBody>
      </p:sp>
      <p:sp>
        <p:nvSpPr>
          <p:cNvPr id="13" name="ImageR">
            <a:extLst>
              <a:ext uri="{FF2B5EF4-FFF2-40B4-BE49-F238E27FC236}">
                <a16:creationId xmlns:a16="http://schemas.microsoft.com/office/drawing/2014/main" id="{11BA192D-FA4A-4829-A3D5-F521CDC41292}"/>
              </a:ext>
            </a:extLst>
          </p:cNvPr>
          <p:cNvSpPr>
            <a:spLocks noGrp="1"/>
          </p:cNvSpPr>
          <p:nvPr>
            <p:ph type="pic" sz="quarter" idx="20" hasCustomPrompt="1"/>
          </p:nvPr>
        </p:nvSpPr>
        <p:spPr>
          <a:xfrm>
            <a:off x="6167631" y="1677600"/>
            <a:ext cx="5649231" cy="4572000"/>
          </a:xfrm>
          <a:prstGeom prst="rect">
            <a:avLst/>
          </a:prstGeom>
        </p:spPr>
        <p:txBody>
          <a:bodyPr/>
          <a:lstStyle>
            <a:lvl1pPr rtl="0">
              <a:lnSpc>
                <a:spcPct val="100000"/>
              </a:lnSpc>
              <a:spcAft>
                <a:spcPts val="800"/>
              </a:spcAft>
              <a:defRPr/>
            </a:lvl1pPr>
          </a:lstStyle>
          <a:p>
            <a:r>
              <a:rPr lang="en-GB" dirty="0"/>
              <a:t>Click on this bullet and click Analysys Mason&gt;Import PNG to paste a chart. Click on the icon to insert an image from file</a:t>
            </a:r>
          </a:p>
        </p:txBody>
      </p:sp>
      <p:sp>
        <p:nvSpPr>
          <p:cNvPr id="14" name="TextPlaceholder5">
            <a:extLst>
              <a:ext uri="{FF2B5EF4-FFF2-40B4-BE49-F238E27FC236}">
                <a16:creationId xmlns:a16="http://schemas.microsoft.com/office/drawing/2014/main" id="{6B1E71E8-134D-4B3D-BB8C-A5835F9796A9}"/>
              </a:ext>
            </a:extLst>
          </p:cNvPr>
          <p:cNvSpPr>
            <a:spLocks noGrp="1"/>
          </p:cNvSpPr>
          <p:nvPr>
            <p:ph type="body" sz="quarter" idx="23" hasCustomPrompt="1"/>
          </p:nvPr>
        </p:nvSpPr>
        <p:spPr>
          <a:xfrm>
            <a:off x="6406662" y="1366272"/>
            <a:ext cx="5228492" cy="252000"/>
          </a:xfrm>
          <a:prstGeom prst="rect">
            <a:avLst/>
          </a:prstGeom>
        </p:spPr>
        <p:txBody>
          <a:bodyPr lIns="0" rIns="0"/>
          <a:lstStyle>
            <a:lvl1pPr marL="0" indent="0" algn="l" rtl="0">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26998989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9"/>
            </p:custDataLst>
            <p:extLst>
              <p:ext uri="{D42A27DB-BD31-4B8C-83A1-F6EECF244321}">
                <p14:modId xmlns:p14="http://schemas.microsoft.com/office/powerpoint/2010/main" val="1452779638"/>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0" imgW="270" imgH="270" progId="TCLayout.ActiveDocument.1">
                  <p:embed/>
                </p:oleObj>
              </mc:Choice>
              <mc:Fallback>
                <p:oleObj name="think-cell Slide" r:id="rId40" imgW="270" imgH="270" progId="TCLayout.ActiveDocument.1">
                  <p:embed/>
                  <p:pic>
                    <p:nvPicPr>
                      <p:cNvPr id="2" name="Object 1" hidden="1"/>
                      <p:cNvPicPr/>
                      <p:nvPr/>
                    </p:nvPicPr>
                    <p:blipFill>
                      <a:blip r:embed="rId41"/>
                      <a:stretch>
                        <a:fillRect/>
                      </a:stretch>
                    </p:blipFill>
                    <p:spPr>
                      <a:xfrm>
                        <a:off x="1955" y="1589"/>
                        <a:ext cx="1953" cy="1587"/>
                      </a:xfrm>
                      <a:prstGeom prst="rect">
                        <a:avLst/>
                      </a:prstGeom>
                    </p:spPr>
                  </p:pic>
                </p:oleObj>
              </mc:Fallback>
            </mc:AlternateContent>
          </a:graphicData>
        </a:graphic>
      </p:graphicFrame>
      <p:sp>
        <p:nvSpPr>
          <p:cNvPr id="5" name="Title 1"/>
          <p:cNvSpPr>
            <a:spLocks noGrp="1"/>
          </p:cNvSpPr>
          <p:nvPr>
            <p:ph type="title"/>
          </p:nvPr>
        </p:nvSpPr>
        <p:spPr>
          <a:xfrm>
            <a:off x="558361" y="468000"/>
            <a:ext cx="11076794"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dirty="0"/>
              <a:t>Click to add slide title</a:t>
            </a:r>
          </a:p>
        </p:txBody>
      </p:sp>
      <p:sp>
        <p:nvSpPr>
          <p:cNvPr id="7" name="Slide Number Placeholder 4"/>
          <p:cNvSpPr>
            <a:spLocks noGrp="1"/>
          </p:cNvSpPr>
          <p:nvPr>
            <p:ph type="sldNum" sz="quarter" idx="4"/>
          </p:nvPr>
        </p:nvSpPr>
        <p:spPr>
          <a:xfrm>
            <a:off x="11015780" y="147600"/>
            <a:ext cx="620308" cy="288000"/>
          </a:xfrm>
          <a:prstGeom prst="rect">
            <a:avLst/>
          </a:prstGeom>
        </p:spPr>
        <p:txBody>
          <a:bodyPr vert="horz" wrap="none" lIns="0" tIns="45720" rIns="0" bIns="45720" rtlCol="0" anchor="ctr"/>
          <a:lstStyle>
            <a:lvl1pPr algn="r" rtl="0">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US" smtClean="0"/>
              <a:pPr/>
              <a:t>‹#›</a:t>
            </a:fld>
            <a:endParaRPr lang="en-US" dirty="0"/>
          </a:p>
        </p:txBody>
      </p:sp>
      <p:sp>
        <p:nvSpPr>
          <p:cNvPr id="11" name="Content Placeholder 5">
            <a:extLst>
              <a:ext uri="{FF2B5EF4-FFF2-40B4-BE49-F238E27FC236}">
                <a16:creationId xmlns:a16="http://schemas.microsoft.com/office/drawing/2014/main" id="{886CA027-F47E-4C89-BC1C-25BBE08525DC}"/>
              </a:ext>
            </a:extLst>
          </p:cNvPr>
          <p:cNvSpPr txBox="1">
            <a:spLocks/>
          </p:cNvSpPr>
          <p:nvPr userDrawn="1"/>
        </p:nvSpPr>
        <p:spPr>
          <a:xfrm>
            <a:off x="558799" y="147639"/>
            <a:ext cx="3633231"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en-US" sz="900" dirty="0">
                <a:solidFill>
                  <a:srgbClr val="7F7F7F"/>
                </a:solidFill>
                <a:latin typeface="+mn-lt"/>
              </a:rPr>
              <a:t>SMB IT spending forecast report: driving business growth and increasing efficiency</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5" r:id="rId1"/>
    <p:sldLayoutId id="2147483865" r:id="rId2"/>
    <p:sldLayoutId id="2147483866" r:id="rId3"/>
    <p:sldLayoutId id="2147483867" r:id="rId4"/>
    <p:sldLayoutId id="214748389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9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95" r:id="rId28"/>
    <p:sldLayoutId id="2147483889" r:id="rId29"/>
    <p:sldLayoutId id="2147483890" r:id="rId30"/>
    <p:sldLayoutId id="2147483891" r:id="rId31"/>
    <p:sldLayoutId id="2147483893" r:id="rId32"/>
    <p:sldLayoutId id="2147483894" r:id="rId33"/>
    <p:sldLayoutId id="2147483856" r:id="rId34"/>
    <p:sldLayoutId id="2147483857" r:id="rId35"/>
    <p:sldLayoutId id="2147483898" r:id="rId36"/>
    <p:sldLayoutId id="2147483899" r:id="rId37"/>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351" userDrawn="1">
          <p15:clr>
            <a:srgbClr val="F26B43"/>
          </p15:clr>
        </p15:guide>
        <p15:guide id="7" orient="horz" pos="3906" userDrawn="1">
          <p15:clr>
            <a:srgbClr val="F26B43"/>
          </p15:clr>
        </p15:guide>
        <p15:guide id="8" pos="7329" userDrawn="1">
          <p15:clr>
            <a:srgbClr val="F26B43"/>
          </p15:clr>
        </p15:guide>
        <p15:guide id="9" pos="4036" userDrawn="1">
          <p15:clr>
            <a:srgbClr val="F26B43"/>
          </p15:clr>
        </p15:guide>
        <p15:guide id="10" pos="36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39.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48.bin"/></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1.xml"/><Relationship Id="rId7" Type="http://schemas.openxmlformats.org/officeDocument/2006/relationships/chart" Target="../charts/chart8.xml"/><Relationship Id="rId2" Type="http://schemas.openxmlformats.org/officeDocument/2006/relationships/slideLayout" Target="../slideLayouts/slideLayout15.xml"/><Relationship Id="rId1" Type="http://schemas.openxmlformats.org/officeDocument/2006/relationships/tags" Target="../tags/tag50.xml"/><Relationship Id="rId6" Type="http://schemas.openxmlformats.org/officeDocument/2006/relationships/chart" Target="../charts/chart7.xml"/><Relationship Id="rId5" Type="http://schemas.openxmlformats.org/officeDocument/2006/relationships/image" Target="../media/image2.emf"/><Relationship Id="rId4" Type="http://schemas.openxmlformats.org/officeDocument/2006/relationships/oleObject" Target="../embeddings/oleObject4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2.xml"/><Relationship Id="rId1" Type="http://schemas.openxmlformats.org/officeDocument/2006/relationships/tags" Target="../tags/tag51.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50.bin"/></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3.xml"/><Relationship Id="rId7" Type="http://schemas.openxmlformats.org/officeDocument/2006/relationships/image" Target="../media/image36.svg"/><Relationship Id="rId12" Type="http://schemas.openxmlformats.org/officeDocument/2006/relationships/image" Target="../media/image18.png"/><Relationship Id="rId2" Type="http://schemas.openxmlformats.org/officeDocument/2006/relationships/slideLayout" Target="../slideLayouts/slideLayout37.xml"/><Relationship Id="rId1" Type="http://schemas.openxmlformats.org/officeDocument/2006/relationships/tags" Target="../tags/tag52.xml"/><Relationship Id="rId6" Type="http://schemas.openxmlformats.org/officeDocument/2006/relationships/image" Target="../media/image35.png"/><Relationship Id="rId11" Type="http://schemas.openxmlformats.org/officeDocument/2006/relationships/image" Target="../media/image32.svg"/><Relationship Id="rId5" Type="http://schemas.openxmlformats.org/officeDocument/2006/relationships/image" Target="../media/image2.emf"/><Relationship Id="rId10" Type="http://schemas.openxmlformats.org/officeDocument/2006/relationships/image" Target="../media/image31.png"/><Relationship Id="rId4" Type="http://schemas.openxmlformats.org/officeDocument/2006/relationships/oleObject" Target="../embeddings/oleObject51.bin"/><Relationship Id="rId9"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53.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5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54.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5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55.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5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56.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5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57.x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5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8.png"/><Relationship Id="rId2" Type="http://schemas.openxmlformats.org/officeDocument/2006/relationships/slideLayout" Target="../slideLayouts/slideLayout36.xml"/><Relationship Id="rId1" Type="http://schemas.openxmlformats.org/officeDocument/2006/relationships/tags" Target="../tags/tag58.xml"/><Relationship Id="rId6" Type="http://schemas.openxmlformats.org/officeDocument/2006/relationships/hyperlink" Target="https://www.analysysmason.com/what-we-do/practices/research/smb-technology-forecaster/" TargetMode="External"/><Relationship Id="rId5" Type="http://schemas.openxmlformats.org/officeDocument/2006/relationships/image" Target="../media/image2.emf"/><Relationship Id="rId4" Type="http://schemas.openxmlformats.org/officeDocument/2006/relationships/oleObject" Target="../embeddings/oleObject57.bin"/></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hyperlink" Target="https://www.linkedin.com/in/karthikpannala/" TargetMode="External"/><Relationship Id="rId12" Type="http://schemas.openxmlformats.org/officeDocument/2006/relationships/image" Target="../media/image17.png"/><Relationship Id="rId2" Type="http://schemas.openxmlformats.org/officeDocument/2006/relationships/slideLayout" Target="../slideLayouts/slideLayout33.xml"/><Relationship Id="rId1" Type="http://schemas.openxmlformats.org/officeDocument/2006/relationships/tags" Target="../tags/tag41.xml"/><Relationship Id="rId6" Type="http://schemas.openxmlformats.org/officeDocument/2006/relationships/image" Target="../media/image14.jpeg"/><Relationship Id="rId11" Type="http://schemas.openxmlformats.org/officeDocument/2006/relationships/hyperlink" Target="https://www.analysysmason.com/" TargetMode="External"/><Relationship Id="rId5" Type="http://schemas.openxmlformats.org/officeDocument/2006/relationships/image" Target="../media/image2.emf"/><Relationship Id="rId10" Type="http://schemas.openxmlformats.org/officeDocument/2006/relationships/hyperlink" Target="https://www.linkedin.com/in/lilin1/" TargetMode="External"/><Relationship Id="rId4" Type="http://schemas.openxmlformats.org/officeDocument/2006/relationships/oleObject" Target="../embeddings/oleObject40.bin"/><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28.xml"/><Relationship Id="rId1" Type="http://schemas.openxmlformats.org/officeDocument/2006/relationships/tags" Target="../tags/tag42.xml"/><Relationship Id="rId6" Type="http://schemas.openxmlformats.org/officeDocument/2006/relationships/hyperlink" Target="https://www.analysysmason.com/what-we-do/practices/research/smb-technology-forecaster/" TargetMode="External"/><Relationship Id="rId5" Type="http://schemas.openxmlformats.org/officeDocument/2006/relationships/image" Target="../media/image2.emf"/><Relationship Id="rId4" Type="http://schemas.openxmlformats.org/officeDocument/2006/relationships/oleObject" Target="../embeddings/oleObject41.bin"/></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notesSlide" Target="../notesSlides/notesSlide4.xml"/><Relationship Id="rId7" Type="http://schemas.openxmlformats.org/officeDocument/2006/relationships/image" Target="../media/image3.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slideLayout" Target="../slideLayouts/slideLayout33.xml"/><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tags" Target="../tags/tag43.xml"/><Relationship Id="rId6" Type="http://schemas.openxmlformats.org/officeDocument/2006/relationships/hyperlink" Target="https://www.analysysmason.com/what-we-do/practices/research/smb-technology-forecaster/" TargetMode="External"/><Relationship Id="rId11" Type="http://schemas.openxmlformats.org/officeDocument/2006/relationships/image" Target="../media/image21.png"/><Relationship Id="rId5" Type="http://schemas.openxmlformats.org/officeDocument/2006/relationships/image" Target="../media/image2.emf"/><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oleObject" Target="../embeddings/oleObject42.bin"/><Relationship Id="rId9" Type="http://schemas.openxmlformats.org/officeDocument/2006/relationships/image" Target="../media/image19.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5.xml"/><Relationship Id="rId7" Type="http://schemas.openxmlformats.org/officeDocument/2006/relationships/image" Target="../media/image32.svg"/><Relationship Id="rId12" Type="http://schemas.openxmlformats.org/officeDocument/2006/relationships/image" Target="../media/image18.png"/><Relationship Id="rId2" Type="http://schemas.openxmlformats.org/officeDocument/2006/relationships/slideLayout" Target="../slideLayouts/slideLayout37.xml"/><Relationship Id="rId1" Type="http://schemas.openxmlformats.org/officeDocument/2006/relationships/tags" Target="../tags/tag44.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2.emf"/><Relationship Id="rId10" Type="http://schemas.openxmlformats.org/officeDocument/2006/relationships/image" Target="../media/image35.png"/><Relationship Id="rId4" Type="http://schemas.openxmlformats.org/officeDocument/2006/relationships/oleObject" Target="../embeddings/oleObject43.bin"/><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chart" Target="../charts/chart3.xml"/><Relationship Id="rId2" Type="http://schemas.openxmlformats.org/officeDocument/2006/relationships/slideLayout" Target="../slideLayouts/slideLayout15.xml"/><Relationship Id="rId1" Type="http://schemas.openxmlformats.org/officeDocument/2006/relationships/tags" Target="../tags/tag45.xml"/><Relationship Id="rId6" Type="http://schemas.openxmlformats.org/officeDocument/2006/relationships/chart" Target="../charts/chart2.xml"/><Relationship Id="rId5" Type="http://schemas.openxmlformats.org/officeDocument/2006/relationships/image" Target="../media/image2.emf"/><Relationship Id="rId4" Type="http://schemas.openxmlformats.org/officeDocument/2006/relationships/oleObject" Target="../embeddings/oleObject44.bin"/></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7.xml"/><Relationship Id="rId7" Type="http://schemas.openxmlformats.org/officeDocument/2006/relationships/image" Target="../media/image34.svg"/><Relationship Id="rId12" Type="http://schemas.openxmlformats.org/officeDocument/2006/relationships/image" Target="../media/image18.png"/><Relationship Id="rId2" Type="http://schemas.openxmlformats.org/officeDocument/2006/relationships/slideLayout" Target="../slideLayouts/slideLayout37.xml"/><Relationship Id="rId1" Type="http://schemas.openxmlformats.org/officeDocument/2006/relationships/tags" Target="../tags/tag46.xml"/><Relationship Id="rId6" Type="http://schemas.openxmlformats.org/officeDocument/2006/relationships/image" Target="../media/image33.png"/><Relationship Id="rId11" Type="http://schemas.openxmlformats.org/officeDocument/2006/relationships/image" Target="../media/image32.svg"/><Relationship Id="rId5" Type="http://schemas.openxmlformats.org/officeDocument/2006/relationships/image" Target="../media/image2.emf"/><Relationship Id="rId10" Type="http://schemas.openxmlformats.org/officeDocument/2006/relationships/image" Target="../media/image31.png"/><Relationship Id="rId4" Type="http://schemas.openxmlformats.org/officeDocument/2006/relationships/oleObject" Target="../embeddings/oleObject45.bin"/><Relationship Id="rId9"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chart" Target="../charts/chart5.xml"/><Relationship Id="rId2" Type="http://schemas.openxmlformats.org/officeDocument/2006/relationships/slideLayout" Target="../slideLayouts/slideLayout15.xml"/><Relationship Id="rId1" Type="http://schemas.openxmlformats.org/officeDocument/2006/relationships/tags" Target="../tags/tag47.xml"/><Relationship Id="rId6" Type="http://schemas.openxmlformats.org/officeDocument/2006/relationships/chart" Target="../charts/chart4.xml"/><Relationship Id="rId5" Type="http://schemas.openxmlformats.org/officeDocument/2006/relationships/image" Target="../media/image2.emf"/><Relationship Id="rId4" Type="http://schemas.openxmlformats.org/officeDocument/2006/relationships/oleObject" Target="../embeddings/oleObject4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chart" Target="../charts/chart6.xml"/><Relationship Id="rId5" Type="http://schemas.openxmlformats.org/officeDocument/2006/relationships/image" Target="../media/image2.emf"/><Relationship Id="rId4" Type="http://schemas.openxmlformats.org/officeDocument/2006/relationships/oleObject" Target="../embeddings/oleObject4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17E556A-C7F1-0655-6A73-9CB2F115C20B}"/>
              </a:ext>
            </a:extLst>
          </p:cNvPr>
          <p:cNvGraphicFramePr>
            <a:graphicFrameLocks noChangeAspect="1"/>
          </p:cNvGraphicFramePr>
          <p:nvPr>
            <p:custDataLst>
              <p:tags r:id="rId1"/>
            </p:custDataLst>
            <p:extLst>
              <p:ext uri="{D42A27DB-BD31-4B8C-83A1-F6EECF244321}">
                <p14:modId xmlns:p14="http://schemas.microsoft.com/office/powerpoint/2010/main" val="363067411"/>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E17E556A-C7F1-0655-6A73-9CB2F115C20B}"/>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6" name="Text Placeholder 9">
            <a:extLst>
              <a:ext uri="{FF2B5EF4-FFF2-40B4-BE49-F238E27FC236}">
                <a16:creationId xmlns:a16="http://schemas.microsoft.com/office/drawing/2014/main" id="{E625200F-5907-141C-2ED7-F2581E1CDE71}"/>
              </a:ext>
            </a:extLst>
          </p:cNvPr>
          <p:cNvSpPr txBox="1">
            <a:spLocks/>
          </p:cNvSpPr>
          <p:nvPr/>
        </p:nvSpPr>
        <p:spPr>
          <a:xfrm>
            <a:off x="7484157" y="847479"/>
            <a:ext cx="4073859" cy="2388000"/>
          </a:xfrm>
          <a:prstGeom prst="rect">
            <a:avLst/>
          </a:prstGeom>
        </p:spPr>
        <p:txBody>
          <a:bodyPr lIns="91440" tIns="45720" rIns="91440" bIns="45720" anchor="t"/>
          <a:lstStyle>
            <a:lvl1pPr marL="0" indent="0" algn="l" rtl="0" eaLnBrk="1" fontAlgn="base" hangingPunct="1">
              <a:lnSpc>
                <a:spcPct val="100000"/>
              </a:lnSpc>
              <a:spcBef>
                <a:spcPct val="0"/>
              </a:spcBef>
              <a:spcAft>
                <a:spcPts val="800"/>
              </a:spcAft>
              <a:buClr>
                <a:schemeClr val="accent2"/>
              </a:buClr>
              <a:buFont typeface="Wingdings" pitchFamily="2" charset="2"/>
              <a:buNone/>
              <a:defRPr sz="1200" kern="1200">
                <a:solidFill>
                  <a:schemeClr val="bg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3200" dirty="0"/>
              <a:t>SMB IT spending forecast report: driving business growth and increasing efficiency</a:t>
            </a:r>
          </a:p>
        </p:txBody>
      </p:sp>
      <p:sp>
        <p:nvSpPr>
          <p:cNvPr id="3" name="Text Placeholder 13">
            <a:extLst>
              <a:ext uri="{FF2B5EF4-FFF2-40B4-BE49-F238E27FC236}">
                <a16:creationId xmlns:a16="http://schemas.microsoft.com/office/drawing/2014/main" id="{911FFE70-292A-FAE5-7F44-5195E823B7E7}"/>
              </a:ext>
            </a:extLst>
          </p:cNvPr>
          <p:cNvSpPr txBox="1">
            <a:spLocks/>
          </p:cNvSpPr>
          <p:nvPr/>
        </p:nvSpPr>
        <p:spPr>
          <a:xfrm>
            <a:off x="9085009" y="2972398"/>
            <a:ext cx="2473007" cy="290513"/>
          </a:xfrm>
          <a:prstGeom prst="rect">
            <a:avLst/>
          </a:prstGeom>
        </p:spPr>
        <p:txBody>
          <a:bodyPr/>
          <a:lst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00" indent="0" algn="r">
              <a:buNone/>
            </a:pPr>
            <a:r>
              <a:rPr lang="en-GB" dirty="0">
                <a:solidFill>
                  <a:schemeClr val="bg1"/>
                </a:solidFill>
              </a:rPr>
              <a:t>May 2024</a:t>
            </a:r>
          </a:p>
        </p:txBody>
      </p:sp>
    </p:spTree>
    <p:extLst>
      <p:ext uri="{BB962C8B-B14F-4D97-AF65-F5344CB8AC3E}">
        <p14:creationId xmlns:p14="http://schemas.microsoft.com/office/powerpoint/2010/main" val="28932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AC445B2-7A84-9032-A962-6F1301F32DB2}"/>
              </a:ext>
            </a:extLst>
          </p:cNvPr>
          <p:cNvGraphicFramePr>
            <a:graphicFrameLocks noChangeAspect="1"/>
          </p:cNvGraphicFramePr>
          <p:nvPr>
            <p:custDataLst>
              <p:tags r:id="rId1"/>
            </p:custDataLst>
            <p:extLst>
              <p:ext uri="{D42A27DB-BD31-4B8C-83A1-F6EECF244321}">
                <p14:modId xmlns:p14="http://schemas.microsoft.com/office/powerpoint/2010/main" val="3183976012"/>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8" name="Object 7" hidden="1">
                        <a:extLst>
                          <a:ext uri="{FF2B5EF4-FFF2-40B4-BE49-F238E27FC236}">
                            <a16:creationId xmlns:a16="http://schemas.microsoft.com/office/drawing/2014/main" id="{4AC445B2-7A84-9032-A962-6F1301F32DB2}"/>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5D71ABE-4430-D200-021E-C49AB1DD1A95}"/>
              </a:ext>
            </a:extLst>
          </p:cNvPr>
          <p:cNvSpPr>
            <a:spLocks noGrp="1"/>
          </p:cNvSpPr>
          <p:nvPr>
            <p:ph type="body" sz="quarter" idx="12"/>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2FAE949B-68CD-CDF9-20EB-AFD88D6B89BC}"/>
              </a:ext>
            </a:extLst>
          </p:cNvPr>
          <p:cNvSpPr>
            <a:spLocks noGrp="1"/>
          </p:cNvSpPr>
          <p:nvPr>
            <p:ph type="sldNum" sz="quarter" idx="4"/>
          </p:nvPr>
        </p:nvSpPr>
        <p:spPr/>
        <p:txBody>
          <a:bodyPr/>
          <a:lstStyle/>
          <a:p>
            <a:fld id="{E78626B2-E168-480E-BAE6-B60060C6AB83}" type="slidenum">
              <a:rPr lang="en-GB" smtClean="0"/>
              <a:pPr/>
              <a:t>10</a:t>
            </a:fld>
            <a:endParaRPr lang="en-GB" dirty="0"/>
          </a:p>
        </p:txBody>
      </p:sp>
      <p:sp>
        <p:nvSpPr>
          <p:cNvPr id="3" name="Rectangle 2">
            <a:extLst>
              <a:ext uri="{FF2B5EF4-FFF2-40B4-BE49-F238E27FC236}">
                <a16:creationId xmlns:a16="http://schemas.microsoft.com/office/drawing/2014/main" id="{3E9E12B9-27DA-EF43-EFEC-B6A0ACF3A7AA}"/>
              </a:ext>
            </a:extLst>
          </p:cNvPr>
          <p:cNvSpPr/>
          <p:nvPr/>
        </p:nvSpPr>
        <p:spPr>
          <a:xfrm>
            <a:off x="0" y="0"/>
            <a:ext cx="12192000" cy="980728"/>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Spending by solution category: </a:t>
            </a:r>
            <a:r>
              <a:rPr lang="en-GB" sz="2400" dirty="0">
                <a:solidFill>
                  <a:schemeClr val="bg1"/>
                </a:solidFill>
              </a:rPr>
              <a:t>SMBs will increase spending across all solution categories, with cyber security growth stabilising after a sharp rise over the previous 2 years [2/2]</a:t>
            </a:r>
          </a:p>
        </p:txBody>
      </p:sp>
      <p:sp>
        <p:nvSpPr>
          <p:cNvPr id="10" name="Rectangle 9">
            <a:extLst>
              <a:ext uri="{FF2B5EF4-FFF2-40B4-BE49-F238E27FC236}">
                <a16:creationId xmlns:a16="http://schemas.microsoft.com/office/drawing/2014/main" id="{C83EA9E9-7CE2-6798-CF51-8ECCD9F3F794}"/>
              </a:ext>
            </a:extLst>
          </p:cNvPr>
          <p:cNvSpPr/>
          <p:nvPr/>
        </p:nvSpPr>
        <p:spPr>
          <a:xfrm>
            <a:off x="557213" y="3814543"/>
            <a:ext cx="5228126" cy="19407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spc="20" dirty="0">
              <a:solidFill>
                <a:schemeClr val="tx1"/>
              </a:solidFill>
            </a:endParaRPr>
          </a:p>
          <a:p>
            <a:r>
              <a:rPr lang="en-GB" sz="1200" spc="20" dirty="0">
                <a:solidFill>
                  <a:schemeClr val="tx1"/>
                </a:solidFill>
              </a:rPr>
              <a:t>Spending on unified communications (UC) and digital services will increase by 5.3% between 2024 and 2025. Spending on communications and digital marketing and advertising categories accounts for almost three-quarters of spending in the UC and digital services category. Communication channels such as data, voice and messaging are gradually being integrated into a unified platform to enable smoother and more-effective communication. As businesses increasingly rely on collaboration tools to support remote and hybrid work setups, solutions that include AI-enhanced features will become more popular.</a:t>
            </a:r>
          </a:p>
          <a:p>
            <a:endParaRPr lang="en-GB" sz="1200" spc="20" dirty="0">
              <a:solidFill>
                <a:schemeClr val="tx1"/>
              </a:solidFill>
            </a:endParaRPr>
          </a:p>
        </p:txBody>
      </p:sp>
      <p:sp>
        <p:nvSpPr>
          <p:cNvPr id="11" name="Rectangle 10">
            <a:extLst>
              <a:ext uri="{FF2B5EF4-FFF2-40B4-BE49-F238E27FC236}">
                <a16:creationId xmlns:a16="http://schemas.microsoft.com/office/drawing/2014/main" id="{81B87F35-F336-A3BA-14CE-B8F46BE5F312}"/>
              </a:ext>
            </a:extLst>
          </p:cNvPr>
          <p:cNvSpPr/>
          <p:nvPr/>
        </p:nvSpPr>
        <p:spPr>
          <a:xfrm>
            <a:off x="6416021" y="1613657"/>
            <a:ext cx="5223587" cy="2240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spc="20" dirty="0">
                <a:solidFill>
                  <a:schemeClr val="tx1"/>
                </a:solidFill>
              </a:rPr>
              <a:t>SMBs increasingly recognise the value of IT and managed services, turning to external providers to enhance their technological capabilities without the overhead of in-house teams. In anticipation of future needs, businesses are partnering with IT and MSPs, which can deliver comprehensive, customised solutions that evolve alongside SMBs; operations, from strategic planning to implementation and ongoing maintenance. The shift to managed IT services is being driven by cost efficiencies, access to the latest technology, the need for multi-brand support and the growth of a distributed workforce culture. This trend marks a noticeable shift in the operational strategies of SMBs, with spending on these services expected to rise by 5% annually between 2024 and 2025. </a:t>
            </a:r>
          </a:p>
        </p:txBody>
      </p:sp>
      <p:sp>
        <p:nvSpPr>
          <p:cNvPr id="12" name="Rectangle 11">
            <a:extLst>
              <a:ext uri="{FF2B5EF4-FFF2-40B4-BE49-F238E27FC236}">
                <a16:creationId xmlns:a16="http://schemas.microsoft.com/office/drawing/2014/main" id="{D2DF5858-2C29-A7C8-442D-43EE4C1E39C3}"/>
              </a:ext>
            </a:extLst>
          </p:cNvPr>
          <p:cNvSpPr/>
          <p:nvPr/>
        </p:nvSpPr>
        <p:spPr>
          <a:xfrm>
            <a:off x="6420927" y="4180043"/>
            <a:ext cx="5214226" cy="20270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spc="20" dirty="0">
                <a:solidFill>
                  <a:schemeClr val="tx1"/>
                </a:solidFill>
              </a:rPr>
              <a:t>The modest year-on-year growth in SMB spending between 2024 and 2025 on devices and peripherals (see Figure 5) is being driven primarily by the increasing adoption of remote and hybrid work models, which has necessitated investments in handsets and 2-in-1 PCs for enhanced connectivity and productivity. </a:t>
            </a:r>
            <a:r>
              <a:rPr lang="en-GB" sz="1200" spc="20" dirty="0">
                <a:solidFill>
                  <a:schemeClr val="tx1"/>
                </a:solidFill>
              </a:rPr>
              <a:t>Businesses are also upgrading desktop PCs and notebooks to boost processing power, which supports their operational efficiency. The need for rapid prototyping and customisation in product development is driving a rising demand among SMBs for specialised equipment such as 3D printers. SMBs are adapting their hardware needs to the evolving work environments, improving productivity and maintaining competitiveness.</a:t>
            </a:r>
            <a:endParaRPr lang="en-GB" sz="1200" b="0" dirty="0">
              <a:solidFill>
                <a:schemeClr val="tx1"/>
              </a:solidFill>
            </a:endParaRPr>
          </a:p>
        </p:txBody>
      </p:sp>
      <p:sp>
        <p:nvSpPr>
          <p:cNvPr id="16" name="Rectangle 15">
            <a:extLst>
              <a:ext uri="{FF2B5EF4-FFF2-40B4-BE49-F238E27FC236}">
                <a16:creationId xmlns:a16="http://schemas.microsoft.com/office/drawing/2014/main" id="{38E871FD-B390-D4A6-08F5-AAE10143618A}"/>
              </a:ext>
            </a:extLst>
          </p:cNvPr>
          <p:cNvSpPr/>
          <p:nvPr/>
        </p:nvSpPr>
        <p:spPr>
          <a:xfrm flipV="1">
            <a:off x="561752" y="5690504"/>
            <a:ext cx="5228493" cy="64800"/>
          </a:xfrm>
          <a:prstGeom prst="rect">
            <a:avLst/>
          </a:prstGeom>
          <a:solidFill>
            <a:srgbClr val="5D4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29FDA4A9-4916-747F-CCE8-E833B65589E6}"/>
              </a:ext>
            </a:extLst>
          </p:cNvPr>
          <p:cNvSpPr/>
          <p:nvPr/>
        </p:nvSpPr>
        <p:spPr>
          <a:xfrm flipV="1">
            <a:off x="6420929" y="3808051"/>
            <a:ext cx="5223586" cy="64800"/>
          </a:xfrm>
          <a:prstGeom prst="rect">
            <a:avLst/>
          </a:prstGeom>
          <a:solidFill>
            <a:srgbClr val="F49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03C2E535-C012-D6B5-3D2A-6C1B58CA161D}"/>
              </a:ext>
            </a:extLst>
          </p:cNvPr>
          <p:cNvSpPr/>
          <p:nvPr/>
        </p:nvSpPr>
        <p:spPr>
          <a:xfrm flipV="1">
            <a:off x="6420927" y="6209070"/>
            <a:ext cx="5214225" cy="64800"/>
          </a:xfrm>
          <a:prstGeom prst="rect">
            <a:avLst/>
          </a:prstGeom>
          <a:solidFill>
            <a:srgbClr val="335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9D70BAA6-AF4A-6F54-A7FD-7BCFAB95D83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
        <p:nvSpPr>
          <p:cNvPr id="6" name="Freeform: Shape 5">
            <a:extLst>
              <a:ext uri="{FF2B5EF4-FFF2-40B4-BE49-F238E27FC236}">
                <a16:creationId xmlns:a16="http://schemas.microsoft.com/office/drawing/2014/main" id="{28CCB399-D8E3-7F2E-0981-8FE22FD0816F}"/>
              </a:ext>
            </a:extLst>
          </p:cNvPr>
          <p:cNvSpPr/>
          <p:nvPr/>
        </p:nvSpPr>
        <p:spPr>
          <a:xfrm>
            <a:off x="562037" y="3640369"/>
            <a:ext cx="5223302" cy="252000"/>
          </a:xfrm>
          <a:custGeom>
            <a:avLst/>
            <a:gdLst>
              <a:gd name="connsiteX0" fmla="*/ 0 w 1272870"/>
              <a:gd name="connsiteY0" fmla="*/ 0 h 872871"/>
              <a:gd name="connsiteX1" fmla="*/ 1272871 w 1272870"/>
              <a:gd name="connsiteY1" fmla="*/ 0 h 872871"/>
              <a:gd name="connsiteX2" fmla="*/ 1272871 w 1272870"/>
              <a:gd name="connsiteY2" fmla="*/ 872871 h 872871"/>
              <a:gd name="connsiteX3" fmla="*/ 0 w 1272870"/>
              <a:gd name="connsiteY3" fmla="*/ 872871 h 872871"/>
            </a:gdLst>
            <a:ahLst/>
            <a:cxnLst>
              <a:cxn ang="0">
                <a:pos x="connsiteX0" y="connsiteY0"/>
              </a:cxn>
              <a:cxn ang="0">
                <a:pos x="connsiteX1" y="connsiteY1"/>
              </a:cxn>
              <a:cxn ang="0">
                <a:pos x="connsiteX2" y="connsiteY2"/>
              </a:cxn>
              <a:cxn ang="0">
                <a:pos x="connsiteX3" y="connsiteY3"/>
              </a:cxn>
            </a:cxnLst>
            <a:rect l="l" t="t" r="r" b="b"/>
            <a:pathLst>
              <a:path w="1272870" h="872871">
                <a:moveTo>
                  <a:pt x="0" y="0"/>
                </a:moveTo>
                <a:lnTo>
                  <a:pt x="1272871" y="0"/>
                </a:lnTo>
                <a:lnTo>
                  <a:pt x="1272871" y="872871"/>
                </a:lnTo>
                <a:lnTo>
                  <a:pt x="0" y="872871"/>
                </a:lnTo>
                <a:close/>
              </a:path>
            </a:pathLst>
          </a:custGeom>
          <a:solidFill>
            <a:srgbClr val="5D4974"/>
          </a:solidFill>
          <a:ln w="14798" cap="flat">
            <a:noFill/>
            <a:prstDash val="solid"/>
            <a:miter/>
          </a:ln>
        </p:spPr>
        <p:txBody>
          <a:bodyPr rtlCol="0" anchor="ctr" anchorCtr="0"/>
          <a:lstStyle/>
          <a:p>
            <a:pPr algn="ctr"/>
            <a:r>
              <a:rPr lang="en-GB" sz="1400" b="1" dirty="0">
                <a:solidFill>
                  <a:schemeClr val="bg1"/>
                </a:solidFill>
                <a:latin typeface="+mn-lt"/>
              </a:rPr>
              <a:t>UC and digital services</a:t>
            </a:r>
          </a:p>
        </p:txBody>
      </p:sp>
      <p:sp>
        <p:nvSpPr>
          <p:cNvPr id="7" name="Freeform: Shape 6">
            <a:extLst>
              <a:ext uri="{FF2B5EF4-FFF2-40B4-BE49-F238E27FC236}">
                <a16:creationId xmlns:a16="http://schemas.microsoft.com/office/drawing/2014/main" id="{CC07946D-5BE0-6C5A-D860-B14F123AE200}"/>
              </a:ext>
            </a:extLst>
          </p:cNvPr>
          <p:cNvSpPr/>
          <p:nvPr/>
        </p:nvSpPr>
        <p:spPr>
          <a:xfrm>
            <a:off x="6420841" y="1380640"/>
            <a:ext cx="5218767" cy="252000"/>
          </a:xfrm>
          <a:custGeom>
            <a:avLst/>
            <a:gdLst>
              <a:gd name="connsiteX0" fmla="*/ 0 w 1272870"/>
              <a:gd name="connsiteY0" fmla="*/ 0 h 872871"/>
              <a:gd name="connsiteX1" fmla="*/ 1272871 w 1272870"/>
              <a:gd name="connsiteY1" fmla="*/ 0 h 872871"/>
              <a:gd name="connsiteX2" fmla="*/ 1272871 w 1272870"/>
              <a:gd name="connsiteY2" fmla="*/ 872871 h 872871"/>
              <a:gd name="connsiteX3" fmla="*/ 0 w 1272870"/>
              <a:gd name="connsiteY3" fmla="*/ 872871 h 872871"/>
            </a:gdLst>
            <a:ahLst/>
            <a:cxnLst>
              <a:cxn ang="0">
                <a:pos x="connsiteX0" y="connsiteY0"/>
              </a:cxn>
              <a:cxn ang="0">
                <a:pos x="connsiteX1" y="connsiteY1"/>
              </a:cxn>
              <a:cxn ang="0">
                <a:pos x="connsiteX2" y="connsiteY2"/>
              </a:cxn>
              <a:cxn ang="0">
                <a:pos x="connsiteX3" y="connsiteY3"/>
              </a:cxn>
            </a:cxnLst>
            <a:rect l="l" t="t" r="r" b="b"/>
            <a:pathLst>
              <a:path w="1272870" h="872871">
                <a:moveTo>
                  <a:pt x="0" y="0"/>
                </a:moveTo>
                <a:lnTo>
                  <a:pt x="1272871" y="0"/>
                </a:lnTo>
                <a:lnTo>
                  <a:pt x="1272871" y="872871"/>
                </a:lnTo>
                <a:lnTo>
                  <a:pt x="0" y="872871"/>
                </a:lnTo>
                <a:close/>
              </a:path>
            </a:pathLst>
          </a:custGeom>
          <a:solidFill>
            <a:srgbClr val="F49722"/>
          </a:solidFill>
          <a:ln w="14798" cap="flat">
            <a:noFill/>
            <a:prstDash val="solid"/>
            <a:miter/>
          </a:ln>
        </p:spPr>
        <p:txBody>
          <a:bodyPr rtlCol="0" anchor="ctr" anchorCtr="0"/>
          <a:lstStyle/>
          <a:p>
            <a:pPr algn="ctr"/>
            <a:r>
              <a:rPr lang="en-GB" sz="1400" b="1" dirty="0">
                <a:solidFill>
                  <a:schemeClr val="bg1"/>
                </a:solidFill>
                <a:latin typeface="+mn-lt"/>
              </a:rPr>
              <a:t>IT and managed services</a:t>
            </a:r>
          </a:p>
        </p:txBody>
      </p:sp>
      <p:sp>
        <p:nvSpPr>
          <p:cNvPr id="9" name="Freeform: Shape 8">
            <a:extLst>
              <a:ext uri="{FF2B5EF4-FFF2-40B4-BE49-F238E27FC236}">
                <a16:creationId xmlns:a16="http://schemas.microsoft.com/office/drawing/2014/main" id="{81C409C5-4C69-E0C8-7CD0-81BB837839FC}"/>
              </a:ext>
            </a:extLst>
          </p:cNvPr>
          <p:cNvSpPr/>
          <p:nvPr/>
        </p:nvSpPr>
        <p:spPr>
          <a:xfrm>
            <a:off x="6416021" y="3928043"/>
            <a:ext cx="5218767" cy="252000"/>
          </a:xfrm>
          <a:custGeom>
            <a:avLst/>
            <a:gdLst>
              <a:gd name="connsiteX0" fmla="*/ 0 w 1272870"/>
              <a:gd name="connsiteY0" fmla="*/ 0 h 872871"/>
              <a:gd name="connsiteX1" fmla="*/ 1272871 w 1272870"/>
              <a:gd name="connsiteY1" fmla="*/ 0 h 872871"/>
              <a:gd name="connsiteX2" fmla="*/ 1272871 w 1272870"/>
              <a:gd name="connsiteY2" fmla="*/ 872871 h 872871"/>
              <a:gd name="connsiteX3" fmla="*/ 0 w 1272870"/>
              <a:gd name="connsiteY3" fmla="*/ 872871 h 872871"/>
            </a:gdLst>
            <a:ahLst/>
            <a:cxnLst>
              <a:cxn ang="0">
                <a:pos x="connsiteX0" y="connsiteY0"/>
              </a:cxn>
              <a:cxn ang="0">
                <a:pos x="connsiteX1" y="connsiteY1"/>
              </a:cxn>
              <a:cxn ang="0">
                <a:pos x="connsiteX2" y="connsiteY2"/>
              </a:cxn>
              <a:cxn ang="0">
                <a:pos x="connsiteX3" y="connsiteY3"/>
              </a:cxn>
            </a:cxnLst>
            <a:rect l="l" t="t" r="r" b="b"/>
            <a:pathLst>
              <a:path w="1272870" h="872871">
                <a:moveTo>
                  <a:pt x="0" y="0"/>
                </a:moveTo>
                <a:lnTo>
                  <a:pt x="1272871" y="0"/>
                </a:lnTo>
                <a:lnTo>
                  <a:pt x="1272871" y="872871"/>
                </a:lnTo>
                <a:lnTo>
                  <a:pt x="0" y="872871"/>
                </a:lnTo>
                <a:close/>
              </a:path>
            </a:pathLst>
          </a:custGeom>
          <a:solidFill>
            <a:srgbClr val="335947"/>
          </a:solidFill>
          <a:ln w="14798" cap="flat">
            <a:noFill/>
            <a:prstDash val="solid"/>
            <a:miter/>
          </a:ln>
        </p:spPr>
        <p:txBody>
          <a:bodyPr rtlCol="0" anchor="ctr" anchorCtr="0"/>
          <a:lstStyle/>
          <a:p>
            <a:pPr algn="ctr"/>
            <a:r>
              <a:rPr lang="en-GB" sz="1400" b="1" dirty="0">
                <a:solidFill>
                  <a:schemeClr val="bg1"/>
                </a:solidFill>
                <a:latin typeface="+mn-lt"/>
              </a:rPr>
              <a:t>Devices and peripherals</a:t>
            </a:r>
          </a:p>
        </p:txBody>
      </p:sp>
      <p:grpSp>
        <p:nvGrpSpPr>
          <p:cNvPr id="14" name="Group 13">
            <a:extLst>
              <a:ext uri="{FF2B5EF4-FFF2-40B4-BE49-F238E27FC236}">
                <a16:creationId xmlns:a16="http://schemas.microsoft.com/office/drawing/2014/main" id="{C4F571B2-C979-16F9-701B-4F107B41FA7B}"/>
              </a:ext>
            </a:extLst>
          </p:cNvPr>
          <p:cNvGrpSpPr/>
          <p:nvPr/>
        </p:nvGrpSpPr>
        <p:grpSpPr>
          <a:xfrm>
            <a:off x="561753" y="1613657"/>
            <a:ext cx="5228126" cy="1815343"/>
            <a:chOff x="472651" y="4392043"/>
            <a:chExt cx="5332477" cy="1323155"/>
          </a:xfrm>
        </p:grpSpPr>
        <p:sp>
          <p:nvSpPr>
            <p:cNvPr id="23" name="Rectangle 22">
              <a:extLst>
                <a:ext uri="{FF2B5EF4-FFF2-40B4-BE49-F238E27FC236}">
                  <a16:creationId xmlns:a16="http://schemas.microsoft.com/office/drawing/2014/main" id="{4424418A-D12B-8D52-FDBB-C693D224E904}"/>
                </a:ext>
              </a:extLst>
            </p:cNvPr>
            <p:cNvSpPr/>
            <p:nvPr/>
          </p:nvSpPr>
          <p:spPr>
            <a:xfrm>
              <a:off x="472651" y="4392043"/>
              <a:ext cx="5319347" cy="126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2428F40E-D7C9-C24B-D21A-C13ED48A4399}"/>
                </a:ext>
              </a:extLst>
            </p:cNvPr>
            <p:cNvSpPr txBox="1"/>
            <p:nvPr/>
          </p:nvSpPr>
          <p:spPr>
            <a:xfrm>
              <a:off x="485782" y="4430061"/>
              <a:ext cx="5319346" cy="1179314"/>
            </a:xfrm>
            <a:prstGeom prst="rect">
              <a:avLst/>
            </a:prstGeom>
            <a:noFill/>
          </p:spPr>
          <p:txBody>
            <a:bodyPr wrap="square" rtlCol="0">
              <a:spAutoFit/>
            </a:bodyPr>
            <a:lstStyle/>
            <a:p>
              <a:r>
                <a:rPr lang="en-GB" sz="1200" spc="20" dirty="0">
                  <a:latin typeface="+mj-lt"/>
                </a:rPr>
                <a:t>In response to escalating cyber threats, SMBs are increasing their spending on cyber security. Advances in areas such as cloud-based solutions and mobile devices has left SMBs more vulnerable to cyber-attacks. In response, SMBs are investing in diverse security solutions such as remote management systems, mobile device security and data protection. They are also turning to managed service providers (MSPs) and managed security service providers (MSSPs) for guidance in navigating these evolving threats and effectively meeting regulatory standards.</a:t>
              </a:r>
            </a:p>
          </p:txBody>
        </p:sp>
        <p:sp>
          <p:nvSpPr>
            <p:cNvPr id="24" name="Rectangle 23">
              <a:extLst>
                <a:ext uri="{FF2B5EF4-FFF2-40B4-BE49-F238E27FC236}">
                  <a16:creationId xmlns:a16="http://schemas.microsoft.com/office/drawing/2014/main" id="{9FB86672-689A-7821-26DF-F233A302FF34}"/>
                </a:ext>
              </a:extLst>
            </p:cNvPr>
            <p:cNvSpPr/>
            <p:nvPr/>
          </p:nvSpPr>
          <p:spPr>
            <a:xfrm>
              <a:off x="472901" y="5650399"/>
              <a:ext cx="5319097" cy="64799"/>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Freeform: Shape 14">
            <a:extLst>
              <a:ext uri="{FF2B5EF4-FFF2-40B4-BE49-F238E27FC236}">
                <a16:creationId xmlns:a16="http://schemas.microsoft.com/office/drawing/2014/main" id="{70B0E088-A668-0435-1853-4492275513B7}"/>
              </a:ext>
            </a:extLst>
          </p:cNvPr>
          <p:cNvSpPr/>
          <p:nvPr/>
        </p:nvSpPr>
        <p:spPr>
          <a:xfrm>
            <a:off x="561752" y="1380640"/>
            <a:ext cx="5223302" cy="261818"/>
          </a:xfrm>
          <a:custGeom>
            <a:avLst/>
            <a:gdLst>
              <a:gd name="connsiteX0" fmla="*/ 0 w 1272870"/>
              <a:gd name="connsiteY0" fmla="*/ 0 h 872871"/>
              <a:gd name="connsiteX1" fmla="*/ 1272871 w 1272870"/>
              <a:gd name="connsiteY1" fmla="*/ 0 h 872871"/>
              <a:gd name="connsiteX2" fmla="*/ 1272871 w 1272870"/>
              <a:gd name="connsiteY2" fmla="*/ 872871 h 872871"/>
              <a:gd name="connsiteX3" fmla="*/ 0 w 1272870"/>
              <a:gd name="connsiteY3" fmla="*/ 872871 h 872871"/>
            </a:gdLst>
            <a:ahLst/>
            <a:cxnLst>
              <a:cxn ang="0">
                <a:pos x="connsiteX0" y="connsiteY0"/>
              </a:cxn>
              <a:cxn ang="0">
                <a:pos x="connsiteX1" y="connsiteY1"/>
              </a:cxn>
              <a:cxn ang="0">
                <a:pos x="connsiteX2" y="connsiteY2"/>
              </a:cxn>
              <a:cxn ang="0">
                <a:pos x="connsiteX3" y="connsiteY3"/>
              </a:cxn>
            </a:cxnLst>
            <a:rect l="l" t="t" r="r" b="b"/>
            <a:pathLst>
              <a:path w="1272870" h="872871">
                <a:moveTo>
                  <a:pt x="0" y="0"/>
                </a:moveTo>
                <a:lnTo>
                  <a:pt x="1272871" y="0"/>
                </a:lnTo>
                <a:lnTo>
                  <a:pt x="1272871" y="872871"/>
                </a:lnTo>
                <a:lnTo>
                  <a:pt x="0" y="872871"/>
                </a:lnTo>
                <a:close/>
              </a:path>
            </a:pathLst>
          </a:custGeom>
          <a:solidFill>
            <a:srgbClr val="CC7681"/>
          </a:solidFill>
          <a:ln w="14798" cap="flat">
            <a:noFill/>
            <a:prstDash val="solid"/>
            <a:miter/>
          </a:ln>
        </p:spPr>
        <p:txBody>
          <a:bodyPr rtlCol="0" anchor="ctr" anchorCtr="0"/>
          <a:lstStyle/>
          <a:p>
            <a:pPr algn="ctr"/>
            <a:r>
              <a:rPr lang="en-GB" sz="1400" b="1" dirty="0">
                <a:solidFill>
                  <a:schemeClr val="bg1"/>
                </a:solidFill>
                <a:latin typeface="+mn-lt"/>
              </a:rPr>
              <a:t>Cyber security</a:t>
            </a:r>
          </a:p>
        </p:txBody>
      </p:sp>
    </p:spTree>
    <p:extLst>
      <p:ext uri="{BB962C8B-B14F-4D97-AF65-F5344CB8AC3E}">
        <p14:creationId xmlns:p14="http://schemas.microsoft.com/office/powerpoint/2010/main" val="71592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8F44983-7E9A-D428-80A9-104EE74B5F79}"/>
              </a:ext>
            </a:extLst>
          </p:cNvPr>
          <p:cNvSpPr/>
          <p:nvPr/>
        </p:nvSpPr>
        <p:spPr>
          <a:xfrm>
            <a:off x="9863" y="901073"/>
            <a:ext cx="6088694" cy="5956927"/>
          </a:xfrm>
          <a:prstGeom prst="rect">
            <a:avLst/>
          </a:prstGeom>
          <a:solidFill>
            <a:srgbClr val="CE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accent4">
                  <a:lumMod val="20000"/>
                  <a:lumOff val="80000"/>
                </a:schemeClr>
              </a:solidFill>
            </a:endParaRPr>
          </a:p>
        </p:txBody>
      </p:sp>
      <p:graphicFrame>
        <p:nvGraphicFramePr>
          <p:cNvPr id="8" name="Object 7" hidden="1">
            <a:extLst>
              <a:ext uri="{FF2B5EF4-FFF2-40B4-BE49-F238E27FC236}">
                <a16:creationId xmlns:a16="http://schemas.microsoft.com/office/drawing/2014/main" id="{CF0EC441-AFC2-4C8B-3B1C-6660EB7C6B0A}"/>
              </a:ext>
            </a:extLst>
          </p:cNvPr>
          <p:cNvGraphicFramePr>
            <a:graphicFrameLocks noChangeAspect="1"/>
          </p:cNvGraphicFramePr>
          <p:nvPr>
            <p:custDataLst>
              <p:tags r:id="rId1"/>
            </p:custDataLst>
            <p:extLst>
              <p:ext uri="{D42A27DB-BD31-4B8C-83A1-F6EECF244321}">
                <p14:modId xmlns:p14="http://schemas.microsoft.com/office/powerpoint/2010/main" val="855475850"/>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8" name="Object 7" hidden="1">
                        <a:extLst>
                          <a:ext uri="{FF2B5EF4-FFF2-40B4-BE49-F238E27FC236}">
                            <a16:creationId xmlns:a16="http://schemas.microsoft.com/office/drawing/2014/main" id="{CF0EC441-AFC2-4C8B-3B1C-6660EB7C6B0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7AE5FBAC-604B-AB90-6B2D-9B256BB6B6B6}"/>
              </a:ext>
            </a:extLst>
          </p:cNvPr>
          <p:cNvSpPr>
            <a:spLocks noGrp="1"/>
          </p:cNvSpPr>
          <p:nvPr>
            <p:ph type="body" sz="quarter" idx="12"/>
          </p:nvPr>
        </p:nvSpPr>
        <p:spPr>
          <a:xfrm>
            <a:off x="556847" y="1665288"/>
            <a:ext cx="5228492" cy="4535487"/>
          </a:xfrm>
        </p:spPr>
        <p:txBody>
          <a:bodyPr/>
          <a:lstStyle/>
          <a:p>
            <a:r>
              <a:rPr lang="en-GB" b="1" spc="20" dirty="0">
                <a:solidFill>
                  <a:srgbClr val="122942"/>
                </a:solidFill>
              </a:rPr>
              <a:t>Revenue for MSPs and systems integrators (SIs) is expected to rise at a CAGR of 12% between 2023 and 2028. We anticipate that by the end of this period that their collective revenue will amount to USD603 billion.</a:t>
            </a:r>
          </a:p>
          <a:p>
            <a:r>
              <a:rPr lang="en-GB" dirty="0"/>
              <a:t>While traditional resellers and value-added resellers (VARs) are expected to account for 42% of the SMB IT spending market in 2024, this figure is projected to decrease during this forecast period. This is because MSPs/SIs are quickly becoming the preferred choice for SMBs that want partners that can address the gaps in SMBs’ skills and staffing as well as partners that can identify operational efficiency opportunities and provide services beyond simple procurement and repairs. As a result, the market share of VARs, retailers and telecoms operators will fall as SMBs move towards MSPs/SIs for more-comprehensive and proactive advisory partnerships.</a:t>
            </a:r>
          </a:p>
          <a:p>
            <a:r>
              <a:rPr lang="en-GB" dirty="0"/>
              <a:t>It is noteworthy that IT vendors are actively engaging their channel partners through a series of strategic actions. IT vendors are improving partner programmes by providing easy product listings, flexible delivery options, simplified billing processes and access to marketing tools and resources. They are also expanding their suite of solutions, offering a comprehensive portfolio and providing monetary incentives such as significant rebates and financial rewards to stimulate growth and recognise successful partnerships. In addition, vendors are promoting channel sales over direct sales by offering tiered partner programmes and by committing to a reduction in direct customer sales, thus driving more business through partner channels.</a:t>
            </a:r>
          </a:p>
        </p:txBody>
      </p:sp>
      <p:sp>
        <p:nvSpPr>
          <p:cNvPr id="4" name="Text Placeholder 3">
            <a:extLst>
              <a:ext uri="{FF2B5EF4-FFF2-40B4-BE49-F238E27FC236}">
                <a16:creationId xmlns:a16="http://schemas.microsoft.com/office/drawing/2014/main" id="{150C4B29-5462-101D-FA72-4A911DCE422C}"/>
              </a:ext>
            </a:extLst>
          </p:cNvPr>
          <p:cNvSpPr>
            <a:spLocks noGrp="1"/>
          </p:cNvSpPr>
          <p:nvPr>
            <p:ph type="body" sz="quarter" idx="15"/>
          </p:nvPr>
        </p:nvSpPr>
        <p:spPr>
          <a:xfrm>
            <a:off x="6406893" y="1247005"/>
            <a:ext cx="5228494" cy="252000"/>
          </a:xfrm>
        </p:spPr>
        <p:txBody>
          <a:bodyPr/>
          <a:lstStyle/>
          <a:p>
            <a:r>
              <a:rPr lang="en-GB" dirty="0"/>
              <a:t>Figure 6: SMB IT spending by channel, worldwide, 2023–2028</a:t>
            </a:r>
          </a:p>
        </p:txBody>
      </p:sp>
      <p:sp>
        <p:nvSpPr>
          <p:cNvPr id="6" name="Text Placeholder 5">
            <a:extLst>
              <a:ext uri="{FF2B5EF4-FFF2-40B4-BE49-F238E27FC236}">
                <a16:creationId xmlns:a16="http://schemas.microsoft.com/office/drawing/2014/main" id="{2F2CCEB5-3AFD-8E44-7A55-3E6533A38309}"/>
              </a:ext>
            </a:extLst>
          </p:cNvPr>
          <p:cNvSpPr>
            <a:spLocks noGrp="1"/>
          </p:cNvSpPr>
          <p:nvPr>
            <p:ph type="body" sz="quarter" idx="17"/>
          </p:nvPr>
        </p:nvSpPr>
        <p:spPr>
          <a:xfrm>
            <a:off x="6406892" y="3709474"/>
            <a:ext cx="5228308" cy="252000"/>
          </a:xfrm>
        </p:spPr>
        <p:txBody>
          <a:bodyPr/>
          <a:lstStyle/>
          <a:p>
            <a:r>
              <a:rPr lang="en-GB" dirty="0"/>
              <a:t>Figure 7: Year-on-year growth in SMB IT spending by channel, worldwide, 2024–2028</a:t>
            </a:r>
          </a:p>
        </p:txBody>
      </p:sp>
      <p:sp>
        <p:nvSpPr>
          <p:cNvPr id="7" name="Slide Number Placeholder 6">
            <a:extLst>
              <a:ext uri="{FF2B5EF4-FFF2-40B4-BE49-F238E27FC236}">
                <a16:creationId xmlns:a16="http://schemas.microsoft.com/office/drawing/2014/main" id="{81D777F6-D13C-DBD4-84BA-7916135EF22D}"/>
              </a:ext>
            </a:extLst>
          </p:cNvPr>
          <p:cNvSpPr>
            <a:spLocks noGrp="1"/>
          </p:cNvSpPr>
          <p:nvPr>
            <p:ph type="sldNum" sz="quarter" idx="4"/>
          </p:nvPr>
        </p:nvSpPr>
        <p:spPr/>
        <p:txBody>
          <a:bodyPr/>
          <a:lstStyle/>
          <a:p>
            <a:fld id="{E78626B2-E168-480E-BAE6-B60060C6AB83}" type="slidenum">
              <a:rPr lang="en-GB" smtClean="0"/>
              <a:pPr/>
              <a:t>11</a:t>
            </a:fld>
            <a:endParaRPr lang="en-GB" dirty="0"/>
          </a:p>
        </p:txBody>
      </p:sp>
      <p:graphicFrame>
        <p:nvGraphicFramePr>
          <p:cNvPr id="5" name="Chart 4">
            <a:extLst>
              <a:ext uri="{FF2B5EF4-FFF2-40B4-BE49-F238E27FC236}">
                <a16:creationId xmlns:a16="http://schemas.microsoft.com/office/drawing/2014/main" id="{5CD93F1D-EECB-4E6F-8E44-6658202B518A}"/>
              </a:ext>
            </a:extLst>
          </p:cNvPr>
          <p:cNvGraphicFramePr>
            <a:graphicFrameLocks noGrp="1"/>
          </p:cNvGraphicFramePr>
          <p:nvPr>
            <p:extLst>
              <p:ext uri="{D42A27DB-BD31-4B8C-83A1-F6EECF244321}">
                <p14:modId xmlns:p14="http://schemas.microsoft.com/office/powerpoint/2010/main" val="713464592"/>
              </p:ext>
            </p:extLst>
          </p:nvPr>
        </p:nvGraphicFramePr>
        <p:xfrm>
          <a:off x="6407150" y="1506955"/>
          <a:ext cx="5228003" cy="22155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00E9D186-3010-47F8-B805-D407E5B1960F}"/>
              </a:ext>
            </a:extLst>
          </p:cNvPr>
          <p:cNvGraphicFramePr>
            <a:graphicFrameLocks noGrp="1"/>
          </p:cNvGraphicFramePr>
          <p:nvPr>
            <p:extLst>
              <p:ext uri="{D42A27DB-BD31-4B8C-83A1-F6EECF244321}">
                <p14:modId xmlns:p14="http://schemas.microsoft.com/office/powerpoint/2010/main" val="45193776"/>
              </p:ext>
            </p:extLst>
          </p:nvPr>
        </p:nvGraphicFramePr>
        <p:xfrm>
          <a:off x="6407149" y="4111625"/>
          <a:ext cx="5228004" cy="2089151"/>
        </p:xfrm>
        <a:graphic>
          <a:graphicData uri="http://schemas.openxmlformats.org/drawingml/2006/chart">
            <c:chart xmlns:c="http://schemas.openxmlformats.org/drawingml/2006/chart" xmlns:r="http://schemas.openxmlformats.org/officeDocument/2006/relationships" r:id="rId7"/>
          </a:graphicData>
        </a:graphic>
      </p:graphicFrame>
      <p:sp>
        <p:nvSpPr>
          <p:cNvPr id="15" name="Rectangle 14">
            <a:extLst>
              <a:ext uri="{FF2B5EF4-FFF2-40B4-BE49-F238E27FC236}">
                <a16:creationId xmlns:a16="http://schemas.microsoft.com/office/drawing/2014/main" id="{F8EC24FE-620B-29AC-5661-467BB0CD6BB0}"/>
              </a:ext>
            </a:extLst>
          </p:cNvPr>
          <p:cNvSpPr/>
          <p:nvPr/>
        </p:nvSpPr>
        <p:spPr>
          <a:xfrm>
            <a:off x="0" y="0"/>
            <a:ext cx="12192000" cy="980728"/>
          </a:xfrm>
          <a:prstGeom prst="rect">
            <a:avLst/>
          </a:prstGeom>
          <a:solidFill>
            <a:srgbClr val="699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22942"/>
                </a:solidFill>
              </a:rPr>
              <a:t>Spending by route to market: </a:t>
            </a:r>
            <a:r>
              <a:rPr lang="en-GB" sz="2400" dirty="0">
                <a:solidFill>
                  <a:schemeClr val="bg1"/>
                </a:solidFill>
              </a:rPr>
              <a:t>MSPs/SIs continue to gain market share as SMBs </a:t>
            </a:r>
            <a:br>
              <a:rPr lang="en-GB" sz="2400" dirty="0">
                <a:solidFill>
                  <a:schemeClr val="bg1"/>
                </a:solidFill>
              </a:rPr>
            </a:br>
            <a:r>
              <a:rPr lang="en-GB" sz="2400" dirty="0">
                <a:solidFill>
                  <a:schemeClr val="bg1"/>
                </a:solidFill>
              </a:rPr>
              <a:t>search for more-integrated services</a:t>
            </a:r>
          </a:p>
        </p:txBody>
      </p:sp>
      <p:pic>
        <p:nvPicPr>
          <p:cNvPr id="2" name="Picture 1">
            <a:extLst>
              <a:ext uri="{FF2B5EF4-FFF2-40B4-BE49-F238E27FC236}">
                <a16:creationId xmlns:a16="http://schemas.microsoft.com/office/drawing/2014/main" id="{F7407112-3AA0-F39F-F56E-A59290DC0D8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196061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0C7EA0AF-3BE3-7CBB-A632-258CB06B8777}"/>
              </a:ext>
            </a:extLst>
          </p:cNvPr>
          <p:cNvGraphicFramePr>
            <a:graphicFrameLocks noChangeAspect="1"/>
          </p:cNvGraphicFramePr>
          <p:nvPr>
            <p:custDataLst>
              <p:tags r:id="rId1"/>
            </p:custDataLst>
            <p:extLst>
              <p:ext uri="{D42A27DB-BD31-4B8C-83A1-F6EECF244321}">
                <p14:modId xmlns:p14="http://schemas.microsoft.com/office/powerpoint/2010/main" val="2870902946"/>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5" name="Object 14" hidden="1">
                        <a:extLst>
                          <a:ext uri="{FF2B5EF4-FFF2-40B4-BE49-F238E27FC236}">
                            <a16:creationId xmlns:a16="http://schemas.microsoft.com/office/drawing/2014/main" id="{0C7EA0AF-3BE3-7CBB-A632-258CB06B8777}"/>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8BCA49-80EA-40EB-ABA2-4609428152E2}"/>
              </a:ext>
            </a:extLst>
          </p:cNvPr>
          <p:cNvSpPr>
            <a:spLocks noGrp="1"/>
          </p:cNvSpPr>
          <p:nvPr>
            <p:ph type="title"/>
          </p:nvPr>
        </p:nvSpPr>
        <p:spPr/>
        <p:txBody>
          <a:bodyPr vert="horz"/>
          <a:lstStyle/>
          <a:p>
            <a:r>
              <a:rPr lang="en-GB" dirty="0"/>
              <a:t>Key takeaways</a:t>
            </a:r>
          </a:p>
        </p:txBody>
      </p:sp>
      <p:sp>
        <p:nvSpPr>
          <p:cNvPr id="3" name="Slide Number Placeholder 2">
            <a:extLst>
              <a:ext uri="{FF2B5EF4-FFF2-40B4-BE49-F238E27FC236}">
                <a16:creationId xmlns:a16="http://schemas.microsoft.com/office/drawing/2014/main" id="{F52DB376-23A9-465C-9588-5E512139856B}"/>
              </a:ext>
            </a:extLst>
          </p:cNvPr>
          <p:cNvSpPr>
            <a:spLocks noGrp="1"/>
          </p:cNvSpPr>
          <p:nvPr>
            <p:ph type="sldNum" sz="quarter" idx="4"/>
          </p:nvPr>
        </p:nvSpPr>
        <p:spPr/>
        <p:txBody>
          <a:bodyPr/>
          <a:lstStyle/>
          <a:p>
            <a:fld id="{E78626B2-E168-480E-BAE6-B60060C6AB83}" type="slidenum">
              <a:rPr lang="en-GB" smtClean="0"/>
              <a:pPr/>
              <a:t>12</a:t>
            </a:fld>
            <a:endParaRPr lang="en-GB" dirty="0"/>
          </a:p>
        </p:txBody>
      </p:sp>
      <p:sp>
        <p:nvSpPr>
          <p:cNvPr id="21" name="Rectangle: Rounded Corners 20">
            <a:extLst>
              <a:ext uri="{FF2B5EF4-FFF2-40B4-BE49-F238E27FC236}">
                <a16:creationId xmlns:a16="http://schemas.microsoft.com/office/drawing/2014/main" id="{518A9B3D-A49E-02A7-94B6-0EC6D29370CD}"/>
              </a:ext>
            </a:extLst>
          </p:cNvPr>
          <p:cNvSpPr/>
          <p:nvPr/>
        </p:nvSpPr>
        <p:spPr>
          <a:xfrm>
            <a:off x="1661960" y="1453694"/>
            <a:ext cx="8245779" cy="1440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 name="Rectangle 4">
            <a:extLst>
              <a:ext uri="{FF2B5EF4-FFF2-40B4-BE49-F238E27FC236}">
                <a16:creationId xmlns:a16="http://schemas.microsoft.com/office/drawing/2014/main" id="{52E34353-DDF3-D5F4-1299-62947CDC334F}"/>
              </a:ext>
            </a:extLst>
          </p:cNvPr>
          <p:cNvSpPr/>
          <p:nvPr/>
        </p:nvSpPr>
        <p:spPr>
          <a:xfrm>
            <a:off x="601603" y="1453694"/>
            <a:ext cx="1218322" cy="1440000"/>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a:t>1.</a:t>
            </a:r>
          </a:p>
        </p:txBody>
      </p:sp>
      <p:sp>
        <p:nvSpPr>
          <p:cNvPr id="6" name="Rectangle: Rounded Corners 5">
            <a:extLst>
              <a:ext uri="{FF2B5EF4-FFF2-40B4-BE49-F238E27FC236}">
                <a16:creationId xmlns:a16="http://schemas.microsoft.com/office/drawing/2014/main" id="{A5EC567F-7175-0E53-0F95-43C15B0F4201}"/>
              </a:ext>
            </a:extLst>
          </p:cNvPr>
          <p:cNvSpPr/>
          <p:nvPr/>
        </p:nvSpPr>
        <p:spPr>
          <a:xfrm>
            <a:off x="2355901" y="3070910"/>
            <a:ext cx="8085977" cy="1440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7" name="Rectangle 6">
            <a:extLst>
              <a:ext uri="{FF2B5EF4-FFF2-40B4-BE49-F238E27FC236}">
                <a16:creationId xmlns:a16="http://schemas.microsoft.com/office/drawing/2014/main" id="{E5B72F23-D696-3FF2-401C-3CFC94F31CD1}"/>
              </a:ext>
            </a:extLst>
          </p:cNvPr>
          <p:cNvSpPr/>
          <p:nvPr/>
        </p:nvSpPr>
        <p:spPr>
          <a:xfrm>
            <a:off x="1135745" y="3062032"/>
            <a:ext cx="1218322" cy="1440000"/>
          </a:xfrm>
          <a:prstGeom prst="rect">
            <a:avLst/>
          </a:prstGeom>
          <a:solidFill>
            <a:srgbClr val="699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a:t>2.</a:t>
            </a:r>
          </a:p>
        </p:txBody>
      </p:sp>
      <p:sp>
        <p:nvSpPr>
          <p:cNvPr id="8" name="Rectangle: Rounded Corners 7">
            <a:extLst>
              <a:ext uri="{FF2B5EF4-FFF2-40B4-BE49-F238E27FC236}">
                <a16:creationId xmlns:a16="http://schemas.microsoft.com/office/drawing/2014/main" id="{5252C4E9-A0C2-9FFD-7482-F85FBB174684}"/>
              </a:ext>
            </a:extLst>
          </p:cNvPr>
          <p:cNvSpPr/>
          <p:nvPr/>
        </p:nvSpPr>
        <p:spPr>
          <a:xfrm>
            <a:off x="3049842" y="4688127"/>
            <a:ext cx="8201410" cy="1440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9" name="Rectangle 8">
            <a:extLst>
              <a:ext uri="{FF2B5EF4-FFF2-40B4-BE49-F238E27FC236}">
                <a16:creationId xmlns:a16="http://schemas.microsoft.com/office/drawing/2014/main" id="{1C1DF0A5-D036-4C5E-8C91-45F37772AC85}"/>
              </a:ext>
            </a:extLst>
          </p:cNvPr>
          <p:cNvSpPr/>
          <p:nvPr/>
        </p:nvSpPr>
        <p:spPr>
          <a:xfrm>
            <a:off x="1945094" y="4688127"/>
            <a:ext cx="1218322" cy="1440000"/>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a:t>3.</a:t>
            </a:r>
          </a:p>
        </p:txBody>
      </p:sp>
      <p:sp>
        <p:nvSpPr>
          <p:cNvPr id="11" name="TextBox 10">
            <a:extLst>
              <a:ext uri="{FF2B5EF4-FFF2-40B4-BE49-F238E27FC236}">
                <a16:creationId xmlns:a16="http://schemas.microsoft.com/office/drawing/2014/main" id="{42BDD9B7-3F66-5D94-766F-C3993E0B0B9E}"/>
              </a:ext>
            </a:extLst>
          </p:cNvPr>
          <p:cNvSpPr txBox="1"/>
          <p:nvPr/>
        </p:nvSpPr>
        <p:spPr>
          <a:xfrm>
            <a:off x="1914001" y="1594264"/>
            <a:ext cx="7899661" cy="1154162"/>
          </a:xfrm>
          <a:prstGeom prst="rect">
            <a:avLst/>
          </a:prstGeom>
          <a:noFill/>
        </p:spPr>
        <p:txBody>
          <a:bodyPr wrap="square" rtlCol="0">
            <a:spAutoFit/>
          </a:bodyPr>
          <a:lstStyle/>
          <a:p>
            <a:pPr>
              <a:spcAft>
                <a:spcPts val="600"/>
              </a:spcAft>
            </a:pPr>
            <a:r>
              <a:rPr lang="en-GB" sz="1400" b="1" spc="20" dirty="0">
                <a:solidFill>
                  <a:srgbClr val="CC7681"/>
                </a:solidFill>
                <a:latin typeface="+mn-lt"/>
              </a:rPr>
              <a:t>SMBs will increase their IT investments during the forecast period to foster business growth, innovation and operational efficiency. </a:t>
            </a:r>
          </a:p>
          <a:p>
            <a:pPr>
              <a:spcAft>
                <a:spcPts val="600"/>
              </a:spcAft>
            </a:pPr>
            <a:r>
              <a:rPr lang="en-GB" sz="1200" dirty="0">
                <a:latin typeface="+mn-lt"/>
              </a:rPr>
              <a:t>SMBs’ shift from a recovery mode to strategic investment follows their successful adaptation to remote and hybrid work models in the wake of the COVID-19 pandemic. This strategic focus on technology, particularly in infrastructure, managed services and security, is set to intensify during the forecast period.</a:t>
            </a:r>
          </a:p>
        </p:txBody>
      </p:sp>
      <p:sp>
        <p:nvSpPr>
          <p:cNvPr id="14" name="TextBox 13">
            <a:extLst>
              <a:ext uri="{FF2B5EF4-FFF2-40B4-BE49-F238E27FC236}">
                <a16:creationId xmlns:a16="http://schemas.microsoft.com/office/drawing/2014/main" id="{8E90D735-BD82-8AF5-04F8-7316AF2F527D}"/>
              </a:ext>
            </a:extLst>
          </p:cNvPr>
          <p:cNvSpPr txBox="1"/>
          <p:nvPr/>
        </p:nvSpPr>
        <p:spPr>
          <a:xfrm>
            <a:off x="2354067" y="3190591"/>
            <a:ext cx="7899661" cy="1123384"/>
          </a:xfrm>
          <a:prstGeom prst="rect">
            <a:avLst/>
          </a:prstGeom>
          <a:noFill/>
        </p:spPr>
        <p:txBody>
          <a:bodyPr wrap="square" rtlCol="0">
            <a:spAutoFit/>
          </a:bodyPr>
          <a:lstStyle/>
          <a:p>
            <a:pPr>
              <a:spcAft>
                <a:spcPts val="600"/>
              </a:spcAft>
            </a:pPr>
            <a:r>
              <a:rPr lang="en-GB" sz="1400" b="1" spc="20" dirty="0">
                <a:solidFill>
                  <a:srgbClr val="699DBE"/>
                </a:solidFill>
                <a:latin typeface="+mn-lt"/>
              </a:rPr>
              <a:t>SMBs will approach AI pragmatically due to operational and financial challenges.</a:t>
            </a:r>
          </a:p>
          <a:p>
            <a:pPr>
              <a:spcAft>
                <a:spcPts val="600"/>
              </a:spcAft>
            </a:pPr>
            <a:r>
              <a:rPr lang="en-GB" sz="1200" dirty="0">
                <a:latin typeface="+mn-lt"/>
              </a:rPr>
              <a:t>While AI is not yet a staple in daily operations, SMBs recognise its strategic importance. They are keen to take advantage of the benefits of AI but are challenged by budget constraints and expertise requirements. SMBs are more ready to use AI features within existing business applications, cyber-security and unified communication solutions than to adopt standalone AI technologies.</a:t>
            </a:r>
          </a:p>
        </p:txBody>
      </p:sp>
      <p:sp>
        <p:nvSpPr>
          <p:cNvPr id="18" name="TextBox 17">
            <a:extLst>
              <a:ext uri="{FF2B5EF4-FFF2-40B4-BE49-F238E27FC236}">
                <a16:creationId xmlns:a16="http://schemas.microsoft.com/office/drawing/2014/main" id="{056399E3-91C7-9CF4-786E-1F6709D49A67}"/>
              </a:ext>
            </a:extLst>
          </p:cNvPr>
          <p:cNvSpPr txBox="1"/>
          <p:nvPr/>
        </p:nvSpPr>
        <p:spPr>
          <a:xfrm>
            <a:off x="3222899" y="4764761"/>
            <a:ext cx="7899661" cy="1338828"/>
          </a:xfrm>
          <a:prstGeom prst="rect">
            <a:avLst/>
          </a:prstGeom>
          <a:noFill/>
        </p:spPr>
        <p:txBody>
          <a:bodyPr wrap="square" rtlCol="0">
            <a:spAutoFit/>
          </a:bodyPr>
          <a:lstStyle/>
          <a:p>
            <a:pPr>
              <a:spcAft>
                <a:spcPts val="600"/>
              </a:spcAft>
            </a:pPr>
            <a:r>
              <a:rPr lang="en-GB" sz="1400" b="1" spc="20" dirty="0">
                <a:solidFill>
                  <a:srgbClr val="D77B0B"/>
                </a:solidFill>
                <a:latin typeface="+mn-lt"/>
              </a:rPr>
              <a:t>MSPs and SIs are on a trajectory of revenue growth, with a significant compound annual growth rate expected over a 5-year span.</a:t>
            </a:r>
          </a:p>
          <a:p>
            <a:pPr>
              <a:spcAft>
                <a:spcPts val="600"/>
              </a:spcAft>
            </a:pPr>
            <a:r>
              <a:rPr lang="en-GB" sz="1200" dirty="0">
                <a:latin typeface="+mn-lt"/>
              </a:rPr>
              <a:t>Traditional resellers and VARs are projected to lose market share as SMBs increasingly look to MSPs/SIs to help them fill skill gaps and offer more than just procurement and repairs. IT vendors are taking advantage of this shift by enhancing partner programmes, expanding solution suites and incentivising channel sales to drive business growth through partnerships.</a:t>
            </a:r>
          </a:p>
        </p:txBody>
      </p:sp>
      <p:sp>
        <p:nvSpPr>
          <p:cNvPr id="4" name="Rectangle 3">
            <a:extLst>
              <a:ext uri="{FF2B5EF4-FFF2-40B4-BE49-F238E27FC236}">
                <a16:creationId xmlns:a16="http://schemas.microsoft.com/office/drawing/2014/main" id="{8B4096F2-22A4-5AAF-270D-C2B0AAA6AB81}"/>
              </a:ext>
            </a:extLst>
          </p:cNvPr>
          <p:cNvSpPr/>
          <p:nvPr/>
        </p:nvSpPr>
        <p:spPr>
          <a:xfrm>
            <a:off x="601603" y="2886961"/>
            <a:ext cx="9306136" cy="74223"/>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56527A8-A16C-4C63-FEA5-00082B177115}"/>
              </a:ext>
            </a:extLst>
          </p:cNvPr>
          <p:cNvSpPr/>
          <p:nvPr/>
        </p:nvSpPr>
        <p:spPr>
          <a:xfrm>
            <a:off x="1135742" y="4495299"/>
            <a:ext cx="9306136" cy="74223"/>
          </a:xfrm>
          <a:prstGeom prst="rect">
            <a:avLst/>
          </a:prstGeom>
          <a:solidFill>
            <a:srgbClr val="699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138784CB-DD4F-8DD6-002F-F0987D6BB4DD}"/>
              </a:ext>
            </a:extLst>
          </p:cNvPr>
          <p:cNvSpPr/>
          <p:nvPr/>
        </p:nvSpPr>
        <p:spPr>
          <a:xfrm>
            <a:off x="1945115" y="6126527"/>
            <a:ext cx="9306136" cy="74223"/>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E124DAAC-FBBD-7960-8ACC-B7763931BC5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256285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EDFE9"/>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5F55AF0-277C-17D8-BAEA-2F15205BB643}"/>
              </a:ext>
            </a:extLst>
          </p:cNvPr>
          <p:cNvGraphicFramePr>
            <a:graphicFrameLocks noChangeAspect="1"/>
          </p:cNvGraphicFramePr>
          <p:nvPr>
            <p:custDataLst>
              <p:tags r:id="rId1"/>
            </p:custDataLst>
            <p:extLst>
              <p:ext uri="{D42A27DB-BD31-4B8C-83A1-F6EECF244321}">
                <p14:modId xmlns:p14="http://schemas.microsoft.com/office/powerpoint/2010/main" val="3926397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8" name="think-cell data - do not delete" hidden="1">
                        <a:extLst>
                          <a:ext uri="{FF2B5EF4-FFF2-40B4-BE49-F238E27FC236}">
                            <a16:creationId xmlns:a16="http://schemas.microsoft.com/office/drawing/2014/main" id="{75F55AF0-277C-17D8-BAEA-2F15205BB6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153D8496-A57F-2BAC-1D2D-D66C364693B1}"/>
              </a:ext>
            </a:extLst>
          </p:cNvPr>
          <p:cNvSpPr/>
          <p:nvPr/>
        </p:nvSpPr>
        <p:spPr>
          <a:xfrm>
            <a:off x="-8970" y="3054"/>
            <a:ext cx="4326202" cy="6853512"/>
          </a:xfrm>
          <a:prstGeom prst="rect">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9" name="Rectangle 48">
            <a:extLst>
              <a:ext uri="{FF2B5EF4-FFF2-40B4-BE49-F238E27FC236}">
                <a16:creationId xmlns:a16="http://schemas.microsoft.com/office/drawing/2014/main" id="{EB9C41CA-F951-5508-1AB3-8B220E8A8AD6}"/>
              </a:ext>
            </a:extLst>
          </p:cNvPr>
          <p:cNvSpPr/>
          <p:nvPr/>
        </p:nvSpPr>
        <p:spPr>
          <a:xfrm>
            <a:off x="-12146" y="5490000"/>
            <a:ext cx="2758076" cy="1368000"/>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0" name="Rectangle 49">
            <a:extLst>
              <a:ext uri="{FF2B5EF4-FFF2-40B4-BE49-F238E27FC236}">
                <a16:creationId xmlns:a16="http://schemas.microsoft.com/office/drawing/2014/main" id="{38FA4AF2-57BC-1E0B-B058-CE9BBE37A938}"/>
              </a:ext>
            </a:extLst>
          </p:cNvPr>
          <p:cNvSpPr/>
          <p:nvPr/>
        </p:nvSpPr>
        <p:spPr>
          <a:xfrm>
            <a:off x="-8546" y="1369432"/>
            <a:ext cx="2622236" cy="1374872"/>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1" name="Rectangle 50">
            <a:extLst>
              <a:ext uri="{FF2B5EF4-FFF2-40B4-BE49-F238E27FC236}">
                <a16:creationId xmlns:a16="http://schemas.microsoft.com/office/drawing/2014/main" id="{531A5618-0E02-621D-3E9D-325D1359D8BD}"/>
              </a:ext>
            </a:extLst>
          </p:cNvPr>
          <p:cNvSpPr/>
          <p:nvPr/>
        </p:nvSpPr>
        <p:spPr>
          <a:xfrm>
            <a:off x="-12146" y="1434"/>
            <a:ext cx="1922408" cy="1368000"/>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2" name="Rectangle 51">
            <a:extLst>
              <a:ext uri="{FF2B5EF4-FFF2-40B4-BE49-F238E27FC236}">
                <a16:creationId xmlns:a16="http://schemas.microsoft.com/office/drawing/2014/main" id="{9F7C524B-030D-1AEF-CA83-D33A929C4854}"/>
              </a:ext>
            </a:extLst>
          </p:cNvPr>
          <p:cNvSpPr/>
          <p:nvPr/>
        </p:nvSpPr>
        <p:spPr>
          <a:xfrm>
            <a:off x="-8558" y="2744230"/>
            <a:ext cx="2618913" cy="1374872"/>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3" name="Rectangle 52">
            <a:extLst>
              <a:ext uri="{FF2B5EF4-FFF2-40B4-BE49-F238E27FC236}">
                <a16:creationId xmlns:a16="http://schemas.microsoft.com/office/drawing/2014/main" id="{E90F4665-C6DA-FDFE-299B-7F265E457C41}"/>
              </a:ext>
            </a:extLst>
          </p:cNvPr>
          <p:cNvSpPr/>
          <p:nvPr/>
        </p:nvSpPr>
        <p:spPr>
          <a:xfrm>
            <a:off x="-8546" y="4119102"/>
            <a:ext cx="1660112" cy="1368000"/>
          </a:xfrm>
          <a:prstGeom prst="rect">
            <a:avLst/>
          </a:prstGeom>
          <a:solidFill>
            <a:srgbClr val="837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Oval 53">
            <a:extLst>
              <a:ext uri="{FF2B5EF4-FFF2-40B4-BE49-F238E27FC236}">
                <a16:creationId xmlns:a16="http://schemas.microsoft.com/office/drawing/2014/main" id="{4BAE749C-EE00-45CB-513A-8C9DCBCCF6CC}"/>
              </a:ext>
            </a:extLst>
          </p:cNvPr>
          <p:cNvSpPr/>
          <p:nvPr/>
        </p:nvSpPr>
        <p:spPr>
          <a:xfrm>
            <a:off x="1236720" y="-7482"/>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5" name="Oval 54">
            <a:extLst>
              <a:ext uri="{FF2B5EF4-FFF2-40B4-BE49-F238E27FC236}">
                <a16:creationId xmlns:a16="http://schemas.microsoft.com/office/drawing/2014/main" id="{4A801168-9CE3-A586-DF7D-B86BF878B88C}"/>
              </a:ext>
            </a:extLst>
          </p:cNvPr>
          <p:cNvSpPr/>
          <p:nvPr/>
        </p:nvSpPr>
        <p:spPr>
          <a:xfrm>
            <a:off x="509275" y="1363972"/>
            <a:ext cx="1371600" cy="1371600"/>
          </a:xfrm>
          <a:prstGeom prst="ellipse">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6" name="Oval 55">
            <a:extLst>
              <a:ext uri="{FF2B5EF4-FFF2-40B4-BE49-F238E27FC236}">
                <a16:creationId xmlns:a16="http://schemas.microsoft.com/office/drawing/2014/main" id="{8B416064-F5E9-4D75-9E66-2A86A054A967}"/>
              </a:ext>
            </a:extLst>
          </p:cNvPr>
          <p:cNvSpPr/>
          <p:nvPr/>
        </p:nvSpPr>
        <p:spPr>
          <a:xfrm>
            <a:off x="1949013" y="1367645"/>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7" name="Oval 56">
            <a:extLst>
              <a:ext uri="{FF2B5EF4-FFF2-40B4-BE49-F238E27FC236}">
                <a16:creationId xmlns:a16="http://schemas.microsoft.com/office/drawing/2014/main" id="{4EFA4B13-687E-6B31-9350-2FCA7AD68819}"/>
              </a:ext>
            </a:extLst>
          </p:cNvPr>
          <p:cNvSpPr/>
          <p:nvPr/>
        </p:nvSpPr>
        <p:spPr>
          <a:xfrm>
            <a:off x="1943314" y="2746090"/>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8" name="Oval 57">
            <a:extLst>
              <a:ext uri="{FF2B5EF4-FFF2-40B4-BE49-F238E27FC236}">
                <a16:creationId xmlns:a16="http://schemas.microsoft.com/office/drawing/2014/main" id="{1EAFF68C-7139-AC3D-734D-12AD2CBCFFB2}"/>
              </a:ext>
            </a:extLst>
          </p:cNvPr>
          <p:cNvSpPr/>
          <p:nvPr/>
        </p:nvSpPr>
        <p:spPr>
          <a:xfrm>
            <a:off x="353658" y="2739082"/>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9" name="Oval 58">
            <a:extLst>
              <a:ext uri="{FF2B5EF4-FFF2-40B4-BE49-F238E27FC236}">
                <a16:creationId xmlns:a16="http://schemas.microsoft.com/office/drawing/2014/main" id="{AD33D29E-5BF6-D8E5-E11B-E6CAB6AABE9F}"/>
              </a:ext>
            </a:extLst>
          </p:cNvPr>
          <p:cNvSpPr/>
          <p:nvPr/>
        </p:nvSpPr>
        <p:spPr>
          <a:xfrm>
            <a:off x="941355" y="4117535"/>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0" name="Oval 59">
            <a:extLst>
              <a:ext uri="{FF2B5EF4-FFF2-40B4-BE49-F238E27FC236}">
                <a16:creationId xmlns:a16="http://schemas.microsoft.com/office/drawing/2014/main" id="{554B7001-AE3B-4E0A-13EC-64ECAA4A5843}"/>
              </a:ext>
            </a:extLst>
          </p:cNvPr>
          <p:cNvSpPr/>
          <p:nvPr/>
        </p:nvSpPr>
        <p:spPr>
          <a:xfrm>
            <a:off x="2049288" y="5487489"/>
            <a:ext cx="1371600" cy="1371600"/>
          </a:xfrm>
          <a:prstGeom prst="ellipse">
            <a:avLst/>
          </a:prstGeom>
          <a:solidFill>
            <a:srgbClr val="837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 name="Rectangle 4">
            <a:extLst>
              <a:ext uri="{FF2B5EF4-FFF2-40B4-BE49-F238E27FC236}">
                <a16:creationId xmlns:a16="http://schemas.microsoft.com/office/drawing/2014/main" id="{00CC5F02-6092-0308-08E1-1BA7DFE6BC3E}"/>
              </a:ext>
            </a:extLst>
          </p:cNvPr>
          <p:cNvSpPr/>
          <p:nvPr/>
        </p:nvSpPr>
        <p:spPr>
          <a:xfrm>
            <a:off x="-20778" y="0"/>
            <a:ext cx="4306267" cy="6868986"/>
          </a:xfrm>
          <a:prstGeom prst="rect">
            <a:avLst/>
          </a:prstGeom>
          <a:solidFill>
            <a:srgbClr val="12294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nvGrpSpPr>
          <p:cNvPr id="24" name="Group 23">
            <a:extLst>
              <a:ext uri="{FF2B5EF4-FFF2-40B4-BE49-F238E27FC236}">
                <a16:creationId xmlns:a16="http://schemas.microsoft.com/office/drawing/2014/main" id="{294B8F3A-2FC9-0EEA-A38D-99B50D9F5C83}"/>
              </a:ext>
            </a:extLst>
          </p:cNvPr>
          <p:cNvGrpSpPr/>
          <p:nvPr/>
        </p:nvGrpSpPr>
        <p:grpSpPr>
          <a:xfrm>
            <a:off x="3680325" y="4752587"/>
            <a:ext cx="7962074" cy="984929"/>
            <a:chOff x="3584075" y="3516478"/>
            <a:chExt cx="7962074" cy="984929"/>
          </a:xfrm>
          <a:effectLst>
            <a:outerShdw blurRad="50800" dist="38100" algn="l" rotWithShape="0">
              <a:prstClr val="black">
                <a:alpha val="40000"/>
              </a:prstClr>
            </a:outerShdw>
          </a:effectLst>
        </p:grpSpPr>
        <p:sp>
          <p:nvSpPr>
            <p:cNvPr id="6" name="Rectangle 5">
              <a:extLst>
                <a:ext uri="{FF2B5EF4-FFF2-40B4-BE49-F238E27FC236}">
                  <a16:creationId xmlns:a16="http://schemas.microsoft.com/office/drawing/2014/main" id="{F1D5C77D-CF3D-8AAE-596C-CE2291A5F19C}"/>
                </a:ext>
              </a:extLst>
            </p:cNvPr>
            <p:cNvSpPr/>
            <p:nvPr/>
          </p:nvSpPr>
          <p:spPr>
            <a:xfrm>
              <a:off x="4221268" y="3520299"/>
              <a:ext cx="7324881" cy="977287"/>
            </a:xfrm>
            <a:prstGeom prst="rect">
              <a:avLst/>
            </a:prstGeom>
            <a:solidFill>
              <a:srgbClr val="699DB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spcAft>
                  <a:spcPts val="600"/>
                </a:spcAft>
              </a:pPr>
              <a:r>
                <a:rPr lang="en-GB" sz="2000" spc="20" dirty="0">
                  <a:solidFill>
                    <a:schemeClr val="tx1"/>
                  </a:solidFill>
                  <a:latin typeface="Franklin Gothic Book" panose="020B0503020102020204" pitchFamily="34" charset="0"/>
                </a:rPr>
                <a:t>Appendix</a:t>
              </a:r>
            </a:p>
          </p:txBody>
        </p:sp>
        <p:sp>
          <p:nvSpPr>
            <p:cNvPr id="7" name="Oval 6">
              <a:extLst>
                <a:ext uri="{FF2B5EF4-FFF2-40B4-BE49-F238E27FC236}">
                  <a16:creationId xmlns:a16="http://schemas.microsoft.com/office/drawing/2014/main" id="{6C959D16-3BB2-E597-4D07-4F0AF83F1303}"/>
                </a:ext>
              </a:extLst>
            </p:cNvPr>
            <p:cNvSpPr/>
            <p:nvPr/>
          </p:nvSpPr>
          <p:spPr>
            <a:xfrm>
              <a:off x="3584075" y="3516478"/>
              <a:ext cx="984929" cy="984929"/>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pic>
        <p:nvPicPr>
          <p:cNvPr id="18" name="Graphic 17">
            <a:extLst>
              <a:ext uri="{FF2B5EF4-FFF2-40B4-BE49-F238E27FC236}">
                <a16:creationId xmlns:a16="http://schemas.microsoft.com/office/drawing/2014/main" id="{E900D2A2-2A13-F003-4F8F-917B38F5C4C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3899" t="58014" r="24757" b="28264"/>
          <a:stretch/>
        </p:blipFill>
        <p:spPr>
          <a:xfrm>
            <a:off x="3855906" y="4922212"/>
            <a:ext cx="626589" cy="678673"/>
          </a:xfrm>
          <a:prstGeom prst="rect">
            <a:avLst/>
          </a:prstGeom>
        </p:spPr>
      </p:pic>
      <p:sp>
        <p:nvSpPr>
          <p:cNvPr id="14" name="Rectangle 13">
            <a:extLst>
              <a:ext uri="{FF2B5EF4-FFF2-40B4-BE49-F238E27FC236}">
                <a16:creationId xmlns:a16="http://schemas.microsoft.com/office/drawing/2014/main" id="{4523230A-CFBB-4CA4-A928-47BF8E626322}"/>
              </a:ext>
            </a:extLst>
          </p:cNvPr>
          <p:cNvSpPr/>
          <p:nvPr/>
        </p:nvSpPr>
        <p:spPr>
          <a:xfrm>
            <a:off x="4317518" y="2716000"/>
            <a:ext cx="7324881" cy="977287"/>
          </a:xfrm>
          <a:prstGeom prst="rect">
            <a:avLst/>
          </a:prstGeom>
          <a:solidFill>
            <a:srgbClr val="5279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spcAft>
                <a:spcPts val="600"/>
              </a:spcAft>
            </a:pPr>
            <a:r>
              <a:rPr lang="en-GB" sz="2000" dirty="0">
                <a:solidFill>
                  <a:schemeClr val="bg1"/>
                </a:solidFill>
                <a:effectLst/>
                <a:ea typeface="Calibri" panose="020F0502020204030204" pitchFamily="34" charset="0"/>
                <a:cs typeface="Times New Roman" panose="02020603050405020304" pitchFamily="18" charset="0"/>
              </a:rPr>
              <a:t>Insights and recommendations</a:t>
            </a:r>
          </a:p>
        </p:txBody>
      </p:sp>
      <p:sp>
        <p:nvSpPr>
          <p:cNvPr id="4" name="Oval 3">
            <a:extLst>
              <a:ext uri="{FF2B5EF4-FFF2-40B4-BE49-F238E27FC236}">
                <a16:creationId xmlns:a16="http://schemas.microsoft.com/office/drawing/2014/main" id="{9D50F713-8A09-DB08-5900-D67E6B6E82DD}"/>
              </a:ext>
            </a:extLst>
          </p:cNvPr>
          <p:cNvSpPr/>
          <p:nvPr/>
        </p:nvSpPr>
        <p:spPr>
          <a:xfrm>
            <a:off x="3680325" y="2712179"/>
            <a:ext cx="984929" cy="984929"/>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9" name="Graphic 8">
            <a:extLst>
              <a:ext uri="{FF2B5EF4-FFF2-40B4-BE49-F238E27FC236}">
                <a16:creationId xmlns:a16="http://schemas.microsoft.com/office/drawing/2014/main" id="{DDAB6E5A-DFF4-F695-2C44-3D26FBAA813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0479" t="27243" r="63196" b="55551"/>
          <a:stretch/>
        </p:blipFill>
        <p:spPr>
          <a:xfrm>
            <a:off x="3793538" y="2870254"/>
            <a:ext cx="769082" cy="691200"/>
          </a:xfrm>
          <a:prstGeom prst="rect">
            <a:avLst/>
          </a:prstGeom>
        </p:spPr>
      </p:pic>
      <p:sp>
        <p:nvSpPr>
          <p:cNvPr id="13" name="Freeform: Shape 12">
            <a:extLst>
              <a:ext uri="{FF2B5EF4-FFF2-40B4-BE49-F238E27FC236}">
                <a16:creationId xmlns:a16="http://schemas.microsoft.com/office/drawing/2014/main" id="{86965FD2-1629-260E-4C93-DC57A408D9B9}"/>
              </a:ext>
            </a:extLst>
          </p:cNvPr>
          <p:cNvSpPr/>
          <p:nvPr/>
        </p:nvSpPr>
        <p:spPr>
          <a:xfrm>
            <a:off x="3713303" y="2706339"/>
            <a:ext cx="7942864" cy="1002701"/>
          </a:xfrm>
          <a:custGeom>
            <a:avLst/>
            <a:gdLst>
              <a:gd name="connsiteX0" fmla="*/ 492465 w 7962074"/>
              <a:gd name="connsiteY0" fmla="*/ 0 h 984930"/>
              <a:gd name="connsiteX1" fmla="*/ 591714 w 7962074"/>
              <a:gd name="connsiteY1" fmla="*/ 10005 h 984930"/>
              <a:gd name="connsiteX2" fmla="*/ 637193 w 7962074"/>
              <a:gd name="connsiteY2" fmla="*/ 24123 h 984930"/>
              <a:gd name="connsiteX3" fmla="*/ 637193 w 7962074"/>
              <a:gd name="connsiteY3" fmla="*/ 3821 h 984930"/>
              <a:gd name="connsiteX4" fmla="*/ 7962074 w 7962074"/>
              <a:gd name="connsiteY4" fmla="*/ 3821 h 984930"/>
              <a:gd name="connsiteX5" fmla="*/ 7962074 w 7962074"/>
              <a:gd name="connsiteY5" fmla="*/ 981108 h 984930"/>
              <a:gd name="connsiteX6" fmla="*/ 637193 w 7962074"/>
              <a:gd name="connsiteY6" fmla="*/ 981108 h 984930"/>
              <a:gd name="connsiteX7" fmla="*/ 637193 w 7962074"/>
              <a:gd name="connsiteY7" fmla="*/ 960807 h 984930"/>
              <a:gd name="connsiteX8" fmla="*/ 591714 w 7962074"/>
              <a:gd name="connsiteY8" fmla="*/ 974925 h 984930"/>
              <a:gd name="connsiteX9" fmla="*/ 492465 w 7962074"/>
              <a:gd name="connsiteY9" fmla="*/ 984930 h 984930"/>
              <a:gd name="connsiteX10" fmla="*/ 0 w 7962074"/>
              <a:gd name="connsiteY10" fmla="*/ 492465 h 984930"/>
              <a:gd name="connsiteX11" fmla="*/ 492465 w 7962074"/>
              <a:gd name="connsiteY11" fmla="*/ 0 h 98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62074" h="984930">
                <a:moveTo>
                  <a:pt x="492465" y="0"/>
                </a:moveTo>
                <a:cubicBezTo>
                  <a:pt x="526463" y="0"/>
                  <a:pt x="559656" y="3445"/>
                  <a:pt x="591714" y="10005"/>
                </a:cubicBezTo>
                <a:lnTo>
                  <a:pt x="637193" y="24123"/>
                </a:lnTo>
                <a:lnTo>
                  <a:pt x="637193" y="3821"/>
                </a:lnTo>
                <a:lnTo>
                  <a:pt x="7962074" y="3821"/>
                </a:lnTo>
                <a:lnTo>
                  <a:pt x="7962074" y="981108"/>
                </a:lnTo>
                <a:lnTo>
                  <a:pt x="637193" y="981108"/>
                </a:lnTo>
                <a:lnTo>
                  <a:pt x="637193" y="960807"/>
                </a:lnTo>
                <a:lnTo>
                  <a:pt x="591714" y="974925"/>
                </a:lnTo>
                <a:cubicBezTo>
                  <a:pt x="559656" y="981485"/>
                  <a:pt x="526463" y="984930"/>
                  <a:pt x="492465" y="984930"/>
                </a:cubicBezTo>
                <a:cubicBezTo>
                  <a:pt x="220484" y="984930"/>
                  <a:pt x="0" y="764446"/>
                  <a:pt x="0" y="492465"/>
                </a:cubicBezTo>
                <a:cubicBezTo>
                  <a:pt x="0" y="220484"/>
                  <a:pt x="220484" y="0"/>
                  <a:pt x="492465" y="0"/>
                </a:cubicBezTo>
                <a:close/>
              </a:path>
            </a:pathLst>
          </a:custGeom>
          <a:solidFill>
            <a:srgbClr val="FFFFFF">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grpSp>
        <p:nvGrpSpPr>
          <p:cNvPr id="38" name="Group 37">
            <a:extLst>
              <a:ext uri="{FF2B5EF4-FFF2-40B4-BE49-F238E27FC236}">
                <a16:creationId xmlns:a16="http://schemas.microsoft.com/office/drawing/2014/main" id="{6DDA5447-8A32-65A4-DAE0-EF962F4EDEB6}"/>
              </a:ext>
            </a:extLst>
          </p:cNvPr>
          <p:cNvGrpSpPr/>
          <p:nvPr/>
        </p:nvGrpSpPr>
        <p:grpSpPr>
          <a:xfrm>
            <a:off x="3680325" y="672675"/>
            <a:ext cx="7961931" cy="984929"/>
            <a:chOff x="3584075" y="672675"/>
            <a:chExt cx="7961931" cy="984929"/>
          </a:xfrm>
          <a:effectLst/>
        </p:grpSpPr>
        <p:sp>
          <p:nvSpPr>
            <p:cNvPr id="12" name="Rectangle 11">
              <a:extLst>
                <a:ext uri="{FF2B5EF4-FFF2-40B4-BE49-F238E27FC236}">
                  <a16:creationId xmlns:a16="http://schemas.microsoft.com/office/drawing/2014/main" id="{B92575D9-BF02-456D-8D6D-0DC58665C459}"/>
                </a:ext>
              </a:extLst>
            </p:cNvPr>
            <p:cNvSpPr/>
            <p:nvPr/>
          </p:nvSpPr>
          <p:spPr>
            <a:xfrm>
              <a:off x="4221125" y="676496"/>
              <a:ext cx="7324881" cy="977287"/>
            </a:xfrm>
            <a:prstGeom prst="rect">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144000" rtlCol="0" anchor="ctr"/>
            <a:lstStyle/>
            <a:p>
              <a:pPr>
                <a:spcAft>
                  <a:spcPts val="600"/>
                </a:spcAft>
              </a:pPr>
              <a:r>
                <a:rPr lang="en-GB" sz="2000" spc="20" dirty="0">
                  <a:solidFill>
                    <a:schemeClr val="bg1"/>
                  </a:solidFill>
                </a:rPr>
                <a:t>Executive summary</a:t>
              </a:r>
              <a:endParaRPr lang="en-GB" sz="2000" dirty="0">
                <a:solidFill>
                  <a:schemeClr val="bg1"/>
                </a:solidFill>
                <a:effectLst/>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09EB46FD-8818-0EB3-D7E1-245A1EAFFB93}"/>
                </a:ext>
              </a:extLst>
            </p:cNvPr>
            <p:cNvSpPr/>
            <p:nvPr/>
          </p:nvSpPr>
          <p:spPr>
            <a:xfrm>
              <a:off x="3584075" y="672675"/>
              <a:ext cx="984929" cy="984929"/>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31" name="Graphic 30" descr="Key outline">
              <a:extLst>
                <a:ext uri="{FF2B5EF4-FFF2-40B4-BE49-F238E27FC236}">
                  <a16:creationId xmlns:a16="http://schemas.microsoft.com/office/drawing/2014/main" id="{E007BC08-384C-0C56-3F26-62D5058BE3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31175" y="819775"/>
              <a:ext cx="690729" cy="690729"/>
            </a:xfrm>
            <a:prstGeom prst="rect">
              <a:avLst/>
            </a:prstGeom>
          </p:spPr>
        </p:pic>
      </p:grpSp>
      <p:sp>
        <p:nvSpPr>
          <p:cNvPr id="11" name="Freeform: Shape 10">
            <a:extLst>
              <a:ext uri="{FF2B5EF4-FFF2-40B4-BE49-F238E27FC236}">
                <a16:creationId xmlns:a16="http://schemas.microsoft.com/office/drawing/2014/main" id="{65AF6EF9-16E6-A001-CEBC-2ABF4DA63345}"/>
              </a:ext>
            </a:extLst>
          </p:cNvPr>
          <p:cNvSpPr/>
          <p:nvPr/>
        </p:nvSpPr>
        <p:spPr>
          <a:xfrm>
            <a:off x="3672714" y="655586"/>
            <a:ext cx="7962074" cy="1018576"/>
          </a:xfrm>
          <a:custGeom>
            <a:avLst/>
            <a:gdLst>
              <a:gd name="connsiteX0" fmla="*/ 492465 w 7962074"/>
              <a:gd name="connsiteY0" fmla="*/ 0 h 984930"/>
              <a:gd name="connsiteX1" fmla="*/ 591714 w 7962074"/>
              <a:gd name="connsiteY1" fmla="*/ 10005 h 984930"/>
              <a:gd name="connsiteX2" fmla="*/ 637193 w 7962074"/>
              <a:gd name="connsiteY2" fmla="*/ 24123 h 984930"/>
              <a:gd name="connsiteX3" fmla="*/ 637193 w 7962074"/>
              <a:gd name="connsiteY3" fmla="*/ 3821 h 984930"/>
              <a:gd name="connsiteX4" fmla="*/ 7962074 w 7962074"/>
              <a:gd name="connsiteY4" fmla="*/ 3821 h 984930"/>
              <a:gd name="connsiteX5" fmla="*/ 7962074 w 7962074"/>
              <a:gd name="connsiteY5" fmla="*/ 981108 h 984930"/>
              <a:gd name="connsiteX6" fmla="*/ 637193 w 7962074"/>
              <a:gd name="connsiteY6" fmla="*/ 981108 h 984930"/>
              <a:gd name="connsiteX7" fmla="*/ 637193 w 7962074"/>
              <a:gd name="connsiteY7" fmla="*/ 960807 h 984930"/>
              <a:gd name="connsiteX8" fmla="*/ 591714 w 7962074"/>
              <a:gd name="connsiteY8" fmla="*/ 974925 h 984930"/>
              <a:gd name="connsiteX9" fmla="*/ 492465 w 7962074"/>
              <a:gd name="connsiteY9" fmla="*/ 984930 h 984930"/>
              <a:gd name="connsiteX10" fmla="*/ 0 w 7962074"/>
              <a:gd name="connsiteY10" fmla="*/ 492465 h 984930"/>
              <a:gd name="connsiteX11" fmla="*/ 492465 w 7962074"/>
              <a:gd name="connsiteY11" fmla="*/ 0 h 98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62074" h="984930">
                <a:moveTo>
                  <a:pt x="492465" y="0"/>
                </a:moveTo>
                <a:cubicBezTo>
                  <a:pt x="526463" y="0"/>
                  <a:pt x="559656" y="3445"/>
                  <a:pt x="591714" y="10005"/>
                </a:cubicBezTo>
                <a:lnTo>
                  <a:pt x="637193" y="24123"/>
                </a:lnTo>
                <a:lnTo>
                  <a:pt x="637193" y="3821"/>
                </a:lnTo>
                <a:lnTo>
                  <a:pt x="7962074" y="3821"/>
                </a:lnTo>
                <a:lnTo>
                  <a:pt x="7962074" y="981108"/>
                </a:lnTo>
                <a:lnTo>
                  <a:pt x="637193" y="981108"/>
                </a:lnTo>
                <a:lnTo>
                  <a:pt x="637193" y="960807"/>
                </a:lnTo>
                <a:lnTo>
                  <a:pt x="591714" y="974925"/>
                </a:lnTo>
                <a:cubicBezTo>
                  <a:pt x="559656" y="981485"/>
                  <a:pt x="526463" y="984930"/>
                  <a:pt x="492465" y="984930"/>
                </a:cubicBezTo>
                <a:cubicBezTo>
                  <a:pt x="220484" y="984930"/>
                  <a:pt x="0" y="764446"/>
                  <a:pt x="0" y="492465"/>
                </a:cubicBezTo>
                <a:cubicBezTo>
                  <a:pt x="0" y="220484"/>
                  <a:pt x="220484" y="0"/>
                  <a:pt x="492465" y="0"/>
                </a:cubicBezTo>
                <a:close/>
              </a:path>
            </a:pathLst>
          </a:custGeom>
          <a:solidFill>
            <a:srgbClr val="FFFFFF">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pic>
        <p:nvPicPr>
          <p:cNvPr id="10" name="Picture 9">
            <a:extLst>
              <a:ext uri="{FF2B5EF4-FFF2-40B4-BE49-F238E27FC236}">
                <a16:creationId xmlns:a16="http://schemas.microsoft.com/office/drawing/2014/main" id="{7DF00BFC-8588-AA3B-3766-F463B0A3670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
        <p:nvSpPr>
          <p:cNvPr id="3" name="Rectangle 2">
            <a:extLst>
              <a:ext uri="{FF2B5EF4-FFF2-40B4-BE49-F238E27FC236}">
                <a16:creationId xmlns:a16="http://schemas.microsoft.com/office/drawing/2014/main" id="{47ED3B86-EAF0-AA7C-0A1F-B5624FAD8AE2}"/>
              </a:ext>
            </a:extLst>
          </p:cNvPr>
          <p:cNvSpPr/>
          <p:nvPr/>
        </p:nvSpPr>
        <p:spPr>
          <a:xfrm>
            <a:off x="4313833" y="137665"/>
            <a:ext cx="369204" cy="353453"/>
          </a:xfrm>
          <a:prstGeom prst="rect">
            <a:avLst/>
          </a:prstGeom>
          <a:solidFill>
            <a:srgbClr val="CE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175608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5F53FFE-68D9-A218-1502-DE4B4F25D8BF}"/>
              </a:ext>
            </a:extLst>
          </p:cNvPr>
          <p:cNvGraphicFramePr>
            <a:graphicFrameLocks noChangeAspect="1"/>
          </p:cNvGraphicFramePr>
          <p:nvPr>
            <p:custDataLst>
              <p:tags r:id="rId1"/>
            </p:custDataLst>
            <p:extLst>
              <p:ext uri="{D42A27DB-BD31-4B8C-83A1-F6EECF244321}">
                <p14:modId xmlns:p14="http://schemas.microsoft.com/office/powerpoint/2010/main" val="1578168499"/>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95F53FFE-68D9-A218-1502-DE4B4F25D8BF}"/>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8CC138D-A603-52AC-EBE7-7323E757EC2F}"/>
              </a:ext>
            </a:extLst>
          </p:cNvPr>
          <p:cNvSpPr>
            <a:spLocks noGrp="1"/>
          </p:cNvSpPr>
          <p:nvPr>
            <p:ph type="body" sz="quarter" idx="16"/>
          </p:nvPr>
        </p:nvSpPr>
        <p:spPr>
          <a:xfrm>
            <a:off x="566384" y="1175346"/>
            <a:ext cx="11068770" cy="252000"/>
          </a:xfrm>
        </p:spPr>
        <p:txBody>
          <a:bodyPr/>
          <a:lstStyle/>
          <a:p>
            <a:r>
              <a:rPr lang="en-GB" dirty="0"/>
              <a:t>Figure 8a: IT categories covered in this report</a:t>
            </a:r>
          </a:p>
        </p:txBody>
      </p:sp>
      <p:sp>
        <p:nvSpPr>
          <p:cNvPr id="4" name="Slide Number Placeholder 3">
            <a:extLst>
              <a:ext uri="{FF2B5EF4-FFF2-40B4-BE49-F238E27FC236}">
                <a16:creationId xmlns:a16="http://schemas.microsoft.com/office/drawing/2014/main" id="{693E74F0-8FB0-ADB8-4617-A86CAEBF2E40}"/>
              </a:ext>
            </a:extLst>
          </p:cNvPr>
          <p:cNvSpPr>
            <a:spLocks noGrp="1"/>
          </p:cNvSpPr>
          <p:nvPr>
            <p:ph type="sldNum" sz="quarter" idx="4"/>
          </p:nvPr>
        </p:nvSpPr>
        <p:spPr/>
        <p:txBody>
          <a:bodyPr/>
          <a:lstStyle/>
          <a:p>
            <a:fld id="{E78626B2-E168-480E-BAE6-B60060C6AB83}" type="slidenum">
              <a:rPr lang="en-GB" smtClean="0"/>
              <a:pPr/>
              <a:t>14</a:t>
            </a:fld>
            <a:endParaRPr lang="en-GB" dirty="0"/>
          </a:p>
        </p:txBody>
      </p:sp>
      <p:sp>
        <p:nvSpPr>
          <p:cNvPr id="6" name="Text Placeholder 5">
            <a:extLst>
              <a:ext uri="{FF2B5EF4-FFF2-40B4-BE49-F238E27FC236}">
                <a16:creationId xmlns:a16="http://schemas.microsoft.com/office/drawing/2014/main" id="{7BCCEE42-C9CB-8BA5-D0D8-FEC2090744A5}"/>
              </a:ext>
            </a:extLst>
          </p:cNvPr>
          <p:cNvSpPr>
            <a:spLocks noGrp="1"/>
          </p:cNvSpPr>
          <p:nvPr>
            <p:ph type="body" sz="quarter" idx="19"/>
          </p:nvPr>
        </p:nvSpPr>
        <p:spPr/>
        <p:txBody>
          <a:bodyPr/>
          <a:lstStyle/>
          <a:p>
            <a:r>
              <a:rPr lang="en-GB" baseline="30000" dirty="0"/>
              <a:t>1</a:t>
            </a:r>
            <a:r>
              <a:rPr lang="en-GB" dirty="0"/>
              <a:t> Cloud categories are highlighted in pink.</a:t>
            </a:r>
          </a:p>
        </p:txBody>
      </p:sp>
      <p:graphicFrame>
        <p:nvGraphicFramePr>
          <p:cNvPr id="7" name="Table 7">
            <a:extLst>
              <a:ext uri="{FF2B5EF4-FFF2-40B4-BE49-F238E27FC236}">
                <a16:creationId xmlns:a16="http://schemas.microsoft.com/office/drawing/2014/main" id="{28FF65BA-A12B-7C7E-98E1-BBD72673C8F7}"/>
              </a:ext>
            </a:extLst>
          </p:cNvPr>
          <p:cNvGraphicFramePr>
            <a:graphicFrameLocks noGrp="1"/>
          </p:cNvGraphicFramePr>
          <p:nvPr>
            <p:ph type="tbl" sz="quarter" idx="13"/>
            <p:extLst>
              <p:ext uri="{D42A27DB-BD31-4B8C-83A1-F6EECF244321}">
                <p14:modId xmlns:p14="http://schemas.microsoft.com/office/powerpoint/2010/main" val="3132998591"/>
              </p:ext>
            </p:extLst>
          </p:nvPr>
        </p:nvGraphicFramePr>
        <p:xfrm>
          <a:off x="557213" y="1445760"/>
          <a:ext cx="11077941" cy="4808040"/>
        </p:xfrm>
        <a:graphic>
          <a:graphicData uri="http://schemas.openxmlformats.org/drawingml/2006/table">
            <a:tbl>
              <a:tblPr firstRow="1" bandRow="1">
                <a:tableStyleId>{5C22544A-7EE6-4342-B048-85BDC9FD1C3A}</a:tableStyleId>
              </a:tblPr>
              <a:tblGrid>
                <a:gridCol w="1373114">
                  <a:extLst>
                    <a:ext uri="{9D8B030D-6E8A-4147-A177-3AD203B41FA5}">
                      <a16:colId xmlns:a16="http://schemas.microsoft.com/office/drawing/2014/main" val="2974703798"/>
                    </a:ext>
                  </a:extLst>
                </a:gridCol>
                <a:gridCol w="2281143">
                  <a:extLst>
                    <a:ext uri="{9D8B030D-6E8A-4147-A177-3AD203B41FA5}">
                      <a16:colId xmlns:a16="http://schemas.microsoft.com/office/drawing/2014/main" val="906411063"/>
                    </a:ext>
                  </a:extLst>
                </a:gridCol>
                <a:gridCol w="3711842">
                  <a:extLst>
                    <a:ext uri="{9D8B030D-6E8A-4147-A177-3AD203B41FA5}">
                      <a16:colId xmlns:a16="http://schemas.microsoft.com/office/drawing/2014/main" val="2338886687"/>
                    </a:ext>
                  </a:extLst>
                </a:gridCol>
                <a:gridCol w="3711842">
                  <a:extLst>
                    <a:ext uri="{9D8B030D-6E8A-4147-A177-3AD203B41FA5}">
                      <a16:colId xmlns:a16="http://schemas.microsoft.com/office/drawing/2014/main" val="379680538"/>
                    </a:ext>
                  </a:extLst>
                </a:gridCol>
              </a:tblGrid>
              <a:tr h="218299">
                <a:tc>
                  <a:txBody>
                    <a:bodyPr/>
                    <a:lstStyle/>
                    <a:p>
                      <a:pPr rtl="0"/>
                      <a:r>
                        <a:rPr lang="en-GB" sz="1200" spc="20" baseline="0" dirty="0">
                          <a:solidFill>
                            <a:schemeClr val="tx1"/>
                          </a:solidFill>
                        </a:rPr>
                        <a:t>Level 1</a:t>
                      </a:r>
                    </a:p>
                  </a:txBody>
                  <a:tcPr marL="90000" marR="90000" marT="36000" marB="36000" anchor="ctr">
                    <a:solidFill>
                      <a:srgbClr val="DEA4A8"/>
                    </a:solidFill>
                  </a:tcPr>
                </a:tc>
                <a:tc>
                  <a:txBody>
                    <a:bodyPr/>
                    <a:lstStyle/>
                    <a:p>
                      <a:pPr rtl="0"/>
                      <a:r>
                        <a:rPr lang="en-GB" sz="1200" spc="20" baseline="0" dirty="0">
                          <a:solidFill>
                            <a:schemeClr val="tx1"/>
                          </a:solidFill>
                        </a:rPr>
                        <a:t>Level 2</a:t>
                      </a:r>
                    </a:p>
                  </a:txBody>
                  <a:tcPr marL="90000" marR="90000" marT="36000" marB="36000" anchor="ctr">
                    <a:solidFill>
                      <a:srgbClr val="DEA4A8"/>
                    </a:solidFill>
                  </a:tcPr>
                </a:tc>
                <a:tc gridSpan="2">
                  <a:txBody>
                    <a:bodyPr/>
                    <a:lstStyle/>
                    <a:p>
                      <a:pPr rtl="0"/>
                      <a:r>
                        <a:rPr lang="en-GB" sz="1200" spc="20" baseline="0" dirty="0">
                          <a:solidFill>
                            <a:schemeClr val="tx1"/>
                          </a:solidFill>
                        </a:rPr>
                        <a:t>Level 3</a:t>
                      </a:r>
                    </a:p>
                  </a:txBody>
                  <a:tcPr marL="90000" marR="90000" marT="36000" marB="36000" anchor="ctr">
                    <a:solidFill>
                      <a:srgbClr val="DEA4A8"/>
                    </a:solidFill>
                  </a:tcPr>
                </a:tc>
                <a:tc hMerge="1">
                  <a:txBody>
                    <a:bodyPr/>
                    <a:lstStyle/>
                    <a:p>
                      <a:endParaRPr lang="en-GB"/>
                    </a:p>
                  </a:txBody>
                  <a:tcPr/>
                </a:tc>
                <a:extLst>
                  <a:ext uri="{0D108BD9-81ED-4DB2-BD59-A6C34878D82A}">
                    <a16:rowId xmlns:a16="http://schemas.microsoft.com/office/drawing/2014/main" val="2437605066"/>
                  </a:ext>
                </a:extLst>
              </a:tr>
              <a:tr h="218299">
                <a:tc rowSpan="5">
                  <a:txBody>
                    <a:bodyPr/>
                    <a:lstStyle/>
                    <a:p>
                      <a:pPr algn="l" rtl="0" fontAlgn="b"/>
                      <a:r>
                        <a:rPr lang="en-GB" sz="1100" b="1" i="0" u="none" strike="noStrike" dirty="0">
                          <a:solidFill>
                            <a:schemeClr val="tx1"/>
                          </a:solidFill>
                          <a:effectLst/>
                          <a:latin typeface="+mn-lt"/>
                        </a:rPr>
                        <a:t>Devices and peripherals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Mobile hardware</a:t>
                      </a:r>
                    </a:p>
                  </a:txBody>
                  <a:tcPr marL="90000" marR="90000" marT="36000" marB="36000" anchor="ctr">
                    <a:solidFill>
                      <a:schemeClr val="bg1">
                        <a:lumMod val="95000"/>
                      </a:schemeClr>
                    </a:solidFill>
                  </a:tcPr>
                </a:tc>
                <a:tc gridSpan="2">
                  <a:txBody>
                    <a:bodyPr/>
                    <a:lstStyle/>
                    <a:p>
                      <a:pPr algn="l" rtl="0" fontAlgn="b"/>
                      <a:r>
                        <a:rPr lang="en-GB" sz="1100" b="0" i="0" u="none" strike="noStrike" dirty="0">
                          <a:solidFill>
                            <a:schemeClr val="tx1"/>
                          </a:solidFill>
                          <a:effectLst/>
                          <a:latin typeface="+mn-lt"/>
                        </a:rPr>
                        <a:t>Handsets</a:t>
                      </a:r>
                    </a:p>
                  </a:txBody>
                  <a:tcPr marL="90000" marR="90000" marT="36000" marB="36000" anchor="ctr">
                    <a:solidFill>
                      <a:schemeClr val="bg1">
                        <a:lumMod val="95000"/>
                      </a:schemeClr>
                    </a:solidFill>
                  </a:tcPr>
                </a:tc>
                <a:tc hMerge="1">
                  <a:txBody>
                    <a:bodyPr/>
                    <a:lstStyle/>
                    <a:p>
                      <a:endParaRPr lang="en-IN" sz="800">
                        <a:latin typeface="+mj-lt"/>
                      </a:endParaRPr>
                    </a:p>
                  </a:txBody>
                  <a:tcPr marL="36000" marR="5718" marT="36000" marB="36000" anchor="ctr"/>
                </a:tc>
                <a:extLst>
                  <a:ext uri="{0D108BD9-81ED-4DB2-BD59-A6C34878D82A}">
                    <a16:rowId xmlns:a16="http://schemas.microsoft.com/office/drawing/2014/main" val="3918635416"/>
                  </a:ext>
                </a:extLst>
              </a:tr>
              <a:tr h="218299">
                <a:tc vMerge="1">
                  <a:txBody>
                    <a:bodyPr/>
                    <a:lstStyle/>
                    <a:p>
                      <a:endParaRPr lang="en-GB"/>
                    </a:p>
                  </a:txBody>
                  <a:tcPr/>
                </a:tc>
                <a:tc rowSpan="2">
                  <a:txBody>
                    <a:bodyPr/>
                    <a:lstStyle/>
                    <a:p>
                      <a:pPr algn="l" rtl="0" fontAlgn="b"/>
                      <a:r>
                        <a:rPr lang="en-GB" sz="1100" b="0" i="0" u="none" strike="noStrike" dirty="0">
                          <a:solidFill>
                            <a:schemeClr val="tx1"/>
                          </a:solidFill>
                          <a:effectLst/>
                          <a:latin typeface="+mn-lt"/>
                        </a:rPr>
                        <a:t>PCs</a:t>
                      </a:r>
                    </a:p>
                  </a:txBody>
                  <a:tcPr marL="90000" marR="90000" marT="36000" marB="36000" anchor="ct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kern="1200" dirty="0">
                          <a:solidFill>
                            <a:schemeClr val="tx1"/>
                          </a:solidFill>
                          <a:effectLst/>
                          <a:latin typeface="+mn-lt"/>
                          <a:ea typeface="+mn-ea"/>
                          <a:cs typeface="+mn-cs"/>
                        </a:rPr>
                        <a:t>Desktop PCs</a:t>
                      </a:r>
                    </a:p>
                  </a:txBody>
                  <a:tcPr marL="90000" marR="90000" marT="36000" marB="36000" anchor="ct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kern="1200" dirty="0">
                          <a:solidFill>
                            <a:schemeClr val="tx1"/>
                          </a:solidFill>
                          <a:effectLst/>
                          <a:latin typeface="+mn-lt"/>
                          <a:ea typeface="+mn-ea"/>
                          <a:cs typeface="+mn-cs"/>
                        </a:rPr>
                        <a:t>Tablets</a:t>
                      </a:r>
                    </a:p>
                  </a:txBody>
                  <a:tcPr marL="90000" marR="90000" marT="36000" marB="36000" anchor="ctr">
                    <a:solidFill>
                      <a:schemeClr val="bg1">
                        <a:lumMod val="95000"/>
                      </a:schemeClr>
                    </a:solidFill>
                  </a:tcPr>
                </a:tc>
                <a:extLst>
                  <a:ext uri="{0D108BD9-81ED-4DB2-BD59-A6C34878D82A}">
                    <a16:rowId xmlns:a16="http://schemas.microsoft.com/office/drawing/2014/main" val="1181569423"/>
                  </a:ext>
                </a:extLst>
              </a:tr>
              <a:tr h="218299">
                <a:tc vMerge="1">
                  <a:txBody>
                    <a:bodyPr/>
                    <a:lstStyle/>
                    <a:p>
                      <a:endParaRPr lang="en-US"/>
                    </a:p>
                  </a:txBody>
                  <a:tcPr/>
                </a:tc>
                <a:tc vMerge="1">
                  <a:txBody>
                    <a:bodyPr/>
                    <a:lstStyle/>
                    <a:p>
                      <a:pPr algn="ctr" fontAlgn="b"/>
                      <a:endParaRPr lang="en-US" sz="800" b="0" i="0" u="none" strike="noStrike">
                        <a:solidFill>
                          <a:schemeClr val="tx1"/>
                        </a:solidFill>
                        <a:effectLst/>
                        <a:latin typeface="+mj-lt"/>
                      </a:endParaRPr>
                    </a:p>
                  </a:txBody>
                  <a:tcPr marL="5718" marR="5718" marT="5718" marB="0" anchor="ctr"/>
                </a:tc>
                <a:tc>
                  <a:txBody>
                    <a:bodyPr/>
                    <a:lstStyle/>
                    <a:p>
                      <a:pPr algn="l" rtl="0" fontAlgn="b"/>
                      <a:r>
                        <a:rPr lang="en-GB" sz="1100" b="0" i="0" u="none" strike="noStrike" dirty="0">
                          <a:solidFill>
                            <a:schemeClr val="tx1"/>
                          </a:solidFill>
                          <a:effectLst/>
                          <a:latin typeface="+mn-lt"/>
                        </a:rPr>
                        <a:t>Notebook PCs</a:t>
                      </a:r>
                    </a:p>
                  </a:txBody>
                  <a:tcPr marL="90000" marR="90000" marT="36000" marB="36000" anchor="ctr">
                    <a:solidFill>
                      <a:schemeClr val="bg1">
                        <a:lumMod val="95000"/>
                      </a:schemeClr>
                    </a:solidFill>
                  </a:tcPr>
                </a:tc>
                <a:tc>
                  <a:txBody>
                    <a:bodyPr/>
                    <a:lstStyle/>
                    <a:p>
                      <a:pPr algn="l" rtl="0" fontAlgn="b"/>
                      <a:r>
                        <a:rPr lang="en-GB" sz="1100" b="0" i="0" u="none" strike="noStrike" kern="1200" dirty="0">
                          <a:solidFill>
                            <a:schemeClr val="tx1"/>
                          </a:solidFill>
                          <a:effectLst/>
                          <a:latin typeface="+mn-lt"/>
                          <a:ea typeface="+mn-ea"/>
                          <a:cs typeface="+mn-cs"/>
                        </a:rPr>
                        <a:t>2-in-1 PCs</a:t>
                      </a:r>
                      <a:endParaRPr lang="en-GB" sz="1100" dirty="0">
                        <a:solidFill>
                          <a:schemeClr val="tx1"/>
                        </a:solidFill>
                        <a:latin typeface="+mn-lt"/>
                      </a:endParaRPr>
                    </a:p>
                  </a:txBody>
                  <a:tcPr marL="90000" marR="90000" marT="36000" marB="36000" anchor="ctr">
                    <a:solidFill>
                      <a:schemeClr val="bg1">
                        <a:lumMod val="95000"/>
                      </a:schemeClr>
                    </a:solidFill>
                  </a:tcPr>
                </a:tc>
                <a:extLst>
                  <a:ext uri="{0D108BD9-81ED-4DB2-BD59-A6C34878D82A}">
                    <a16:rowId xmlns:a16="http://schemas.microsoft.com/office/drawing/2014/main" val="3104279971"/>
                  </a:ext>
                </a:extLst>
              </a:tr>
              <a:tr h="218299">
                <a:tc vMerge="1">
                  <a:txBody>
                    <a:bodyPr/>
                    <a:lstStyle/>
                    <a:p>
                      <a:endParaRPr lang="en-US"/>
                    </a:p>
                  </a:txBody>
                  <a:tcPr/>
                </a:tc>
                <a:tc rowSpan="2">
                  <a:txBody>
                    <a:bodyPr/>
                    <a:lstStyle/>
                    <a:p>
                      <a:pPr algn="l" rtl="0" fontAlgn="b"/>
                      <a:r>
                        <a:rPr lang="en-GB" sz="1100" b="0" i="0" u="none" strike="noStrike" dirty="0">
                          <a:solidFill>
                            <a:schemeClr val="tx1"/>
                          </a:solidFill>
                          <a:effectLst/>
                          <a:latin typeface="+mn-lt"/>
                        </a:rPr>
                        <a:t>Printing and peripherals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Peripherals</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Printers</a:t>
                      </a:r>
                    </a:p>
                  </a:txBody>
                  <a:tcPr marL="90000" marR="90000" marT="36000" marB="36000" anchor="ctr">
                    <a:solidFill>
                      <a:schemeClr val="bg1">
                        <a:lumMod val="95000"/>
                      </a:schemeClr>
                    </a:solidFill>
                  </a:tcPr>
                </a:tc>
                <a:extLst>
                  <a:ext uri="{0D108BD9-81ED-4DB2-BD59-A6C34878D82A}">
                    <a16:rowId xmlns:a16="http://schemas.microsoft.com/office/drawing/2014/main" val="592914689"/>
                  </a:ext>
                </a:extLst>
              </a:tr>
              <a:tr h="218299">
                <a:tc vMerge="1">
                  <a:txBody>
                    <a:bodyPr/>
                    <a:lstStyle/>
                    <a:p>
                      <a:endParaRPr lang="en-US"/>
                    </a:p>
                  </a:txBody>
                  <a:tcP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Printing supplies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3D printers</a:t>
                      </a:r>
                    </a:p>
                  </a:txBody>
                  <a:tcPr marL="90000" marR="90000" marT="36000" marB="36000" anchor="ctr">
                    <a:solidFill>
                      <a:schemeClr val="bg1">
                        <a:lumMod val="95000"/>
                      </a:schemeClr>
                    </a:solidFill>
                  </a:tcPr>
                </a:tc>
                <a:extLst>
                  <a:ext uri="{0D108BD9-81ED-4DB2-BD59-A6C34878D82A}">
                    <a16:rowId xmlns:a16="http://schemas.microsoft.com/office/drawing/2014/main" val="2967099870"/>
                  </a:ext>
                </a:extLst>
              </a:tr>
              <a:tr h="218299">
                <a:tc rowSpan="14">
                  <a:txBody>
                    <a:bodyPr/>
                    <a:lstStyle/>
                    <a:p>
                      <a:pPr rtl="0"/>
                      <a:r>
                        <a:rPr lang="en-GB" sz="1100" b="1" dirty="0">
                          <a:solidFill>
                            <a:schemeClr val="tx1"/>
                          </a:solidFill>
                        </a:rPr>
                        <a:t>Business applications</a:t>
                      </a:r>
                    </a:p>
                  </a:txBody>
                  <a:tcPr marL="90000" marR="90000" marT="36000" marB="36000" anchor="ctr">
                    <a:solidFill>
                      <a:schemeClr val="bg1">
                        <a:lumMod val="95000"/>
                      </a:schemeClr>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dirty="0">
                          <a:solidFill>
                            <a:schemeClr val="tx1"/>
                          </a:solidFill>
                          <a:effectLst/>
                          <a:latin typeface="+mn-lt"/>
                          <a:ea typeface="+mn-ea"/>
                          <a:cs typeface="+mn-cs"/>
                        </a:rPr>
                        <a:t>On-premises and </a:t>
                      </a:r>
                      <a:br>
                        <a:rPr lang="en-GB" sz="1100" b="0" i="0" u="none" strike="noStrike" kern="1200" dirty="0">
                          <a:solidFill>
                            <a:schemeClr val="tx1"/>
                          </a:solidFill>
                          <a:effectLst/>
                          <a:latin typeface="+mn-lt"/>
                          <a:ea typeface="+mn-ea"/>
                          <a:cs typeface="+mn-cs"/>
                        </a:rPr>
                      </a:br>
                      <a:r>
                        <a:rPr lang="en-GB" sz="1100" b="0" i="0" u="none" strike="noStrike" kern="1200" dirty="0">
                          <a:solidFill>
                            <a:schemeClr val="tx1"/>
                          </a:solidFill>
                          <a:effectLst/>
                          <a:latin typeface="+mn-lt"/>
                          <a:ea typeface="+mn-ea"/>
                          <a:cs typeface="+mn-cs"/>
                        </a:rPr>
                        <a:t>licensed software</a:t>
                      </a:r>
                    </a:p>
                    <a:p>
                      <a:pPr rtl="0"/>
                      <a:endParaRPr lang="en-GB" sz="1100" dirty="0">
                        <a:solidFill>
                          <a:schemeClr val="tx1"/>
                        </a:solidFill>
                      </a:endParaRP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Accounting/financial (on-premises)</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Business intelligence (on-premises)</a:t>
                      </a:r>
                    </a:p>
                  </a:txBody>
                  <a:tcPr marL="90000" marR="90000" marT="36000" marB="36000" anchor="ctr">
                    <a:solidFill>
                      <a:schemeClr val="bg1">
                        <a:lumMod val="95000"/>
                      </a:schemeClr>
                    </a:solidFill>
                  </a:tcPr>
                </a:tc>
                <a:extLst>
                  <a:ext uri="{0D108BD9-81ED-4DB2-BD59-A6C34878D82A}">
                    <a16:rowId xmlns:a16="http://schemas.microsoft.com/office/drawing/2014/main" val="717464098"/>
                  </a:ext>
                </a:extLst>
              </a:tr>
              <a:tr h="218299">
                <a:tc vMerge="1">
                  <a:txBody>
                    <a:bodyPr/>
                    <a:lstStyle/>
                    <a:p>
                      <a:endParaRPr lang="en-GB"/>
                    </a:p>
                  </a:txBody>
                  <a:tcPr marL="90000" marR="90000" marT="36000" marB="36000" anchor="ctr"/>
                </a:tc>
                <a:tc vMerge="1">
                  <a:txBody>
                    <a:bodyPr/>
                    <a:lstStyle/>
                    <a:p>
                      <a:endParaRPr lang="en-GB"/>
                    </a:p>
                  </a:txBody>
                  <a:tcPr marL="90000" marR="90000" marT="36000" marB="36000" anchor="ctr"/>
                </a:tc>
                <a:tc>
                  <a:txBody>
                    <a:bodyPr/>
                    <a:lstStyle/>
                    <a:p>
                      <a:pPr algn="l" rtl="0" fontAlgn="b"/>
                      <a:r>
                        <a:rPr lang="en-GB" sz="1100" b="0" i="0" u="none" strike="noStrike" dirty="0">
                          <a:solidFill>
                            <a:schemeClr val="tx1"/>
                          </a:solidFill>
                          <a:effectLst/>
                          <a:latin typeface="+mn-lt"/>
                        </a:rPr>
                        <a:t>Customer relationship management (CRM) (on-premises)</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Email (on-premises)</a:t>
                      </a:r>
                    </a:p>
                  </a:txBody>
                  <a:tcPr marL="90000" marR="90000" marT="36000" marB="36000" anchor="ctr">
                    <a:solidFill>
                      <a:schemeClr val="bg1">
                        <a:lumMod val="95000"/>
                      </a:schemeClr>
                    </a:solidFill>
                  </a:tcPr>
                </a:tc>
                <a:extLst>
                  <a:ext uri="{0D108BD9-81ED-4DB2-BD59-A6C34878D82A}">
                    <a16:rowId xmlns:a16="http://schemas.microsoft.com/office/drawing/2014/main" val="710115713"/>
                  </a:ext>
                </a:extLst>
              </a:tr>
              <a:tr h="218299">
                <a:tc vMerge="1">
                  <a:txBody>
                    <a:bodyPr/>
                    <a:lstStyle/>
                    <a:p>
                      <a:endParaRPr lang="en-GB"/>
                    </a:p>
                  </a:txBody>
                  <a:tcPr marL="90000" marR="90000" marT="36000" marB="36000" anchor="ctr"/>
                </a:tc>
                <a:tc vMerge="1">
                  <a:txBody>
                    <a:bodyPr/>
                    <a:lstStyle/>
                    <a:p>
                      <a:endParaRPr lang="en-GB"/>
                    </a:p>
                  </a:txBody>
                  <a:tcPr marL="90000" marR="90000" marT="36000" marB="36000" anchor="ct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Enterprise content management</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Enterprise resource planning (ERP) (on-premises)</a:t>
                      </a:r>
                    </a:p>
                  </a:txBody>
                  <a:tcPr marL="90000" marR="90000" marT="36000" marB="36000" anchor="ctr">
                    <a:solidFill>
                      <a:schemeClr val="bg1">
                        <a:lumMod val="95000"/>
                      </a:schemeClr>
                    </a:solidFill>
                  </a:tcPr>
                </a:tc>
                <a:extLst>
                  <a:ext uri="{0D108BD9-81ED-4DB2-BD59-A6C34878D82A}">
                    <a16:rowId xmlns:a16="http://schemas.microsoft.com/office/drawing/2014/main" val="906822234"/>
                  </a:ext>
                </a:extLst>
              </a:tr>
              <a:tr h="218299">
                <a:tc vMerge="1">
                  <a:txBody>
                    <a:bodyPr/>
                    <a:lstStyle/>
                    <a:p>
                      <a:endParaRPr lang="en-GB"/>
                    </a:p>
                  </a:txBody>
                  <a:tcPr marL="90000" marR="90000" marT="36000" marB="36000" anchor="ctr"/>
                </a:tc>
                <a:tc vMerge="1">
                  <a:txBody>
                    <a:bodyPr/>
                    <a:lstStyle/>
                    <a:p>
                      <a:endParaRPr lang="en-GB"/>
                    </a:p>
                  </a:txBody>
                  <a:tcPr marL="90000" marR="90000" marT="36000" marB="36000" anchor="ctr"/>
                </a:tc>
                <a:tc>
                  <a:txBody>
                    <a:bodyPr/>
                    <a:lstStyle/>
                    <a:p>
                      <a:pPr algn="l" rtl="0" fontAlgn="b"/>
                      <a:r>
                        <a:rPr lang="en-GB" sz="1100" b="0" i="0" u="none" strike="noStrike" dirty="0">
                          <a:solidFill>
                            <a:schemeClr val="tx1"/>
                          </a:solidFill>
                          <a:effectLst/>
                          <a:latin typeface="+mn-lt"/>
                        </a:rPr>
                        <a:t>Human resources (HR) (on-premises)</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Line of business software (LOB) (on-premises)</a:t>
                      </a:r>
                    </a:p>
                  </a:txBody>
                  <a:tcPr marL="90000" marR="90000" marT="36000" marB="36000" anchor="ctr">
                    <a:solidFill>
                      <a:schemeClr val="bg1">
                        <a:lumMod val="95000"/>
                      </a:schemeClr>
                    </a:solidFill>
                  </a:tcPr>
                </a:tc>
                <a:extLst>
                  <a:ext uri="{0D108BD9-81ED-4DB2-BD59-A6C34878D82A}">
                    <a16:rowId xmlns:a16="http://schemas.microsoft.com/office/drawing/2014/main" val="2536876004"/>
                  </a:ext>
                </a:extLst>
              </a:tr>
              <a:tr h="218299">
                <a:tc vMerge="1">
                  <a:txBody>
                    <a:bodyPr/>
                    <a:lstStyle/>
                    <a:p>
                      <a:endParaRPr lang="en-GB"/>
                    </a:p>
                  </a:txBody>
                  <a:tcPr marL="90000" marR="90000" marT="36000" marB="36000" anchor="ctr"/>
                </a:tc>
                <a:tc vMerge="1">
                  <a:txBody>
                    <a:bodyPr/>
                    <a:lstStyle/>
                    <a:p>
                      <a:endParaRPr lang="en-GB"/>
                    </a:p>
                  </a:txBody>
                  <a:tcPr marL="90000" marR="90000" marT="36000" marB="36000" anchor="ct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Payroll (on-premises)</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Point-of-sales (POS) (on-premises)</a:t>
                      </a:r>
                    </a:p>
                  </a:txBody>
                  <a:tcPr marL="90000" marR="90000" marT="36000" marB="36000" anchor="ctr">
                    <a:solidFill>
                      <a:schemeClr val="bg1">
                        <a:lumMod val="95000"/>
                      </a:schemeClr>
                    </a:solidFill>
                  </a:tcPr>
                </a:tc>
                <a:extLst>
                  <a:ext uri="{0D108BD9-81ED-4DB2-BD59-A6C34878D82A}">
                    <a16:rowId xmlns:a16="http://schemas.microsoft.com/office/drawing/2014/main" val="174195415"/>
                  </a:ext>
                </a:extLst>
              </a:tr>
              <a:tr h="218299">
                <a:tc vMerge="1">
                  <a:txBody>
                    <a:bodyPr/>
                    <a:lstStyle/>
                    <a:p>
                      <a:endParaRPr lang="en-GB"/>
                    </a:p>
                  </a:txBody>
                  <a:tcPr marL="90000" marR="90000" marT="36000" marB="36000" anchor="ctr"/>
                </a:tc>
                <a:tc vMerge="1">
                  <a:txBody>
                    <a:bodyPr/>
                    <a:lstStyle/>
                    <a:p>
                      <a:endParaRPr lang="en-GB"/>
                    </a:p>
                  </a:txBody>
                  <a:tcPr marL="90000" marR="90000" marT="36000" marB="36000" anchor="ctr"/>
                </a:tc>
                <a:tc>
                  <a:txBody>
                    <a:bodyPr/>
                    <a:lstStyle/>
                    <a:p>
                      <a:pPr algn="l" rtl="0" fontAlgn="b"/>
                      <a:r>
                        <a:rPr lang="en-GB" sz="1100" b="0" i="0" u="none" strike="noStrike" dirty="0">
                          <a:solidFill>
                            <a:schemeClr val="tx1"/>
                          </a:solidFill>
                          <a:effectLst/>
                          <a:latin typeface="+mn-lt"/>
                        </a:rPr>
                        <a:t>Productivity (on-premises)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Project management (on-premises)</a:t>
                      </a:r>
                    </a:p>
                  </a:txBody>
                  <a:tcPr marL="90000" marR="90000" marT="36000" marB="36000" anchor="ctr">
                    <a:solidFill>
                      <a:schemeClr val="bg1">
                        <a:lumMod val="95000"/>
                      </a:schemeClr>
                    </a:solidFill>
                  </a:tcPr>
                </a:tc>
                <a:extLst>
                  <a:ext uri="{0D108BD9-81ED-4DB2-BD59-A6C34878D82A}">
                    <a16:rowId xmlns:a16="http://schemas.microsoft.com/office/drawing/2014/main" val="1414750718"/>
                  </a:ext>
                </a:extLst>
              </a:tr>
              <a:tr h="218299">
                <a:tc vMerge="1">
                  <a:txBody>
                    <a:bodyPr/>
                    <a:lstStyle/>
                    <a:p>
                      <a:endParaRPr lang="en-GB"/>
                    </a:p>
                  </a:txBody>
                  <a:tcPr marL="90000" marR="90000" marT="36000" marB="36000" anchor="ctr"/>
                </a:tc>
                <a:tc vMerge="1">
                  <a:txBody>
                    <a:bodyPr/>
                    <a:lstStyle/>
                    <a:p>
                      <a:endParaRPr lang="en-GB"/>
                    </a:p>
                  </a:txBody>
                  <a:tcPr marL="90000" marR="90000" marT="36000" marB="36000" anchor="ctr"/>
                </a:tc>
                <a:tc>
                  <a:txBody>
                    <a:bodyPr/>
                    <a:lstStyle/>
                    <a:p>
                      <a:pPr algn="l" rtl="0" fontAlgn="b"/>
                      <a:r>
                        <a:rPr lang="en-GB" sz="1100" b="0" i="0" u="none" strike="noStrike" dirty="0">
                          <a:solidFill>
                            <a:schemeClr val="tx1"/>
                          </a:solidFill>
                          <a:effectLst/>
                          <a:latin typeface="+mn-lt"/>
                        </a:rPr>
                        <a:t>Quotes and invoicing (on-premises)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Travel and expense (on-premises)</a:t>
                      </a:r>
                    </a:p>
                  </a:txBody>
                  <a:tcPr marL="90000" marR="90000" marT="36000" marB="36000" anchor="ctr">
                    <a:solidFill>
                      <a:schemeClr val="bg1">
                        <a:lumMod val="95000"/>
                      </a:schemeClr>
                    </a:solidFill>
                  </a:tcPr>
                </a:tc>
                <a:extLst>
                  <a:ext uri="{0D108BD9-81ED-4DB2-BD59-A6C34878D82A}">
                    <a16:rowId xmlns:a16="http://schemas.microsoft.com/office/drawing/2014/main" val="4287024072"/>
                  </a:ext>
                </a:extLst>
              </a:tr>
              <a:tr h="218299">
                <a:tc vMerge="1">
                  <a:txBody>
                    <a:bodyPr/>
                    <a:lstStyle/>
                    <a:p>
                      <a:endParaRPr lang="en-GB"/>
                    </a:p>
                  </a:txBody>
                  <a:tcPr marL="90000" marR="90000" marT="36000" marB="36000" anchor="ctr"/>
                </a:tc>
                <a:tc rowSpan="7">
                  <a:txBody>
                    <a:bodyPr/>
                    <a:lstStyle/>
                    <a:p>
                      <a:pPr algn="l" rtl="0" fontAlgn="b"/>
                      <a:r>
                        <a:rPr lang="en-GB" sz="1100" b="0" i="0" u="none" strike="noStrike" dirty="0">
                          <a:solidFill>
                            <a:schemeClr val="tx1"/>
                          </a:solidFill>
                          <a:effectLst/>
                          <a:latin typeface="+mn-lt"/>
                        </a:rPr>
                        <a:t>Software-as-a-service (SaaS)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Accounting/financial (SaaS)</a:t>
                      </a:r>
                    </a:p>
                  </a:txBody>
                  <a:tcPr marL="90000" marR="90000" marT="36000" marB="36000" anchor="ctr">
                    <a:solidFill>
                      <a:srgbClr val="EDD4D6"/>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Business intelligence (SaaS)</a:t>
                      </a:r>
                    </a:p>
                  </a:txBody>
                  <a:tcPr marL="90000" marR="90000" marT="36000" marB="36000" anchor="ctr">
                    <a:solidFill>
                      <a:srgbClr val="EDD4D6"/>
                    </a:solidFill>
                  </a:tcPr>
                </a:tc>
                <a:extLst>
                  <a:ext uri="{0D108BD9-81ED-4DB2-BD59-A6C34878D82A}">
                    <a16:rowId xmlns:a16="http://schemas.microsoft.com/office/drawing/2014/main" val="1820629607"/>
                  </a:ext>
                </a:extLst>
              </a:tr>
              <a:tr h="218299">
                <a:tc vMerge="1">
                  <a:txBody>
                    <a:bodyPr/>
                    <a:lstStyle/>
                    <a:p>
                      <a:endParaRPr lang="en-GB"/>
                    </a:p>
                  </a:txBody>
                  <a:tcPr marL="90000" marR="90000" marT="36000" marB="36000" anchor="ct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Customer relationship management (CRM) (SaaS)</a:t>
                      </a:r>
                    </a:p>
                  </a:txBody>
                  <a:tcPr marL="90000" marR="90000" marT="36000" marB="36000" anchor="ctr">
                    <a:solidFill>
                      <a:srgbClr val="EDD4D6"/>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Email (SaaS)</a:t>
                      </a:r>
                    </a:p>
                  </a:txBody>
                  <a:tcPr marL="90000" marR="90000" marT="36000" marB="36000" anchor="ctr">
                    <a:solidFill>
                      <a:srgbClr val="EDD4D6"/>
                    </a:solidFill>
                  </a:tcPr>
                </a:tc>
                <a:extLst>
                  <a:ext uri="{0D108BD9-81ED-4DB2-BD59-A6C34878D82A}">
                    <a16:rowId xmlns:a16="http://schemas.microsoft.com/office/drawing/2014/main" val="1707348140"/>
                  </a:ext>
                </a:extLst>
              </a:tr>
              <a:tr h="218299">
                <a:tc vMerge="1">
                  <a:txBody>
                    <a:bodyPr/>
                    <a:lstStyle/>
                    <a:p>
                      <a:endParaRPr lang="en-GB"/>
                    </a:p>
                  </a:txBody>
                  <a:tcPr marL="90000" marR="90000" marT="36000" marB="36000" anchor="ctr"/>
                </a:tc>
                <a:tc vMerge="1">
                  <a:txBody>
                    <a:bodyPr/>
                    <a:lstStyle/>
                    <a:p>
                      <a:endParaRPr lang="en-US"/>
                    </a:p>
                  </a:txBody>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Enterprise resource planning (ERP) (SaaS)</a:t>
                      </a:r>
                    </a:p>
                  </a:txBody>
                  <a:tcPr marL="90000" marR="90000" marT="36000" marB="36000" anchor="ctr">
                    <a:solidFill>
                      <a:srgbClr val="EDD4D6"/>
                    </a:solidFill>
                  </a:tcPr>
                </a:tc>
                <a:tc>
                  <a:txBody>
                    <a:bodyPr/>
                    <a:lstStyle/>
                    <a:p>
                      <a:pPr algn="l" rtl="0" fontAlgn="b"/>
                      <a:r>
                        <a:rPr lang="en-GB" sz="1100" b="0" i="0" u="none" strike="noStrike" dirty="0">
                          <a:solidFill>
                            <a:schemeClr val="tx1"/>
                          </a:solidFill>
                          <a:effectLst/>
                          <a:latin typeface="+mn-lt"/>
                        </a:rPr>
                        <a:t>Human resources (HR) (SaaS)</a:t>
                      </a:r>
                    </a:p>
                  </a:txBody>
                  <a:tcPr marL="90000" marR="90000" marT="36000" marB="36000" anchor="ctr">
                    <a:solidFill>
                      <a:srgbClr val="EDD4D6"/>
                    </a:solidFill>
                  </a:tcPr>
                </a:tc>
                <a:extLst>
                  <a:ext uri="{0D108BD9-81ED-4DB2-BD59-A6C34878D82A}">
                    <a16:rowId xmlns:a16="http://schemas.microsoft.com/office/drawing/2014/main" val="379467060"/>
                  </a:ext>
                </a:extLst>
              </a:tr>
              <a:tr h="218299">
                <a:tc vMerge="1">
                  <a:txBody>
                    <a:bodyPr/>
                    <a:lstStyle/>
                    <a:p>
                      <a:endParaRPr lang="en-GB"/>
                    </a:p>
                  </a:txBody>
                  <a:tcPr marL="90000" marR="90000" marT="36000" marB="36000" anchor="ctr"/>
                </a:tc>
                <a:tc vMerge="1">
                  <a:txBody>
                    <a:bodyPr/>
                    <a:lstStyle/>
                    <a:p>
                      <a:endParaRPr lang="en-US"/>
                    </a:p>
                  </a:txBody>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Line of business software (LOB) (SaaS)</a:t>
                      </a:r>
                    </a:p>
                  </a:txBody>
                  <a:tcPr marL="90000" marR="90000" marT="36000" marB="36000" anchor="ctr">
                    <a:solidFill>
                      <a:srgbClr val="EDD4D6"/>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Marketing automation</a:t>
                      </a:r>
                    </a:p>
                  </a:txBody>
                  <a:tcPr marL="90000" marR="90000" marT="36000" marB="36000" anchor="ctr">
                    <a:solidFill>
                      <a:srgbClr val="EDD4D6"/>
                    </a:solidFill>
                  </a:tcPr>
                </a:tc>
                <a:extLst>
                  <a:ext uri="{0D108BD9-81ED-4DB2-BD59-A6C34878D82A}">
                    <a16:rowId xmlns:a16="http://schemas.microsoft.com/office/drawing/2014/main" val="1603720878"/>
                  </a:ext>
                </a:extLst>
              </a:tr>
              <a:tr h="218299">
                <a:tc vMerge="1">
                  <a:txBody>
                    <a:bodyPr/>
                    <a:lstStyle/>
                    <a:p>
                      <a:endParaRPr lang="en-GB"/>
                    </a:p>
                  </a:txBody>
                  <a:tcPr marL="90000" marR="90000" marT="36000" marB="36000" anchor="ct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Payroll (SaaS)</a:t>
                      </a:r>
                    </a:p>
                  </a:txBody>
                  <a:tcPr marL="90000" marR="90000" marT="36000" marB="36000" anchor="ctr">
                    <a:solidFill>
                      <a:srgbClr val="EDD4D6"/>
                    </a:solidFill>
                  </a:tcPr>
                </a:tc>
                <a:tc>
                  <a:txBody>
                    <a:bodyPr/>
                    <a:lstStyle/>
                    <a:p>
                      <a:pPr algn="l" rtl="0" fontAlgn="b"/>
                      <a:r>
                        <a:rPr lang="en-GB" sz="1100" b="0" i="0" u="none" strike="noStrike" dirty="0">
                          <a:solidFill>
                            <a:schemeClr val="tx1"/>
                          </a:solidFill>
                          <a:effectLst/>
                          <a:latin typeface="+mn-lt"/>
                        </a:rPr>
                        <a:t>Point-of-sales (POS) (Saas)</a:t>
                      </a:r>
                    </a:p>
                  </a:txBody>
                  <a:tcPr marL="90000" marR="90000" marT="36000" marB="36000" anchor="ctr">
                    <a:solidFill>
                      <a:srgbClr val="EDD4D6"/>
                    </a:solidFill>
                  </a:tcPr>
                </a:tc>
                <a:extLst>
                  <a:ext uri="{0D108BD9-81ED-4DB2-BD59-A6C34878D82A}">
                    <a16:rowId xmlns:a16="http://schemas.microsoft.com/office/drawing/2014/main" val="485181938"/>
                  </a:ext>
                </a:extLst>
              </a:tr>
              <a:tr h="218299">
                <a:tc vMerge="1">
                  <a:txBody>
                    <a:bodyPr/>
                    <a:lstStyle/>
                    <a:p>
                      <a:endParaRPr lang="en-GB"/>
                    </a:p>
                  </a:txBody>
                  <a:tcPr marL="90000" marR="90000" marT="36000" marB="36000" anchor="ct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Productivity (SaaS)</a:t>
                      </a:r>
                    </a:p>
                  </a:txBody>
                  <a:tcPr marL="90000" marR="90000" marT="36000" marB="36000" anchor="ctr">
                    <a:solidFill>
                      <a:srgbClr val="EDD4D6"/>
                    </a:solidFill>
                  </a:tcPr>
                </a:tc>
                <a:tc>
                  <a:txBody>
                    <a:bodyPr/>
                    <a:lstStyle/>
                    <a:p>
                      <a:pPr algn="l" rtl="0" fontAlgn="b"/>
                      <a:r>
                        <a:rPr lang="en-GB" sz="1100" b="0" i="0" u="none" strike="noStrike" dirty="0">
                          <a:solidFill>
                            <a:schemeClr val="tx1"/>
                          </a:solidFill>
                          <a:effectLst/>
                          <a:latin typeface="+mn-lt"/>
                        </a:rPr>
                        <a:t>Project management (SaaS)</a:t>
                      </a:r>
                    </a:p>
                  </a:txBody>
                  <a:tcPr marL="90000" marR="90000" marT="36000" marB="36000" anchor="ctr">
                    <a:solidFill>
                      <a:srgbClr val="EDD4D6"/>
                    </a:solidFill>
                  </a:tcPr>
                </a:tc>
                <a:extLst>
                  <a:ext uri="{0D108BD9-81ED-4DB2-BD59-A6C34878D82A}">
                    <a16:rowId xmlns:a16="http://schemas.microsoft.com/office/drawing/2014/main" val="2329542501"/>
                  </a:ext>
                </a:extLst>
              </a:tr>
              <a:tr h="218299">
                <a:tc vMerge="1">
                  <a:txBody>
                    <a:bodyPr/>
                    <a:lstStyle/>
                    <a:p>
                      <a:endParaRPr lang="en-GB"/>
                    </a:p>
                  </a:txBody>
                  <a:tcPr marL="90000" marR="90000" marT="36000" marB="36000" anchor="ct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Quotes and invoicing (SaaS)</a:t>
                      </a:r>
                    </a:p>
                  </a:txBody>
                  <a:tcPr marL="90000" marR="90000" marT="36000" marB="36000" anchor="ctr">
                    <a:solidFill>
                      <a:srgbClr val="EDD4D6"/>
                    </a:solidFill>
                  </a:tcPr>
                </a:tc>
                <a:tc>
                  <a:txBody>
                    <a:bodyPr/>
                    <a:lstStyle/>
                    <a:p>
                      <a:pPr algn="l" rtl="0" fontAlgn="b"/>
                      <a:r>
                        <a:rPr lang="en-GB" sz="1100" b="0" i="0" u="none" strike="noStrike" dirty="0">
                          <a:solidFill>
                            <a:schemeClr val="tx1"/>
                          </a:solidFill>
                          <a:effectLst/>
                          <a:latin typeface="+mn-lt"/>
                        </a:rPr>
                        <a:t>Travel and expense (SaaS)</a:t>
                      </a:r>
                    </a:p>
                  </a:txBody>
                  <a:tcPr marL="90000" marR="90000" marT="36000" marB="36000" anchor="ctr">
                    <a:solidFill>
                      <a:srgbClr val="EDD4D6"/>
                    </a:solidFill>
                  </a:tcPr>
                </a:tc>
                <a:extLst>
                  <a:ext uri="{0D108BD9-81ED-4DB2-BD59-A6C34878D82A}">
                    <a16:rowId xmlns:a16="http://schemas.microsoft.com/office/drawing/2014/main" val="3005650271"/>
                  </a:ext>
                </a:extLst>
              </a:tr>
            </a:tbl>
          </a:graphicData>
        </a:graphic>
      </p:graphicFrame>
      <p:sp>
        <p:nvSpPr>
          <p:cNvPr id="8" name="Rectangle 7">
            <a:extLst>
              <a:ext uri="{FF2B5EF4-FFF2-40B4-BE49-F238E27FC236}">
                <a16:creationId xmlns:a16="http://schemas.microsoft.com/office/drawing/2014/main" id="{9C013F1A-5218-7DB5-D312-07D3A1C1AD1B}"/>
              </a:ext>
            </a:extLst>
          </p:cNvPr>
          <p:cNvSpPr/>
          <p:nvPr/>
        </p:nvSpPr>
        <p:spPr>
          <a:xfrm>
            <a:off x="0" y="0"/>
            <a:ext cx="12192000" cy="980728"/>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IT categories covered in this report [1</a:t>
            </a:r>
            <a:r>
              <a:rPr lang="en-GB" sz="2400" dirty="0"/>
              <a:t>/5]</a:t>
            </a:r>
            <a:r>
              <a:rPr lang="en-GB" sz="2400" baseline="30000" dirty="0"/>
              <a:t>1</a:t>
            </a:r>
            <a:endParaRPr lang="en-GB" sz="2400" dirty="0">
              <a:solidFill>
                <a:schemeClr val="bg1"/>
              </a:solidFill>
            </a:endParaRPr>
          </a:p>
        </p:txBody>
      </p:sp>
      <p:pic>
        <p:nvPicPr>
          <p:cNvPr id="2" name="Picture 1">
            <a:extLst>
              <a:ext uri="{FF2B5EF4-FFF2-40B4-BE49-F238E27FC236}">
                <a16:creationId xmlns:a16="http://schemas.microsoft.com/office/drawing/2014/main" id="{F7DAE601-DA5E-544B-7FBB-71E7605E20D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364112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CD2D857-85CE-DE70-22BC-620CE2D9885C}"/>
              </a:ext>
            </a:extLst>
          </p:cNvPr>
          <p:cNvGraphicFramePr>
            <a:graphicFrameLocks noChangeAspect="1"/>
          </p:cNvGraphicFramePr>
          <p:nvPr>
            <p:custDataLst>
              <p:tags r:id="rId1"/>
            </p:custDataLst>
            <p:extLst>
              <p:ext uri="{D42A27DB-BD31-4B8C-83A1-F6EECF244321}">
                <p14:modId xmlns:p14="http://schemas.microsoft.com/office/powerpoint/2010/main" val="3596172498"/>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6CD2D857-85CE-DE70-22BC-620CE2D9885C}"/>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8CC138D-A603-52AC-EBE7-7323E757EC2F}"/>
              </a:ext>
            </a:extLst>
          </p:cNvPr>
          <p:cNvSpPr>
            <a:spLocks noGrp="1"/>
          </p:cNvSpPr>
          <p:nvPr>
            <p:ph type="body" sz="quarter" idx="16"/>
          </p:nvPr>
        </p:nvSpPr>
        <p:spPr>
          <a:xfrm>
            <a:off x="558277" y="1197596"/>
            <a:ext cx="11068770" cy="252000"/>
          </a:xfrm>
        </p:spPr>
        <p:txBody>
          <a:bodyPr/>
          <a:lstStyle/>
          <a:p>
            <a:r>
              <a:rPr lang="en-GB" dirty="0"/>
              <a:t>Figure 8b: IT categories covered in this report</a:t>
            </a:r>
          </a:p>
        </p:txBody>
      </p:sp>
      <p:sp>
        <p:nvSpPr>
          <p:cNvPr id="4" name="Slide Number Placeholder 3">
            <a:extLst>
              <a:ext uri="{FF2B5EF4-FFF2-40B4-BE49-F238E27FC236}">
                <a16:creationId xmlns:a16="http://schemas.microsoft.com/office/drawing/2014/main" id="{693E74F0-8FB0-ADB8-4617-A86CAEBF2E40}"/>
              </a:ext>
            </a:extLst>
          </p:cNvPr>
          <p:cNvSpPr>
            <a:spLocks noGrp="1"/>
          </p:cNvSpPr>
          <p:nvPr>
            <p:ph type="sldNum" sz="quarter" idx="4"/>
          </p:nvPr>
        </p:nvSpPr>
        <p:spPr/>
        <p:txBody>
          <a:bodyPr/>
          <a:lstStyle/>
          <a:p>
            <a:fld id="{E78626B2-E168-480E-BAE6-B60060C6AB83}" type="slidenum">
              <a:rPr lang="en-GB" smtClean="0"/>
              <a:pPr/>
              <a:t>15</a:t>
            </a:fld>
            <a:endParaRPr lang="en-GB" dirty="0"/>
          </a:p>
        </p:txBody>
      </p:sp>
      <p:graphicFrame>
        <p:nvGraphicFramePr>
          <p:cNvPr id="10" name="Table 7">
            <a:extLst>
              <a:ext uri="{FF2B5EF4-FFF2-40B4-BE49-F238E27FC236}">
                <a16:creationId xmlns:a16="http://schemas.microsoft.com/office/drawing/2014/main" id="{29C36EF8-1A22-6EB1-0EFF-456BCFAAF8A7}"/>
              </a:ext>
            </a:extLst>
          </p:cNvPr>
          <p:cNvGraphicFramePr>
            <a:graphicFrameLocks noGrp="1" noChangeAspect="1"/>
          </p:cNvGraphicFramePr>
          <p:nvPr>
            <p:ph type="tbl" sz="quarter" idx="13"/>
            <p:extLst>
              <p:ext uri="{D42A27DB-BD31-4B8C-83A1-F6EECF244321}">
                <p14:modId xmlns:p14="http://schemas.microsoft.com/office/powerpoint/2010/main" val="4103903264"/>
              </p:ext>
            </p:extLst>
          </p:nvPr>
        </p:nvGraphicFramePr>
        <p:xfrm>
          <a:off x="564953" y="1449595"/>
          <a:ext cx="11062094" cy="4808040"/>
        </p:xfrm>
        <a:graphic>
          <a:graphicData uri="http://schemas.openxmlformats.org/drawingml/2006/table">
            <a:tbl>
              <a:tblPr firstRow="1" bandRow="1">
                <a:tableStyleId>{5C22544A-7EE6-4342-B048-85BDC9FD1C3A}</a:tableStyleId>
              </a:tblPr>
              <a:tblGrid>
                <a:gridCol w="1371401">
                  <a:extLst>
                    <a:ext uri="{9D8B030D-6E8A-4147-A177-3AD203B41FA5}">
                      <a16:colId xmlns:a16="http://schemas.microsoft.com/office/drawing/2014/main" val="1685041019"/>
                    </a:ext>
                  </a:extLst>
                </a:gridCol>
                <a:gridCol w="2278295">
                  <a:extLst>
                    <a:ext uri="{9D8B030D-6E8A-4147-A177-3AD203B41FA5}">
                      <a16:colId xmlns:a16="http://schemas.microsoft.com/office/drawing/2014/main" val="135333321"/>
                    </a:ext>
                  </a:extLst>
                </a:gridCol>
                <a:gridCol w="3706199">
                  <a:extLst>
                    <a:ext uri="{9D8B030D-6E8A-4147-A177-3AD203B41FA5}">
                      <a16:colId xmlns:a16="http://schemas.microsoft.com/office/drawing/2014/main" val="3737081310"/>
                    </a:ext>
                  </a:extLst>
                </a:gridCol>
                <a:gridCol w="3706199">
                  <a:extLst>
                    <a:ext uri="{9D8B030D-6E8A-4147-A177-3AD203B41FA5}">
                      <a16:colId xmlns:a16="http://schemas.microsoft.com/office/drawing/2014/main" val="1146693126"/>
                    </a:ext>
                  </a:extLst>
                </a:gridCol>
              </a:tblGrid>
              <a:tr h="237559">
                <a:tc>
                  <a:txBody>
                    <a:bodyPr/>
                    <a:lstStyle/>
                    <a:p>
                      <a:pPr rtl="0"/>
                      <a:r>
                        <a:rPr lang="en-GB" sz="1200" spc="20" baseline="0" dirty="0">
                          <a:solidFill>
                            <a:schemeClr val="tx1"/>
                          </a:solidFill>
                        </a:rPr>
                        <a:t>Level 1</a:t>
                      </a:r>
                    </a:p>
                  </a:txBody>
                  <a:tcPr marT="36000" marB="36000" anchor="ctr">
                    <a:solidFill>
                      <a:srgbClr val="DEA4A8"/>
                    </a:solidFill>
                  </a:tcPr>
                </a:tc>
                <a:tc>
                  <a:txBody>
                    <a:bodyPr/>
                    <a:lstStyle/>
                    <a:p>
                      <a:pPr rtl="0"/>
                      <a:r>
                        <a:rPr lang="en-GB" sz="1200" spc="20" baseline="0" dirty="0">
                          <a:solidFill>
                            <a:schemeClr val="tx1"/>
                          </a:solidFill>
                        </a:rPr>
                        <a:t>Level 2</a:t>
                      </a:r>
                    </a:p>
                  </a:txBody>
                  <a:tcPr marT="36000" marB="36000" anchor="ctr">
                    <a:solidFill>
                      <a:srgbClr val="DEA4A8"/>
                    </a:solidFill>
                  </a:tcPr>
                </a:tc>
                <a:tc gridSpan="2">
                  <a:txBody>
                    <a:bodyPr/>
                    <a:lstStyle/>
                    <a:p>
                      <a:pPr rtl="0"/>
                      <a:r>
                        <a:rPr lang="en-GB" sz="1200" spc="20" baseline="0" dirty="0">
                          <a:solidFill>
                            <a:schemeClr val="tx1"/>
                          </a:solidFill>
                        </a:rPr>
                        <a:t>Level 3</a:t>
                      </a:r>
                    </a:p>
                  </a:txBody>
                  <a:tcPr marT="36000" marB="36000" anchor="ctr">
                    <a:solidFill>
                      <a:srgbClr val="DEA4A8"/>
                    </a:solidFill>
                  </a:tcPr>
                </a:tc>
                <a:tc hMerge="1">
                  <a:txBody>
                    <a:bodyPr/>
                    <a:lstStyle/>
                    <a:p>
                      <a:endParaRPr lang="en-GB"/>
                    </a:p>
                  </a:txBody>
                  <a:tcPr/>
                </a:tc>
                <a:extLst>
                  <a:ext uri="{0D108BD9-81ED-4DB2-BD59-A6C34878D82A}">
                    <a16:rowId xmlns:a16="http://schemas.microsoft.com/office/drawing/2014/main" val="3800595489"/>
                  </a:ext>
                </a:extLst>
              </a:tr>
              <a:tr h="237559">
                <a:tc rowSpan="19">
                  <a:txBody>
                    <a:bodyPr/>
                    <a:lstStyle/>
                    <a:p>
                      <a:pPr algn="l" rtl="0" fontAlgn="ctr"/>
                      <a:r>
                        <a:rPr lang="en-GB" sz="1100" b="1" i="0" u="none" strike="noStrike" dirty="0">
                          <a:solidFill>
                            <a:schemeClr val="tx1"/>
                          </a:solidFill>
                          <a:effectLst/>
                          <a:latin typeface="+mn-lt"/>
                        </a:rPr>
                        <a:t>Infrastructure</a:t>
                      </a:r>
                    </a:p>
                    <a:p>
                      <a:pPr algn="l" rtl="0" fontAlgn="ctr"/>
                      <a:r>
                        <a:rPr lang="en-GB" sz="1100" b="1" i="0" u="none" strike="noStrike" dirty="0">
                          <a:solidFill>
                            <a:schemeClr val="tx1"/>
                          </a:solidFill>
                          <a:effectLst/>
                          <a:latin typeface="+mn-lt"/>
                        </a:rPr>
                        <a:t>(further sub-categories are shown on the next slide)</a:t>
                      </a:r>
                    </a:p>
                  </a:txBody>
                  <a:tcPr marL="90000" marR="90000" marT="36000" marB="36000" anchor="ctr">
                    <a:solidFill>
                      <a:schemeClr val="bg1">
                        <a:lumMod val="95000"/>
                      </a:schemeClr>
                    </a:solidFill>
                  </a:tcPr>
                </a:tc>
                <a:tc rowSpan="4">
                  <a:txBody>
                    <a:bodyPr/>
                    <a:lstStyle/>
                    <a:p>
                      <a:pPr algn="l" rtl="0" fontAlgn="ctr"/>
                      <a:r>
                        <a:rPr lang="en-GB" sz="1100" b="0" i="0" u="none" strike="noStrike" dirty="0">
                          <a:solidFill>
                            <a:schemeClr val="tx1"/>
                          </a:solidFill>
                          <a:effectLst/>
                          <a:latin typeface="+mn-lt"/>
                        </a:rPr>
                        <a:t>Storage hardware</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FC SAN</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IP SAN</a:t>
                      </a:r>
                    </a:p>
                  </a:txBody>
                  <a:tcPr marL="90000" marR="90000" marT="36000" marB="36000" anchor="ctr">
                    <a:solidFill>
                      <a:schemeClr val="bg1">
                        <a:lumMod val="95000"/>
                      </a:schemeClr>
                    </a:solidFill>
                  </a:tcPr>
                </a:tc>
                <a:extLst>
                  <a:ext uri="{0D108BD9-81ED-4DB2-BD59-A6C34878D82A}">
                    <a16:rowId xmlns:a16="http://schemas.microsoft.com/office/drawing/2014/main" val="1534142901"/>
                  </a:ext>
                </a:extLst>
              </a:tr>
              <a:tr h="237559">
                <a:tc vMerge="1">
                  <a:txBody>
                    <a:bodyPr/>
                    <a:lstStyle/>
                    <a:p>
                      <a:endParaRPr lang="en-US"/>
                    </a:p>
                  </a:txBody>
                  <a:tcP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Network-attached storage (NAS)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PC attached storage</a:t>
                      </a:r>
                    </a:p>
                  </a:txBody>
                  <a:tcPr marL="90000" marR="90000" marT="36000" marB="36000" anchor="ctr">
                    <a:solidFill>
                      <a:schemeClr val="bg1">
                        <a:lumMod val="95000"/>
                      </a:schemeClr>
                    </a:solidFill>
                  </a:tcPr>
                </a:tc>
                <a:extLst>
                  <a:ext uri="{0D108BD9-81ED-4DB2-BD59-A6C34878D82A}">
                    <a16:rowId xmlns:a16="http://schemas.microsoft.com/office/drawing/2014/main" val="376413735"/>
                  </a:ext>
                </a:extLst>
              </a:tr>
              <a:tr h="237559">
                <a:tc vMerge="1">
                  <a:txBody>
                    <a:bodyPr/>
                    <a:lstStyle/>
                    <a:p>
                      <a:endParaRPr lang="en-US"/>
                    </a:p>
                  </a:txBody>
                  <a:tcPr/>
                </a:tc>
                <a:tc vMerge="1">
                  <a:txBody>
                    <a:bodyPr/>
                    <a:lstStyle/>
                    <a:p>
                      <a:endParaRPr lang="en-US"/>
                    </a:p>
                  </a:txBody>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SAN switches</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Server attached storage</a:t>
                      </a:r>
                    </a:p>
                  </a:txBody>
                  <a:tcPr marL="90000" marR="90000" marT="36000" marB="36000" anchor="ctr">
                    <a:solidFill>
                      <a:schemeClr val="bg1">
                        <a:lumMod val="95000"/>
                      </a:schemeClr>
                    </a:solidFill>
                  </a:tcPr>
                </a:tc>
                <a:extLst>
                  <a:ext uri="{0D108BD9-81ED-4DB2-BD59-A6C34878D82A}">
                    <a16:rowId xmlns:a16="http://schemas.microsoft.com/office/drawing/2014/main" val="1711619108"/>
                  </a:ext>
                </a:extLst>
              </a:tr>
              <a:tr h="237559">
                <a:tc vMerge="1">
                  <a:txBody>
                    <a:bodyPr/>
                    <a:lstStyle/>
                    <a:p>
                      <a:endParaRPr lang="en-US"/>
                    </a:p>
                  </a:txBody>
                  <a:tcPr/>
                </a:tc>
                <a:tc vMerge="1">
                  <a:txBody>
                    <a:bodyPr/>
                    <a:lstStyle/>
                    <a:p>
                      <a:endParaRPr lang="en-US"/>
                    </a:p>
                  </a:txBody>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Tape back-up</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endParaRPr lang="en-GB" sz="1100" b="0" i="0" u="none" strike="noStrike" dirty="0">
                        <a:solidFill>
                          <a:schemeClr val="tx1"/>
                        </a:solidFill>
                        <a:effectLst/>
                        <a:latin typeface="+mn-lt"/>
                      </a:endParaRPr>
                    </a:p>
                  </a:txBody>
                  <a:tcPr marL="90000" marR="90000" marT="36000" marB="36000" anchor="ctr">
                    <a:solidFill>
                      <a:schemeClr val="bg1">
                        <a:lumMod val="95000"/>
                      </a:schemeClr>
                    </a:solidFill>
                  </a:tcPr>
                </a:tc>
                <a:extLst>
                  <a:ext uri="{0D108BD9-81ED-4DB2-BD59-A6C34878D82A}">
                    <a16:rowId xmlns:a16="http://schemas.microsoft.com/office/drawing/2014/main" val="3654756652"/>
                  </a:ext>
                </a:extLst>
              </a:tr>
              <a:tr h="237559">
                <a:tc vMerge="1">
                  <a:txBody>
                    <a:bodyPr/>
                    <a:lstStyle/>
                    <a:p>
                      <a:endParaRPr lang="en-US"/>
                    </a:p>
                  </a:txBody>
                  <a:tcPr/>
                </a:tc>
                <a:tc rowSpan="2">
                  <a:txBody>
                    <a:bodyPr/>
                    <a:lstStyle/>
                    <a:p>
                      <a:pPr algn="l" rtl="0" fontAlgn="ctr"/>
                      <a:r>
                        <a:rPr lang="en-GB" sz="1100" b="0" i="0" u="none" strike="noStrike" dirty="0">
                          <a:solidFill>
                            <a:schemeClr val="tx1"/>
                          </a:solidFill>
                          <a:effectLst/>
                          <a:latin typeface="+mn-lt"/>
                        </a:rPr>
                        <a:t>Storage software</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Back-up and recovery (on-premises)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Other storage software</a:t>
                      </a:r>
                    </a:p>
                  </a:txBody>
                  <a:tcPr marL="90000" marR="90000" marT="36000" marB="36000" anchor="ctr">
                    <a:solidFill>
                      <a:schemeClr val="bg1">
                        <a:lumMod val="95000"/>
                      </a:schemeClr>
                    </a:solidFill>
                  </a:tcPr>
                </a:tc>
                <a:extLst>
                  <a:ext uri="{0D108BD9-81ED-4DB2-BD59-A6C34878D82A}">
                    <a16:rowId xmlns:a16="http://schemas.microsoft.com/office/drawing/2014/main" val="1018848657"/>
                  </a:ext>
                </a:extLst>
              </a:tr>
              <a:tr h="237559">
                <a:tc vMerge="1">
                  <a:txBody>
                    <a:bodyPr/>
                    <a:lstStyle/>
                    <a:p>
                      <a:endParaRPr lang="en-US"/>
                    </a:p>
                  </a:txBody>
                  <a:tcPr/>
                </a:tc>
                <a:tc vMerge="1">
                  <a:txBody>
                    <a:bodyPr/>
                    <a:lstStyle/>
                    <a:p>
                      <a:pPr algn="ctr" rtl="0" fontAlgn="ctr"/>
                      <a:endParaRPr lang="en-US" sz="800" b="0" i="0" u="none" strike="noStrike">
                        <a:solidFill>
                          <a:schemeClr val="tx1"/>
                        </a:solidFill>
                        <a:effectLst/>
                        <a:latin typeface="+mj-lt"/>
                      </a:endParaRPr>
                    </a:p>
                  </a:txBody>
                  <a:tcPr marL="4010" marR="4010" marT="4010" marB="0" anchor="ct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Replication software</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Storage resource management software</a:t>
                      </a:r>
                    </a:p>
                  </a:txBody>
                  <a:tcPr marL="90000" marR="90000" marT="36000" marB="36000" anchor="ctr">
                    <a:solidFill>
                      <a:schemeClr val="bg1">
                        <a:lumMod val="95000"/>
                      </a:schemeClr>
                    </a:solidFill>
                  </a:tcPr>
                </a:tc>
                <a:extLst>
                  <a:ext uri="{0D108BD9-81ED-4DB2-BD59-A6C34878D82A}">
                    <a16:rowId xmlns:a16="http://schemas.microsoft.com/office/drawing/2014/main" val="2456856320"/>
                  </a:ext>
                </a:extLst>
              </a:tr>
              <a:tr h="237559">
                <a:tc vMerge="1">
                  <a:txBody>
                    <a:bodyPr/>
                    <a:lstStyle/>
                    <a:p>
                      <a:endParaRPr lang="en-US"/>
                    </a:p>
                  </a:txBody>
                  <a:tcPr/>
                </a:tc>
                <a:tc rowSpan="2">
                  <a:txBody>
                    <a:bodyPr/>
                    <a:lstStyle/>
                    <a:p>
                      <a:pPr algn="l" rtl="0" fontAlgn="ctr"/>
                      <a:r>
                        <a:rPr lang="en-GB" sz="1100" b="0" i="0" u="none" strike="noStrike" dirty="0">
                          <a:solidFill>
                            <a:schemeClr val="tx1"/>
                          </a:solidFill>
                          <a:effectLst/>
                          <a:latin typeface="+mn-lt"/>
                        </a:rPr>
                        <a:t>Infrastructure-as-a-service (IaaS)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IaaS storage online back-up</a:t>
                      </a:r>
                    </a:p>
                  </a:txBody>
                  <a:tcPr marL="90000" marR="90000" marT="36000" marB="36000" anchor="ctr">
                    <a:solidFill>
                      <a:srgbClr val="EDD4D6"/>
                    </a:solidFill>
                  </a:tcPr>
                </a:tc>
                <a:tc>
                  <a:txBody>
                    <a:bodyPr/>
                    <a:lstStyle/>
                    <a:p>
                      <a:pPr algn="l" rtl="0" fontAlgn="b"/>
                      <a:r>
                        <a:rPr lang="en-GB" sz="1100" b="0" i="0" u="none" strike="noStrike" dirty="0">
                          <a:solidFill>
                            <a:schemeClr val="tx1"/>
                          </a:solidFill>
                          <a:effectLst/>
                          <a:latin typeface="+mn-lt"/>
                        </a:rPr>
                        <a:t>IaaS storage simple development</a:t>
                      </a:r>
                    </a:p>
                  </a:txBody>
                  <a:tcPr marL="90000" marR="90000" marT="36000" marB="36000" anchor="ctr">
                    <a:solidFill>
                      <a:srgbClr val="EDD4D6"/>
                    </a:solidFill>
                  </a:tcPr>
                </a:tc>
                <a:extLst>
                  <a:ext uri="{0D108BD9-81ED-4DB2-BD59-A6C34878D82A}">
                    <a16:rowId xmlns:a16="http://schemas.microsoft.com/office/drawing/2014/main" val="774023419"/>
                  </a:ext>
                </a:extLst>
              </a:tr>
              <a:tr h="237559">
                <a:tc vMerge="1">
                  <a:txBody>
                    <a:bodyPr/>
                    <a:lstStyle/>
                    <a:p>
                      <a:endParaRPr lang="en-US"/>
                    </a:p>
                  </a:txBody>
                  <a:tcPr/>
                </a:tc>
                <a:tc vMerge="1">
                  <a:txBody>
                    <a:bodyPr/>
                    <a:lstStyle/>
                    <a:p>
                      <a:pPr algn="ctr" rtl="0" fontAlgn="ctr"/>
                      <a:endParaRPr lang="en-US" sz="800" b="0" i="0" u="none" strike="noStrike">
                        <a:solidFill>
                          <a:schemeClr val="tx1"/>
                        </a:solidFill>
                        <a:effectLst/>
                        <a:latin typeface="+mj-lt"/>
                      </a:endParaRPr>
                    </a:p>
                  </a:txBody>
                  <a:tcPr marL="4010" marR="4010" marT="4010" marB="0" anchor="ct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Recovery-as-a-service (RaaS)</a:t>
                      </a:r>
                    </a:p>
                  </a:txBody>
                  <a:tcPr marL="90000" marR="90000" marT="36000" marB="36000" anchor="ctr">
                    <a:solidFill>
                      <a:srgbClr val="EDD4D6"/>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endParaRPr lang="en-GB" sz="1100" b="0" i="0" u="none" strike="noStrike" dirty="0">
                        <a:solidFill>
                          <a:schemeClr val="tx1"/>
                        </a:solidFill>
                        <a:effectLst/>
                        <a:latin typeface="+mn-lt"/>
                      </a:endParaRPr>
                    </a:p>
                  </a:txBody>
                  <a:tcPr marL="90000" marR="90000" marT="36000" marB="36000" anchor="ctr">
                    <a:solidFill>
                      <a:schemeClr val="bg1">
                        <a:lumMod val="95000"/>
                      </a:schemeClr>
                    </a:solidFill>
                  </a:tcPr>
                </a:tc>
                <a:extLst>
                  <a:ext uri="{0D108BD9-81ED-4DB2-BD59-A6C34878D82A}">
                    <a16:rowId xmlns:a16="http://schemas.microsoft.com/office/drawing/2014/main" val="1463493271"/>
                  </a:ext>
                </a:extLst>
              </a:tr>
              <a:tr h="237559">
                <a:tc vMerge="1">
                  <a:txBody>
                    <a:bodyPr/>
                    <a:lstStyle/>
                    <a:p>
                      <a:endParaRPr lang="en-GB"/>
                    </a:p>
                  </a:txBody>
                  <a:tcPr/>
                </a:tc>
                <a:tc rowSpan="2">
                  <a:txBody>
                    <a:bodyPr/>
                    <a:lstStyle/>
                    <a:p>
                      <a:pPr algn="l" rtl="0" fontAlgn="ctr"/>
                      <a:r>
                        <a:rPr lang="en-GB" sz="1100" b="0" i="0" u="none" strike="noStrike" dirty="0">
                          <a:solidFill>
                            <a:schemeClr val="tx1"/>
                          </a:solidFill>
                          <a:effectLst/>
                          <a:latin typeface="+mn-lt"/>
                        </a:rPr>
                        <a:t>Server</a:t>
                      </a:r>
                    </a:p>
                  </a:txBody>
                  <a:tcPr marL="90000" marR="90000" marT="36000" marB="36000" anchor="ct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kern="1200" dirty="0">
                          <a:solidFill>
                            <a:schemeClr val="tx1"/>
                          </a:solidFill>
                          <a:effectLst/>
                          <a:latin typeface="+mn-lt"/>
                          <a:ea typeface="+mn-ea"/>
                          <a:cs typeface="+mn-cs"/>
                        </a:rPr>
                        <a:t>Server co-location</a:t>
                      </a:r>
                    </a:p>
                  </a:txBody>
                  <a:tcPr marL="90000" marR="90000" marT="36000" marB="36000" anchor="ctr">
                    <a:solidFill>
                      <a:srgbClr val="EDD4D6"/>
                    </a:solidFill>
                  </a:tcPr>
                </a:tc>
                <a:tc>
                  <a:txBody>
                    <a:bodyPr/>
                    <a:lstStyle/>
                    <a:p>
                      <a:pPr rtl="0"/>
                      <a:r>
                        <a:rPr lang="en-GB" sz="1100" b="0" i="0" u="none" strike="noStrike" kern="1200" dirty="0">
                          <a:solidFill>
                            <a:schemeClr val="tx1"/>
                          </a:solidFill>
                          <a:effectLst/>
                          <a:latin typeface="+mn-lt"/>
                          <a:ea typeface="+mn-ea"/>
                          <a:cs typeface="+mn-cs"/>
                        </a:rPr>
                        <a:t>IaaS server</a:t>
                      </a:r>
                      <a:endParaRPr lang="en-GB" sz="1100" dirty="0">
                        <a:solidFill>
                          <a:schemeClr val="tx1"/>
                        </a:solidFill>
                        <a:latin typeface="+mn-lt"/>
                      </a:endParaRPr>
                    </a:p>
                  </a:txBody>
                  <a:tcPr marL="90000" marR="90000" marT="36000" marB="36000" anchor="ctr">
                    <a:solidFill>
                      <a:srgbClr val="EDD4D6"/>
                    </a:solidFill>
                  </a:tcPr>
                </a:tc>
                <a:extLst>
                  <a:ext uri="{0D108BD9-81ED-4DB2-BD59-A6C34878D82A}">
                    <a16:rowId xmlns:a16="http://schemas.microsoft.com/office/drawing/2014/main" val="900899425"/>
                  </a:ext>
                </a:extLst>
              </a:tr>
              <a:tr h="237559">
                <a:tc vMerge="1">
                  <a:txBody>
                    <a:bodyPr/>
                    <a:lstStyle/>
                    <a:p>
                      <a:endParaRPr lang="en-US"/>
                    </a:p>
                  </a:txBody>
                  <a:tcPr/>
                </a:tc>
                <a:tc vMerge="1">
                  <a:txBody>
                    <a:bodyPr/>
                    <a:lstStyle/>
                    <a:p>
                      <a:pPr algn="ctr" rtl="0" fontAlgn="ctr"/>
                      <a:r>
                        <a:rPr lang="en-US" sz="800" b="0" i="0" u="none" strike="noStrike">
                          <a:solidFill>
                            <a:schemeClr val="tx1"/>
                          </a:solidFill>
                          <a:effectLst/>
                          <a:latin typeface="+mj-lt"/>
                        </a:rPr>
                        <a:t>Server</a:t>
                      </a:r>
                    </a:p>
                  </a:txBody>
                  <a:tcPr marL="4010" marR="4010" marT="4010" marB="0" anchor="ctr"/>
                </a:tc>
                <a:tc gridSpan="2">
                  <a:txBody>
                    <a:bodyPr/>
                    <a:lstStyle/>
                    <a:p>
                      <a:pPr algn="l" rtl="0" fontAlgn="b"/>
                      <a:r>
                        <a:rPr lang="en-GB" sz="1100" b="0" i="0" u="none" strike="noStrike" dirty="0">
                          <a:solidFill>
                            <a:schemeClr val="tx1"/>
                          </a:solidFill>
                          <a:effectLst/>
                          <a:latin typeface="+mn-lt"/>
                        </a:rPr>
                        <a:t>Server</a:t>
                      </a:r>
                    </a:p>
                  </a:txBody>
                  <a:tcPr marL="90000" marR="90000" marT="36000" marB="36000" anchor="ctr">
                    <a:solidFill>
                      <a:schemeClr val="bg1">
                        <a:lumMod val="95000"/>
                      </a:schemeClr>
                    </a:solidFill>
                  </a:tcPr>
                </a:tc>
                <a:tc hMerge="1">
                  <a:txBody>
                    <a:bodyPr/>
                    <a:lstStyle/>
                    <a:p>
                      <a:pPr algn="l" fontAlgn="b"/>
                      <a:endParaRPr lang="en-US" sz="800" b="0" i="0" u="none" strike="noStrike">
                        <a:solidFill>
                          <a:srgbClr val="000000"/>
                        </a:solidFill>
                        <a:effectLst/>
                        <a:latin typeface="+mj-lt"/>
                      </a:endParaRPr>
                    </a:p>
                  </a:txBody>
                  <a:tcPr marL="36000" marR="4010" marT="4010" marB="0" anchor="ctr"/>
                </a:tc>
                <a:extLst>
                  <a:ext uri="{0D108BD9-81ED-4DB2-BD59-A6C34878D82A}">
                    <a16:rowId xmlns:a16="http://schemas.microsoft.com/office/drawing/2014/main" val="1734497733"/>
                  </a:ext>
                </a:extLst>
              </a:tr>
              <a:tr h="237559">
                <a:tc vMerge="1">
                  <a:txBody>
                    <a:bodyPr/>
                    <a:lstStyle/>
                    <a:p>
                      <a:endParaRPr lang="en-US"/>
                    </a:p>
                  </a:txBody>
                  <a:tcPr/>
                </a:tc>
                <a:tc rowSpan="2">
                  <a:txBody>
                    <a:bodyPr/>
                    <a:lstStyle/>
                    <a:p>
                      <a:pPr algn="l" rtl="0" fontAlgn="ctr"/>
                      <a:r>
                        <a:rPr lang="en-GB" sz="1100" b="0" i="0" u="none" strike="noStrike" dirty="0">
                          <a:solidFill>
                            <a:schemeClr val="tx1"/>
                          </a:solidFill>
                          <a:effectLst/>
                          <a:latin typeface="+mn-lt"/>
                        </a:rPr>
                        <a:t>Virtualisation</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Desktop-as-a-service (DaaS)</a:t>
                      </a:r>
                    </a:p>
                  </a:txBody>
                  <a:tcPr marL="90000" marR="90000" marT="36000" marB="36000" anchor="ctr">
                    <a:solidFill>
                      <a:srgbClr val="EDD4D6"/>
                    </a:solidFill>
                  </a:tcPr>
                </a:tc>
                <a:tc>
                  <a:txBody>
                    <a:bodyPr/>
                    <a:lstStyle/>
                    <a:p>
                      <a:pPr algn="l" rtl="0" fontAlgn="b"/>
                      <a:r>
                        <a:rPr lang="en-GB" sz="1100" b="0" i="0" u="none" strike="noStrike" dirty="0">
                          <a:solidFill>
                            <a:schemeClr val="tx1"/>
                          </a:solidFill>
                          <a:effectLst/>
                          <a:latin typeface="+mn-lt"/>
                        </a:rPr>
                        <a:t>Desktop virtualisation</a:t>
                      </a:r>
                    </a:p>
                  </a:txBody>
                  <a:tcPr marL="90000" marR="90000" marT="36000" marB="36000" anchor="ctr">
                    <a:solidFill>
                      <a:schemeClr val="bg1">
                        <a:lumMod val="95000"/>
                      </a:schemeClr>
                    </a:solidFill>
                  </a:tcPr>
                </a:tc>
                <a:extLst>
                  <a:ext uri="{0D108BD9-81ED-4DB2-BD59-A6C34878D82A}">
                    <a16:rowId xmlns:a16="http://schemas.microsoft.com/office/drawing/2014/main" val="2046021263"/>
                  </a:ext>
                </a:extLst>
              </a:tr>
              <a:tr h="237559">
                <a:tc vMerge="1">
                  <a:txBody>
                    <a:bodyPr/>
                    <a:lstStyle/>
                    <a:p>
                      <a:endParaRPr lang="en-US"/>
                    </a:p>
                  </a:txBody>
                  <a:tcPr/>
                </a:tc>
                <a:tc vMerge="1">
                  <a:txBody>
                    <a:bodyPr/>
                    <a:lstStyle/>
                    <a:p>
                      <a:pPr algn="ctr" rtl="0" fontAlgn="ctr"/>
                      <a:endParaRPr lang="en-US" sz="800" b="0" i="0" u="none" strike="noStrike">
                        <a:solidFill>
                          <a:schemeClr val="tx1"/>
                        </a:solidFill>
                        <a:effectLst/>
                        <a:latin typeface="+mj-lt"/>
                      </a:endParaRPr>
                    </a:p>
                  </a:txBody>
                  <a:tcPr marL="4010" marR="4010" marT="4010" marB="0" anchor="ct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Server virtualisation</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Storage virtualisation</a:t>
                      </a:r>
                    </a:p>
                  </a:txBody>
                  <a:tcPr marL="90000" marR="90000" marT="36000" marB="36000" anchor="ctr">
                    <a:solidFill>
                      <a:schemeClr val="bg1">
                        <a:lumMod val="95000"/>
                      </a:schemeClr>
                    </a:solidFill>
                  </a:tcPr>
                </a:tc>
                <a:extLst>
                  <a:ext uri="{0D108BD9-81ED-4DB2-BD59-A6C34878D82A}">
                    <a16:rowId xmlns:a16="http://schemas.microsoft.com/office/drawing/2014/main" val="2486667118"/>
                  </a:ext>
                </a:extLst>
              </a:tr>
              <a:tr h="237559">
                <a:tc vMerge="1">
                  <a:txBody>
                    <a:bodyPr/>
                    <a:lstStyle/>
                    <a:p>
                      <a:endParaRPr lang="en-US"/>
                    </a:p>
                  </a:txBody>
                  <a:tcPr/>
                </a:tc>
                <a:tc rowSpan="2">
                  <a:txBody>
                    <a:bodyPr/>
                    <a:lstStyle/>
                    <a:p>
                      <a:pPr algn="l" rtl="0" fontAlgn="ctr"/>
                      <a:r>
                        <a:rPr lang="en-GB" sz="1100" b="0" i="0" u="none" strike="noStrike" dirty="0">
                          <a:solidFill>
                            <a:schemeClr val="tx1"/>
                          </a:solidFill>
                          <a:effectLst/>
                          <a:latin typeface="+mn-lt"/>
                        </a:rPr>
                        <a:t>Networking hardware</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Switches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Routers</a:t>
                      </a:r>
                    </a:p>
                  </a:txBody>
                  <a:tcPr marL="90000" marR="90000" marT="36000" marB="36000" anchor="ctr">
                    <a:solidFill>
                      <a:schemeClr val="bg1">
                        <a:lumMod val="95000"/>
                      </a:schemeClr>
                    </a:solidFill>
                  </a:tcPr>
                </a:tc>
                <a:extLst>
                  <a:ext uri="{0D108BD9-81ED-4DB2-BD59-A6C34878D82A}">
                    <a16:rowId xmlns:a16="http://schemas.microsoft.com/office/drawing/2014/main" val="2346292668"/>
                  </a:ext>
                </a:extLst>
              </a:tr>
              <a:tr h="237559">
                <a:tc vMerge="1">
                  <a:txBody>
                    <a:bodyPr/>
                    <a:lstStyle/>
                    <a:p>
                      <a:endParaRPr lang="en-US"/>
                    </a:p>
                  </a:txBody>
                  <a:tcPr/>
                </a:tc>
                <a:tc vMerge="1">
                  <a:txBody>
                    <a:bodyPr/>
                    <a:lstStyle/>
                    <a:p>
                      <a:pPr algn="ctr" rtl="0" fontAlgn="ctr"/>
                      <a:endParaRPr lang="en-US" sz="800" b="0" i="0" u="none" strike="noStrike">
                        <a:solidFill>
                          <a:schemeClr val="tx1"/>
                        </a:solidFill>
                        <a:effectLst/>
                        <a:latin typeface="+mj-lt"/>
                      </a:endParaRPr>
                    </a:p>
                  </a:txBody>
                  <a:tcPr marL="4010" marR="4010" marT="4010" marB="0" anchor="ct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Wireless LAN </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endParaRPr lang="en-GB" sz="1100" b="0" i="0" u="none" strike="noStrike" dirty="0">
                        <a:solidFill>
                          <a:schemeClr val="tx1"/>
                        </a:solidFill>
                        <a:effectLst/>
                        <a:latin typeface="+mn-lt"/>
                      </a:endParaRPr>
                    </a:p>
                  </a:txBody>
                  <a:tcPr marL="90000" marR="90000" marT="36000" marB="36000" anchor="ctr">
                    <a:solidFill>
                      <a:schemeClr val="bg1">
                        <a:lumMod val="95000"/>
                      </a:schemeClr>
                    </a:solidFill>
                  </a:tcPr>
                </a:tc>
                <a:extLst>
                  <a:ext uri="{0D108BD9-81ED-4DB2-BD59-A6C34878D82A}">
                    <a16:rowId xmlns:a16="http://schemas.microsoft.com/office/drawing/2014/main" val="2708394360"/>
                  </a:ext>
                </a:extLst>
              </a:tr>
              <a:tr h="237559">
                <a:tc vMerge="1">
                  <a:txBody>
                    <a:bodyPr/>
                    <a:lstStyle/>
                    <a:p>
                      <a:endParaRPr lang="en-US"/>
                    </a:p>
                  </a:txBody>
                  <a:tcPr/>
                </a:tc>
                <a:tc rowSpan="2">
                  <a:txBody>
                    <a:bodyPr/>
                    <a:lstStyle/>
                    <a:p>
                      <a:pPr algn="l" rtl="0" fontAlgn="ctr"/>
                      <a:r>
                        <a:rPr lang="en-GB" sz="1100" b="0" i="0" u="none" strike="noStrike" dirty="0">
                          <a:solidFill>
                            <a:schemeClr val="tx1"/>
                          </a:solidFill>
                          <a:effectLst/>
                          <a:latin typeface="+mn-lt"/>
                        </a:rPr>
                        <a:t>Networking services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Cloud VPN</a:t>
                      </a:r>
                    </a:p>
                  </a:txBody>
                  <a:tcPr marL="90000" marR="90000" marT="36000" marB="36000" anchor="ctr">
                    <a:solidFill>
                      <a:srgbClr val="EDD4D6"/>
                    </a:solidFill>
                  </a:tcPr>
                </a:tc>
                <a:tc>
                  <a:txBody>
                    <a:bodyPr/>
                    <a:lstStyle/>
                    <a:p>
                      <a:pPr algn="l" rtl="0" fontAlgn="b"/>
                      <a:r>
                        <a:rPr lang="en-GB" sz="1100" b="0" i="0" u="none" strike="noStrike" dirty="0">
                          <a:solidFill>
                            <a:schemeClr val="tx1"/>
                          </a:solidFill>
                          <a:effectLst/>
                          <a:latin typeface="+mn-lt"/>
                        </a:rPr>
                        <a:t>IP VPN</a:t>
                      </a:r>
                    </a:p>
                  </a:txBody>
                  <a:tcPr marL="90000" marR="90000" marT="36000" marB="36000" anchor="ctr">
                    <a:solidFill>
                      <a:srgbClr val="EDD4D6"/>
                    </a:solidFill>
                  </a:tcPr>
                </a:tc>
                <a:extLst>
                  <a:ext uri="{0D108BD9-81ED-4DB2-BD59-A6C34878D82A}">
                    <a16:rowId xmlns:a16="http://schemas.microsoft.com/office/drawing/2014/main" val="3082820493"/>
                  </a:ext>
                </a:extLst>
              </a:tr>
              <a:tr h="237559">
                <a:tc vMerge="1">
                  <a:txBody>
                    <a:bodyPr/>
                    <a:lstStyle/>
                    <a:p>
                      <a:endParaRPr lang="en-US"/>
                    </a:p>
                  </a:txBody>
                  <a:tcPr/>
                </a:tc>
                <a:tc vMerge="1">
                  <a:txBody>
                    <a:bodyPr/>
                    <a:lstStyle/>
                    <a:p>
                      <a:pPr algn="ctr" rtl="0" fontAlgn="ctr"/>
                      <a:endParaRPr lang="en-US" sz="800" b="0" i="0" u="none" strike="noStrike">
                        <a:solidFill>
                          <a:schemeClr val="tx1"/>
                        </a:solidFill>
                        <a:effectLst/>
                        <a:latin typeface="+mj-lt"/>
                      </a:endParaRPr>
                    </a:p>
                  </a:txBody>
                  <a:tcPr marL="4010" marR="4010" marT="4010" marB="0" anchor="ctr"/>
                </a:tc>
                <a:tc>
                  <a:txBody>
                    <a:bodyPr/>
                    <a:lstStyle/>
                    <a:p>
                      <a:pPr algn="l" rtl="0" fontAlgn="b"/>
                      <a:r>
                        <a:rPr lang="en-GB" sz="1100" b="0" i="0" u="none" strike="noStrike" dirty="0">
                          <a:solidFill>
                            <a:schemeClr val="tx1"/>
                          </a:solidFill>
                          <a:effectLst/>
                          <a:latin typeface="+mn-lt"/>
                        </a:rPr>
                        <a:t>WAN</a:t>
                      </a:r>
                    </a:p>
                  </a:txBody>
                  <a:tcPr marL="90000" marR="90000" marT="36000" marB="36000" anchor="ctr">
                    <a:solidFill>
                      <a:schemeClr val="bg1">
                        <a:lumMod val="95000"/>
                      </a:schemeClr>
                    </a:solidFill>
                  </a:tcPr>
                </a:tc>
                <a:tc>
                  <a:txBody>
                    <a:bodyPr/>
                    <a:lstStyle/>
                    <a:p>
                      <a:pPr algn="l" rtl="0" fontAlgn="b"/>
                      <a:endParaRPr lang="en-GB" sz="1100" b="0" i="0" u="none" strike="noStrike" dirty="0">
                        <a:solidFill>
                          <a:schemeClr val="tx1"/>
                        </a:solidFill>
                        <a:effectLst/>
                        <a:latin typeface="+mn-lt"/>
                      </a:endParaRPr>
                    </a:p>
                  </a:txBody>
                  <a:tcPr marL="90000" marR="90000" marT="36000" marB="36000" anchor="ctr">
                    <a:solidFill>
                      <a:schemeClr val="bg1">
                        <a:lumMod val="95000"/>
                      </a:schemeClr>
                    </a:solidFill>
                  </a:tcPr>
                </a:tc>
                <a:extLst>
                  <a:ext uri="{0D108BD9-81ED-4DB2-BD59-A6C34878D82A}">
                    <a16:rowId xmlns:a16="http://schemas.microsoft.com/office/drawing/2014/main" val="1081078488"/>
                  </a:ext>
                </a:extLst>
              </a:tr>
              <a:tr h="237559">
                <a:tc vMerge="1">
                  <a:txBody>
                    <a:bodyPr/>
                    <a:lstStyle/>
                    <a:p>
                      <a:endParaRPr lang="en-US"/>
                    </a:p>
                  </a:txBody>
                  <a:tcPr/>
                </a:tc>
                <a:tc>
                  <a:txBody>
                    <a:bodyPr/>
                    <a:lstStyle/>
                    <a:p>
                      <a:pPr algn="l" rtl="0" fontAlgn="ctr"/>
                      <a:r>
                        <a:rPr lang="en-GB" sz="1100" b="0" i="0" u="none" strike="noStrike" dirty="0">
                          <a:solidFill>
                            <a:schemeClr val="tx1"/>
                          </a:solidFill>
                          <a:effectLst/>
                          <a:latin typeface="+mn-lt"/>
                        </a:rPr>
                        <a:t>Networking software</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Networking software</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Point-to-point VPN</a:t>
                      </a:r>
                    </a:p>
                  </a:txBody>
                  <a:tcPr marL="90000" marR="90000" marT="36000" marB="36000" anchor="ctr">
                    <a:solidFill>
                      <a:schemeClr val="bg1">
                        <a:lumMod val="95000"/>
                      </a:schemeClr>
                    </a:solidFill>
                  </a:tcPr>
                </a:tc>
                <a:extLst>
                  <a:ext uri="{0D108BD9-81ED-4DB2-BD59-A6C34878D82A}">
                    <a16:rowId xmlns:a16="http://schemas.microsoft.com/office/drawing/2014/main" val="4020921331"/>
                  </a:ext>
                </a:extLst>
              </a:tr>
              <a:tr h="237559">
                <a:tc vMerge="1">
                  <a:txBody>
                    <a:bodyPr/>
                    <a:lstStyle/>
                    <a:p>
                      <a:endParaRPr lang="en-US"/>
                    </a:p>
                  </a:txBody>
                  <a:tcPr/>
                </a:tc>
                <a:tc rowSpan="2">
                  <a:txBody>
                    <a:bodyPr/>
                    <a:lstStyle/>
                    <a:p>
                      <a:pPr algn="l" rtl="0" fontAlgn="ctr"/>
                      <a:r>
                        <a:rPr lang="en-GB" sz="1100" b="0" i="0" u="none" strike="noStrike" dirty="0">
                          <a:solidFill>
                            <a:schemeClr val="tx1"/>
                          </a:solidFill>
                          <a:effectLst/>
                          <a:latin typeface="+mn-lt"/>
                        </a:rPr>
                        <a:t>On-premises and licensed software</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Databases (on-premises)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Middleware</a:t>
                      </a:r>
                    </a:p>
                  </a:txBody>
                  <a:tcPr marL="90000" marR="90000" marT="36000" marB="36000" anchor="ctr">
                    <a:solidFill>
                      <a:schemeClr val="bg1">
                        <a:lumMod val="95000"/>
                      </a:schemeClr>
                    </a:solidFill>
                  </a:tcPr>
                </a:tc>
                <a:extLst>
                  <a:ext uri="{0D108BD9-81ED-4DB2-BD59-A6C34878D82A}">
                    <a16:rowId xmlns:a16="http://schemas.microsoft.com/office/drawing/2014/main" val="1221522253"/>
                  </a:ext>
                </a:extLst>
              </a:tr>
              <a:tr h="237559">
                <a:tc vMerge="1">
                  <a:txBody>
                    <a:bodyPr/>
                    <a:lstStyle/>
                    <a:p>
                      <a:endParaRPr lang="en-US"/>
                    </a:p>
                  </a:txBody>
                  <a:tcPr/>
                </a:tc>
                <a:tc vMerge="1">
                  <a:txBody>
                    <a:bodyPr/>
                    <a:lstStyle/>
                    <a:p>
                      <a:endParaRPr lang="en-US"/>
                    </a:p>
                  </a:txBody>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Mobile application development</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Operating system</a:t>
                      </a:r>
                    </a:p>
                  </a:txBody>
                  <a:tcPr marL="90000" marR="90000" marT="36000" marB="36000" anchor="ctr">
                    <a:solidFill>
                      <a:schemeClr val="bg1">
                        <a:lumMod val="95000"/>
                      </a:schemeClr>
                    </a:solidFill>
                  </a:tcPr>
                </a:tc>
                <a:extLst>
                  <a:ext uri="{0D108BD9-81ED-4DB2-BD59-A6C34878D82A}">
                    <a16:rowId xmlns:a16="http://schemas.microsoft.com/office/drawing/2014/main" val="4129599621"/>
                  </a:ext>
                </a:extLst>
              </a:tr>
            </a:tbl>
          </a:graphicData>
        </a:graphic>
      </p:graphicFrame>
      <p:sp>
        <p:nvSpPr>
          <p:cNvPr id="8" name="Rectangle 7">
            <a:extLst>
              <a:ext uri="{FF2B5EF4-FFF2-40B4-BE49-F238E27FC236}">
                <a16:creationId xmlns:a16="http://schemas.microsoft.com/office/drawing/2014/main" id="{D7A9839E-D15F-F186-1BAE-A65C90C34203}"/>
              </a:ext>
            </a:extLst>
          </p:cNvPr>
          <p:cNvSpPr/>
          <p:nvPr/>
        </p:nvSpPr>
        <p:spPr>
          <a:xfrm>
            <a:off x="0" y="0"/>
            <a:ext cx="12192000" cy="980728"/>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IT categories covered in this report [2/5]</a:t>
            </a:r>
            <a:r>
              <a:rPr lang="en-GB" sz="2400" baseline="30000" dirty="0"/>
              <a:t>1</a:t>
            </a:r>
            <a:endParaRPr lang="en-GB" sz="2400" dirty="0">
              <a:solidFill>
                <a:schemeClr val="bg1"/>
              </a:solidFill>
            </a:endParaRPr>
          </a:p>
        </p:txBody>
      </p:sp>
      <p:sp>
        <p:nvSpPr>
          <p:cNvPr id="16" name="Text Placeholder 15">
            <a:extLst>
              <a:ext uri="{FF2B5EF4-FFF2-40B4-BE49-F238E27FC236}">
                <a16:creationId xmlns:a16="http://schemas.microsoft.com/office/drawing/2014/main" id="{711BD52E-16AB-C6EA-1514-29BBD58A0959}"/>
              </a:ext>
            </a:extLst>
          </p:cNvPr>
          <p:cNvSpPr>
            <a:spLocks noGrp="1"/>
          </p:cNvSpPr>
          <p:nvPr>
            <p:ph type="body" sz="quarter" idx="19"/>
          </p:nvPr>
        </p:nvSpPr>
        <p:spPr/>
        <p:txBody>
          <a:bodyPr/>
          <a:lstStyle/>
          <a:p>
            <a:r>
              <a:rPr lang="en-GB" baseline="30000" dirty="0"/>
              <a:t>1</a:t>
            </a:r>
            <a:r>
              <a:rPr lang="en-GB" dirty="0"/>
              <a:t> Cloud categories are highlighted in pink.</a:t>
            </a:r>
          </a:p>
        </p:txBody>
      </p:sp>
      <p:pic>
        <p:nvPicPr>
          <p:cNvPr id="2" name="Picture 1">
            <a:extLst>
              <a:ext uri="{FF2B5EF4-FFF2-40B4-BE49-F238E27FC236}">
                <a16:creationId xmlns:a16="http://schemas.microsoft.com/office/drawing/2014/main" id="{707AB195-AFE8-5D21-4424-E5DEA547CFE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327573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92168B1-990D-DDF5-B548-A4AAEEA3FCBB}"/>
              </a:ext>
            </a:extLst>
          </p:cNvPr>
          <p:cNvGraphicFramePr>
            <a:graphicFrameLocks noChangeAspect="1"/>
          </p:cNvGraphicFramePr>
          <p:nvPr>
            <p:custDataLst>
              <p:tags r:id="rId1"/>
            </p:custDataLst>
            <p:extLst>
              <p:ext uri="{D42A27DB-BD31-4B8C-83A1-F6EECF244321}">
                <p14:modId xmlns:p14="http://schemas.microsoft.com/office/powerpoint/2010/main" val="2025170044"/>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792168B1-990D-DDF5-B548-A4AAEEA3FCBB}"/>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8CC138D-A603-52AC-EBE7-7323E757EC2F}"/>
              </a:ext>
            </a:extLst>
          </p:cNvPr>
          <p:cNvSpPr>
            <a:spLocks noGrp="1"/>
          </p:cNvSpPr>
          <p:nvPr>
            <p:ph type="body" sz="quarter" idx="16"/>
          </p:nvPr>
        </p:nvSpPr>
        <p:spPr>
          <a:xfrm>
            <a:off x="558277" y="1197594"/>
            <a:ext cx="11068770" cy="252000"/>
          </a:xfrm>
        </p:spPr>
        <p:txBody>
          <a:bodyPr/>
          <a:lstStyle/>
          <a:p>
            <a:r>
              <a:rPr lang="en-GB" dirty="0"/>
              <a:t>Figure 8c: IT categories covered in this report</a:t>
            </a:r>
          </a:p>
        </p:txBody>
      </p:sp>
      <p:sp>
        <p:nvSpPr>
          <p:cNvPr id="4" name="Slide Number Placeholder 3">
            <a:extLst>
              <a:ext uri="{FF2B5EF4-FFF2-40B4-BE49-F238E27FC236}">
                <a16:creationId xmlns:a16="http://schemas.microsoft.com/office/drawing/2014/main" id="{693E74F0-8FB0-ADB8-4617-A86CAEBF2E40}"/>
              </a:ext>
            </a:extLst>
          </p:cNvPr>
          <p:cNvSpPr>
            <a:spLocks noGrp="1"/>
          </p:cNvSpPr>
          <p:nvPr>
            <p:ph type="sldNum" sz="quarter" idx="4"/>
          </p:nvPr>
        </p:nvSpPr>
        <p:spPr/>
        <p:txBody>
          <a:bodyPr/>
          <a:lstStyle/>
          <a:p>
            <a:fld id="{E78626B2-E168-480E-BAE6-B60060C6AB83}" type="slidenum">
              <a:rPr lang="en-GB" smtClean="0"/>
              <a:pPr/>
              <a:t>16</a:t>
            </a:fld>
            <a:endParaRPr lang="en-GB" dirty="0"/>
          </a:p>
        </p:txBody>
      </p:sp>
      <p:graphicFrame>
        <p:nvGraphicFramePr>
          <p:cNvPr id="10" name="Table 7">
            <a:extLst>
              <a:ext uri="{FF2B5EF4-FFF2-40B4-BE49-F238E27FC236}">
                <a16:creationId xmlns:a16="http://schemas.microsoft.com/office/drawing/2014/main" id="{29C36EF8-1A22-6EB1-0EFF-456BCFAAF8A7}"/>
              </a:ext>
            </a:extLst>
          </p:cNvPr>
          <p:cNvGraphicFramePr>
            <a:graphicFrameLocks noGrp="1"/>
          </p:cNvGraphicFramePr>
          <p:nvPr>
            <p:ph type="tbl" sz="quarter" idx="13"/>
            <p:extLst>
              <p:ext uri="{D42A27DB-BD31-4B8C-83A1-F6EECF244321}">
                <p14:modId xmlns:p14="http://schemas.microsoft.com/office/powerpoint/2010/main" val="2058438679"/>
              </p:ext>
            </p:extLst>
          </p:nvPr>
        </p:nvGraphicFramePr>
        <p:xfrm>
          <a:off x="564952" y="1449594"/>
          <a:ext cx="11069836" cy="4827698"/>
        </p:xfrm>
        <a:graphic>
          <a:graphicData uri="http://schemas.openxmlformats.org/drawingml/2006/table">
            <a:tbl>
              <a:tblPr firstRow="1" bandRow="1">
                <a:tableStyleId>{5C22544A-7EE6-4342-B048-85BDC9FD1C3A}</a:tableStyleId>
              </a:tblPr>
              <a:tblGrid>
                <a:gridCol w="1372361">
                  <a:extLst>
                    <a:ext uri="{9D8B030D-6E8A-4147-A177-3AD203B41FA5}">
                      <a16:colId xmlns:a16="http://schemas.microsoft.com/office/drawing/2014/main" val="1685041019"/>
                    </a:ext>
                  </a:extLst>
                </a:gridCol>
                <a:gridCol w="2279891">
                  <a:extLst>
                    <a:ext uri="{9D8B030D-6E8A-4147-A177-3AD203B41FA5}">
                      <a16:colId xmlns:a16="http://schemas.microsoft.com/office/drawing/2014/main" val="135333321"/>
                    </a:ext>
                  </a:extLst>
                </a:gridCol>
                <a:gridCol w="3708792">
                  <a:extLst>
                    <a:ext uri="{9D8B030D-6E8A-4147-A177-3AD203B41FA5}">
                      <a16:colId xmlns:a16="http://schemas.microsoft.com/office/drawing/2014/main" val="3737081310"/>
                    </a:ext>
                  </a:extLst>
                </a:gridCol>
                <a:gridCol w="3708792">
                  <a:extLst>
                    <a:ext uri="{9D8B030D-6E8A-4147-A177-3AD203B41FA5}">
                      <a16:colId xmlns:a16="http://schemas.microsoft.com/office/drawing/2014/main" val="4294641947"/>
                    </a:ext>
                  </a:extLst>
                </a:gridCol>
              </a:tblGrid>
              <a:tr h="246905">
                <a:tc>
                  <a:txBody>
                    <a:bodyPr/>
                    <a:lstStyle/>
                    <a:p>
                      <a:pPr rtl="0"/>
                      <a:r>
                        <a:rPr lang="en-GB" sz="1200" spc="20" baseline="0" dirty="0">
                          <a:solidFill>
                            <a:schemeClr val="tx1"/>
                          </a:solidFill>
                        </a:rPr>
                        <a:t>Level 1</a:t>
                      </a:r>
                    </a:p>
                  </a:txBody>
                  <a:tcPr marT="36000" marB="36000" anchor="ctr">
                    <a:solidFill>
                      <a:srgbClr val="DEA4A8"/>
                    </a:solidFill>
                  </a:tcPr>
                </a:tc>
                <a:tc>
                  <a:txBody>
                    <a:bodyPr/>
                    <a:lstStyle/>
                    <a:p>
                      <a:pPr rtl="0"/>
                      <a:r>
                        <a:rPr lang="en-GB" sz="1200" spc="20" baseline="0" dirty="0">
                          <a:solidFill>
                            <a:schemeClr val="tx1"/>
                          </a:solidFill>
                        </a:rPr>
                        <a:t>Level 2</a:t>
                      </a:r>
                    </a:p>
                  </a:txBody>
                  <a:tcPr marT="36000" marB="36000" anchor="ctr">
                    <a:solidFill>
                      <a:srgbClr val="DEA4A8"/>
                    </a:solidFill>
                  </a:tcPr>
                </a:tc>
                <a:tc gridSpan="2">
                  <a:txBody>
                    <a:bodyPr/>
                    <a:lstStyle/>
                    <a:p>
                      <a:pPr rtl="0"/>
                      <a:r>
                        <a:rPr lang="en-GB" sz="1200" spc="20" baseline="0" dirty="0">
                          <a:solidFill>
                            <a:schemeClr val="tx1"/>
                          </a:solidFill>
                        </a:rPr>
                        <a:t>Level 3</a:t>
                      </a:r>
                    </a:p>
                  </a:txBody>
                  <a:tcPr marT="36000" marB="36000" anchor="ctr">
                    <a:solidFill>
                      <a:srgbClr val="DEA4A8"/>
                    </a:solidFill>
                  </a:tcPr>
                </a:tc>
                <a:tc hMerge="1">
                  <a:txBody>
                    <a:bodyPr/>
                    <a:lstStyle/>
                    <a:p>
                      <a:endParaRPr lang="en-GB"/>
                    </a:p>
                  </a:txBody>
                  <a:tcPr/>
                </a:tc>
                <a:extLst>
                  <a:ext uri="{0D108BD9-81ED-4DB2-BD59-A6C34878D82A}">
                    <a16:rowId xmlns:a16="http://schemas.microsoft.com/office/drawing/2014/main" val="3800595489"/>
                  </a:ext>
                </a:extLst>
              </a:tr>
              <a:tr h="232142">
                <a:tc rowSpan="5">
                  <a:txBody>
                    <a:bodyPr/>
                    <a:lstStyle/>
                    <a:p>
                      <a:pPr algn="l" rtl="0" fontAlgn="ctr"/>
                      <a:r>
                        <a:rPr lang="en-GB" sz="1100" b="1" i="0" u="none" strike="noStrike" dirty="0">
                          <a:solidFill>
                            <a:schemeClr val="tx1"/>
                          </a:solidFill>
                          <a:effectLst/>
                          <a:latin typeface="+mn-lt"/>
                        </a:rPr>
                        <a:t>Infrastructure</a:t>
                      </a:r>
                    </a:p>
                  </a:txBody>
                  <a:tcPr marL="90000" marR="90000" marT="36000" marB="36000" anchor="ctr">
                    <a:solidFill>
                      <a:schemeClr val="bg1">
                        <a:lumMod val="95000"/>
                      </a:schemeClr>
                    </a:solidFill>
                  </a:tcPr>
                </a:tc>
                <a:tc>
                  <a:txBody>
                    <a:bodyPr/>
                    <a:lstStyle/>
                    <a:p>
                      <a:pPr algn="l" rtl="0" fontAlgn="ctr"/>
                      <a:r>
                        <a:rPr lang="en-GB" sz="1100" b="0" i="0" u="none" strike="noStrike" dirty="0">
                          <a:solidFill>
                            <a:schemeClr val="tx1"/>
                          </a:solidFill>
                          <a:effectLst/>
                          <a:latin typeface="+mn-lt"/>
                        </a:rPr>
                        <a:t>Software-as-a-service (SaaS)</a:t>
                      </a:r>
                    </a:p>
                  </a:txBody>
                  <a:tcPr marL="90000" marR="90000" marT="36000" marB="36000" anchor="ctr">
                    <a:solidFill>
                      <a:schemeClr val="bg1">
                        <a:lumMod val="95000"/>
                      </a:schemeClr>
                    </a:solidFill>
                  </a:tcPr>
                </a:tc>
                <a:tc gridSpan="2">
                  <a:txBody>
                    <a:bodyPr/>
                    <a:lstStyle/>
                    <a:p>
                      <a:pPr algn="l" rtl="0" fontAlgn="b"/>
                      <a:r>
                        <a:rPr lang="en-GB" sz="1100" b="0" i="0" u="none" strike="noStrike" dirty="0">
                          <a:solidFill>
                            <a:schemeClr val="tx1"/>
                          </a:solidFill>
                          <a:effectLst/>
                          <a:latin typeface="+mn-lt"/>
                        </a:rPr>
                        <a:t>Databases (SaaS)</a:t>
                      </a:r>
                    </a:p>
                  </a:txBody>
                  <a:tcPr marL="90000" marR="90000" marT="36000" marB="36000" anchor="ctr">
                    <a:solidFill>
                      <a:srgbClr val="EDD4D6"/>
                    </a:solidFill>
                  </a:tcPr>
                </a:tc>
                <a:tc hMerge="1">
                  <a:txBody>
                    <a:bodyPr/>
                    <a:lstStyle/>
                    <a:p>
                      <a:endParaRPr lang="en-GB"/>
                    </a:p>
                  </a:txBody>
                  <a:tcPr/>
                </a:tc>
                <a:extLst>
                  <a:ext uri="{0D108BD9-81ED-4DB2-BD59-A6C34878D82A}">
                    <a16:rowId xmlns:a16="http://schemas.microsoft.com/office/drawing/2014/main" val="4195853787"/>
                  </a:ext>
                </a:extLst>
              </a:tr>
              <a:tr h="232142">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a:txBody>
                    <a:bodyPr/>
                    <a:lstStyle/>
                    <a:p>
                      <a:pPr algn="l" rtl="0" fontAlgn="ctr"/>
                      <a:r>
                        <a:rPr lang="en-GB" sz="1100" b="0" i="0" u="none" strike="noStrike" dirty="0">
                          <a:solidFill>
                            <a:schemeClr val="tx1"/>
                          </a:solidFill>
                          <a:effectLst/>
                          <a:latin typeface="+mn-lt"/>
                        </a:rPr>
                        <a:t>Platform-as-a-service (PaaS)</a:t>
                      </a:r>
                    </a:p>
                  </a:txBody>
                  <a:tcPr marL="90000" marR="90000" marT="36000" marB="36000" anchor="ctr">
                    <a:solidFill>
                      <a:schemeClr val="bg1">
                        <a:lumMod val="95000"/>
                      </a:schemeClr>
                    </a:solidFill>
                  </a:tcPr>
                </a:tc>
                <a:tc gridSpan="2">
                  <a:txBody>
                    <a:bodyPr/>
                    <a:lstStyle/>
                    <a:p>
                      <a:pPr algn="l" rtl="0" fontAlgn="b"/>
                      <a:r>
                        <a:rPr lang="en-GB" sz="1100" b="0" i="0" u="none" strike="noStrike" dirty="0">
                          <a:solidFill>
                            <a:schemeClr val="tx1"/>
                          </a:solidFill>
                          <a:effectLst/>
                          <a:latin typeface="+mn-lt"/>
                        </a:rPr>
                        <a:t>Platform-as-a-service (PaaS)</a:t>
                      </a:r>
                    </a:p>
                  </a:txBody>
                  <a:tcPr marL="90000" marR="90000" marT="36000" marB="36000" anchor="ctr">
                    <a:solidFill>
                      <a:srgbClr val="EDD4D6"/>
                    </a:solidFill>
                  </a:tcPr>
                </a:tc>
                <a:tc hMerge="1">
                  <a:txBody>
                    <a:bodyPr/>
                    <a:lstStyle/>
                    <a:p>
                      <a:endParaRPr lang="en-GB"/>
                    </a:p>
                  </a:txBody>
                  <a:tcPr/>
                </a:tc>
                <a:extLst>
                  <a:ext uri="{0D108BD9-81ED-4DB2-BD59-A6C34878D82A}">
                    <a16:rowId xmlns:a16="http://schemas.microsoft.com/office/drawing/2014/main" val="3488789265"/>
                  </a:ext>
                </a:extLst>
              </a:tr>
              <a:tr h="232142">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a:txBody>
                    <a:bodyPr/>
                    <a:lstStyle/>
                    <a:p>
                      <a:pPr algn="l" rtl="0" fontAlgn="ctr"/>
                      <a:r>
                        <a:rPr lang="en-GB" sz="1100" b="0" i="0" u="none" strike="noStrike" dirty="0">
                          <a:solidFill>
                            <a:schemeClr val="tx1"/>
                          </a:solidFill>
                          <a:effectLst/>
                          <a:latin typeface="+mn-lt"/>
                        </a:rPr>
                        <a:t>Point-of-sales (POS) hardware</a:t>
                      </a:r>
                    </a:p>
                  </a:txBody>
                  <a:tcPr marL="90000" marR="90000" marT="36000" marB="36000" anchor="ctr">
                    <a:solidFill>
                      <a:schemeClr val="bg1">
                        <a:lumMod val="95000"/>
                      </a:schemeClr>
                    </a:solidFill>
                  </a:tcPr>
                </a:tc>
                <a:tc gridSpan="2">
                  <a:txBody>
                    <a:bodyPr/>
                    <a:lstStyle/>
                    <a:p>
                      <a:pPr algn="l" rtl="0" fontAlgn="b"/>
                      <a:r>
                        <a:rPr lang="en-GB" sz="1100" b="0" i="0" u="none" strike="noStrike" dirty="0">
                          <a:solidFill>
                            <a:schemeClr val="tx1"/>
                          </a:solidFill>
                          <a:effectLst/>
                          <a:latin typeface="+mn-lt"/>
                        </a:rPr>
                        <a:t>Point-of-sales (POS) hardware</a:t>
                      </a:r>
                    </a:p>
                  </a:txBody>
                  <a:tcPr marL="90000" marR="90000" marT="36000" marB="36000" anchor="ctr">
                    <a:solidFill>
                      <a:schemeClr val="bg1">
                        <a:lumMod val="95000"/>
                      </a:schemeClr>
                    </a:solidFill>
                  </a:tcPr>
                </a:tc>
                <a:tc hMerge="1">
                  <a:txBody>
                    <a:bodyPr/>
                    <a:lstStyle/>
                    <a:p>
                      <a:endParaRPr lang="en-GB"/>
                    </a:p>
                  </a:txBody>
                  <a:tcPr/>
                </a:tc>
                <a:extLst>
                  <a:ext uri="{0D108BD9-81ED-4DB2-BD59-A6C34878D82A}">
                    <a16:rowId xmlns:a16="http://schemas.microsoft.com/office/drawing/2014/main" val="431891337"/>
                  </a:ext>
                </a:extLst>
              </a:tr>
              <a:tr h="232142">
                <a:tc vMerge="1">
                  <a:txBody>
                    <a:bodyPr/>
                    <a:lstStyle/>
                    <a:p>
                      <a:pPr algn="l" rtl="0" fontAlgn="ctr"/>
                      <a:endParaRPr lang="en-GB" sz="1100" b="1" i="0" u="none" strike="noStrike" dirty="0">
                        <a:solidFill>
                          <a:schemeClr val="tx1"/>
                        </a:solidFill>
                        <a:effectLst/>
                        <a:latin typeface="+mn-lt"/>
                      </a:endParaRPr>
                    </a:p>
                  </a:txBody>
                  <a:tcPr marL="90000" marR="90000" marT="36000" marB="36000" anchor="ctr">
                    <a:solidFill>
                      <a:schemeClr val="bg1">
                        <a:lumMod val="95000"/>
                      </a:schemeClr>
                    </a:solidFill>
                  </a:tcPr>
                </a:tc>
                <a:tc rowSpan="2">
                  <a:txBody>
                    <a:bodyPr/>
                    <a:lstStyle/>
                    <a:p>
                      <a:pPr algn="l" rtl="0" fontAlgn="ctr"/>
                      <a:r>
                        <a:rPr lang="en-GB" sz="1100" b="0" i="0" u="none" strike="noStrike" dirty="0">
                          <a:solidFill>
                            <a:schemeClr val="tx1"/>
                          </a:solidFill>
                          <a:effectLst/>
                          <a:latin typeface="+mn-lt"/>
                        </a:rPr>
                        <a:t>IoT</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IoT services</a:t>
                      </a:r>
                    </a:p>
                  </a:txBody>
                  <a:tcPr marL="90000" marR="90000" marT="36000" marB="36000" anchor="ctr">
                    <a:solidFill>
                      <a:srgbClr val="EDD4D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IoT hardware</a:t>
                      </a:r>
                    </a:p>
                  </a:txBody>
                  <a:tcPr marL="90000" marR="90000" marT="36000" marB="36000" anchor="ctr">
                    <a:solidFill>
                      <a:schemeClr val="bg1">
                        <a:lumMod val="95000"/>
                      </a:schemeClr>
                    </a:solidFill>
                  </a:tcPr>
                </a:tc>
                <a:extLst>
                  <a:ext uri="{0D108BD9-81ED-4DB2-BD59-A6C34878D82A}">
                    <a16:rowId xmlns:a16="http://schemas.microsoft.com/office/drawing/2014/main" val="787841243"/>
                  </a:ext>
                </a:extLst>
              </a:tr>
              <a:tr h="232142">
                <a:tc vMerge="1">
                  <a:txBody>
                    <a:bodyPr/>
                    <a:lstStyle/>
                    <a:p>
                      <a:pPr algn="l" rtl="0" fontAlgn="ctr"/>
                      <a:endParaRPr lang="en-GB" sz="1100" b="1" i="0" u="none" strike="noStrike" dirty="0">
                        <a:solidFill>
                          <a:schemeClr val="tx1"/>
                        </a:solidFill>
                        <a:effectLst/>
                        <a:latin typeface="+mn-lt"/>
                      </a:endParaRPr>
                    </a:p>
                  </a:txBody>
                  <a:tcPr marL="90000" marR="90000" marT="36000" marB="36000" anchor="ctr">
                    <a:solidFill>
                      <a:schemeClr val="bg1">
                        <a:lumMod val="95000"/>
                      </a:schemeClr>
                    </a:solidFill>
                  </a:tcPr>
                </a:tc>
                <a:tc vMerge="1">
                  <a:txBody>
                    <a:bodyPr/>
                    <a:lstStyle/>
                    <a:p>
                      <a:pPr algn="l" rtl="0" fontAlgn="ctr"/>
                      <a:endParaRPr lang="en-GB" sz="1100" b="0" i="0" u="none" strike="noStrike" dirty="0">
                        <a:solidFill>
                          <a:schemeClr val="tx1"/>
                        </a:solidFill>
                        <a:effectLst/>
                        <a:latin typeface="+mn-lt"/>
                      </a:endParaRP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IoT software</a:t>
                      </a:r>
                    </a:p>
                  </a:txBody>
                  <a:tcPr marL="90000" marR="90000" marT="36000" marB="36000" anchor="ctr">
                    <a:solidFill>
                      <a:schemeClr val="bg1">
                        <a:lumMod val="95000"/>
                      </a:schemeClr>
                    </a:solidFill>
                  </a:tcPr>
                </a:tc>
                <a:tc>
                  <a:txBody>
                    <a:bodyPr/>
                    <a:lstStyle/>
                    <a:p>
                      <a:pPr algn="l" rtl="0" fontAlgn="b"/>
                      <a:endParaRPr lang="en-GB" sz="1100" b="0" i="0" u="none" strike="noStrike" dirty="0">
                        <a:solidFill>
                          <a:schemeClr val="tx1"/>
                        </a:solidFill>
                        <a:effectLst/>
                        <a:latin typeface="+mn-lt"/>
                      </a:endParaRPr>
                    </a:p>
                  </a:txBody>
                  <a:tcPr marL="90000" marR="90000" marT="36000" marB="36000" anchor="ctr">
                    <a:solidFill>
                      <a:schemeClr val="bg1">
                        <a:lumMod val="95000"/>
                      </a:schemeClr>
                    </a:solidFill>
                  </a:tcPr>
                </a:tc>
                <a:extLst>
                  <a:ext uri="{0D108BD9-81ED-4DB2-BD59-A6C34878D82A}">
                    <a16:rowId xmlns:a16="http://schemas.microsoft.com/office/drawing/2014/main" val="3553224318"/>
                  </a:ext>
                </a:extLst>
              </a:tr>
              <a:tr h="232142">
                <a:tc rowSpan="12">
                  <a:txBody>
                    <a:bodyPr/>
                    <a:lstStyle/>
                    <a:p>
                      <a:pPr algn="l" rtl="0" fontAlgn="ctr"/>
                      <a:r>
                        <a:rPr lang="en-GB" sz="1100" b="1" i="0" u="none" strike="noStrike" dirty="0">
                          <a:solidFill>
                            <a:schemeClr val="tx1"/>
                          </a:solidFill>
                          <a:effectLst/>
                          <a:latin typeface="+mn-lt"/>
                        </a:rPr>
                        <a:t>Cyber security</a:t>
                      </a:r>
                    </a:p>
                  </a:txBody>
                  <a:tcPr marL="90000" marR="90000" marT="36000" marB="36000" anchor="ctr">
                    <a:solidFill>
                      <a:schemeClr val="bg1">
                        <a:lumMod val="95000"/>
                      </a:schemeClr>
                    </a:solidFill>
                  </a:tcPr>
                </a:tc>
                <a:tc>
                  <a:txBody>
                    <a:bodyPr/>
                    <a:lstStyle/>
                    <a:p>
                      <a:pPr algn="l" rtl="0" fontAlgn="ctr"/>
                      <a:r>
                        <a:rPr lang="en-GB" sz="1100" b="0" i="0" u="none" strike="noStrike" dirty="0">
                          <a:solidFill>
                            <a:schemeClr val="tx1"/>
                          </a:solidFill>
                          <a:effectLst/>
                          <a:latin typeface="+mn-lt"/>
                        </a:rPr>
                        <a:t>Data security</a:t>
                      </a:r>
                    </a:p>
                  </a:txBody>
                  <a:tcPr marL="90000" marR="90000" marT="36000" marB="36000" anchor="ctr">
                    <a:solidFill>
                      <a:schemeClr val="bg1">
                        <a:lumMod val="9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Data security (SaaS)</a:t>
                      </a:r>
                    </a:p>
                  </a:txBody>
                  <a:tcPr marL="90000" marR="90000" marT="36000" marB="36000" anchor="ctr">
                    <a:solidFill>
                      <a:srgbClr val="EDD4D6"/>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Data security (on-premises)</a:t>
                      </a:r>
                    </a:p>
                  </a:txBody>
                  <a:tcPr marL="90000" marR="90000" marT="36000" marB="36000" anchor="ctr">
                    <a:solidFill>
                      <a:schemeClr val="bg1">
                        <a:lumMod val="95000"/>
                      </a:schemeClr>
                    </a:solidFill>
                  </a:tcPr>
                </a:tc>
                <a:extLst>
                  <a:ext uri="{0D108BD9-81ED-4DB2-BD59-A6C34878D82A}">
                    <a16:rowId xmlns:a16="http://schemas.microsoft.com/office/drawing/2014/main" val="409093277"/>
                  </a:ext>
                </a:extLst>
              </a:tr>
              <a:tr h="232142">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rowSpan="2">
                  <a:txBody>
                    <a:bodyPr/>
                    <a:lstStyle/>
                    <a:p>
                      <a:pPr algn="l" rtl="0" fontAlgn="ctr"/>
                      <a:r>
                        <a:rPr lang="en-GB" sz="1100" b="0" i="0" u="none" strike="noStrike" dirty="0">
                          <a:solidFill>
                            <a:schemeClr val="tx1"/>
                          </a:solidFill>
                          <a:effectLst/>
                          <a:latin typeface="+mn-lt"/>
                        </a:rPr>
                        <a:t>Endpoint security</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rgbClr val="000000"/>
                          </a:solidFill>
                          <a:effectLst/>
                          <a:latin typeface="+mn-lt"/>
                        </a:rPr>
                        <a:t>Endpoint detection and response (SaaS)</a:t>
                      </a:r>
                    </a:p>
                  </a:txBody>
                  <a:tcPr marL="90000" marR="90000" marT="36000" marB="36000" anchor="ctr">
                    <a:solidFill>
                      <a:srgbClr val="EDD4D6"/>
                    </a:solidFill>
                  </a:tcPr>
                </a:tc>
                <a:tc>
                  <a:txBody>
                    <a:bodyPr/>
                    <a:lstStyle/>
                    <a:p>
                      <a:pPr algn="l" rtl="0" fontAlgn="b"/>
                      <a:r>
                        <a:rPr lang="en-GB" sz="1100" b="0" i="0" u="none" strike="noStrike" dirty="0">
                          <a:solidFill>
                            <a:srgbClr val="000000"/>
                          </a:solidFill>
                          <a:effectLst/>
                          <a:latin typeface="+mn-lt"/>
                        </a:rPr>
                        <a:t>Endpoint detection and response (on-premises)</a:t>
                      </a:r>
                    </a:p>
                  </a:txBody>
                  <a:tcPr marL="90000" marR="90000" marT="36000" marB="36000" anchor="ctr">
                    <a:solidFill>
                      <a:schemeClr val="bg1">
                        <a:lumMod val="95000"/>
                      </a:schemeClr>
                    </a:solidFill>
                  </a:tcPr>
                </a:tc>
                <a:extLst>
                  <a:ext uri="{0D108BD9-81ED-4DB2-BD59-A6C34878D82A}">
                    <a16:rowId xmlns:a16="http://schemas.microsoft.com/office/drawing/2014/main" val="4158393071"/>
                  </a:ext>
                </a:extLst>
              </a:tr>
              <a:tr h="232142">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a:txBody>
                    <a:bodyPr/>
                    <a:lstStyle/>
                    <a:p>
                      <a:pPr algn="l" rtl="0" fontAlgn="b"/>
                      <a:r>
                        <a:rPr lang="en-GB" sz="1100" b="0" i="0" u="none" strike="noStrike" dirty="0">
                          <a:solidFill>
                            <a:srgbClr val="000000"/>
                          </a:solidFill>
                          <a:effectLst/>
                          <a:latin typeface="+mn-lt"/>
                        </a:rPr>
                        <a:t>Endpoint protection (SaaS)</a:t>
                      </a:r>
                    </a:p>
                  </a:txBody>
                  <a:tcPr marL="90000" marR="90000" marT="36000" marB="36000" anchor="ctr">
                    <a:solidFill>
                      <a:srgbClr val="EDD4D6"/>
                    </a:solidFill>
                  </a:tcPr>
                </a:tc>
                <a:tc>
                  <a:txBody>
                    <a:bodyPr/>
                    <a:lstStyle/>
                    <a:p>
                      <a:pPr algn="l" rtl="0" fontAlgn="b"/>
                      <a:r>
                        <a:rPr lang="en-GB" sz="1100" b="0" i="0" u="none" strike="noStrike" dirty="0">
                          <a:solidFill>
                            <a:srgbClr val="000000"/>
                          </a:solidFill>
                          <a:effectLst/>
                          <a:latin typeface="+mn-lt"/>
                        </a:rPr>
                        <a:t>Endpoint protection (on-premises)</a:t>
                      </a:r>
                    </a:p>
                  </a:txBody>
                  <a:tcPr marL="90000" marR="90000" marT="36000" marB="36000" anchor="ctr">
                    <a:solidFill>
                      <a:schemeClr val="bg1">
                        <a:lumMod val="95000"/>
                      </a:schemeClr>
                    </a:solidFill>
                  </a:tcPr>
                </a:tc>
                <a:extLst>
                  <a:ext uri="{0D108BD9-81ED-4DB2-BD59-A6C34878D82A}">
                    <a16:rowId xmlns:a16="http://schemas.microsoft.com/office/drawing/2014/main" val="4246202082"/>
                  </a:ext>
                </a:extLst>
              </a:tr>
              <a:tr h="232142">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a:txBody>
                    <a:bodyPr/>
                    <a:lstStyle/>
                    <a:p>
                      <a:pPr algn="l" rtl="0" fontAlgn="ctr"/>
                      <a:r>
                        <a:rPr lang="en-GB" sz="1100" b="0" i="0" u="none" strike="noStrike" dirty="0">
                          <a:solidFill>
                            <a:schemeClr val="tx1"/>
                          </a:solidFill>
                          <a:effectLst/>
                          <a:latin typeface="+mn-lt"/>
                        </a:rPr>
                        <a:t>Mobile security</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rgbClr val="000000"/>
                          </a:solidFill>
                          <a:effectLst/>
                          <a:latin typeface="+mn-lt"/>
                        </a:rPr>
                        <a:t>Mobile security (SaaS)</a:t>
                      </a:r>
                    </a:p>
                  </a:txBody>
                  <a:tcPr marL="90000" marR="90000" marT="36000" marB="36000" anchor="ctr">
                    <a:solidFill>
                      <a:srgbClr val="EDD4D6"/>
                    </a:solidFill>
                  </a:tcPr>
                </a:tc>
                <a:tc>
                  <a:txBody>
                    <a:bodyPr/>
                    <a:lstStyle/>
                    <a:p>
                      <a:pPr algn="l" rtl="0" fontAlgn="b"/>
                      <a:r>
                        <a:rPr lang="en-GB" sz="1100" b="0" i="0" u="none" strike="noStrike" dirty="0">
                          <a:solidFill>
                            <a:srgbClr val="000000"/>
                          </a:solidFill>
                          <a:effectLst/>
                          <a:latin typeface="+mn-lt"/>
                        </a:rPr>
                        <a:t>Mobile security (on-premises)</a:t>
                      </a:r>
                    </a:p>
                  </a:txBody>
                  <a:tcPr marL="90000" marR="90000" marT="36000" marB="36000" anchor="ctr">
                    <a:solidFill>
                      <a:schemeClr val="bg1">
                        <a:lumMod val="95000"/>
                      </a:schemeClr>
                    </a:solidFill>
                  </a:tcPr>
                </a:tc>
                <a:extLst>
                  <a:ext uri="{0D108BD9-81ED-4DB2-BD59-A6C34878D82A}">
                    <a16:rowId xmlns:a16="http://schemas.microsoft.com/office/drawing/2014/main" val="4151573571"/>
                  </a:ext>
                </a:extLst>
              </a:tr>
              <a:tr h="232142">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rowSpan="5">
                  <a:txBody>
                    <a:bodyPr/>
                    <a:lstStyle/>
                    <a:p>
                      <a:pPr algn="l" rtl="0" fontAlgn="ctr"/>
                      <a:r>
                        <a:rPr lang="en-GB" sz="1100" b="0" i="0" u="none" strike="noStrike" dirty="0">
                          <a:solidFill>
                            <a:schemeClr val="tx1"/>
                          </a:solidFill>
                          <a:effectLst/>
                          <a:latin typeface="+mn-lt"/>
                        </a:rPr>
                        <a:t>Network security</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rgbClr val="000000"/>
                          </a:solidFill>
                          <a:effectLst/>
                          <a:latin typeface="+mn-lt"/>
                        </a:rPr>
                        <a:t>DoS/DDoS mitigation</a:t>
                      </a:r>
                    </a:p>
                  </a:txBody>
                  <a:tcPr marL="90000" marR="90000" marT="36000" marB="36000" anchor="ctr">
                    <a:solidFill>
                      <a:srgbClr val="EDD4D6"/>
                    </a:solidFill>
                  </a:tcPr>
                </a:tc>
                <a:tc>
                  <a:txBody>
                    <a:bodyPr/>
                    <a:lstStyle/>
                    <a:p>
                      <a:pPr algn="l" rtl="0" fontAlgn="b"/>
                      <a:r>
                        <a:rPr lang="en-GB" sz="1100" b="0" i="0" u="none" strike="noStrike" dirty="0">
                          <a:solidFill>
                            <a:srgbClr val="000000"/>
                          </a:solidFill>
                          <a:effectLst/>
                          <a:latin typeface="+mn-lt"/>
                        </a:rPr>
                        <a:t>Intrusion detection/prevention</a:t>
                      </a:r>
                    </a:p>
                  </a:txBody>
                  <a:tcPr marL="90000" marR="90000" marT="36000" marB="36000" anchor="ctr">
                    <a:solidFill>
                      <a:schemeClr val="bg1">
                        <a:lumMod val="95000"/>
                      </a:schemeClr>
                    </a:solidFill>
                  </a:tcPr>
                </a:tc>
                <a:extLst>
                  <a:ext uri="{0D108BD9-81ED-4DB2-BD59-A6C34878D82A}">
                    <a16:rowId xmlns:a16="http://schemas.microsoft.com/office/drawing/2014/main" val="2536634272"/>
                  </a:ext>
                </a:extLst>
              </a:tr>
              <a:tr h="394537">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a:txBody>
                    <a:bodyPr/>
                    <a:lstStyle/>
                    <a:p>
                      <a:pPr algn="l" rtl="0" fontAlgn="b"/>
                      <a:r>
                        <a:rPr lang="en-GB" sz="1100" b="0" i="0" u="none" strike="noStrike" dirty="0">
                          <a:solidFill>
                            <a:srgbClr val="000000"/>
                          </a:solidFill>
                          <a:effectLst/>
                          <a:latin typeface="+mn-lt"/>
                        </a:rPr>
                        <a:t>Firewall and unified threat management software (SaaS)</a:t>
                      </a:r>
                    </a:p>
                  </a:txBody>
                  <a:tcPr marL="90000" marR="90000" marT="36000" marB="36000" anchor="ctr">
                    <a:solidFill>
                      <a:srgbClr val="EDD4D6"/>
                    </a:solidFill>
                  </a:tcPr>
                </a:tc>
                <a:tc>
                  <a:txBody>
                    <a:bodyPr/>
                    <a:lstStyle/>
                    <a:p>
                      <a:pPr algn="l" rtl="0" fontAlgn="b"/>
                      <a:r>
                        <a:rPr lang="en-GB" sz="1100" b="0" i="0" u="none" strike="noStrike" dirty="0">
                          <a:solidFill>
                            <a:srgbClr val="000000"/>
                          </a:solidFill>
                          <a:effectLst/>
                          <a:latin typeface="+mn-lt"/>
                        </a:rPr>
                        <a:t>Firewall and unified threat management software (on-premises)</a:t>
                      </a:r>
                    </a:p>
                  </a:txBody>
                  <a:tcPr marL="90000" marR="90000" marT="36000" marB="36000" anchor="ctr">
                    <a:solidFill>
                      <a:schemeClr val="bg1">
                        <a:lumMod val="95000"/>
                      </a:schemeClr>
                    </a:solidFill>
                  </a:tcPr>
                </a:tc>
                <a:extLst>
                  <a:ext uri="{0D108BD9-81ED-4DB2-BD59-A6C34878D82A}">
                    <a16:rowId xmlns:a16="http://schemas.microsoft.com/office/drawing/2014/main" val="471309090"/>
                  </a:ext>
                </a:extLst>
              </a:tr>
              <a:tr h="232142">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a:txBody>
                    <a:bodyPr/>
                    <a:lstStyle/>
                    <a:p>
                      <a:pPr algn="l" rtl="0" fontAlgn="b"/>
                      <a:r>
                        <a:rPr lang="en-GB" sz="1100" b="0" i="0" u="none" strike="noStrike" dirty="0">
                          <a:solidFill>
                            <a:srgbClr val="000000"/>
                          </a:solidFill>
                          <a:effectLst/>
                          <a:latin typeface="+mn-lt"/>
                        </a:rPr>
                        <a:t>Identity and access management (SaaS)</a:t>
                      </a:r>
                    </a:p>
                  </a:txBody>
                  <a:tcPr marL="90000" marR="90000" marT="36000" marB="36000" anchor="ctr">
                    <a:solidFill>
                      <a:srgbClr val="EDD4D6"/>
                    </a:solidFill>
                  </a:tcPr>
                </a:tc>
                <a:tc>
                  <a:txBody>
                    <a:bodyPr/>
                    <a:lstStyle/>
                    <a:p>
                      <a:pPr algn="l" rtl="0" fontAlgn="b"/>
                      <a:r>
                        <a:rPr lang="en-GB" sz="1100" b="0" i="0" u="none" strike="noStrike" dirty="0">
                          <a:solidFill>
                            <a:srgbClr val="000000"/>
                          </a:solidFill>
                          <a:effectLst/>
                          <a:latin typeface="+mn-lt"/>
                        </a:rPr>
                        <a:t>Identity and access management (on-premises)</a:t>
                      </a:r>
                    </a:p>
                  </a:txBody>
                  <a:tcPr marL="90000" marR="90000" marT="36000" marB="36000" anchor="ctr">
                    <a:solidFill>
                      <a:schemeClr val="bg1">
                        <a:lumMod val="95000"/>
                      </a:schemeClr>
                    </a:solidFill>
                  </a:tcPr>
                </a:tc>
                <a:extLst>
                  <a:ext uri="{0D108BD9-81ED-4DB2-BD59-A6C34878D82A}">
                    <a16:rowId xmlns:a16="http://schemas.microsoft.com/office/drawing/2014/main" val="2180794905"/>
                  </a:ext>
                </a:extLst>
              </a:tr>
              <a:tr h="321469">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a:txBody>
                    <a:bodyPr/>
                    <a:lstStyle/>
                    <a:p>
                      <a:pPr algn="l" rtl="0" fontAlgn="b"/>
                      <a:r>
                        <a:rPr lang="en-GB" sz="1100" b="0" i="0" u="none" strike="noStrike" dirty="0">
                          <a:solidFill>
                            <a:srgbClr val="000000"/>
                          </a:solidFill>
                          <a:effectLst/>
                          <a:latin typeface="+mn-lt"/>
                        </a:rPr>
                        <a:t>Other security and vulnerability management (SaaS)</a:t>
                      </a:r>
                    </a:p>
                  </a:txBody>
                  <a:tcPr marL="90000" marR="90000" marT="36000" marB="36000" anchor="ctr">
                    <a:solidFill>
                      <a:srgbClr val="EDD4D6"/>
                    </a:solidFill>
                  </a:tcPr>
                </a:tc>
                <a:tc>
                  <a:txBody>
                    <a:bodyPr/>
                    <a:lstStyle/>
                    <a:p>
                      <a:pPr algn="l" rtl="0" fontAlgn="b"/>
                      <a:r>
                        <a:rPr lang="en-GB" sz="1100" b="0" i="0" u="none" strike="noStrike" dirty="0">
                          <a:solidFill>
                            <a:srgbClr val="000000"/>
                          </a:solidFill>
                          <a:effectLst/>
                          <a:latin typeface="+mn-lt"/>
                        </a:rPr>
                        <a:t>Other security and vulnerability management (on-premises)</a:t>
                      </a:r>
                    </a:p>
                  </a:txBody>
                  <a:tcPr marL="90000" marR="90000" marT="36000" marB="36000" anchor="ctr">
                    <a:solidFill>
                      <a:schemeClr val="bg1">
                        <a:lumMod val="95000"/>
                      </a:schemeClr>
                    </a:solidFill>
                  </a:tcPr>
                </a:tc>
                <a:extLst>
                  <a:ext uri="{0D108BD9-81ED-4DB2-BD59-A6C34878D82A}">
                    <a16:rowId xmlns:a16="http://schemas.microsoft.com/office/drawing/2014/main" val="1664201680"/>
                  </a:ext>
                </a:extLst>
              </a:tr>
              <a:tr h="321469">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a:txBody>
                    <a:bodyPr/>
                    <a:lstStyle/>
                    <a:p>
                      <a:pPr algn="l" rtl="0" fontAlgn="b"/>
                      <a:r>
                        <a:rPr lang="en-GB" sz="1100" b="0" i="0" u="none" strike="noStrike" dirty="0">
                          <a:solidFill>
                            <a:srgbClr val="000000"/>
                          </a:solidFill>
                          <a:effectLst/>
                          <a:latin typeface="+mn-lt"/>
                        </a:rPr>
                        <a:t>Security operations and incident response (SaaS)</a:t>
                      </a:r>
                      <a:endParaRPr lang="en-GB" sz="1100" b="0" i="0" u="none" strike="noStrike" dirty="0">
                        <a:solidFill>
                          <a:schemeClr val="tx1"/>
                        </a:solidFill>
                        <a:effectLst/>
                        <a:latin typeface="+mn-lt"/>
                      </a:endParaRPr>
                    </a:p>
                  </a:txBody>
                  <a:tcPr marL="90000" marR="90000" marT="36000" marB="36000" anchor="ctr">
                    <a:solidFill>
                      <a:srgbClr val="EDD4D6"/>
                    </a:solidFill>
                  </a:tcPr>
                </a:tc>
                <a:tc>
                  <a:txBody>
                    <a:bodyPr/>
                    <a:lstStyle/>
                    <a:p>
                      <a:pPr algn="l" rtl="0" fontAlgn="b"/>
                      <a:r>
                        <a:rPr lang="en-GB" sz="1100" b="0" i="0" u="none" strike="noStrike" dirty="0">
                          <a:solidFill>
                            <a:srgbClr val="000000"/>
                          </a:solidFill>
                          <a:effectLst/>
                          <a:latin typeface="+mn-lt"/>
                        </a:rPr>
                        <a:t>Security operations and incident response (on-premises)</a:t>
                      </a:r>
                    </a:p>
                  </a:txBody>
                  <a:tcPr marL="90000" marR="90000" marT="36000" marB="36000" anchor="ctr">
                    <a:solidFill>
                      <a:schemeClr val="bg1">
                        <a:lumMod val="95000"/>
                      </a:schemeClr>
                    </a:solidFill>
                  </a:tcPr>
                </a:tc>
                <a:extLst>
                  <a:ext uri="{0D108BD9-81ED-4DB2-BD59-A6C34878D82A}">
                    <a16:rowId xmlns:a16="http://schemas.microsoft.com/office/drawing/2014/main" val="1007630539"/>
                  </a:ext>
                </a:extLst>
              </a:tr>
              <a:tr h="394537">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a:txBody>
                    <a:bodyPr/>
                    <a:lstStyle/>
                    <a:p>
                      <a:pPr algn="l" rtl="0" fontAlgn="ctr"/>
                      <a:r>
                        <a:rPr lang="en-GB" sz="1100" b="0" i="0" u="none" strike="noStrike" dirty="0">
                          <a:solidFill>
                            <a:schemeClr val="tx1"/>
                          </a:solidFill>
                          <a:effectLst/>
                          <a:latin typeface="+mn-lt"/>
                        </a:rPr>
                        <a:t>Security appliances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rgbClr val="000000"/>
                          </a:solidFill>
                          <a:effectLst/>
                          <a:latin typeface="+mn-lt"/>
                        </a:rPr>
                        <a:t>Network firewall and intrusion detection/prevention appliances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rgbClr val="000000"/>
                          </a:solidFill>
                          <a:effectLst/>
                          <a:latin typeface="+mn-lt"/>
                        </a:rPr>
                        <a:t>Unified threat management appliances</a:t>
                      </a:r>
                    </a:p>
                  </a:txBody>
                  <a:tcPr marL="90000" marR="90000" marT="36000" marB="36000" anchor="ctr">
                    <a:solidFill>
                      <a:schemeClr val="bg1">
                        <a:lumMod val="95000"/>
                      </a:schemeClr>
                    </a:solidFill>
                  </a:tcPr>
                </a:tc>
                <a:extLst>
                  <a:ext uri="{0D108BD9-81ED-4DB2-BD59-A6C34878D82A}">
                    <a16:rowId xmlns:a16="http://schemas.microsoft.com/office/drawing/2014/main" val="1244765563"/>
                  </a:ext>
                </a:extLst>
              </a:tr>
              <a:tr h="232142">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rowSpan="2">
                  <a:txBody>
                    <a:bodyPr/>
                    <a:lstStyle/>
                    <a:p>
                      <a:pPr algn="l" rtl="0" fontAlgn="ctr"/>
                      <a:r>
                        <a:rPr lang="en-GB" sz="1100" b="0" i="0" u="none" strike="noStrike" dirty="0">
                          <a:solidFill>
                            <a:schemeClr val="tx1"/>
                          </a:solidFill>
                          <a:effectLst/>
                          <a:latin typeface="+mn-lt"/>
                        </a:rPr>
                        <a:t>Web and e-mail security</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rgbClr val="000000"/>
                          </a:solidFill>
                          <a:effectLst/>
                          <a:latin typeface="+mn-lt"/>
                        </a:rPr>
                        <a:t>Email security (SaaS)</a:t>
                      </a:r>
                    </a:p>
                  </a:txBody>
                  <a:tcPr marL="90000" marR="90000" marT="36000" marB="36000" anchor="ctr">
                    <a:solidFill>
                      <a:srgbClr val="EDD4D6"/>
                    </a:solidFill>
                  </a:tcPr>
                </a:tc>
                <a:tc>
                  <a:txBody>
                    <a:bodyPr/>
                    <a:lstStyle/>
                    <a:p>
                      <a:pPr algn="l" rtl="0" fontAlgn="b"/>
                      <a:r>
                        <a:rPr lang="en-GB" sz="1100" b="0" i="0" u="none" strike="noStrike" dirty="0">
                          <a:solidFill>
                            <a:srgbClr val="000000"/>
                          </a:solidFill>
                          <a:effectLst/>
                          <a:latin typeface="+mn-lt"/>
                        </a:rPr>
                        <a:t>Email security (on-premises)</a:t>
                      </a:r>
                    </a:p>
                  </a:txBody>
                  <a:tcPr marL="90000" marR="90000" marT="36000" marB="36000" anchor="ctr">
                    <a:solidFill>
                      <a:schemeClr val="bg1">
                        <a:lumMod val="95000"/>
                      </a:schemeClr>
                    </a:solidFill>
                  </a:tcPr>
                </a:tc>
                <a:extLst>
                  <a:ext uri="{0D108BD9-81ED-4DB2-BD59-A6C34878D82A}">
                    <a16:rowId xmlns:a16="http://schemas.microsoft.com/office/drawing/2014/main" val="3775535759"/>
                  </a:ext>
                </a:extLst>
              </a:tr>
              <a:tr h="232142">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a:txBody>
                    <a:bodyPr/>
                    <a:lstStyle/>
                    <a:p>
                      <a:pPr algn="l" rtl="0" fontAlgn="b"/>
                      <a:r>
                        <a:rPr lang="en-GB" sz="1100" b="0" i="0" u="none" strike="noStrike" dirty="0">
                          <a:solidFill>
                            <a:srgbClr val="000000"/>
                          </a:solidFill>
                          <a:effectLst/>
                          <a:latin typeface="+mn-lt"/>
                        </a:rPr>
                        <a:t>Web security (SaaS)</a:t>
                      </a:r>
                    </a:p>
                  </a:txBody>
                  <a:tcPr marL="90000" marR="90000" marT="36000" marB="36000" anchor="ctr">
                    <a:solidFill>
                      <a:srgbClr val="EDD4D6"/>
                    </a:solidFill>
                  </a:tcPr>
                </a:tc>
                <a:tc>
                  <a:txBody>
                    <a:bodyPr/>
                    <a:lstStyle/>
                    <a:p>
                      <a:pPr algn="l" rtl="0" fontAlgn="b"/>
                      <a:r>
                        <a:rPr lang="en-GB" sz="1100" b="0" i="0" u="none" strike="noStrike" dirty="0">
                          <a:solidFill>
                            <a:srgbClr val="000000"/>
                          </a:solidFill>
                          <a:effectLst/>
                          <a:latin typeface="+mn-lt"/>
                        </a:rPr>
                        <a:t>Web security (on-premises)</a:t>
                      </a:r>
                    </a:p>
                  </a:txBody>
                  <a:tcPr marL="90000" marR="90000" marT="36000" marB="36000" anchor="ctr">
                    <a:solidFill>
                      <a:schemeClr val="bg1">
                        <a:lumMod val="95000"/>
                      </a:schemeClr>
                    </a:solidFill>
                  </a:tcPr>
                </a:tc>
                <a:extLst>
                  <a:ext uri="{0D108BD9-81ED-4DB2-BD59-A6C34878D82A}">
                    <a16:rowId xmlns:a16="http://schemas.microsoft.com/office/drawing/2014/main" val="1950685811"/>
                  </a:ext>
                </a:extLst>
              </a:tr>
            </a:tbl>
          </a:graphicData>
        </a:graphic>
      </p:graphicFrame>
      <p:sp>
        <p:nvSpPr>
          <p:cNvPr id="2" name="Rectangle 1">
            <a:extLst>
              <a:ext uri="{FF2B5EF4-FFF2-40B4-BE49-F238E27FC236}">
                <a16:creationId xmlns:a16="http://schemas.microsoft.com/office/drawing/2014/main" id="{480CE1C5-A61E-7C0A-5E1F-DF9A1B6650B8}"/>
              </a:ext>
            </a:extLst>
          </p:cNvPr>
          <p:cNvSpPr/>
          <p:nvPr/>
        </p:nvSpPr>
        <p:spPr>
          <a:xfrm>
            <a:off x="0" y="0"/>
            <a:ext cx="12192000" cy="980728"/>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IT categories covered in this report [3/5]</a:t>
            </a:r>
            <a:r>
              <a:rPr lang="en-GB" sz="2400" baseline="30000" dirty="0"/>
              <a:t>1</a:t>
            </a:r>
            <a:endParaRPr lang="en-GB" sz="2400" dirty="0">
              <a:solidFill>
                <a:schemeClr val="bg1"/>
              </a:solidFill>
            </a:endParaRPr>
          </a:p>
        </p:txBody>
      </p:sp>
      <p:sp>
        <p:nvSpPr>
          <p:cNvPr id="14" name="Text Placeholder 15">
            <a:extLst>
              <a:ext uri="{FF2B5EF4-FFF2-40B4-BE49-F238E27FC236}">
                <a16:creationId xmlns:a16="http://schemas.microsoft.com/office/drawing/2014/main" id="{6C8EDACE-1ECD-1608-DF74-3E5E36ACA0AB}"/>
              </a:ext>
            </a:extLst>
          </p:cNvPr>
          <p:cNvSpPr>
            <a:spLocks noGrp="1"/>
          </p:cNvSpPr>
          <p:nvPr>
            <p:ph type="body" sz="quarter" idx="19"/>
          </p:nvPr>
        </p:nvSpPr>
        <p:spPr>
          <a:xfrm>
            <a:off x="556846" y="6275389"/>
            <a:ext cx="7754815" cy="504001"/>
          </a:xfrm>
        </p:spPr>
        <p:txBody>
          <a:bodyPr/>
          <a:lstStyle/>
          <a:p>
            <a:r>
              <a:rPr lang="en-GB" baseline="30000" dirty="0"/>
              <a:t>1</a:t>
            </a:r>
            <a:r>
              <a:rPr lang="en-GB" dirty="0"/>
              <a:t> Cloud categories are highlighted in pink.</a:t>
            </a:r>
          </a:p>
        </p:txBody>
      </p:sp>
      <p:pic>
        <p:nvPicPr>
          <p:cNvPr id="5" name="Picture 4">
            <a:extLst>
              <a:ext uri="{FF2B5EF4-FFF2-40B4-BE49-F238E27FC236}">
                <a16:creationId xmlns:a16="http://schemas.microsoft.com/office/drawing/2014/main" id="{A5CC498B-9626-3FCA-0FDB-8FD8EDBEEF1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152567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9E99F94-CCDF-8A1B-B1C7-0B4B3D76021C}"/>
              </a:ext>
            </a:extLst>
          </p:cNvPr>
          <p:cNvGraphicFramePr>
            <a:graphicFrameLocks noChangeAspect="1"/>
          </p:cNvGraphicFramePr>
          <p:nvPr>
            <p:custDataLst>
              <p:tags r:id="rId1"/>
            </p:custDataLst>
            <p:extLst>
              <p:ext uri="{D42A27DB-BD31-4B8C-83A1-F6EECF244321}">
                <p14:modId xmlns:p14="http://schemas.microsoft.com/office/powerpoint/2010/main" val="840550143"/>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29E99F94-CCDF-8A1B-B1C7-0B4B3D76021C}"/>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8CC138D-A603-52AC-EBE7-7323E757EC2F}"/>
              </a:ext>
            </a:extLst>
          </p:cNvPr>
          <p:cNvSpPr>
            <a:spLocks noGrp="1"/>
          </p:cNvSpPr>
          <p:nvPr>
            <p:ph type="body" sz="quarter" idx="16"/>
          </p:nvPr>
        </p:nvSpPr>
        <p:spPr>
          <a:xfrm>
            <a:off x="558277" y="1197595"/>
            <a:ext cx="11068770" cy="252000"/>
          </a:xfrm>
        </p:spPr>
        <p:txBody>
          <a:bodyPr/>
          <a:lstStyle/>
          <a:p>
            <a:r>
              <a:rPr lang="en-GB" dirty="0"/>
              <a:t>Figure 8d: IT categories covered in this report</a:t>
            </a:r>
          </a:p>
        </p:txBody>
      </p:sp>
      <p:sp>
        <p:nvSpPr>
          <p:cNvPr id="4" name="Slide Number Placeholder 3">
            <a:extLst>
              <a:ext uri="{FF2B5EF4-FFF2-40B4-BE49-F238E27FC236}">
                <a16:creationId xmlns:a16="http://schemas.microsoft.com/office/drawing/2014/main" id="{693E74F0-8FB0-ADB8-4617-A86CAEBF2E40}"/>
              </a:ext>
            </a:extLst>
          </p:cNvPr>
          <p:cNvSpPr>
            <a:spLocks noGrp="1"/>
          </p:cNvSpPr>
          <p:nvPr>
            <p:ph type="sldNum" sz="quarter" idx="4"/>
          </p:nvPr>
        </p:nvSpPr>
        <p:spPr/>
        <p:txBody>
          <a:bodyPr/>
          <a:lstStyle/>
          <a:p>
            <a:fld id="{E78626B2-E168-480E-BAE6-B60060C6AB83}" type="slidenum">
              <a:rPr lang="en-GB" smtClean="0"/>
              <a:pPr/>
              <a:t>17</a:t>
            </a:fld>
            <a:endParaRPr lang="en-GB" dirty="0"/>
          </a:p>
        </p:txBody>
      </p:sp>
      <p:graphicFrame>
        <p:nvGraphicFramePr>
          <p:cNvPr id="10" name="Table 7">
            <a:extLst>
              <a:ext uri="{FF2B5EF4-FFF2-40B4-BE49-F238E27FC236}">
                <a16:creationId xmlns:a16="http://schemas.microsoft.com/office/drawing/2014/main" id="{29C36EF8-1A22-6EB1-0EFF-456BCFAAF8A7}"/>
              </a:ext>
            </a:extLst>
          </p:cNvPr>
          <p:cNvGraphicFramePr>
            <a:graphicFrameLocks noGrp="1"/>
          </p:cNvGraphicFramePr>
          <p:nvPr>
            <p:ph type="tbl" sz="quarter" idx="13"/>
            <p:extLst>
              <p:ext uri="{D42A27DB-BD31-4B8C-83A1-F6EECF244321}">
                <p14:modId xmlns:p14="http://schemas.microsoft.com/office/powerpoint/2010/main" val="2395251781"/>
              </p:ext>
            </p:extLst>
          </p:nvPr>
        </p:nvGraphicFramePr>
        <p:xfrm>
          <a:off x="557212" y="1449388"/>
          <a:ext cx="11077576" cy="4751398"/>
        </p:xfrm>
        <a:graphic>
          <a:graphicData uri="http://schemas.openxmlformats.org/drawingml/2006/table">
            <a:tbl>
              <a:tblPr firstRow="1" bandRow="1">
                <a:tableStyleId>{5C22544A-7EE6-4342-B048-85BDC9FD1C3A}</a:tableStyleId>
              </a:tblPr>
              <a:tblGrid>
                <a:gridCol w="1373321">
                  <a:extLst>
                    <a:ext uri="{9D8B030D-6E8A-4147-A177-3AD203B41FA5}">
                      <a16:colId xmlns:a16="http://schemas.microsoft.com/office/drawing/2014/main" val="1685041019"/>
                    </a:ext>
                  </a:extLst>
                </a:gridCol>
                <a:gridCol w="2281485">
                  <a:extLst>
                    <a:ext uri="{9D8B030D-6E8A-4147-A177-3AD203B41FA5}">
                      <a16:colId xmlns:a16="http://schemas.microsoft.com/office/drawing/2014/main" val="135333321"/>
                    </a:ext>
                  </a:extLst>
                </a:gridCol>
                <a:gridCol w="3711385">
                  <a:extLst>
                    <a:ext uri="{9D8B030D-6E8A-4147-A177-3AD203B41FA5}">
                      <a16:colId xmlns:a16="http://schemas.microsoft.com/office/drawing/2014/main" val="3737081310"/>
                    </a:ext>
                  </a:extLst>
                </a:gridCol>
                <a:gridCol w="3711385">
                  <a:extLst>
                    <a:ext uri="{9D8B030D-6E8A-4147-A177-3AD203B41FA5}">
                      <a16:colId xmlns:a16="http://schemas.microsoft.com/office/drawing/2014/main" val="1764048646"/>
                    </a:ext>
                  </a:extLst>
                </a:gridCol>
              </a:tblGrid>
              <a:tr h="279494">
                <a:tc>
                  <a:txBody>
                    <a:bodyPr/>
                    <a:lstStyle/>
                    <a:p>
                      <a:pPr rtl="0"/>
                      <a:r>
                        <a:rPr lang="en-GB" sz="1200" spc="20" baseline="0" dirty="0">
                          <a:solidFill>
                            <a:schemeClr val="tx1"/>
                          </a:solidFill>
                        </a:rPr>
                        <a:t>Level 1</a:t>
                      </a:r>
                    </a:p>
                  </a:txBody>
                  <a:tcPr marT="36000" marB="36000" anchor="ctr">
                    <a:solidFill>
                      <a:srgbClr val="DEA4A8"/>
                    </a:solidFill>
                  </a:tcPr>
                </a:tc>
                <a:tc>
                  <a:txBody>
                    <a:bodyPr/>
                    <a:lstStyle/>
                    <a:p>
                      <a:pPr rtl="0"/>
                      <a:r>
                        <a:rPr lang="en-GB" sz="1200" spc="20" baseline="0" dirty="0">
                          <a:solidFill>
                            <a:schemeClr val="tx1"/>
                          </a:solidFill>
                        </a:rPr>
                        <a:t>Level 2</a:t>
                      </a:r>
                    </a:p>
                  </a:txBody>
                  <a:tcPr marT="36000" marB="36000" anchor="ctr">
                    <a:solidFill>
                      <a:srgbClr val="DEA4A8"/>
                    </a:solidFill>
                  </a:tcPr>
                </a:tc>
                <a:tc gridSpan="2">
                  <a:txBody>
                    <a:bodyPr/>
                    <a:lstStyle/>
                    <a:p>
                      <a:pPr rtl="0"/>
                      <a:r>
                        <a:rPr lang="en-GB" sz="1200" spc="20" baseline="0" dirty="0">
                          <a:solidFill>
                            <a:schemeClr val="tx1"/>
                          </a:solidFill>
                        </a:rPr>
                        <a:t>Level 3</a:t>
                      </a:r>
                    </a:p>
                  </a:txBody>
                  <a:tcPr marT="36000" marB="36000" anchor="ctr">
                    <a:solidFill>
                      <a:srgbClr val="DEA4A8"/>
                    </a:solidFill>
                  </a:tcPr>
                </a:tc>
                <a:tc hMerge="1">
                  <a:txBody>
                    <a:bodyPr/>
                    <a:lstStyle/>
                    <a:p>
                      <a:endParaRPr lang="en-GB"/>
                    </a:p>
                  </a:txBody>
                  <a:tcPr/>
                </a:tc>
                <a:extLst>
                  <a:ext uri="{0D108BD9-81ED-4DB2-BD59-A6C34878D82A}">
                    <a16:rowId xmlns:a16="http://schemas.microsoft.com/office/drawing/2014/main" val="3800595489"/>
                  </a:ext>
                </a:extLst>
              </a:tr>
              <a:tr h="279494">
                <a:tc rowSpan="10">
                  <a:txBody>
                    <a:bodyPr/>
                    <a:lstStyle/>
                    <a:p>
                      <a:pPr algn="l" rtl="0" fontAlgn="ctr"/>
                      <a:r>
                        <a:rPr lang="en-GB" sz="1100" b="1" i="0" u="none" strike="noStrike" dirty="0">
                          <a:solidFill>
                            <a:schemeClr val="tx1"/>
                          </a:solidFill>
                          <a:effectLst/>
                          <a:latin typeface="+mn-lt"/>
                        </a:rPr>
                        <a:t>IT and managed services</a:t>
                      </a:r>
                    </a:p>
                  </a:txBody>
                  <a:tcPr marL="90000" marR="90000" marT="36000" marB="36000" anchor="ctr">
                    <a:solidFill>
                      <a:schemeClr val="bg1">
                        <a:lumMod val="95000"/>
                      </a:schemeClr>
                    </a:solidFill>
                  </a:tcPr>
                </a:tc>
                <a:tc rowSpan="3">
                  <a:txBody>
                    <a:bodyPr/>
                    <a:lstStyle/>
                    <a:p>
                      <a:pPr algn="l" rtl="0" fontAlgn="b"/>
                      <a:r>
                        <a:rPr lang="en-GB" sz="1100" b="0" i="0" u="none" strike="noStrike" dirty="0">
                          <a:solidFill>
                            <a:schemeClr val="tx1"/>
                          </a:solidFill>
                          <a:effectLst/>
                          <a:latin typeface="+mn-lt"/>
                        </a:rPr>
                        <a:t>Product support services</a:t>
                      </a:r>
                    </a:p>
                  </a:txBody>
                  <a:tcPr marL="90000" marR="90000" marT="36000" marB="36000" anchor="ctr">
                    <a:solidFill>
                      <a:schemeClr val="bg1">
                        <a:lumMod val="95000"/>
                      </a:schemeClr>
                    </a:solidFill>
                  </a:tcPr>
                </a:tc>
                <a:tc>
                  <a:txBody>
                    <a:bodyPr/>
                    <a:lstStyle/>
                    <a:p>
                      <a:pPr rtl="0"/>
                      <a:r>
                        <a:rPr lang="en-GB" sz="1100" dirty="0"/>
                        <a:t>Computing support</a:t>
                      </a:r>
                    </a:p>
                  </a:txBody>
                  <a:tcPr marL="90000" marR="90000" marT="36000" marB="36000" anchor="ctr">
                    <a:solidFill>
                      <a:schemeClr val="bg1">
                        <a:lumMod val="95000"/>
                      </a:schemeClr>
                    </a:solidFill>
                  </a:tcPr>
                </a:tc>
                <a:tc>
                  <a:txBody>
                    <a:bodyPr/>
                    <a:lstStyle/>
                    <a:p>
                      <a:pPr rtl="0"/>
                      <a:r>
                        <a:rPr lang="en-GB" sz="1100" dirty="0"/>
                        <a:t>Network support</a:t>
                      </a:r>
                    </a:p>
                  </a:txBody>
                  <a:tcPr marL="90000" marR="90000" marT="36000" marB="36000" anchor="ctr">
                    <a:solidFill>
                      <a:schemeClr val="bg1">
                        <a:lumMod val="95000"/>
                      </a:schemeClr>
                    </a:solidFill>
                  </a:tcPr>
                </a:tc>
                <a:extLst>
                  <a:ext uri="{0D108BD9-81ED-4DB2-BD59-A6C34878D82A}">
                    <a16:rowId xmlns:a16="http://schemas.microsoft.com/office/drawing/2014/main" val="3381988908"/>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endParaRPr lang="en-US"/>
                    </a:p>
                  </a:txBody>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Security support</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Software support</a:t>
                      </a:r>
                    </a:p>
                  </a:txBody>
                  <a:tcPr marL="90000" marR="90000" marT="36000" marB="36000" anchor="ctr">
                    <a:solidFill>
                      <a:schemeClr val="bg1">
                        <a:lumMod val="95000"/>
                      </a:schemeClr>
                    </a:solidFill>
                  </a:tcPr>
                </a:tc>
                <a:extLst>
                  <a:ext uri="{0D108BD9-81ED-4DB2-BD59-A6C34878D82A}">
                    <a16:rowId xmlns:a16="http://schemas.microsoft.com/office/drawing/2014/main" val="233719970"/>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endParaRPr lang="en-US"/>
                    </a:p>
                  </a:txBody>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Storage support</a:t>
                      </a:r>
                    </a:p>
                  </a:txBody>
                  <a:tcPr marL="90000" marR="90000" marT="36000" marB="36000" anchor="ctr">
                    <a:solidFill>
                      <a:schemeClr val="bg1">
                        <a:lumMod val="95000"/>
                      </a:schemeClr>
                    </a:solidFill>
                  </a:tcPr>
                </a:tc>
                <a:tc>
                  <a:txBody>
                    <a:bodyPr/>
                    <a:lstStyle/>
                    <a:p>
                      <a:pPr algn="l" rtl="0" fontAlgn="b"/>
                      <a:endParaRPr lang="en-GB" sz="1100" b="0" i="0" u="none" strike="noStrike" dirty="0">
                        <a:solidFill>
                          <a:schemeClr val="tx1"/>
                        </a:solidFill>
                        <a:effectLst/>
                        <a:latin typeface="+mn-lt"/>
                      </a:endParaRPr>
                    </a:p>
                  </a:txBody>
                  <a:tcPr marL="90000" marR="90000" marT="36000" marB="36000" anchor="ctr">
                    <a:solidFill>
                      <a:schemeClr val="bg1">
                        <a:lumMod val="95000"/>
                      </a:schemeClr>
                    </a:solidFill>
                  </a:tcPr>
                </a:tc>
                <a:extLst>
                  <a:ext uri="{0D108BD9-81ED-4DB2-BD59-A6C34878D82A}">
                    <a16:rowId xmlns:a16="http://schemas.microsoft.com/office/drawing/2014/main" val="1604303048"/>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rowSpan="2">
                  <a:txBody>
                    <a:bodyPr/>
                    <a:lstStyle/>
                    <a:p>
                      <a:pPr algn="l" rtl="0" fontAlgn="b"/>
                      <a:r>
                        <a:rPr lang="en-GB" sz="1100" b="0" i="0" u="none" strike="noStrike" dirty="0">
                          <a:solidFill>
                            <a:schemeClr val="tx1"/>
                          </a:solidFill>
                          <a:effectLst/>
                          <a:latin typeface="+mn-lt"/>
                        </a:rPr>
                        <a:t>Professional services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Development and integration</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IT consulting</a:t>
                      </a:r>
                    </a:p>
                  </a:txBody>
                  <a:tcPr marL="90000" marR="90000" marT="36000" marB="36000" anchor="ctr">
                    <a:solidFill>
                      <a:schemeClr val="bg1">
                        <a:lumMod val="95000"/>
                      </a:schemeClr>
                    </a:solidFill>
                  </a:tcPr>
                </a:tc>
                <a:extLst>
                  <a:ext uri="{0D108BD9-81ED-4DB2-BD59-A6C34878D82A}">
                    <a16:rowId xmlns:a16="http://schemas.microsoft.com/office/drawing/2014/main" val="2342673569"/>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Process management</a:t>
                      </a:r>
                    </a:p>
                  </a:txBody>
                  <a:tcPr marL="90000" marR="90000" marT="36000" marB="36000" anchor="ctr">
                    <a:solidFill>
                      <a:schemeClr val="bg1">
                        <a:lumMod val="95000"/>
                      </a:schemeClr>
                    </a:solidFill>
                  </a:tcPr>
                </a:tc>
                <a:tc>
                  <a:txBody>
                    <a:bodyPr/>
                    <a:lstStyle/>
                    <a:p>
                      <a:pPr algn="l" rtl="0" fontAlgn="b"/>
                      <a:endParaRPr lang="en-GB" sz="1100" b="0" i="0" u="none" strike="noStrike" dirty="0">
                        <a:solidFill>
                          <a:schemeClr val="tx1"/>
                        </a:solidFill>
                        <a:effectLst/>
                        <a:latin typeface="+mn-lt"/>
                      </a:endParaRPr>
                    </a:p>
                  </a:txBody>
                  <a:tcPr marL="90000" marR="90000" marT="36000" marB="36000" anchor="ctr">
                    <a:solidFill>
                      <a:schemeClr val="bg1">
                        <a:lumMod val="95000"/>
                      </a:schemeClr>
                    </a:solidFill>
                  </a:tcPr>
                </a:tc>
                <a:extLst>
                  <a:ext uri="{0D108BD9-81ED-4DB2-BD59-A6C34878D82A}">
                    <a16:rowId xmlns:a16="http://schemas.microsoft.com/office/drawing/2014/main" val="726725836"/>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rowSpan="5">
                  <a:txBody>
                    <a:bodyPr/>
                    <a:lstStyle/>
                    <a:p>
                      <a:pPr algn="l" rtl="0" fontAlgn="b"/>
                      <a:r>
                        <a:rPr lang="en-GB" sz="1100" b="0" i="0" u="none" strike="noStrike" dirty="0">
                          <a:solidFill>
                            <a:schemeClr val="tx1"/>
                          </a:solidFill>
                          <a:effectLst/>
                          <a:latin typeface="+mn-lt"/>
                        </a:rPr>
                        <a:t>Managed services</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Remotely-managed IT services (other)</a:t>
                      </a:r>
                    </a:p>
                  </a:txBody>
                  <a:tcPr marL="90000" marR="90000" marT="36000" marB="36000" anchor="ctr">
                    <a:solidFill>
                      <a:srgbClr val="EDD4D6"/>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Remotely-managed mobile device (MMS)</a:t>
                      </a:r>
                    </a:p>
                  </a:txBody>
                  <a:tcPr marL="90000" marR="90000" marT="36000" marB="36000" anchor="ctr">
                    <a:solidFill>
                      <a:srgbClr val="EDD4D6"/>
                    </a:solidFill>
                  </a:tcPr>
                </a:tc>
                <a:extLst>
                  <a:ext uri="{0D108BD9-81ED-4DB2-BD59-A6C34878D82A}">
                    <a16:rowId xmlns:a16="http://schemas.microsoft.com/office/drawing/2014/main" val="2125041983"/>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endParaRPr lang="en-US"/>
                    </a:p>
                  </a:txBody>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Remotely-managed networking (wired)</a:t>
                      </a:r>
                    </a:p>
                  </a:txBody>
                  <a:tcPr marL="90000" marR="90000" marT="36000" marB="36000" anchor="ctr">
                    <a:solidFill>
                      <a:srgbClr val="EDD4D6"/>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Remotely-managed networking (wireless)</a:t>
                      </a:r>
                    </a:p>
                  </a:txBody>
                  <a:tcPr marL="90000" marR="90000" marT="36000" marB="36000" anchor="ctr">
                    <a:solidFill>
                      <a:srgbClr val="EDD4D6"/>
                    </a:solidFill>
                  </a:tcPr>
                </a:tc>
                <a:extLst>
                  <a:ext uri="{0D108BD9-81ED-4DB2-BD59-A6C34878D82A}">
                    <a16:rowId xmlns:a16="http://schemas.microsoft.com/office/drawing/2014/main" val="1943963904"/>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endParaRPr lang="en-US"/>
                    </a:p>
                  </a:txBody>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Remotely-managed PBX (TDM and/or IP-PBX)</a:t>
                      </a:r>
                    </a:p>
                  </a:txBody>
                  <a:tcPr marL="90000" marR="90000" marT="36000" marB="36000" anchor="ctr">
                    <a:solidFill>
                      <a:srgbClr val="EDD4D6"/>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Remotely-managed PC</a:t>
                      </a:r>
                    </a:p>
                  </a:txBody>
                  <a:tcPr marL="90000" marR="90000" marT="36000" marB="36000" anchor="ctr">
                    <a:solidFill>
                      <a:srgbClr val="EDD4D6"/>
                    </a:solidFill>
                  </a:tcPr>
                </a:tc>
                <a:extLst>
                  <a:ext uri="{0D108BD9-81ED-4DB2-BD59-A6C34878D82A}">
                    <a16:rowId xmlns:a16="http://schemas.microsoft.com/office/drawing/2014/main" val="4278672723"/>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endParaRPr lang="en-US"/>
                    </a:p>
                  </a:txBody>
                  <a:tcPr/>
                </a:tc>
                <a:tc>
                  <a:txBody>
                    <a:bodyPr/>
                    <a:lstStyle/>
                    <a:p>
                      <a:pPr marL="0" marR="0" lvl="0" indent="0" algn="l" defTabSz="130606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Remotely-managed security</a:t>
                      </a:r>
                    </a:p>
                  </a:txBody>
                  <a:tcPr marL="90000" marR="90000" marT="36000" marB="36000" anchor="ctr">
                    <a:solidFill>
                      <a:srgbClr val="EDD4D6"/>
                    </a:solidFill>
                  </a:tcPr>
                </a:tc>
                <a:tc>
                  <a:txBody>
                    <a:bodyPr/>
                    <a:lstStyle/>
                    <a:p>
                      <a:pPr marL="0" marR="0" lvl="0" indent="0" algn="l" defTabSz="130606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Remotely-managed server</a:t>
                      </a:r>
                    </a:p>
                  </a:txBody>
                  <a:tcPr marL="90000" marR="90000" marT="36000" marB="36000" anchor="ctr">
                    <a:solidFill>
                      <a:srgbClr val="EDD4D6"/>
                    </a:solidFill>
                  </a:tcPr>
                </a:tc>
                <a:extLst>
                  <a:ext uri="{0D108BD9-81ED-4DB2-BD59-A6C34878D82A}">
                    <a16:rowId xmlns:a16="http://schemas.microsoft.com/office/drawing/2014/main" val="3046123773"/>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endParaRPr lang="en-US"/>
                    </a:p>
                  </a:txBody>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Remotely-managed storage</a:t>
                      </a:r>
                    </a:p>
                  </a:txBody>
                  <a:tcPr marL="90000" marR="90000" marT="36000" marB="36000" anchor="ctr">
                    <a:solidFill>
                      <a:srgbClr val="EDD4D6"/>
                    </a:solidFill>
                  </a:tcPr>
                </a:tc>
                <a:tc>
                  <a:txBody>
                    <a:bodyPr/>
                    <a:lstStyle/>
                    <a:p>
                      <a:pPr algn="l" rtl="0" fontAlgn="b"/>
                      <a:endParaRPr lang="en-GB" sz="1100" b="0" i="0" u="none" strike="noStrike" dirty="0">
                        <a:solidFill>
                          <a:schemeClr val="tx1"/>
                        </a:solidFill>
                        <a:effectLst/>
                        <a:latin typeface="+mn-lt"/>
                      </a:endParaRPr>
                    </a:p>
                  </a:txBody>
                  <a:tcPr marL="90000" marR="90000" marT="36000" marB="36000" anchor="ctr">
                    <a:solidFill>
                      <a:schemeClr val="bg1">
                        <a:lumMod val="95000"/>
                      </a:schemeClr>
                    </a:solidFill>
                  </a:tcPr>
                </a:tc>
                <a:extLst>
                  <a:ext uri="{0D108BD9-81ED-4DB2-BD59-A6C34878D82A}">
                    <a16:rowId xmlns:a16="http://schemas.microsoft.com/office/drawing/2014/main" val="500677112"/>
                  </a:ext>
                </a:extLst>
              </a:tr>
              <a:tr h="279494">
                <a:tc rowSpan="6">
                  <a:txBody>
                    <a:bodyPr/>
                    <a:lstStyle/>
                    <a:p>
                      <a:pPr algn="l" rtl="0" fontAlgn="ctr"/>
                      <a:r>
                        <a:rPr lang="en-GB" sz="1100" b="1" i="0" u="none" strike="noStrike" dirty="0">
                          <a:solidFill>
                            <a:schemeClr val="tx1"/>
                          </a:solidFill>
                          <a:effectLst/>
                          <a:latin typeface="+mn-lt"/>
                        </a:rPr>
                        <a:t>Unified communications (UC) and digital services</a:t>
                      </a:r>
                    </a:p>
                  </a:txBody>
                  <a:tcPr marL="90000" marR="90000" marT="36000" marB="36000" anchor="ctr">
                    <a:solidFill>
                      <a:schemeClr val="bg1">
                        <a:lumMod val="95000"/>
                      </a:schemeClr>
                    </a:solidFill>
                  </a:tcPr>
                </a:tc>
                <a:tc>
                  <a:txBody>
                    <a:bodyPr/>
                    <a:lstStyle/>
                    <a:p>
                      <a:pPr algn="l" rtl="0" fontAlgn="ctr"/>
                      <a:r>
                        <a:rPr lang="en-GB" sz="1100" b="0" i="0" u="none" strike="noStrike" dirty="0">
                          <a:solidFill>
                            <a:schemeClr val="tx1"/>
                          </a:solidFill>
                          <a:effectLst/>
                          <a:latin typeface="+mn-lt"/>
                        </a:rPr>
                        <a:t>On-premises and licensed software</a:t>
                      </a:r>
                    </a:p>
                  </a:txBody>
                  <a:tcPr marL="90000" marR="90000" marT="36000" marB="36000" anchor="ctr">
                    <a:solidFill>
                      <a:schemeClr val="bg1">
                        <a:lumMod val="95000"/>
                      </a:schemeClr>
                    </a:solidFill>
                  </a:tcPr>
                </a:tc>
                <a:tc gridSpan="2">
                  <a:txBody>
                    <a:bodyPr/>
                    <a:lstStyle/>
                    <a:p>
                      <a:pPr algn="l" rtl="0" fontAlgn="b"/>
                      <a:r>
                        <a:rPr lang="en-GB" sz="1100" b="0" i="0" u="none" strike="noStrike" dirty="0">
                          <a:solidFill>
                            <a:schemeClr val="tx1"/>
                          </a:solidFill>
                          <a:effectLst/>
                          <a:latin typeface="+mn-lt"/>
                        </a:rPr>
                        <a:t>Collaboration (on-premises)</a:t>
                      </a:r>
                    </a:p>
                  </a:txBody>
                  <a:tcPr marL="90000" marR="90000" marT="36000" marB="36000" anchor="ctr">
                    <a:solidFill>
                      <a:schemeClr val="bg1">
                        <a:lumMod val="95000"/>
                      </a:schemeClr>
                    </a:solidFill>
                  </a:tcPr>
                </a:tc>
                <a:tc hMerge="1">
                  <a:txBody>
                    <a:bodyPr/>
                    <a:lstStyle/>
                    <a:p>
                      <a:pPr algn="l" fontAlgn="b"/>
                      <a:endParaRPr lang="en-US" sz="1000" b="0" i="0" u="none" strike="noStrike">
                        <a:solidFill>
                          <a:schemeClr val="tx1"/>
                        </a:solidFill>
                        <a:effectLst/>
                        <a:latin typeface="+mn-lt"/>
                      </a:endParaRPr>
                    </a:p>
                  </a:txBody>
                  <a:tcPr marL="90000" marR="90000" marT="36000" marB="36000" anchor="ctr">
                    <a:solidFill>
                      <a:srgbClr val="CDD1E2"/>
                    </a:solidFill>
                  </a:tcPr>
                </a:tc>
                <a:extLst>
                  <a:ext uri="{0D108BD9-81ED-4DB2-BD59-A6C34878D82A}">
                    <a16:rowId xmlns:a16="http://schemas.microsoft.com/office/drawing/2014/main" val="3014678889"/>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solidFill>
                      <a:schemeClr val="bg1">
                        <a:lumMod val="95000"/>
                      </a:schemeClr>
                    </a:solidFill>
                  </a:tcPr>
                </a:tc>
                <a:tc rowSpan="2">
                  <a:txBody>
                    <a:bodyPr/>
                    <a:lstStyle/>
                    <a:p>
                      <a:pPr algn="l" rtl="0" fontAlgn="ctr"/>
                      <a:r>
                        <a:rPr lang="en-GB" sz="1100" b="0" i="0" u="none" strike="noStrike" dirty="0">
                          <a:solidFill>
                            <a:schemeClr val="tx1"/>
                          </a:solidFill>
                          <a:effectLst/>
                          <a:latin typeface="+mn-lt"/>
                        </a:rPr>
                        <a:t>Software-as-a-service (SaaS)</a:t>
                      </a:r>
                    </a:p>
                  </a:txBody>
                  <a:tcPr marL="90000" marR="90000" marT="36000" marB="36000" anchor="ctr">
                    <a:solidFill>
                      <a:schemeClr val="bg1">
                        <a:lumMod val="95000"/>
                      </a:schemeClr>
                    </a:solidFill>
                  </a:tcPr>
                </a:tc>
                <a:tc gridSpan="2">
                  <a:txBody>
                    <a:bodyPr/>
                    <a:lstStyle/>
                    <a:p>
                      <a:pPr algn="l" rtl="0" fontAlgn="b"/>
                      <a:r>
                        <a:rPr lang="en-GB" sz="1100" b="0" i="0" u="none" strike="noStrike" dirty="0">
                          <a:solidFill>
                            <a:schemeClr val="tx1"/>
                          </a:solidFill>
                          <a:effectLst/>
                          <a:latin typeface="+mn-lt"/>
                        </a:rPr>
                        <a:t>Collaboration business workflows (SaaS)</a:t>
                      </a:r>
                    </a:p>
                  </a:txBody>
                  <a:tcPr marL="90000" marR="90000" marT="36000" marB="36000" anchor="ctr">
                    <a:solidFill>
                      <a:srgbClr val="EDD4D6"/>
                    </a:solidFill>
                  </a:tcPr>
                </a:tc>
                <a:tc hMerge="1">
                  <a:txBody>
                    <a:bodyPr/>
                    <a:lstStyle/>
                    <a:p>
                      <a:pPr algn="l" fontAlgn="b"/>
                      <a:endParaRPr lang="en-US" sz="1000" b="0" i="0" u="none" strike="noStrike">
                        <a:solidFill>
                          <a:schemeClr val="tx1"/>
                        </a:solidFill>
                        <a:effectLst/>
                        <a:latin typeface="+mn-lt"/>
                      </a:endParaRPr>
                    </a:p>
                  </a:txBody>
                  <a:tcPr marL="90000" marR="90000" marT="36000" marB="36000" anchor="ctr">
                    <a:solidFill>
                      <a:srgbClr val="CDD1E2"/>
                    </a:solidFill>
                  </a:tcPr>
                </a:tc>
                <a:extLst>
                  <a:ext uri="{0D108BD9-81ED-4DB2-BD59-A6C34878D82A}">
                    <a16:rowId xmlns:a16="http://schemas.microsoft.com/office/drawing/2014/main" val="1156138002"/>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solidFill>
                      <a:schemeClr val="bg1">
                        <a:lumMod val="95000"/>
                      </a:schemeClr>
                    </a:solidFill>
                  </a:tcPr>
                </a:tc>
                <a:tc vMerge="1">
                  <a:txBody>
                    <a:bodyPr/>
                    <a:lstStyle/>
                    <a:p>
                      <a:pPr algn="l" rtl="0" fontAlgn="ctr"/>
                      <a:endParaRPr lang="en-US" sz="1000" b="0" i="0" u="none" strike="noStrike">
                        <a:solidFill>
                          <a:schemeClr val="tx1"/>
                        </a:solidFill>
                        <a:effectLst/>
                        <a:latin typeface="+mn-lt"/>
                      </a:endParaRPr>
                    </a:p>
                  </a:txBody>
                  <a:tcPr marL="90000" marR="90000" marT="36000" marB="36000" anchor="ctr">
                    <a:solidFill>
                      <a:schemeClr val="bg1">
                        <a:lumMod val="95000"/>
                      </a:schemeClr>
                    </a:solidFill>
                  </a:tcPr>
                </a:tc>
                <a:tc gridSpan="2">
                  <a:txBody>
                    <a:bodyPr/>
                    <a:lstStyle/>
                    <a:p>
                      <a:pPr algn="l" rtl="0" fontAlgn="b"/>
                      <a:r>
                        <a:rPr lang="en-GB" sz="1100" b="0" i="0" u="none" strike="noStrike" dirty="0">
                          <a:solidFill>
                            <a:schemeClr val="tx1"/>
                          </a:solidFill>
                          <a:effectLst/>
                          <a:latin typeface="+mn-lt"/>
                        </a:rPr>
                        <a:t>Collaboration (file share and sync) (SaaS)</a:t>
                      </a:r>
                    </a:p>
                  </a:txBody>
                  <a:tcPr marL="90000" marR="90000" marT="36000" marB="36000" anchor="ctr">
                    <a:solidFill>
                      <a:srgbClr val="EDD4D6"/>
                    </a:solidFill>
                  </a:tcPr>
                </a:tc>
                <a:tc hMerge="1">
                  <a:txBody>
                    <a:bodyPr/>
                    <a:lstStyle/>
                    <a:p>
                      <a:endParaRPr lang="en-GB"/>
                    </a:p>
                  </a:txBody>
                  <a:tcPr>
                    <a:solidFill>
                      <a:srgbClr val="CDD1E2"/>
                    </a:solidFill>
                  </a:tcPr>
                </a:tc>
                <a:extLst>
                  <a:ext uri="{0D108BD9-81ED-4DB2-BD59-A6C34878D82A}">
                    <a16:rowId xmlns:a16="http://schemas.microsoft.com/office/drawing/2014/main" val="1280082291"/>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solidFill>
                      <a:schemeClr val="bg1">
                        <a:lumMod val="95000"/>
                      </a:schemeClr>
                    </a:solidFill>
                  </a:tcPr>
                </a:tc>
                <a:tc rowSpan="3">
                  <a:txBody>
                    <a:bodyPr/>
                    <a:lstStyle/>
                    <a:p>
                      <a:pPr algn="l" rtl="0" fontAlgn="ctr"/>
                      <a:r>
                        <a:rPr lang="en-GB" sz="1100" b="0" i="0" u="none" strike="noStrike" dirty="0">
                          <a:solidFill>
                            <a:schemeClr val="tx1"/>
                          </a:solidFill>
                          <a:effectLst/>
                          <a:latin typeface="+mn-lt"/>
                        </a:rPr>
                        <a:t>Unified communications (UC) services</a:t>
                      </a:r>
                    </a:p>
                  </a:txBody>
                  <a:tcPr marL="90000" marR="90000" marT="36000" marB="36000" anchor="ctr">
                    <a:solidFill>
                      <a:schemeClr val="bg1">
                        <a:lumMod val="95000"/>
                      </a:schemeClr>
                    </a:solidFill>
                  </a:tcPr>
                </a:tc>
                <a:tc gridSpan="2">
                  <a:txBody>
                    <a:bodyPr/>
                    <a:lstStyle/>
                    <a:p>
                      <a:pPr algn="l" rtl="0" fontAlgn="b"/>
                      <a:r>
                        <a:rPr lang="en-GB" sz="1100" b="0" i="0" u="none" strike="noStrike" dirty="0">
                          <a:solidFill>
                            <a:schemeClr val="tx1"/>
                          </a:solidFill>
                          <a:effectLst/>
                          <a:latin typeface="+mn-lt"/>
                        </a:rPr>
                        <a:t>Audio conferencing</a:t>
                      </a:r>
                    </a:p>
                  </a:txBody>
                  <a:tcPr marL="90000" marR="90000" marT="36000" marB="36000" anchor="ctr">
                    <a:solidFill>
                      <a:srgbClr val="EDD4D6"/>
                    </a:solidFill>
                  </a:tcPr>
                </a:tc>
                <a:tc hMerge="1">
                  <a:txBody>
                    <a:bodyPr/>
                    <a:lstStyle/>
                    <a:p>
                      <a:endParaRPr lang="en-GB"/>
                    </a:p>
                  </a:txBody>
                  <a:tcPr>
                    <a:solidFill>
                      <a:srgbClr val="CDD1E2"/>
                    </a:solidFill>
                  </a:tcPr>
                </a:tc>
                <a:extLst>
                  <a:ext uri="{0D108BD9-81ED-4DB2-BD59-A6C34878D82A}">
                    <a16:rowId xmlns:a16="http://schemas.microsoft.com/office/drawing/2014/main" val="3132963204"/>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solidFill>
                      <a:schemeClr val="bg1">
                        <a:lumMod val="95000"/>
                      </a:schemeClr>
                    </a:solidFill>
                  </a:tcPr>
                </a:tc>
                <a:tc vMerge="1">
                  <a:txBody>
                    <a:bodyPr/>
                    <a:lstStyle/>
                    <a:p>
                      <a:pPr algn="l" rtl="0" fontAlgn="ctr"/>
                      <a:endParaRPr lang="en-US" sz="1000" b="0" i="0" u="none" strike="noStrike">
                        <a:solidFill>
                          <a:schemeClr val="tx1"/>
                        </a:solidFill>
                        <a:effectLst/>
                        <a:latin typeface="+mn-lt"/>
                      </a:endParaRPr>
                    </a:p>
                  </a:txBody>
                  <a:tcPr marL="90000" marR="90000" marT="36000" marB="36000" anchor="ctr">
                    <a:solidFill>
                      <a:schemeClr val="bg1">
                        <a:lumMod val="95000"/>
                      </a:schemeClr>
                    </a:solidFill>
                  </a:tcPr>
                </a:tc>
                <a:tc gridSpan="2">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Video conferencing</a:t>
                      </a:r>
                    </a:p>
                  </a:txBody>
                  <a:tcPr marL="90000" marR="90000" marT="36000" marB="36000" anchor="ctr">
                    <a:solidFill>
                      <a:srgbClr val="EDD4D6"/>
                    </a:solidFill>
                  </a:tcPr>
                </a:tc>
                <a:tc hMerge="1">
                  <a:txBody>
                    <a:bodyPr/>
                    <a:lstStyle/>
                    <a:p>
                      <a:endParaRPr lang="en-GB"/>
                    </a:p>
                  </a:txBody>
                  <a:tcPr>
                    <a:solidFill>
                      <a:srgbClr val="CDD1E2"/>
                    </a:solidFill>
                  </a:tcPr>
                </a:tc>
                <a:extLst>
                  <a:ext uri="{0D108BD9-81ED-4DB2-BD59-A6C34878D82A}">
                    <a16:rowId xmlns:a16="http://schemas.microsoft.com/office/drawing/2014/main" val="1552229940"/>
                  </a:ext>
                </a:extLst>
              </a:tr>
              <a:tr h="279494">
                <a:tc vMerge="1">
                  <a:txBody>
                    <a:bodyPr/>
                    <a:lstStyle/>
                    <a:p>
                      <a:pPr algn="l" rtl="0" fontAlgn="ctr"/>
                      <a:endParaRPr lang="en-US" sz="1000" b="0" i="0" u="none" strike="noStrike">
                        <a:solidFill>
                          <a:schemeClr val="tx1"/>
                        </a:solidFill>
                        <a:effectLst/>
                        <a:latin typeface="+mn-lt"/>
                      </a:endParaRPr>
                    </a:p>
                  </a:txBody>
                  <a:tcPr marL="90000" marR="90000" marT="36000" marB="36000" anchor="ctr">
                    <a:solidFill>
                      <a:schemeClr val="bg1">
                        <a:lumMod val="95000"/>
                      </a:schemeClr>
                    </a:solidFill>
                  </a:tcPr>
                </a:tc>
                <a:tc vMerge="1">
                  <a:txBody>
                    <a:bodyPr/>
                    <a:lstStyle/>
                    <a:p>
                      <a:pPr algn="l" rtl="0" fontAlgn="ctr"/>
                      <a:endParaRPr lang="en-US" sz="1000" b="0" i="0" u="none" strike="noStrike">
                        <a:solidFill>
                          <a:schemeClr val="tx1"/>
                        </a:solidFill>
                        <a:effectLst/>
                        <a:latin typeface="+mn-lt"/>
                      </a:endParaRPr>
                    </a:p>
                  </a:txBody>
                  <a:tcPr marL="90000" marR="90000" marT="36000" marB="36000" anchor="ctr">
                    <a:solidFill>
                      <a:schemeClr val="bg1">
                        <a:lumMod val="95000"/>
                      </a:schemeClr>
                    </a:solidFill>
                  </a:tcPr>
                </a:tc>
                <a:tc gridSpan="2">
                  <a:txBody>
                    <a:bodyPr/>
                    <a:lstStyle/>
                    <a:p>
                      <a:pPr algn="l" rtl="0" fontAlgn="b"/>
                      <a:r>
                        <a:rPr lang="en-GB" sz="1100" b="0" i="0" u="none" strike="noStrike" dirty="0">
                          <a:solidFill>
                            <a:schemeClr val="tx1"/>
                          </a:solidFill>
                          <a:effectLst/>
                          <a:latin typeface="+mn-lt"/>
                        </a:rPr>
                        <a:t>Unified communications (UC) and hosted voice</a:t>
                      </a:r>
                    </a:p>
                  </a:txBody>
                  <a:tcPr marL="90000" marR="90000" marT="36000" marB="36000" anchor="ctr">
                    <a:solidFill>
                      <a:srgbClr val="EDD4D6"/>
                    </a:solidFill>
                  </a:tcPr>
                </a:tc>
                <a:tc hMerge="1">
                  <a:txBody>
                    <a:bodyPr/>
                    <a:lstStyle/>
                    <a:p>
                      <a:endParaRPr lang="en-GB"/>
                    </a:p>
                  </a:txBody>
                  <a:tcPr>
                    <a:solidFill>
                      <a:srgbClr val="CDD1E2"/>
                    </a:solidFill>
                  </a:tcPr>
                </a:tc>
                <a:extLst>
                  <a:ext uri="{0D108BD9-81ED-4DB2-BD59-A6C34878D82A}">
                    <a16:rowId xmlns:a16="http://schemas.microsoft.com/office/drawing/2014/main" val="782811141"/>
                  </a:ext>
                </a:extLst>
              </a:tr>
            </a:tbl>
          </a:graphicData>
        </a:graphic>
      </p:graphicFrame>
      <p:sp>
        <p:nvSpPr>
          <p:cNvPr id="2" name="Rectangle 1">
            <a:extLst>
              <a:ext uri="{FF2B5EF4-FFF2-40B4-BE49-F238E27FC236}">
                <a16:creationId xmlns:a16="http://schemas.microsoft.com/office/drawing/2014/main" id="{9ACD7687-8964-050A-10E1-99658FAF07BD}"/>
              </a:ext>
            </a:extLst>
          </p:cNvPr>
          <p:cNvSpPr/>
          <p:nvPr/>
        </p:nvSpPr>
        <p:spPr>
          <a:xfrm>
            <a:off x="0" y="0"/>
            <a:ext cx="12192000" cy="980728"/>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IT categories covered in this report [4/5]</a:t>
            </a:r>
            <a:r>
              <a:rPr lang="en-GB" sz="2400" baseline="30000" dirty="0"/>
              <a:t>1</a:t>
            </a:r>
            <a:endParaRPr lang="en-GB" sz="2400" dirty="0">
              <a:solidFill>
                <a:schemeClr val="bg1"/>
              </a:solidFill>
            </a:endParaRPr>
          </a:p>
        </p:txBody>
      </p:sp>
      <p:sp>
        <p:nvSpPr>
          <p:cNvPr id="18" name="Text Placeholder 15">
            <a:extLst>
              <a:ext uri="{FF2B5EF4-FFF2-40B4-BE49-F238E27FC236}">
                <a16:creationId xmlns:a16="http://schemas.microsoft.com/office/drawing/2014/main" id="{91CE67A5-052D-8844-653F-9F9C7797EFC5}"/>
              </a:ext>
            </a:extLst>
          </p:cNvPr>
          <p:cNvSpPr>
            <a:spLocks noGrp="1"/>
          </p:cNvSpPr>
          <p:nvPr>
            <p:ph type="body" sz="quarter" idx="19"/>
          </p:nvPr>
        </p:nvSpPr>
        <p:spPr>
          <a:xfrm>
            <a:off x="556846" y="6275389"/>
            <a:ext cx="7754815" cy="504001"/>
          </a:xfrm>
        </p:spPr>
        <p:txBody>
          <a:bodyPr/>
          <a:lstStyle/>
          <a:p>
            <a:r>
              <a:rPr lang="en-GB" baseline="30000" dirty="0"/>
              <a:t>1</a:t>
            </a:r>
            <a:r>
              <a:rPr lang="en-GB" dirty="0"/>
              <a:t> Cloud categories are highlighted in pink.</a:t>
            </a:r>
          </a:p>
        </p:txBody>
      </p:sp>
      <p:pic>
        <p:nvPicPr>
          <p:cNvPr id="5" name="Picture 4">
            <a:extLst>
              <a:ext uri="{FF2B5EF4-FFF2-40B4-BE49-F238E27FC236}">
                <a16:creationId xmlns:a16="http://schemas.microsoft.com/office/drawing/2014/main" id="{D188646E-C110-610F-EB51-5ACF031C25C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85657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2206D14-783F-5BBA-4755-C3E48872077A}"/>
              </a:ext>
            </a:extLst>
          </p:cNvPr>
          <p:cNvGraphicFramePr>
            <a:graphicFrameLocks noChangeAspect="1"/>
          </p:cNvGraphicFramePr>
          <p:nvPr>
            <p:custDataLst>
              <p:tags r:id="rId1"/>
            </p:custDataLst>
            <p:extLst>
              <p:ext uri="{D42A27DB-BD31-4B8C-83A1-F6EECF244321}">
                <p14:modId xmlns:p14="http://schemas.microsoft.com/office/powerpoint/2010/main" val="2275485568"/>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F2206D14-783F-5BBA-4755-C3E48872077A}"/>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8CC138D-A603-52AC-EBE7-7323E757EC2F}"/>
              </a:ext>
            </a:extLst>
          </p:cNvPr>
          <p:cNvSpPr>
            <a:spLocks noGrp="1"/>
          </p:cNvSpPr>
          <p:nvPr>
            <p:ph type="body" sz="quarter" idx="16"/>
          </p:nvPr>
        </p:nvSpPr>
        <p:spPr>
          <a:xfrm>
            <a:off x="558277" y="1197597"/>
            <a:ext cx="11068770" cy="252000"/>
          </a:xfrm>
        </p:spPr>
        <p:txBody>
          <a:bodyPr/>
          <a:lstStyle/>
          <a:p>
            <a:r>
              <a:rPr lang="en-GB" dirty="0"/>
              <a:t>Figure 8e: IT categories covered in this report</a:t>
            </a:r>
          </a:p>
        </p:txBody>
      </p:sp>
      <p:sp>
        <p:nvSpPr>
          <p:cNvPr id="4" name="Slide Number Placeholder 3">
            <a:extLst>
              <a:ext uri="{FF2B5EF4-FFF2-40B4-BE49-F238E27FC236}">
                <a16:creationId xmlns:a16="http://schemas.microsoft.com/office/drawing/2014/main" id="{693E74F0-8FB0-ADB8-4617-A86CAEBF2E40}"/>
              </a:ext>
            </a:extLst>
          </p:cNvPr>
          <p:cNvSpPr>
            <a:spLocks noGrp="1"/>
          </p:cNvSpPr>
          <p:nvPr>
            <p:ph type="sldNum" sz="quarter" idx="4"/>
          </p:nvPr>
        </p:nvSpPr>
        <p:spPr/>
        <p:txBody>
          <a:bodyPr/>
          <a:lstStyle/>
          <a:p>
            <a:fld id="{E78626B2-E168-480E-BAE6-B60060C6AB83}" type="slidenum">
              <a:rPr lang="en-GB" smtClean="0"/>
              <a:pPr/>
              <a:t>18</a:t>
            </a:fld>
            <a:endParaRPr lang="en-GB" dirty="0"/>
          </a:p>
        </p:txBody>
      </p:sp>
      <p:graphicFrame>
        <p:nvGraphicFramePr>
          <p:cNvPr id="10" name="Table 7">
            <a:extLst>
              <a:ext uri="{FF2B5EF4-FFF2-40B4-BE49-F238E27FC236}">
                <a16:creationId xmlns:a16="http://schemas.microsoft.com/office/drawing/2014/main" id="{29C36EF8-1A22-6EB1-0EFF-456BCFAAF8A7}"/>
              </a:ext>
            </a:extLst>
          </p:cNvPr>
          <p:cNvGraphicFramePr>
            <a:graphicFrameLocks noGrp="1"/>
          </p:cNvGraphicFramePr>
          <p:nvPr>
            <p:ph type="tbl" sz="quarter" idx="13"/>
            <p:extLst>
              <p:ext uri="{D42A27DB-BD31-4B8C-83A1-F6EECF244321}">
                <p14:modId xmlns:p14="http://schemas.microsoft.com/office/powerpoint/2010/main" val="3708625783"/>
              </p:ext>
            </p:extLst>
          </p:nvPr>
        </p:nvGraphicFramePr>
        <p:xfrm>
          <a:off x="556846" y="1449822"/>
          <a:ext cx="11078306" cy="4750951"/>
        </p:xfrm>
        <a:graphic>
          <a:graphicData uri="http://schemas.openxmlformats.org/drawingml/2006/table">
            <a:tbl>
              <a:tblPr firstRow="1" bandRow="1">
                <a:tableStyleId>{5C22544A-7EE6-4342-B048-85BDC9FD1C3A}</a:tableStyleId>
              </a:tblPr>
              <a:tblGrid>
                <a:gridCol w="1373411">
                  <a:extLst>
                    <a:ext uri="{9D8B030D-6E8A-4147-A177-3AD203B41FA5}">
                      <a16:colId xmlns:a16="http://schemas.microsoft.com/office/drawing/2014/main" val="1685041019"/>
                    </a:ext>
                  </a:extLst>
                </a:gridCol>
                <a:gridCol w="2281635">
                  <a:extLst>
                    <a:ext uri="{9D8B030D-6E8A-4147-A177-3AD203B41FA5}">
                      <a16:colId xmlns:a16="http://schemas.microsoft.com/office/drawing/2014/main" val="135333321"/>
                    </a:ext>
                  </a:extLst>
                </a:gridCol>
                <a:gridCol w="7423260">
                  <a:extLst>
                    <a:ext uri="{9D8B030D-6E8A-4147-A177-3AD203B41FA5}">
                      <a16:colId xmlns:a16="http://schemas.microsoft.com/office/drawing/2014/main" val="3737081310"/>
                    </a:ext>
                  </a:extLst>
                </a:gridCol>
              </a:tblGrid>
              <a:tr h="260608">
                <a:tc>
                  <a:txBody>
                    <a:bodyPr/>
                    <a:lstStyle/>
                    <a:p>
                      <a:pPr rtl="0"/>
                      <a:r>
                        <a:rPr lang="en-GB" sz="1200" spc="20" baseline="0" dirty="0">
                          <a:solidFill>
                            <a:schemeClr val="tx1"/>
                          </a:solidFill>
                        </a:rPr>
                        <a:t>Level 1</a:t>
                      </a:r>
                    </a:p>
                  </a:txBody>
                  <a:tcPr marT="36000" marB="36000" anchor="ctr">
                    <a:solidFill>
                      <a:srgbClr val="DEA4A8"/>
                    </a:solidFill>
                  </a:tcPr>
                </a:tc>
                <a:tc>
                  <a:txBody>
                    <a:bodyPr/>
                    <a:lstStyle/>
                    <a:p>
                      <a:pPr rtl="0"/>
                      <a:r>
                        <a:rPr lang="en-GB" sz="1200" spc="20" baseline="0" dirty="0">
                          <a:solidFill>
                            <a:schemeClr val="tx1"/>
                          </a:solidFill>
                        </a:rPr>
                        <a:t>Level 2</a:t>
                      </a:r>
                    </a:p>
                  </a:txBody>
                  <a:tcPr marT="36000" marB="36000" anchor="ctr">
                    <a:solidFill>
                      <a:srgbClr val="DEA4A8"/>
                    </a:solidFill>
                  </a:tcPr>
                </a:tc>
                <a:tc>
                  <a:txBody>
                    <a:bodyPr/>
                    <a:lstStyle/>
                    <a:p>
                      <a:pPr rtl="0"/>
                      <a:r>
                        <a:rPr lang="en-GB" sz="1200" spc="20" baseline="0" dirty="0">
                          <a:solidFill>
                            <a:schemeClr val="tx1"/>
                          </a:solidFill>
                        </a:rPr>
                        <a:t>Level 3</a:t>
                      </a:r>
                    </a:p>
                  </a:txBody>
                  <a:tcPr marT="36000" marB="36000" anchor="ctr">
                    <a:solidFill>
                      <a:srgbClr val="DEA4A8"/>
                    </a:solidFill>
                  </a:tcPr>
                </a:tc>
                <a:extLst>
                  <a:ext uri="{0D108BD9-81ED-4DB2-BD59-A6C34878D82A}">
                    <a16:rowId xmlns:a16="http://schemas.microsoft.com/office/drawing/2014/main" val="3800595489"/>
                  </a:ext>
                </a:extLst>
              </a:tr>
              <a:tr h="345411">
                <a:tc rowSpan="13">
                  <a:txBody>
                    <a:bodyPr/>
                    <a:lstStyle/>
                    <a:p>
                      <a:pPr algn="l" rtl="0" fontAlgn="ctr"/>
                      <a:r>
                        <a:rPr lang="en-GB" sz="1100" b="1" i="0" u="none" strike="noStrike" dirty="0">
                          <a:solidFill>
                            <a:schemeClr val="tx1"/>
                          </a:solidFill>
                          <a:effectLst/>
                          <a:latin typeface="+mn-lt"/>
                        </a:rPr>
                        <a:t>Unified communications (UC) and digital services</a:t>
                      </a:r>
                    </a:p>
                  </a:txBody>
                  <a:tcPr marL="90000" marR="90000" marT="36000" marB="36000" anchor="ctr">
                    <a:solidFill>
                      <a:schemeClr val="bg1">
                        <a:lumMod val="95000"/>
                      </a:schemeClr>
                    </a:solidFill>
                  </a:tcPr>
                </a:tc>
                <a:tc>
                  <a:txBody>
                    <a:bodyPr/>
                    <a:lstStyle/>
                    <a:p>
                      <a:pPr algn="l" rtl="0" fontAlgn="ctr"/>
                      <a:r>
                        <a:rPr lang="en-GB" sz="1100" b="0" i="0" u="none" strike="noStrike" dirty="0">
                          <a:solidFill>
                            <a:schemeClr val="tx1"/>
                          </a:solidFill>
                          <a:effectLst/>
                          <a:latin typeface="+mn-lt"/>
                        </a:rPr>
                        <a:t>Fixed hardware</a:t>
                      </a:r>
                    </a:p>
                  </a:txBody>
                  <a:tcPr marL="90000" marR="90000" marT="36000" marB="36000" anchor="ctr">
                    <a:solidFill>
                      <a:schemeClr val="bg1">
                        <a:lumMod val="95000"/>
                      </a:schemeClr>
                    </a:solidFill>
                  </a:tcPr>
                </a:tc>
                <a:tc>
                  <a:txBody>
                    <a:bodyPr/>
                    <a:lstStyle/>
                    <a:p>
                      <a:pPr marL="0" marR="0" lvl="0" indent="0" algn="l" defTabSz="108834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Pure TDM-PBX/key systems</a:t>
                      </a:r>
                    </a:p>
                  </a:txBody>
                  <a:tcPr marL="90000" marR="90000" marT="36000" marB="36000" anchor="ctr">
                    <a:solidFill>
                      <a:schemeClr val="bg1">
                        <a:lumMod val="95000"/>
                      </a:schemeClr>
                    </a:solidFill>
                  </a:tcPr>
                </a:tc>
                <a:extLst>
                  <a:ext uri="{0D108BD9-81ED-4DB2-BD59-A6C34878D82A}">
                    <a16:rowId xmlns:a16="http://schemas.microsoft.com/office/drawing/2014/main" val="782751768"/>
                  </a:ext>
                </a:extLst>
              </a:tr>
              <a:tr h="345411">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rowSpan="3">
                  <a:txBody>
                    <a:bodyPr/>
                    <a:lstStyle/>
                    <a:p>
                      <a:pPr marL="0" algn="l" defTabSz="914400" rtl="0" eaLnBrk="1" fontAlgn="b" latinLnBrk="0" hangingPunct="1"/>
                      <a:r>
                        <a:rPr lang="en-GB" sz="1100" b="0" i="0" u="none" strike="noStrike" kern="1200" dirty="0">
                          <a:solidFill>
                            <a:schemeClr val="tx1"/>
                          </a:solidFill>
                          <a:effectLst/>
                          <a:latin typeface="+mn-lt"/>
                          <a:ea typeface="+mn-ea"/>
                          <a:cs typeface="+mn-cs"/>
                        </a:rPr>
                        <a:t>Fixed network</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IP voice</a:t>
                      </a:r>
                    </a:p>
                  </a:txBody>
                  <a:tcPr marL="90000" marR="90000" marT="36000" marB="36000" anchor="ctr">
                    <a:solidFill>
                      <a:schemeClr val="bg1">
                        <a:lumMod val="95000"/>
                      </a:schemeClr>
                    </a:solidFill>
                  </a:tcPr>
                </a:tc>
                <a:extLst>
                  <a:ext uri="{0D108BD9-81ED-4DB2-BD59-A6C34878D82A}">
                    <a16:rowId xmlns:a16="http://schemas.microsoft.com/office/drawing/2014/main" val="2337350138"/>
                  </a:ext>
                </a:extLst>
              </a:tr>
              <a:tr h="345411">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Narrowband voice</a:t>
                      </a:r>
                    </a:p>
                  </a:txBody>
                  <a:tcPr marL="90000" marR="90000" marT="36000" marB="36000" anchor="ctr">
                    <a:solidFill>
                      <a:schemeClr val="bg1">
                        <a:lumMod val="95000"/>
                      </a:schemeClr>
                    </a:solidFill>
                  </a:tcPr>
                </a:tc>
                <a:extLst>
                  <a:ext uri="{0D108BD9-81ED-4DB2-BD59-A6C34878D82A}">
                    <a16:rowId xmlns:a16="http://schemas.microsoft.com/office/drawing/2014/main" val="2886024974"/>
                  </a:ext>
                </a:extLst>
              </a:tr>
              <a:tr h="345411">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pPr algn="ctr" fontAlgn="b"/>
                      <a:endParaRPr lang="en-US" sz="800" b="0" i="0" u="none" strike="noStrike">
                        <a:solidFill>
                          <a:schemeClr val="tx1"/>
                        </a:solidFill>
                        <a:effectLst/>
                        <a:latin typeface="+mj-lt"/>
                      </a:endParaRPr>
                    </a:p>
                  </a:txBody>
                  <a:tcPr marL="4619" marR="4619" marT="4619" marB="0" anchor="ctr"/>
                </a:tc>
                <a:tc>
                  <a:txBody>
                    <a:bodyPr/>
                    <a:lstStyle/>
                    <a:p>
                      <a:pPr algn="l" rtl="0" fontAlgn="b"/>
                      <a:r>
                        <a:rPr lang="en-GB" sz="1100" b="0" i="0" u="none" strike="noStrike" dirty="0">
                          <a:solidFill>
                            <a:schemeClr val="tx1"/>
                          </a:solidFill>
                          <a:effectLst/>
                          <a:latin typeface="+mn-lt"/>
                        </a:rPr>
                        <a:t>Fixed broadband</a:t>
                      </a:r>
                    </a:p>
                  </a:txBody>
                  <a:tcPr marL="90000" marR="90000" marT="36000" marB="36000" anchor="ctr">
                    <a:solidFill>
                      <a:schemeClr val="bg1">
                        <a:lumMod val="95000"/>
                      </a:schemeClr>
                    </a:solidFill>
                  </a:tcPr>
                </a:tc>
                <a:extLst>
                  <a:ext uri="{0D108BD9-81ED-4DB2-BD59-A6C34878D82A}">
                    <a16:rowId xmlns:a16="http://schemas.microsoft.com/office/drawing/2014/main" val="3391582710"/>
                  </a:ext>
                </a:extLst>
              </a:tr>
              <a:tr h="345411">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rowSpan="2">
                  <a:txBody>
                    <a:bodyPr/>
                    <a:lstStyle/>
                    <a:p>
                      <a:pPr marL="0" algn="l" defTabSz="914400" rtl="0" eaLnBrk="1" fontAlgn="b" latinLnBrk="0" hangingPunct="1"/>
                      <a:r>
                        <a:rPr lang="en-GB" sz="1100" b="0" i="0" u="none" strike="noStrike" kern="1200" dirty="0">
                          <a:solidFill>
                            <a:schemeClr val="tx1"/>
                          </a:solidFill>
                          <a:effectLst/>
                          <a:latin typeface="+mn-lt"/>
                          <a:ea typeface="+mn-ea"/>
                          <a:cs typeface="+mn-cs"/>
                        </a:rPr>
                        <a:t>Mobile network</a:t>
                      </a:r>
                    </a:p>
                  </a:txBody>
                  <a:tcPr marL="90000" marR="90000" marT="36000" marB="36000" anchor="ct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mn-lt"/>
                        </a:rPr>
                        <a:t>Mobile broadband</a:t>
                      </a:r>
                    </a:p>
                  </a:txBody>
                  <a:tcPr marL="90000" marR="90000" marT="36000" marB="36000" anchor="ctr">
                    <a:solidFill>
                      <a:schemeClr val="bg1">
                        <a:lumMod val="95000"/>
                      </a:schemeClr>
                    </a:solidFill>
                  </a:tcPr>
                </a:tc>
                <a:extLst>
                  <a:ext uri="{0D108BD9-81ED-4DB2-BD59-A6C34878D82A}">
                    <a16:rowId xmlns:a16="http://schemas.microsoft.com/office/drawing/2014/main" val="4284118383"/>
                  </a:ext>
                </a:extLst>
              </a:tr>
              <a:tr h="345411">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pPr algn="l" rtl="0" fontAlgn="ctr"/>
                      <a:r>
                        <a:rPr lang="en-US" sz="1000" b="0" i="0" u="none" strike="noStrike">
                          <a:solidFill>
                            <a:schemeClr val="tx1"/>
                          </a:solidFill>
                          <a:effectLst/>
                          <a:latin typeface="+mn-lt"/>
                        </a:rPr>
                        <a:t>Mobile network</a:t>
                      </a:r>
                    </a:p>
                  </a:txBody>
                  <a:tcPr marL="90000" marR="90000" marT="36000" marB="36000" anchor="ctr"/>
                </a:tc>
                <a:tc>
                  <a:txBody>
                    <a:bodyPr/>
                    <a:lstStyle/>
                    <a:p>
                      <a:pPr algn="l" rtl="0" fontAlgn="b"/>
                      <a:r>
                        <a:rPr lang="en-GB" sz="1100" b="0" i="0" u="none" strike="noStrike" dirty="0">
                          <a:solidFill>
                            <a:schemeClr val="tx1"/>
                          </a:solidFill>
                          <a:effectLst/>
                          <a:latin typeface="+mn-lt"/>
                        </a:rPr>
                        <a:t>Data, voice and messaging plans</a:t>
                      </a:r>
                    </a:p>
                  </a:txBody>
                  <a:tcPr marL="90000" marR="90000" marT="36000" marB="36000" anchor="ctr">
                    <a:solidFill>
                      <a:schemeClr val="bg1">
                        <a:lumMod val="95000"/>
                      </a:schemeClr>
                    </a:solidFill>
                  </a:tcPr>
                </a:tc>
                <a:extLst>
                  <a:ext uri="{0D108BD9-81ED-4DB2-BD59-A6C34878D82A}">
                    <a16:rowId xmlns:a16="http://schemas.microsoft.com/office/drawing/2014/main" val="2775108185"/>
                  </a:ext>
                </a:extLst>
              </a:tr>
              <a:tr h="345411">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rowSpan="2">
                  <a:txBody>
                    <a:bodyPr/>
                    <a:lstStyle/>
                    <a:p>
                      <a:pPr marL="0" algn="l" defTabSz="914400" rtl="0" eaLnBrk="1" fontAlgn="b" latinLnBrk="0" hangingPunct="1"/>
                      <a:r>
                        <a:rPr lang="en-GB" sz="1100" b="0" i="0" u="none" strike="noStrike" kern="1200" dirty="0">
                          <a:solidFill>
                            <a:schemeClr val="tx1"/>
                          </a:solidFill>
                          <a:effectLst/>
                          <a:latin typeface="+mn-lt"/>
                          <a:ea typeface="+mn-ea"/>
                          <a:cs typeface="+mn-cs"/>
                        </a:rPr>
                        <a:t>Unified communications (UC) hardware</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IP PBX/hybrid</a:t>
                      </a:r>
                    </a:p>
                  </a:txBody>
                  <a:tcPr marL="90000" marR="90000" marT="36000" marB="36000" anchor="ctr">
                    <a:solidFill>
                      <a:schemeClr val="bg1">
                        <a:lumMod val="95000"/>
                      </a:schemeClr>
                    </a:solidFill>
                  </a:tcPr>
                </a:tc>
                <a:extLst>
                  <a:ext uri="{0D108BD9-81ED-4DB2-BD59-A6C34878D82A}">
                    <a16:rowId xmlns:a16="http://schemas.microsoft.com/office/drawing/2014/main" val="2958630890"/>
                  </a:ext>
                </a:extLst>
              </a:tr>
              <a:tr h="345411">
                <a:tc vMerge="1">
                  <a:txBody>
                    <a:bodyPr/>
                    <a:lstStyle/>
                    <a:p>
                      <a:pPr algn="l" rtl="0" fontAlgn="ctr"/>
                      <a:endParaRPr lang="en-US" sz="1000" b="0" i="0" u="none" strike="noStrike">
                        <a:solidFill>
                          <a:schemeClr val="tx1"/>
                        </a:solidFill>
                        <a:effectLst/>
                        <a:latin typeface="+mn-lt"/>
                      </a:endParaRPr>
                    </a:p>
                  </a:txBody>
                  <a:tcPr marL="90000" marR="90000" marT="36000" marB="36000" anchor="ct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IP phones and adaptors</a:t>
                      </a:r>
                    </a:p>
                  </a:txBody>
                  <a:tcPr marL="90000" marR="90000" marT="36000" marB="36000" anchor="ctr">
                    <a:solidFill>
                      <a:schemeClr val="bg1">
                        <a:lumMod val="95000"/>
                      </a:schemeClr>
                    </a:solidFill>
                  </a:tcPr>
                </a:tc>
                <a:extLst>
                  <a:ext uri="{0D108BD9-81ED-4DB2-BD59-A6C34878D82A}">
                    <a16:rowId xmlns:a16="http://schemas.microsoft.com/office/drawing/2014/main" val="2794686715"/>
                  </a:ext>
                </a:extLst>
              </a:tr>
              <a:tr h="345411">
                <a:tc vMerge="1">
                  <a:txBody>
                    <a:bodyPr/>
                    <a:lstStyle/>
                    <a:p>
                      <a:pPr algn="l" rtl="0" fontAlgn="b"/>
                      <a:endParaRPr lang="en-GB" sz="1100" b="0" i="0" u="none" strike="noStrike">
                        <a:solidFill>
                          <a:schemeClr val="tx1"/>
                        </a:solidFill>
                        <a:effectLst/>
                        <a:latin typeface="+mn-lt"/>
                      </a:endParaRPr>
                    </a:p>
                  </a:txBody>
                  <a:tcPr marL="90000" marR="90000" marT="36000" marB="36000" anchor="ctr">
                    <a:solidFill>
                      <a:schemeClr val="bg1">
                        <a:lumMod val="95000"/>
                      </a:schemeClr>
                    </a:solidFill>
                  </a:tcPr>
                </a:tc>
                <a:tc rowSpan="2">
                  <a:txBody>
                    <a:bodyPr/>
                    <a:lstStyle/>
                    <a:p>
                      <a:pPr algn="l" rtl="0" fontAlgn="b"/>
                      <a:r>
                        <a:rPr lang="en-GB" sz="1100" b="0" i="0" u="none" strike="noStrike" dirty="0">
                          <a:solidFill>
                            <a:schemeClr val="tx1"/>
                          </a:solidFill>
                          <a:effectLst/>
                          <a:latin typeface="+mn-lt"/>
                        </a:rPr>
                        <a:t>Digital marketing and advertising</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Display advertising</a:t>
                      </a:r>
                    </a:p>
                  </a:txBody>
                  <a:tcPr marL="90000" marR="90000" marT="36000" marB="36000" anchor="ctr">
                    <a:solidFill>
                      <a:srgbClr val="EDD4D6"/>
                    </a:solidFill>
                  </a:tcPr>
                </a:tc>
                <a:extLst>
                  <a:ext uri="{0D108BD9-81ED-4DB2-BD59-A6C34878D82A}">
                    <a16:rowId xmlns:a16="http://schemas.microsoft.com/office/drawing/2014/main" val="2778329860"/>
                  </a:ext>
                </a:extLst>
              </a:tr>
              <a:tr h="345411">
                <a:tc vMerge="1">
                  <a:txBody>
                    <a:bodyPr/>
                    <a:lstStyle/>
                    <a:p>
                      <a:endParaRPr lang="en-US"/>
                    </a:p>
                  </a:txBody>
                  <a:tcP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Search engine marketing (SEM)</a:t>
                      </a:r>
                    </a:p>
                  </a:txBody>
                  <a:tcPr marL="90000" marR="90000" marT="36000" marB="36000" anchor="ctr">
                    <a:solidFill>
                      <a:srgbClr val="EDD4D6"/>
                    </a:solidFill>
                  </a:tcPr>
                </a:tc>
                <a:extLst>
                  <a:ext uri="{0D108BD9-81ED-4DB2-BD59-A6C34878D82A}">
                    <a16:rowId xmlns:a16="http://schemas.microsoft.com/office/drawing/2014/main" val="405160018"/>
                  </a:ext>
                </a:extLst>
              </a:tr>
              <a:tr h="345411">
                <a:tc vMerge="1">
                  <a:txBody>
                    <a:bodyPr/>
                    <a:lstStyle/>
                    <a:p>
                      <a:endParaRPr lang="en-US"/>
                    </a:p>
                  </a:txBody>
                  <a:tcPr/>
                </a:tc>
                <a:tc>
                  <a:txBody>
                    <a:bodyPr/>
                    <a:lstStyle/>
                    <a:p>
                      <a:pPr algn="l" rtl="0" fontAlgn="b"/>
                      <a:r>
                        <a:rPr lang="en-GB" sz="1100" b="0" i="0" u="none" strike="noStrike" dirty="0">
                          <a:solidFill>
                            <a:schemeClr val="tx1"/>
                          </a:solidFill>
                          <a:effectLst/>
                          <a:latin typeface="+mn-lt"/>
                        </a:rPr>
                        <a:t>Social </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Social media marketing</a:t>
                      </a:r>
                    </a:p>
                  </a:txBody>
                  <a:tcPr marL="90000" marR="90000" marT="36000" marB="36000" anchor="ctr">
                    <a:solidFill>
                      <a:srgbClr val="EDD4D6"/>
                    </a:solidFill>
                  </a:tcPr>
                </a:tc>
                <a:extLst>
                  <a:ext uri="{0D108BD9-81ED-4DB2-BD59-A6C34878D82A}">
                    <a16:rowId xmlns:a16="http://schemas.microsoft.com/office/drawing/2014/main" val="127467656"/>
                  </a:ext>
                </a:extLst>
              </a:tr>
              <a:tr h="345411">
                <a:tc vMerge="1">
                  <a:txBody>
                    <a:bodyPr/>
                    <a:lstStyle/>
                    <a:p>
                      <a:pPr algn="l" rtl="0" fontAlgn="b"/>
                      <a:endParaRPr lang="en-GB" sz="1100" b="0" i="0" u="none" strike="noStrike">
                        <a:solidFill>
                          <a:schemeClr val="tx1"/>
                        </a:solidFill>
                        <a:effectLst/>
                        <a:latin typeface="+mn-lt"/>
                      </a:endParaRPr>
                    </a:p>
                  </a:txBody>
                  <a:tcPr marL="90000" marR="90000" marT="36000" marB="36000" anchor="ctr">
                    <a:solidFill>
                      <a:schemeClr val="bg1">
                        <a:lumMod val="95000"/>
                      </a:schemeClr>
                    </a:solidFill>
                  </a:tcPr>
                </a:tc>
                <a:tc rowSpan="2">
                  <a:txBody>
                    <a:bodyPr/>
                    <a:lstStyle/>
                    <a:p>
                      <a:pPr algn="l" rtl="0" fontAlgn="b"/>
                      <a:r>
                        <a:rPr lang="en-GB" sz="1100" b="0" i="0" u="none" strike="noStrike" dirty="0">
                          <a:solidFill>
                            <a:schemeClr val="tx1"/>
                          </a:solidFill>
                          <a:effectLst/>
                          <a:latin typeface="+mn-lt"/>
                        </a:rPr>
                        <a:t>Web hosting and development</a:t>
                      </a:r>
                    </a:p>
                  </a:txBody>
                  <a:tcPr marL="90000" marR="90000" marT="36000" marB="36000" anchor="ctr">
                    <a:solidFill>
                      <a:schemeClr val="bg1">
                        <a:lumMod val="95000"/>
                      </a:schemeClr>
                    </a:solidFill>
                  </a:tcPr>
                </a:tc>
                <a:tc>
                  <a:txBody>
                    <a:bodyPr/>
                    <a:lstStyle/>
                    <a:p>
                      <a:pPr algn="l" rtl="0" fontAlgn="b"/>
                      <a:r>
                        <a:rPr lang="en-GB" sz="1100" b="0" i="0" u="none" strike="noStrike" dirty="0">
                          <a:solidFill>
                            <a:schemeClr val="tx1"/>
                          </a:solidFill>
                          <a:effectLst/>
                          <a:latin typeface="+mn-lt"/>
                        </a:rPr>
                        <a:t>Website hosting and maintenance</a:t>
                      </a:r>
                    </a:p>
                  </a:txBody>
                  <a:tcPr marL="90000" marR="90000" marT="36000" marB="36000" anchor="ctr">
                    <a:solidFill>
                      <a:srgbClr val="EDD4D6"/>
                    </a:solidFill>
                  </a:tcPr>
                </a:tc>
                <a:extLst>
                  <a:ext uri="{0D108BD9-81ED-4DB2-BD59-A6C34878D82A}">
                    <a16:rowId xmlns:a16="http://schemas.microsoft.com/office/drawing/2014/main" val="2575884986"/>
                  </a:ext>
                </a:extLst>
              </a:tr>
              <a:tr h="345411">
                <a:tc vMerge="1">
                  <a:txBody>
                    <a:bodyPr/>
                    <a:lstStyle/>
                    <a:p>
                      <a:endParaRPr lang="en-US"/>
                    </a:p>
                  </a:txBody>
                  <a:tcPr/>
                </a:tc>
                <a:tc vMerge="1">
                  <a:txBody>
                    <a:bodyPr/>
                    <a:lstStyle/>
                    <a:p>
                      <a:endParaRPr lang="en-US"/>
                    </a:p>
                  </a:txBody>
                  <a:tcPr/>
                </a:tc>
                <a:tc>
                  <a:txBody>
                    <a:bodyPr/>
                    <a:lstStyle/>
                    <a:p>
                      <a:pPr algn="l" rtl="0" fontAlgn="b"/>
                      <a:r>
                        <a:rPr lang="en-GB" sz="1100" b="0" i="0" u="none" strike="noStrike" dirty="0">
                          <a:solidFill>
                            <a:schemeClr val="tx1"/>
                          </a:solidFill>
                          <a:effectLst/>
                          <a:latin typeface="+mn-lt"/>
                        </a:rPr>
                        <a:t>Website development</a:t>
                      </a:r>
                    </a:p>
                  </a:txBody>
                  <a:tcPr marL="90000" marR="90000" marT="36000" marB="36000" anchor="ctr">
                    <a:solidFill>
                      <a:schemeClr val="bg1">
                        <a:lumMod val="95000"/>
                      </a:schemeClr>
                    </a:solidFill>
                  </a:tcPr>
                </a:tc>
                <a:extLst>
                  <a:ext uri="{0D108BD9-81ED-4DB2-BD59-A6C34878D82A}">
                    <a16:rowId xmlns:a16="http://schemas.microsoft.com/office/drawing/2014/main" val="1331331701"/>
                  </a:ext>
                </a:extLst>
              </a:tr>
            </a:tbl>
          </a:graphicData>
        </a:graphic>
      </p:graphicFrame>
      <p:sp>
        <p:nvSpPr>
          <p:cNvPr id="11" name="Text Placeholder 15">
            <a:extLst>
              <a:ext uri="{FF2B5EF4-FFF2-40B4-BE49-F238E27FC236}">
                <a16:creationId xmlns:a16="http://schemas.microsoft.com/office/drawing/2014/main" id="{31980BE3-C2DB-B3FF-9844-B781E13AABB0}"/>
              </a:ext>
            </a:extLst>
          </p:cNvPr>
          <p:cNvSpPr>
            <a:spLocks noGrp="1"/>
          </p:cNvSpPr>
          <p:nvPr>
            <p:ph type="body" sz="quarter" idx="19"/>
          </p:nvPr>
        </p:nvSpPr>
        <p:spPr>
          <a:xfrm>
            <a:off x="556846" y="6275389"/>
            <a:ext cx="7754815" cy="504001"/>
          </a:xfrm>
        </p:spPr>
        <p:txBody>
          <a:bodyPr/>
          <a:lstStyle/>
          <a:p>
            <a:r>
              <a:rPr lang="en-GB" baseline="30000" dirty="0"/>
              <a:t>1</a:t>
            </a:r>
            <a:r>
              <a:rPr lang="en-GB" dirty="0"/>
              <a:t> Cloud categories are highlighted in pink.</a:t>
            </a:r>
          </a:p>
        </p:txBody>
      </p:sp>
      <p:sp>
        <p:nvSpPr>
          <p:cNvPr id="12" name="Rectangle 11">
            <a:extLst>
              <a:ext uri="{FF2B5EF4-FFF2-40B4-BE49-F238E27FC236}">
                <a16:creationId xmlns:a16="http://schemas.microsoft.com/office/drawing/2014/main" id="{112B07A4-F025-8FC2-8D1A-CFB9BE8BD6B2}"/>
              </a:ext>
            </a:extLst>
          </p:cNvPr>
          <p:cNvSpPr/>
          <p:nvPr/>
        </p:nvSpPr>
        <p:spPr>
          <a:xfrm>
            <a:off x="0" y="0"/>
            <a:ext cx="12192000" cy="980728"/>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IT categories covered in this report [5/5]</a:t>
            </a:r>
            <a:r>
              <a:rPr lang="en-GB" sz="2400" baseline="30000" dirty="0"/>
              <a:t>1</a:t>
            </a:r>
            <a:endParaRPr lang="en-GB" sz="2400" dirty="0">
              <a:solidFill>
                <a:schemeClr val="bg1"/>
              </a:solidFill>
            </a:endParaRPr>
          </a:p>
        </p:txBody>
      </p:sp>
      <p:pic>
        <p:nvPicPr>
          <p:cNvPr id="2" name="Picture 1">
            <a:extLst>
              <a:ext uri="{FF2B5EF4-FFF2-40B4-BE49-F238E27FC236}">
                <a16:creationId xmlns:a16="http://schemas.microsoft.com/office/drawing/2014/main" id="{3B89A128-F66E-2D55-AA0D-A7AB29B6A35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293616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37078DE-260F-29B8-38FD-01C5FA947185}"/>
              </a:ext>
            </a:extLst>
          </p:cNvPr>
          <p:cNvSpPr/>
          <p:nvPr/>
        </p:nvSpPr>
        <p:spPr>
          <a:xfrm>
            <a:off x="6407150" y="3810694"/>
            <a:ext cx="4524739" cy="2237223"/>
          </a:xfrm>
          <a:prstGeom prst="roundRect">
            <a:avLst>
              <a:gd name="adj" fmla="val 14069"/>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 name="Rectangle: Rounded Corners 5">
            <a:extLst>
              <a:ext uri="{FF2B5EF4-FFF2-40B4-BE49-F238E27FC236}">
                <a16:creationId xmlns:a16="http://schemas.microsoft.com/office/drawing/2014/main" id="{CE2DC6EA-BB5D-CFC7-BAA4-0DE2C43CF892}"/>
              </a:ext>
            </a:extLst>
          </p:cNvPr>
          <p:cNvSpPr/>
          <p:nvPr/>
        </p:nvSpPr>
        <p:spPr>
          <a:xfrm>
            <a:off x="6425409" y="1460277"/>
            <a:ext cx="4524739" cy="2237223"/>
          </a:xfrm>
          <a:prstGeom prst="roundRect">
            <a:avLst>
              <a:gd name="adj" fmla="val 14069"/>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aphicFrame>
        <p:nvGraphicFramePr>
          <p:cNvPr id="5" name="Object 4" hidden="1">
            <a:extLst>
              <a:ext uri="{FF2B5EF4-FFF2-40B4-BE49-F238E27FC236}">
                <a16:creationId xmlns:a16="http://schemas.microsoft.com/office/drawing/2014/main" id="{5565C214-DD4E-8E8F-764E-EC0E12DC7D8D}"/>
              </a:ext>
            </a:extLst>
          </p:cNvPr>
          <p:cNvGraphicFramePr>
            <a:graphicFrameLocks noChangeAspect="1"/>
          </p:cNvGraphicFramePr>
          <p:nvPr>
            <p:custDataLst>
              <p:tags r:id="rId1"/>
            </p:custDataLst>
            <p:extLst>
              <p:ext uri="{D42A27DB-BD31-4B8C-83A1-F6EECF244321}">
                <p14:modId xmlns:p14="http://schemas.microsoft.com/office/powerpoint/2010/main" val="1631174605"/>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5565C214-DD4E-8E8F-764E-EC0E12DC7D8D}"/>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416A06F-8CEF-46A5-8389-B7CD548E7E72}"/>
              </a:ext>
            </a:extLst>
          </p:cNvPr>
          <p:cNvSpPr>
            <a:spLocks noGrp="1"/>
          </p:cNvSpPr>
          <p:nvPr>
            <p:ph type="sldNum" sz="quarter" idx="4"/>
          </p:nvPr>
        </p:nvSpPr>
        <p:spPr/>
        <p:txBody>
          <a:bodyPr/>
          <a:lstStyle/>
          <a:p>
            <a:fld id="{E78626B2-E168-480E-BAE6-B60060C6AB83}" type="slidenum">
              <a:rPr lang="en-GB" smtClean="0"/>
              <a:pPr/>
              <a:t>19</a:t>
            </a:fld>
            <a:endParaRPr lang="en-GB" dirty="0"/>
          </a:p>
        </p:txBody>
      </p:sp>
      <p:sp>
        <p:nvSpPr>
          <p:cNvPr id="32" name="Title 3">
            <a:extLst>
              <a:ext uri="{FF2B5EF4-FFF2-40B4-BE49-F238E27FC236}">
                <a16:creationId xmlns:a16="http://schemas.microsoft.com/office/drawing/2014/main" id="{826541A8-12CC-4BCC-965F-9E8540B0A458}"/>
              </a:ext>
            </a:extLst>
          </p:cNvPr>
          <p:cNvSpPr>
            <a:spLocks noGrp="1"/>
          </p:cNvSpPr>
          <p:nvPr>
            <p:ph type="title"/>
          </p:nvPr>
        </p:nvSpPr>
        <p:spPr/>
        <p:txBody>
          <a:bodyPr vert="horz"/>
          <a:lstStyle/>
          <a:p>
            <a:r>
              <a:rPr lang="en-GB" dirty="0"/>
              <a:t>About Analysys Mason</a:t>
            </a:r>
          </a:p>
        </p:txBody>
      </p:sp>
      <p:sp>
        <p:nvSpPr>
          <p:cNvPr id="4" name="Text Placeholder 3">
            <a:extLst>
              <a:ext uri="{FF2B5EF4-FFF2-40B4-BE49-F238E27FC236}">
                <a16:creationId xmlns:a16="http://schemas.microsoft.com/office/drawing/2014/main" id="{31329BA2-2D38-4E7C-874B-8A7BA54B7A5A}"/>
              </a:ext>
            </a:extLst>
          </p:cNvPr>
          <p:cNvSpPr>
            <a:spLocks noGrp="1"/>
          </p:cNvSpPr>
          <p:nvPr>
            <p:ph type="body" sz="quarter" idx="12"/>
          </p:nvPr>
        </p:nvSpPr>
        <p:spPr>
          <a:xfrm>
            <a:off x="6580679" y="1513214"/>
            <a:ext cx="4213191" cy="2077276"/>
          </a:xfrm>
        </p:spPr>
        <p:txBody>
          <a:bodyPr/>
          <a:lstStyle/>
          <a:p>
            <a:pPr marL="0" indent="0">
              <a:buNone/>
            </a:pPr>
            <a:r>
              <a:rPr lang="en-GB" sz="1300" b="1" spc="20" dirty="0">
                <a:solidFill>
                  <a:srgbClr val="CC7681"/>
                </a:solidFill>
                <a:latin typeface="+mn-lt"/>
              </a:rPr>
              <a:t>Who we are</a:t>
            </a:r>
          </a:p>
          <a:p>
            <a:pPr marL="347663" lvl="1" indent="-171450">
              <a:buClr>
                <a:srgbClr val="335947"/>
              </a:buClr>
              <a:buFont typeface="Wingdings" panose="05000000000000000000" pitchFamily="2" charset="2"/>
              <a:buChar char="§"/>
            </a:pPr>
            <a:r>
              <a:rPr lang="en-GB" dirty="0">
                <a:solidFill>
                  <a:srgbClr val="000000"/>
                </a:solidFill>
                <a:latin typeface="+mn-lt"/>
              </a:rPr>
              <a:t>Analysys Mason is a global research and consulting firm. </a:t>
            </a:r>
          </a:p>
          <a:p>
            <a:pPr marL="347663" lvl="1" indent="-171450">
              <a:buClr>
                <a:srgbClr val="335947"/>
              </a:buClr>
              <a:buFont typeface="Wingdings" panose="05000000000000000000" pitchFamily="2" charset="2"/>
              <a:buChar char="§"/>
            </a:pPr>
            <a:r>
              <a:rPr lang="en-GB" dirty="0">
                <a:solidFill>
                  <a:srgbClr val="000000"/>
                </a:solidFill>
                <a:latin typeface="+mn-lt"/>
              </a:rPr>
              <a:t>Our SMB IT division has over 20 years of expertise in the market and was created when Analysys Mason acquired </a:t>
            </a:r>
            <a:r>
              <a:rPr lang="en-GB" dirty="0">
                <a:latin typeface="+mn-lt"/>
              </a:rPr>
              <a:t>AMI-Partners in 2018.</a:t>
            </a:r>
          </a:p>
          <a:p>
            <a:pPr marL="347663" lvl="1" indent="-171450">
              <a:buClr>
                <a:srgbClr val="335947"/>
              </a:buClr>
              <a:buFont typeface="Wingdings" panose="05000000000000000000" pitchFamily="2" charset="2"/>
              <a:buChar char="§"/>
            </a:pPr>
            <a:r>
              <a:rPr lang="en-GB" dirty="0">
                <a:latin typeface="+mn-lt"/>
              </a:rPr>
              <a:t>We have invested over USD50 million in primary SMB research to date, thereby setting a global benchmark.</a:t>
            </a:r>
          </a:p>
          <a:p>
            <a:pPr marL="347663" lvl="1" indent="-171450">
              <a:buClr>
                <a:srgbClr val="335947"/>
              </a:buClr>
              <a:buFont typeface="Wingdings" panose="05000000000000000000" pitchFamily="2" charset="2"/>
              <a:buChar char="§"/>
            </a:pPr>
            <a:r>
              <a:rPr lang="en-GB" dirty="0">
                <a:latin typeface="+mn-lt"/>
              </a:rPr>
              <a:t>We are trusted advisors in leading operators and all major technology brands.</a:t>
            </a:r>
          </a:p>
        </p:txBody>
      </p:sp>
      <p:sp>
        <p:nvSpPr>
          <p:cNvPr id="8" name="Text Placeholder 3">
            <a:extLst>
              <a:ext uri="{FF2B5EF4-FFF2-40B4-BE49-F238E27FC236}">
                <a16:creationId xmlns:a16="http://schemas.microsoft.com/office/drawing/2014/main" id="{A7D8FCE2-D129-B708-B04B-D8063B17377E}"/>
              </a:ext>
            </a:extLst>
          </p:cNvPr>
          <p:cNvSpPr txBox="1">
            <a:spLocks/>
          </p:cNvSpPr>
          <p:nvPr/>
        </p:nvSpPr>
        <p:spPr>
          <a:xfrm>
            <a:off x="6580679" y="3936441"/>
            <a:ext cx="4213191" cy="1940660"/>
          </a:xfrm>
          <a:prstGeom prst="rect">
            <a:avLst/>
          </a:prstGeom>
        </p:spPr>
        <p:txBody>
          <a:bodyPr lIns="0" rIns="0"/>
          <a:lstStyle>
            <a:lvl1pPr marL="177800" indent="-177800" algn="l" rtl="0" eaLnBrk="1" fontAlgn="base" hangingPunct="1">
              <a:lnSpc>
                <a:spcPct val="100000"/>
              </a:lnSpc>
              <a:spcBef>
                <a:spcPct val="0"/>
              </a:spcBef>
              <a:spcAft>
                <a:spcPts val="800"/>
              </a:spcAft>
              <a:buClr>
                <a:schemeClr val="accent2"/>
              </a:buClr>
              <a:buSzPct val="130000"/>
              <a:buFont typeface="Calibri"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213" algn="l" rtl="0" eaLnBrk="1" fontAlgn="base" hangingPunct="1">
              <a:lnSpc>
                <a:spcPct val="100000"/>
              </a:lnSpc>
              <a:spcBef>
                <a:spcPct val="0"/>
              </a:spcBef>
              <a:spcAft>
                <a:spcPts val="800"/>
              </a:spcAft>
              <a:buClr>
                <a:schemeClr val="accent2"/>
              </a:buClr>
              <a:buFont typeface="Calibri"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85738" algn="l" rtl="0" eaLnBrk="1" fontAlgn="base" hangingPunct="1">
              <a:lnSpc>
                <a:spcPct val="100000"/>
              </a:lnSpc>
              <a:spcBef>
                <a:spcPct val="0"/>
              </a:spcBef>
              <a:spcAft>
                <a:spcPts val="800"/>
              </a:spcAft>
              <a:buClr>
                <a:schemeClr val="accent2"/>
              </a:buClr>
              <a:buSzPct val="80000"/>
              <a:buFont typeface="Calibri"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7800" algn="l" rtl="0" eaLnBrk="1" fontAlgn="base" hangingPunct="1">
              <a:lnSpc>
                <a:spcPct val="100000"/>
              </a:lnSpc>
              <a:spcBef>
                <a:spcPct val="0"/>
              </a:spcBef>
              <a:spcAft>
                <a:spcPts val="800"/>
              </a:spcAft>
              <a:buClr>
                <a:schemeClr val="accent2"/>
              </a:buClr>
              <a:buSzPct val="70000"/>
              <a:buFont typeface="Calibri"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719138" indent="0" algn="l" rtl="0" eaLnBrk="1" fontAlgn="base" hangingPunct="1">
              <a:lnSpc>
                <a:spcPts val="2600"/>
              </a:lnSpc>
              <a:spcBef>
                <a:spcPct val="0"/>
              </a:spcBef>
              <a:spcAft>
                <a:spcPct val="0"/>
              </a:spcAft>
              <a:buFont typeface="Arial" charset="0"/>
              <a:buNone/>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alibri" pitchFamily="34" charset="0"/>
              <a:buNone/>
            </a:pPr>
            <a:r>
              <a:rPr lang="en-GB" sz="1300" b="1" spc="20" dirty="0">
                <a:solidFill>
                  <a:srgbClr val="699DBE"/>
                </a:solidFill>
                <a:latin typeface="+mn-lt"/>
              </a:rPr>
              <a:t>What sets us apart</a:t>
            </a:r>
            <a:endParaRPr lang="en-GB" sz="1300" spc="20" dirty="0">
              <a:solidFill>
                <a:srgbClr val="699DBE"/>
              </a:solidFill>
              <a:latin typeface="+mn-lt"/>
            </a:endParaRPr>
          </a:p>
          <a:p>
            <a:pPr marL="347663" lvl="1" indent="-171450">
              <a:buClr>
                <a:srgbClr val="5D4974"/>
              </a:buClr>
              <a:buFont typeface="Wingdings" panose="05000000000000000000" pitchFamily="2" charset="2"/>
              <a:buChar char="§"/>
            </a:pPr>
            <a:r>
              <a:rPr lang="en-GB" b="1" spc="20" dirty="0">
                <a:solidFill>
                  <a:srgbClr val="000000"/>
                </a:solidFill>
                <a:latin typeface="+mn-lt"/>
              </a:rPr>
              <a:t>Market execution DNA. </a:t>
            </a:r>
            <a:r>
              <a:rPr lang="en-GB" dirty="0">
                <a:solidFill>
                  <a:srgbClr val="000000"/>
                </a:solidFill>
                <a:latin typeface="+mn-lt"/>
              </a:rPr>
              <a:t>Drive your brand within the highly fragmented SMB market with strategic advice based on fact-based consulting research and methodologies.</a:t>
            </a:r>
          </a:p>
          <a:p>
            <a:pPr marL="347663" lvl="1" indent="-171450">
              <a:buClr>
                <a:srgbClr val="5D4974"/>
              </a:buClr>
              <a:buFont typeface="Wingdings" panose="05000000000000000000" pitchFamily="2" charset="2"/>
              <a:buChar char="§"/>
            </a:pPr>
            <a:r>
              <a:rPr lang="en-GB" b="1" spc="20" dirty="0">
                <a:solidFill>
                  <a:srgbClr val="000000"/>
                </a:solidFill>
                <a:latin typeface="+mn-lt"/>
              </a:rPr>
              <a:t>Unparalleled SMB insights. </a:t>
            </a:r>
            <a:r>
              <a:rPr lang="en-GB" spc="20" dirty="0">
                <a:solidFill>
                  <a:srgbClr val="000000"/>
                </a:solidFill>
                <a:latin typeface="+mn-lt"/>
              </a:rPr>
              <a:t>P</a:t>
            </a:r>
            <a:r>
              <a:rPr lang="en-GB" dirty="0">
                <a:solidFill>
                  <a:srgbClr val="000000"/>
                </a:solidFill>
                <a:latin typeface="+mn-lt"/>
              </a:rPr>
              <a:t>ropel your brand by using our forward-thinking analyst know-how.</a:t>
            </a:r>
          </a:p>
          <a:p>
            <a:pPr marL="347663" lvl="1" indent="-171450">
              <a:buClr>
                <a:srgbClr val="5D4974"/>
              </a:buClr>
              <a:buFont typeface="Wingdings" panose="05000000000000000000" pitchFamily="2" charset="2"/>
              <a:buChar char="§"/>
            </a:pPr>
            <a:r>
              <a:rPr lang="en-GB" b="1" spc="20" dirty="0">
                <a:solidFill>
                  <a:srgbClr val="000000"/>
                </a:solidFill>
                <a:latin typeface="+mn-lt"/>
              </a:rPr>
              <a:t>Precision forecasting. </a:t>
            </a:r>
            <a:r>
              <a:rPr lang="en-GB" dirty="0">
                <a:solidFill>
                  <a:srgbClr val="000000"/>
                </a:solidFill>
                <a:latin typeface="+mn-lt"/>
              </a:rPr>
              <a:t>Make accurate predictions about market opportunities with our </a:t>
            </a:r>
            <a:r>
              <a:rPr lang="en-GB" i="1" dirty="0">
                <a:solidFill>
                  <a:srgbClr val="000000"/>
                </a:solidFill>
                <a:latin typeface="+mn-lt"/>
                <a:hlinkClick r:id="rId6"/>
              </a:rPr>
              <a:t>SMB Technology Forecaster</a:t>
            </a:r>
            <a:r>
              <a:rPr lang="en-GB" dirty="0">
                <a:solidFill>
                  <a:srgbClr val="000000"/>
                </a:solidFill>
                <a:latin typeface="+mn-lt"/>
              </a:rPr>
              <a:t>.</a:t>
            </a:r>
          </a:p>
        </p:txBody>
      </p:sp>
      <p:sp>
        <p:nvSpPr>
          <p:cNvPr id="13" name="Oval 12">
            <a:extLst>
              <a:ext uri="{FF2B5EF4-FFF2-40B4-BE49-F238E27FC236}">
                <a16:creationId xmlns:a16="http://schemas.microsoft.com/office/drawing/2014/main" id="{7ADE0A9B-D03E-0EED-D3F4-8E8160EF1F37}"/>
              </a:ext>
            </a:extLst>
          </p:cNvPr>
          <p:cNvSpPr/>
          <p:nvPr/>
        </p:nvSpPr>
        <p:spPr>
          <a:xfrm>
            <a:off x="3104426" y="3757452"/>
            <a:ext cx="1404000" cy="1404000"/>
          </a:xfrm>
          <a:prstGeom prst="ellipse">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4" name="Oval 13">
            <a:extLst>
              <a:ext uri="{FF2B5EF4-FFF2-40B4-BE49-F238E27FC236}">
                <a16:creationId xmlns:a16="http://schemas.microsoft.com/office/drawing/2014/main" id="{761C554F-4EDC-383A-769B-E21A96ED6E64}"/>
              </a:ext>
            </a:extLst>
          </p:cNvPr>
          <p:cNvSpPr/>
          <p:nvPr/>
        </p:nvSpPr>
        <p:spPr>
          <a:xfrm>
            <a:off x="2924426" y="3577452"/>
            <a:ext cx="1764000" cy="1764000"/>
          </a:xfrm>
          <a:prstGeom prst="ellipse">
            <a:avLst/>
          </a:prstGeom>
          <a:noFill/>
          <a:ln w="127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5" name="Oval 14">
            <a:extLst>
              <a:ext uri="{FF2B5EF4-FFF2-40B4-BE49-F238E27FC236}">
                <a16:creationId xmlns:a16="http://schemas.microsoft.com/office/drawing/2014/main" id="{950D793C-27CF-8105-6AE9-B41765BD671D}"/>
              </a:ext>
            </a:extLst>
          </p:cNvPr>
          <p:cNvSpPr/>
          <p:nvPr/>
        </p:nvSpPr>
        <p:spPr>
          <a:xfrm>
            <a:off x="3320426" y="3973903"/>
            <a:ext cx="972000" cy="971098"/>
          </a:xfrm>
          <a:prstGeom prst="ellipse">
            <a:avLst/>
          </a:prstGeom>
          <a:solidFill>
            <a:srgbClr val="575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6" name="Oval 15">
            <a:extLst>
              <a:ext uri="{FF2B5EF4-FFF2-40B4-BE49-F238E27FC236}">
                <a16:creationId xmlns:a16="http://schemas.microsoft.com/office/drawing/2014/main" id="{6D058E9B-4AF0-5EB3-7F90-417C2DF1876B}"/>
              </a:ext>
            </a:extLst>
          </p:cNvPr>
          <p:cNvSpPr/>
          <p:nvPr/>
        </p:nvSpPr>
        <p:spPr>
          <a:xfrm>
            <a:off x="1148598" y="4400775"/>
            <a:ext cx="1585234" cy="1584000"/>
          </a:xfrm>
          <a:prstGeom prst="ellipse">
            <a:avLst/>
          </a:prstGeom>
          <a:solidFill>
            <a:srgbClr val="FDD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7" name="Oval 16">
            <a:extLst>
              <a:ext uri="{FF2B5EF4-FFF2-40B4-BE49-F238E27FC236}">
                <a16:creationId xmlns:a16="http://schemas.microsoft.com/office/drawing/2014/main" id="{E63818BF-7ABE-CC9A-4F5A-DE1331890389}"/>
              </a:ext>
            </a:extLst>
          </p:cNvPr>
          <p:cNvSpPr/>
          <p:nvPr/>
        </p:nvSpPr>
        <p:spPr>
          <a:xfrm>
            <a:off x="933215" y="4184775"/>
            <a:ext cx="2016000" cy="2016000"/>
          </a:xfrm>
          <a:prstGeom prst="ellipse">
            <a:avLst/>
          </a:prstGeom>
          <a:noFill/>
          <a:ln w="12700">
            <a:solidFill>
              <a:srgbClr val="FCE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8" name="Oval 17">
            <a:extLst>
              <a:ext uri="{FF2B5EF4-FFF2-40B4-BE49-F238E27FC236}">
                <a16:creationId xmlns:a16="http://schemas.microsoft.com/office/drawing/2014/main" id="{CAD642DA-1533-E5C4-F4E2-FE5595392A40}"/>
              </a:ext>
            </a:extLst>
          </p:cNvPr>
          <p:cNvSpPr/>
          <p:nvPr/>
        </p:nvSpPr>
        <p:spPr>
          <a:xfrm>
            <a:off x="1365215" y="4634775"/>
            <a:ext cx="1152000" cy="11160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9" name="Oval 18">
            <a:extLst>
              <a:ext uri="{FF2B5EF4-FFF2-40B4-BE49-F238E27FC236}">
                <a16:creationId xmlns:a16="http://schemas.microsoft.com/office/drawing/2014/main" id="{5667835B-557B-6CB7-D4D6-9F62F18EAD41}"/>
              </a:ext>
            </a:extLst>
          </p:cNvPr>
          <p:cNvSpPr/>
          <p:nvPr/>
        </p:nvSpPr>
        <p:spPr>
          <a:xfrm>
            <a:off x="3732714" y="2213048"/>
            <a:ext cx="1260000" cy="1224000"/>
          </a:xfrm>
          <a:prstGeom prst="ellipse">
            <a:avLst/>
          </a:prstGeom>
          <a:solidFill>
            <a:srgbClr val="F6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0" name="Oval 19">
            <a:extLst>
              <a:ext uri="{FF2B5EF4-FFF2-40B4-BE49-F238E27FC236}">
                <a16:creationId xmlns:a16="http://schemas.microsoft.com/office/drawing/2014/main" id="{0315860B-4B3D-B663-B40C-515001FBB174}"/>
              </a:ext>
            </a:extLst>
          </p:cNvPr>
          <p:cNvSpPr/>
          <p:nvPr/>
        </p:nvSpPr>
        <p:spPr>
          <a:xfrm>
            <a:off x="3588714" y="2051048"/>
            <a:ext cx="1548000" cy="1548000"/>
          </a:xfrm>
          <a:prstGeom prst="ellipse">
            <a:avLst/>
          </a:prstGeom>
          <a:noFill/>
          <a:ln w="12700">
            <a:solidFill>
              <a:srgbClr val="ED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1" name="Oval 20">
            <a:extLst>
              <a:ext uri="{FF2B5EF4-FFF2-40B4-BE49-F238E27FC236}">
                <a16:creationId xmlns:a16="http://schemas.microsoft.com/office/drawing/2014/main" id="{D16DB9FB-841B-A733-AD75-076F90CBFAAD}"/>
              </a:ext>
            </a:extLst>
          </p:cNvPr>
          <p:cNvSpPr/>
          <p:nvPr/>
        </p:nvSpPr>
        <p:spPr>
          <a:xfrm>
            <a:off x="3948714" y="2411048"/>
            <a:ext cx="828000" cy="8280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5D4974"/>
              </a:solidFill>
            </a:endParaRPr>
          </a:p>
        </p:txBody>
      </p:sp>
      <p:sp>
        <p:nvSpPr>
          <p:cNvPr id="22" name="Oval 21">
            <a:extLst>
              <a:ext uri="{FF2B5EF4-FFF2-40B4-BE49-F238E27FC236}">
                <a16:creationId xmlns:a16="http://schemas.microsoft.com/office/drawing/2014/main" id="{6ED9C429-6E45-103E-4DA5-EE9D18A29E92}"/>
              </a:ext>
            </a:extLst>
          </p:cNvPr>
          <p:cNvSpPr/>
          <p:nvPr/>
        </p:nvSpPr>
        <p:spPr>
          <a:xfrm>
            <a:off x="1260111" y="1677477"/>
            <a:ext cx="2016000" cy="2016000"/>
          </a:xfrm>
          <a:prstGeom prst="ellipse">
            <a:avLst/>
          </a:prstGeom>
          <a:solidFill>
            <a:srgbClr val="CE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3" name="Oval 22">
            <a:extLst>
              <a:ext uri="{FF2B5EF4-FFF2-40B4-BE49-F238E27FC236}">
                <a16:creationId xmlns:a16="http://schemas.microsoft.com/office/drawing/2014/main" id="{794EFE8F-7164-325D-3EEB-75BB44D713B0}"/>
              </a:ext>
            </a:extLst>
          </p:cNvPr>
          <p:cNvSpPr/>
          <p:nvPr/>
        </p:nvSpPr>
        <p:spPr>
          <a:xfrm>
            <a:off x="1566111" y="1983477"/>
            <a:ext cx="1404000" cy="1404000"/>
          </a:xfrm>
          <a:prstGeom prst="ellipse">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rgbClr val="122942"/>
              </a:solidFill>
            </a:endParaRPr>
          </a:p>
        </p:txBody>
      </p:sp>
      <p:sp>
        <p:nvSpPr>
          <p:cNvPr id="24" name="TextBox 23">
            <a:extLst>
              <a:ext uri="{FF2B5EF4-FFF2-40B4-BE49-F238E27FC236}">
                <a16:creationId xmlns:a16="http://schemas.microsoft.com/office/drawing/2014/main" id="{5C096DB2-5EF9-FBE4-51B5-6C4642E08EC0}"/>
              </a:ext>
            </a:extLst>
          </p:cNvPr>
          <p:cNvSpPr txBox="1"/>
          <p:nvPr/>
        </p:nvSpPr>
        <p:spPr>
          <a:xfrm>
            <a:off x="1496633" y="2106133"/>
            <a:ext cx="1542956" cy="1015663"/>
          </a:xfrm>
          <a:prstGeom prst="rect">
            <a:avLst/>
          </a:prstGeom>
          <a:noFill/>
        </p:spPr>
        <p:txBody>
          <a:bodyPr wrap="square" lIns="91440" tIns="45720" rIns="91440" bIns="45720" rtlCol="0" anchor="t">
            <a:spAutoFit/>
          </a:bodyPr>
          <a:lstStyle/>
          <a:p>
            <a:pPr algn="ctr"/>
            <a:r>
              <a:rPr lang="en-GB" sz="2000" dirty="0">
                <a:solidFill>
                  <a:schemeClr val="bg1"/>
                </a:solidFill>
                <a:latin typeface="+mn-lt"/>
                <a:ea typeface="ＭＳ Ｐゴシック"/>
              </a:rPr>
              <a:t>1000+</a:t>
            </a:r>
          </a:p>
          <a:p>
            <a:pPr algn="ctr"/>
            <a:r>
              <a:rPr lang="en-GB" sz="1000" spc="-40" dirty="0">
                <a:solidFill>
                  <a:schemeClr val="bg1"/>
                </a:solidFill>
                <a:latin typeface="+mn-lt"/>
                <a:ea typeface="ＭＳ Ｐゴシック"/>
              </a:rPr>
              <a:t>clients that have </a:t>
            </a:r>
            <a:br>
              <a:rPr lang="en-GB" sz="1000" spc="-40" dirty="0">
                <a:latin typeface="+mn-lt"/>
              </a:rPr>
            </a:br>
            <a:r>
              <a:rPr lang="en-GB" sz="1000" spc="-40" dirty="0">
                <a:solidFill>
                  <a:schemeClr val="bg1"/>
                </a:solidFill>
                <a:latin typeface="+mn-lt"/>
                <a:ea typeface="ＭＳ Ｐゴシック"/>
              </a:rPr>
              <a:t>benefited from </a:t>
            </a:r>
            <a:br>
              <a:rPr lang="en-GB" sz="1000" spc="-40" dirty="0">
                <a:latin typeface="+mn-lt"/>
              </a:rPr>
            </a:br>
            <a:r>
              <a:rPr lang="en-GB" sz="1000" spc="-40" dirty="0">
                <a:solidFill>
                  <a:schemeClr val="bg1"/>
                </a:solidFill>
                <a:latin typeface="+mn-lt"/>
                <a:ea typeface="ＭＳ Ｐゴシック"/>
              </a:rPr>
              <a:t>our expertise </a:t>
            </a:r>
            <a:br>
              <a:rPr lang="en-GB" sz="1000" spc="-40" dirty="0">
                <a:latin typeface="+mn-lt"/>
              </a:rPr>
            </a:br>
            <a:r>
              <a:rPr lang="en-GB" sz="1000" spc="-40" dirty="0">
                <a:solidFill>
                  <a:schemeClr val="bg1"/>
                </a:solidFill>
                <a:latin typeface="+mn-lt"/>
                <a:ea typeface="ＭＳ Ｐゴシック"/>
              </a:rPr>
              <a:t>in the last 5 years</a:t>
            </a:r>
          </a:p>
        </p:txBody>
      </p:sp>
      <p:sp>
        <p:nvSpPr>
          <p:cNvPr id="25" name="TextBox 24">
            <a:extLst>
              <a:ext uri="{FF2B5EF4-FFF2-40B4-BE49-F238E27FC236}">
                <a16:creationId xmlns:a16="http://schemas.microsoft.com/office/drawing/2014/main" id="{FA384C91-0CD7-411A-1090-CC9C6DB5007F}"/>
              </a:ext>
            </a:extLst>
          </p:cNvPr>
          <p:cNvSpPr txBox="1"/>
          <p:nvPr/>
        </p:nvSpPr>
        <p:spPr>
          <a:xfrm>
            <a:off x="3322042" y="4105509"/>
            <a:ext cx="968769" cy="707886"/>
          </a:xfrm>
          <a:prstGeom prst="rect">
            <a:avLst/>
          </a:prstGeom>
          <a:noFill/>
        </p:spPr>
        <p:txBody>
          <a:bodyPr wrap="square" lIns="91440" tIns="45720" rIns="91440" bIns="45720" rtlCol="0" anchor="t">
            <a:spAutoFit/>
          </a:bodyPr>
          <a:lstStyle/>
          <a:p>
            <a:pPr algn="ctr"/>
            <a:r>
              <a:rPr lang="en-GB" sz="2000" dirty="0">
                <a:solidFill>
                  <a:schemeClr val="bg1"/>
                </a:solidFill>
                <a:latin typeface="+mn-lt"/>
                <a:ea typeface="ＭＳ Ｐゴシック"/>
              </a:rPr>
              <a:t>450</a:t>
            </a:r>
          </a:p>
          <a:p>
            <a:pPr algn="ctr"/>
            <a:r>
              <a:rPr lang="en-GB" sz="1000" spc="-60" dirty="0">
                <a:solidFill>
                  <a:schemeClr val="bg1"/>
                </a:solidFill>
                <a:latin typeface="+mn-lt"/>
                <a:ea typeface="ＭＳ Ｐゴシック"/>
              </a:rPr>
              <a:t>employees</a:t>
            </a:r>
          </a:p>
          <a:p>
            <a:pPr algn="ctr"/>
            <a:r>
              <a:rPr lang="en-GB" sz="1000" spc="-60" dirty="0">
                <a:solidFill>
                  <a:schemeClr val="bg1"/>
                </a:solidFill>
                <a:latin typeface="+mn-lt"/>
                <a:ea typeface="ＭＳ Ｐゴシック"/>
              </a:rPr>
              <a:t>worldwide</a:t>
            </a:r>
            <a:endParaRPr lang="en-GB" sz="1100" dirty="0">
              <a:solidFill>
                <a:schemeClr val="bg1"/>
              </a:solidFill>
              <a:latin typeface="+mn-lt"/>
            </a:endParaRPr>
          </a:p>
        </p:txBody>
      </p:sp>
      <p:sp>
        <p:nvSpPr>
          <p:cNvPr id="26" name="TextBox 25">
            <a:extLst>
              <a:ext uri="{FF2B5EF4-FFF2-40B4-BE49-F238E27FC236}">
                <a16:creationId xmlns:a16="http://schemas.microsoft.com/office/drawing/2014/main" id="{A2008BDE-ADDD-0451-D917-A53CF522EACF}"/>
              </a:ext>
            </a:extLst>
          </p:cNvPr>
          <p:cNvSpPr txBox="1"/>
          <p:nvPr/>
        </p:nvSpPr>
        <p:spPr>
          <a:xfrm>
            <a:off x="1452833" y="4741380"/>
            <a:ext cx="976765" cy="861774"/>
          </a:xfrm>
          <a:prstGeom prst="rect">
            <a:avLst/>
          </a:prstGeom>
          <a:noFill/>
        </p:spPr>
        <p:txBody>
          <a:bodyPr wrap="square" lIns="91440" tIns="45720" rIns="91440" bIns="45720" rtlCol="0" anchor="t">
            <a:spAutoFit/>
          </a:bodyPr>
          <a:lstStyle/>
          <a:p>
            <a:pPr algn="ctr"/>
            <a:r>
              <a:rPr lang="en-GB" sz="2000" dirty="0">
                <a:latin typeface="+mn-lt"/>
                <a:ea typeface="ＭＳ Ｐゴシック"/>
              </a:rPr>
              <a:t>140+</a:t>
            </a:r>
          </a:p>
          <a:p>
            <a:pPr algn="ctr"/>
            <a:r>
              <a:rPr lang="en-GB" sz="1000" dirty="0">
                <a:latin typeface="+mn-lt"/>
                <a:ea typeface="ＭＳ Ｐゴシック"/>
              </a:rPr>
              <a:t>countries</a:t>
            </a:r>
          </a:p>
          <a:p>
            <a:pPr algn="ctr"/>
            <a:r>
              <a:rPr lang="en-GB" sz="1000" dirty="0">
                <a:latin typeface="+mn-lt"/>
                <a:ea typeface="ＭＳ Ｐゴシック"/>
              </a:rPr>
              <a:t>we have</a:t>
            </a:r>
          </a:p>
          <a:p>
            <a:pPr algn="ctr"/>
            <a:r>
              <a:rPr lang="en-GB" sz="1000" dirty="0">
                <a:latin typeface="+mn-lt"/>
                <a:ea typeface="ＭＳ Ｐゴシック"/>
              </a:rPr>
              <a:t>worked in</a:t>
            </a:r>
          </a:p>
        </p:txBody>
      </p:sp>
      <p:sp>
        <p:nvSpPr>
          <p:cNvPr id="27" name="TextBox 26">
            <a:extLst>
              <a:ext uri="{FF2B5EF4-FFF2-40B4-BE49-F238E27FC236}">
                <a16:creationId xmlns:a16="http://schemas.microsoft.com/office/drawing/2014/main" id="{C29F1F39-BA74-EA62-88E2-1A691500A87F}"/>
              </a:ext>
            </a:extLst>
          </p:cNvPr>
          <p:cNvSpPr txBox="1"/>
          <p:nvPr/>
        </p:nvSpPr>
        <p:spPr>
          <a:xfrm>
            <a:off x="3980435" y="2534865"/>
            <a:ext cx="764558" cy="553998"/>
          </a:xfrm>
          <a:prstGeom prst="rect">
            <a:avLst/>
          </a:prstGeom>
          <a:noFill/>
        </p:spPr>
        <p:txBody>
          <a:bodyPr wrap="square" lIns="91440" tIns="45720" rIns="91440" bIns="45720" rtlCol="0" anchor="t">
            <a:spAutoFit/>
          </a:bodyPr>
          <a:lstStyle/>
          <a:p>
            <a:pPr algn="ctr"/>
            <a:r>
              <a:rPr lang="en-GB" sz="2000" dirty="0">
                <a:solidFill>
                  <a:schemeClr val="bg1"/>
                </a:solidFill>
                <a:latin typeface="+mn-lt"/>
                <a:ea typeface="ＭＳ Ｐゴシック"/>
              </a:rPr>
              <a:t>17</a:t>
            </a:r>
          </a:p>
          <a:p>
            <a:pPr algn="ctr"/>
            <a:r>
              <a:rPr lang="en-GB" sz="1000" dirty="0">
                <a:solidFill>
                  <a:schemeClr val="bg1"/>
                </a:solidFill>
                <a:latin typeface="+mn-lt"/>
              </a:rPr>
              <a:t>offices</a:t>
            </a:r>
          </a:p>
        </p:txBody>
      </p:sp>
      <p:sp>
        <p:nvSpPr>
          <p:cNvPr id="28" name="Oval 27">
            <a:extLst>
              <a:ext uri="{FF2B5EF4-FFF2-40B4-BE49-F238E27FC236}">
                <a16:creationId xmlns:a16="http://schemas.microsoft.com/office/drawing/2014/main" id="{63F622BD-D73F-D1CE-0BA3-6183AA327469}"/>
              </a:ext>
            </a:extLst>
          </p:cNvPr>
          <p:cNvSpPr/>
          <p:nvPr/>
        </p:nvSpPr>
        <p:spPr>
          <a:xfrm>
            <a:off x="1026111" y="1443477"/>
            <a:ext cx="2484000" cy="2484000"/>
          </a:xfrm>
          <a:prstGeom prst="ellipse">
            <a:avLst/>
          </a:prstGeom>
          <a:noFill/>
          <a:ln w="12700">
            <a:solidFill>
              <a:srgbClr val="D5E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2" name="Picture 1">
            <a:extLst>
              <a:ext uri="{FF2B5EF4-FFF2-40B4-BE49-F238E27FC236}">
                <a16:creationId xmlns:a16="http://schemas.microsoft.com/office/drawing/2014/main" id="{D3A3E984-7FF2-3DB5-0329-B7BB90DF643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44852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AB312-CD0A-30B8-06A6-091D1DAC51B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C48DC01-697B-BF7C-0560-E8F597B9CB56}"/>
              </a:ext>
            </a:extLst>
          </p:cNvPr>
          <p:cNvGraphicFramePr>
            <a:graphicFrameLocks noChangeAspect="1"/>
          </p:cNvGraphicFramePr>
          <p:nvPr>
            <p:custDataLst>
              <p:tags r:id="rId1"/>
            </p:custDataLst>
            <p:extLst>
              <p:ext uri="{D42A27DB-BD31-4B8C-83A1-F6EECF244321}">
                <p14:modId xmlns:p14="http://schemas.microsoft.com/office/powerpoint/2010/main" val="1297553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think-cell data - do not delete" hidden="1">
                        <a:extLst>
                          <a:ext uri="{FF2B5EF4-FFF2-40B4-BE49-F238E27FC236}">
                            <a16:creationId xmlns:a16="http://schemas.microsoft.com/office/drawing/2014/main" id="{AC48DC01-697B-BF7C-0560-E8F597B9CB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97795FFD-F7B5-B125-7737-B4594B4EF5F9}"/>
              </a:ext>
            </a:extLst>
          </p:cNvPr>
          <p:cNvSpPr txBox="1"/>
          <p:nvPr/>
        </p:nvSpPr>
        <p:spPr>
          <a:xfrm>
            <a:off x="6997271" y="663373"/>
            <a:ext cx="3776355" cy="523220"/>
          </a:xfrm>
          <a:prstGeom prst="rect">
            <a:avLst/>
          </a:prstGeom>
          <a:noFill/>
        </p:spPr>
        <p:txBody>
          <a:bodyPr wrap="square" rtlCol="0">
            <a:spAutoFit/>
          </a:bodyPr>
          <a:lstStyle/>
          <a:p>
            <a:pPr algn="l"/>
            <a:r>
              <a:rPr lang="en-GB" sz="2800" b="1" dirty="0">
                <a:solidFill>
                  <a:srgbClr val="F5AD56"/>
                </a:solidFill>
                <a:latin typeface="+mn-lt"/>
              </a:rPr>
              <a:t>Connect with us</a:t>
            </a:r>
          </a:p>
        </p:txBody>
      </p:sp>
      <p:sp>
        <p:nvSpPr>
          <p:cNvPr id="31" name="TextBox 30">
            <a:extLst>
              <a:ext uri="{FF2B5EF4-FFF2-40B4-BE49-F238E27FC236}">
                <a16:creationId xmlns:a16="http://schemas.microsoft.com/office/drawing/2014/main" id="{444DF86B-8B9E-C58C-1BC7-711360B2E197}"/>
              </a:ext>
            </a:extLst>
          </p:cNvPr>
          <p:cNvSpPr txBox="1"/>
          <p:nvPr/>
        </p:nvSpPr>
        <p:spPr>
          <a:xfrm>
            <a:off x="448418" y="209222"/>
            <a:ext cx="1141338" cy="3385542"/>
          </a:xfrm>
          <a:prstGeom prst="rect">
            <a:avLst/>
          </a:prstGeom>
          <a:noFill/>
        </p:spPr>
        <p:txBody>
          <a:bodyPr wrap="none" lIns="0" tIns="0" rIns="0" bIns="0" rtlCol="0">
            <a:spAutoFit/>
          </a:bodyPr>
          <a:lstStyle/>
          <a:p>
            <a:pPr algn="l"/>
            <a:r>
              <a:rPr lang="en-GB" sz="22000" dirty="0">
                <a:solidFill>
                  <a:schemeClr val="bg1"/>
                </a:solidFill>
                <a:latin typeface="Baskerville Old Face" panose="02020602080505020303" pitchFamily="18" charset="0"/>
              </a:rPr>
              <a:t>“</a:t>
            </a:r>
          </a:p>
        </p:txBody>
      </p:sp>
      <p:grpSp>
        <p:nvGrpSpPr>
          <p:cNvPr id="73" name="Group 72">
            <a:extLst>
              <a:ext uri="{FF2B5EF4-FFF2-40B4-BE49-F238E27FC236}">
                <a16:creationId xmlns:a16="http://schemas.microsoft.com/office/drawing/2014/main" id="{7DBE942F-720F-5ECD-1ACD-D4D912A62EB5}"/>
              </a:ext>
            </a:extLst>
          </p:cNvPr>
          <p:cNvGrpSpPr/>
          <p:nvPr/>
        </p:nvGrpSpPr>
        <p:grpSpPr>
          <a:xfrm>
            <a:off x="7128361" y="1447999"/>
            <a:ext cx="2546012" cy="900105"/>
            <a:chOff x="6407150" y="2697153"/>
            <a:chExt cx="2546012" cy="900105"/>
          </a:xfrm>
        </p:grpSpPr>
        <p:sp>
          <p:nvSpPr>
            <p:cNvPr id="57" name="TextBox 56">
              <a:extLst>
                <a:ext uri="{FF2B5EF4-FFF2-40B4-BE49-F238E27FC236}">
                  <a16:creationId xmlns:a16="http://schemas.microsoft.com/office/drawing/2014/main" id="{C9DF6920-67CF-753C-13F5-0A101C27045B}"/>
                </a:ext>
              </a:extLst>
            </p:cNvPr>
            <p:cNvSpPr txBox="1"/>
            <p:nvPr/>
          </p:nvSpPr>
          <p:spPr>
            <a:xfrm>
              <a:off x="7518923" y="2765658"/>
              <a:ext cx="1434239" cy="246221"/>
            </a:xfrm>
            <a:prstGeom prst="rect">
              <a:avLst/>
            </a:prstGeom>
            <a:noFill/>
          </p:spPr>
          <p:txBody>
            <a:bodyPr wrap="none" lIns="0" tIns="0" rIns="0" bIns="0">
              <a:spAutoFit/>
            </a:bodyPr>
            <a:lstStyle/>
            <a:p>
              <a:r>
                <a:rPr lang="en-GB" sz="1600" b="1" spc="20" dirty="0">
                  <a:solidFill>
                    <a:schemeClr val="bg1"/>
                  </a:solidFill>
                  <a:latin typeface="+mn-lt"/>
                </a:rPr>
                <a:t>Karthik Pannala</a:t>
              </a:r>
            </a:p>
          </p:txBody>
        </p:sp>
        <p:sp>
          <p:nvSpPr>
            <p:cNvPr id="58" name="TextBox 57">
              <a:extLst>
                <a:ext uri="{FF2B5EF4-FFF2-40B4-BE49-F238E27FC236}">
                  <a16:creationId xmlns:a16="http://schemas.microsoft.com/office/drawing/2014/main" id="{C240056D-C29D-DAD9-C2B3-F741BCBDFBEF}"/>
                </a:ext>
              </a:extLst>
            </p:cNvPr>
            <p:cNvSpPr txBox="1"/>
            <p:nvPr/>
          </p:nvSpPr>
          <p:spPr>
            <a:xfrm>
              <a:off x="7518923" y="3023148"/>
              <a:ext cx="1287532" cy="215444"/>
            </a:xfrm>
            <a:prstGeom prst="rect">
              <a:avLst/>
            </a:prstGeom>
            <a:noFill/>
          </p:spPr>
          <p:txBody>
            <a:bodyPr wrap="none" lIns="0" tIns="0" rIns="0" bIns="0">
              <a:spAutoFit/>
            </a:bodyPr>
            <a:lstStyle/>
            <a:p>
              <a:r>
                <a:rPr lang="en-GB" sz="1400" spc="20" dirty="0">
                  <a:solidFill>
                    <a:srgbClr val="52798F"/>
                  </a:solidFill>
                  <a:latin typeface="+mn-lt"/>
                </a:rPr>
                <a:t>Principal Analyst</a:t>
              </a:r>
            </a:p>
          </p:txBody>
        </p:sp>
        <p:sp>
          <p:nvSpPr>
            <p:cNvPr id="59" name="Rectangle 58">
              <a:extLst>
                <a:ext uri="{FF2B5EF4-FFF2-40B4-BE49-F238E27FC236}">
                  <a16:creationId xmlns:a16="http://schemas.microsoft.com/office/drawing/2014/main" id="{6A4B5906-4EC0-E801-36EE-B783C9485D83}"/>
                </a:ext>
              </a:extLst>
            </p:cNvPr>
            <p:cNvSpPr/>
            <p:nvPr/>
          </p:nvSpPr>
          <p:spPr>
            <a:xfrm>
              <a:off x="6481706" y="2765658"/>
              <a:ext cx="831600" cy="831600"/>
            </a:xfrm>
            <a:prstGeom prst="rect">
              <a:avLst/>
            </a:prstGeom>
            <a:blipFill>
              <a:blip r:embed="rId6" cstate="hq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0" name="Rectangle 59">
              <a:hlinkClick r:id="rId7"/>
              <a:extLst>
                <a:ext uri="{FF2B5EF4-FFF2-40B4-BE49-F238E27FC236}">
                  <a16:creationId xmlns:a16="http://schemas.microsoft.com/office/drawing/2014/main" id="{0DD4441A-226D-5F46-1462-9AFB120288E3}"/>
                </a:ext>
              </a:extLst>
            </p:cNvPr>
            <p:cNvSpPr/>
            <p:nvPr/>
          </p:nvSpPr>
          <p:spPr>
            <a:xfrm>
              <a:off x="7518923" y="3380214"/>
              <a:ext cx="216000" cy="216000"/>
            </a:xfrm>
            <a:prstGeom prst="rect">
              <a:avLst/>
            </a:prstGeom>
            <a:blipFill>
              <a:blip r:embed="rId8" cstate="hq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1" name="Freeform: Shape 60">
              <a:extLst>
                <a:ext uri="{FF2B5EF4-FFF2-40B4-BE49-F238E27FC236}">
                  <a16:creationId xmlns:a16="http://schemas.microsoft.com/office/drawing/2014/main" id="{B200BF7A-C225-3015-05A8-E8DE80479567}"/>
                </a:ext>
              </a:extLst>
            </p:cNvPr>
            <p:cNvSpPr/>
            <p:nvPr/>
          </p:nvSpPr>
          <p:spPr>
            <a:xfrm flipH="1" flipV="1">
              <a:off x="6407150" y="2697153"/>
              <a:ext cx="266926" cy="259572"/>
            </a:xfrm>
            <a:custGeom>
              <a:avLst/>
              <a:gdLst>
                <a:gd name="connsiteX0" fmla="*/ 325121 w 596177"/>
                <a:gd name="connsiteY0" fmla="*/ 0 h 579752"/>
                <a:gd name="connsiteX1" fmla="*/ 596177 w 596177"/>
                <a:gd name="connsiteY1" fmla="*/ 0 h 579752"/>
                <a:gd name="connsiteX2" fmla="*/ 596177 w 596177"/>
                <a:gd name="connsiteY2" fmla="*/ 579752 h 579752"/>
                <a:gd name="connsiteX3" fmla="*/ 0 w 596177"/>
                <a:gd name="connsiteY3" fmla="*/ 579752 h 579752"/>
                <a:gd name="connsiteX4" fmla="*/ 0 w 596177"/>
                <a:gd name="connsiteY4" fmla="*/ 308696 h 579752"/>
                <a:gd name="connsiteX5" fmla="*/ 325121 w 596177"/>
                <a:gd name="connsiteY5" fmla="*/ 308696 h 579752"/>
                <a:gd name="connsiteX6" fmla="*/ 325121 w 596177"/>
                <a:gd name="connsiteY6" fmla="*/ 0 h 57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77" h="579752">
                  <a:moveTo>
                    <a:pt x="325121" y="0"/>
                  </a:moveTo>
                  <a:lnTo>
                    <a:pt x="596177" y="0"/>
                  </a:lnTo>
                  <a:lnTo>
                    <a:pt x="596177" y="579752"/>
                  </a:lnTo>
                  <a:lnTo>
                    <a:pt x="0" y="579752"/>
                  </a:lnTo>
                  <a:lnTo>
                    <a:pt x="0" y="308696"/>
                  </a:lnTo>
                  <a:lnTo>
                    <a:pt x="325121" y="308696"/>
                  </a:lnTo>
                  <a:lnTo>
                    <a:pt x="32512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grpSp>
      <p:grpSp>
        <p:nvGrpSpPr>
          <p:cNvPr id="71" name="Group 70">
            <a:extLst>
              <a:ext uri="{FF2B5EF4-FFF2-40B4-BE49-F238E27FC236}">
                <a16:creationId xmlns:a16="http://schemas.microsoft.com/office/drawing/2014/main" id="{9492ED7D-8E55-6476-4237-79F1B91D422E}"/>
              </a:ext>
            </a:extLst>
          </p:cNvPr>
          <p:cNvGrpSpPr/>
          <p:nvPr/>
        </p:nvGrpSpPr>
        <p:grpSpPr>
          <a:xfrm>
            <a:off x="7072960" y="2663430"/>
            <a:ext cx="2221692" cy="900106"/>
            <a:chOff x="6408194" y="5094062"/>
            <a:chExt cx="2221692" cy="900106"/>
          </a:xfrm>
        </p:grpSpPr>
        <p:sp>
          <p:nvSpPr>
            <p:cNvPr id="62" name="TextBox 61">
              <a:extLst>
                <a:ext uri="{FF2B5EF4-FFF2-40B4-BE49-F238E27FC236}">
                  <a16:creationId xmlns:a16="http://schemas.microsoft.com/office/drawing/2014/main" id="{3463E85A-FAC8-8182-C989-F8325FA8B6C0}"/>
                </a:ext>
              </a:extLst>
            </p:cNvPr>
            <p:cNvSpPr txBox="1"/>
            <p:nvPr/>
          </p:nvSpPr>
          <p:spPr>
            <a:xfrm>
              <a:off x="7519967" y="5162568"/>
              <a:ext cx="472245" cy="246221"/>
            </a:xfrm>
            <a:prstGeom prst="rect">
              <a:avLst/>
            </a:prstGeom>
            <a:noFill/>
          </p:spPr>
          <p:txBody>
            <a:bodyPr wrap="none" lIns="0" tIns="0" rIns="0" bIns="0">
              <a:spAutoFit/>
            </a:bodyPr>
            <a:lstStyle/>
            <a:p>
              <a:r>
                <a:rPr lang="en-GB" sz="1600" b="1" spc="20" dirty="0">
                  <a:solidFill>
                    <a:schemeClr val="bg1"/>
                  </a:solidFill>
                  <a:latin typeface="+mn-lt"/>
                </a:rPr>
                <a:t>Li Lin</a:t>
              </a:r>
            </a:p>
          </p:txBody>
        </p:sp>
        <p:sp>
          <p:nvSpPr>
            <p:cNvPr id="63" name="TextBox 62">
              <a:extLst>
                <a:ext uri="{FF2B5EF4-FFF2-40B4-BE49-F238E27FC236}">
                  <a16:creationId xmlns:a16="http://schemas.microsoft.com/office/drawing/2014/main" id="{136AB101-5773-2094-5035-8B977CFE3767}"/>
                </a:ext>
              </a:extLst>
            </p:cNvPr>
            <p:cNvSpPr txBox="1"/>
            <p:nvPr/>
          </p:nvSpPr>
          <p:spPr>
            <a:xfrm>
              <a:off x="7519967" y="5420058"/>
              <a:ext cx="1109919" cy="215444"/>
            </a:xfrm>
            <a:prstGeom prst="rect">
              <a:avLst/>
            </a:prstGeom>
            <a:noFill/>
          </p:spPr>
          <p:txBody>
            <a:bodyPr wrap="none" lIns="0" tIns="0" rIns="0" bIns="0">
              <a:spAutoFit/>
            </a:bodyPr>
            <a:lstStyle/>
            <a:p>
              <a:r>
                <a:rPr lang="en-GB" sz="1400" spc="20" dirty="0">
                  <a:solidFill>
                    <a:srgbClr val="52798F"/>
                  </a:solidFill>
                  <a:latin typeface="+mn-lt"/>
                </a:rPr>
                <a:t>Senior Analyst</a:t>
              </a:r>
            </a:p>
          </p:txBody>
        </p:sp>
        <p:sp>
          <p:nvSpPr>
            <p:cNvPr id="64" name="Rectangle 63">
              <a:extLst>
                <a:ext uri="{FF2B5EF4-FFF2-40B4-BE49-F238E27FC236}">
                  <a16:creationId xmlns:a16="http://schemas.microsoft.com/office/drawing/2014/main" id="{E57A0558-0ACE-D99F-28E6-4DAD74A89EF4}"/>
                </a:ext>
              </a:extLst>
            </p:cNvPr>
            <p:cNvSpPr/>
            <p:nvPr/>
          </p:nvSpPr>
          <p:spPr>
            <a:xfrm>
              <a:off x="6482750" y="5162568"/>
              <a:ext cx="831600" cy="831600"/>
            </a:xfrm>
            <a:prstGeom prst="rect">
              <a:avLst/>
            </a:prstGeom>
            <a:blipFill>
              <a:blip r:embed="rId9" cstate="hq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5" name="Rectangle 64">
              <a:hlinkClick r:id="rId10"/>
              <a:extLst>
                <a:ext uri="{FF2B5EF4-FFF2-40B4-BE49-F238E27FC236}">
                  <a16:creationId xmlns:a16="http://schemas.microsoft.com/office/drawing/2014/main" id="{C5DC6299-4B19-4D0F-3678-A68B2CB30C6F}"/>
                </a:ext>
              </a:extLst>
            </p:cNvPr>
            <p:cNvSpPr/>
            <p:nvPr/>
          </p:nvSpPr>
          <p:spPr>
            <a:xfrm>
              <a:off x="7519967" y="5777124"/>
              <a:ext cx="216000" cy="216000"/>
            </a:xfrm>
            <a:prstGeom prst="rect">
              <a:avLst/>
            </a:prstGeom>
            <a:blipFill>
              <a:blip r:embed="rId8" cstate="hq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6" name="Freeform: Shape 65">
              <a:extLst>
                <a:ext uri="{FF2B5EF4-FFF2-40B4-BE49-F238E27FC236}">
                  <a16:creationId xmlns:a16="http://schemas.microsoft.com/office/drawing/2014/main" id="{46CF60A9-CBA7-85E6-2DDA-0A2B4311BC5F}"/>
                </a:ext>
              </a:extLst>
            </p:cNvPr>
            <p:cNvSpPr/>
            <p:nvPr/>
          </p:nvSpPr>
          <p:spPr>
            <a:xfrm flipH="1" flipV="1">
              <a:off x="6408194" y="5094062"/>
              <a:ext cx="265882" cy="258557"/>
            </a:xfrm>
            <a:custGeom>
              <a:avLst/>
              <a:gdLst>
                <a:gd name="connsiteX0" fmla="*/ 325121 w 596177"/>
                <a:gd name="connsiteY0" fmla="*/ 0 h 579752"/>
                <a:gd name="connsiteX1" fmla="*/ 596177 w 596177"/>
                <a:gd name="connsiteY1" fmla="*/ 0 h 579752"/>
                <a:gd name="connsiteX2" fmla="*/ 596177 w 596177"/>
                <a:gd name="connsiteY2" fmla="*/ 579752 h 579752"/>
                <a:gd name="connsiteX3" fmla="*/ 0 w 596177"/>
                <a:gd name="connsiteY3" fmla="*/ 579752 h 579752"/>
                <a:gd name="connsiteX4" fmla="*/ 0 w 596177"/>
                <a:gd name="connsiteY4" fmla="*/ 308696 h 579752"/>
                <a:gd name="connsiteX5" fmla="*/ 325121 w 596177"/>
                <a:gd name="connsiteY5" fmla="*/ 308696 h 579752"/>
                <a:gd name="connsiteX6" fmla="*/ 325121 w 596177"/>
                <a:gd name="connsiteY6" fmla="*/ 0 h 57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77" h="579752">
                  <a:moveTo>
                    <a:pt x="325121" y="0"/>
                  </a:moveTo>
                  <a:lnTo>
                    <a:pt x="596177" y="0"/>
                  </a:lnTo>
                  <a:lnTo>
                    <a:pt x="596177" y="579752"/>
                  </a:lnTo>
                  <a:lnTo>
                    <a:pt x="0" y="579752"/>
                  </a:lnTo>
                  <a:lnTo>
                    <a:pt x="0" y="308696"/>
                  </a:lnTo>
                  <a:lnTo>
                    <a:pt x="325121" y="308696"/>
                  </a:lnTo>
                  <a:lnTo>
                    <a:pt x="32512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grpSp>
      <p:grpSp>
        <p:nvGrpSpPr>
          <p:cNvPr id="70" name="Group 69">
            <a:extLst>
              <a:ext uri="{FF2B5EF4-FFF2-40B4-BE49-F238E27FC236}">
                <a16:creationId xmlns:a16="http://schemas.microsoft.com/office/drawing/2014/main" id="{3F08316B-BA4F-BBDE-5269-1853FD39F420}"/>
              </a:ext>
            </a:extLst>
          </p:cNvPr>
          <p:cNvGrpSpPr/>
          <p:nvPr/>
        </p:nvGrpSpPr>
        <p:grpSpPr>
          <a:xfrm>
            <a:off x="10164789" y="5635502"/>
            <a:ext cx="1404865" cy="392185"/>
            <a:chOff x="10233157" y="5551254"/>
            <a:chExt cx="1404865" cy="392185"/>
          </a:xfrm>
        </p:grpSpPr>
        <p:grpSp>
          <p:nvGrpSpPr>
            <p:cNvPr id="68" name="Group 67">
              <a:extLst>
                <a:ext uri="{FF2B5EF4-FFF2-40B4-BE49-F238E27FC236}">
                  <a16:creationId xmlns:a16="http://schemas.microsoft.com/office/drawing/2014/main" id="{CCEBE0B7-D4BF-F3E8-03F1-91FC63A09672}"/>
                </a:ext>
              </a:extLst>
            </p:cNvPr>
            <p:cNvGrpSpPr/>
            <p:nvPr/>
          </p:nvGrpSpPr>
          <p:grpSpPr>
            <a:xfrm>
              <a:off x="10233157" y="5610625"/>
              <a:ext cx="1404865" cy="282296"/>
              <a:chOff x="10237921" y="5610625"/>
              <a:chExt cx="1404865" cy="282296"/>
            </a:xfrm>
          </p:grpSpPr>
          <p:sp>
            <p:nvSpPr>
              <p:cNvPr id="10" name="Rectangle 9">
                <a:extLst>
                  <a:ext uri="{FF2B5EF4-FFF2-40B4-BE49-F238E27FC236}">
                    <a16:creationId xmlns:a16="http://schemas.microsoft.com/office/drawing/2014/main" id="{DCDA5F9D-5E12-5413-113F-5C6D6FCC5E67}"/>
                  </a:ext>
                </a:extLst>
              </p:cNvPr>
              <p:cNvSpPr/>
              <p:nvPr/>
            </p:nvSpPr>
            <p:spPr>
              <a:xfrm>
                <a:off x="10604040" y="5615922"/>
                <a:ext cx="103874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GB" b="1" dirty="0">
                    <a:solidFill>
                      <a:schemeClr val="bg1"/>
                    </a:solidFill>
                  </a:rPr>
                  <a:t>Contact us</a:t>
                </a:r>
              </a:p>
            </p:txBody>
          </p:sp>
          <p:sp>
            <p:nvSpPr>
              <p:cNvPr id="67" name="Freeform: Shape 66">
                <a:extLst>
                  <a:ext uri="{FF2B5EF4-FFF2-40B4-BE49-F238E27FC236}">
                    <a16:creationId xmlns:a16="http://schemas.microsoft.com/office/drawing/2014/main" id="{F3E36351-F0CD-01CA-A82C-D6539B26475D}"/>
                  </a:ext>
                </a:extLst>
              </p:cNvPr>
              <p:cNvSpPr/>
              <p:nvPr/>
            </p:nvSpPr>
            <p:spPr>
              <a:xfrm rot="18900000" flipH="1" flipV="1">
                <a:off x="10237921" y="5610625"/>
                <a:ext cx="281190" cy="273443"/>
              </a:xfrm>
              <a:custGeom>
                <a:avLst/>
                <a:gdLst>
                  <a:gd name="connsiteX0" fmla="*/ 325121 w 596177"/>
                  <a:gd name="connsiteY0" fmla="*/ 0 h 579752"/>
                  <a:gd name="connsiteX1" fmla="*/ 596177 w 596177"/>
                  <a:gd name="connsiteY1" fmla="*/ 0 h 579752"/>
                  <a:gd name="connsiteX2" fmla="*/ 596177 w 596177"/>
                  <a:gd name="connsiteY2" fmla="*/ 579752 h 579752"/>
                  <a:gd name="connsiteX3" fmla="*/ 0 w 596177"/>
                  <a:gd name="connsiteY3" fmla="*/ 579752 h 579752"/>
                  <a:gd name="connsiteX4" fmla="*/ 0 w 596177"/>
                  <a:gd name="connsiteY4" fmla="*/ 308696 h 579752"/>
                  <a:gd name="connsiteX5" fmla="*/ 325121 w 596177"/>
                  <a:gd name="connsiteY5" fmla="*/ 308696 h 579752"/>
                  <a:gd name="connsiteX6" fmla="*/ 325121 w 596177"/>
                  <a:gd name="connsiteY6" fmla="*/ 0 h 57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77" h="579752">
                    <a:moveTo>
                      <a:pt x="325121" y="0"/>
                    </a:moveTo>
                    <a:lnTo>
                      <a:pt x="596177" y="0"/>
                    </a:lnTo>
                    <a:lnTo>
                      <a:pt x="596177" y="579752"/>
                    </a:lnTo>
                    <a:lnTo>
                      <a:pt x="0" y="579752"/>
                    </a:lnTo>
                    <a:lnTo>
                      <a:pt x="0" y="308696"/>
                    </a:lnTo>
                    <a:lnTo>
                      <a:pt x="325121" y="308696"/>
                    </a:lnTo>
                    <a:lnTo>
                      <a:pt x="325121" y="0"/>
                    </a:lnTo>
                    <a:close/>
                  </a:path>
                </a:pathLst>
              </a:cu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grpSp>
        <p:sp>
          <p:nvSpPr>
            <p:cNvPr id="69" name="Rectangle 68">
              <a:hlinkClick r:id="rId11"/>
              <a:extLst>
                <a:ext uri="{FF2B5EF4-FFF2-40B4-BE49-F238E27FC236}">
                  <a16:creationId xmlns:a16="http://schemas.microsoft.com/office/drawing/2014/main" id="{CBD03A96-49FA-73F1-8E8C-21C6ED7F7721}"/>
                </a:ext>
              </a:extLst>
            </p:cNvPr>
            <p:cNvSpPr/>
            <p:nvPr/>
          </p:nvSpPr>
          <p:spPr>
            <a:xfrm>
              <a:off x="10596041" y="5551254"/>
              <a:ext cx="1038746" cy="392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sp>
        <p:nvSpPr>
          <p:cNvPr id="32" name="TextBox 31">
            <a:extLst>
              <a:ext uri="{FF2B5EF4-FFF2-40B4-BE49-F238E27FC236}">
                <a16:creationId xmlns:a16="http://schemas.microsoft.com/office/drawing/2014/main" id="{9E292CDE-94A9-070E-3304-56DE68599359}"/>
              </a:ext>
            </a:extLst>
          </p:cNvPr>
          <p:cNvSpPr txBox="1"/>
          <p:nvPr/>
        </p:nvSpPr>
        <p:spPr>
          <a:xfrm>
            <a:off x="803474" y="1642052"/>
            <a:ext cx="4873846" cy="3539430"/>
          </a:xfrm>
          <a:prstGeom prst="rect">
            <a:avLst/>
          </a:prstGeom>
          <a:noFill/>
        </p:spPr>
        <p:txBody>
          <a:bodyPr wrap="square" rtlCol="0">
            <a:spAutoFit/>
          </a:bodyPr>
          <a:lstStyle/>
          <a:p>
            <a:r>
              <a:rPr lang="en-US" sz="3200" dirty="0">
                <a:solidFill>
                  <a:schemeClr val="bg1"/>
                </a:solidFill>
                <a:latin typeface="+mn-lt"/>
              </a:rPr>
              <a:t>SMBs have successfully adapted to remote and hybrid environments, in which cloud and remote IT solutions have been integrated to help them to drive business growth.</a:t>
            </a:r>
            <a:endParaRPr lang="en-GB" sz="3200" dirty="0">
              <a:solidFill>
                <a:schemeClr val="bg1"/>
              </a:solidFill>
              <a:latin typeface="+mn-lt"/>
            </a:endParaRPr>
          </a:p>
        </p:txBody>
      </p:sp>
      <p:sp>
        <p:nvSpPr>
          <p:cNvPr id="7" name="TextBox 6">
            <a:extLst>
              <a:ext uri="{FF2B5EF4-FFF2-40B4-BE49-F238E27FC236}">
                <a16:creationId xmlns:a16="http://schemas.microsoft.com/office/drawing/2014/main" id="{E0ED5EBF-7D18-0BDB-6489-9BDD5F63560C}"/>
              </a:ext>
            </a:extLst>
          </p:cNvPr>
          <p:cNvSpPr txBox="1"/>
          <p:nvPr/>
        </p:nvSpPr>
        <p:spPr>
          <a:xfrm flipV="1">
            <a:off x="4620011" y="3113358"/>
            <a:ext cx="1141338" cy="3385542"/>
          </a:xfrm>
          <a:prstGeom prst="rect">
            <a:avLst/>
          </a:prstGeom>
          <a:noFill/>
        </p:spPr>
        <p:txBody>
          <a:bodyPr wrap="none" lIns="0" tIns="0" rIns="0" bIns="0" rtlCol="0">
            <a:spAutoFit/>
          </a:bodyPr>
          <a:lstStyle/>
          <a:p>
            <a:pPr algn="l"/>
            <a:r>
              <a:rPr lang="en-GB" sz="22000" dirty="0">
                <a:solidFill>
                  <a:schemeClr val="bg1"/>
                </a:solidFill>
                <a:latin typeface="Baskerville Old Face" panose="02020602080505020303" pitchFamily="18" charset="0"/>
              </a:rPr>
              <a:t>“</a:t>
            </a:r>
          </a:p>
        </p:txBody>
      </p:sp>
      <p:pic>
        <p:nvPicPr>
          <p:cNvPr id="2" name="Picture 1">
            <a:extLst>
              <a:ext uri="{FF2B5EF4-FFF2-40B4-BE49-F238E27FC236}">
                <a16:creationId xmlns:a16="http://schemas.microsoft.com/office/drawing/2014/main" id="{3CD57F31-5A34-2F51-3910-679AA54574EB}"/>
              </a:ext>
            </a:extLst>
          </p:cNvPr>
          <p:cNvPicPr>
            <a:picLocks/>
          </p:cNvPicPr>
          <p:nvPr/>
        </p:nvPicPr>
        <p:blipFill>
          <a:blip r:embed="rId12" cstate="hqprint">
            <a:extLst>
              <a:ext uri="{28A0092B-C50C-407E-A947-70E740481C1C}">
                <a14:useLocalDpi xmlns:a14="http://schemas.microsoft.com/office/drawing/2010/main" val="0"/>
              </a:ext>
            </a:extLst>
          </a:blip>
          <a:stretch>
            <a:fillRect/>
          </a:stretch>
        </p:blipFill>
        <p:spPr>
          <a:xfrm>
            <a:off x="10681155" y="6342300"/>
            <a:ext cx="954000" cy="313200"/>
          </a:xfrm>
          <a:prstGeom prst="rect">
            <a:avLst/>
          </a:prstGeom>
        </p:spPr>
      </p:pic>
    </p:spTree>
    <p:extLst>
      <p:ext uri="{BB962C8B-B14F-4D97-AF65-F5344CB8AC3E}">
        <p14:creationId xmlns:p14="http://schemas.microsoft.com/office/powerpoint/2010/main" val="219274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C4A645A-4BDF-B8A6-BD17-B432DEDEC26F}"/>
              </a:ext>
            </a:extLst>
          </p:cNvPr>
          <p:cNvGrpSpPr/>
          <p:nvPr/>
        </p:nvGrpSpPr>
        <p:grpSpPr>
          <a:xfrm>
            <a:off x="0" y="2242328"/>
            <a:ext cx="12192000" cy="1962045"/>
            <a:chOff x="0" y="2242328"/>
            <a:chExt cx="12192000" cy="1962045"/>
          </a:xfrm>
          <a:solidFill>
            <a:srgbClr val="9ABDD0"/>
          </a:solidFill>
        </p:grpSpPr>
        <p:sp>
          <p:nvSpPr>
            <p:cNvPr id="19" name="Rectangle 18">
              <a:extLst>
                <a:ext uri="{FF2B5EF4-FFF2-40B4-BE49-F238E27FC236}">
                  <a16:creationId xmlns:a16="http://schemas.microsoft.com/office/drawing/2014/main" id="{8A69856B-8B20-960D-3824-87EC53EC9AD2}"/>
                </a:ext>
              </a:extLst>
            </p:cNvPr>
            <p:cNvSpPr/>
            <p:nvPr/>
          </p:nvSpPr>
          <p:spPr>
            <a:xfrm>
              <a:off x="1078787" y="2242328"/>
              <a:ext cx="11113213" cy="1962045"/>
            </a:xfrm>
            <a:prstGeom prst="rect">
              <a:avLst/>
            </a:prstGeom>
            <a:grp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1C468787-BC4B-4F6E-B717-D5E2BF4A76E1}"/>
                </a:ext>
              </a:extLst>
            </p:cNvPr>
            <p:cNvSpPr/>
            <p:nvPr/>
          </p:nvSpPr>
          <p:spPr>
            <a:xfrm>
              <a:off x="0" y="2242328"/>
              <a:ext cx="832207" cy="1962045"/>
            </a:xfrm>
            <a:prstGeom prst="rect">
              <a:avLst/>
            </a:prstGeom>
            <a:grp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70B54579-C2F0-C245-E2FB-EB85D822D4A2}"/>
                </a:ext>
              </a:extLst>
            </p:cNvPr>
            <p:cNvGrpSpPr/>
            <p:nvPr/>
          </p:nvGrpSpPr>
          <p:grpSpPr>
            <a:xfrm>
              <a:off x="1254345" y="2450062"/>
              <a:ext cx="10709857" cy="1546577"/>
              <a:chOff x="1254345" y="2386250"/>
              <a:chExt cx="10709857" cy="1546577"/>
            </a:xfrm>
            <a:grpFill/>
          </p:grpSpPr>
          <p:sp>
            <p:nvSpPr>
              <p:cNvPr id="22" name="TextBox 21">
                <a:extLst>
                  <a:ext uri="{FF2B5EF4-FFF2-40B4-BE49-F238E27FC236}">
                    <a16:creationId xmlns:a16="http://schemas.microsoft.com/office/drawing/2014/main" id="{8CE09901-E872-564D-365F-819CBD50FA69}"/>
                  </a:ext>
                </a:extLst>
              </p:cNvPr>
              <p:cNvSpPr txBox="1"/>
              <p:nvPr/>
            </p:nvSpPr>
            <p:spPr>
              <a:xfrm>
                <a:off x="1254345" y="2386250"/>
                <a:ext cx="10709857" cy="1546577"/>
              </a:xfrm>
              <a:prstGeom prst="rect">
                <a:avLst/>
              </a:prstGeom>
              <a:grpFill/>
            </p:spPr>
            <p:txBody>
              <a:bodyPr wrap="square" rtlCol="0">
                <a:spAutoFit/>
              </a:bodyPr>
              <a:lstStyle/>
              <a:p>
                <a:pPr marL="0" indent="0" algn="l">
                  <a:spcAft>
                    <a:spcPts val="300"/>
                  </a:spcAft>
                </a:pPr>
                <a:r>
                  <a:rPr lang="en-GB" sz="900" b="0" dirty="0">
                    <a:latin typeface="+mn-lt"/>
                  </a:rPr>
                  <a:t>PUBLISHED</a:t>
                </a:r>
                <a:r>
                  <a:rPr lang="en-GB" sz="900" b="0" baseline="0" dirty="0">
                    <a:latin typeface="+mn-lt"/>
                  </a:rPr>
                  <a:t> BY ANALYSYS MASON LIMITED IN</a:t>
                </a:r>
                <a:endParaRPr lang="en-GB" sz="900" b="0" dirty="0">
                  <a:latin typeface="+mn-lt"/>
                </a:endParaRPr>
              </a:p>
              <a:p>
                <a:pPr marL="0" indent="0" algn="l">
                  <a:spcAft>
                    <a:spcPts val="300"/>
                  </a:spcAft>
                </a:pPr>
                <a:endParaRPr lang="en-GB" sz="900" b="0" dirty="0">
                  <a:latin typeface="+mn-lt"/>
                </a:endParaRPr>
              </a:p>
              <a:p>
                <a:pPr marL="0" indent="0" algn="l">
                  <a:spcAft>
                    <a:spcPts val="300"/>
                  </a:spcAft>
                </a:pPr>
                <a:r>
                  <a:rPr lang="en-GB" sz="800" b="1" spc="20" baseline="0" dirty="0">
                    <a:latin typeface="+mn-lt"/>
                  </a:rPr>
                  <a:t>Analysys Mason Limited. </a:t>
                </a:r>
                <a:r>
                  <a:rPr lang="en-GB" sz="800" b="0" dirty="0">
                    <a:latin typeface="+mn-lt"/>
                  </a:rPr>
                  <a:t>Registered in England and Wales with company number 05177472. Registered office: North West Wing Bush House, Aldwych, London, England, WC2B 4PJ.</a:t>
                </a:r>
              </a:p>
              <a:p>
                <a:pPr marL="0" indent="0" algn="l">
                  <a:spcAft>
                    <a:spcPts val="300"/>
                  </a:spcAft>
                </a:pPr>
                <a:r>
                  <a:rPr lang="en-GB" sz="800" b="0" dirty="0">
                    <a:latin typeface="+mn-lt"/>
                  </a:rPr>
                  <a:t>We have used reasonable care and skill to prepare this publication and are not responsible for any errors or omissions, or for the results obtained from the use of this publication. The opinions expressed are those of the authors only. All information is provided “as is”, with no guarantee of completeness or accuracy, and without warranty of any kind, express or implied, including, but not limited to warranties of performance, merchantability and fitness for a particular purpose. In no event will we be liable to you or any third party for any decision made or action taken in reliance on the information, including but not limited to investment decisions, or for any loss (including consequential, special or similar losses), even if advised of the possibility of such losses.</a:t>
                </a:r>
              </a:p>
              <a:p>
                <a:pPr marL="0" indent="0" algn="l">
                  <a:spcAft>
                    <a:spcPts val="300"/>
                  </a:spcAft>
                </a:pPr>
                <a:r>
                  <a:rPr lang="en-GB" sz="800" b="0" dirty="0">
                    <a:latin typeface="+mn-lt"/>
                  </a:rPr>
                  <a:t>We reserve the rights to all intellectual property in this publication. This publication, or any part of it, may not be reproduced, redistributed or republished without our prior written consent, nor may any reference be made to Analysys Mason in a regulatory statement or prospectus on the basis of this publication without our prior written consent.</a:t>
                </a:r>
              </a:p>
              <a:p>
                <a:pPr marL="0" indent="0" algn="l">
                  <a:spcAft>
                    <a:spcPts val="300"/>
                  </a:spcAft>
                </a:pPr>
                <a:r>
                  <a:rPr lang="en-GB" sz="800" b="0" dirty="0">
                    <a:latin typeface="+mn-lt"/>
                  </a:rPr>
                  <a:t>© Analysys Mason Limited and/or its group companies 2024.</a:t>
                </a:r>
              </a:p>
            </p:txBody>
          </p:sp>
          <p:sp>
            <p:nvSpPr>
              <p:cNvPr id="23" name="Text Placeholder 4">
                <a:extLst>
                  <a:ext uri="{FF2B5EF4-FFF2-40B4-BE49-F238E27FC236}">
                    <a16:creationId xmlns:a16="http://schemas.microsoft.com/office/drawing/2014/main" id="{D865BA32-EAEB-CF79-F625-36F73539E348}"/>
                  </a:ext>
                </a:extLst>
              </p:cNvPr>
              <p:cNvSpPr txBox="1">
                <a:spLocks/>
              </p:cNvSpPr>
              <p:nvPr/>
            </p:nvSpPr>
            <p:spPr>
              <a:xfrm>
                <a:off x="3546060" y="2395774"/>
                <a:ext cx="3091028" cy="234550"/>
              </a:xfrm>
              <a:prstGeom prst="rect">
                <a:avLst/>
              </a:prstGeom>
              <a:grpFill/>
            </p:spPr>
            <p:txBody>
              <a:bodyPr lIns="36000" tIns="36000" rIns="36000" bIns="36000"/>
              <a:lstStyle>
                <a:lvl1pPr marL="0" indent="0" algn="l" rtl="0" eaLnBrk="1" fontAlgn="base" hangingPunct="1">
                  <a:lnSpc>
                    <a:spcPct val="100000"/>
                  </a:lnSpc>
                  <a:spcBef>
                    <a:spcPct val="0"/>
                  </a:spcBef>
                  <a:spcAft>
                    <a:spcPts val="738"/>
                  </a:spcAft>
                  <a:buClr>
                    <a:schemeClr val="accent2"/>
                  </a:buClr>
                  <a:buFont typeface="Wingdings" panose="05000000000000000000" pitchFamily="2" charset="2"/>
                  <a:buNone/>
                  <a:defRPr sz="900" b="1" kern="1200" spc="20" baseline="0">
                    <a:solidFill>
                      <a:schemeClr val="bg1"/>
                    </a:solidFill>
                    <a:latin typeface="Franklin Gothic Book" panose="020B0503020102020204" pitchFamily="34" charset="0"/>
                    <a:ea typeface="ＭＳ Ｐゴシック" charset="-128"/>
                    <a:cs typeface="Arial" pitchFamily="34" charset="0"/>
                  </a:defRPr>
                </a:lvl1pPr>
                <a:lvl2pPr marL="177800" indent="0" algn="r" rtl="0" eaLnBrk="1" fontAlgn="base" hangingPunct="1">
                  <a:lnSpc>
                    <a:spcPct val="100000"/>
                  </a:lnSpc>
                  <a:spcBef>
                    <a:spcPct val="0"/>
                  </a:spcBef>
                  <a:spcAft>
                    <a:spcPts val="738"/>
                  </a:spcAft>
                  <a:buClr>
                    <a:schemeClr val="accent2"/>
                  </a:buClr>
                  <a:buFont typeface="Symbol" pitchFamily="18" charset="2"/>
                  <a:buNone/>
                  <a:defRPr sz="900" kern="1200">
                    <a:solidFill>
                      <a:schemeClr val="bg1"/>
                    </a:solidFill>
                    <a:latin typeface="Franklin Gothic Heavy" panose="020B0903020102020204" pitchFamily="34" charset="0"/>
                    <a:ea typeface="ＭＳ Ｐゴシック" charset="-128"/>
                    <a:cs typeface="Arial" pitchFamily="34" charset="0"/>
                  </a:defRPr>
                </a:lvl2pPr>
                <a:lvl3pPr marL="355600" indent="0" algn="r" rtl="0" eaLnBrk="1" fontAlgn="base" hangingPunct="1">
                  <a:lnSpc>
                    <a:spcPct val="100000"/>
                  </a:lnSpc>
                  <a:spcBef>
                    <a:spcPct val="0"/>
                  </a:spcBef>
                  <a:spcAft>
                    <a:spcPts val="738"/>
                  </a:spcAft>
                  <a:buClr>
                    <a:schemeClr val="accent2"/>
                  </a:buClr>
                  <a:buSzPct val="60000"/>
                  <a:buFont typeface="Wingdings" pitchFamily="2" charset="2"/>
                  <a:buNone/>
                  <a:defRPr sz="900" kern="1200">
                    <a:solidFill>
                      <a:schemeClr val="bg1"/>
                    </a:solidFill>
                    <a:latin typeface="Franklin Gothic Heavy" panose="020B0903020102020204" pitchFamily="34" charset="0"/>
                    <a:ea typeface="ＭＳ Ｐゴシック" charset="-128"/>
                    <a:cs typeface="Arial" pitchFamily="34" charset="0"/>
                  </a:defRPr>
                </a:lvl3pPr>
                <a:lvl4pPr marL="541338" indent="0" algn="r" rtl="0" eaLnBrk="1" fontAlgn="base" hangingPunct="1">
                  <a:lnSpc>
                    <a:spcPct val="100000"/>
                  </a:lnSpc>
                  <a:spcBef>
                    <a:spcPct val="0"/>
                  </a:spcBef>
                  <a:spcAft>
                    <a:spcPts val="738"/>
                  </a:spcAft>
                  <a:buClr>
                    <a:schemeClr val="accent2"/>
                  </a:buClr>
                  <a:buFont typeface="Symbol" pitchFamily="18" charset="2"/>
                  <a:buNone/>
                  <a:defRPr sz="900" kern="1200">
                    <a:solidFill>
                      <a:schemeClr val="bg1"/>
                    </a:solidFill>
                    <a:latin typeface="Franklin Gothic Heavy" panose="020B0903020102020204" pitchFamily="34" charset="0"/>
                    <a:ea typeface="ＭＳ Ｐゴシック" charset="-128"/>
                    <a:cs typeface="Arial" pitchFamily="34" charset="0"/>
                  </a:defRPr>
                </a:lvl4pPr>
                <a:lvl5pPr marL="719138" indent="0" algn="r" rtl="0" eaLnBrk="1" fontAlgn="base" hangingPunct="1">
                  <a:lnSpc>
                    <a:spcPct val="100000"/>
                  </a:lnSpc>
                  <a:spcBef>
                    <a:spcPct val="0"/>
                  </a:spcBef>
                  <a:spcAft>
                    <a:spcPct val="0"/>
                  </a:spcAft>
                  <a:buFont typeface="Arial" charset="0"/>
                  <a:buNone/>
                  <a:defRPr sz="900" kern="1200">
                    <a:solidFill>
                      <a:schemeClr val="bg1"/>
                    </a:solidFill>
                    <a:latin typeface="Franklin Gothic Heavy" panose="020B0903020102020204" pitchFamily="34" charset="0"/>
                    <a:ea typeface="ＭＳ Ｐゴシック" charset="-128"/>
                    <a:cs typeface="Arial" pitchFamily="34" charset="0"/>
                  </a:defRPr>
                </a:lvl5pPr>
                <a:lvl6pPr marL="2321213" indent="-211020" algn="l" defTabSz="844078"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53" indent="-211020" algn="l" defTabSz="844078"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291" indent="-211020" algn="l" defTabSz="844078"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30" indent="-211020" algn="l" defTabSz="844078"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r>
                  <a:rPr lang="en-GB" dirty="0">
                    <a:solidFill>
                      <a:schemeClr val="tx1"/>
                    </a:solidFill>
                  </a:rPr>
                  <a:t>MAY 2024</a:t>
                </a:r>
              </a:p>
            </p:txBody>
          </p:sp>
        </p:grpSp>
      </p:grpSp>
    </p:spTree>
    <p:extLst>
      <p:ext uri="{BB962C8B-B14F-4D97-AF65-F5344CB8AC3E}">
        <p14:creationId xmlns:p14="http://schemas.microsoft.com/office/powerpoint/2010/main" val="71822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10C4BBE-7E97-41BF-7D2B-3E62B7D14190}"/>
              </a:ext>
            </a:extLst>
          </p:cNvPr>
          <p:cNvGraphicFramePr>
            <a:graphicFrameLocks noChangeAspect="1"/>
          </p:cNvGraphicFramePr>
          <p:nvPr>
            <p:custDataLst>
              <p:tags r:id="rId1"/>
            </p:custDataLst>
            <p:extLst>
              <p:ext uri="{D42A27DB-BD31-4B8C-83A1-F6EECF244321}">
                <p14:modId xmlns:p14="http://schemas.microsoft.com/office/powerpoint/2010/main" val="3008021567"/>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810C4BBE-7E97-41BF-7D2B-3E62B7D14190}"/>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E8277328-0D56-4C6B-BA96-6A429F943C6D}"/>
              </a:ext>
            </a:extLst>
          </p:cNvPr>
          <p:cNvSpPr>
            <a:spLocks noGrp="1"/>
          </p:cNvSpPr>
          <p:nvPr>
            <p:ph type="body" sz="quarter" idx="12"/>
          </p:nvPr>
        </p:nvSpPr>
        <p:spPr>
          <a:xfrm>
            <a:off x="556847" y="1366272"/>
            <a:ext cx="5228492" cy="3205728"/>
          </a:xfrm>
        </p:spPr>
        <p:txBody>
          <a:bodyPr/>
          <a:lstStyle/>
          <a:p>
            <a:r>
              <a:rPr lang="en-GB" dirty="0"/>
              <a:t>This report provides the latest insights into small and medium-sized business (SMB) IT spending based on data from Analysys Mason’s </a:t>
            </a:r>
            <a:r>
              <a:rPr lang="en-GB" i="1" dirty="0">
                <a:hlinkClick r:id="rId6">
                  <a:extLst>
                    <a:ext uri="{A12FA001-AC4F-418D-AE19-62706E023703}">
                      <ahyp:hlinkClr xmlns:ahyp="http://schemas.microsoft.com/office/drawing/2018/hyperlinkcolor" val="tx"/>
                    </a:ext>
                  </a:extLst>
                </a:hlinkClick>
              </a:rPr>
              <a:t>SMB Technology Forecaster</a:t>
            </a:r>
            <a:r>
              <a:rPr lang="en-GB" dirty="0"/>
              <a:t> and covers the period between 2023 and 2028. </a:t>
            </a:r>
          </a:p>
          <a:p>
            <a:r>
              <a:rPr lang="en-GB" dirty="0"/>
              <a:t>Vendors and operators can use this report to assess and respond to the changing demands in the SMB market and to inform their marketing campaigns and other strategic initiatives.</a:t>
            </a:r>
          </a:p>
          <a:p>
            <a:r>
              <a:rPr lang="en-US" dirty="0"/>
              <a:t>We quantify and forecast how the IT landscape will evolve as SMBs prioritise IT investment as a strategic lever for business expansion and innovation.</a:t>
            </a:r>
          </a:p>
          <a:p>
            <a:r>
              <a:rPr lang="en-GB" dirty="0"/>
              <a:t>This report is updated twice a year. We welcome questions and discussions on our assumptions and outlook.</a:t>
            </a:r>
          </a:p>
          <a:p>
            <a:r>
              <a:rPr lang="en-GB" dirty="0"/>
              <a:t>The scope of this report includes </a:t>
            </a:r>
            <a:r>
              <a:rPr lang="en-GB" b="1" dirty="0"/>
              <a:t>worldwide geographical coverage </a:t>
            </a:r>
            <a:r>
              <a:rPr lang="en-GB" dirty="0"/>
              <a:t>and includes both </a:t>
            </a:r>
            <a:r>
              <a:rPr lang="en-GB" b="1" dirty="0"/>
              <a:t>small businesses (SBs) </a:t>
            </a:r>
            <a:r>
              <a:rPr lang="en-GB" dirty="0"/>
              <a:t>(0–99 employees) and </a:t>
            </a:r>
            <a:r>
              <a:rPr lang="en-GB" b="1" dirty="0"/>
              <a:t>medium-sized businesses (MBs) </a:t>
            </a:r>
            <a:r>
              <a:rPr lang="en-GB" dirty="0"/>
              <a:t>(100–999 employees).</a:t>
            </a:r>
          </a:p>
          <a:p>
            <a:endParaRPr lang="en-GB" dirty="0">
              <a:highlight>
                <a:srgbClr val="FFFF00"/>
              </a:highlight>
            </a:endParaRPr>
          </a:p>
        </p:txBody>
      </p:sp>
      <p:sp>
        <p:nvSpPr>
          <p:cNvPr id="3" name="Slide Number Placeholder 2">
            <a:extLst>
              <a:ext uri="{FF2B5EF4-FFF2-40B4-BE49-F238E27FC236}">
                <a16:creationId xmlns:a16="http://schemas.microsoft.com/office/drawing/2014/main" id="{CDF1F5FD-B1FC-4AE3-9FDD-70C756BA333B}"/>
              </a:ext>
            </a:extLst>
          </p:cNvPr>
          <p:cNvSpPr>
            <a:spLocks noGrp="1"/>
          </p:cNvSpPr>
          <p:nvPr>
            <p:ph type="sldNum" sz="quarter" idx="4"/>
          </p:nvPr>
        </p:nvSpPr>
        <p:spPr/>
        <p:txBody>
          <a:bodyPr/>
          <a:lstStyle/>
          <a:p>
            <a:fld id="{E78626B2-E168-480E-BAE6-B60060C6AB83}" type="slidenum">
              <a:rPr lang="en-GB" smtClean="0"/>
              <a:pPr/>
              <a:t>3</a:t>
            </a:fld>
            <a:endParaRPr lang="en-GB" dirty="0"/>
          </a:p>
        </p:txBody>
      </p:sp>
      <p:sp>
        <p:nvSpPr>
          <p:cNvPr id="4" name="Title 3">
            <a:extLst>
              <a:ext uri="{FF2B5EF4-FFF2-40B4-BE49-F238E27FC236}">
                <a16:creationId xmlns:a16="http://schemas.microsoft.com/office/drawing/2014/main" id="{BAA3F550-6106-4440-A3F0-174D7167237B}"/>
              </a:ext>
            </a:extLst>
          </p:cNvPr>
          <p:cNvSpPr>
            <a:spLocks noGrp="1"/>
          </p:cNvSpPr>
          <p:nvPr>
            <p:ph type="title"/>
          </p:nvPr>
        </p:nvSpPr>
        <p:spPr/>
        <p:txBody>
          <a:bodyPr vert="horz"/>
          <a:lstStyle/>
          <a:p>
            <a:r>
              <a:rPr lang="en-GB" dirty="0"/>
              <a:t>About this report</a:t>
            </a:r>
          </a:p>
        </p:txBody>
      </p:sp>
      <p:sp>
        <p:nvSpPr>
          <p:cNvPr id="11" name="Text Placeholder 10">
            <a:extLst>
              <a:ext uri="{FF2B5EF4-FFF2-40B4-BE49-F238E27FC236}">
                <a16:creationId xmlns:a16="http://schemas.microsoft.com/office/drawing/2014/main" id="{34B5D1AE-DE26-4F62-8760-0ED0535C62D8}"/>
              </a:ext>
            </a:extLst>
          </p:cNvPr>
          <p:cNvSpPr>
            <a:spLocks noGrp="1"/>
          </p:cNvSpPr>
          <p:nvPr>
            <p:ph type="body" sz="quarter" idx="4294967295"/>
          </p:nvPr>
        </p:nvSpPr>
        <p:spPr>
          <a:xfrm>
            <a:off x="6588669" y="1857133"/>
            <a:ext cx="4917736" cy="1580746"/>
          </a:xfrm>
          <a:prstGeom prst="rect">
            <a:avLst/>
          </a:prstGeom>
        </p:spPr>
        <p:txBody>
          <a:bodyPr/>
          <a:lstStyle/>
          <a:p>
            <a:pPr>
              <a:spcAft>
                <a:spcPts val="400"/>
              </a:spcAft>
            </a:pPr>
            <a:r>
              <a:rPr lang="en-GB" dirty="0"/>
              <a:t>What is the total SMB spend on IT services and how will SMBs’ spending change in the future?</a:t>
            </a:r>
          </a:p>
          <a:p>
            <a:pPr>
              <a:spcAft>
                <a:spcPts val="400"/>
              </a:spcAft>
            </a:pPr>
            <a:r>
              <a:rPr lang="en-GB" dirty="0"/>
              <a:t>How does SMB IT spending vary by solution category and SMB size?</a:t>
            </a:r>
          </a:p>
          <a:p>
            <a:pPr>
              <a:spcAft>
                <a:spcPts val="400"/>
              </a:spcAft>
            </a:pPr>
            <a:r>
              <a:rPr lang="en-GB" dirty="0"/>
              <a:t>How will SMBs’ adoption of IT services change between 2024 and 2028?</a:t>
            </a:r>
          </a:p>
          <a:p>
            <a:pPr>
              <a:spcAft>
                <a:spcPts val="400"/>
              </a:spcAft>
            </a:pPr>
            <a:r>
              <a:rPr lang="en-GB" dirty="0"/>
              <a:t>How can IT vendors assist their SMB customers to thrive in the new normal?</a:t>
            </a:r>
          </a:p>
        </p:txBody>
      </p:sp>
      <p:sp>
        <p:nvSpPr>
          <p:cNvPr id="12" name="Text Placeholder 11">
            <a:extLst>
              <a:ext uri="{FF2B5EF4-FFF2-40B4-BE49-F238E27FC236}">
                <a16:creationId xmlns:a16="http://schemas.microsoft.com/office/drawing/2014/main" id="{2B40EBB5-425E-4E33-87B1-6CE0A84B6858}"/>
              </a:ext>
            </a:extLst>
          </p:cNvPr>
          <p:cNvSpPr>
            <a:spLocks noGrp="1"/>
          </p:cNvSpPr>
          <p:nvPr>
            <p:ph type="body" sz="quarter" idx="4294967295"/>
          </p:nvPr>
        </p:nvSpPr>
        <p:spPr>
          <a:xfrm>
            <a:off x="6588669" y="4327200"/>
            <a:ext cx="4917736" cy="1505429"/>
          </a:xfrm>
          <a:prstGeom prst="rect">
            <a:avLst/>
          </a:prstGeom>
        </p:spPr>
        <p:txBody>
          <a:bodyPr/>
          <a:lstStyle/>
          <a:p>
            <a:pPr>
              <a:spcAft>
                <a:spcPts val="400"/>
              </a:spcAft>
            </a:pPr>
            <a:r>
              <a:rPr lang="en-GB" dirty="0"/>
              <a:t>IT vendors</a:t>
            </a:r>
          </a:p>
          <a:p>
            <a:pPr>
              <a:spcAft>
                <a:spcPts val="400"/>
              </a:spcAft>
            </a:pPr>
            <a:r>
              <a:rPr lang="en-GB" dirty="0"/>
              <a:t>Managed service providers (MSPs)</a:t>
            </a:r>
          </a:p>
          <a:p>
            <a:pPr>
              <a:spcAft>
                <a:spcPts val="400"/>
              </a:spcAft>
            </a:pPr>
            <a:r>
              <a:rPr lang="en-GB" dirty="0"/>
              <a:t>Telecoms operators</a:t>
            </a:r>
          </a:p>
          <a:p>
            <a:pPr>
              <a:spcAft>
                <a:spcPts val="400"/>
              </a:spcAft>
            </a:pPr>
            <a:r>
              <a:rPr lang="en-GB" dirty="0"/>
              <a:t>Any service provider that is interested in how the SMB IT market has changed, and will continue to change, SMBs’ technology buying behaviour</a:t>
            </a:r>
          </a:p>
          <a:p>
            <a:endParaRPr lang="en-GB" dirty="0"/>
          </a:p>
        </p:txBody>
      </p:sp>
      <p:pic>
        <p:nvPicPr>
          <p:cNvPr id="5" name="Picture 4">
            <a:extLst>
              <a:ext uri="{FF2B5EF4-FFF2-40B4-BE49-F238E27FC236}">
                <a16:creationId xmlns:a16="http://schemas.microsoft.com/office/drawing/2014/main" id="{2D718320-CBEF-E203-E7F6-80F1824911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301194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BBAD996-F4A0-E59E-F25A-C6229838AA7B}"/>
              </a:ext>
            </a:extLst>
          </p:cNvPr>
          <p:cNvGraphicFramePr>
            <a:graphicFrameLocks noChangeAspect="1"/>
          </p:cNvGraphicFramePr>
          <p:nvPr>
            <p:custDataLst>
              <p:tags r:id="rId1"/>
            </p:custDataLst>
            <p:extLst>
              <p:ext uri="{D42A27DB-BD31-4B8C-83A1-F6EECF244321}">
                <p14:modId xmlns:p14="http://schemas.microsoft.com/office/powerpoint/2010/main" val="282092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think-cell data - do not delete" hidden="1">
                        <a:extLst>
                          <a:ext uri="{FF2B5EF4-FFF2-40B4-BE49-F238E27FC236}">
                            <a16:creationId xmlns:a16="http://schemas.microsoft.com/office/drawing/2014/main" id="{4BBAD996-F4A0-E59E-F25A-C6229838AA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4A2529FD-8DD1-DE8C-8CA0-86BD6E840172}"/>
              </a:ext>
            </a:extLst>
          </p:cNvPr>
          <p:cNvSpPr txBox="1"/>
          <p:nvPr/>
        </p:nvSpPr>
        <p:spPr>
          <a:xfrm>
            <a:off x="557213" y="645068"/>
            <a:ext cx="4892636" cy="523220"/>
          </a:xfrm>
          <a:prstGeom prst="rect">
            <a:avLst/>
          </a:prstGeom>
          <a:noFill/>
        </p:spPr>
        <p:txBody>
          <a:bodyPr wrap="square" rtlCol="0">
            <a:spAutoFit/>
          </a:bodyPr>
          <a:lstStyle/>
          <a:p>
            <a:pPr algn="l"/>
            <a:r>
              <a:rPr lang="en-GB" sz="2800" b="1" dirty="0">
                <a:solidFill>
                  <a:srgbClr val="F5AD56"/>
                </a:solidFill>
                <a:latin typeface="+mn-lt"/>
              </a:rPr>
              <a:t>SMB Technology Forecaster</a:t>
            </a:r>
          </a:p>
        </p:txBody>
      </p:sp>
      <p:sp>
        <p:nvSpPr>
          <p:cNvPr id="3" name="TextBox 2">
            <a:extLst>
              <a:ext uri="{FF2B5EF4-FFF2-40B4-BE49-F238E27FC236}">
                <a16:creationId xmlns:a16="http://schemas.microsoft.com/office/drawing/2014/main" id="{D944D9A4-61B4-A3D1-F608-A4D5F9A7B63F}"/>
              </a:ext>
            </a:extLst>
          </p:cNvPr>
          <p:cNvSpPr txBox="1"/>
          <p:nvPr/>
        </p:nvSpPr>
        <p:spPr>
          <a:xfrm>
            <a:off x="557213" y="1353238"/>
            <a:ext cx="4417623" cy="4770537"/>
          </a:xfrm>
          <a:prstGeom prst="rect">
            <a:avLst/>
          </a:prstGeom>
          <a:noFill/>
        </p:spPr>
        <p:txBody>
          <a:bodyPr wrap="square" rtlCol="0">
            <a:spAutoFit/>
          </a:bodyPr>
          <a:lstStyle/>
          <a:p>
            <a:pPr algn="l"/>
            <a:r>
              <a:rPr lang="en-GB" sz="1600" dirty="0">
                <a:solidFill>
                  <a:schemeClr val="bg1"/>
                </a:solidFill>
                <a:latin typeface="+mn-lt"/>
              </a:rPr>
              <a:t>The </a:t>
            </a:r>
            <a:r>
              <a:rPr lang="en-GB" sz="1600" i="1" dirty="0">
                <a:solidFill>
                  <a:srgbClr val="9ABDD0"/>
                </a:solidFill>
                <a:latin typeface="+mn-lt"/>
                <a:hlinkClick r:id="rId6">
                  <a:extLst>
                    <a:ext uri="{A12FA001-AC4F-418D-AE19-62706E023703}">
                      <ahyp:hlinkClr xmlns:ahyp="http://schemas.microsoft.com/office/drawing/2018/hyperlinkcolor" val="tx"/>
                    </a:ext>
                  </a:extLst>
                </a:hlinkClick>
              </a:rPr>
              <a:t>SMB Technology Forecaster</a:t>
            </a:r>
            <a:r>
              <a:rPr lang="en-GB" sz="1600" dirty="0">
                <a:solidFill>
                  <a:srgbClr val="000000"/>
                </a:solidFill>
                <a:latin typeface="+mn-lt"/>
                <a:hlinkClick r:id="rId6">
                  <a:extLst>
                    <a:ext uri="{A12FA001-AC4F-418D-AE19-62706E023703}">
                      <ahyp:hlinkClr xmlns:ahyp="http://schemas.microsoft.com/office/drawing/2018/hyperlinkcolor" val="tx"/>
                    </a:ext>
                  </a:extLst>
                </a:hlinkClick>
              </a:rPr>
              <a:t> </a:t>
            </a:r>
            <a:r>
              <a:rPr lang="en-GB" sz="1600" dirty="0">
                <a:solidFill>
                  <a:schemeClr val="bg1"/>
                </a:solidFill>
                <a:latin typeface="+mn-lt"/>
              </a:rPr>
              <a:t>is an essential  tool that helps clients to forecast, inform and validate their marketing and channel strategies </a:t>
            </a:r>
          </a:p>
          <a:p>
            <a:pPr algn="l"/>
            <a:r>
              <a:rPr lang="en-GB" sz="1600" dirty="0">
                <a:solidFill>
                  <a:schemeClr val="bg1"/>
                </a:solidFill>
                <a:latin typeface="+mn-lt"/>
              </a:rPr>
              <a:t>with precision and confidence. </a:t>
            </a:r>
          </a:p>
          <a:p>
            <a:pPr algn="l"/>
            <a:endParaRPr lang="en-GB" sz="1600" dirty="0">
              <a:solidFill>
                <a:schemeClr val="bg1"/>
              </a:solidFill>
              <a:latin typeface="+mn-lt"/>
            </a:endParaRPr>
          </a:p>
          <a:p>
            <a:pPr algn="l"/>
            <a:r>
              <a:rPr lang="en-GB" sz="1600" dirty="0">
                <a:solidFill>
                  <a:schemeClr val="bg1"/>
                </a:solidFill>
                <a:latin typeface="+mn-lt"/>
              </a:rPr>
              <a:t>Underpinned by extensive primary research, granular demand insights and macroeconomic data, the </a:t>
            </a:r>
            <a:r>
              <a:rPr lang="en-GB" sz="1600" i="1" dirty="0">
                <a:solidFill>
                  <a:srgbClr val="9ABDD0"/>
                </a:solidFill>
                <a:latin typeface="+mn-lt"/>
                <a:hlinkClick r:id="rId6">
                  <a:extLst>
                    <a:ext uri="{A12FA001-AC4F-418D-AE19-62706E023703}">
                      <ahyp:hlinkClr xmlns:ahyp="http://schemas.microsoft.com/office/drawing/2018/hyperlinkcolor" val="tx"/>
                    </a:ext>
                  </a:extLst>
                </a:hlinkClick>
              </a:rPr>
              <a:t>SMB Technology Forecaster</a:t>
            </a:r>
            <a:r>
              <a:rPr lang="en-GB" sz="1600" i="1" dirty="0">
                <a:solidFill>
                  <a:schemeClr val="bg1"/>
                </a:solidFill>
                <a:latin typeface="+mn-lt"/>
              </a:rPr>
              <a:t> </a:t>
            </a:r>
            <a:r>
              <a:rPr lang="en-GB" sz="1600" dirty="0">
                <a:solidFill>
                  <a:schemeClr val="bg1"/>
                </a:solidFill>
                <a:latin typeface="+mn-lt"/>
              </a:rPr>
              <a:t>is stress-tested to ensure accuracy and predictability, providing granular forecast data to enable our clients to answer business-critical questions such as the following.</a:t>
            </a:r>
          </a:p>
          <a:p>
            <a:pPr algn="l"/>
            <a:endParaRPr lang="en-GB" sz="1600" dirty="0">
              <a:solidFill>
                <a:schemeClr val="bg1"/>
              </a:solidFill>
              <a:latin typeface="+mn-lt"/>
            </a:endParaRPr>
          </a:p>
          <a:p>
            <a:pPr marL="285750" indent="-285750" algn="l">
              <a:buFont typeface="Arial" panose="020B0604020202020204" pitchFamily="34" charset="0"/>
              <a:buChar char="•"/>
            </a:pPr>
            <a:r>
              <a:rPr lang="en-GB" sz="1600" dirty="0">
                <a:solidFill>
                  <a:schemeClr val="bg1"/>
                </a:solidFill>
                <a:latin typeface="+mn-lt"/>
              </a:rPr>
              <a:t>What is my total addressable market?</a:t>
            </a:r>
          </a:p>
          <a:p>
            <a:pPr marL="285750" indent="-285750" algn="l">
              <a:buFont typeface="Arial" panose="020B0604020202020204" pitchFamily="34" charset="0"/>
              <a:buChar char="•"/>
            </a:pPr>
            <a:r>
              <a:rPr lang="en-GB" sz="1600" dirty="0">
                <a:solidFill>
                  <a:schemeClr val="bg1"/>
                </a:solidFill>
                <a:latin typeface="+mn-lt"/>
              </a:rPr>
              <a:t>Which markets offer my brand the greatest opportunity?</a:t>
            </a:r>
          </a:p>
          <a:p>
            <a:pPr marL="285750" indent="-285750" algn="l">
              <a:buFont typeface="Arial" panose="020B0604020202020204" pitchFamily="34" charset="0"/>
              <a:buChar char="•"/>
            </a:pPr>
            <a:r>
              <a:rPr lang="en-GB" sz="1600" dirty="0">
                <a:solidFill>
                  <a:schemeClr val="bg1"/>
                </a:solidFill>
                <a:latin typeface="+mn-lt"/>
              </a:rPr>
              <a:t>How much of my current revenue may be at risk?</a:t>
            </a:r>
          </a:p>
          <a:p>
            <a:pPr marL="285750" indent="-285750" algn="l">
              <a:buFont typeface="Arial" panose="020B0604020202020204" pitchFamily="34" charset="0"/>
              <a:buChar char="•"/>
            </a:pPr>
            <a:r>
              <a:rPr lang="en-GB" sz="1600" dirty="0">
                <a:solidFill>
                  <a:schemeClr val="bg1"/>
                </a:solidFill>
                <a:latin typeface="+mn-lt"/>
              </a:rPr>
              <a:t>What is the best route to market?</a:t>
            </a:r>
          </a:p>
        </p:txBody>
      </p:sp>
      <p:pic>
        <p:nvPicPr>
          <p:cNvPr id="8" name="Picture 7">
            <a:extLst>
              <a:ext uri="{FF2B5EF4-FFF2-40B4-BE49-F238E27FC236}">
                <a16:creationId xmlns:a16="http://schemas.microsoft.com/office/drawing/2014/main" id="{654DAB65-C2B2-5366-3E8E-BF9D9B9814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359800" y="6276478"/>
            <a:ext cx="1312393" cy="432608"/>
          </a:xfrm>
          <a:prstGeom prst="rect">
            <a:avLst/>
          </a:prstGeom>
        </p:spPr>
      </p:pic>
      <p:graphicFrame>
        <p:nvGraphicFramePr>
          <p:cNvPr id="60" name="Chart 59">
            <a:extLst>
              <a:ext uri="{FF2B5EF4-FFF2-40B4-BE49-F238E27FC236}">
                <a16:creationId xmlns:a16="http://schemas.microsoft.com/office/drawing/2014/main" id="{826A4FA8-F1D2-6DC5-72C0-CCD1086CFB62}"/>
              </a:ext>
            </a:extLst>
          </p:cNvPr>
          <p:cNvGraphicFramePr/>
          <p:nvPr>
            <p:extLst>
              <p:ext uri="{D42A27DB-BD31-4B8C-83A1-F6EECF244321}">
                <p14:modId xmlns:p14="http://schemas.microsoft.com/office/powerpoint/2010/main" val="395246049"/>
              </p:ext>
            </p:extLst>
          </p:nvPr>
        </p:nvGraphicFramePr>
        <p:xfrm>
          <a:off x="6046768" y="1714224"/>
          <a:ext cx="5553800" cy="3711060"/>
        </p:xfrm>
        <a:graphic>
          <a:graphicData uri="http://schemas.openxmlformats.org/drawingml/2006/chart">
            <c:chart xmlns:c="http://schemas.openxmlformats.org/drawingml/2006/chart" xmlns:r="http://schemas.openxmlformats.org/officeDocument/2006/relationships" r:id="rId8"/>
          </a:graphicData>
        </a:graphic>
      </p:graphicFrame>
      <p:sp>
        <p:nvSpPr>
          <p:cNvPr id="61" name="Oval 189">
            <a:extLst>
              <a:ext uri="{FF2B5EF4-FFF2-40B4-BE49-F238E27FC236}">
                <a16:creationId xmlns:a16="http://schemas.microsoft.com/office/drawing/2014/main" id="{6151D7C4-5418-EA02-B7F1-29776988943A}"/>
              </a:ext>
            </a:extLst>
          </p:cNvPr>
          <p:cNvSpPr>
            <a:spLocks noChangeArrowheads="1"/>
          </p:cNvSpPr>
          <p:nvPr/>
        </p:nvSpPr>
        <p:spPr bwMode="auto">
          <a:xfrm>
            <a:off x="9233691" y="1906721"/>
            <a:ext cx="774197" cy="780614"/>
          </a:xfrm>
          <a:prstGeom prst="ellipse">
            <a:avLst/>
          </a:prstGeom>
          <a:solidFill>
            <a:srgbClr val="8DB6C8"/>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62" name="Freeform 211">
            <a:extLst>
              <a:ext uri="{FF2B5EF4-FFF2-40B4-BE49-F238E27FC236}">
                <a16:creationId xmlns:a16="http://schemas.microsoft.com/office/drawing/2014/main" id="{BAE6C886-4350-F0B8-13AD-F06312C70095}"/>
              </a:ext>
            </a:extLst>
          </p:cNvPr>
          <p:cNvSpPr>
            <a:spLocks/>
          </p:cNvSpPr>
          <p:nvPr/>
        </p:nvSpPr>
        <p:spPr bwMode="auto">
          <a:xfrm>
            <a:off x="9283948" y="1958048"/>
            <a:ext cx="673681" cy="677958"/>
          </a:xfrm>
          <a:custGeom>
            <a:avLst/>
            <a:gdLst>
              <a:gd name="T0" fmla="*/ 249 w 704"/>
              <a:gd name="T1" fmla="*/ 647 h 704"/>
              <a:gd name="T2" fmla="*/ 57 w 704"/>
              <a:gd name="T3" fmla="*/ 249 h 704"/>
              <a:gd name="T4" fmla="*/ 455 w 704"/>
              <a:gd name="T5" fmla="*/ 57 h 704"/>
              <a:gd name="T6" fmla="*/ 647 w 704"/>
              <a:gd name="T7" fmla="*/ 455 h 704"/>
              <a:gd name="T8" fmla="*/ 249 w 704"/>
              <a:gd name="T9" fmla="*/ 647 h 704"/>
            </a:gdLst>
            <a:ahLst/>
            <a:cxnLst>
              <a:cxn ang="0">
                <a:pos x="T0" y="T1"/>
              </a:cxn>
              <a:cxn ang="0">
                <a:pos x="T2" y="T3"/>
              </a:cxn>
              <a:cxn ang="0">
                <a:pos x="T4" y="T5"/>
              </a:cxn>
              <a:cxn ang="0">
                <a:pos x="T6" y="T7"/>
              </a:cxn>
              <a:cxn ang="0">
                <a:pos x="T8" y="T9"/>
              </a:cxn>
            </a:cxnLst>
            <a:rect l="0" t="0" r="r" b="b"/>
            <a:pathLst>
              <a:path w="704" h="704">
                <a:moveTo>
                  <a:pt x="249" y="647"/>
                </a:moveTo>
                <a:cubicBezTo>
                  <a:pt x="86" y="590"/>
                  <a:pt x="0" y="412"/>
                  <a:pt x="57" y="249"/>
                </a:cubicBezTo>
                <a:cubicBezTo>
                  <a:pt x="114" y="86"/>
                  <a:pt x="292" y="0"/>
                  <a:pt x="455" y="57"/>
                </a:cubicBezTo>
                <a:cubicBezTo>
                  <a:pt x="618" y="114"/>
                  <a:pt x="704" y="292"/>
                  <a:pt x="647" y="455"/>
                </a:cubicBezTo>
                <a:cubicBezTo>
                  <a:pt x="590" y="618"/>
                  <a:pt x="412" y="704"/>
                  <a:pt x="249" y="6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Oval 189">
            <a:extLst>
              <a:ext uri="{FF2B5EF4-FFF2-40B4-BE49-F238E27FC236}">
                <a16:creationId xmlns:a16="http://schemas.microsoft.com/office/drawing/2014/main" id="{9351BD15-C0E5-40A3-AEAF-C92B961D0A15}"/>
              </a:ext>
            </a:extLst>
          </p:cNvPr>
          <p:cNvSpPr>
            <a:spLocks noChangeArrowheads="1"/>
          </p:cNvSpPr>
          <p:nvPr/>
        </p:nvSpPr>
        <p:spPr bwMode="auto">
          <a:xfrm>
            <a:off x="9930190" y="3090113"/>
            <a:ext cx="774197" cy="780614"/>
          </a:xfrm>
          <a:prstGeom prst="ellipse">
            <a:avLst/>
          </a:prstGeom>
          <a:solidFill>
            <a:srgbClr val="8DB6C8"/>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64" name="Freeform 211">
            <a:extLst>
              <a:ext uri="{FF2B5EF4-FFF2-40B4-BE49-F238E27FC236}">
                <a16:creationId xmlns:a16="http://schemas.microsoft.com/office/drawing/2014/main" id="{AC24FB79-A6C9-3456-43FD-56777B5670A8}"/>
              </a:ext>
            </a:extLst>
          </p:cNvPr>
          <p:cNvSpPr>
            <a:spLocks/>
          </p:cNvSpPr>
          <p:nvPr/>
        </p:nvSpPr>
        <p:spPr bwMode="auto">
          <a:xfrm>
            <a:off x="9980448" y="3141441"/>
            <a:ext cx="673681" cy="677958"/>
          </a:xfrm>
          <a:custGeom>
            <a:avLst/>
            <a:gdLst>
              <a:gd name="T0" fmla="*/ 249 w 704"/>
              <a:gd name="T1" fmla="*/ 647 h 704"/>
              <a:gd name="T2" fmla="*/ 57 w 704"/>
              <a:gd name="T3" fmla="*/ 249 h 704"/>
              <a:gd name="T4" fmla="*/ 455 w 704"/>
              <a:gd name="T5" fmla="*/ 57 h 704"/>
              <a:gd name="T6" fmla="*/ 647 w 704"/>
              <a:gd name="T7" fmla="*/ 455 h 704"/>
              <a:gd name="T8" fmla="*/ 249 w 704"/>
              <a:gd name="T9" fmla="*/ 647 h 704"/>
            </a:gdLst>
            <a:ahLst/>
            <a:cxnLst>
              <a:cxn ang="0">
                <a:pos x="T0" y="T1"/>
              </a:cxn>
              <a:cxn ang="0">
                <a:pos x="T2" y="T3"/>
              </a:cxn>
              <a:cxn ang="0">
                <a:pos x="T4" y="T5"/>
              </a:cxn>
              <a:cxn ang="0">
                <a:pos x="T6" y="T7"/>
              </a:cxn>
              <a:cxn ang="0">
                <a:pos x="T8" y="T9"/>
              </a:cxn>
            </a:cxnLst>
            <a:rect l="0" t="0" r="r" b="b"/>
            <a:pathLst>
              <a:path w="704" h="704">
                <a:moveTo>
                  <a:pt x="249" y="647"/>
                </a:moveTo>
                <a:cubicBezTo>
                  <a:pt x="86" y="590"/>
                  <a:pt x="0" y="412"/>
                  <a:pt x="57" y="249"/>
                </a:cubicBezTo>
                <a:cubicBezTo>
                  <a:pt x="114" y="86"/>
                  <a:pt x="292" y="0"/>
                  <a:pt x="455" y="57"/>
                </a:cubicBezTo>
                <a:cubicBezTo>
                  <a:pt x="618" y="114"/>
                  <a:pt x="704" y="292"/>
                  <a:pt x="647" y="455"/>
                </a:cubicBezTo>
                <a:cubicBezTo>
                  <a:pt x="590" y="618"/>
                  <a:pt x="412" y="704"/>
                  <a:pt x="249" y="6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Oval 189">
            <a:extLst>
              <a:ext uri="{FF2B5EF4-FFF2-40B4-BE49-F238E27FC236}">
                <a16:creationId xmlns:a16="http://schemas.microsoft.com/office/drawing/2014/main" id="{FED50DCE-1C43-E9FF-5BAF-B28E01AF004E}"/>
              </a:ext>
            </a:extLst>
          </p:cNvPr>
          <p:cNvSpPr>
            <a:spLocks noChangeArrowheads="1"/>
          </p:cNvSpPr>
          <p:nvPr/>
        </p:nvSpPr>
        <p:spPr bwMode="auto">
          <a:xfrm>
            <a:off x="9233691" y="4386335"/>
            <a:ext cx="774197" cy="780614"/>
          </a:xfrm>
          <a:prstGeom prst="ellipse">
            <a:avLst/>
          </a:prstGeom>
          <a:solidFill>
            <a:srgbClr val="8DB6C8"/>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66" name="Freeform 211">
            <a:extLst>
              <a:ext uri="{FF2B5EF4-FFF2-40B4-BE49-F238E27FC236}">
                <a16:creationId xmlns:a16="http://schemas.microsoft.com/office/drawing/2014/main" id="{32D82B85-D91F-963D-2786-D93B557D2743}"/>
              </a:ext>
            </a:extLst>
          </p:cNvPr>
          <p:cNvSpPr>
            <a:spLocks/>
          </p:cNvSpPr>
          <p:nvPr/>
        </p:nvSpPr>
        <p:spPr bwMode="auto">
          <a:xfrm>
            <a:off x="9283948" y="4437663"/>
            <a:ext cx="673681" cy="677958"/>
          </a:xfrm>
          <a:custGeom>
            <a:avLst/>
            <a:gdLst>
              <a:gd name="T0" fmla="*/ 249 w 704"/>
              <a:gd name="T1" fmla="*/ 647 h 704"/>
              <a:gd name="T2" fmla="*/ 57 w 704"/>
              <a:gd name="T3" fmla="*/ 249 h 704"/>
              <a:gd name="T4" fmla="*/ 455 w 704"/>
              <a:gd name="T5" fmla="*/ 57 h 704"/>
              <a:gd name="T6" fmla="*/ 647 w 704"/>
              <a:gd name="T7" fmla="*/ 455 h 704"/>
              <a:gd name="T8" fmla="*/ 249 w 704"/>
              <a:gd name="T9" fmla="*/ 647 h 704"/>
            </a:gdLst>
            <a:ahLst/>
            <a:cxnLst>
              <a:cxn ang="0">
                <a:pos x="T0" y="T1"/>
              </a:cxn>
              <a:cxn ang="0">
                <a:pos x="T2" y="T3"/>
              </a:cxn>
              <a:cxn ang="0">
                <a:pos x="T4" y="T5"/>
              </a:cxn>
              <a:cxn ang="0">
                <a:pos x="T6" y="T7"/>
              </a:cxn>
              <a:cxn ang="0">
                <a:pos x="T8" y="T9"/>
              </a:cxn>
            </a:cxnLst>
            <a:rect l="0" t="0" r="r" b="b"/>
            <a:pathLst>
              <a:path w="704" h="704">
                <a:moveTo>
                  <a:pt x="249" y="647"/>
                </a:moveTo>
                <a:cubicBezTo>
                  <a:pt x="86" y="590"/>
                  <a:pt x="0" y="412"/>
                  <a:pt x="57" y="249"/>
                </a:cubicBezTo>
                <a:cubicBezTo>
                  <a:pt x="114" y="86"/>
                  <a:pt x="292" y="0"/>
                  <a:pt x="455" y="57"/>
                </a:cubicBezTo>
                <a:cubicBezTo>
                  <a:pt x="618" y="114"/>
                  <a:pt x="704" y="292"/>
                  <a:pt x="647" y="455"/>
                </a:cubicBezTo>
                <a:cubicBezTo>
                  <a:pt x="590" y="618"/>
                  <a:pt x="412" y="704"/>
                  <a:pt x="249" y="6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Oval 189">
            <a:extLst>
              <a:ext uri="{FF2B5EF4-FFF2-40B4-BE49-F238E27FC236}">
                <a16:creationId xmlns:a16="http://schemas.microsoft.com/office/drawing/2014/main" id="{86D4B410-FC92-EB2C-7725-47D225B5FBC9}"/>
              </a:ext>
            </a:extLst>
          </p:cNvPr>
          <p:cNvSpPr>
            <a:spLocks noChangeArrowheads="1"/>
          </p:cNvSpPr>
          <p:nvPr/>
        </p:nvSpPr>
        <p:spPr bwMode="auto">
          <a:xfrm>
            <a:off x="7621105" y="1906721"/>
            <a:ext cx="774197" cy="780614"/>
          </a:xfrm>
          <a:prstGeom prst="ellipse">
            <a:avLst/>
          </a:prstGeom>
          <a:solidFill>
            <a:srgbClr val="8DB6C8"/>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68" name="Freeform 211">
            <a:extLst>
              <a:ext uri="{FF2B5EF4-FFF2-40B4-BE49-F238E27FC236}">
                <a16:creationId xmlns:a16="http://schemas.microsoft.com/office/drawing/2014/main" id="{EE51E2D5-F2F7-48CA-DD85-C2CFB442FC67}"/>
              </a:ext>
            </a:extLst>
          </p:cNvPr>
          <p:cNvSpPr>
            <a:spLocks/>
          </p:cNvSpPr>
          <p:nvPr/>
        </p:nvSpPr>
        <p:spPr bwMode="auto">
          <a:xfrm>
            <a:off x="7671363" y="1958048"/>
            <a:ext cx="673681" cy="677958"/>
          </a:xfrm>
          <a:custGeom>
            <a:avLst/>
            <a:gdLst>
              <a:gd name="T0" fmla="*/ 249 w 704"/>
              <a:gd name="T1" fmla="*/ 647 h 704"/>
              <a:gd name="T2" fmla="*/ 57 w 704"/>
              <a:gd name="T3" fmla="*/ 249 h 704"/>
              <a:gd name="T4" fmla="*/ 455 w 704"/>
              <a:gd name="T5" fmla="*/ 57 h 704"/>
              <a:gd name="T6" fmla="*/ 647 w 704"/>
              <a:gd name="T7" fmla="*/ 455 h 704"/>
              <a:gd name="T8" fmla="*/ 249 w 704"/>
              <a:gd name="T9" fmla="*/ 647 h 704"/>
            </a:gdLst>
            <a:ahLst/>
            <a:cxnLst>
              <a:cxn ang="0">
                <a:pos x="T0" y="T1"/>
              </a:cxn>
              <a:cxn ang="0">
                <a:pos x="T2" y="T3"/>
              </a:cxn>
              <a:cxn ang="0">
                <a:pos x="T4" y="T5"/>
              </a:cxn>
              <a:cxn ang="0">
                <a:pos x="T6" y="T7"/>
              </a:cxn>
              <a:cxn ang="0">
                <a:pos x="T8" y="T9"/>
              </a:cxn>
            </a:cxnLst>
            <a:rect l="0" t="0" r="r" b="b"/>
            <a:pathLst>
              <a:path w="704" h="704">
                <a:moveTo>
                  <a:pt x="249" y="647"/>
                </a:moveTo>
                <a:cubicBezTo>
                  <a:pt x="86" y="590"/>
                  <a:pt x="0" y="412"/>
                  <a:pt x="57" y="249"/>
                </a:cubicBezTo>
                <a:cubicBezTo>
                  <a:pt x="114" y="86"/>
                  <a:pt x="292" y="0"/>
                  <a:pt x="455" y="57"/>
                </a:cubicBezTo>
                <a:cubicBezTo>
                  <a:pt x="618" y="114"/>
                  <a:pt x="704" y="292"/>
                  <a:pt x="647" y="455"/>
                </a:cubicBezTo>
                <a:cubicBezTo>
                  <a:pt x="590" y="618"/>
                  <a:pt x="412" y="704"/>
                  <a:pt x="249" y="6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Oval 189">
            <a:extLst>
              <a:ext uri="{FF2B5EF4-FFF2-40B4-BE49-F238E27FC236}">
                <a16:creationId xmlns:a16="http://schemas.microsoft.com/office/drawing/2014/main" id="{6F48EC56-BA36-C2DD-AC93-26008F302C33}"/>
              </a:ext>
            </a:extLst>
          </p:cNvPr>
          <p:cNvSpPr>
            <a:spLocks noChangeArrowheads="1"/>
          </p:cNvSpPr>
          <p:nvPr/>
        </p:nvSpPr>
        <p:spPr bwMode="auto">
          <a:xfrm>
            <a:off x="6947424" y="3090113"/>
            <a:ext cx="774197" cy="780614"/>
          </a:xfrm>
          <a:prstGeom prst="ellipse">
            <a:avLst/>
          </a:prstGeom>
          <a:solidFill>
            <a:srgbClr val="8DB6C8"/>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70" name="Freeform 211">
            <a:extLst>
              <a:ext uri="{FF2B5EF4-FFF2-40B4-BE49-F238E27FC236}">
                <a16:creationId xmlns:a16="http://schemas.microsoft.com/office/drawing/2014/main" id="{9A1217A0-F846-B95C-DB6C-9C9C115EEFFE}"/>
              </a:ext>
            </a:extLst>
          </p:cNvPr>
          <p:cNvSpPr>
            <a:spLocks/>
          </p:cNvSpPr>
          <p:nvPr/>
        </p:nvSpPr>
        <p:spPr bwMode="auto">
          <a:xfrm>
            <a:off x="6997682" y="3141441"/>
            <a:ext cx="673681" cy="677958"/>
          </a:xfrm>
          <a:custGeom>
            <a:avLst/>
            <a:gdLst>
              <a:gd name="T0" fmla="*/ 249 w 704"/>
              <a:gd name="T1" fmla="*/ 647 h 704"/>
              <a:gd name="T2" fmla="*/ 57 w 704"/>
              <a:gd name="T3" fmla="*/ 249 h 704"/>
              <a:gd name="T4" fmla="*/ 455 w 704"/>
              <a:gd name="T5" fmla="*/ 57 h 704"/>
              <a:gd name="T6" fmla="*/ 647 w 704"/>
              <a:gd name="T7" fmla="*/ 455 h 704"/>
              <a:gd name="T8" fmla="*/ 249 w 704"/>
              <a:gd name="T9" fmla="*/ 647 h 704"/>
            </a:gdLst>
            <a:ahLst/>
            <a:cxnLst>
              <a:cxn ang="0">
                <a:pos x="T0" y="T1"/>
              </a:cxn>
              <a:cxn ang="0">
                <a:pos x="T2" y="T3"/>
              </a:cxn>
              <a:cxn ang="0">
                <a:pos x="T4" y="T5"/>
              </a:cxn>
              <a:cxn ang="0">
                <a:pos x="T6" y="T7"/>
              </a:cxn>
              <a:cxn ang="0">
                <a:pos x="T8" y="T9"/>
              </a:cxn>
            </a:cxnLst>
            <a:rect l="0" t="0" r="r" b="b"/>
            <a:pathLst>
              <a:path w="704" h="704">
                <a:moveTo>
                  <a:pt x="249" y="647"/>
                </a:moveTo>
                <a:cubicBezTo>
                  <a:pt x="86" y="590"/>
                  <a:pt x="0" y="412"/>
                  <a:pt x="57" y="249"/>
                </a:cubicBezTo>
                <a:cubicBezTo>
                  <a:pt x="114" y="86"/>
                  <a:pt x="292" y="0"/>
                  <a:pt x="455" y="57"/>
                </a:cubicBezTo>
                <a:cubicBezTo>
                  <a:pt x="618" y="114"/>
                  <a:pt x="704" y="292"/>
                  <a:pt x="647" y="455"/>
                </a:cubicBezTo>
                <a:cubicBezTo>
                  <a:pt x="590" y="618"/>
                  <a:pt x="412" y="704"/>
                  <a:pt x="249" y="6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Oval 189">
            <a:extLst>
              <a:ext uri="{FF2B5EF4-FFF2-40B4-BE49-F238E27FC236}">
                <a16:creationId xmlns:a16="http://schemas.microsoft.com/office/drawing/2014/main" id="{9E71A633-A6ED-D02E-F71B-949B4763A8E2}"/>
              </a:ext>
            </a:extLst>
          </p:cNvPr>
          <p:cNvSpPr>
            <a:spLocks noChangeArrowheads="1"/>
          </p:cNvSpPr>
          <p:nvPr/>
        </p:nvSpPr>
        <p:spPr bwMode="auto">
          <a:xfrm>
            <a:off x="7621105" y="4386335"/>
            <a:ext cx="774197" cy="780614"/>
          </a:xfrm>
          <a:prstGeom prst="ellipse">
            <a:avLst/>
          </a:prstGeom>
          <a:solidFill>
            <a:srgbClr val="8DB6C8"/>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72" name="Freeform 211">
            <a:extLst>
              <a:ext uri="{FF2B5EF4-FFF2-40B4-BE49-F238E27FC236}">
                <a16:creationId xmlns:a16="http://schemas.microsoft.com/office/drawing/2014/main" id="{8334B346-23C6-2256-D26A-8D726BE440AC}"/>
              </a:ext>
            </a:extLst>
          </p:cNvPr>
          <p:cNvSpPr>
            <a:spLocks/>
          </p:cNvSpPr>
          <p:nvPr/>
        </p:nvSpPr>
        <p:spPr bwMode="auto">
          <a:xfrm>
            <a:off x="7671363" y="4437663"/>
            <a:ext cx="673681" cy="677958"/>
          </a:xfrm>
          <a:custGeom>
            <a:avLst/>
            <a:gdLst>
              <a:gd name="T0" fmla="*/ 249 w 704"/>
              <a:gd name="T1" fmla="*/ 647 h 704"/>
              <a:gd name="T2" fmla="*/ 57 w 704"/>
              <a:gd name="T3" fmla="*/ 249 h 704"/>
              <a:gd name="T4" fmla="*/ 455 w 704"/>
              <a:gd name="T5" fmla="*/ 57 h 704"/>
              <a:gd name="T6" fmla="*/ 647 w 704"/>
              <a:gd name="T7" fmla="*/ 455 h 704"/>
              <a:gd name="T8" fmla="*/ 249 w 704"/>
              <a:gd name="T9" fmla="*/ 647 h 704"/>
            </a:gdLst>
            <a:ahLst/>
            <a:cxnLst>
              <a:cxn ang="0">
                <a:pos x="T0" y="T1"/>
              </a:cxn>
              <a:cxn ang="0">
                <a:pos x="T2" y="T3"/>
              </a:cxn>
              <a:cxn ang="0">
                <a:pos x="T4" y="T5"/>
              </a:cxn>
              <a:cxn ang="0">
                <a:pos x="T6" y="T7"/>
              </a:cxn>
              <a:cxn ang="0">
                <a:pos x="T8" y="T9"/>
              </a:cxn>
            </a:cxnLst>
            <a:rect l="0" t="0" r="r" b="b"/>
            <a:pathLst>
              <a:path w="704" h="704">
                <a:moveTo>
                  <a:pt x="249" y="647"/>
                </a:moveTo>
                <a:cubicBezTo>
                  <a:pt x="86" y="590"/>
                  <a:pt x="0" y="412"/>
                  <a:pt x="57" y="249"/>
                </a:cubicBezTo>
                <a:cubicBezTo>
                  <a:pt x="114" y="86"/>
                  <a:pt x="292" y="0"/>
                  <a:pt x="455" y="57"/>
                </a:cubicBezTo>
                <a:cubicBezTo>
                  <a:pt x="618" y="114"/>
                  <a:pt x="704" y="292"/>
                  <a:pt x="647" y="455"/>
                </a:cubicBezTo>
                <a:cubicBezTo>
                  <a:pt x="590" y="618"/>
                  <a:pt x="412" y="704"/>
                  <a:pt x="249" y="6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nvGrpSpPr>
          <p:cNvPr id="73" name="Group 72">
            <a:extLst>
              <a:ext uri="{FF2B5EF4-FFF2-40B4-BE49-F238E27FC236}">
                <a16:creationId xmlns:a16="http://schemas.microsoft.com/office/drawing/2014/main" id="{A68DFB46-908A-643C-592F-DE440EFF2507}"/>
              </a:ext>
            </a:extLst>
          </p:cNvPr>
          <p:cNvGrpSpPr/>
          <p:nvPr/>
        </p:nvGrpSpPr>
        <p:grpSpPr>
          <a:xfrm>
            <a:off x="7964291" y="2696545"/>
            <a:ext cx="1723230" cy="1737512"/>
            <a:chOff x="824617" y="3167963"/>
            <a:chExt cx="1069749" cy="1078615"/>
          </a:xfrm>
          <a:solidFill>
            <a:srgbClr val="639AB8"/>
          </a:solidFill>
        </p:grpSpPr>
        <p:sp>
          <p:nvSpPr>
            <p:cNvPr id="74" name="Oval 189">
              <a:extLst>
                <a:ext uri="{FF2B5EF4-FFF2-40B4-BE49-F238E27FC236}">
                  <a16:creationId xmlns:a16="http://schemas.microsoft.com/office/drawing/2014/main" id="{8EB1C895-138B-E8DF-6900-179ACC4CD368}"/>
                </a:ext>
              </a:extLst>
            </p:cNvPr>
            <p:cNvSpPr>
              <a:spLocks noChangeArrowheads="1"/>
            </p:cNvSpPr>
            <p:nvPr/>
          </p:nvSpPr>
          <p:spPr bwMode="auto">
            <a:xfrm>
              <a:off x="824617" y="3167963"/>
              <a:ext cx="1069749" cy="1078615"/>
            </a:xfrm>
            <a:prstGeom prst="ellipse">
              <a:avLst/>
            </a:prstGeom>
            <a:solidFill>
              <a:srgbClr val="639AB8"/>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dirty="0"/>
            </a:p>
          </p:txBody>
        </p:sp>
        <p:sp>
          <p:nvSpPr>
            <p:cNvPr id="75" name="Freeform 211">
              <a:extLst>
                <a:ext uri="{FF2B5EF4-FFF2-40B4-BE49-F238E27FC236}">
                  <a16:creationId xmlns:a16="http://schemas.microsoft.com/office/drawing/2014/main" id="{02882A40-5E15-26E3-95E4-B48F9E0C1102}"/>
                </a:ext>
              </a:extLst>
            </p:cNvPr>
            <p:cNvSpPr>
              <a:spLocks/>
            </p:cNvSpPr>
            <p:nvPr/>
          </p:nvSpPr>
          <p:spPr bwMode="auto">
            <a:xfrm>
              <a:off x="894061" y="3238885"/>
              <a:ext cx="930860" cy="936770"/>
            </a:xfrm>
            <a:custGeom>
              <a:avLst/>
              <a:gdLst>
                <a:gd name="T0" fmla="*/ 249 w 704"/>
                <a:gd name="T1" fmla="*/ 647 h 704"/>
                <a:gd name="T2" fmla="*/ 57 w 704"/>
                <a:gd name="T3" fmla="*/ 249 h 704"/>
                <a:gd name="T4" fmla="*/ 455 w 704"/>
                <a:gd name="T5" fmla="*/ 57 h 704"/>
                <a:gd name="T6" fmla="*/ 647 w 704"/>
                <a:gd name="T7" fmla="*/ 455 h 704"/>
                <a:gd name="T8" fmla="*/ 249 w 704"/>
                <a:gd name="T9" fmla="*/ 647 h 704"/>
              </a:gdLst>
              <a:ahLst/>
              <a:cxnLst>
                <a:cxn ang="0">
                  <a:pos x="T0" y="T1"/>
                </a:cxn>
                <a:cxn ang="0">
                  <a:pos x="T2" y="T3"/>
                </a:cxn>
                <a:cxn ang="0">
                  <a:pos x="T4" y="T5"/>
                </a:cxn>
                <a:cxn ang="0">
                  <a:pos x="T6" y="T7"/>
                </a:cxn>
                <a:cxn ang="0">
                  <a:pos x="T8" y="T9"/>
                </a:cxn>
              </a:cxnLst>
              <a:rect l="0" t="0" r="r" b="b"/>
              <a:pathLst>
                <a:path w="704" h="704">
                  <a:moveTo>
                    <a:pt x="249" y="647"/>
                  </a:moveTo>
                  <a:cubicBezTo>
                    <a:pt x="86" y="590"/>
                    <a:pt x="0" y="412"/>
                    <a:pt x="57" y="249"/>
                  </a:cubicBezTo>
                  <a:cubicBezTo>
                    <a:pt x="114" y="86"/>
                    <a:pt x="292" y="0"/>
                    <a:pt x="455" y="57"/>
                  </a:cubicBezTo>
                  <a:cubicBezTo>
                    <a:pt x="618" y="114"/>
                    <a:pt x="704" y="292"/>
                    <a:pt x="647" y="455"/>
                  </a:cubicBezTo>
                  <a:cubicBezTo>
                    <a:pt x="590" y="618"/>
                    <a:pt x="412" y="704"/>
                    <a:pt x="249" y="647"/>
                  </a:cubicBezTo>
                </a:path>
              </a:pathLst>
            </a:custGeom>
            <a:solidFill>
              <a:srgbClr val="0427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6" name="Oval 5" descr="© INSCALE GmbH, 26.05.2010&#10;http://www.presentationload.com/">
            <a:extLst>
              <a:ext uri="{FF2B5EF4-FFF2-40B4-BE49-F238E27FC236}">
                <a16:creationId xmlns:a16="http://schemas.microsoft.com/office/drawing/2014/main" id="{90EB25F2-39EB-4290-A596-4A1F9F6C9A52}"/>
              </a:ext>
            </a:extLst>
          </p:cNvPr>
          <p:cNvSpPr>
            <a:spLocks noChangeArrowheads="1"/>
          </p:cNvSpPr>
          <p:nvPr/>
        </p:nvSpPr>
        <p:spPr bwMode="gray">
          <a:xfrm>
            <a:off x="8378747" y="3326173"/>
            <a:ext cx="933526" cy="669176"/>
          </a:xfrm>
          <a:prstGeom prst="rect">
            <a:avLst/>
          </a:prstGeom>
          <a:noFill/>
          <a:ln w="38100" algn="ctr">
            <a:noFill/>
            <a:round/>
            <a:headEnd/>
            <a:tailEnd/>
          </a:ln>
          <a:effectLst/>
        </p:spPr>
        <p:txBody>
          <a:bodyPr wrap="none" lIns="0" tIns="0" rIns="0" bIns="0" anchor="ctr">
            <a:spAutoFit/>
          </a:bodyPr>
          <a:lstStyle/>
          <a:p>
            <a:pPr algn="ctr" eaLnBrk="0" hangingPunct="0"/>
            <a:r>
              <a:rPr lang="en-US" sz="1400" b="1" noProof="1">
                <a:solidFill>
                  <a:schemeClr val="bg1"/>
                </a:solidFill>
                <a:latin typeface="Franklin Gothic Medium" panose="020B0603020102020204" pitchFamily="34" charset="0"/>
              </a:rPr>
              <a:t>SMB </a:t>
            </a:r>
          </a:p>
          <a:p>
            <a:pPr algn="ctr" eaLnBrk="0" hangingPunct="0"/>
            <a:r>
              <a:rPr lang="en-US" sz="1400" b="1" noProof="1">
                <a:solidFill>
                  <a:schemeClr val="bg1"/>
                </a:solidFill>
                <a:latin typeface="Franklin Gothic Medium" panose="020B0603020102020204" pitchFamily="34" charset="0"/>
              </a:rPr>
              <a:t>Technology </a:t>
            </a:r>
          </a:p>
          <a:p>
            <a:pPr algn="ctr" eaLnBrk="0" hangingPunct="0"/>
            <a:r>
              <a:rPr lang="en-US" sz="1400" b="1" noProof="1">
                <a:solidFill>
                  <a:schemeClr val="bg1"/>
                </a:solidFill>
                <a:latin typeface="Franklin Gothic Medium" panose="020B0603020102020204" pitchFamily="34" charset="0"/>
              </a:rPr>
              <a:t>Forecaster</a:t>
            </a:r>
          </a:p>
        </p:txBody>
      </p:sp>
      <p:grpSp>
        <p:nvGrpSpPr>
          <p:cNvPr id="77" name="Graphic 41">
            <a:extLst>
              <a:ext uri="{FF2B5EF4-FFF2-40B4-BE49-F238E27FC236}">
                <a16:creationId xmlns:a16="http://schemas.microsoft.com/office/drawing/2014/main" id="{487BACBA-4B0F-5D44-D7DA-32438E18B42C}"/>
              </a:ext>
            </a:extLst>
          </p:cNvPr>
          <p:cNvGrpSpPr/>
          <p:nvPr/>
        </p:nvGrpSpPr>
        <p:grpSpPr>
          <a:xfrm>
            <a:off x="8694473" y="2990404"/>
            <a:ext cx="302072" cy="302071"/>
            <a:chOff x="5719047" y="3030190"/>
            <a:chExt cx="417389" cy="417388"/>
          </a:xfrm>
          <a:noFill/>
        </p:grpSpPr>
        <p:grpSp>
          <p:nvGrpSpPr>
            <p:cNvPr id="78" name="Graphic 41">
              <a:extLst>
                <a:ext uri="{FF2B5EF4-FFF2-40B4-BE49-F238E27FC236}">
                  <a16:creationId xmlns:a16="http://schemas.microsoft.com/office/drawing/2014/main" id="{F8AE77A4-12FB-C32A-3745-219F5816C7E9}"/>
                </a:ext>
              </a:extLst>
            </p:cNvPr>
            <p:cNvGrpSpPr/>
            <p:nvPr/>
          </p:nvGrpSpPr>
          <p:grpSpPr>
            <a:xfrm>
              <a:off x="5719047" y="3030190"/>
              <a:ext cx="417389" cy="417388"/>
              <a:chOff x="5719047" y="3030190"/>
              <a:chExt cx="417389" cy="417388"/>
            </a:xfrm>
            <a:noFill/>
          </p:grpSpPr>
          <p:sp>
            <p:nvSpPr>
              <p:cNvPr id="88" name="Freeform: Shape 87">
                <a:extLst>
                  <a:ext uri="{FF2B5EF4-FFF2-40B4-BE49-F238E27FC236}">
                    <a16:creationId xmlns:a16="http://schemas.microsoft.com/office/drawing/2014/main" id="{B9A6F478-4655-CC52-7647-4069A24B3D39}"/>
                  </a:ext>
                </a:extLst>
              </p:cNvPr>
              <p:cNvSpPr/>
              <p:nvPr/>
            </p:nvSpPr>
            <p:spPr>
              <a:xfrm>
                <a:off x="5719047" y="3030190"/>
                <a:ext cx="417389" cy="417388"/>
              </a:xfrm>
              <a:custGeom>
                <a:avLst/>
                <a:gdLst>
                  <a:gd name="connsiteX0" fmla="*/ 417390 w 417389"/>
                  <a:gd name="connsiteY0" fmla="*/ 208694 h 417388"/>
                  <a:gd name="connsiteX1" fmla="*/ 208695 w 417389"/>
                  <a:gd name="connsiteY1" fmla="*/ 417389 h 417388"/>
                  <a:gd name="connsiteX2" fmla="*/ 0 w 417389"/>
                  <a:gd name="connsiteY2" fmla="*/ 208694 h 417388"/>
                  <a:gd name="connsiteX3" fmla="*/ 208695 w 417389"/>
                  <a:gd name="connsiteY3" fmla="*/ 0 h 417388"/>
                  <a:gd name="connsiteX4" fmla="*/ 417390 w 417389"/>
                  <a:gd name="connsiteY4" fmla="*/ 208694 h 41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389" h="417388">
                    <a:moveTo>
                      <a:pt x="417390" y="208694"/>
                    </a:moveTo>
                    <a:cubicBezTo>
                      <a:pt x="417390" y="323953"/>
                      <a:pt x="323954" y="417389"/>
                      <a:pt x="208695" y="417389"/>
                    </a:cubicBezTo>
                    <a:cubicBezTo>
                      <a:pt x="93436" y="417389"/>
                      <a:pt x="0" y="323953"/>
                      <a:pt x="0" y="208694"/>
                    </a:cubicBezTo>
                    <a:cubicBezTo>
                      <a:pt x="0" y="93436"/>
                      <a:pt x="93436" y="0"/>
                      <a:pt x="208695" y="0"/>
                    </a:cubicBezTo>
                    <a:cubicBezTo>
                      <a:pt x="323954" y="0"/>
                      <a:pt x="417390" y="93436"/>
                      <a:pt x="417390" y="208694"/>
                    </a:cubicBezTo>
                    <a:close/>
                  </a:path>
                </a:pathLst>
              </a:custGeom>
              <a:noFill/>
              <a:ln w="17145" cap="flat">
                <a:solidFill>
                  <a:schemeClr val="bg1"/>
                </a:solidFill>
                <a:prstDash val="solid"/>
                <a:miter/>
              </a:ln>
            </p:spPr>
            <p:txBody>
              <a:bodyPr rtlCol="0" anchor="ctr"/>
              <a:lstStyle/>
              <a:p>
                <a:endParaRPr lang="en-IN" dirty="0"/>
              </a:p>
            </p:txBody>
          </p:sp>
          <p:sp>
            <p:nvSpPr>
              <p:cNvPr id="89" name="Freeform: Shape 88">
                <a:extLst>
                  <a:ext uri="{FF2B5EF4-FFF2-40B4-BE49-F238E27FC236}">
                    <a16:creationId xmlns:a16="http://schemas.microsoft.com/office/drawing/2014/main" id="{3CDAE4CC-08BA-64AB-F755-BDFBC9ED2F14}"/>
                  </a:ext>
                </a:extLst>
              </p:cNvPr>
              <p:cNvSpPr/>
              <p:nvPr/>
            </p:nvSpPr>
            <p:spPr>
              <a:xfrm>
                <a:off x="5754438" y="3122624"/>
                <a:ext cx="346607" cy="20608"/>
              </a:xfrm>
              <a:custGeom>
                <a:avLst/>
                <a:gdLst>
                  <a:gd name="connsiteX0" fmla="*/ 0 w 346607"/>
                  <a:gd name="connsiteY0" fmla="*/ 0 h 20608"/>
                  <a:gd name="connsiteX1" fmla="*/ 173304 w 346607"/>
                  <a:gd name="connsiteY1" fmla="*/ 20609 h 20608"/>
                  <a:gd name="connsiteX2" fmla="*/ 346607 w 346607"/>
                  <a:gd name="connsiteY2" fmla="*/ 0 h 20608"/>
                </a:gdLst>
                <a:ahLst/>
                <a:cxnLst>
                  <a:cxn ang="0">
                    <a:pos x="connsiteX0" y="connsiteY0"/>
                  </a:cxn>
                  <a:cxn ang="0">
                    <a:pos x="connsiteX1" y="connsiteY1"/>
                  </a:cxn>
                  <a:cxn ang="0">
                    <a:pos x="connsiteX2" y="connsiteY2"/>
                  </a:cxn>
                </a:cxnLst>
                <a:rect l="l" t="t" r="r" b="b"/>
                <a:pathLst>
                  <a:path w="346607" h="20608">
                    <a:moveTo>
                      <a:pt x="0" y="0"/>
                    </a:moveTo>
                    <a:cubicBezTo>
                      <a:pt x="55565" y="13304"/>
                      <a:pt x="113565" y="20609"/>
                      <a:pt x="173304" y="20609"/>
                    </a:cubicBezTo>
                    <a:cubicBezTo>
                      <a:pt x="233043" y="20609"/>
                      <a:pt x="291042" y="13304"/>
                      <a:pt x="346607" y="0"/>
                    </a:cubicBezTo>
                  </a:path>
                </a:pathLst>
              </a:custGeom>
              <a:noFill/>
              <a:ln w="17145" cap="flat">
                <a:solidFill>
                  <a:schemeClr val="bg1"/>
                </a:solidFill>
                <a:prstDash val="solid"/>
                <a:miter/>
              </a:ln>
            </p:spPr>
            <p:txBody>
              <a:bodyPr rtlCol="0" anchor="ctr"/>
              <a:lstStyle/>
              <a:p>
                <a:endParaRPr lang="en-IN" dirty="0"/>
              </a:p>
            </p:txBody>
          </p:sp>
          <p:sp>
            <p:nvSpPr>
              <p:cNvPr id="90" name="Freeform: Shape 89">
                <a:extLst>
                  <a:ext uri="{FF2B5EF4-FFF2-40B4-BE49-F238E27FC236}">
                    <a16:creationId xmlns:a16="http://schemas.microsoft.com/office/drawing/2014/main" id="{C570ECC2-B76D-FCDB-073F-06429525BC49}"/>
                  </a:ext>
                </a:extLst>
              </p:cNvPr>
              <p:cNvSpPr/>
              <p:nvPr/>
            </p:nvSpPr>
            <p:spPr>
              <a:xfrm>
                <a:off x="5754438" y="3334536"/>
                <a:ext cx="346607" cy="20608"/>
              </a:xfrm>
              <a:custGeom>
                <a:avLst/>
                <a:gdLst>
                  <a:gd name="connsiteX0" fmla="*/ 346607 w 346607"/>
                  <a:gd name="connsiteY0" fmla="*/ 20609 h 20608"/>
                  <a:gd name="connsiteX1" fmla="*/ 173304 w 346607"/>
                  <a:gd name="connsiteY1" fmla="*/ 0 h 20608"/>
                  <a:gd name="connsiteX2" fmla="*/ 0 w 346607"/>
                  <a:gd name="connsiteY2" fmla="*/ 20609 h 20608"/>
                </a:gdLst>
                <a:ahLst/>
                <a:cxnLst>
                  <a:cxn ang="0">
                    <a:pos x="connsiteX0" y="connsiteY0"/>
                  </a:cxn>
                  <a:cxn ang="0">
                    <a:pos x="connsiteX1" y="connsiteY1"/>
                  </a:cxn>
                  <a:cxn ang="0">
                    <a:pos x="connsiteX2" y="connsiteY2"/>
                  </a:cxn>
                </a:cxnLst>
                <a:rect l="l" t="t" r="r" b="b"/>
                <a:pathLst>
                  <a:path w="346607" h="20608">
                    <a:moveTo>
                      <a:pt x="346607" y="20609"/>
                    </a:moveTo>
                    <a:cubicBezTo>
                      <a:pt x="291042" y="7304"/>
                      <a:pt x="233043" y="0"/>
                      <a:pt x="173304" y="0"/>
                    </a:cubicBezTo>
                    <a:cubicBezTo>
                      <a:pt x="113565" y="0"/>
                      <a:pt x="55565" y="7304"/>
                      <a:pt x="0" y="20609"/>
                    </a:cubicBezTo>
                  </a:path>
                </a:pathLst>
              </a:custGeom>
              <a:noFill/>
              <a:ln w="17145" cap="flat">
                <a:solidFill>
                  <a:schemeClr val="bg1"/>
                </a:solidFill>
                <a:prstDash val="solid"/>
                <a:miter/>
              </a:ln>
            </p:spPr>
            <p:txBody>
              <a:bodyPr rtlCol="0" anchor="ctr"/>
              <a:lstStyle/>
              <a:p>
                <a:endParaRPr lang="en-IN" dirty="0"/>
              </a:p>
            </p:txBody>
          </p:sp>
          <p:sp>
            <p:nvSpPr>
              <p:cNvPr id="91" name="Freeform: Shape 90">
                <a:extLst>
                  <a:ext uri="{FF2B5EF4-FFF2-40B4-BE49-F238E27FC236}">
                    <a16:creationId xmlns:a16="http://schemas.microsoft.com/office/drawing/2014/main" id="{3716DA3F-101B-60AB-38B0-A14E91999F47}"/>
                  </a:ext>
                </a:extLst>
              </p:cNvPr>
              <p:cNvSpPr/>
              <p:nvPr/>
            </p:nvSpPr>
            <p:spPr>
              <a:xfrm>
                <a:off x="5814699" y="3030190"/>
                <a:ext cx="226086" cy="417388"/>
              </a:xfrm>
              <a:custGeom>
                <a:avLst/>
                <a:gdLst>
                  <a:gd name="connsiteX0" fmla="*/ 226086 w 226086"/>
                  <a:gd name="connsiteY0" fmla="*/ 208694 h 417388"/>
                  <a:gd name="connsiteX1" fmla="*/ 113043 w 226086"/>
                  <a:gd name="connsiteY1" fmla="*/ 417389 h 417388"/>
                  <a:gd name="connsiteX2" fmla="*/ 0 w 226086"/>
                  <a:gd name="connsiteY2" fmla="*/ 208694 h 417388"/>
                  <a:gd name="connsiteX3" fmla="*/ 113043 w 226086"/>
                  <a:gd name="connsiteY3" fmla="*/ 0 h 417388"/>
                  <a:gd name="connsiteX4" fmla="*/ 226086 w 226086"/>
                  <a:gd name="connsiteY4" fmla="*/ 208694 h 41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86" h="417388">
                    <a:moveTo>
                      <a:pt x="226086" y="208694"/>
                    </a:moveTo>
                    <a:cubicBezTo>
                      <a:pt x="226086" y="323953"/>
                      <a:pt x="175475" y="417389"/>
                      <a:pt x="113043" y="417389"/>
                    </a:cubicBezTo>
                    <a:cubicBezTo>
                      <a:pt x="50611" y="417389"/>
                      <a:pt x="0" y="323953"/>
                      <a:pt x="0" y="208694"/>
                    </a:cubicBezTo>
                    <a:cubicBezTo>
                      <a:pt x="0" y="93436"/>
                      <a:pt x="50611" y="0"/>
                      <a:pt x="113043" y="0"/>
                    </a:cubicBezTo>
                    <a:cubicBezTo>
                      <a:pt x="175475" y="0"/>
                      <a:pt x="226086" y="93436"/>
                      <a:pt x="226086" y="208694"/>
                    </a:cubicBezTo>
                    <a:close/>
                  </a:path>
                </a:pathLst>
              </a:custGeom>
              <a:noFill/>
              <a:ln w="17145" cap="flat">
                <a:solidFill>
                  <a:schemeClr val="bg1"/>
                </a:solidFill>
                <a:prstDash val="solid"/>
                <a:miter/>
              </a:ln>
            </p:spPr>
            <p:txBody>
              <a:bodyPr rtlCol="0" anchor="ctr"/>
              <a:lstStyle/>
              <a:p>
                <a:endParaRPr lang="en-IN" dirty="0"/>
              </a:p>
            </p:txBody>
          </p:sp>
          <p:sp>
            <p:nvSpPr>
              <p:cNvPr id="92" name="Freeform: Shape 91">
                <a:extLst>
                  <a:ext uri="{FF2B5EF4-FFF2-40B4-BE49-F238E27FC236}">
                    <a16:creationId xmlns:a16="http://schemas.microsoft.com/office/drawing/2014/main" id="{21828E09-BBD4-82AB-B547-8AC32A02DD87}"/>
                  </a:ext>
                </a:extLst>
              </p:cNvPr>
              <p:cNvSpPr/>
              <p:nvPr/>
            </p:nvSpPr>
            <p:spPr>
              <a:xfrm>
                <a:off x="5719047" y="3238885"/>
                <a:ext cx="417389" cy="8695"/>
              </a:xfrm>
              <a:custGeom>
                <a:avLst/>
                <a:gdLst>
                  <a:gd name="connsiteX0" fmla="*/ 0 w 417389"/>
                  <a:gd name="connsiteY0" fmla="*/ 0 h 8695"/>
                  <a:gd name="connsiteX1" fmla="*/ 417390 w 417389"/>
                  <a:gd name="connsiteY1" fmla="*/ 0 h 8695"/>
                </a:gdLst>
                <a:ahLst/>
                <a:cxnLst>
                  <a:cxn ang="0">
                    <a:pos x="connsiteX0" y="connsiteY0"/>
                  </a:cxn>
                  <a:cxn ang="0">
                    <a:pos x="connsiteX1" y="connsiteY1"/>
                  </a:cxn>
                </a:cxnLst>
                <a:rect l="l" t="t" r="r" b="b"/>
                <a:pathLst>
                  <a:path w="417389" h="8695">
                    <a:moveTo>
                      <a:pt x="0" y="0"/>
                    </a:moveTo>
                    <a:lnTo>
                      <a:pt x="417390" y="0"/>
                    </a:lnTo>
                  </a:path>
                </a:pathLst>
              </a:custGeom>
              <a:ln w="17145" cap="flat">
                <a:solidFill>
                  <a:schemeClr val="bg1"/>
                </a:solidFill>
                <a:prstDash val="solid"/>
                <a:miter/>
              </a:ln>
            </p:spPr>
            <p:txBody>
              <a:bodyPr rtlCol="0" anchor="ctr"/>
              <a:lstStyle/>
              <a:p>
                <a:endParaRPr lang="en-IN" dirty="0"/>
              </a:p>
            </p:txBody>
          </p:sp>
          <p:sp>
            <p:nvSpPr>
              <p:cNvPr id="93" name="Freeform: Shape 92">
                <a:extLst>
                  <a:ext uri="{FF2B5EF4-FFF2-40B4-BE49-F238E27FC236}">
                    <a16:creationId xmlns:a16="http://schemas.microsoft.com/office/drawing/2014/main" id="{55CA96E7-00BC-E612-148E-F13C6EBED767}"/>
                  </a:ext>
                </a:extLst>
              </p:cNvPr>
              <p:cNvSpPr/>
              <p:nvPr/>
            </p:nvSpPr>
            <p:spPr>
              <a:xfrm>
                <a:off x="5927742" y="3030190"/>
                <a:ext cx="8695" cy="417388"/>
              </a:xfrm>
              <a:custGeom>
                <a:avLst/>
                <a:gdLst>
                  <a:gd name="connsiteX0" fmla="*/ 0 w 8695"/>
                  <a:gd name="connsiteY0" fmla="*/ 0 h 417388"/>
                  <a:gd name="connsiteX1" fmla="*/ 0 w 8695"/>
                  <a:gd name="connsiteY1" fmla="*/ 417389 h 417388"/>
                </a:gdLst>
                <a:ahLst/>
                <a:cxnLst>
                  <a:cxn ang="0">
                    <a:pos x="connsiteX0" y="connsiteY0"/>
                  </a:cxn>
                  <a:cxn ang="0">
                    <a:pos x="connsiteX1" y="connsiteY1"/>
                  </a:cxn>
                </a:cxnLst>
                <a:rect l="l" t="t" r="r" b="b"/>
                <a:pathLst>
                  <a:path w="8695" h="417388">
                    <a:moveTo>
                      <a:pt x="0" y="0"/>
                    </a:moveTo>
                    <a:lnTo>
                      <a:pt x="0" y="417389"/>
                    </a:lnTo>
                  </a:path>
                </a:pathLst>
              </a:custGeom>
              <a:ln w="17145" cap="flat">
                <a:solidFill>
                  <a:schemeClr val="bg1"/>
                </a:solidFill>
                <a:prstDash val="solid"/>
                <a:miter/>
              </a:ln>
            </p:spPr>
            <p:txBody>
              <a:bodyPr rtlCol="0" anchor="ctr"/>
              <a:lstStyle/>
              <a:p>
                <a:endParaRPr lang="en-IN" dirty="0"/>
              </a:p>
            </p:txBody>
          </p:sp>
        </p:grpSp>
        <p:sp>
          <p:nvSpPr>
            <p:cNvPr id="79" name="Freeform: Shape 78">
              <a:extLst>
                <a:ext uri="{FF2B5EF4-FFF2-40B4-BE49-F238E27FC236}">
                  <a16:creationId xmlns:a16="http://schemas.microsoft.com/office/drawing/2014/main" id="{1CCC45A1-3AEC-6353-561E-BFD9AE345E74}"/>
                </a:ext>
              </a:extLst>
            </p:cNvPr>
            <p:cNvSpPr/>
            <p:nvPr/>
          </p:nvSpPr>
          <p:spPr>
            <a:xfrm>
              <a:off x="5719047" y="3317145"/>
              <a:ext cx="52173" cy="52173"/>
            </a:xfrm>
            <a:custGeom>
              <a:avLst/>
              <a:gdLst>
                <a:gd name="connsiteX0" fmla="*/ 52174 w 52173"/>
                <a:gd name="connsiteY0" fmla="*/ 26087 h 52173"/>
                <a:gd name="connsiteX1" fmla="*/ 26087 w 52173"/>
                <a:gd name="connsiteY1" fmla="*/ 52174 h 52173"/>
                <a:gd name="connsiteX2" fmla="*/ 0 w 52173"/>
                <a:gd name="connsiteY2" fmla="*/ 26087 h 52173"/>
                <a:gd name="connsiteX3" fmla="*/ 26087 w 52173"/>
                <a:gd name="connsiteY3" fmla="*/ 0 h 52173"/>
                <a:gd name="connsiteX4" fmla="*/ 52174 w 52173"/>
                <a:gd name="connsiteY4" fmla="*/ 26087 h 5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3" h="52173">
                  <a:moveTo>
                    <a:pt x="52174" y="26087"/>
                  </a:moveTo>
                  <a:cubicBezTo>
                    <a:pt x="52174" y="40494"/>
                    <a:pt x="40494" y="52174"/>
                    <a:pt x="26087" y="52174"/>
                  </a:cubicBezTo>
                  <a:cubicBezTo>
                    <a:pt x="11679" y="52174"/>
                    <a:pt x="0" y="40494"/>
                    <a:pt x="0" y="26087"/>
                  </a:cubicBezTo>
                  <a:cubicBezTo>
                    <a:pt x="0" y="11679"/>
                    <a:pt x="11679" y="0"/>
                    <a:pt x="26087" y="0"/>
                  </a:cubicBezTo>
                  <a:cubicBezTo>
                    <a:pt x="40494" y="0"/>
                    <a:pt x="52174" y="11679"/>
                    <a:pt x="52174" y="26087"/>
                  </a:cubicBezTo>
                  <a:close/>
                </a:path>
              </a:pathLst>
            </a:custGeom>
            <a:noFill/>
            <a:ln w="17145" cap="flat">
              <a:solidFill>
                <a:schemeClr val="bg1"/>
              </a:solid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3F458276-EA4C-1600-B901-5F96088EA19E}"/>
                </a:ext>
              </a:extLst>
            </p:cNvPr>
            <p:cNvSpPr/>
            <p:nvPr/>
          </p:nvSpPr>
          <p:spPr>
            <a:xfrm>
              <a:off x="5788612" y="3178015"/>
              <a:ext cx="52173" cy="52173"/>
            </a:xfrm>
            <a:custGeom>
              <a:avLst/>
              <a:gdLst>
                <a:gd name="connsiteX0" fmla="*/ 52174 w 52173"/>
                <a:gd name="connsiteY0" fmla="*/ 26087 h 52173"/>
                <a:gd name="connsiteX1" fmla="*/ 26087 w 52173"/>
                <a:gd name="connsiteY1" fmla="*/ 52174 h 52173"/>
                <a:gd name="connsiteX2" fmla="*/ 0 w 52173"/>
                <a:gd name="connsiteY2" fmla="*/ 26087 h 52173"/>
                <a:gd name="connsiteX3" fmla="*/ 26087 w 52173"/>
                <a:gd name="connsiteY3" fmla="*/ 0 h 52173"/>
                <a:gd name="connsiteX4" fmla="*/ 52174 w 52173"/>
                <a:gd name="connsiteY4" fmla="*/ 26087 h 5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3" h="52173">
                  <a:moveTo>
                    <a:pt x="52174" y="26087"/>
                  </a:moveTo>
                  <a:cubicBezTo>
                    <a:pt x="52174" y="40494"/>
                    <a:pt x="40494" y="52174"/>
                    <a:pt x="26087" y="52174"/>
                  </a:cubicBezTo>
                  <a:cubicBezTo>
                    <a:pt x="11679" y="52174"/>
                    <a:pt x="0" y="40494"/>
                    <a:pt x="0" y="26087"/>
                  </a:cubicBezTo>
                  <a:cubicBezTo>
                    <a:pt x="0" y="11679"/>
                    <a:pt x="11679" y="0"/>
                    <a:pt x="26087" y="0"/>
                  </a:cubicBezTo>
                  <a:cubicBezTo>
                    <a:pt x="40494" y="0"/>
                    <a:pt x="52174" y="11679"/>
                    <a:pt x="52174" y="26087"/>
                  </a:cubicBezTo>
                  <a:close/>
                </a:path>
              </a:pathLst>
            </a:custGeom>
            <a:noFill/>
            <a:ln w="17145" cap="flat">
              <a:solidFill>
                <a:schemeClr val="bg1"/>
              </a:solid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F2E3C1BA-91D7-8A44-2614-22F8BEB2D6FB}"/>
                </a:ext>
              </a:extLst>
            </p:cNvPr>
            <p:cNvSpPr/>
            <p:nvPr/>
          </p:nvSpPr>
          <p:spPr>
            <a:xfrm>
              <a:off x="5901655" y="3238885"/>
              <a:ext cx="52173" cy="52173"/>
            </a:xfrm>
            <a:custGeom>
              <a:avLst/>
              <a:gdLst>
                <a:gd name="connsiteX0" fmla="*/ 52174 w 52173"/>
                <a:gd name="connsiteY0" fmla="*/ 26087 h 52173"/>
                <a:gd name="connsiteX1" fmla="*/ 26087 w 52173"/>
                <a:gd name="connsiteY1" fmla="*/ 52174 h 52173"/>
                <a:gd name="connsiteX2" fmla="*/ 0 w 52173"/>
                <a:gd name="connsiteY2" fmla="*/ 26087 h 52173"/>
                <a:gd name="connsiteX3" fmla="*/ 26087 w 52173"/>
                <a:gd name="connsiteY3" fmla="*/ 0 h 52173"/>
                <a:gd name="connsiteX4" fmla="*/ 52174 w 52173"/>
                <a:gd name="connsiteY4" fmla="*/ 26087 h 5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3" h="52173">
                  <a:moveTo>
                    <a:pt x="52174" y="26087"/>
                  </a:moveTo>
                  <a:cubicBezTo>
                    <a:pt x="52174" y="40494"/>
                    <a:pt x="40494" y="52174"/>
                    <a:pt x="26087" y="52174"/>
                  </a:cubicBezTo>
                  <a:cubicBezTo>
                    <a:pt x="11679" y="52174"/>
                    <a:pt x="0" y="40494"/>
                    <a:pt x="0" y="26087"/>
                  </a:cubicBezTo>
                  <a:cubicBezTo>
                    <a:pt x="0" y="11679"/>
                    <a:pt x="11679" y="0"/>
                    <a:pt x="26087" y="0"/>
                  </a:cubicBezTo>
                  <a:cubicBezTo>
                    <a:pt x="40494" y="0"/>
                    <a:pt x="52174" y="11679"/>
                    <a:pt x="52174" y="26087"/>
                  </a:cubicBezTo>
                  <a:close/>
                </a:path>
              </a:pathLst>
            </a:custGeom>
            <a:noFill/>
            <a:ln w="17145" cap="flat">
              <a:solidFill>
                <a:schemeClr val="bg1"/>
              </a:solidFill>
              <a:prstDash val="solid"/>
              <a:miter/>
            </a:ln>
          </p:spPr>
          <p:txBody>
            <a:bodyPr rtlCol="0" anchor="ctr"/>
            <a:lstStyle/>
            <a:p>
              <a:endParaRPr lang="en-IN" dirty="0"/>
            </a:p>
          </p:txBody>
        </p:sp>
        <p:sp>
          <p:nvSpPr>
            <p:cNvPr id="82" name="Freeform: Shape 81">
              <a:extLst>
                <a:ext uri="{FF2B5EF4-FFF2-40B4-BE49-F238E27FC236}">
                  <a16:creationId xmlns:a16="http://schemas.microsoft.com/office/drawing/2014/main" id="{9C8F25AE-6A96-17C7-9C4E-2F8E7F07FD64}"/>
                </a:ext>
              </a:extLst>
            </p:cNvPr>
            <p:cNvSpPr/>
            <p:nvPr/>
          </p:nvSpPr>
          <p:spPr>
            <a:xfrm>
              <a:off x="6014698" y="3204102"/>
              <a:ext cx="52173" cy="52173"/>
            </a:xfrm>
            <a:custGeom>
              <a:avLst/>
              <a:gdLst>
                <a:gd name="connsiteX0" fmla="*/ 52174 w 52173"/>
                <a:gd name="connsiteY0" fmla="*/ 26087 h 52173"/>
                <a:gd name="connsiteX1" fmla="*/ 26087 w 52173"/>
                <a:gd name="connsiteY1" fmla="*/ 52174 h 52173"/>
                <a:gd name="connsiteX2" fmla="*/ 0 w 52173"/>
                <a:gd name="connsiteY2" fmla="*/ 26087 h 52173"/>
                <a:gd name="connsiteX3" fmla="*/ 26087 w 52173"/>
                <a:gd name="connsiteY3" fmla="*/ 0 h 52173"/>
                <a:gd name="connsiteX4" fmla="*/ 52174 w 52173"/>
                <a:gd name="connsiteY4" fmla="*/ 26087 h 5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3" h="52173">
                  <a:moveTo>
                    <a:pt x="52174" y="26087"/>
                  </a:moveTo>
                  <a:cubicBezTo>
                    <a:pt x="52174" y="40494"/>
                    <a:pt x="40494" y="52174"/>
                    <a:pt x="26087" y="52174"/>
                  </a:cubicBezTo>
                  <a:cubicBezTo>
                    <a:pt x="11679" y="52174"/>
                    <a:pt x="0" y="40494"/>
                    <a:pt x="0" y="26087"/>
                  </a:cubicBezTo>
                  <a:cubicBezTo>
                    <a:pt x="0" y="11679"/>
                    <a:pt x="11679" y="0"/>
                    <a:pt x="26087" y="0"/>
                  </a:cubicBezTo>
                  <a:cubicBezTo>
                    <a:pt x="40494" y="0"/>
                    <a:pt x="52174" y="11679"/>
                    <a:pt x="52174" y="26087"/>
                  </a:cubicBezTo>
                  <a:close/>
                </a:path>
              </a:pathLst>
            </a:custGeom>
            <a:noFill/>
            <a:ln w="17145" cap="flat">
              <a:solidFill>
                <a:schemeClr val="bg1"/>
              </a:solidFill>
              <a:prstDash val="solid"/>
              <a:miter/>
            </a:ln>
          </p:spPr>
          <p:txBody>
            <a:bodyPr rtlCol="0" anchor="ctr"/>
            <a:lstStyle/>
            <a:p>
              <a:endParaRPr lang="en-IN" dirty="0"/>
            </a:p>
          </p:txBody>
        </p:sp>
        <p:sp>
          <p:nvSpPr>
            <p:cNvPr id="83" name="Freeform: Shape 82">
              <a:extLst>
                <a:ext uri="{FF2B5EF4-FFF2-40B4-BE49-F238E27FC236}">
                  <a16:creationId xmlns:a16="http://schemas.microsoft.com/office/drawing/2014/main" id="{1A14EBEB-EEB8-9292-FB9E-B2A2F2963073}"/>
                </a:ext>
              </a:extLst>
            </p:cNvPr>
            <p:cNvSpPr/>
            <p:nvPr/>
          </p:nvSpPr>
          <p:spPr>
            <a:xfrm>
              <a:off x="6084263" y="3108451"/>
              <a:ext cx="52173" cy="52173"/>
            </a:xfrm>
            <a:custGeom>
              <a:avLst/>
              <a:gdLst>
                <a:gd name="connsiteX0" fmla="*/ 52174 w 52173"/>
                <a:gd name="connsiteY0" fmla="*/ 26087 h 52173"/>
                <a:gd name="connsiteX1" fmla="*/ 26087 w 52173"/>
                <a:gd name="connsiteY1" fmla="*/ 52174 h 52173"/>
                <a:gd name="connsiteX2" fmla="*/ 0 w 52173"/>
                <a:gd name="connsiteY2" fmla="*/ 26087 h 52173"/>
                <a:gd name="connsiteX3" fmla="*/ 26087 w 52173"/>
                <a:gd name="connsiteY3" fmla="*/ 0 h 52173"/>
                <a:gd name="connsiteX4" fmla="*/ 52174 w 52173"/>
                <a:gd name="connsiteY4" fmla="*/ 26087 h 5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3" h="52173">
                  <a:moveTo>
                    <a:pt x="52174" y="26087"/>
                  </a:moveTo>
                  <a:cubicBezTo>
                    <a:pt x="52174" y="40494"/>
                    <a:pt x="40494" y="52174"/>
                    <a:pt x="26087" y="52174"/>
                  </a:cubicBezTo>
                  <a:cubicBezTo>
                    <a:pt x="11679" y="52174"/>
                    <a:pt x="0" y="40494"/>
                    <a:pt x="0" y="26087"/>
                  </a:cubicBezTo>
                  <a:cubicBezTo>
                    <a:pt x="0" y="11679"/>
                    <a:pt x="11679" y="0"/>
                    <a:pt x="26087" y="0"/>
                  </a:cubicBezTo>
                  <a:cubicBezTo>
                    <a:pt x="40494" y="0"/>
                    <a:pt x="52174" y="11679"/>
                    <a:pt x="52174" y="26087"/>
                  </a:cubicBezTo>
                  <a:close/>
                </a:path>
              </a:pathLst>
            </a:custGeom>
            <a:noFill/>
            <a:ln w="17145" cap="flat">
              <a:solidFill>
                <a:schemeClr val="bg1"/>
              </a:solidFill>
              <a:prstDash val="solid"/>
              <a:miter/>
            </a:ln>
          </p:spPr>
          <p:txBody>
            <a:bodyPr rtlCol="0" anchor="ctr"/>
            <a:lstStyle/>
            <a:p>
              <a:endParaRPr lang="en-IN" dirty="0"/>
            </a:p>
          </p:txBody>
        </p:sp>
        <p:sp>
          <p:nvSpPr>
            <p:cNvPr id="84" name="Freeform: Shape 83">
              <a:extLst>
                <a:ext uri="{FF2B5EF4-FFF2-40B4-BE49-F238E27FC236}">
                  <a16:creationId xmlns:a16="http://schemas.microsoft.com/office/drawing/2014/main" id="{65FF7699-5359-4915-B96A-06A2E3B006EF}"/>
                </a:ext>
              </a:extLst>
            </p:cNvPr>
            <p:cNvSpPr/>
            <p:nvPr/>
          </p:nvSpPr>
          <p:spPr>
            <a:xfrm>
              <a:off x="5756786" y="3227319"/>
              <a:ext cx="46260" cy="92695"/>
            </a:xfrm>
            <a:custGeom>
              <a:avLst/>
              <a:gdLst>
                <a:gd name="connsiteX0" fmla="*/ 46261 w 46260"/>
                <a:gd name="connsiteY0" fmla="*/ 0 h 92695"/>
                <a:gd name="connsiteX1" fmla="*/ 0 w 46260"/>
                <a:gd name="connsiteY1" fmla="*/ 92695 h 92695"/>
              </a:gdLst>
              <a:ahLst/>
              <a:cxnLst>
                <a:cxn ang="0">
                  <a:pos x="connsiteX0" y="connsiteY0"/>
                </a:cxn>
                <a:cxn ang="0">
                  <a:pos x="connsiteX1" y="connsiteY1"/>
                </a:cxn>
              </a:cxnLst>
              <a:rect l="l" t="t" r="r" b="b"/>
              <a:pathLst>
                <a:path w="46260" h="92695">
                  <a:moveTo>
                    <a:pt x="46261" y="0"/>
                  </a:moveTo>
                  <a:lnTo>
                    <a:pt x="0" y="92695"/>
                  </a:lnTo>
                </a:path>
              </a:pathLst>
            </a:custGeom>
            <a:ln w="17145" cap="flat">
              <a:solidFill>
                <a:schemeClr val="bg1"/>
              </a:solidFill>
              <a:prstDash val="solid"/>
              <a:miter/>
            </a:ln>
          </p:spPr>
          <p:txBody>
            <a:bodyPr rtlCol="0" anchor="ctr"/>
            <a:lstStyle/>
            <a:p>
              <a:endParaRPr lang="en-IN" dirty="0"/>
            </a:p>
          </p:txBody>
        </p:sp>
        <p:sp>
          <p:nvSpPr>
            <p:cNvPr id="85" name="Freeform: Shape 84">
              <a:extLst>
                <a:ext uri="{FF2B5EF4-FFF2-40B4-BE49-F238E27FC236}">
                  <a16:creationId xmlns:a16="http://schemas.microsoft.com/office/drawing/2014/main" id="{D58CDEF5-312A-1E15-4A6C-3497EF484A46}"/>
                </a:ext>
              </a:extLst>
            </p:cNvPr>
            <p:cNvSpPr/>
            <p:nvPr/>
          </p:nvSpPr>
          <p:spPr>
            <a:xfrm>
              <a:off x="5837568" y="3216450"/>
              <a:ext cx="67304" cy="36173"/>
            </a:xfrm>
            <a:custGeom>
              <a:avLst/>
              <a:gdLst>
                <a:gd name="connsiteX0" fmla="*/ 67304 w 67304"/>
                <a:gd name="connsiteY0" fmla="*/ 36174 h 36173"/>
                <a:gd name="connsiteX1" fmla="*/ 0 w 67304"/>
                <a:gd name="connsiteY1" fmla="*/ 0 h 36173"/>
              </a:gdLst>
              <a:ahLst/>
              <a:cxnLst>
                <a:cxn ang="0">
                  <a:pos x="connsiteX0" y="connsiteY0"/>
                </a:cxn>
                <a:cxn ang="0">
                  <a:pos x="connsiteX1" y="connsiteY1"/>
                </a:cxn>
              </a:cxnLst>
              <a:rect l="l" t="t" r="r" b="b"/>
              <a:pathLst>
                <a:path w="67304" h="36173">
                  <a:moveTo>
                    <a:pt x="67304" y="36174"/>
                  </a:moveTo>
                  <a:lnTo>
                    <a:pt x="0" y="0"/>
                  </a:lnTo>
                </a:path>
              </a:pathLst>
            </a:custGeom>
            <a:ln w="17145" cap="flat">
              <a:solidFill>
                <a:schemeClr val="bg1"/>
              </a:solidFill>
              <a:prstDash val="solid"/>
              <a:miter/>
            </a:ln>
          </p:spPr>
          <p:txBody>
            <a:bodyPr rtlCol="0" anchor="ctr"/>
            <a:lstStyle/>
            <a:p>
              <a:endParaRPr lang="en-IN" dirty="0"/>
            </a:p>
          </p:txBody>
        </p:sp>
        <p:sp>
          <p:nvSpPr>
            <p:cNvPr id="86" name="Freeform: Shape 85">
              <a:extLst>
                <a:ext uri="{FF2B5EF4-FFF2-40B4-BE49-F238E27FC236}">
                  <a16:creationId xmlns:a16="http://schemas.microsoft.com/office/drawing/2014/main" id="{58F9CC4F-9406-6EE2-BA9D-4FD846F3E830}"/>
                </a:ext>
              </a:extLst>
            </p:cNvPr>
            <p:cNvSpPr/>
            <p:nvPr/>
          </p:nvSpPr>
          <p:spPr>
            <a:xfrm>
              <a:off x="5952525" y="3237841"/>
              <a:ext cx="63478" cy="19478"/>
            </a:xfrm>
            <a:custGeom>
              <a:avLst/>
              <a:gdLst>
                <a:gd name="connsiteX0" fmla="*/ 63478 w 63478"/>
                <a:gd name="connsiteY0" fmla="*/ 0 h 19478"/>
                <a:gd name="connsiteX1" fmla="*/ 0 w 63478"/>
                <a:gd name="connsiteY1" fmla="*/ 19478 h 19478"/>
              </a:gdLst>
              <a:ahLst/>
              <a:cxnLst>
                <a:cxn ang="0">
                  <a:pos x="connsiteX0" y="connsiteY0"/>
                </a:cxn>
                <a:cxn ang="0">
                  <a:pos x="connsiteX1" y="connsiteY1"/>
                </a:cxn>
              </a:cxnLst>
              <a:rect l="l" t="t" r="r" b="b"/>
              <a:pathLst>
                <a:path w="63478" h="19478">
                  <a:moveTo>
                    <a:pt x="63478" y="0"/>
                  </a:moveTo>
                  <a:lnTo>
                    <a:pt x="0" y="19478"/>
                  </a:lnTo>
                </a:path>
              </a:pathLst>
            </a:custGeom>
            <a:ln w="17145" cap="flat">
              <a:solidFill>
                <a:schemeClr val="bg1"/>
              </a:solidFill>
              <a:prstDash val="solid"/>
              <a:miter/>
            </a:ln>
          </p:spPr>
          <p:txBody>
            <a:bodyPr rtlCol="0" anchor="ctr"/>
            <a:lstStyle/>
            <a:p>
              <a:endParaRPr lang="en-IN" dirty="0"/>
            </a:p>
          </p:txBody>
        </p:sp>
        <p:sp>
          <p:nvSpPr>
            <p:cNvPr id="87" name="Freeform: Shape 86">
              <a:extLst>
                <a:ext uri="{FF2B5EF4-FFF2-40B4-BE49-F238E27FC236}">
                  <a16:creationId xmlns:a16="http://schemas.microsoft.com/office/drawing/2014/main" id="{94219EFF-6C22-C9E2-DDF6-5D8354083859}"/>
                </a:ext>
              </a:extLst>
            </p:cNvPr>
            <p:cNvSpPr/>
            <p:nvPr/>
          </p:nvSpPr>
          <p:spPr>
            <a:xfrm>
              <a:off x="6056089" y="3155581"/>
              <a:ext cx="38956" cy="53564"/>
            </a:xfrm>
            <a:custGeom>
              <a:avLst/>
              <a:gdLst>
                <a:gd name="connsiteX0" fmla="*/ 38956 w 38956"/>
                <a:gd name="connsiteY0" fmla="*/ 0 h 53564"/>
                <a:gd name="connsiteX1" fmla="*/ 0 w 38956"/>
                <a:gd name="connsiteY1" fmla="*/ 53565 h 53564"/>
              </a:gdLst>
              <a:ahLst/>
              <a:cxnLst>
                <a:cxn ang="0">
                  <a:pos x="connsiteX0" y="connsiteY0"/>
                </a:cxn>
                <a:cxn ang="0">
                  <a:pos x="connsiteX1" y="connsiteY1"/>
                </a:cxn>
              </a:cxnLst>
              <a:rect l="l" t="t" r="r" b="b"/>
              <a:pathLst>
                <a:path w="38956" h="53564">
                  <a:moveTo>
                    <a:pt x="38956" y="0"/>
                  </a:moveTo>
                  <a:lnTo>
                    <a:pt x="0" y="53565"/>
                  </a:lnTo>
                </a:path>
              </a:pathLst>
            </a:custGeom>
            <a:ln w="17145" cap="flat">
              <a:solidFill>
                <a:schemeClr val="bg1"/>
              </a:solidFill>
              <a:prstDash val="solid"/>
              <a:miter/>
            </a:ln>
          </p:spPr>
          <p:txBody>
            <a:bodyPr rtlCol="0" anchor="ctr"/>
            <a:lstStyle/>
            <a:p>
              <a:endParaRPr lang="en-IN" dirty="0"/>
            </a:p>
          </p:txBody>
        </p:sp>
      </p:grpSp>
      <p:pic>
        <p:nvPicPr>
          <p:cNvPr id="94" name="Graphic 93">
            <a:extLst>
              <a:ext uri="{FF2B5EF4-FFF2-40B4-BE49-F238E27FC236}">
                <a16:creationId xmlns:a16="http://schemas.microsoft.com/office/drawing/2014/main" id="{F3063E31-75EE-5046-9EF0-F2BED15266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59266" y="2147187"/>
            <a:ext cx="348995" cy="348995"/>
          </a:xfrm>
          <a:prstGeom prst="rect">
            <a:avLst/>
          </a:prstGeom>
        </p:spPr>
      </p:pic>
      <p:pic>
        <p:nvPicPr>
          <p:cNvPr id="95" name="Graphic 94">
            <a:extLst>
              <a:ext uri="{FF2B5EF4-FFF2-40B4-BE49-F238E27FC236}">
                <a16:creationId xmlns:a16="http://schemas.microsoft.com/office/drawing/2014/main" id="{6D3E5F94-1E52-237C-376C-471E97E07CA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43936" y="3313718"/>
            <a:ext cx="333406" cy="333405"/>
          </a:xfrm>
          <a:prstGeom prst="rect">
            <a:avLst/>
          </a:prstGeom>
        </p:spPr>
      </p:pic>
      <p:pic>
        <p:nvPicPr>
          <p:cNvPr id="96" name="Graphic 95">
            <a:extLst>
              <a:ext uri="{FF2B5EF4-FFF2-40B4-BE49-F238E27FC236}">
                <a16:creationId xmlns:a16="http://schemas.microsoft.com/office/drawing/2014/main" id="{2629699E-5E41-1FEE-5630-9FD34968FA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446292" y="4602144"/>
            <a:ext cx="348995" cy="348995"/>
          </a:xfrm>
          <a:prstGeom prst="rect">
            <a:avLst/>
          </a:prstGeom>
        </p:spPr>
      </p:pic>
      <p:pic>
        <p:nvPicPr>
          <p:cNvPr id="97" name="Graphic 96">
            <a:extLst>
              <a:ext uri="{FF2B5EF4-FFF2-40B4-BE49-F238E27FC236}">
                <a16:creationId xmlns:a16="http://schemas.microsoft.com/office/drawing/2014/main" id="{A66E1944-3331-C010-BDF1-E0291D51F401}"/>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859645" y="4624861"/>
            <a:ext cx="297118" cy="303563"/>
          </a:xfrm>
          <a:prstGeom prst="rect">
            <a:avLst/>
          </a:prstGeom>
        </p:spPr>
      </p:pic>
      <p:pic>
        <p:nvPicPr>
          <p:cNvPr id="98" name="Graphic 97">
            <a:extLst>
              <a:ext uri="{FF2B5EF4-FFF2-40B4-BE49-F238E27FC236}">
                <a16:creationId xmlns:a16="http://schemas.microsoft.com/office/drawing/2014/main" id="{C1623C35-457B-A114-9C12-F78AE357AA7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172144" y="3305923"/>
            <a:ext cx="324759" cy="348995"/>
          </a:xfrm>
          <a:prstGeom prst="rect">
            <a:avLst/>
          </a:prstGeom>
        </p:spPr>
      </p:pic>
      <p:pic>
        <p:nvPicPr>
          <p:cNvPr id="99" name="Graphic 98">
            <a:extLst>
              <a:ext uri="{FF2B5EF4-FFF2-40B4-BE49-F238E27FC236}">
                <a16:creationId xmlns:a16="http://schemas.microsoft.com/office/drawing/2014/main" id="{A4676A25-1BF8-34BC-7024-C0BC9D0D104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59645" y="2122530"/>
            <a:ext cx="297118" cy="348995"/>
          </a:xfrm>
          <a:prstGeom prst="rect">
            <a:avLst/>
          </a:prstGeom>
        </p:spPr>
      </p:pic>
      <p:sp>
        <p:nvSpPr>
          <p:cNvPr id="101" name="TextBox 100">
            <a:extLst>
              <a:ext uri="{FF2B5EF4-FFF2-40B4-BE49-F238E27FC236}">
                <a16:creationId xmlns:a16="http://schemas.microsoft.com/office/drawing/2014/main" id="{A82E55CE-8477-38E2-C473-1A51729DB7D4}"/>
              </a:ext>
            </a:extLst>
          </p:cNvPr>
          <p:cNvSpPr txBox="1"/>
          <p:nvPr/>
        </p:nvSpPr>
        <p:spPr>
          <a:xfrm>
            <a:off x="10283196" y="1657698"/>
            <a:ext cx="66" cy="215444"/>
          </a:xfrm>
          <a:prstGeom prst="rect">
            <a:avLst/>
          </a:prstGeom>
          <a:noFill/>
        </p:spPr>
        <p:txBody>
          <a:bodyPr wrap="none" lIns="0" tIns="0" rIns="0" bIns="0" rtlCol="0">
            <a:spAutoFit/>
          </a:bodyPr>
          <a:lstStyle/>
          <a:p>
            <a:endParaRPr lang="en-IN" sz="1400" dirty="0">
              <a:solidFill>
                <a:schemeClr val="bg1"/>
              </a:solidFill>
              <a:latin typeface="+mn-lt"/>
            </a:endParaRPr>
          </a:p>
        </p:txBody>
      </p:sp>
      <p:sp>
        <p:nvSpPr>
          <p:cNvPr id="102" name="TextBox 101">
            <a:extLst>
              <a:ext uri="{FF2B5EF4-FFF2-40B4-BE49-F238E27FC236}">
                <a16:creationId xmlns:a16="http://schemas.microsoft.com/office/drawing/2014/main" id="{EB3A88B5-11B0-9F9B-B6F2-2B29B81921CA}"/>
              </a:ext>
            </a:extLst>
          </p:cNvPr>
          <p:cNvSpPr txBox="1"/>
          <p:nvPr/>
        </p:nvSpPr>
        <p:spPr>
          <a:xfrm>
            <a:off x="10089072" y="1847480"/>
            <a:ext cx="801501" cy="172356"/>
          </a:xfrm>
          <a:prstGeom prst="rect">
            <a:avLst/>
          </a:prstGeom>
          <a:noFill/>
        </p:spPr>
        <p:txBody>
          <a:bodyPr wrap="none" lIns="0" tIns="0" rIns="0" bIns="0" rtlCol="0">
            <a:spAutoFit/>
          </a:bodyPr>
          <a:lstStyle/>
          <a:p>
            <a:pPr>
              <a:lnSpc>
                <a:spcPct val="80000"/>
              </a:lnSpc>
            </a:pPr>
            <a:r>
              <a:rPr lang="en-US" sz="1400" b="1" dirty="0">
                <a:solidFill>
                  <a:schemeClr val="bg1"/>
                </a:solidFill>
                <a:latin typeface="+mn-lt"/>
              </a:rPr>
              <a:t>6</a:t>
            </a:r>
            <a:r>
              <a:rPr lang="en-US" sz="1400" dirty="0">
                <a:solidFill>
                  <a:schemeClr val="bg1"/>
                </a:solidFill>
                <a:latin typeface="+mn-lt"/>
              </a:rPr>
              <a:t> modules</a:t>
            </a:r>
            <a:endParaRPr lang="en-IN" sz="1400" dirty="0">
              <a:solidFill>
                <a:schemeClr val="bg1"/>
              </a:solidFill>
              <a:latin typeface="+mn-lt"/>
            </a:endParaRPr>
          </a:p>
        </p:txBody>
      </p:sp>
      <p:sp>
        <p:nvSpPr>
          <p:cNvPr id="103" name="TextBox 102">
            <a:extLst>
              <a:ext uri="{FF2B5EF4-FFF2-40B4-BE49-F238E27FC236}">
                <a16:creationId xmlns:a16="http://schemas.microsoft.com/office/drawing/2014/main" id="{CA0CFAB1-A982-4B09-1168-13E0EEBD6683}"/>
              </a:ext>
            </a:extLst>
          </p:cNvPr>
          <p:cNvSpPr txBox="1"/>
          <p:nvPr/>
        </p:nvSpPr>
        <p:spPr>
          <a:xfrm>
            <a:off x="5812834" y="1847480"/>
            <a:ext cx="1674854" cy="344710"/>
          </a:xfrm>
          <a:prstGeom prst="rect">
            <a:avLst/>
          </a:prstGeom>
          <a:noFill/>
        </p:spPr>
        <p:txBody>
          <a:bodyPr wrap="square" lIns="0" tIns="0" rIns="0" bIns="0" rtlCol="0">
            <a:spAutoFit/>
          </a:bodyPr>
          <a:lstStyle/>
          <a:p>
            <a:pPr algn="r">
              <a:lnSpc>
                <a:spcPct val="80000"/>
              </a:lnSpc>
            </a:pPr>
            <a:r>
              <a:rPr lang="en-US" sz="1400" dirty="0">
                <a:solidFill>
                  <a:schemeClr val="bg1"/>
                </a:solidFill>
                <a:latin typeface="+mn-lt"/>
              </a:rPr>
              <a:t>Published</a:t>
            </a:r>
            <a:br>
              <a:rPr lang="en-US" sz="1400" dirty="0">
                <a:solidFill>
                  <a:schemeClr val="bg1"/>
                </a:solidFill>
                <a:latin typeface="+mn-lt"/>
              </a:rPr>
            </a:br>
            <a:r>
              <a:rPr lang="en-US" sz="1400" dirty="0">
                <a:solidFill>
                  <a:schemeClr val="bg1"/>
                </a:solidFill>
                <a:latin typeface="+mn-lt"/>
              </a:rPr>
              <a:t>content</a:t>
            </a:r>
            <a:endParaRPr lang="en-IN" sz="1400" dirty="0">
              <a:solidFill>
                <a:schemeClr val="bg1"/>
              </a:solidFill>
              <a:latin typeface="+mn-lt"/>
            </a:endParaRPr>
          </a:p>
        </p:txBody>
      </p:sp>
      <p:grpSp>
        <p:nvGrpSpPr>
          <p:cNvPr id="104" name="Group 103">
            <a:extLst>
              <a:ext uri="{FF2B5EF4-FFF2-40B4-BE49-F238E27FC236}">
                <a16:creationId xmlns:a16="http://schemas.microsoft.com/office/drawing/2014/main" id="{7E85C4C0-FD0D-7C78-9579-68AA71727E4D}"/>
              </a:ext>
            </a:extLst>
          </p:cNvPr>
          <p:cNvGrpSpPr/>
          <p:nvPr/>
        </p:nvGrpSpPr>
        <p:grpSpPr>
          <a:xfrm>
            <a:off x="10317288" y="3221888"/>
            <a:ext cx="1550103" cy="517065"/>
            <a:chOff x="3595292" y="2637282"/>
            <a:chExt cx="1182205" cy="394346"/>
          </a:xfrm>
        </p:grpSpPr>
        <p:sp>
          <p:nvSpPr>
            <p:cNvPr id="105" name="TextBox 104">
              <a:extLst>
                <a:ext uri="{FF2B5EF4-FFF2-40B4-BE49-F238E27FC236}">
                  <a16:creationId xmlns:a16="http://schemas.microsoft.com/office/drawing/2014/main" id="{427B08AE-6E43-61AC-EE45-300EF737EE53}"/>
                </a:ext>
              </a:extLst>
            </p:cNvPr>
            <p:cNvSpPr txBox="1"/>
            <p:nvPr/>
          </p:nvSpPr>
          <p:spPr>
            <a:xfrm>
              <a:off x="4006068" y="2637282"/>
              <a:ext cx="771429" cy="394346"/>
            </a:xfrm>
            <a:prstGeom prst="rect">
              <a:avLst/>
            </a:prstGeom>
            <a:noFill/>
          </p:spPr>
          <p:txBody>
            <a:bodyPr wrap="none" lIns="0" tIns="0" rIns="0" bIns="0" rtlCol="0">
              <a:spAutoFit/>
            </a:bodyPr>
            <a:lstStyle/>
            <a:p>
              <a:pPr>
                <a:lnSpc>
                  <a:spcPct val="80000"/>
                </a:lnSpc>
                <a:spcAft>
                  <a:spcPts val="600"/>
                </a:spcAft>
              </a:pPr>
              <a:r>
                <a:rPr lang="en-US" sz="1400" b="1" dirty="0">
                  <a:solidFill>
                    <a:schemeClr val="bg1"/>
                  </a:solidFill>
                  <a:latin typeface="+mn-lt"/>
                </a:rPr>
                <a:t>52</a:t>
              </a:r>
              <a:r>
                <a:rPr lang="en-US" sz="1400" dirty="0">
                  <a:solidFill>
                    <a:schemeClr val="bg1"/>
                  </a:solidFill>
                  <a:latin typeface="+mn-lt"/>
                </a:rPr>
                <a:t> countries</a:t>
              </a:r>
              <a:br>
                <a:rPr lang="en-US" sz="1400" dirty="0">
                  <a:solidFill>
                    <a:schemeClr val="bg1"/>
                  </a:solidFill>
                  <a:latin typeface="+mn-lt"/>
                </a:rPr>
              </a:br>
              <a:r>
                <a:rPr lang="en-US" sz="1400" dirty="0">
                  <a:solidFill>
                    <a:schemeClr val="bg1"/>
                  </a:solidFill>
                  <a:latin typeface="+mn-lt"/>
                </a:rPr>
                <a:t>and </a:t>
              </a:r>
              <a:r>
                <a:rPr lang="en-US" sz="1400" b="1" dirty="0">
                  <a:solidFill>
                    <a:schemeClr val="bg1"/>
                  </a:solidFill>
                  <a:latin typeface="+mn-lt"/>
                </a:rPr>
                <a:t>5</a:t>
              </a:r>
              <a:r>
                <a:rPr lang="en-US" sz="1400" dirty="0">
                  <a:solidFill>
                    <a:schemeClr val="bg1"/>
                  </a:solidFill>
                  <a:latin typeface="+mn-lt"/>
                </a:rPr>
                <a:t> ‘rest of</a:t>
              </a:r>
              <a:br>
                <a:rPr lang="en-US" sz="1400" dirty="0">
                  <a:solidFill>
                    <a:schemeClr val="bg1"/>
                  </a:solidFill>
                  <a:latin typeface="+mn-lt"/>
                </a:rPr>
              </a:br>
              <a:r>
                <a:rPr lang="en-US" sz="1400" dirty="0">
                  <a:solidFill>
                    <a:schemeClr val="bg1"/>
                  </a:solidFill>
                  <a:latin typeface="+mn-lt"/>
                </a:rPr>
                <a:t>region’ areas</a:t>
              </a:r>
            </a:p>
          </p:txBody>
        </p:sp>
        <p:sp>
          <p:nvSpPr>
            <p:cNvPr id="106" name="TextBox 105">
              <a:extLst>
                <a:ext uri="{FF2B5EF4-FFF2-40B4-BE49-F238E27FC236}">
                  <a16:creationId xmlns:a16="http://schemas.microsoft.com/office/drawing/2014/main" id="{52AB0386-4922-84F1-5BD5-0C817AEF1904}"/>
                </a:ext>
              </a:extLst>
            </p:cNvPr>
            <p:cNvSpPr txBox="1"/>
            <p:nvPr/>
          </p:nvSpPr>
          <p:spPr>
            <a:xfrm>
              <a:off x="3595292" y="2749770"/>
              <a:ext cx="50" cy="164311"/>
            </a:xfrm>
            <a:prstGeom prst="rect">
              <a:avLst/>
            </a:prstGeom>
            <a:noFill/>
          </p:spPr>
          <p:txBody>
            <a:bodyPr wrap="none" lIns="0" tIns="0" rIns="0" bIns="0" rtlCol="0">
              <a:spAutoFit/>
            </a:bodyPr>
            <a:lstStyle/>
            <a:p>
              <a:endParaRPr lang="en-IN" sz="1400" dirty="0">
                <a:solidFill>
                  <a:schemeClr val="bg1"/>
                </a:solidFill>
                <a:latin typeface="+mn-lt"/>
              </a:endParaRPr>
            </a:p>
          </p:txBody>
        </p:sp>
      </p:grpSp>
      <p:sp>
        <p:nvSpPr>
          <p:cNvPr id="107" name="TextBox 106">
            <a:extLst>
              <a:ext uri="{FF2B5EF4-FFF2-40B4-BE49-F238E27FC236}">
                <a16:creationId xmlns:a16="http://schemas.microsoft.com/office/drawing/2014/main" id="{DE181E81-EFBA-0759-ABAB-956E730FB7C4}"/>
              </a:ext>
            </a:extLst>
          </p:cNvPr>
          <p:cNvSpPr txBox="1"/>
          <p:nvPr/>
        </p:nvSpPr>
        <p:spPr>
          <a:xfrm>
            <a:off x="5404374" y="3308065"/>
            <a:ext cx="1371143" cy="344710"/>
          </a:xfrm>
          <a:prstGeom prst="rect">
            <a:avLst/>
          </a:prstGeom>
          <a:noFill/>
        </p:spPr>
        <p:txBody>
          <a:bodyPr wrap="square" lIns="0" tIns="0" rIns="0" bIns="0" rtlCol="0">
            <a:spAutoFit/>
          </a:bodyPr>
          <a:lstStyle/>
          <a:p>
            <a:pPr algn="r">
              <a:lnSpc>
                <a:spcPct val="80000"/>
              </a:lnSpc>
            </a:pPr>
            <a:r>
              <a:rPr lang="en-US" sz="1400" b="1" dirty="0">
                <a:solidFill>
                  <a:schemeClr val="bg1"/>
                </a:solidFill>
                <a:latin typeface="+mn-lt"/>
              </a:rPr>
              <a:t>5</a:t>
            </a:r>
            <a:r>
              <a:rPr lang="en-US" sz="1400" dirty="0">
                <a:solidFill>
                  <a:schemeClr val="bg1"/>
                </a:solidFill>
                <a:latin typeface="+mn-lt"/>
              </a:rPr>
              <a:t> routes</a:t>
            </a:r>
            <a:br>
              <a:rPr lang="en-US" sz="1400" dirty="0">
                <a:solidFill>
                  <a:schemeClr val="bg1"/>
                </a:solidFill>
                <a:latin typeface="+mn-lt"/>
              </a:rPr>
            </a:br>
            <a:r>
              <a:rPr lang="en-US" sz="1400" dirty="0">
                <a:solidFill>
                  <a:schemeClr val="bg1"/>
                </a:solidFill>
                <a:latin typeface="+mn-lt"/>
              </a:rPr>
              <a:t>to market</a:t>
            </a:r>
            <a:endParaRPr lang="en-IN" sz="1400" dirty="0">
              <a:solidFill>
                <a:schemeClr val="bg1"/>
              </a:solidFill>
              <a:latin typeface="+mn-lt"/>
            </a:endParaRPr>
          </a:p>
        </p:txBody>
      </p:sp>
      <p:sp>
        <p:nvSpPr>
          <p:cNvPr id="108" name="TextBox 107">
            <a:extLst>
              <a:ext uri="{FF2B5EF4-FFF2-40B4-BE49-F238E27FC236}">
                <a16:creationId xmlns:a16="http://schemas.microsoft.com/office/drawing/2014/main" id="{341BF4A0-7EFE-4DE0-B683-4AFF0611A622}"/>
              </a:ext>
            </a:extLst>
          </p:cNvPr>
          <p:cNvSpPr txBox="1"/>
          <p:nvPr/>
        </p:nvSpPr>
        <p:spPr>
          <a:xfrm>
            <a:off x="5619525" y="5034799"/>
            <a:ext cx="1868163" cy="344710"/>
          </a:xfrm>
          <a:prstGeom prst="rect">
            <a:avLst/>
          </a:prstGeom>
          <a:noFill/>
        </p:spPr>
        <p:txBody>
          <a:bodyPr wrap="square" lIns="0" tIns="0" rIns="0" bIns="0" rtlCol="0">
            <a:spAutoFit/>
          </a:bodyPr>
          <a:lstStyle/>
          <a:p>
            <a:pPr algn="r">
              <a:lnSpc>
                <a:spcPct val="80000"/>
              </a:lnSpc>
            </a:pPr>
            <a:r>
              <a:rPr lang="en-US" sz="1400" b="1" dirty="0">
                <a:solidFill>
                  <a:schemeClr val="bg1"/>
                </a:solidFill>
                <a:latin typeface="+mn-lt"/>
              </a:rPr>
              <a:t>19</a:t>
            </a:r>
            <a:r>
              <a:rPr lang="en-US" sz="1400" dirty="0">
                <a:solidFill>
                  <a:schemeClr val="bg1"/>
                </a:solidFill>
                <a:latin typeface="+mn-lt"/>
              </a:rPr>
              <a:t> industry</a:t>
            </a:r>
            <a:br>
              <a:rPr lang="en-US" sz="1400" dirty="0">
                <a:solidFill>
                  <a:schemeClr val="bg1"/>
                </a:solidFill>
                <a:latin typeface="+mn-lt"/>
              </a:rPr>
            </a:br>
            <a:r>
              <a:rPr lang="en-US" sz="1400" dirty="0">
                <a:solidFill>
                  <a:schemeClr val="bg1"/>
                </a:solidFill>
                <a:latin typeface="+mn-lt"/>
              </a:rPr>
              <a:t>verticals  </a:t>
            </a:r>
            <a:endParaRPr lang="en-IN" sz="1400" dirty="0">
              <a:solidFill>
                <a:schemeClr val="bg1"/>
              </a:solidFill>
              <a:latin typeface="+mn-lt"/>
            </a:endParaRPr>
          </a:p>
        </p:txBody>
      </p:sp>
      <p:sp>
        <p:nvSpPr>
          <p:cNvPr id="109" name="TextBox 108">
            <a:extLst>
              <a:ext uri="{FF2B5EF4-FFF2-40B4-BE49-F238E27FC236}">
                <a16:creationId xmlns:a16="http://schemas.microsoft.com/office/drawing/2014/main" id="{E67E0542-5029-3DF9-98C2-50914BB6C155}"/>
              </a:ext>
            </a:extLst>
          </p:cNvPr>
          <p:cNvSpPr txBox="1"/>
          <p:nvPr/>
        </p:nvSpPr>
        <p:spPr>
          <a:xfrm>
            <a:off x="10089072" y="5034799"/>
            <a:ext cx="1352934" cy="172355"/>
          </a:xfrm>
          <a:prstGeom prst="rect">
            <a:avLst/>
          </a:prstGeom>
          <a:noFill/>
        </p:spPr>
        <p:txBody>
          <a:bodyPr wrap="none" lIns="0" tIns="0" rIns="0" bIns="0" rtlCol="0">
            <a:spAutoFit/>
          </a:bodyPr>
          <a:lstStyle/>
          <a:p>
            <a:pPr>
              <a:lnSpc>
                <a:spcPct val="80000"/>
              </a:lnSpc>
            </a:pPr>
            <a:r>
              <a:rPr lang="en-US" sz="1400" b="1" dirty="0">
                <a:solidFill>
                  <a:schemeClr val="bg1"/>
                </a:solidFill>
                <a:latin typeface="+mn-lt"/>
              </a:rPr>
              <a:t>13</a:t>
            </a:r>
            <a:r>
              <a:rPr lang="en-US" sz="1400" dirty="0">
                <a:solidFill>
                  <a:schemeClr val="bg1"/>
                </a:solidFill>
                <a:latin typeface="+mn-lt"/>
              </a:rPr>
              <a:t> business sizes</a:t>
            </a:r>
          </a:p>
        </p:txBody>
      </p:sp>
    </p:spTree>
    <p:extLst>
      <p:ext uri="{BB962C8B-B14F-4D97-AF65-F5344CB8AC3E}">
        <p14:creationId xmlns:p14="http://schemas.microsoft.com/office/powerpoint/2010/main" val="348134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DFE9"/>
        </a:solidFill>
        <a:effectLst/>
      </p:bgPr>
    </p:bg>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C05C4626-BDB5-DB13-D856-1F6389A4A6A0}"/>
              </a:ext>
            </a:extLst>
          </p:cNvPr>
          <p:cNvGraphicFramePr>
            <a:graphicFrameLocks noChangeAspect="1"/>
          </p:cNvGraphicFramePr>
          <p:nvPr>
            <p:custDataLst>
              <p:tags r:id="rId1"/>
            </p:custDataLst>
            <p:extLst>
              <p:ext uri="{D42A27DB-BD31-4B8C-83A1-F6EECF244321}">
                <p14:modId xmlns:p14="http://schemas.microsoft.com/office/powerpoint/2010/main" val="555741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26" name="think-cell data - do not delete" hidden="1">
                        <a:extLst>
                          <a:ext uri="{FF2B5EF4-FFF2-40B4-BE49-F238E27FC236}">
                            <a16:creationId xmlns:a16="http://schemas.microsoft.com/office/drawing/2014/main" id="{C05C4626-BDB5-DB13-D856-1F6389A4A6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0809F92C-0919-94F8-1329-5CA91F4A3A26}"/>
              </a:ext>
            </a:extLst>
          </p:cNvPr>
          <p:cNvSpPr/>
          <p:nvPr/>
        </p:nvSpPr>
        <p:spPr>
          <a:xfrm>
            <a:off x="-8970" y="3054"/>
            <a:ext cx="4326202" cy="6853512"/>
          </a:xfrm>
          <a:prstGeom prst="rect">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8" name="Rectangle 7">
            <a:extLst>
              <a:ext uri="{FF2B5EF4-FFF2-40B4-BE49-F238E27FC236}">
                <a16:creationId xmlns:a16="http://schemas.microsoft.com/office/drawing/2014/main" id="{2F7D95F9-9BB7-5AA1-FCF9-7A8B4B54D338}"/>
              </a:ext>
            </a:extLst>
          </p:cNvPr>
          <p:cNvSpPr/>
          <p:nvPr/>
        </p:nvSpPr>
        <p:spPr>
          <a:xfrm>
            <a:off x="-12146" y="5490000"/>
            <a:ext cx="2758076" cy="1368000"/>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0" name="Rectangle 9">
            <a:extLst>
              <a:ext uri="{FF2B5EF4-FFF2-40B4-BE49-F238E27FC236}">
                <a16:creationId xmlns:a16="http://schemas.microsoft.com/office/drawing/2014/main" id="{AB1D8CCF-61A7-0032-DC23-887C3A30A0B9}"/>
              </a:ext>
            </a:extLst>
          </p:cNvPr>
          <p:cNvSpPr/>
          <p:nvPr/>
        </p:nvSpPr>
        <p:spPr>
          <a:xfrm>
            <a:off x="-8546" y="1369432"/>
            <a:ext cx="2622236" cy="1374872"/>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5" name="Rectangle 14">
            <a:extLst>
              <a:ext uri="{FF2B5EF4-FFF2-40B4-BE49-F238E27FC236}">
                <a16:creationId xmlns:a16="http://schemas.microsoft.com/office/drawing/2014/main" id="{939CC886-84FA-4925-4FB1-60C87CD61298}"/>
              </a:ext>
            </a:extLst>
          </p:cNvPr>
          <p:cNvSpPr/>
          <p:nvPr/>
        </p:nvSpPr>
        <p:spPr>
          <a:xfrm>
            <a:off x="-12146" y="1434"/>
            <a:ext cx="1922408" cy="1368000"/>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6" name="Rectangle 15">
            <a:extLst>
              <a:ext uri="{FF2B5EF4-FFF2-40B4-BE49-F238E27FC236}">
                <a16:creationId xmlns:a16="http://schemas.microsoft.com/office/drawing/2014/main" id="{62EF1D93-0AC3-7AF9-B808-B7966746FCFA}"/>
              </a:ext>
            </a:extLst>
          </p:cNvPr>
          <p:cNvSpPr/>
          <p:nvPr/>
        </p:nvSpPr>
        <p:spPr>
          <a:xfrm>
            <a:off x="-8558" y="2744230"/>
            <a:ext cx="2618913" cy="1374872"/>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7" name="Rectangle 16">
            <a:extLst>
              <a:ext uri="{FF2B5EF4-FFF2-40B4-BE49-F238E27FC236}">
                <a16:creationId xmlns:a16="http://schemas.microsoft.com/office/drawing/2014/main" id="{E0C5E168-639C-3B51-0058-0D6667BA3374}"/>
              </a:ext>
            </a:extLst>
          </p:cNvPr>
          <p:cNvSpPr/>
          <p:nvPr/>
        </p:nvSpPr>
        <p:spPr>
          <a:xfrm>
            <a:off x="-8546" y="4119102"/>
            <a:ext cx="1660112" cy="1368000"/>
          </a:xfrm>
          <a:prstGeom prst="rect">
            <a:avLst/>
          </a:prstGeom>
          <a:solidFill>
            <a:srgbClr val="837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9" name="Oval 18">
            <a:extLst>
              <a:ext uri="{FF2B5EF4-FFF2-40B4-BE49-F238E27FC236}">
                <a16:creationId xmlns:a16="http://schemas.microsoft.com/office/drawing/2014/main" id="{DF4ABDF1-53F2-3334-8E85-12F977DD82DD}"/>
              </a:ext>
            </a:extLst>
          </p:cNvPr>
          <p:cNvSpPr/>
          <p:nvPr/>
        </p:nvSpPr>
        <p:spPr>
          <a:xfrm>
            <a:off x="1236720" y="-7482"/>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0" name="Oval 19">
            <a:extLst>
              <a:ext uri="{FF2B5EF4-FFF2-40B4-BE49-F238E27FC236}">
                <a16:creationId xmlns:a16="http://schemas.microsoft.com/office/drawing/2014/main" id="{3203CC0F-F426-3121-148A-D176673CBF64}"/>
              </a:ext>
            </a:extLst>
          </p:cNvPr>
          <p:cNvSpPr/>
          <p:nvPr/>
        </p:nvSpPr>
        <p:spPr>
          <a:xfrm>
            <a:off x="509275" y="1363972"/>
            <a:ext cx="1371600" cy="1371600"/>
          </a:xfrm>
          <a:prstGeom prst="ellipse">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1" name="Oval 20">
            <a:extLst>
              <a:ext uri="{FF2B5EF4-FFF2-40B4-BE49-F238E27FC236}">
                <a16:creationId xmlns:a16="http://schemas.microsoft.com/office/drawing/2014/main" id="{C8A1FABE-1C57-6F71-2792-6F7298C9B413}"/>
              </a:ext>
            </a:extLst>
          </p:cNvPr>
          <p:cNvSpPr/>
          <p:nvPr/>
        </p:nvSpPr>
        <p:spPr>
          <a:xfrm>
            <a:off x="1949013" y="1367645"/>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2" name="Oval 21">
            <a:extLst>
              <a:ext uri="{FF2B5EF4-FFF2-40B4-BE49-F238E27FC236}">
                <a16:creationId xmlns:a16="http://schemas.microsoft.com/office/drawing/2014/main" id="{C6ED8EA5-9F5D-9AB2-E85E-E29940E96E68}"/>
              </a:ext>
            </a:extLst>
          </p:cNvPr>
          <p:cNvSpPr/>
          <p:nvPr/>
        </p:nvSpPr>
        <p:spPr>
          <a:xfrm>
            <a:off x="1943314" y="2746090"/>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3" name="Oval 22">
            <a:extLst>
              <a:ext uri="{FF2B5EF4-FFF2-40B4-BE49-F238E27FC236}">
                <a16:creationId xmlns:a16="http://schemas.microsoft.com/office/drawing/2014/main" id="{64624190-132A-B477-62D1-DEBC48EC0FB4}"/>
              </a:ext>
            </a:extLst>
          </p:cNvPr>
          <p:cNvSpPr/>
          <p:nvPr/>
        </p:nvSpPr>
        <p:spPr>
          <a:xfrm>
            <a:off x="353658" y="2739082"/>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5" name="Oval 24">
            <a:extLst>
              <a:ext uri="{FF2B5EF4-FFF2-40B4-BE49-F238E27FC236}">
                <a16:creationId xmlns:a16="http://schemas.microsoft.com/office/drawing/2014/main" id="{28BD8626-6040-AD69-7BD3-B92893C147B3}"/>
              </a:ext>
            </a:extLst>
          </p:cNvPr>
          <p:cNvSpPr/>
          <p:nvPr/>
        </p:nvSpPr>
        <p:spPr>
          <a:xfrm>
            <a:off x="941355" y="4117535"/>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a:extLst>
              <a:ext uri="{FF2B5EF4-FFF2-40B4-BE49-F238E27FC236}">
                <a16:creationId xmlns:a16="http://schemas.microsoft.com/office/drawing/2014/main" id="{53C0B542-E7AD-7D11-CA15-E4EF9FF89F8B}"/>
              </a:ext>
            </a:extLst>
          </p:cNvPr>
          <p:cNvSpPr/>
          <p:nvPr/>
        </p:nvSpPr>
        <p:spPr>
          <a:xfrm>
            <a:off x="2049288" y="5487489"/>
            <a:ext cx="1371600" cy="1371600"/>
          </a:xfrm>
          <a:prstGeom prst="ellipse">
            <a:avLst/>
          </a:prstGeom>
          <a:solidFill>
            <a:srgbClr val="837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 name="Rectangle 4">
            <a:extLst>
              <a:ext uri="{FF2B5EF4-FFF2-40B4-BE49-F238E27FC236}">
                <a16:creationId xmlns:a16="http://schemas.microsoft.com/office/drawing/2014/main" id="{CF0EC7E6-A98B-DB33-47B4-43E03B775C80}"/>
              </a:ext>
            </a:extLst>
          </p:cNvPr>
          <p:cNvSpPr/>
          <p:nvPr/>
        </p:nvSpPr>
        <p:spPr>
          <a:xfrm>
            <a:off x="-9256" y="-9611"/>
            <a:ext cx="4306267" cy="6868986"/>
          </a:xfrm>
          <a:prstGeom prst="rect">
            <a:avLst/>
          </a:prstGeom>
          <a:solidFill>
            <a:srgbClr val="12294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nvGrpSpPr>
          <p:cNvPr id="38" name="Group 37">
            <a:extLst>
              <a:ext uri="{FF2B5EF4-FFF2-40B4-BE49-F238E27FC236}">
                <a16:creationId xmlns:a16="http://schemas.microsoft.com/office/drawing/2014/main" id="{6DDA5447-8A32-65A4-DAE0-EF962F4EDEB6}"/>
              </a:ext>
            </a:extLst>
          </p:cNvPr>
          <p:cNvGrpSpPr/>
          <p:nvPr/>
        </p:nvGrpSpPr>
        <p:grpSpPr>
          <a:xfrm>
            <a:off x="3680325" y="672675"/>
            <a:ext cx="7961931" cy="984929"/>
            <a:chOff x="3584075" y="672675"/>
            <a:chExt cx="7961931" cy="984929"/>
          </a:xfrm>
          <a:effectLst>
            <a:outerShdw blurRad="63500" sx="102000" sy="102000" algn="ctr" rotWithShape="0">
              <a:prstClr val="black">
                <a:alpha val="40000"/>
              </a:prstClr>
            </a:outerShdw>
          </a:effectLst>
        </p:grpSpPr>
        <p:sp>
          <p:nvSpPr>
            <p:cNvPr id="12" name="Rectangle 11">
              <a:extLst>
                <a:ext uri="{FF2B5EF4-FFF2-40B4-BE49-F238E27FC236}">
                  <a16:creationId xmlns:a16="http://schemas.microsoft.com/office/drawing/2014/main" id="{B92575D9-BF02-456D-8D6D-0DC58665C459}"/>
                </a:ext>
              </a:extLst>
            </p:cNvPr>
            <p:cNvSpPr/>
            <p:nvPr/>
          </p:nvSpPr>
          <p:spPr>
            <a:xfrm>
              <a:off x="4221125" y="676496"/>
              <a:ext cx="7324881" cy="977287"/>
            </a:xfrm>
            <a:prstGeom prst="rect">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144000" rtlCol="0" anchor="ctr"/>
            <a:lstStyle/>
            <a:p>
              <a:pPr>
                <a:spcAft>
                  <a:spcPts val="600"/>
                </a:spcAft>
              </a:pPr>
              <a:r>
                <a:rPr lang="en-GB" sz="2000" spc="20" dirty="0">
                  <a:solidFill>
                    <a:schemeClr val="bg1"/>
                  </a:solidFill>
                </a:rPr>
                <a:t>Executive summary</a:t>
              </a:r>
              <a:endParaRPr lang="en-GB" sz="2000" dirty="0">
                <a:solidFill>
                  <a:schemeClr val="bg1"/>
                </a:solidFill>
                <a:effectLst/>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09EB46FD-8818-0EB3-D7E1-245A1EAFFB93}"/>
                </a:ext>
              </a:extLst>
            </p:cNvPr>
            <p:cNvSpPr/>
            <p:nvPr/>
          </p:nvSpPr>
          <p:spPr>
            <a:xfrm>
              <a:off x="3584075" y="672675"/>
              <a:ext cx="984929" cy="984929"/>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31" name="Graphic 30" descr="Key outline">
              <a:extLst>
                <a:ext uri="{FF2B5EF4-FFF2-40B4-BE49-F238E27FC236}">
                  <a16:creationId xmlns:a16="http://schemas.microsoft.com/office/drawing/2014/main" id="{E007BC08-384C-0C56-3F26-62D5058BE3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31175" y="819775"/>
              <a:ext cx="690729" cy="690729"/>
            </a:xfrm>
            <a:prstGeom prst="rect">
              <a:avLst/>
            </a:prstGeom>
          </p:spPr>
        </p:pic>
      </p:grpSp>
      <p:sp>
        <p:nvSpPr>
          <p:cNvPr id="14" name="Rectangle 13">
            <a:extLst>
              <a:ext uri="{FF2B5EF4-FFF2-40B4-BE49-F238E27FC236}">
                <a16:creationId xmlns:a16="http://schemas.microsoft.com/office/drawing/2014/main" id="{4523230A-CFBB-4CA4-A928-47BF8E626322}"/>
              </a:ext>
            </a:extLst>
          </p:cNvPr>
          <p:cNvSpPr/>
          <p:nvPr/>
        </p:nvSpPr>
        <p:spPr>
          <a:xfrm>
            <a:off x="4317518" y="2716000"/>
            <a:ext cx="7324881" cy="977287"/>
          </a:xfrm>
          <a:prstGeom prst="rect">
            <a:avLst/>
          </a:prstGeom>
          <a:solidFill>
            <a:srgbClr val="52798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spcAft>
                <a:spcPts val="600"/>
              </a:spcAft>
            </a:pPr>
            <a:r>
              <a:rPr lang="en-GB" sz="2000" dirty="0">
                <a:solidFill>
                  <a:schemeClr val="bg1"/>
                </a:solidFill>
                <a:effectLst/>
                <a:ea typeface="Calibri" panose="020F0502020204030204" pitchFamily="34" charset="0"/>
                <a:cs typeface="Times New Roman" panose="02020603050405020304" pitchFamily="18" charset="0"/>
              </a:rPr>
              <a:t>Insights and recommendations</a:t>
            </a:r>
          </a:p>
        </p:txBody>
      </p:sp>
      <p:sp>
        <p:nvSpPr>
          <p:cNvPr id="4" name="Oval 3">
            <a:extLst>
              <a:ext uri="{FF2B5EF4-FFF2-40B4-BE49-F238E27FC236}">
                <a16:creationId xmlns:a16="http://schemas.microsoft.com/office/drawing/2014/main" id="{9D50F713-8A09-DB08-5900-D67E6B6E82DD}"/>
              </a:ext>
            </a:extLst>
          </p:cNvPr>
          <p:cNvSpPr/>
          <p:nvPr/>
        </p:nvSpPr>
        <p:spPr>
          <a:xfrm>
            <a:off x="3680325" y="2712179"/>
            <a:ext cx="984929" cy="984929"/>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9" name="Graphic 8">
            <a:extLst>
              <a:ext uri="{FF2B5EF4-FFF2-40B4-BE49-F238E27FC236}">
                <a16:creationId xmlns:a16="http://schemas.microsoft.com/office/drawing/2014/main" id="{DDAB6E5A-DFF4-F695-2C44-3D26FBAA813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0479" t="27243" r="63196" b="55551"/>
          <a:stretch/>
        </p:blipFill>
        <p:spPr>
          <a:xfrm>
            <a:off x="3793538" y="2870254"/>
            <a:ext cx="769082" cy="691200"/>
          </a:xfrm>
          <a:prstGeom prst="rect">
            <a:avLst/>
          </a:prstGeom>
        </p:spPr>
      </p:pic>
      <p:grpSp>
        <p:nvGrpSpPr>
          <p:cNvPr id="24" name="Group 23">
            <a:extLst>
              <a:ext uri="{FF2B5EF4-FFF2-40B4-BE49-F238E27FC236}">
                <a16:creationId xmlns:a16="http://schemas.microsoft.com/office/drawing/2014/main" id="{294B8F3A-2FC9-0EEA-A38D-99B50D9F5C83}"/>
              </a:ext>
            </a:extLst>
          </p:cNvPr>
          <p:cNvGrpSpPr/>
          <p:nvPr/>
        </p:nvGrpSpPr>
        <p:grpSpPr>
          <a:xfrm>
            <a:off x="3680325" y="4752587"/>
            <a:ext cx="7962074" cy="984929"/>
            <a:chOff x="3584075" y="3516478"/>
            <a:chExt cx="7962074" cy="984929"/>
          </a:xfrm>
        </p:grpSpPr>
        <p:sp>
          <p:nvSpPr>
            <p:cNvPr id="6" name="Rectangle 5">
              <a:extLst>
                <a:ext uri="{FF2B5EF4-FFF2-40B4-BE49-F238E27FC236}">
                  <a16:creationId xmlns:a16="http://schemas.microsoft.com/office/drawing/2014/main" id="{F1D5C77D-CF3D-8AAE-596C-CE2291A5F19C}"/>
                </a:ext>
              </a:extLst>
            </p:cNvPr>
            <p:cNvSpPr/>
            <p:nvPr/>
          </p:nvSpPr>
          <p:spPr>
            <a:xfrm>
              <a:off x="4221268" y="3520299"/>
              <a:ext cx="7324881" cy="977287"/>
            </a:xfrm>
            <a:prstGeom prst="rect">
              <a:avLst/>
            </a:prstGeom>
            <a:solidFill>
              <a:srgbClr val="699DB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spcAft>
                  <a:spcPts val="600"/>
                </a:spcAft>
              </a:pPr>
              <a:r>
                <a:rPr lang="en-GB" sz="2000" spc="20" dirty="0">
                  <a:solidFill>
                    <a:schemeClr val="tx1"/>
                  </a:solidFill>
                  <a:latin typeface="Franklin Gothic Book" panose="020B0503020102020204" pitchFamily="34" charset="0"/>
                </a:rPr>
                <a:t>Appendix</a:t>
              </a:r>
            </a:p>
          </p:txBody>
        </p:sp>
        <p:sp>
          <p:nvSpPr>
            <p:cNvPr id="7" name="Oval 6">
              <a:extLst>
                <a:ext uri="{FF2B5EF4-FFF2-40B4-BE49-F238E27FC236}">
                  <a16:creationId xmlns:a16="http://schemas.microsoft.com/office/drawing/2014/main" id="{6C959D16-3BB2-E597-4D07-4F0AF83F1303}"/>
                </a:ext>
              </a:extLst>
            </p:cNvPr>
            <p:cNvSpPr/>
            <p:nvPr/>
          </p:nvSpPr>
          <p:spPr>
            <a:xfrm>
              <a:off x="3584075" y="3516478"/>
              <a:ext cx="984929" cy="984929"/>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pic>
        <p:nvPicPr>
          <p:cNvPr id="18" name="Graphic 17">
            <a:extLst>
              <a:ext uri="{FF2B5EF4-FFF2-40B4-BE49-F238E27FC236}">
                <a16:creationId xmlns:a16="http://schemas.microsoft.com/office/drawing/2014/main" id="{E900D2A2-2A13-F003-4F8F-917B38F5C4C0}"/>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63899" t="58014" r="24757" b="28264"/>
          <a:stretch/>
        </p:blipFill>
        <p:spPr>
          <a:xfrm>
            <a:off x="3855906" y="4922212"/>
            <a:ext cx="626589" cy="678673"/>
          </a:xfrm>
          <a:prstGeom prst="rect">
            <a:avLst/>
          </a:prstGeom>
        </p:spPr>
      </p:pic>
      <p:sp>
        <p:nvSpPr>
          <p:cNvPr id="11" name="Freeform: Shape 10">
            <a:extLst>
              <a:ext uri="{FF2B5EF4-FFF2-40B4-BE49-F238E27FC236}">
                <a16:creationId xmlns:a16="http://schemas.microsoft.com/office/drawing/2014/main" id="{65AF6EF9-16E6-A001-CEBC-2ABF4DA63345}"/>
              </a:ext>
            </a:extLst>
          </p:cNvPr>
          <p:cNvSpPr/>
          <p:nvPr/>
        </p:nvSpPr>
        <p:spPr>
          <a:xfrm>
            <a:off x="3675077" y="2708637"/>
            <a:ext cx="7962074" cy="987870"/>
          </a:xfrm>
          <a:custGeom>
            <a:avLst/>
            <a:gdLst>
              <a:gd name="connsiteX0" fmla="*/ 492465 w 7962074"/>
              <a:gd name="connsiteY0" fmla="*/ 0 h 984930"/>
              <a:gd name="connsiteX1" fmla="*/ 591714 w 7962074"/>
              <a:gd name="connsiteY1" fmla="*/ 10005 h 984930"/>
              <a:gd name="connsiteX2" fmla="*/ 637193 w 7962074"/>
              <a:gd name="connsiteY2" fmla="*/ 24123 h 984930"/>
              <a:gd name="connsiteX3" fmla="*/ 637193 w 7962074"/>
              <a:gd name="connsiteY3" fmla="*/ 3821 h 984930"/>
              <a:gd name="connsiteX4" fmla="*/ 7962074 w 7962074"/>
              <a:gd name="connsiteY4" fmla="*/ 3821 h 984930"/>
              <a:gd name="connsiteX5" fmla="*/ 7962074 w 7962074"/>
              <a:gd name="connsiteY5" fmla="*/ 981108 h 984930"/>
              <a:gd name="connsiteX6" fmla="*/ 637193 w 7962074"/>
              <a:gd name="connsiteY6" fmla="*/ 981108 h 984930"/>
              <a:gd name="connsiteX7" fmla="*/ 637193 w 7962074"/>
              <a:gd name="connsiteY7" fmla="*/ 960807 h 984930"/>
              <a:gd name="connsiteX8" fmla="*/ 591714 w 7962074"/>
              <a:gd name="connsiteY8" fmla="*/ 974925 h 984930"/>
              <a:gd name="connsiteX9" fmla="*/ 492465 w 7962074"/>
              <a:gd name="connsiteY9" fmla="*/ 984930 h 984930"/>
              <a:gd name="connsiteX10" fmla="*/ 0 w 7962074"/>
              <a:gd name="connsiteY10" fmla="*/ 492465 h 984930"/>
              <a:gd name="connsiteX11" fmla="*/ 492465 w 7962074"/>
              <a:gd name="connsiteY11" fmla="*/ 0 h 98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62074" h="984930">
                <a:moveTo>
                  <a:pt x="492465" y="0"/>
                </a:moveTo>
                <a:cubicBezTo>
                  <a:pt x="526463" y="0"/>
                  <a:pt x="559656" y="3445"/>
                  <a:pt x="591714" y="10005"/>
                </a:cubicBezTo>
                <a:lnTo>
                  <a:pt x="637193" y="24123"/>
                </a:lnTo>
                <a:lnTo>
                  <a:pt x="637193" y="3821"/>
                </a:lnTo>
                <a:lnTo>
                  <a:pt x="7962074" y="3821"/>
                </a:lnTo>
                <a:lnTo>
                  <a:pt x="7962074" y="981108"/>
                </a:lnTo>
                <a:lnTo>
                  <a:pt x="637193" y="981108"/>
                </a:lnTo>
                <a:lnTo>
                  <a:pt x="637193" y="960807"/>
                </a:lnTo>
                <a:lnTo>
                  <a:pt x="591714" y="974925"/>
                </a:lnTo>
                <a:cubicBezTo>
                  <a:pt x="559656" y="981485"/>
                  <a:pt x="526463" y="984930"/>
                  <a:pt x="492465" y="984930"/>
                </a:cubicBezTo>
                <a:cubicBezTo>
                  <a:pt x="220484" y="984930"/>
                  <a:pt x="0" y="764446"/>
                  <a:pt x="0" y="492465"/>
                </a:cubicBezTo>
                <a:cubicBezTo>
                  <a:pt x="0" y="220484"/>
                  <a:pt x="220484" y="0"/>
                  <a:pt x="492465" y="0"/>
                </a:cubicBezTo>
                <a:close/>
              </a:path>
            </a:pathLst>
          </a:custGeom>
          <a:solidFill>
            <a:srgbClr val="FFFFFF">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sp>
        <p:nvSpPr>
          <p:cNvPr id="13" name="Freeform: Shape 12">
            <a:extLst>
              <a:ext uri="{FF2B5EF4-FFF2-40B4-BE49-F238E27FC236}">
                <a16:creationId xmlns:a16="http://schemas.microsoft.com/office/drawing/2014/main" id="{86965FD2-1629-260E-4C93-DC57A408D9B9}"/>
              </a:ext>
            </a:extLst>
          </p:cNvPr>
          <p:cNvSpPr/>
          <p:nvPr/>
        </p:nvSpPr>
        <p:spPr>
          <a:xfrm>
            <a:off x="3675077" y="4746747"/>
            <a:ext cx="7962074" cy="1002701"/>
          </a:xfrm>
          <a:custGeom>
            <a:avLst/>
            <a:gdLst>
              <a:gd name="connsiteX0" fmla="*/ 492465 w 7962074"/>
              <a:gd name="connsiteY0" fmla="*/ 0 h 984930"/>
              <a:gd name="connsiteX1" fmla="*/ 591714 w 7962074"/>
              <a:gd name="connsiteY1" fmla="*/ 10005 h 984930"/>
              <a:gd name="connsiteX2" fmla="*/ 637193 w 7962074"/>
              <a:gd name="connsiteY2" fmla="*/ 24123 h 984930"/>
              <a:gd name="connsiteX3" fmla="*/ 637193 w 7962074"/>
              <a:gd name="connsiteY3" fmla="*/ 3821 h 984930"/>
              <a:gd name="connsiteX4" fmla="*/ 7962074 w 7962074"/>
              <a:gd name="connsiteY4" fmla="*/ 3821 h 984930"/>
              <a:gd name="connsiteX5" fmla="*/ 7962074 w 7962074"/>
              <a:gd name="connsiteY5" fmla="*/ 981108 h 984930"/>
              <a:gd name="connsiteX6" fmla="*/ 637193 w 7962074"/>
              <a:gd name="connsiteY6" fmla="*/ 981108 h 984930"/>
              <a:gd name="connsiteX7" fmla="*/ 637193 w 7962074"/>
              <a:gd name="connsiteY7" fmla="*/ 960807 h 984930"/>
              <a:gd name="connsiteX8" fmla="*/ 591714 w 7962074"/>
              <a:gd name="connsiteY8" fmla="*/ 974925 h 984930"/>
              <a:gd name="connsiteX9" fmla="*/ 492465 w 7962074"/>
              <a:gd name="connsiteY9" fmla="*/ 984930 h 984930"/>
              <a:gd name="connsiteX10" fmla="*/ 0 w 7962074"/>
              <a:gd name="connsiteY10" fmla="*/ 492465 h 984930"/>
              <a:gd name="connsiteX11" fmla="*/ 492465 w 7962074"/>
              <a:gd name="connsiteY11" fmla="*/ 0 h 98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62074" h="984930">
                <a:moveTo>
                  <a:pt x="492465" y="0"/>
                </a:moveTo>
                <a:cubicBezTo>
                  <a:pt x="526463" y="0"/>
                  <a:pt x="559656" y="3445"/>
                  <a:pt x="591714" y="10005"/>
                </a:cubicBezTo>
                <a:lnTo>
                  <a:pt x="637193" y="24123"/>
                </a:lnTo>
                <a:lnTo>
                  <a:pt x="637193" y="3821"/>
                </a:lnTo>
                <a:lnTo>
                  <a:pt x="7962074" y="3821"/>
                </a:lnTo>
                <a:lnTo>
                  <a:pt x="7962074" y="981108"/>
                </a:lnTo>
                <a:lnTo>
                  <a:pt x="637193" y="981108"/>
                </a:lnTo>
                <a:lnTo>
                  <a:pt x="637193" y="960807"/>
                </a:lnTo>
                <a:lnTo>
                  <a:pt x="591714" y="974925"/>
                </a:lnTo>
                <a:cubicBezTo>
                  <a:pt x="559656" y="981485"/>
                  <a:pt x="526463" y="984930"/>
                  <a:pt x="492465" y="984930"/>
                </a:cubicBezTo>
                <a:cubicBezTo>
                  <a:pt x="220484" y="984930"/>
                  <a:pt x="0" y="764446"/>
                  <a:pt x="0" y="492465"/>
                </a:cubicBezTo>
                <a:cubicBezTo>
                  <a:pt x="0" y="220484"/>
                  <a:pt x="220484" y="0"/>
                  <a:pt x="492465" y="0"/>
                </a:cubicBezTo>
                <a:close/>
              </a:path>
            </a:pathLst>
          </a:custGeom>
          <a:solidFill>
            <a:srgbClr val="FFFFFF">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pic>
        <p:nvPicPr>
          <p:cNvPr id="28" name="Picture 27">
            <a:extLst>
              <a:ext uri="{FF2B5EF4-FFF2-40B4-BE49-F238E27FC236}">
                <a16:creationId xmlns:a16="http://schemas.microsoft.com/office/drawing/2014/main" id="{B11E0330-85AF-18E1-F5F3-E87F2997156F}"/>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
        <p:nvSpPr>
          <p:cNvPr id="3" name="Rectangle 2">
            <a:extLst>
              <a:ext uri="{FF2B5EF4-FFF2-40B4-BE49-F238E27FC236}">
                <a16:creationId xmlns:a16="http://schemas.microsoft.com/office/drawing/2014/main" id="{3B9EC1B3-4910-D08F-79C5-FD348A092558}"/>
              </a:ext>
            </a:extLst>
          </p:cNvPr>
          <p:cNvSpPr/>
          <p:nvPr/>
        </p:nvSpPr>
        <p:spPr>
          <a:xfrm>
            <a:off x="4313833" y="137665"/>
            <a:ext cx="369204" cy="353453"/>
          </a:xfrm>
          <a:prstGeom prst="rect">
            <a:avLst/>
          </a:prstGeom>
          <a:solidFill>
            <a:srgbClr val="CE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377016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4A1B58E-2A32-18B7-4D06-9BE9AD467BDD}"/>
              </a:ext>
            </a:extLst>
          </p:cNvPr>
          <p:cNvSpPr/>
          <p:nvPr/>
        </p:nvSpPr>
        <p:spPr>
          <a:xfrm>
            <a:off x="6155183" y="869871"/>
            <a:ext cx="6037801" cy="5988129"/>
          </a:xfrm>
          <a:prstGeom prst="rect">
            <a:avLst/>
          </a:prstGeom>
          <a:solidFill>
            <a:srgbClr val="CE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9" name="Rectangle 8">
            <a:extLst>
              <a:ext uri="{FF2B5EF4-FFF2-40B4-BE49-F238E27FC236}">
                <a16:creationId xmlns:a16="http://schemas.microsoft.com/office/drawing/2014/main" id="{FC92BC66-0788-957C-0E2C-235E466C5527}"/>
              </a:ext>
            </a:extLst>
          </p:cNvPr>
          <p:cNvSpPr/>
          <p:nvPr/>
        </p:nvSpPr>
        <p:spPr>
          <a:xfrm>
            <a:off x="0" y="0"/>
            <a:ext cx="12192000" cy="980728"/>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SMBs will embrace advanced technologies, prioritising strategic investments in </a:t>
            </a:r>
            <a:br>
              <a:rPr lang="en-GB" sz="2400" dirty="0">
                <a:solidFill>
                  <a:schemeClr val="tx1"/>
                </a:solidFill>
              </a:rPr>
            </a:br>
            <a:r>
              <a:rPr lang="en-GB" sz="2400" dirty="0">
                <a:solidFill>
                  <a:schemeClr val="tx1"/>
                </a:solidFill>
              </a:rPr>
              <a:t>IT solutions that lead to revenue growth and operational efficiency</a:t>
            </a:r>
          </a:p>
        </p:txBody>
      </p:sp>
      <p:graphicFrame>
        <p:nvGraphicFramePr>
          <p:cNvPr id="8" name="Object 7" hidden="1">
            <a:extLst>
              <a:ext uri="{FF2B5EF4-FFF2-40B4-BE49-F238E27FC236}">
                <a16:creationId xmlns:a16="http://schemas.microsoft.com/office/drawing/2014/main" id="{93926C63-426B-4601-DFEB-4AE8D47E8753}"/>
              </a:ext>
            </a:extLst>
          </p:cNvPr>
          <p:cNvGraphicFramePr>
            <a:graphicFrameLocks noChangeAspect="1"/>
          </p:cNvGraphicFramePr>
          <p:nvPr>
            <p:custDataLst>
              <p:tags r:id="rId1"/>
            </p:custData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8" name="Object 7" hidden="1">
                        <a:extLst>
                          <a:ext uri="{FF2B5EF4-FFF2-40B4-BE49-F238E27FC236}">
                            <a16:creationId xmlns:a16="http://schemas.microsoft.com/office/drawing/2014/main" id="{93926C63-426B-4601-DFEB-4AE8D47E8753}"/>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A05B745-CB22-578C-9FCB-997694E0564F}"/>
              </a:ext>
            </a:extLst>
          </p:cNvPr>
          <p:cNvSpPr>
            <a:spLocks noGrp="1"/>
          </p:cNvSpPr>
          <p:nvPr>
            <p:ph type="body" sz="quarter" idx="12"/>
          </p:nvPr>
        </p:nvSpPr>
        <p:spPr>
          <a:xfrm>
            <a:off x="561580" y="1665288"/>
            <a:ext cx="5228492" cy="3676244"/>
          </a:xfrm>
        </p:spPr>
        <p:txBody>
          <a:bodyPr/>
          <a:lstStyle/>
          <a:p>
            <a:r>
              <a:rPr lang="en-GB" b="1" spc="20" dirty="0">
                <a:solidFill>
                  <a:srgbClr val="699DBE"/>
                </a:solidFill>
              </a:rPr>
              <a:t>SMB IT spending worldwide is forecast to increase by 6% year-on-year, reaching USD1.62 trillion in 2024.</a:t>
            </a:r>
          </a:p>
          <a:p>
            <a:r>
              <a:rPr lang="en-US" dirty="0"/>
              <a:t>SMBs are set to significantly increase their IT investments during this forecast period. Their IT investment focus is shifting from reactive measures (in response to needs that emerged during the pandemic) to proactive strategies, planning for long-term growth and efficiency gains. These proactive strategies include investing in technologies that secure their IT infrastructure, enhance productivity, streamline processes and improve overall business performance and revenue.</a:t>
            </a:r>
          </a:p>
          <a:p>
            <a:r>
              <a:rPr lang="en-GB" dirty="0"/>
              <a:t>The SMB landscape has experienced profound changes in recent years. The initial disruption to business operations caused by the pandemic has given way to a successful adaptation to remote and hybrid work environments, in which cloud and remote IT solutions have been integrated to help SMBs </a:t>
            </a:r>
            <a:r>
              <a:rPr lang="en-US" dirty="0"/>
              <a:t>to drive business growth.</a:t>
            </a:r>
            <a:endParaRPr lang="en-GB" dirty="0"/>
          </a:p>
          <a:p>
            <a:r>
              <a:rPr lang="en-GB" dirty="0"/>
              <a:t>Today, SMBs are having to address intense competition, pricing pressures and the imperative to enhance customer satisfaction. In response, they are realigning their strategies to help them refine their processes and accelerate revenue growth. Focused investments in strengthening their infrastructure, managed services and security are at the forefront of this shift. </a:t>
            </a:r>
          </a:p>
          <a:p>
            <a:r>
              <a:rPr lang="en-GB" dirty="0"/>
              <a:t>This strategic change of direction towards IT investment is expected to lead to a robust increase in annual IT spending, with forecasts predicting a rise from 6% year-on-year growth in spending in 2024 to 8% by 2028.</a:t>
            </a:r>
          </a:p>
        </p:txBody>
      </p:sp>
      <p:sp>
        <p:nvSpPr>
          <p:cNvPr id="4" name="Text Placeholder 3">
            <a:extLst>
              <a:ext uri="{FF2B5EF4-FFF2-40B4-BE49-F238E27FC236}">
                <a16:creationId xmlns:a16="http://schemas.microsoft.com/office/drawing/2014/main" id="{1FCF6169-7878-5DED-354F-93F548D182F2}"/>
              </a:ext>
            </a:extLst>
          </p:cNvPr>
          <p:cNvSpPr>
            <a:spLocks noGrp="1"/>
          </p:cNvSpPr>
          <p:nvPr>
            <p:ph type="body" sz="quarter" idx="15"/>
          </p:nvPr>
        </p:nvSpPr>
        <p:spPr/>
        <p:txBody>
          <a:bodyPr/>
          <a:lstStyle/>
          <a:p>
            <a:r>
              <a:rPr lang="en-GB" dirty="0"/>
              <a:t>Figure 1: SMB IT spending, worldwide, 2023–2028</a:t>
            </a:r>
          </a:p>
        </p:txBody>
      </p:sp>
      <p:sp>
        <p:nvSpPr>
          <p:cNvPr id="6" name="Text Placeholder 5">
            <a:extLst>
              <a:ext uri="{FF2B5EF4-FFF2-40B4-BE49-F238E27FC236}">
                <a16:creationId xmlns:a16="http://schemas.microsoft.com/office/drawing/2014/main" id="{3DCAE3FD-4761-953B-314B-96310D5A399F}"/>
              </a:ext>
            </a:extLst>
          </p:cNvPr>
          <p:cNvSpPr>
            <a:spLocks noGrp="1"/>
          </p:cNvSpPr>
          <p:nvPr>
            <p:ph type="body" sz="quarter" idx="17"/>
          </p:nvPr>
        </p:nvSpPr>
        <p:spPr/>
        <p:txBody>
          <a:bodyPr/>
          <a:lstStyle/>
          <a:p>
            <a:r>
              <a:rPr lang="en-GB" dirty="0"/>
              <a:t>Figure 2: Year-on-year growth in SMB IT spending, worldwide, 2024–2028</a:t>
            </a:r>
          </a:p>
        </p:txBody>
      </p:sp>
      <p:graphicFrame>
        <p:nvGraphicFramePr>
          <p:cNvPr id="38" name="Chart 37">
            <a:extLst>
              <a:ext uri="{FF2B5EF4-FFF2-40B4-BE49-F238E27FC236}">
                <a16:creationId xmlns:a16="http://schemas.microsoft.com/office/drawing/2014/main" id="{9B7CD1A2-1FA3-48F9-97D4-CBEEBE134907}"/>
              </a:ext>
            </a:extLst>
          </p:cNvPr>
          <p:cNvGraphicFramePr>
            <a:graphicFrameLocks noGrp="1"/>
          </p:cNvGraphicFramePr>
          <p:nvPr/>
        </p:nvGraphicFramePr>
        <p:xfrm>
          <a:off x="6351736" y="1703586"/>
          <a:ext cx="5283052" cy="20955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Chart 40">
            <a:extLst>
              <a:ext uri="{FF2B5EF4-FFF2-40B4-BE49-F238E27FC236}">
                <a16:creationId xmlns:a16="http://schemas.microsoft.com/office/drawing/2014/main" id="{42A5C87B-4127-413C-B4B2-7C5337C2F818}"/>
              </a:ext>
            </a:extLst>
          </p:cNvPr>
          <p:cNvGraphicFramePr>
            <a:graphicFrameLocks noGrp="1"/>
          </p:cNvGraphicFramePr>
          <p:nvPr/>
        </p:nvGraphicFramePr>
        <p:xfrm>
          <a:off x="6403012" y="4315574"/>
          <a:ext cx="5228308" cy="1885201"/>
        </p:xfrm>
        <a:graphic>
          <a:graphicData uri="http://schemas.openxmlformats.org/drawingml/2006/chart">
            <c:chart xmlns:c="http://schemas.openxmlformats.org/drawingml/2006/chart" xmlns:r="http://schemas.openxmlformats.org/officeDocument/2006/relationships" r:id="rId7"/>
          </a:graphicData>
        </a:graphic>
      </p:graphicFrame>
      <p:pic>
        <p:nvPicPr>
          <p:cNvPr id="15" name="Picture 14">
            <a:extLst>
              <a:ext uri="{FF2B5EF4-FFF2-40B4-BE49-F238E27FC236}">
                <a16:creationId xmlns:a16="http://schemas.microsoft.com/office/drawing/2014/main" id="{621E28DF-D9E2-23B8-CE8A-FA8D7B6627B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3890236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DFE9"/>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95AF556-F23C-9D41-83FB-498D29DF8944}"/>
              </a:ext>
            </a:extLst>
          </p:cNvPr>
          <p:cNvGraphicFramePr>
            <a:graphicFrameLocks noChangeAspect="1"/>
          </p:cNvGraphicFramePr>
          <p:nvPr>
            <p:custDataLst>
              <p:tags r:id="rId1"/>
            </p:custDataLst>
            <p:extLst>
              <p:ext uri="{D42A27DB-BD31-4B8C-83A1-F6EECF244321}">
                <p14:modId xmlns:p14="http://schemas.microsoft.com/office/powerpoint/2010/main" val="3729941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8" name="think-cell data - do not delete" hidden="1">
                        <a:extLst>
                          <a:ext uri="{FF2B5EF4-FFF2-40B4-BE49-F238E27FC236}">
                            <a16:creationId xmlns:a16="http://schemas.microsoft.com/office/drawing/2014/main" id="{095AF556-F23C-9D41-83FB-498D29DF894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0EB49B9A-4E5E-2601-C6E6-5FCAE12CA2FD}"/>
              </a:ext>
            </a:extLst>
          </p:cNvPr>
          <p:cNvSpPr/>
          <p:nvPr/>
        </p:nvSpPr>
        <p:spPr>
          <a:xfrm>
            <a:off x="-8970" y="3054"/>
            <a:ext cx="4326202" cy="6853512"/>
          </a:xfrm>
          <a:prstGeom prst="rect">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49" name="Rectangle 48">
            <a:extLst>
              <a:ext uri="{FF2B5EF4-FFF2-40B4-BE49-F238E27FC236}">
                <a16:creationId xmlns:a16="http://schemas.microsoft.com/office/drawing/2014/main" id="{63B2CDCC-5A09-FFB1-D799-282240F401D9}"/>
              </a:ext>
            </a:extLst>
          </p:cNvPr>
          <p:cNvSpPr/>
          <p:nvPr/>
        </p:nvSpPr>
        <p:spPr>
          <a:xfrm>
            <a:off x="-12146" y="5490000"/>
            <a:ext cx="2758076" cy="1368000"/>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0" name="Rectangle 49">
            <a:extLst>
              <a:ext uri="{FF2B5EF4-FFF2-40B4-BE49-F238E27FC236}">
                <a16:creationId xmlns:a16="http://schemas.microsoft.com/office/drawing/2014/main" id="{AA079915-ABC4-D46A-3BC7-07DEE35AD892}"/>
              </a:ext>
            </a:extLst>
          </p:cNvPr>
          <p:cNvSpPr/>
          <p:nvPr/>
        </p:nvSpPr>
        <p:spPr>
          <a:xfrm>
            <a:off x="-8546" y="1369432"/>
            <a:ext cx="2622236" cy="1374872"/>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1" name="Rectangle 50">
            <a:extLst>
              <a:ext uri="{FF2B5EF4-FFF2-40B4-BE49-F238E27FC236}">
                <a16:creationId xmlns:a16="http://schemas.microsoft.com/office/drawing/2014/main" id="{BE9B72F7-7273-2639-4B63-77826A822765}"/>
              </a:ext>
            </a:extLst>
          </p:cNvPr>
          <p:cNvSpPr/>
          <p:nvPr/>
        </p:nvSpPr>
        <p:spPr>
          <a:xfrm>
            <a:off x="-12146" y="1434"/>
            <a:ext cx="1922408" cy="1368000"/>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2" name="Rectangle 51">
            <a:extLst>
              <a:ext uri="{FF2B5EF4-FFF2-40B4-BE49-F238E27FC236}">
                <a16:creationId xmlns:a16="http://schemas.microsoft.com/office/drawing/2014/main" id="{A36FF667-79AF-C36D-ECED-9894B8B7DA6A}"/>
              </a:ext>
            </a:extLst>
          </p:cNvPr>
          <p:cNvSpPr/>
          <p:nvPr/>
        </p:nvSpPr>
        <p:spPr>
          <a:xfrm>
            <a:off x="-8558" y="2744230"/>
            <a:ext cx="2618913" cy="1374872"/>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3" name="Rectangle 52">
            <a:extLst>
              <a:ext uri="{FF2B5EF4-FFF2-40B4-BE49-F238E27FC236}">
                <a16:creationId xmlns:a16="http://schemas.microsoft.com/office/drawing/2014/main" id="{AB9A03F8-5954-FB4D-AF52-BDEF45B43DBC}"/>
              </a:ext>
            </a:extLst>
          </p:cNvPr>
          <p:cNvSpPr/>
          <p:nvPr/>
        </p:nvSpPr>
        <p:spPr>
          <a:xfrm>
            <a:off x="-8546" y="4119102"/>
            <a:ext cx="1660112" cy="1368000"/>
          </a:xfrm>
          <a:prstGeom prst="rect">
            <a:avLst/>
          </a:prstGeom>
          <a:solidFill>
            <a:srgbClr val="837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Oval 53">
            <a:extLst>
              <a:ext uri="{FF2B5EF4-FFF2-40B4-BE49-F238E27FC236}">
                <a16:creationId xmlns:a16="http://schemas.microsoft.com/office/drawing/2014/main" id="{F245DA91-3CC7-41E9-6FA0-1F866F6C974D}"/>
              </a:ext>
            </a:extLst>
          </p:cNvPr>
          <p:cNvSpPr/>
          <p:nvPr/>
        </p:nvSpPr>
        <p:spPr>
          <a:xfrm>
            <a:off x="1236720" y="-7482"/>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5" name="Oval 54">
            <a:extLst>
              <a:ext uri="{FF2B5EF4-FFF2-40B4-BE49-F238E27FC236}">
                <a16:creationId xmlns:a16="http://schemas.microsoft.com/office/drawing/2014/main" id="{ADF6756E-A624-C241-A1F7-2B93883DF97B}"/>
              </a:ext>
            </a:extLst>
          </p:cNvPr>
          <p:cNvSpPr/>
          <p:nvPr/>
        </p:nvSpPr>
        <p:spPr>
          <a:xfrm>
            <a:off x="509275" y="1363972"/>
            <a:ext cx="1371600" cy="1371600"/>
          </a:xfrm>
          <a:prstGeom prst="ellipse">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6" name="Oval 55">
            <a:extLst>
              <a:ext uri="{FF2B5EF4-FFF2-40B4-BE49-F238E27FC236}">
                <a16:creationId xmlns:a16="http://schemas.microsoft.com/office/drawing/2014/main" id="{4AAC769B-F8F1-374E-F4F4-0D80D6402C5E}"/>
              </a:ext>
            </a:extLst>
          </p:cNvPr>
          <p:cNvSpPr/>
          <p:nvPr/>
        </p:nvSpPr>
        <p:spPr>
          <a:xfrm>
            <a:off x="1949013" y="1367645"/>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7" name="Oval 56">
            <a:extLst>
              <a:ext uri="{FF2B5EF4-FFF2-40B4-BE49-F238E27FC236}">
                <a16:creationId xmlns:a16="http://schemas.microsoft.com/office/drawing/2014/main" id="{FBC36B26-ADE4-E419-7954-00E369DBBEA2}"/>
              </a:ext>
            </a:extLst>
          </p:cNvPr>
          <p:cNvSpPr/>
          <p:nvPr/>
        </p:nvSpPr>
        <p:spPr>
          <a:xfrm>
            <a:off x="1943314" y="2746090"/>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8" name="Oval 57">
            <a:extLst>
              <a:ext uri="{FF2B5EF4-FFF2-40B4-BE49-F238E27FC236}">
                <a16:creationId xmlns:a16="http://schemas.microsoft.com/office/drawing/2014/main" id="{462295E9-7770-031D-19B2-8616CE6623C8}"/>
              </a:ext>
            </a:extLst>
          </p:cNvPr>
          <p:cNvSpPr/>
          <p:nvPr/>
        </p:nvSpPr>
        <p:spPr>
          <a:xfrm>
            <a:off x="353658" y="2739082"/>
            <a:ext cx="1371600" cy="1371600"/>
          </a:xfrm>
          <a:prstGeom prst="ellipse">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9" name="Oval 58">
            <a:extLst>
              <a:ext uri="{FF2B5EF4-FFF2-40B4-BE49-F238E27FC236}">
                <a16:creationId xmlns:a16="http://schemas.microsoft.com/office/drawing/2014/main" id="{E33A5C28-1E93-C385-2680-50E422D08644}"/>
              </a:ext>
            </a:extLst>
          </p:cNvPr>
          <p:cNvSpPr/>
          <p:nvPr/>
        </p:nvSpPr>
        <p:spPr>
          <a:xfrm>
            <a:off x="941355" y="4117535"/>
            <a:ext cx="1371600" cy="1371600"/>
          </a:xfrm>
          <a:prstGeom prst="ellipse">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60" name="Oval 59">
            <a:extLst>
              <a:ext uri="{FF2B5EF4-FFF2-40B4-BE49-F238E27FC236}">
                <a16:creationId xmlns:a16="http://schemas.microsoft.com/office/drawing/2014/main" id="{F5BEE806-01DA-4953-BF86-C8FB403C4229}"/>
              </a:ext>
            </a:extLst>
          </p:cNvPr>
          <p:cNvSpPr/>
          <p:nvPr/>
        </p:nvSpPr>
        <p:spPr>
          <a:xfrm>
            <a:off x="2049288" y="5487489"/>
            <a:ext cx="1371600" cy="1371600"/>
          </a:xfrm>
          <a:prstGeom prst="ellipse">
            <a:avLst/>
          </a:prstGeom>
          <a:solidFill>
            <a:srgbClr val="837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 name="Rectangle 2">
            <a:extLst>
              <a:ext uri="{FF2B5EF4-FFF2-40B4-BE49-F238E27FC236}">
                <a16:creationId xmlns:a16="http://schemas.microsoft.com/office/drawing/2014/main" id="{DF375C96-2E4A-96AF-CF50-4A94393CCD02}"/>
              </a:ext>
            </a:extLst>
          </p:cNvPr>
          <p:cNvSpPr/>
          <p:nvPr/>
        </p:nvSpPr>
        <p:spPr>
          <a:xfrm>
            <a:off x="997" y="0"/>
            <a:ext cx="4306267" cy="6868986"/>
          </a:xfrm>
          <a:prstGeom prst="rect">
            <a:avLst/>
          </a:prstGeom>
          <a:solidFill>
            <a:srgbClr val="12294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4" name="Rectangle 13">
            <a:extLst>
              <a:ext uri="{FF2B5EF4-FFF2-40B4-BE49-F238E27FC236}">
                <a16:creationId xmlns:a16="http://schemas.microsoft.com/office/drawing/2014/main" id="{4523230A-CFBB-4CA4-A928-47BF8E626322}"/>
              </a:ext>
            </a:extLst>
          </p:cNvPr>
          <p:cNvSpPr/>
          <p:nvPr/>
        </p:nvSpPr>
        <p:spPr>
          <a:xfrm>
            <a:off x="4317518" y="2716000"/>
            <a:ext cx="7324881" cy="977287"/>
          </a:xfrm>
          <a:prstGeom prst="rect">
            <a:avLst/>
          </a:prstGeom>
          <a:solidFill>
            <a:srgbClr val="5279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spcAft>
                <a:spcPts val="600"/>
              </a:spcAft>
            </a:pPr>
            <a:r>
              <a:rPr lang="en-GB" sz="2000" dirty="0">
                <a:solidFill>
                  <a:schemeClr val="bg1"/>
                </a:solidFill>
                <a:effectLst/>
                <a:ea typeface="Calibri" panose="020F0502020204030204" pitchFamily="34" charset="0"/>
                <a:cs typeface="Times New Roman" panose="02020603050405020304" pitchFamily="18" charset="0"/>
              </a:rPr>
              <a:t>Insights and recommendations</a:t>
            </a:r>
          </a:p>
        </p:txBody>
      </p:sp>
      <p:sp>
        <p:nvSpPr>
          <p:cNvPr id="4" name="Oval 3">
            <a:extLst>
              <a:ext uri="{FF2B5EF4-FFF2-40B4-BE49-F238E27FC236}">
                <a16:creationId xmlns:a16="http://schemas.microsoft.com/office/drawing/2014/main" id="{9D50F713-8A09-DB08-5900-D67E6B6E82DD}"/>
              </a:ext>
            </a:extLst>
          </p:cNvPr>
          <p:cNvSpPr/>
          <p:nvPr/>
        </p:nvSpPr>
        <p:spPr>
          <a:xfrm>
            <a:off x="3680325" y="2712179"/>
            <a:ext cx="984929" cy="984929"/>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9" name="Graphic 8">
            <a:extLst>
              <a:ext uri="{FF2B5EF4-FFF2-40B4-BE49-F238E27FC236}">
                <a16:creationId xmlns:a16="http://schemas.microsoft.com/office/drawing/2014/main" id="{DDAB6E5A-DFF4-F695-2C44-3D26FBAA813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0479" t="27243" r="63196" b="55551"/>
          <a:stretch/>
        </p:blipFill>
        <p:spPr>
          <a:xfrm>
            <a:off x="3793538" y="2870254"/>
            <a:ext cx="769082" cy="691200"/>
          </a:xfrm>
          <a:prstGeom prst="rect">
            <a:avLst/>
          </a:prstGeom>
        </p:spPr>
      </p:pic>
      <p:grpSp>
        <p:nvGrpSpPr>
          <p:cNvPr id="24" name="Group 23">
            <a:extLst>
              <a:ext uri="{FF2B5EF4-FFF2-40B4-BE49-F238E27FC236}">
                <a16:creationId xmlns:a16="http://schemas.microsoft.com/office/drawing/2014/main" id="{294B8F3A-2FC9-0EEA-A38D-99B50D9F5C83}"/>
              </a:ext>
            </a:extLst>
          </p:cNvPr>
          <p:cNvGrpSpPr/>
          <p:nvPr/>
        </p:nvGrpSpPr>
        <p:grpSpPr>
          <a:xfrm>
            <a:off x="3680325" y="4752587"/>
            <a:ext cx="7962074" cy="984929"/>
            <a:chOff x="3584075" y="3516478"/>
            <a:chExt cx="7962074" cy="984929"/>
          </a:xfrm>
        </p:grpSpPr>
        <p:sp>
          <p:nvSpPr>
            <p:cNvPr id="6" name="Rectangle 5">
              <a:extLst>
                <a:ext uri="{FF2B5EF4-FFF2-40B4-BE49-F238E27FC236}">
                  <a16:creationId xmlns:a16="http://schemas.microsoft.com/office/drawing/2014/main" id="{F1D5C77D-CF3D-8AAE-596C-CE2291A5F19C}"/>
                </a:ext>
              </a:extLst>
            </p:cNvPr>
            <p:cNvSpPr/>
            <p:nvPr/>
          </p:nvSpPr>
          <p:spPr>
            <a:xfrm>
              <a:off x="4221268" y="3520299"/>
              <a:ext cx="7324881" cy="977287"/>
            </a:xfrm>
            <a:prstGeom prst="rect">
              <a:avLst/>
            </a:prstGeom>
            <a:solidFill>
              <a:srgbClr val="699DB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spcAft>
                  <a:spcPts val="600"/>
                </a:spcAft>
              </a:pPr>
              <a:r>
                <a:rPr lang="en-GB" sz="2000" spc="20" dirty="0">
                  <a:solidFill>
                    <a:schemeClr val="tx1"/>
                  </a:solidFill>
                  <a:latin typeface="Franklin Gothic Book" panose="020B0503020102020204" pitchFamily="34" charset="0"/>
                </a:rPr>
                <a:t>Appendix</a:t>
              </a:r>
            </a:p>
          </p:txBody>
        </p:sp>
        <p:sp>
          <p:nvSpPr>
            <p:cNvPr id="7" name="Oval 6">
              <a:extLst>
                <a:ext uri="{FF2B5EF4-FFF2-40B4-BE49-F238E27FC236}">
                  <a16:creationId xmlns:a16="http://schemas.microsoft.com/office/drawing/2014/main" id="{6C959D16-3BB2-E597-4D07-4F0AF83F1303}"/>
                </a:ext>
              </a:extLst>
            </p:cNvPr>
            <p:cNvSpPr/>
            <p:nvPr/>
          </p:nvSpPr>
          <p:spPr>
            <a:xfrm>
              <a:off x="3584075" y="3516478"/>
              <a:ext cx="984929" cy="984929"/>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pSp>
      <p:pic>
        <p:nvPicPr>
          <p:cNvPr id="18" name="Graphic 17">
            <a:extLst>
              <a:ext uri="{FF2B5EF4-FFF2-40B4-BE49-F238E27FC236}">
                <a16:creationId xmlns:a16="http://schemas.microsoft.com/office/drawing/2014/main" id="{E900D2A2-2A13-F003-4F8F-917B38F5C4C0}"/>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63899" t="58014" r="24757" b="28264"/>
          <a:stretch/>
        </p:blipFill>
        <p:spPr>
          <a:xfrm>
            <a:off x="3855906" y="4922212"/>
            <a:ext cx="626589" cy="678673"/>
          </a:xfrm>
          <a:prstGeom prst="rect">
            <a:avLst/>
          </a:prstGeom>
        </p:spPr>
      </p:pic>
      <p:sp>
        <p:nvSpPr>
          <p:cNvPr id="13" name="Freeform: Shape 12">
            <a:extLst>
              <a:ext uri="{FF2B5EF4-FFF2-40B4-BE49-F238E27FC236}">
                <a16:creationId xmlns:a16="http://schemas.microsoft.com/office/drawing/2014/main" id="{86965FD2-1629-260E-4C93-DC57A408D9B9}"/>
              </a:ext>
            </a:extLst>
          </p:cNvPr>
          <p:cNvSpPr/>
          <p:nvPr/>
        </p:nvSpPr>
        <p:spPr>
          <a:xfrm>
            <a:off x="3695884" y="4751319"/>
            <a:ext cx="7962074" cy="1002701"/>
          </a:xfrm>
          <a:custGeom>
            <a:avLst/>
            <a:gdLst>
              <a:gd name="connsiteX0" fmla="*/ 492465 w 7962074"/>
              <a:gd name="connsiteY0" fmla="*/ 0 h 984930"/>
              <a:gd name="connsiteX1" fmla="*/ 591714 w 7962074"/>
              <a:gd name="connsiteY1" fmla="*/ 10005 h 984930"/>
              <a:gd name="connsiteX2" fmla="*/ 637193 w 7962074"/>
              <a:gd name="connsiteY2" fmla="*/ 24123 h 984930"/>
              <a:gd name="connsiteX3" fmla="*/ 637193 w 7962074"/>
              <a:gd name="connsiteY3" fmla="*/ 3821 h 984930"/>
              <a:gd name="connsiteX4" fmla="*/ 7962074 w 7962074"/>
              <a:gd name="connsiteY4" fmla="*/ 3821 h 984930"/>
              <a:gd name="connsiteX5" fmla="*/ 7962074 w 7962074"/>
              <a:gd name="connsiteY5" fmla="*/ 981108 h 984930"/>
              <a:gd name="connsiteX6" fmla="*/ 637193 w 7962074"/>
              <a:gd name="connsiteY6" fmla="*/ 981108 h 984930"/>
              <a:gd name="connsiteX7" fmla="*/ 637193 w 7962074"/>
              <a:gd name="connsiteY7" fmla="*/ 960807 h 984930"/>
              <a:gd name="connsiteX8" fmla="*/ 591714 w 7962074"/>
              <a:gd name="connsiteY8" fmla="*/ 974925 h 984930"/>
              <a:gd name="connsiteX9" fmla="*/ 492465 w 7962074"/>
              <a:gd name="connsiteY9" fmla="*/ 984930 h 984930"/>
              <a:gd name="connsiteX10" fmla="*/ 0 w 7962074"/>
              <a:gd name="connsiteY10" fmla="*/ 492465 h 984930"/>
              <a:gd name="connsiteX11" fmla="*/ 492465 w 7962074"/>
              <a:gd name="connsiteY11" fmla="*/ 0 h 98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62074" h="984930">
                <a:moveTo>
                  <a:pt x="492465" y="0"/>
                </a:moveTo>
                <a:cubicBezTo>
                  <a:pt x="526463" y="0"/>
                  <a:pt x="559656" y="3445"/>
                  <a:pt x="591714" y="10005"/>
                </a:cubicBezTo>
                <a:lnTo>
                  <a:pt x="637193" y="24123"/>
                </a:lnTo>
                <a:lnTo>
                  <a:pt x="637193" y="3821"/>
                </a:lnTo>
                <a:lnTo>
                  <a:pt x="7962074" y="3821"/>
                </a:lnTo>
                <a:lnTo>
                  <a:pt x="7962074" y="981108"/>
                </a:lnTo>
                <a:lnTo>
                  <a:pt x="637193" y="981108"/>
                </a:lnTo>
                <a:lnTo>
                  <a:pt x="637193" y="960807"/>
                </a:lnTo>
                <a:lnTo>
                  <a:pt x="591714" y="974925"/>
                </a:lnTo>
                <a:cubicBezTo>
                  <a:pt x="559656" y="981485"/>
                  <a:pt x="526463" y="984930"/>
                  <a:pt x="492465" y="984930"/>
                </a:cubicBezTo>
                <a:cubicBezTo>
                  <a:pt x="220484" y="984930"/>
                  <a:pt x="0" y="764446"/>
                  <a:pt x="0" y="492465"/>
                </a:cubicBezTo>
                <a:cubicBezTo>
                  <a:pt x="0" y="220484"/>
                  <a:pt x="220484" y="0"/>
                  <a:pt x="492465" y="0"/>
                </a:cubicBezTo>
                <a:close/>
              </a:path>
            </a:pathLst>
          </a:custGeom>
          <a:solidFill>
            <a:srgbClr val="FFFFFF">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grpSp>
        <p:nvGrpSpPr>
          <p:cNvPr id="38" name="Group 37">
            <a:extLst>
              <a:ext uri="{FF2B5EF4-FFF2-40B4-BE49-F238E27FC236}">
                <a16:creationId xmlns:a16="http://schemas.microsoft.com/office/drawing/2014/main" id="{6DDA5447-8A32-65A4-DAE0-EF962F4EDEB6}"/>
              </a:ext>
            </a:extLst>
          </p:cNvPr>
          <p:cNvGrpSpPr/>
          <p:nvPr/>
        </p:nvGrpSpPr>
        <p:grpSpPr>
          <a:xfrm>
            <a:off x="3680325" y="672675"/>
            <a:ext cx="7961931" cy="984929"/>
            <a:chOff x="3584075" y="672675"/>
            <a:chExt cx="7961931" cy="984929"/>
          </a:xfrm>
          <a:effectLst/>
        </p:grpSpPr>
        <p:sp>
          <p:nvSpPr>
            <p:cNvPr id="12" name="Rectangle 11">
              <a:extLst>
                <a:ext uri="{FF2B5EF4-FFF2-40B4-BE49-F238E27FC236}">
                  <a16:creationId xmlns:a16="http://schemas.microsoft.com/office/drawing/2014/main" id="{B92575D9-BF02-456D-8D6D-0DC58665C459}"/>
                </a:ext>
              </a:extLst>
            </p:cNvPr>
            <p:cNvSpPr/>
            <p:nvPr/>
          </p:nvSpPr>
          <p:spPr>
            <a:xfrm>
              <a:off x="4221125" y="676496"/>
              <a:ext cx="7324881" cy="977287"/>
            </a:xfrm>
            <a:prstGeom prst="rect">
              <a:avLst/>
            </a:prstGeom>
            <a:solidFill>
              <a:srgbClr val="12294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144000" rtlCol="0" anchor="ctr"/>
            <a:lstStyle/>
            <a:p>
              <a:pPr>
                <a:spcAft>
                  <a:spcPts val="600"/>
                </a:spcAft>
              </a:pPr>
              <a:r>
                <a:rPr lang="en-GB" sz="2000" spc="20" dirty="0">
                  <a:solidFill>
                    <a:schemeClr val="bg1"/>
                  </a:solidFill>
                </a:rPr>
                <a:t>Executive summary</a:t>
              </a:r>
              <a:endParaRPr lang="en-GB" sz="2000" dirty="0">
                <a:solidFill>
                  <a:schemeClr val="bg1"/>
                </a:solidFill>
                <a:effectLst/>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09EB46FD-8818-0EB3-D7E1-245A1EAFFB93}"/>
                </a:ext>
              </a:extLst>
            </p:cNvPr>
            <p:cNvSpPr/>
            <p:nvPr/>
          </p:nvSpPr>
          <p:spPr>
            <a:xfrm>
              <a:off x="3584075" y="672675"/>
              <a:ext cx="984929" cy="984929"/>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31" name="Graphic 30" descr="Key outline">
              <a:extLst>
                <a:ext uri="{FF2B5EF4-FFF2-40B4-BE49-F238E27FC236}">
                  <a16:creationId xmlns:a16="http://schemas.microsoft.com/office/drawing/2014/main" id="{E007BC08-384C-0C56-3F26-62D5058BE3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31175" y="819775"/>
              <a:ext cx="690729" cy="690729"/>
            </a:xfrm>
            <a:prstGeom prst="rect">
              <a:avLst/>
            </a:prstGeom>
          </p:spPr>
        </p:pic>
      </p:grpSp>
      <p:sp>
        <p:nvSpPr>
          <p:cNvPr id="11" name="Freeform: Shape 10">
            <a:extLst>
              <a:ext uri="{FF2B5EF4-FFF2-40B4-BE49-F238E27FC236}">
                <a16:creationId xmlns:a16="http://schemas.microsoft.com/office/drawing/2014/main" id="{65AF6EF9-16E6-A001-CEBC-2ABF4DA63345}"/>
              </a:ext>
            </a:extLst>
          </p:cNvPr>
          <p:cNvSpPr/>
          <p:nvPr/>
        </p:nvSpPr>
        <p:spPr>
          <a:xfrm>
            <a:off x="3680599" y="658920"/>
            <a:ext cx="7962074" cy="1018576"/>
          </a:xfrm>
          <a:custGeom>
            <a:avLst/>
            <a:gdLst>
              <a:gd name="connsiteX0" fmla="*/ 492465 w 7962074"/>
              <a:gd name="connsiteY0" fmla="*/ 0 h 984930"/>
              <a:gd name="connsiteX1" fmla="*/ 591714 w 7962074"/>
              <a:gd name="connsiteY1" fmla="*/ 10005 h 984930"/>
              <a:gd name="connsiteX2" fmla="*/ 637193 w 7962074"/>
              <a:gd name="connsiteY2" fmla="*/ 24123 h 984930"/>
              <a:gd name="connsiteX3" fmla="*/ 637193 w 7962074"/>
              <a:gd name="connsiteY3" fmla="*/ 3821 h 984930"/>
              <a:gd name="connsiteX4" fmla="*/ 7962074 w 7962074"/>
              <a:gd name="connsiteY4" fmla="*/ 3821 h 984930"/>
              <a:gd name="connsiteX5" fmla="*/ 7962074 w 7962074"/>
              <a:gd name="connsiteY5" fmla="*/ 981108 h 984930"/>
              <a:gd name="connsiteX6" fmla="*/ 637193 w 7962074"/>
              <a:gd name="connsiteY6" fmla="*/ 981108 h 984930"/>
              <a:gd name="connsiteX7" fmla="*/ 637193 w 7962074"/>
              <a:gd name="connsiteY7" fmla="*/ 960807 h 984930"/>
              <a:gd name="connsiteX8" fmla="*/ 591714 w 7962074"/>
              <a:gd name="connsiteY8" fmla="*/ 974925 h 984930"/>
              <a:gd name="connsiteX9" fmla="*/ 492465 w 7962074"/>
              <a:gd name="connsiteY9" fmla="*/ 984930 h 984930"/>
              <a:gd name="connsiteX10" fmla="*/ 0 w 7962074"/>
              <a:gd name="connsiteY10" fmla="*/ 492465 h 984930"/>
              <a:gd name="connsiteX11" fmla="*/ 492465 w 7962074"/>
              <a:gd name="connsiteY11" fmla="*/ 0 h 98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62074" h="984930">
                <a:moveTo>
                  <a:pt x="492465" y="0"/>
                </a:moveTo>
                <a:cubicBezTo>
                  <a:pt x="526463" y="0"/>
                  <a:pt x="559656" y="3445"/>
                  <a:pt x="591714" y="10005"/>
                </a:cubicBezTo>
                <a:lnTo>
                  <a:pt x="637193" y="24123"/>
                </a:lnTo>
                <a:lnTo>
                  <a:pt x="637193" y="3821"/>
                </a:lnTo>
                <a:lnTo>
                  <a:pt x="7962074" y="3821"/>
                </a:lnTo>
                <a:lnTo>
                  <a:pt x="7962074" y="981108"/>
                </a:lnTo>
                <a:lnTo>
                  <a:pt x="637193" y="981108"/>
                </a:lnTo>
                <a:lnTo>
                  <a:pt x="637193" y="960807"/>
                </a:lnTo>
                <a:lnTo>
                  <a:pt x="591714" y="974925"/>
                </a:lnTo>
                <a:cubicBezTo>
                  <a:pt x="559656" y="981485"/>
                  <a:pt x="526463" y="984930"/>
                  <a:pt x="492465" y="984930"/>
                </a:cubicBezTo>
                <a:cubicBezTo>
                  <a:pt x="220484" y="984930"/>
                  <a:pt x="0" y="764446"/>
                  <a:pt x="0" y="492465"/>
                </a:cubicBezTo>
                <a:cubicBezTo>
                  <a:pt x="0" y="220484"/>
                  <a:pt x="220484" y="0"/>
                  <a:pt x="492465" y="0"/>
                </a:cubicBezTo>
                <a:close/>
              </a:path>
            </a:pathLst>
          </a:custGeom>
          <a:solidFill>
            <a:srgbClr val="FFFFFF">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00" dirty="0"/>
          </a:p>
        </p:txBody>
      </p:sp>
      <p:pic>
        <p:nvPicPr>
          <p:cNvPr id="10" name="Picture 9">
            <a:extLst>
              <a:ext uri="{FF2B5EF4-FFF2-40B4-BE49-F238E27FC236}">
                <a16:creationId xmlns:a16="http://schemas.microsoft.com/office/drawing/2014/main" id="{8336B0EC-2989-168E-2B1D-0A83498AEF9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
        <p:nvSpPr>
          <p:cNvPr id="5" name="Rectangle 4">
            <a:extLst>
              <a:ext uri="{FF2B5EF4-FFF2-40B4-BE49-F238E27FC236}">
                <a16:creationId xmlns:a16="http://schemas.microsoft.com/office/drawing/2014/main" id="{BAD302C1-9243-3421-167F-FE98969FB10B}"/>
              </a:ext>
            </a:extLst>
          </p:cNvPr>
          <p:cNvSpPr/>
          <p:nvPr/>
        </p:nvSpPr>
        <p:spPr>
          <a:xfrm>
            <a:off x="4313833" y="137665"/>
            <a:ext cx="369204" cy="353453"/>
          </a:xfrm>
          <a:prstGeom prst="rect">
            <a:avLst/>
          </a:prstGeom>
          <a:solidFill>
            <a:srgbClr val="CE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306397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BDA7C-525F-95F1-DFD2-17C426291E7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6918F94-524F-C314-B2AE-688F935947A8}"/>
              </a:ext>
            </a:extLst>
          </p:cNvPr>
          <p:cNvSpPr/>
          <p:nvPr/>
        </p:nvSpPr>
        <p:spPr>
          <a:xfrm>
            <a:off x="0" y="869871"/>
            <a:ext cx="6037801" cy="5988129"/>
          </a:xfrm>
          <a:prstGeom prst="rect">
            <a:avLst/>
          </a:prstGeom>
          <a:solidFill>
            <a:srgbClr val="ED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graphicFrame>
        <p:nvGraphicFramePr>
          <p:cNvPr id="8" name="Object 7" hidden="1">
            <a:extLst>
              <a:ext uri="{FF2B5EF4-FFF2-40B4-BE49-F238E27FC236}">
                <a16:creationId xmlns:a16="http://schemas.microsoft.com/office/drawing/2014/main" id="{207CBB89-4742-9DEF-D3A1-00756B7DBAE1}"/>
              </a:ext>
            </a:extLst>
          </p:cNvPr>
          <p:cNvGraphicFramePr>
            <a:graphicFrameLocks noChangeAspect="1"/>
          </p:cNvGraphicFramePr>
          <p:nvPr>
            <p:custDataLst>
              <p:tags r:id="rId1"/>
            </p:custDataLst>
            <p:extLst>
              <p:ext uri="{D42A27DB-BD31-4B8C-83A1-F6EECF244321}">
                <p14:modId xmlns:p14="http://schemas.microsoft.com/office/powerpoint/2010/main" val="2388610606"/>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8" name="Object 7" hidden="1">
                        <a:extLst>
                          <a:ext uri="{FF2B5EF4-FFF2-40B4-BE49-F238E27FC236}">
                            <a16:creationId xmlns:a16="http://schemas.microsoft.com/office/drawing/2014/main" id="{207CBB89-4742-9DEF-D3A1-00756B7DBAE1}"/>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2D480365-2FC2-B75B-F4DC-4D08B3363BAC}"/>
              </a:ext>
            </a:extLst>
          </p:cNvPr>
          <p:cNvSpPr>
            <a:spLocks noGrp="1"/>
          </p:cNvSpPr>
          <p:nvPr>
            <p:ph type="body" sz="quarter" idx="12"/>
          </p:nvPr>
        </p:nvSpPr>
        <p:spPr>
          <a:xfrm>
            <a:off x="556847" y="1682102"/>
            <a:ext cx="5228492" cy="4656785"/>
          </a:xfrm>
        </p:spPr>
        <p:txBody>
          <a:bodyPr/>
          <a:lstStyle/>
          <a:p>
            <a:r>
              <a:rPr lang="en-GB" b="1" spc="20" dirty="0">
                <a:solidFill>
                  <a:srgbClr val="BE2427"/>
                </a:solidFill>
              </a:rPr>
              <a:t>In 2024, Small businesses' IT spending will grow by 5.6% year-on-year, while medium-sized businesses’ spending will rise by 6.2%.</a:t>
            </a:r>
          </a:p>
          <a:p>
            <a:r>
              <a:rPr lang="en-GB" dirty="0"/>
              <a:t>Analysys Mason forecasts that SMBs will allocate around USD1619 billion worldwide on IT in 2024, with small businesses’ (SBs’) spending accounting for USD842 billion and medium-sized businesses’ (MBs’) spending totalling USD778 billion. </a:t>
            </a:r>
          </a:p>
          <a:p>
            <a:r>
              <a:rPr lang="en-GB" dirty="0"/>
              <a:t>We project that in 2025, total SMB IT expenditure will reach USD1735 billion, with SBs accounting for USD899 billion and MBs USD835 billion.</a:t>
            </a:r>
          </a:p>
          <a:p>
            <a:r>
              <a:rPr lang="en-GB" dirty="0"/>
              <a:t>Our research shows that both SBs and MBs are using, or planning to use, advanced technologies to improve profit margins and to optimise operations. This strategy includes deploying cloud-based solutions, automating workflows and implementing business applications, which will help to reduce manual and time-consuming tasks. Unsurprisingly, AI is also a hot topic among SMBs.</a:t>
            </a:r>
          </a:p>
          <a:p>
            <a:r>
              <a:rPr lang="en-GB" dirty="0"/>
              <a:t>While SMBs may not use AI extensively in their daily operations, the trend towards AI undoubtedly influences their strategic planning and future outlook. They recognise the potential of AI to streamline operations and gain a competitive edge, yet they often encounter challenges such as budget limitations and a lack of expertise. </a:t>
            </a:r>
          </a:p>
          <a:p>
            <a:r>
              <a:rPr lang="en-GB" dirty="0"/>
              <a:t>Adoption of AI within traditional solutions will happen much faster than pure AI adoption. For example, SMBs are more likely to quickly adopt business applications and cyber-security solutions that are enhanced with AI features.</a:t>
            </a:r>
          </a:p>
        </p:txBody>
      </p:sp>
      <p:sp>
        <p:nvSpPr>
          <p:cNvPr id="4" name="Text Placeholder 3">
            <a:extLst>
              <a:ext uri="{FF2B5EF4-FFF2-40B4-BE49-F238E27FC236}">
                <a16:creationId xmlns:a16="http://schemas.microsoft.com/office/drawing/2014/main" id="{EEA64F8C-B2CB-0E1C-5AC1-0B1A2B6C028E}"/>
              </a:ext>
            </a:extLst>
          </p:cNvPr>
          <p:cNvSpPr>
            <a:spLocks noGrp="1"/>
          </p:cNvSpPr>
          <p:nvPr>
            <p:ph type="body" sz="quarter" idx="15"/>
          </p:nvPr>
        </p:nvSpPr>
        <p:spPr/>
        <p:txBody>
          <a:bodyPr/>
          <a:lstStyle/>
          <a:p>
            <a:r>
              <a:rPr lang="en-GB" dirty="0"/>
              <a:t>Figure 3: SMB IT spending by business size, worldwide, 2023–2028</a:t>
            </a:r>
          </a:p>
        </p:txBody>
      </p:sp>
      <p:sp>
        <p:nvSpPr>
          <p:cNvPr id="6" name="Text Placeholder 5">
            <a:extLst>
              <a:ext uri="{FF2B5EF4-FFF2-40B4-BE49-F238E27FC236}">
                <a16:creationId xmlns:a16="http://schemas.microsoft.com/office/drawing/2014/main" id="{4B1EF9AC-7A96-D442-8861-F6DFCFB389D4}"/>
              </a:ext>
            </a:extLst>
          </p:cNvPr>
          <p:cNvSpPr>
            <a:spLocks noGrp="1"/>
          </p:cNvSpPr>
          <p:nvPr>
            <p:ph type="body" sz="quarter" idx="17"/>
          </p:nvPr>
        </p:nvSpPr>
        <p:spPr/>
        <p:txBody>
          <a:bodyPr/>
          <a:lstStyle/>
          <a:p>
            <a:r>
              <a:rPr lang="en-GB" dirty="0"/>
              <a:t>Figure 4: Year-on-year growth in SMB IT spending by business size, worldwide, 2024–2028</a:t>
            </a:r>
          </a:p>
        </p:txBody>
      </p:sp>
      <p:sp>
        <p:nvSpPr>
          <p:cNvPr id="7" name="Slide Number Placeholder 6">
            <a:extLst>
              <a:ext uri="{FF2B5EF4-FFF2-40B4-BE49-F238E27FC236}">
                <a16:creationId xmlns:a16="http://schemas.microsoft.com/office/drawing/2014/main" id="{6C9DFE32-0181-411B-C6B3-D15271D27C13}"/>
              </a:ext>
            </a:extLst>
          </p:cNvPr>
          <p:cNvSpPr>
            <a:spLocks noGrp="1"/>
          </p:cNvSpPr>
          <p:nvPr>
            <p:ph type="sldNum" sz="quarter" idx="4"/>
          </p:nvPr>
        </p:nvSpPr>
        <p:spPr/>
        <p:txBody>
          <a:bodyPr/>
          <a:lstStyle/>
          <a:p>
            <a:fld id="{E78626B2-E168-480E-BAE6-B60060C6AB83}" type="slidenum">
              <a:rPr lang="en-GB" smtClean="0"/>
              <a:pPr/>
              <a:t>8</a:t>
            </a:fld>
            <a:endParaRPr lang="en-GB" dirty="0"/>
          </a:p>
        </p:txBody>
      </p:sp>
      <p:sp>
        <p:nvSpPr>
          <p:cNvPr id="5" name="Rectangle 4">
            <a:extLst>
              <a:ext uri="{FF2B5EF4-FFF2-40B4-BE49-F238E27FC236}">
                <a16:creationId xmlns:a16="http://schemas.microsoft.com/office/drawing/2014/main" id="{10559613-0DED-3CE1-CCFD-0DAD44439372}"/>
              </a:ext>
            </a:extLst>
          </p:cNvPr>
          <p:cNvSpPr/>
          <p:nvPr/>
        </p:nvSpPr>
        <p:spPr>
          <a:xfrm>
            <a:off x="0" y="0"/>
            <a:ext cx="12192000" cy="980728"/>
          </a:xfrm>
          <a:prstGeom prst="rect">
            <a:avLst/>
          </a:prstGeom>
          <a:solidFill>
            <a:srgbClr val="CC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Spending by business size: </a:t>
            </a:r>
            <a:r>
              <a:rPr lang="en-GB" sz="2400" dirty="0">
                <a:solidFill>
                  <a:schemeClr val="bg1"/>
                </a:solidFill>
              </a:rPr>
              <a:t>SMB IT spending will increase in 2024</a:t>
            </a:r>
          </a:p>
        </p:txBody>
      </p:sp>
      <p:graphicFrame>
        <p:nvGraphicFramePr>
          <p:cNvPr id="16" name="Chart 15">
            <a:extLst>
              <a:ext uri="{FF2B5EF4-FFF2-40B4-BE49-F238E27FC236}">
                <a16:creationId xmlns:a16="http://schemas.microsoft.com/office/drawing/2014/main" id="{CF07433A-3040-FE8A-1904-41A5EC3A5746}"/>
              </a:ext>
            </a:extLst>
          </p:cNvPr>
          <p:cNvGraphicFramePr>
            <a:graphicFrameLocks noGrp="1"/>
          </p:cNvGraphicFramePr>
          <p:nvPr>
            <p:extLst>
              <p:ext uri="{D42A27DB-BD31-4B8C-83A1-F6EECF244321}">
                <p14:modId xmlns:p14="http://schemas.microsoft.com/office/powerpoint/2010/main" val="1612520685"/>
              </p:ext>
            </p:extLst>
          </p:nvPr>
        </p:nvGraphicFramePr>
        <p:xfrm>
          <a:off x="6407149" y="1788900"/>
          <a:ext cx="5228003" cy="20955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DC90ACDF-EFC4-F7F6-37BD-BE80B729DED6}"/>
              </a:ext>
            </a:extLst>
          </p:cNvPr>
          <p:cNvGraphicFramePr>
            <a:graphicFrameLocks noGrp="1"/>
          </p:cNvGraphicFramePr>
          <p:nvPr/>
        </p:nvGraphicFramePr>
        <p:xfrm>
          <a:off x="6407150" y="4312599"/>
          <a:ext cx="5228002" cy="1888176"/>
        </p:xfrm>
        <a:graphic>
          <a:graphicData uri="http://schemas.openxmlformats.org/drawingml/2006/chart">
            <c:chart xmlns:c="http://schemas.openxmlformats.org/drawingml/2006/chart" xmlns:r="http://schemas.openxmlformats.org/officeDocument/2006/relationships" r:id="rId7"/>
          </a:graphicData>
        </a:graphic>
      </p:graphicFrame>
      <p:pic>
        <p:nvPicPr>
          <p:cNvPr id="2" name="Picture 1">
            <a:extLst>
              <a:ext uri="{FF2B5EF4-FFF2-40B4-BE49-F238E27FC236}">
                <a16:creationId xmlns:a16="http://schemas.microsoft.com/office/drawing/2014/main" id="{2A135AD1-5F96-A2CB-4241-C5D1B359789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335275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913ACA1-CC9A-6CFA-94AF-916F745A709F}"/>
              </a:ext>
            </a:extLst>
          </p:cNvPr>
          <p:cNvSpPr/>
          <p:nvPr/>
        </p:nvSpPr>
        <p:spPr>
          <a:xfrm>
            <a:off x="6103306" y="901073"/>
            <a:ext cx="6088694" cy="5956927"/>
          </a:xfrm>
          <a:prstGeom prst="rect">
            <a:avLst/>
          </a:prstGeom>
          <a:solidFill>
            <a:srgbClr val="FCE5A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solidFill>
                <a:schemeClr val="accent4">
                  <a:lumMod val="20000"/>
                  <a:lumOff val="80000"/>
                </a:schemeClr>
              </a:solidFill>
            </a:endParaRPr>
          </a:p>
        </p:txBody>
      </p:sp>
      <p:sp>
        <p:nvSpPr>
          <p:cNvPr id="17" name="Rectangle 16">
            <a:extLst>
              <a:ext uri="{FF2B5EF4-FFF2-40B4-BE49-F238E27FC236}">
                <a16:creationId xmlns:a16="http://schemas.microsoft.com/office/drawing/2014/main" id="{F8443B4E-51A6-77DF-37D0-BF872FB6F6CE}"/>
              </a:ext>
            </a:extLst>
          </p:cNvPr>
          <p:cNvSpPr/>
          <p:nvPr/>
        </p:nvSpPr>
        <p:spPr>
          <a:xfrm>
            <a:off x="542767" y="1925116"/>
            <a:ext cx="5242342" cy="2077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Object 7" hidden="1">
            <a:extLst>
              <a:ext uri="{FF2B5EF4-FFF2-40B4-BE49-F238E27FC236}">
                <a16:creationId xmlns:a16="http://schemas.microsoft.com/office/drawing/2014/main" id="{4AC445B2-7A84-9032-A962-6F1301F32DB2}"/>
              </a:ext>
            </a:extLst>
          </p:cNvPr>
          <p:cNvGraphicFramePr>
            <a:graphicFrameLocks noChangeAspect="1"/>
          </p:cNvGraphicFramePr>
          <p:nvPr>
            <p:custDataLst>
              <p:tags r:id="rId1"/>
            </p:custDataLst>
            <p:extLst>
              <p:ext uri="{D42A27DB-BD31-4B8C-83A1-F6EECF244321}">
                <p14:modId xmlns:p14="http://schemas.microsoft.com/office/powerpoint/2010/main" val="2264517196"/>
              </p:ext>
            </p:extLst>
          </p:nvPr>
        </p:nvGraphicFramePr>
        <p:xfrm>
          <a:off x="1144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8" name="Object 7" hidden="1">
                        <a:extLst>
                          <a:ext uri="{FF2B5EF4-FFF2-40B4-BE49-F238E27FC236}">
                            <a16:creationId xmlns:a16="http://schemas.microsoft.com/office/drawing/2014/main" id="{4AC445B2-7A84-9032-A962-6F1301F32DB2}"/>
                          </a:ext>
                        </a:extLst>
                      </p:cNvPr>
                      <p:cNvPicPr/>
                      <p:nvPr/>
                    </p:nvPicPr>
                    <p:blipFill>
                      <a:blip r:embed="rId5"/>
                      <a:stretch>
                        <a:fillRect/>
                      </a:stretch>
                    </p:blipFill>
                    <p:spPr>
                      <a:xfrm>
                        <a:off x="1144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5D71ABE-4430-D200-021E-C49AB1DD1A95}"/>
              </a:ext>
            </a:extLst>
          </p:cNvPr>
          <p:cNvSpPr>
            <a:spLocks noGrp="1"/>
          </p:cNvSpPr>
          <p:nvPr>
            <p:ph type="body" sz="quarter" idx="12"/>
          </p:nvPr>
        </p:nvSpPr>
        <p:spPr>
          <a:xfrm>
            <a:off x="632538" y="1993434"/>
            <a:ext cx="5004588" cy="1935387"/>
          </a:xfrm>
        </p:spPr>
        <p:txBody>
          <a:bodyPr/>
          <a:lstStyle/>
          <a:p>
            <a:r>
              <a:rPr lang="en-GB" dirty="0"/>
              <a:t>The business applications market is expected to experience significant year-on-year growth of 13% between 2024 and 2025, driven by software-as-a-service (SaaS) solutions. SMBs are increasingly investing in SaaS-based business applications software to have a cost-effective, flexible and scalable way to access advanced software functionalities to streamline operations and spur business growth in the current competitive landscape. Nearly one-third of this category's spending comes from line-of-business (LOB) software. Spending on LOB software is primarily being driven by SMBs’ need for business process optimisation, efficiency gains, customer experience enhancement, competitive advantage and technology innovation.</a:t>
            </a:r>
          </a:p>
        </p:txBody>
      </p:sp>
      <p:sp>
        <p:nvSpPr>
          <p:cNvPr id="3" name="Text Placeholder 2">
            <a:extLst>
              <a:ext uri="{FF2B5EF4-FFF2-40B4-BE49-F238E27FC236}">
                <a16:creationId xmlns:a16="http://schemas.microsoft.com/office/drawing/2014/main" id="{2EB7DFC0-835F-6C64-3F67-03CAF81AC8E8}"/>
              </a:ext>
            </a:extLst>
          </p:cNvPr>
          <p:cNvSpPr>
            <a:spLocks noGrp="1"/>
          </p:cNvSpPr>
          <p:nvPr>
            <p:ph type="body" sz="quarter" idx="15"/>
          </p:nvPr>
        </p:nvSpPr>
        <p:spPr/>
        <p:txBody>
          <a:bodyPr/>
          <a:lstStyle/>
          <a:p>
            <a:r>
              <a:rPr lang="en-GB" dirty="0"/>
              <a:t>Figure 5: Year-on-year growth in SMB IT spending by solution category, worldwide, 2024 and 2025</a:t>
            </a:r>
            <a:r>
              <a:rPr lang="en-GB" baseline="30000" dirty="0"/>
              <a:t>1</a:t>
            </a:r>
            <a:endParaRPr lang="en-GB" dirty="0"/>
          </a:p>
        </p:txBody>
      </p:sp>
      <p:sp>
        <p:nvSpPr>
          <p:cNvPr id="5" name="Slide Number Placeholder 4">
            <a:extLst>
              <a:ext uri="{FF2B5EF4-FFF2-40B4-BE49-F238E27FC236}">
                <a16:creationId xmlns:a16="http://schemas.microsoft.com/office/drawing/2014/main" id="{2FAE949B-68CD-CDF9-20EB-AFD88D6B89BC}"/>
              </a:ext>
            </a:extLst>
          </p:cNvPr>
          <p:cNvSpPr>
            <a:spLocks noGrp="1"/>
          </p:cNvSpPr>
          <p:nvPr>
            <p:ph type="sldNum" sz="quarter" idx="4"/>
          </p:nvPr>
        </p:nvSpPr>
        <p:spPr/>
        <p:txBody>
          <a:bodyPr/>
          <a:lstStyle/>
          <a:p>
            <a:fld id="{E78626B2-E168-480E-BAE6-B60060C6AB83}" type="slidenum">
              <a:rPr lang="en-GB" smtClean="0"/>
              <a:pPr/>
              <a:t>9</a:t>
            </a:fld>
            <a:endParaRPr lang="en-GB" dirty="0"/>
          </a:p>
        </p:txBody>
      </p:sp>
      <p:sp>
        <p:nvSpPr>
          <p:cNvPr id="7" name="Text Placeholder 6">
            <a:extLst>
              <a:ext uri="{FF2B5EF4-FFF2-40B4-BE49-F238E27FC236}">
                <a16:creationId xmlns:a16="http://schemas.microsoft.com/office/drawing/2014/main" id="{0052544B-1A27-D0E7-8C72-2317E0BA07B1}"/>
              </a:ext>
            </a:extLst>
          </p:cNvPr>
          <p:cNvSpPr>
            <a:spLocks noGrp="1"/>
          </p:cNvSpPr>
          <p:nvPr>
            <p:ph type="body" sz="quarter" idx="19"/>
          </p:nvPr>
        </p:nvSpPr>
        <p:spPr>
          <a:xfrm>
            <a:off x="557213" y="6275389"/>
            <a:ext cx="7661957" cy="504001"/>
          </a:xfrm>
        </p:spPr>
        <p:txBody>
          <a:bodyPr/>
          <a:lstStyle/>
          <a:p>
            <a:r>
              <a:rPr lang="en-GB" baseline="30000" dirty="0"/>
              <a:t>1</a:t>
            </a:r>
            <a:r>
              <a:rPr lang="en-GB" dirty="0"/>
              <a:t> See the appendix for a list of products in each category.</a:t>
            </a:r>
          </a:p>
        </p:txBody>
      </p:sp>
      <p:sp>
        <p:nvSpPr>
          <p:cNvPr id="12" name="Rectangle 11">
            <a:extLst>
              <a:ext uri="{FF2B5EF4-FFF2-40B4-BE49-F238E27FC236}">
                <a16:creationId xmlns:a16="http://schemas.microsoft.com/office/drawing/2014/main" id="{62DA0AB5-D563-6853-C185-2FAAC5B73A65}"/>
              </a:ext>
            </a:extLst>
          </p:cNvPr>
          <p:cNvSpPr/>
          <p:nvPr/>
        </p:nvSpPr>
        <p:spPr>
          <a:xfrm>
            <a:off x="0" y="0"/>
            <a:ext cx="12192000" cy="980728"/>
          </a:xfrm>
          <a:prstGeom prst="rect">
            <a:avLst/>
          </a:prstGeom>
          <a:solidFill>
            <a:srgbClr val="F5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Spending by solution category: </a:t>
            </a:r>
            <a:r>
              <a:rPr lang="en-GB" sz="2400" dirty="0">
                <a:solidFill>
                  <a:schemeClr val="bg1"/>
                </a:solidFill>
              </a:rPr>
              <a:t>SMBs will increase spending across all solution categories, with cyber security growth stabilising after a sharp rise over the previous 2 years [1/2]</a:t>
            </a:r>
          </a:p>
        </p:txBody>
      </p:sp>
      <p:sp>
        <p:nvSpPr>
          <p:cNvPr id="18" name="Rectangle 17">
            <a:extLst>
              <a:ext uri="{FF2B5EF4-FFF2-40B4-BE49-F238E27FC236}">
                <a16:creationId xmlns:a16="http://schemas.microsoft.com/office/drawing/2014/main" id="{1DB5D345-372D-5288-4E5A-1EB7DFC5A932}"/>
              </a:ext>
            </a:extLst>
          </p:cNvPr>
          <p:cNvSpPr/>
          <p:nvPr/>
        </p:nvSpPr>
        <p:spPr>
          <a:xfrm>
            <a:off x="542537" y="4002698"/>
            <a:ext cx="5242342" cy="64001"/>
          </a:xfrm>
          <a:prstGeom prst="rect">
            <a:avLst/>
          </a:prstGeom>
          <a:solidFill>
            <a:srgbClr val="699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A07BFBEA-5B20-7CB5-A893-F5933740CC71}"/>
              </a:ext>
            </a:extLst>
          </p:cNvPr>
          <p:cNvGrpSpPr/>
          <p:nvPr/>
        </p:nvGrpSpPr>
        <p:grpSpPr>
          <a:xfrm>
            <a:off x="557213" y="4438148"/>
            <a:ext cx="5227666" cy="1784461"/>
            <a:chOff x="465532" y="2906498"/>
            <a:chExt cx="5319347" cy="1279026"/>
          </a:xfrm>
        </p:grpSpPr>
        <p:sp>
          <p:nvSpPr>
            <p:cNvPr id="21" name="Rectangle 20">
              <a:extLst>
                <a:ext uri="{FF2B5EF4-FFF2-40B4-BE49-F238E27FC236}">
                  <a16:creationId xmlns:a16="http://schemas.microsoft.com/office/drawing/2014/main" id="{DCD9369D-BB44-6AC0-B33F-D444B8A5C224}"/>
                </a:ext>
              </a:extLst>
            </p:cNvPr>
            <p:cNvSpPr/>
            <p:nvPr/>
          </p:nvSpPr>
          <p:spPr>
            <a:xfrm>
              <a:off x="465532" y="2906498"/>
              <a:ext cx="5319347" cy="126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3E113AED-B6BF-5160-655D-E71BFE24B0E4}"/>
                </a:ext>
              </a:extLst>
            </p:cNvPr>
            <p:cNvSpPr txBox="1"/>
            <p:nvPr/>
          </p:nvSpPr>
          <p:spPr>
            <a:xfrm>
              <a:off x="465532" y="3021867"/>
              <a:ext cx="5319346" cy="1125066"/>
            </a:xfrm>
            <a:prstGeom prst="rect">
              <a:avLst/>
            </a:prstGeom>
            <a:noFill/>
          </p:spPr>
          <p:txBody>
            <a:bodyPr wrap="square" rtlCol="0">
              <a:spAutoFit/>
            </a:bodyPr>
            <a:lstStyle/>
            <a:p>
              <a:r>
                <a:rPr lang="en-GB" sz="1200" dirty="0">
                  <a:latin typeface="+mj-lt"/>
                </a:rPr>
                <a:t>IT infrastructure remains the backbone of SMBs’ aspirations to move up the digital transformation curve. Infrastructure solutions enhance SMBs’ operational efficiency and productivity, facilitate innovation and provide them with a competitive edge. Fast-growing infrastructure solutions are mostly cloud-based. These include cloud VPN, desktop-as-a-service (DaaS), infrastructure-as-a-service (IaaS) servers, platform-as-a-service (PaaS) solutions, recovery-as-a-service (RaaS) solutions, IaaS online storage backup and databases (SaaS).</a:t>
              </a:r>
            </a:p>
          </p:txBody>
        </p:sp>
        <p:sp>
          <p:nvSpPr>
            <p:cNvPr id="22" name="Rectangle 21">
              <a:extLst>
                <a:ext uri="{FF2B5EF4-FFF2-40B4-BE49-F238E27FC236}">
                  <a16:creationId xmlns:a16="http://schemas.microsoft.com/office/drawing/2014/main" id="{9C436A9A-980D-0688-6E77-185C339C5107}"/>
                </a:ext>
              </a:extLst>
            </p:cNvPr>
            <p:cNvSpPr/>
            <p:nvPr/>
          </p:nvSpPr>
          <p:spPr>
            <a:xfrm flipV="1">
              <a:off x="465532" y="4120724"/>
              <a:ext cx="5319346" cy="64800"/>
            </a:xfrm>
            <a:prstGeom prst="rect">
              <a:avLst/>
            </a:prstGeom>
            <a:solidFill>
              <a:srgbClr val="9AB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4" name="Chart 3">
            <a:extLst>
              <a:ext uri="{FF2B5EF4-FFF2-40B4-BE49-F238E27FC236}">
                <a16:creationId xmlns:a16="http://schemas.microsoft.com/office/drawing/2014/main" id="{C7D79927-64F8-B794-97C3-4CF11A9251A7}"/>
              </a:ext>
            </a:extLst>
          </p:cNvPr>
          <p:cNvGraphicFramePr>
            <a:graphicFrameLocks noGrp="1"/>
          </p:cNvGraphicFramePr>
          <p:nvPr>
            <p:extLst>
              <p:ext uri="{D42A27DB-BD31-4B8C-83A1-F6EECF244321}">
                <p14:modId xmlns:p14="http://schemas.microsoft.com/office/powerpoint/2010/main" val="4096434353"/>
              </p:ext>
            </p:extLst>
          </p:nvPr>
        </p:nvGraphicFramePr>
        <p:xfrm>
          <a:off x="6415209" y="1734904"/>
          <a:ext cx="5234024" cy="4461875"/>
        </p:xfrm>
        <a:graphic>
          <a:graphicData uri="http://schemas.openxmlformats.org/drawingml/2006/chart">
            <c:chart xmlns:c="http://schemas.openxmlformats.org/drawingml/2006/chart" xmlns:r="http://schemas.openxmlformats.org/officeDocument/2006/relationships" r:id="rId6"/>
          </a:graphicData>
        </a:graphic>
      </p:graphicFrame>
      <p:sp>
        <p:nvSpPr>
          <p:cNvPr id="11" name="Freeform: Shape 10">
            <a:extLst>
              <a:ext uri="{FF2B5EF4-FFF2-40B4-BE49-F238E27FC236}">
                <a16:creationId xmlns:a16="http://schemas.microsoft.com/office/drawing/2014/main" id="{26F6B7A9-CD86-0124-396E-ECAEB22EFFEB}"/>
              </a:ext>
            </a:extLst>
          </p:cNvPr>
          <p:cNvSpPr/>
          <p:nvPr/>
        </p:nvSpPr>
        <p:spPr>
          <a:xfrm>
            <a:off x="541359" y="1675229"/>
            <a:ext cx="5242340" cy="252000"/>
          </a:xfrm>
          <a:custGeom>
            <a:avLst/>
            <a:gdLst>
              <a:gd name="connsiteX0" fmla="*/ 0 w 1272870"/>
              <a:gd name="connsiteY0" fmla="*/ 0 h 872871"/>
              <a:gd name="connsiteX1" fmla="*/ 1272871 w 1272870"/>
              <a:gd name="connsiteY1" fmla="*/ 0 h 872871"/>
              <a:gd name="connsiteX2" fmla="*/ 1272871 w 1272870"/>
              <a:gd name="connsiteY2" fmla="*/ 872871 h 872871"/>
              <a:gd name="connsiteX3" fmla="*/ 0 w 1272870"/>
              <a:gd name="connsiteY3" fmla="*/ 872871 h 872871"/>
            </a:gdLst>
            <a:ahLst/>
            <a:cxnLst>
              <a:cxn ang="0">
                <a:pos x="connsiteX0" y="connsiteY0"/>
              </a:cxn>
              <a:cxn ang="0">
                <a:pos x="connsiteX1" y="connsiteY1"/>
              </a:cxn>
              <a:cxn ang="0">
                <a:pos x="connsiteX2" y="connsiteY2"/>
              </a:cxn>
              <a:cxn ang="0">
                <a:pos x="connsiteX3" y="connsiteY3"/>
              </a:cxn>
            </a:cxnLst>
            <a:rect l="l" t="t" r="r" b="b"/>
            <a:pathLst>
              <a:path w="1272870" h="872871">
                <a:moveTo>
                  <a:pt x="0" y="0"/>
                </a:moveTo>
                <a:lnTo>
                  <a:pt x="1272871" y="0"/>
                </a:lnTo>
                <a:lnTo>
                  <a:pt x="1272871" y="872871"/>
                </a:lnTo>
                <a:lnTo>
                  <a:pt x="0" y="872871"/>
                </a:lnTo>
                <a:close/>
              </a:path>
            </a:pathLst>
          </a:custGeom>
          <a:solidFill>
            <a:srgbClr val="699DBE"/>
          </a:solidFill>
          <a:ln w="14798" cap="flat">
            <a:noFill/>
            <a:prstDash val="solid"/>
            <a:miter/>
          </a:ln>
        </p:spPr>
        <p:txBody>
          <a:bodyPr rtlCol="0" anchor="ctr" anchorCtr="0"/>
          <a:lstStyle/>
          <a:p>
            <a:pPr algn="ctr"/>
            <a:r>
              <a:rPr lang="en-GB" sz="1400" b="1" dirty="0">
                <a:solidFill>
                  <a:schemeClr val="bg1"/>
                </a:solidFill>
                <a:latin typeface="+mn-lt"/>
              </a:rPr>
              <a:t>Business applications</a:t>
            </a:r>
          </a:p>
        </p:txBody>
      </p:sp>
      <p:sp>
        <p:nvSpPr>
          <p:cNvPr id="13" name="Freeform: Shape 12">
            <a:extLst>
              <a:ext uri="{FF2B5EF4-FFF2-40B4-BE49-F238E27FC236}">
                <a16:creationId xmlns:a16="http://schemas.microsoft.com/office/drawing/2014/main" id="{B14245A9-B269-8001-8B48-A1CF8877EE4B}"/>
              </a:ext>
            </a:extLst>
          </p:cNvPr>
          <p:cNvSpPr/>
          <p:nvPr/>
        </p:nvSpPr>
        <p:spPr>
          <a:xfrm>
            <a:off x="557192" y="4170166"/>
            <a:ext cx="5226507" cy="252000"/>
          </a:xfrm>
          <a:custGeom>
            <a:avLst/>
            <a:gdLst>
              <a:gd name="connsiteX0" fmla="*/ 0 w 1272870"/>
              <a:gd name="connsiteY0" fmla="*/ 0 h 872871"/>
              <a:gd name="connsiteX1" fmla="*/ 1272871 w 1272870"/>
              <a:gd name="connsiteY1" fmla="*/ 0 h 872871"/>
              <a:gd name="connsiteX2" fmla="*/ 1272871 w 1272870"/>
              <a:gd name="connsiteY2" fmla="*/ 872871 h 872871"/>
              <a:gd name="connsiteX3" fmla="*/ 0 w 1272870"/>
              <a:gd name="connsiteY3" fmla="*/ 872871 h 872871"/>
            </a:gdLst>
            <a:ahLst/>
            <a:cxnLst>
              <a:cxn ang="0">
                <a:pos x="connsiteX0" y="connsiteY0"/>
              </a:cxn>
              <a:cxn ang="0">
                <a:pos x="connsiteX1" y="connsiteY1"/>
              </a:cxn>
              <a:cxn ang="0">
                <a:pos x="connsiteX2" y="connsiteY2"/>
              </a:cxn>
              <a:cxn ang="0">
                <a:pos x="connsiteX3" y="connsiteY3"/>
              </a:cxn>
            </a:cxnLst>
            <a:rect l="l" t="t" r="r" b="b"/>
            <a:pathLst>
              <a:path w="1272870" h="872871">
                <a:moveTo>
                  <a:pt x="0" y="0"/>
                </a:moveTo>
                <a:lnTo>
                  <a:pt x="1272871" y="0"/>
                </a:lnTo>
                <a:lnTo>
                  <a:pt x="1272871" y="872871"/>
                </a:lnTo>
                <a:lnTo>
                  <a:pt x="0" y="872871"/>
                </a:lnTo>
                <a:close/>
              </a:path>
            </a:pathLst>
          </a:custGeom>
          <a:solidFill>
            <a:srgbClr val="9ABDD0"/>
          </a:solidFill>
          <a:ln w="14798" cap="flat">
            <a:noFill/>
            <a:prstDash val="solid"/>
            <a:miter/>
          </a:ln>
        </p:spPr>
        <p:txBody>
          <a:bodyPr rtlCol="0" anchor="ctr" anchorCtr="0"/>
          <a:lstStyle/>
          <a:p>
            <a:pPr algn="ctr"/>
            <a:r>
              <a:rPr lang="en-GB" sz="1400" b="1" dirty="0">
                <a:solidFill>
                  <a:schemeClr val="bg1"/>
                </a:solidFill>
                <a:latin typeface="+mn-lt"/>
              </a:rPr>
              <a:t>Infrastructure</a:t>
            </a:r>
          </a:p>
        </p:txBody>
      </p:sp>
      <p:pic>
        <p:nvPicPr>
          <p:cNvPr id="9" name="Picture 8">
            <a:extLst>
              <a:ext uri="{FF2B5EF4-FFF2-40B4-BE49-F238E27FC236}">
                <a16:creationId xmlns:a16="http://schemas.microsoft.com/office/drawing/2014/main" id="{E39E5D6F-660C-3A14-00C3-2912B287E81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682656" y="6338887"/>
            <a:ext cx="952500" cy="314325"/>
          </a:xfrm>
          <a:prstGeom prst="rect">
            <a:avLst/>
          </a:prstGeom>
        </p:spPr>
      </p:pic>
    </p:spTree>
    <p:extLst>
      <p:ext uri="{BB962C8B-B14F-4D97-AF65-F5344CB8AC3E}">
        <p14:creationId xmlns:p14="http://schemas.microsoft.com/office/powerpoint/2010/main" val="1260639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Analysys Mason PPT">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StrategyReport.potx" id="{1C846B4F-3F14-4E0E-9A37-55E5496E4CE1}" vid="{0F3F864E-C55C-4C7C-A349-859829127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F27A934ED19E4C9FF78EC5C44C0ECF" ma:contentTypeVersion="16" ma:contentTypeDescription="Create a new document." ma:contentTypeScope="" ma:versionID="483e7b0b9461d975b399bd8c1ad28e90">
  <xsd:schema xmlns:xsd="http://www.w3.org/2001/XMLSchema" xmlns:xs="http://www.w3.org/2001/XMLSchema" xmlns:p="http://schemas.microsoft.com/office/2006/metadata/properties" xmlns:ns2="8067c3fc-33af-40c6-b499-a17556711f8d" xmlns:ns3="e3dd2996-96bd-420b-83df-fc1ca4fedaf7" targetNamespace="http://schemas.microsoft.com/office/2006/metadata/properties" ma:root="true" ma:fieldsID="8b7588619b71abe605b7631ca1a616b2" ns2:_="" ns3:_="">
    <xsd:import namespace="8067c3fc-33af-40c6-b499-a17556711f8d"/>
    <xsd:import namespace="e3dd2996-96bd-420b-83df-fc1ca4feda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67c3fc-33af-40c6-b499-a17556711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84c47f5-71ed-4baa-a89a-d8c03982658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d2996-96bd-420b-83df-fc1ca4fedaf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af53a80-d7c5-477d-9acd-2aa4c1e1a2d1}" ma:internalName="TaxCatchAll" ma:showField="CatchAllData" ma:web="e3dd2996-96bd-420b-83df-fc1ca4fed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3dd2996-96bd-420b-83df-fc1ca4fedaf7" xsi:nil="true"/>
    <lcf76f155ced4ddcb4097134ff3c332f xmlns="8067c3fc-33af-40c6-b499-a17556711f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25D702-FF4C-4FFE-BFC2-8BE5AB9DB660}">
  <ds:schemaRefs>
    <ds:schemaRef ds:uri="http://schemas.microsoft.com/sharepoint/v3/contenttype/forms"/>
  </ds:schemaRefs>
</ds:datastoreItem>
</file>

<file path=customXml/itemProps2.xml><?xml version="1.0" encoding="utf-8"?>
<ds:datastoreItem xmlns:ds="http://schemas.openxmlformats.org/officeDocument/2006/customXml" ds:itemID="{15EDCEA9-5FBE-419E-A595-71C6147B57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67c3fc-33af-40c6-b499-a17556711f8d"/>
    <ds:schemaRef ds:uri="e3dd2996-96bd-420b-83df-fc1ca4fed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2D56A7-D5A1-46E1-A109-FEE31F22030B}">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e3dd2996-96bd-420b-83df-fc1ca4fedaf7"/>
    <ds:schemaRef ds:uri="http://purl.org/dc/dcmitype/"/>
    <ds:schemaRef ds:uri="8067c3fc-33af-40c6-b499-a17556711f8d"/>
    <ds:schemaRef ds:uri="http://www.w3.org/XML/1998/namespace"/>
    <ds:schemaRef ds:uri="http://purl.org/dc/elements/1.1/"/>
  </ds:schemaRefs>
</ds:datastoreItem>
</file>

<file path=docMetadata/LabelInfo.xml><?xml version="1.0" encoding="utf-8"?>
<clbl:labelList xmlns:clbl="http://schemas.microsoft.com/office/2020/mipLabelMetadata">
  <clbl:label id="{f2d06fff-1cf9-44fc-a24c-977797e9de2e}" enabled="1" method="Standard" siteId="{090837fc-2949-4d3c-b475-8fe9817d6f79}" removed="0"/>
</clbl:labelList>
</file>

<file path=docProps/app.xml><?xml version="1.0" encoding="utf-8"?>
<Properties xmlns="http://schemas.openxmlformats.org/officeDocument/2006/extended-properties" xmlns:vt="http://schemas.openxmlformats.org/officeDocument/2006/docPropsVTypes">
  <Template>StrategyReport</Template>
  <TotalTime>0</TotalTime>
  <Words>3685</Words>
  <Application>Microsoft Office PowerPoint</Application>
  <PresentationFormat>Widescreen</PresentationFormat>
  <Paragraphs>403</Paragraphs>
  <Slides>20</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Baskerville Old Face</vt:lpstr>
      <vt:lpstr>Calibri</vt:lpstr>
      <vt:lpstr>Franklin Gothic Book</vt:lpstr>
      <vt:lpstr>Franklin Gothic Heavy</vt:lpstr>
      <vt:lpstr>Franklin Gothic Medium</vt:lpstr>
      <vt:lpstr>Symbol</vt:lpstr>
      <vt:lpstr>Wingdings</vt:lpstr>
      <vt:lpstr>AnalysysMasonPPT</vt:lpstr>
      <vt:lpstr>think-cell Slide</vt:lpstr>
      <vt:lpstr>PowerPoint Presentation</vt:lpstr>
      <vt:lpstr>PowerPoint Presentation</vt:lpstr>
      <vt:lpstr>About this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vt:lpstr>
      <vt:lpstr>PowerPoint Presentation</vt:lpstr>
      <vt:lpstr>PowerPoint Presentation</vt:lpstr>
      <vt:lpstr>PowerPoint Presentation</vt:lpstr>
      <vt:lpstr>PowerPoint Presentation</vt:lpstr>
      <vt:lpstr>PowerPoint Presentation</vt:lpstr>
      <vt:lpstr>PowerPoint Presentation</vt:lpstr>
      <vt:lpstr>About Analysys Mason</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SMB IT spending forecast report: driving business growth and increasing efficiency</dc:title>
  <dc:subject>_</dc:subject>
  <dc:creator>_</dc:creator>
  <dc:description>.</dc:description>
  <cp:lastModifiedBy>Leah Loughnane</cp:lastModifiedBy>
  <cp:revision>66</cp:revision>
  <cp:lastPrinted>2013-03-20T11:36:12Z</cp:lastPrinted>
  <dcterms:created xsi:type="dcterms:W3CDTF">2022-07-22T08:51:03Z</dcterms:created>
  <dcterms:modified xsi:type="dcterms:W3CDTF">2024-05-07T15:10:45Z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0x01010091F27A934ED19E4C9FF78EC5C44C0ECF</vt:lpwstr>
  </property>
  <property fmtid="{D5CDD505-2E9C-101B-9397-08002B2CF9AE}" pid="3" name="MediaServiceImageTags">
    <vt:lpwstr/>
  </property>
</Properties>
</file>