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2.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7.xml" ContentType="application/vnd.openxmlformats-officedocument.presentationml.notesSlide+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notesSlides/notesSlide14.xml" ContentType="application/vnd.openxmlformats-officedocument.presentationml.notesSlide+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7" r:id="rId4"/>
  </p:sldMasterIdLst>
  <p:notesMasterIdLst>
    <p:notesMasterId r:id="rId63"/>
  </p:notesMasterIdLst>
  <p:handoutMasterIdLst>
    <p:handoutMasterId r:id="rId64"/>
  </p:handoutMasterIdLst>
  <p:sldIdLst>
    <p:sldId id="2147379355" r:id="rId5"/>
    <p:sldId id="2147379382" r:id="rId6"/>
    <p:sldId id="2147379383" r:id="rId7"/>
    <p:sldId id="2147379406" r:id="rId8"/>
    <p:sldId id="2147379407" r:id="rId9"/>
    <p:sldId id="2147379408" r:id="rId10"/>
    <p:sldId id="2147379409" r:id="rId11"/>
    <p:sldId id="2147379412" r:id="rId12"/>
    <p:sldId id="2147379384" r:id="rId13"/>
    <p:sldId id="2147379413" r:id="rId14"/>
    <p:sldId id="2147379414" r:id="rId15"/>
    <p:sldId id="2147379415" r:id="rId16"/>
    <p:sldId id="2147379416" r:id="rId17"/>
    <p:sldId id="2147379385" r:id="rId18"/>
    <p:sldId id="2147379420" r:id="rId19"/>
    <p:sldId id="2147379433" r:id="rId20"/>
    <p:sldId id="2147379422" r:id="rId21"/>
    <p:sldId id="2147379423" r:id="rId22"/>
    <p:sldId id="2147379386" r:id="rId23"/>
    <p:sldId id="2147379378" r:id="rId24"/>
    <p:sldId id="2147379424" r:id="rId25"/>
    <p:sldId id="2147379442" r:id="rId26"/>
    <p:sldId id="2147379462" r:id="rId27"/>
    <p:sldId id="2147379458" r:id="rId28"/>
    <p:sldId id="2147379459" r:id="rId29"/>
    <p:sldId id="2147379438" r:id="rId30"/>
    <p:sldId id="2147379439" r:id="rId31"/>
    <p:sldId id="2147379448" r:id="rId32"/>
    <p:sldId id="2147379451" r:id="rId33"/>
    <p:sldId id="2147379450" r:id="rId34"/>
    <p:sldId id="2147379449" r:id="rId35"/>
    <p:sldId id="2147379453" r:id="rId36"/>
    <p:sldId id="2147379452" r:id="rId37"/>
    <p:sldId id="2147379454" r:id="rId38"/>
    <p:sldId id="2147379455" r:id="rId39"/>
    <p:sldId id="2147379444" r:id="rId40"/>
    <p:sldId id="2147379445" r:id="rId41"/>
    <p:sldId id="2147379446" r:id="rId42"/>
    <p:sldId id="2147379447" r:id="rId43"/>
    <p:sldId id="2147379457" r:id="rId44"/>
    <p:sldId id="2147379456" r:id="rId45"/>
    <p:sldId id="2147379463" r:id="rId46"/>
    <p:sldId id="2147379464" r:id="rId47"/>
    <p:sldId id="2147379465" r:id="rId48"/>
    <p:sldId id="2147379466" r:id="rId49"/>
    <p:sldId id="2147379387" r:id="rId50"/>
    <p:sldId id="2147379426" r:id="rId51"/>
    <p:sldId id="2147379428" r:id="rId52"/>
    <p:sldId id="2147379429" r:id="rId53"/>
    <p:sldId id="2147379430" r:id="rId54"/>
    <p:sldId id="2147379431" r:id="rId55"/>
    <p:sldId id="2147379432" r:id="rId56"/>
    <p:sldId id="2147379388" r:id="rId57"/>
    <p:sldId id="2147379389" r:id="rId58"/>
    <p:sldId id="2147379403" r:id="rId59"/>
    <p:sldId id="2147379468" r:id="rId60"/>
    <p:sldId id="2147379467" r:id="rId61"/>
    <p:sldId id="2147379379" r:id="rId62"/>
  </p:sldIdLst>
  <p:sldSz cx="9906000" cy="6858000" type="A4"/>
  <p:notesSz cx="6670675" cy="9875838"/>
  <p:custDataLst>
    <p:tags r:id="rId65"/>
  </p:custDataLst>
  <p:defaultTextStyle>
    <a:defPPr>
      <a:defRPr lang="en-US"/>
    </a:defPPr>
    <a:lvl1pPr marL="0" algn="l" defTabSz="914400" rtl="0" eaLnBrk="1" latinLnBrk="0" hangingPunct="1">
      <a:defRPr sz="1000" kern="1200">
        <a:solidFill>
          <a:schemeClr val="tx1"/>
        </a:solidFill>
        <a:latin typeface="+mn-lt"/>
        <a:ea typeface="+mn-ea"/>
        <a:cs typeface="+mn-cs"/>
      </a:defRPr>
    </a:lvl1pPr>
    <a:lvl2pPr marL="176213" indent="-176213" algn="l" rtl="0" eaLnBrk="1" fontAlgn="base" hangingPunct="1">
      <a:buSzPct val="110000"/>
      <a:buFont typeface="Calibri" panose="020F0502020204030204" pitchFamily="34" charset="0"/>
      <a:buChar char="•"/>
      <a:defRPr sz="1000" kern="1200">
        <a:solidFill>
          <a:schemeClr val="tx1"/>
        </a:solidFill>
        <a:latin typeface="+mn-lt"/>
        <a:ea typeface="+mn-ea"/>
        <a:cs typeface="+mn-cs"/>
      </a:defRPr>
    </a:lvl2pPr>
    <a:lvl3pPr marL="354013" indent="-176400" algn="l" rtl="0" eaLnBrk="1" fontAlgn="base" hangingPunct="1">
      <a:buFont typeface="Symbol" pitchFamily="18" charset="2"/>
      <a:buChar char="-"/>
      <a:defRPr sz="1000" kern="1200">
        <a:solidFill>
          <a:schemeClr val="tx1"/>
        </a:solidFill>
        <a:latin typeface="+mn-lt"/>
        <a:ea typeface="+mn-ea"/>
        <a:cs typeface="+mn-cs"/>
      </a:defRPr>
    </a:lvl3pPr>
    <a:lvl4pPr marL="534988" indent="-169863" algn="l" rtl="0" eaLnBrk="1" fontAlgn="base" hangingPunct="1">
      <a:buSzPct val="90000"/>
      <a:buFont typeface="ABeeZee Regular" pitchFamily="2" charset="0"/>
      <a:buChar char="•"/>
      <a:defRPr sz="1000" kern="1200">
        <a:solidFill>
          <a:schemeClr val="tx1"/>
        </a:solidFill>
        <a:latin typeface="+mn-lt"/>
        <a:ea typeface="+mn-ea"/>
        <a:cs typeface="+mn-cs"/>
      </a:defRPr>
    </a:lvl4pPr>
    <a:lvl5pPr marL="719138" indent="-176400" algn="l" rtl="0" eaLnBrk="1" fontAlgn="base" hangingPunct="1">
      <a:buFont typeface="Symbol" pitchFamily="18" charset="2"/>
      <a:buChar char="-"/>
      <a:defRPr sz="1000" kern="1200">
        <a:solidFill>
          <a:schemeClr val="tx1"/>
        </a:solidFill>
        <a:latin typeface="+mn-lt"/>
        <a:ea typeface="+mn-ea"/>
        <a:cs typeface="+mn-cs"/>
      </a:defRPr>
    </a:lvl5pPr>
    <a:lvl6pPr marL="1828800" algn="l" defTabSz="914400" rtl="0" eaLnBrk="1" latinLnBrk="0" hangingPunct="1">
      <a:defRPr sz="1800" kern="1200">
        <a:solidFill>
          <a:schemeClr val="tx1"/>
        </a:solidFill>
        <a:latin typeface="+mn-lt"/>
        <a:ea typeface="+mn-ea"/>
        <a:cs typeface="+mn-cs"/>
      </a:defRPr>
    </a:lvl6pPr>
    <a:lvl7pPr marL="2286000" algn="l" defTabSz="914400" rtl="0" eaLnBrk="1" latinLnBrk="0" hangingPunct="1">
      <a:defRPr sz="1800" kern="1200">
        <a:solidFill>
          <a:schemeClr val="tx1"/>
        </a:solidFill>
        <a:latin typeface="+mn-lt"/>
        <a:ea typeface="+mn-ea"/>
        <a:cs typeface="+mn-cs"/>
      </a:defRPr>
    </a:lvl7pPr>
    <a:lvl8pPr marL="2743200" algn="l" defTabSz="914400" rtl="0" eaLnBrk="1" latinLnBrk="0" hangingPunct="1">
      <a:defRPr sz="1800" kern="1200">
        <a:solidFill>
          <a:schemeClr val="tx1"/>
        </a:solidFill>
        <a:latin typeface="+mn-lt"/>
        <a:ea typeface="+mn-ea"/>
        <a:cs typeface="+mn-cs"/>
      </a:defRPr>
    </a:lvl8pPr>
    <a:lvl9pPr marL="32004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5DBF1D-953E-981E-6EE5-D2F87736C185}" name="Sam Brownbridge" initials="SB" userId="S::Sam.Brownbridge@analysysmason.com::d9c4d43f-b3be-4121-aacd-5c984ffa3dc9" providerId="AD"/>
  <p188:author id="{7024A55E-B41D-17E7-DD69-32FCBEC02251}" name="Caroline Gabriel" initials="CG" userId="S::Caroline.Gabriel@analysysmason.com::42ad09a9-5b4b-4d4f-a99b-8d9b31932936" providerId="AD"/>
  <p188:author id="{8ECD6BA4-FF68-1C65-40BD-12155247511F}" name="Justin van der Lande" initials="Jv" userId="S::Justin.van.der.Lande@analysysmason.com::a2f81155-e1d3-4368-a038-a36c756158bb" providerId="AD"/>
  <p188:author id="{757E89C7-D27B-2E78-B89E-6DB9F0F368ED}" name="Adaora Okeleke" initials="AO" userId="S::Adaora.Okeleke@analysysmason.com::352737d8-fde6-4501-ab42-3ab9dca10e39" providerId="AD"/>
  <p188:author id="{4BA93BCD-3EC2-CEF4-6D2B-DF3C5E63D92A}" name="Simon Pilkington" initials="SP" userId="S::Simon.Pilkington@analysysmason.com::239fd3e7-a013-421d-bc6b-f618055935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551"/>
    <a:srgbClr val="1F777D"/>
    <a:srgbClr val="A69D96"/>
    <a:srgbClr val="968C83"/>
    <a:srgbClr val="E2E3E7"/>
    <a:srgbClr val="7F7F7F"/>
    <a:srgbClr val="65666A"/>
    <a:srgbClr val="1F1451"/>
    <a:srgbClr val="989898"/>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F2A4A-D6FA-44AF-BF45-974DBC50BDFC}" v="28" dt="2025-12-19T10:23:32.470"/>
    <p1510:client id="{7C303C7C-E8E8-4F32-A0A5-969529572231}" v="3" dt="2025-12-18T16:47:48.647"/>
    <p1510:client id="{92917BD7-F351-49F5-8488-BB95FE79FE4D}" v="3" dt="2025-12-19T10:04:07.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D9E9FF"/>
          </a:solidFill>
        </a:fill>
      </a:tcStyle>
    </a:wholeTbl>
    <a:band1H>
      <a:tcStyle>
        <a:tcBdr/>
        <a:fill>
          <a:solidFill>
            <a:srgbClr val="D9E9FF"/>
          </a:solidFill>
        </a:fill>
      </a:tcStyle>
    </a:band1H>
    <a:band2H>
      <a:tcStyle>
        <a:tcBdr/>
        <a:fill>
          <a:solidFill>
            <a:srgbClr val="D9E9FF"/>
          </a:solidFill>
        </a:fill>
      </a:tcStyle>
    </a:band2H>
    <a:band1V>
      <a:tcStyle>
        <a:tcBdr/>
        <a:fill>
          <a:solidFill>
            <a:srgbClr val="D9E9FF"/>
          </a:solidFill>
        </a:fill>
      </a:tcStyle>
    </a:band1V>
    <a:band2V>
      <a:tcStyle>
        <a:tcBdr/>
      </a:tcStyle>
    </a:band2V>
    <a:lastCol>
      <a:tcTxStyle b="on">
        <a:fontRef idx="minor">
          <a:prstClr val="black"/>
        </a:fontRef>
        <a:schemeClr val="dk1"/>
      </a:tcTxStyle>
      <a:tcStyle>
        <a:tcBdr/>
        <a:fill>
          <a:solidFill>
            <a:srgbClr val="B6CFF2"/>
          </a:solidFill>
        </a:fill>
      </a:tcStyle>
    </a:lastCol>
    <a:firstCol>
      <a:tcTxStyle b="on">
        <a:fontRef idx="minor">
          <a:prstClr val="white"/>
        </a:fontRef>
        <a:schemeClr val="lt1"/>
      </a:tcTxStyle>
      <a:tcStyle>
        <a:tcBdr/>
        <a:fill>
          <a:solidFill>
            <a:srgbClr val="282887"/>
          </a:solidFill>
        </a:fill>
      </a:tcStyle>
    </a:firstCol>
    <a:lastRow>
      <a:tcTxStyle b="on">
        <a:fontRef idx="minor">
          <a:prstClr val="black"/>
        </a:fontRef>
        <a:schemeClr val="dk1"/>
      </a:tcTxStyle>
      <a:tcStyle>
        <a:tcBdr>
          <a:top>
            <a:ln w="38100" cmpd="sng">
              <a:solidFill>
                <a:schemeClr val="lt1"/>
              </a:solidFill>
            </a:ln>
          </a:top>
        </a:tcBdr>
        <a:fill>
          <a:solidFill>
            <a:srgbClr val="B6CFF2"/>
          </a:solidFill>
        </a:fill>
      </a:tcStyle>
    </a:lastRow>
    <a:firstRow>
      <a:tcTxStyle b="on">
        <a:fontRef idx="minor">
          <a:prstClr val="white"/>
        </a:fontRef>
        <a:schemeClr val="lt1"/>
      </a:tcTxStyle>
      <a:tcStyle>
        <a:tcBdr>
          <a:bottom>
            <a:ln w="38100" cmpd="sng">
              <a:solidFill>
                <a:schemeClr val="lt1"/>
              </a:solidFill>
            </a:ln>
          </a:bottom>
        </a:tcBdr>
        <a:fill>
          <a:solidFill>
            <a:srgbClr val="282887"/>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11" autoAdjust="0"/>
  </p:normalViewPr>
  <p:slideViewPr>
    <p:cSldViewPr snapToGrid="0">
      <p:cViewPr>
        <p:scale>
          <a:sx n="100" d="100"/>
          <a:sy n="100" d="100"/>
        </p:scale>
        <p:origin x="1209" y="-753"/>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Pilkington" userId="239fd3e7-a013-421d-bc6b-f618055935a3" providerId="ADAL" clId="{A9DCC4DE-2284-4941-8D4C-687F07E7D17F}"/>
    <pc:docChg chg="addSld delSld modSld">
      <pc:chgData name="Simon Pilkington" userId="239fd3e7-a013-421d-bc6b-f618055935a3" providerId="ADAL" clId="{A9DCC4DE-2284-4941-8D4C-687F07E7D17F}" dt="2025-12-19T10:23:34.443" v="77" actId="108"/>
      <pc:docMkLst>
        <pc:docMk/>
      </pc:docMkLst>
      <pc:sldChg chg="del">
        <pc:chgData name="Simon Pilkington" userId="239fd3e7-a013-421d-bc6b-f618055935a3" providerId="ADAL" clId="{A9DCC4DE-2284-4941-8D4C-687F07E7D17F}" dt="2025-12-19T10:03:11.492" v="0" actId="2696"/>
        <pc:sldMkLst>
          <pc:docMk/>
          <pc:sldMk cId="986472453" sldId="2147379438"/>
        </pc:sldMkLst>
      </pc:sldChg>
      <pc:sldChg chg="add">
        <pc:chgData name="Simon Pilkington" userId="239fd3e7-a013-421d-bc6b-f618055935a3" providerId="ADAL" clId="{A9DCC4DE-2284-4941-8D4C-687F07E7D17F}" dt="2025-12-19T10:03:18.840" v="1"/>
        <pc:sldMkLst>
          <pc:docMk/>
          <pc:sldMk cId="2203606184" sldId="2147379438"/>
        </pc:sldMkLst>
      </pc:sldChg>
      <pc:sldChg chg="add">
        <pc:chgData name="Simon Pilkington" userId="239fd3e7-a013-421d-bc6b-f618055935a3" providerId="ADAL" clId="{A9DCC4DE-2284-4941-8D4C-687F07E7D17F}" dt="2025-12-19T10:03:18.840" v="1"/>
        <pc:sldMkLst>
          <pc:docMk/>
          <pc:sldMk cId="2388353878" sldId="2147379439"/>
        </pc:sldMkLst>
      </pc:sldChg>
      <pc:sldChg chg="del">
        <pc:chgData name="Simon Pilkington" userId="239fd3e7-a013-421d-bc6b-f618055935a3" providerId="ADAL" clId="{A9DCC4DE-2284-4941-8D4C-687F07E7D17F}" dt="2025-12-19T10:03:11.492" v="0" actId="2696"/>
        <pc:sldMkLst>
          <pc:docMk/>
          <pc:sldMk cId="3513465069" sldId="2147379439"/>
        </pc:sldMkLst>
      </pc:sldChg>
      <pc:sldChg chg="del">
        <pc:chgData name="Simon Pilkington" userId="239fd3e7-a013-421d-bc6b-f618055935a3" providerId="ADAL" clId="{A9DCC4DE-2284-4941-8D4C-687F07E7D17F}" dt="2025-12-19T10:03:37.710" v="2" actId="2696"/>
        <pc:sldMkLst>
          <pc:docMk/>
          <pc:sldMk cId="3762654420" sldId="2147379448"/>
        </pc:sldMkLst>
      </pc:sldChg>
      <pc:sldChg chg="add">
        <pc:chgData name="Simon Pilkington" userId="239fd3e7-a013-421d-bc6b-f618055935a3" providerId="ADAL" clId="{A9DCC4DE-2284-4941-8D4C-687F07E7D17F}" dt="2025-12-19T10:03:43.825" v="3"/>
        <pc:sldMkLst>
          <pc:docMk/>
          <pc:sldMk cId="4149981235" sldId="2147379448"/>
        </pc:sldMkLst>
      </pc:sldChg>
      <pc:sldChg chg="add">
        <pc:chgData name="Simon Pilkington" userId="239fd3e7-a013-421d-bc6b-f618055935a3" providerId="ADAL" clId="{A9DCC4DE-2284-4941-8D4C-687F07E7D17F}" dt="2025-12-19T10:03:43.825" v="3"/>
        <pc:sldMkLst>
          <pc:docMk/>
          <pc:sldMk cId="1362751910" sldId="2147379449"/>
        </pc:sldMkLst>
      </pc:sldChg>
      <pc:sldChg chg="del">
        <pc:chgData name="Simon Pilkington" userId="239fd3e7-a013-421d-bc6b-f618055935a3" providerId="ADAL" clId="{A9DCC4DE-2284-4941-8D4C-687F07E7D17F}" dt="2025-12-19T10:03:37.710" v="2" actId="2696"/>
        <pc:sldMkLst>
          <pc:docMk/>
          <pc:sldMk cId="2820426851" sldId="2147379449"/>
        </pc:sldMkLst>
      </pc:sldChg>
      <pc:sldChg chg="add">
        <pc:chgData name="Simon Pilkington" userId="239fd3e7-a013-421d-bc6b-f618055935a3" providerId="ADAL" clId="{A9DCC4DE-2284-4941-8D4C-687F07E7D17F}" dt="2025-12-19T10:03:43.825" v="3"/>
        <pc:sldMkLst>
          <pc:docMk/>
          <pc:sldMk cId="2108531236" sldId="2147379450"/>
        </pc:sldMkLst>
      </pc:sldChg>
      <pc:sldChg chg="del">
        <pc:chgData name="Simon Pilkington" userId="239fd3e7-a013-421d-bc6b-f618055935a3" providerId="ADAL" clId="{A9DCC4DE-2284-4941-8D4C-687F07E7D17F}" dt="2025-12-19T10:03:37.710" v="2" actId="2696"/>
        <pc:sldMkLst>
          <pc:docMk/>
          <pc:sldMk cId="3179423460" sldId="2147379450"/>
        </pc:sldMkLst>
      </pc:sldChg>
      <pc:sldChg chg="add">
        <pc:chgData name="Simon Pilkington" userId="239fd3e7-a013-421d-bc6b-f618055935a3" providerId="ADAL" clId="{A9DCC4DE-2284-4941-8D4C-687F07E7D17F}" dt="2025-12-19T10:03:43.825" v="3"/>
        <pc:sldMkLst>
          <pc:docMk/>
          <pc:sldMk cId="3024810388" sldId="2147379451"/>
        </pc:sldMkLst>
      </pc:sldChg>
      <pc:sldChg chg="del">
        <pc:chgData name="Simon Pilkington" userId="239fd3e7-a013-421d-bc6b-f618055935a3" providerId="ADAL" clId="{A9DCC4DE-2284-4941-8D4C-687F07E7D17F}" dt="2025-12-19T10:03:37.710" v="2" actId="2696"/>
        <pc:sldMkLst>
          <pc:docMk/>
          <pc:sldMk cId="3837859716" sldId="2147379451"/>
        </pc:sldMkLst>
      </pc:sldChg>
      <pc:sldChg chg="add">
        <pc:chgData name="Simon Pilkington" userId="239fd3e7-a013-421d-bc6b-f618055935a3" providerId="ADAL" clId="{A9DCC4DE-2284-4941-8D4C-687F07E7D17F}" dt="2025-12-19T10:04:07.838" v="5"/>
        <pc:sldMkLst>
          <pc:docMk/>
          <pc:sldMk cId="2685270485" sldId="2147379452"/>
        </pc:sldMkLst>
      </pc:sldChg>
      <pc:sldChg chg="del">
        <pc:chgData name="Simon Pilkington" userId="239fd3e7-a013-421d-bc6b-f618055935a3" providerId="ADAL" clId="{A9DCC4DE-2284-4941-8D4C-687F07E7D17F}" dt="2025-12-19T10:04:00.588" v="4" actId="2696"/>
        <pc:sldMkLst>
          <pc:docMk/>
          <pc:sldMk cId="4077213127" sldId="2147379452"/>
        </pc:sldMkLst>
      </pc:sldChg>
      <pc:sldChg chg="add">
        <pc:chgData name="Simon Pilkington" userId="239fd3e7-a013-421d-bc6b-f618055935a3" providerId="ADAL" clId="{A9DCC4DE-2284-4941-8D4C-687F07E7D17F}" dt="2025-12-19T10:04:07.838" v="5"/>
        <pc:sldMkLst>
          <pc:docMk/>
          <pc:sldMk cId="2656740191" sldId="2147379453"/>
        </pc:sldMkLst>
      </pc:sldChg>
      <pc:sldChg chg="del">
        <pc:chgData name="Simon Pilkington" userId="239fd3e7-a013-421d-bc6b-f618055935a3" providerId="ADAL" clId="{A9DCC4DE-2284-4941-8D4C-687F07E7D17F}" dt="2025-12-19T10:04:00.588" v="4" actId="2696"/>
        <pc:sldMkLst>
          <pc:docMk/>
          <pc:sldMk cId="4118963449" sldId="2147379453"/>
        </pc:sldMkLst>
      </pc:sldChg>
      <pc:sldChg chg="del">
        <pc:chgData name="Simon Pilkington" userId="239fd3e7-a013-421d-bc6b-f618055935a3" providerId="ADAL" clId="{A9DCC4DE-2284-4941-8D4C-687F07E7D17F}" dt="2025-12-19T10:04:00.588" v="4" actId="2696"/>
        <pc:sldMkLst>
          <pc:docMk/>
          <pc:sldMk cId="1823638229" sldId="2147379454"/>
        </pc:sldMkLst>
      </pc:sldChg>
      <pc:sldChg chg="add">
        <pc:chgData name="Simon Pilkington" userId="239fd3e7-a013-421d-bc6b-f618055935a3" providerId="ADAL" clId="{A9DCC4DE-2284-4941-8D4C-687F07E7D17F}" dt="2025-12-19T10:04:07.838" v="5"/>
        <pc:sldMkLst>
          <pc:docMk/>
          <pc:sldMk cId="4213649268" sldId="2147379454"/>
        </pc:sldMkLst>
      </pc:sldChg>
      <pc:sldChg chg="del">
        <pc:chgData name="Simon Pilkington" userId="239fd3e7-a013-421d-bc6b-f618055935a3" providerId="ADAL" clId="{A9DCC4DE-2284-4941-8D4C-687F07E7D17F}" dt="2025-12-19T10:04:00.588" v="4" actId="2696"/>
        <pc:sldMkLst>
          <pc:docMk/>
          <pc:sldMk cId="706680991" sldId="2147379455"/>
        </pc:sldMkLst>
      </pc:sldChg>
      <pc:sldChg chg="add">
        <pc:chgData name="Simon Pilkington" userId="239fd3e7-a013-421d-bc6b-f618055935a3" providerId="ADAL" clId="{A9DCC4DE-2284-4941-8D4C-687F07E7D17F}" dt="2025-12-19T10:04:07.838" v="5"/>
        <pc:sldMkLst>
          <pc:docMk/>
          <pc:sldMk cId="3389960829" sldId="2147379455"/>
        </pc:sldMkLst>
      </pc:sldChg>
      <pc:sldChg chg="modSp mod">
        <pc:chgData name="Simon Pilkington" userId="239fd3e7-a013-421d-bc6b-f618055935a3" providerId="ADAL" clId="{A9DCC4DE-2284-4941-8D4C-687F07E7D17F}" dt="2025-12-19T10:23:34.443" v="77" actId="108"/>
        <pc:sldMkLst>
          <pc:docMk/>
          <pc:sldMk cId="2503229956" sldId="2147379465"/>
        </pc:sldMkLst>
        <pc:graphicFrameChg chg="mod modGraphic">
          <ac:chgData name="Simon Pilkington" userId="239fd3e7-a013-421d-bc6b-f618055935a3" providerId="ADAL" clId="{A9DCC4DE-2284-4941-8D4C-687F07E7D17F}" dt="2025-12-19T10:23:34.443" v="77" actId="108"/>
          <ac:graphicFrameMkLst>
            <pc:docMk/>
            <pc:sldMk cId="2503229956" sldId="2147379465"/>
            <ac:graphicFrameMk id="10" creationId="{A745F937-8FCD-BEBF-CDB1-97AFDEB8750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9192825112107"/>
          <c:y val="0.12393786608206009"/>
          <c:w val="0.76083707025411063"/>
          <c:h val="0.75212403513503512"/>
        </c:manualLayout>
      </c:layout>
      <c:doughnutChart>
        <c:varyColors val="1"/>
        <c:ser>
          <c:idx val="0"/>
          <c:order val="0"/>
          <c:tx>
            <c:strRef>
              <c:f>Sheet1!$B$1</c:f>
              <c:strCache>
                <c:ptCount val="1"/>
                <c:pt idx="0">
                  <c:v>Revenue (USD million)</c:v>
                </c:pt>
              </c:strCache>
            </c:strRef>
          </c:tx>
          <c:dPt>
            <c:idx val="0"/>
            <c:bubble3D val="0"/>
            <c:spPr>
              <a:solidFill>
                <a:srgbClr val="211551"/>
              </a:solidFill>
              <a:ln w="19050">
                <a:solidFill>
                  <a:schemeClr val="lt1"/>
                </a:solidFill>
              </a:ln>
              <a:effectLst/>
            </c:spPr>
            <c:extLst>
              <c:ext xmlns:c16="http://schemas.microsoft.com/office/drawing/2014/chart" uri="{C3380CC4-5D6E-409C-BE32-E72D297353CC}">
                <c16:uniqueId val="{00000002-D12F-41F1-8F09-1EB7871A467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12F-41F1-8F09-1EB7871A46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Product</c:v>
                </c:pt>
                <c:pt idx="1">
                  <c:v>Professional services</c:v>
                </c:pt>
              </c:strCache>
            </c:strRef>
          </c:cat>
          <c:val>
            <c:numRef>
              <c:f>Sheet1!$B$2:$B$3</c:f>
              <c:numCache>
                <c:formatCode>General</c:formatCode>
                <c:ptCount val="2"/>
                <c:pt idx="0">
                  <c:v>2939</c:v>
                </c:pt>
                <c:pt idx="1">
                  <c:v>2167</c:v>
                </c:pt>
              </c:numCache>
            </c:numRef>
          </c:val>
          <c:extLst>
            <c:ext xmlns:c16="http://schemas.microsoft.com/office/drawing/2014/chart" uri="{C3380CC4-5D6E-409C-BE32-E72D297353CC}">
              <c16:uniqueId val="{00000000-D12F-41F1-8F09-1EB7871A467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 (USD million)</c:v>
                </c:pt>
              </c:strCache>
            </c:strRef>
          </c:tx>
          <c:dPt>
            <c:idx val="0"/>
            <c:bubble3D val="0"/>
            <c:spPr>
              <a:solidFill>
                <a:srgbClr val="211551"/>
              </a:solidFill>
              <a:ln w="19050">
                <a:solidFill>
                  <a:schemeClr val="lt1"/>
                </a:solidFill>
              </a:ln>
              <a:effectLst/>
            </c:spPr>
            <c:extLst>
              <c:ext xmlns:c16="http://schemas.microsoft.com/office/drawing/2014/chart" uri="{C3380CC4-5D6E-409C-BE32-E72D297353CC}">
                <c16:uniqueId val="{00000001-52C4-44DB-BB51-9C0F313F8DC4}"/>
              </c:ext>
            </c:extLst>
          </c:dPt>
          <c:dPt>
            <c:idx val="1"/>
            <c:bubble3D val="0"/>
            <c:spPr>
              <a:solidFill>
                <a:srgbClr val="3B45B2"/>
              </a:solidFill>
              <a:ln w="19050">
                <a:solidFill>
                  <a:schemeClr val="lt1"/>
                </a:solidFill>
              </a:ln>
              <a:effectLst/>
            </c:spPr>
            <c:extLst>
              <c:ext xmlns:c16="http://schemas.microsoft.com/office/drawing/2014/chart" uri="{C3380CC4-5D6E-409C-BE32-E72D297353CC}">
                <c16:uniqueId val="{00000003-52C4-44DB-BB51-9C0F313F8DC4}"/>
              </c:ext>
            </c:extLst>
          </c:dPt>
          <c:dPt>
            <c:idx val="2"/>
            <c:bubble3D val="0"/>
            <c:spPr>
              <a:solidFill>
                <a:srgbClr val="779BD9"/>
              </a:solidFill>
              <a:ln w="19050">
                <a:solidFill>
                  <a:schemeClr val="lt1"/>
                </a:solidFill>
              </a:ln>
              <a:effectLst/>
            </c:spPr>
            <c:extLst>
              <c:ext xmlns:c16="http://schemas.microsoft.com/office/drawing/2014/chart" uri="{C3380CC4-5D6E-409C-BE32-E72D297353CC}">
                <c16:uniqueId val="{00000004-52C4-44DB-BB51-9C0F313F8DC4}"/>
              </c:ext>
            </c:extLst>
          </c:dPt>
          <c:dPt>
            <c:idx val="3"/>
            <c:bubble3D val="0"/>
            <c:spPr>
              <a:solidFill>
                <a:srgbClr val="B6CFF2"/>
              </a:solidFill>
              <a:ln w="19050">
                <a:solidFill>
                  <a:schemeClr val="lt1"/>
                </a:solidFill>
              </a:ln>
              <a:effectLst/>
            </c:spPr>
            <c:extLst>
              <c:ext xmlns:c16="http://schemas.microsoft.com/office/drawing/2014/chart" uri="{C3380CC4-5D6E-409C-BE32-E72D297353CC}">
                <c16:uniqueId val="{00000005-52C4-44DB-BB51-9C0F313F8DC4}"/>
              </c:ext>
            </c:extLst>
          </c:dPt>
          <c:dPt>
            <c:idx val="4"/>
            <c:bubble3D val="0"/>
            <c:spPr>
              <a:solidFill>
                <a:srgbClr val="FFBFC4"/>
              </a:solidFill>
              <a:ln w="19050">
                <a:solidFill>
                  <a:schemeClr val="lt1"/>
                </a:solidFill>
              </a:ln>
              <a:effectLst/>
            </c:spPr>
            <c:extLst>
              <c:ext xmlns:c16="http://schemas.microsoft.com/office/drawing/2014/chart" uri="{C3380CC4-5D6E-409C-BE32-E72D297353CC}">
                <c16:uniqueId val="{00000006-52C4-44DB-BB51-9C0F313F8DC4}"/>
              </c:ext>
            </c:extLst>
          </c:dPt>
          <c:dPt>
            <c:idx val="5"/>
            <c:bubble3D val="0"/>
            <c:spPr>
              <a:solidFill>
                <a:srgbClr val="FF98A1"/>
              </a:solidFill>
              <a:ln w="19050">
                <a:solidFill>
                  <a:schemeClr val="lt1"/>
                </a:solidFill>
              </a:ln>
              <a:effectLst/>
            </c:spPr>
            <c:extLst>
              <c:ext xmlns:c16="http://schemas.microsoft.com/office/drawing/2014/chart" uri="{C3380CC4-5D6E-409C-BE32-E72D297353CC}">
                <c16:uniqueId val="{00000007-52C4-44DB-BB51-9C0F313F8DC4}"/>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2-52C4-44DB-BB51-9C0F313F8DC4}"/>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52C4-44DB-BB51-9C0F313F8DC4}"/>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52C4-44DB-BB51-9C0F313F8D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Google</c:v>
                </c:pt>
                <c:pt idx="1">
                  <c:v>Microsoft</c:v>
                </c:pt>
                <c:pt idx="2">
                  <c:v>Nvidia</c:v>
                </c:pt>
                <c:pt idx="3">
                  <c:v>Accenture</c:v>
                </c:pt>
                <c:pt idx="4">
                  <c:v>Amazon Web Services</c:v>
                </c:pt>
                <c:pt idx="5">
                  <c:v>IBM</c:v>
                </c:pt>
                <c:pt idx="6">
                  <c:v>Other</c:v>
                </c:pt>
              </c:strCache>
            </c:strRef>
          </c:cat>
          <c:val>
            <c:numRef>
              <c:f>Sheet1!$B$2:$B$8</c:f>
              <c:numCache>
                <c:formatCode>General</c:formatCode>
                <c:ptCount val="7"/>
                <c:pt idx="0">
                  <c:v>452</c:v>
                </c:pt>
                <c:pt idx="1">
                  <c:v>419</c:v>
                </c:pt>
                <c:pt idx="2">
                  <c:v>352</c:v>
                </c:pt>
                <c:pt idx="3">
                  <c:v>296</c:v>
                </c:pt>
                <c:pt idx="4">
                  <c:v>242</c:v>
                </c:pt>
                <c:pt idx="5">
                  <c:v>236</c:v>
                </c:pt>
                <c:pt idx="6">
                  <c:v>3109</c:v>
                </c:pt>
              </c:numCache>
            </c:numRef>
          </c:val>
          <c:extLst>
            <c:ext xmlns:c16="http://schemas.microsoft.com/office/drawing/2014/chart" uri="{C3380CC4-5D6E-409C-BE32-E72D297353CC}">
              <c16:uniqueId val="{00000000-52C4-44DB-BB51-9C0F313F8D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11551"/>
              </a:solidFill>
              <a:ln w="19050">
                <a:solidFill>
                  <a:schemeClr val="lt1"/>
                </a:solidFill>
              </a:ln>
              <a:effectLst/>
            </c:spPr>
            <c:extLst>
              <c:ext xmlns:c16="http://schemas.microsoft.com/office/drawing/2014/chart" uri="{C3380CC4-5D6E-409C-BE32-E72D297353CC}">
                <c16:uniqueId val="{00000001-7BD6-47DF-BB8D-E127B2E045A7}"/>
              </c:ext>
            </c:extLst>
          </c:dPt>
          <c:dPt>
            <c:idx val="1"/>
            <c:bubble3D val="0"/>
            <c:spPr>
              <a:solidFill>
                <a:srgbClr val="3B45B2"/>
              </a:solidFill>
              <a:ln w="19050">
                <a:solidFill>
                  <a:schemeClr val="lt1"/>
                </a:solidFill>
              </a:ln>
              <a:effectLst/>
            </c:spPr>
            <c:extLst>
              <c:ext xmlns:c16="http://schemas.microsoft.com/office/drawing/2014/chart" uri="{C3380CC4-5D6E-409C-BE32-E72D297353CC}">
                <c16:uniqueId val="{00000003-7BD6-47DF-BB8D-E127B2E045A7}"/>
              </c:ext>
            </c:extLst>
          </c:dPt>
          <c:dPt>
            <c:idx val="2"/>
            <c:bubble3D val="0"/>
            <c:spPr>
              <a:solidFill>
                <a:srgbClr val="5278C4"/>
              </a:solidFill>
              <a:ln w="19050">
                <a:solidFill>
                  <a:schemeClr val="lt1"/>
                </a:solidFill>
              </a:ln>
              <a:effectLst/>
            </c:spPr>
            <c:extLst>
              <c:ext xmlns:c16="http://schemas.microsoft.com/office/drawing/2014/chart" uri="{C3380CC4-5D6E-409C-BE32-E72D297353CC}">
                <c16:uniqueId val="{00000005-7BD6-47DF-BB8D-E127B2E045A7}"/>
              </c:ext>
            </c:extLst>
          </c:dPt>
          <c:dPt>
            <c:idx val="3"/>
            <c:bubble3D val="0"/>
            <c:spPr>
              <a:solidFill>
                <a:srgbClr val="B6CFF2"/>
              </a:solidFill>
              <a:ln w="19050">
                <a:solidFill>
                  <a:schemeClr val="lt1"/>
                </a:solidFill>
              </a:ln>
              <a:effectLst/>
            </c:spPr>
            <c:extLst>
              <c:ext xmlns:c16="http://schemas.microsoft.com/office/drawing/2014/chart" uri="{C3380CC4-5D6E-409C-BE32-E72D297353CC}">
                <c16:uniqueId val="{00000007-7BD6-47DF-BB8D-E127B2E045A7}"/>
              </c:ext>
            </c:extLst>
          </c:dPt>
          <c:dPt>
            <c:idx val="4"/>
            <c:bubble3D val="0"/>
            <c:spPr>
              <a:solidFill>
                <a:srgbClr val="FFBFC4"/>
              </a:solidFill>
              <a:ln w="19050">
                <a:solidFill>
                  <a:schemeClr val="lt1"/>
                </a:solidFill>
              </a:ln>
              <a:effectLst/>
            </c:spPr>
            <c:extLst>
              <c:ext xmlns:c16="http://schemas.microsoft.com/office/drawing/2014/chart" uri="{C3380CC4-5D6E-409C-BE32-E72D297353CC}">
                <c16:uniqueId val="{00000009-7BD6-47DF-BB8D-E127B2E045A7}"/>
              </c:ext>
            </c:extLst>
          </c:dPt>
          <c:dPt>
            <c:idx val="5"/>
            <c:bubble3D val="0"/>
            <c:spPr>
              <a:solidFill>
                <a:srgbClr val="F07384"/>
              </a:solidFill>
              <a:ln w="19050">
                <a:solidFill>
                  <a:schemeClr val="lt1"/>
                </a:solidFill>
              </a:ln>
              <a:effectLst/>
            </c:spPr>
            <c:extLst>
              <c:ext xmlns:c16="http://schemas.microsoft.com/office/drawing/2014/chart" uri="{C3380CC4-5D6E-409C-BE32-E72D297353CC}">
                <c16:uniqueId val="{0000000B-7BD6-47DF-BB8D-E127B2E045A7}"/>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7BD6-47DF-BB8D-E127B2E045A7}"/>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7BD6-47DF-BB8D-E127B2E045A7}"/>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7BD6-47DF-BB8D-E127B2E045A7}"/>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7BD6-47DF-BB8D-E127B2E045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Nvidia</c:v>
                </c:pt>
                <c:pt idx="1">
                  <c:v>Google</c:v>
                </c:pt>
                <c:pt idx="2">
                  <c:v>Snowflake</c:v>
                </c:pt>
                <c:pt idx="3">
                  <c:v>Cloudera</c:v>
                </c:pt>
                <c:pt idx="4">
                  <c:v>Teradata</c:v>
                </c:pt>
                <c:pt idx="5">
                  <c:v>IBM</c:v>
                </c:pt>
                <c:pt idx="6">
                  <c:v>Other</c:v>
                </c:pt>
              </c:strCache>
            </c:strRef>
          </c:cat>
          <c:val>
            <c:numRef>
              <c:f>Sheet1!$B$2:$B$8</c:f>
              <c:numCache>
                <c:formatCode>General</c:formatCode>
                <c:ptCount val="7"/>
                <c:pt idx="0">
                  <c:v>342</c:v>
                </c:pt>
                <c:pt idx="1">
                  <c:v>307</c:v>
                </c:pt>
                <c:pt idx="2">
                  <c:v>224</c:v>
                </c:pt>
                <c:pt idx="3">
                  <c:v>169</c:v>
                </c:pt>
                <c:pt idx="4">
                  <c:v>141</c:v>
                </c:pt>
                <c:pt idx="5">
                  <c:v>125</c:v>
                </c:pt>
                <c:pt idx="6">
                  <c:v>1631</c:v>
                </c:pt>
              </c:numCache>
            </c:numRef>
          </c:val>
          <c:extLst>
            <c:ext xmlns:c16="http://schemas.microsoft.com/office/drawing/2014/chart" uri="{C3380CC4-5D6E-409C-BE32-E72D297353CC}">
              <c16:uniqueId val="{0000000E-7BD6-47DF-BB8D-E127B2E045A7}"/>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9910546139361"/>
          <c:y val="5.7444776586194048E-2"/>
          <c:w val="0.75057977092698369"/>
          <c:h val="0.73921163727887018"/>
        </c:manualLayout>
      </c:layout>
      <c:doughnutChart>
        <c:varyColors val="1"/>
        <c:ser>
          <c:idx val="0"/>
          <c:order val="0"/>
          <c:tx>
            <c:strRef>
              <c:f>Sheet1!$B$1</c:f>
              <c:strCache>
                <c:ptCount val="1"/>
                <c:pt idx="0">
                  <c:v>Professional services revenue (USD million)</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192-4FAB-8905-67115F95FBFD}"/>
              </c:ext>
            </c:extLst>
          </c:dPt>
          <c:dPt>
            <c:idx val="1"/>
            <c:bubble3D val="0"/>
            <c:spPr>
              <a:solidFill>
                <a:srgbClr val="3B45B2"/>
              </a:solidFill>
              <a:ln w="19050">
                <a:solidFill>
                  <a:schemeClr val="lt1"/>
                </a:solidFill>
              </a:ln>
              <a:effectLst/>
            </c:spPr>
            <c:extLst>
              <c:ext xmlns:c16="http://schemas.microsoft.com/office/drawing/2014/chart" uri="{C3380CC4-5D6E-409C-BE32-E72D297353CC}">
                <c16:uniqueId val="{00000003-B192-4FAB-8905-67115F95FBFD}"/>
              </c:ext>
            </c:extLst>
          </c:dPt>
          <c:dPt>
            <c:idx val="2"/>
            <c:bubble3D val="0"/>
            <c:spPr>
              <a:solidFill>
                <a:srgbClr val="5278C4"/>
              </a:solidFill>
              <a:ln w="19050">
                <a:solidFill>
                  <a:schemeClr val="lt1"/>
                </a:solidFill>
              </a:ln>
              <a:effectLst/>
            </c:spPr>
            <c:extLst>
              <c:ext xmlns:c16="http://schemas.microsoft.com/office/drawing/2014/chart" uri="{C3380CC4-5D6E-409C-BE32-E72D297353CC}">
                <c16:uniqueId val="{00000005-B192-4FAB-8905-67115F95FBFD}"/>
              </c:ext>
            </c:extLst>
          </c:dPt>
          <c:dPt>
            <c:idx val="3"/>
            <c:bubble3D val="0"/>
            <c:spPr>
              <a:solidFill>
                <a:srgbClr val="B6CFF2"/>
              </a:solidFill>
              <a:ln w="19050">
                <a:solidFill>
                  <a:schemeClr val="lt1"/>
                </a:solidFill>
              </a:ln>
              <a:effectLst/>
            </c:spPr>
            <c:extLst>
              <c:ext xmlns:c16="http://schemas.microsoft.com/office/drawing/2014/chart" uri="{C3380CC4-5D6E-409C-BE32-E72D297353CC}">
                <c16:uniqueId val="{00000007-B192-4FAB-8905-67115F95FBFD}"/>
              </c:ext>
            </c:extLst>
          </c:dPt>
          <c:dPt>
            <c:idx val="4"/>
            <c:bubble3D val="0"/>
            <c:spPr>
              <a:solidFill>
                <a:srgbClr val="FFBFC4"/>
              </a:solidFill>
              <a:ln w="19050">
                <a:solidFill>
                  <a:schemeClr val="lt1"/>
                </a:solidFill>
              </a:ln>
              <a:effectLst/>
            </c:spPr>
            <c:extLst>
              <c:ext xmlns:c16="http://schemas.microsoft.com/office/drawing/2014/chart" uri="{C3380CC4-5D6E-409C-BE32-E72D297353CC}">
                <c16:uniqueId val="{00000009-B192-4FAB-8905-67115F95FBFD}"/>
              </c:ext>
            </c:extLst>
          </c:dPt>
          <c:dPt>
            <c:idx val="5"/>
            <c:bubble3D val="0"/>
            <c:spPr>
              <a:solidFill>
                <a:srgbClr val="F07384"/>
              </a:solidFill>
              <a:ln w="19050">
                <a:solidFill>
                  <a:schemeClr val="lt1"/>
                </a:solidFill>
              </a:ln>
              <a:effectLst/>
            </c:spPr>
            <c:extLst>
              <c:ext xmlns:c16="http://schemas.microsoft.com/office/drawing/2014/chart" uri="{C3380CC4-5D6E-409C-BE32-E72D297353CC}">
                <c16:uniqueId val="{0000000B-B192-4FAB-8905-67115F95FBFD}"/>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B192-4FAB-8905-67115F95FBFD}"/>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B192-4FAB-8905-67115F95FBF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B192-4FAB-8905-67115F95FBFD}"/>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B192-4FAB-8905-67115F95FB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Microsoft</c:v>
                </c:pt>
                <c:pt idx="1">
                  <c:v>Accenture</c:v>
                </c:pt>
                <c:pt idx="2">
                  <c:v>Google</c:v>
                </c:pt>
                <c:pt idx="3">
                  <c:v>Amazon Web Services</c:v>
                </c:pt>
                <c:pt idx="4">
                  <c:v>Deloitte</c:v>
                </c:pt>
                <c:pt idx="5">
                  <c:v>IBM</c:v>
                </c:pt>
                <c:pt idx="6">
                  <c:v>Other</c:v>
                </c:pt>
              </c:strCache>
            </c:strRef>
          </c:cat>
          <c:val>
            <c:numRef>
              <c:f>Sheet1!$B$2:$B$8</c:f>
              <c:numCache>
                <c:formatCode>General</c:formatCode>
                <c:ptCount val="7"/>
                <c:pt idx="0">
                  <c:v>297</c:v>
                </c:pt>
                <c:pt idx="1">
                  <c:v>296</c:v>
                </c:pt>
                <c:pt idx="2">
                  <c:v>145</c:v>
                </c:pt>
                <c:pt idx="3">
                  <c:v>133</c:v>
                </c:pt>
                <c:pt idx="4">
                  <c:v>122</c:v>
                </c:pt>
                <c:pt idx="5">
                  <c:v>111</c:v>
                </c:pt>
                <c:pt idx="6">
                  <c:v>1063</c:v>
                </c:pt>
              </c:numCache>
            </c:numRef>
          </c:val>
          <c:extLst>
            <c:ext xmlns:c16="http://schemas.microsoft.com/office/drawing/2014/chart" uri="{C3380CC4-5D6E-409C-BE32-E72D297353CC}">
              <c16:uniqueId val="{0000000E-B192-4FAB-8905-67115F95FBFD}"/>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0"/>
          <c:y val="0.83932468337552202"/>
          <c:w val="1"/>
          <c:h val="0.160675316624477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9192825112107"/>
          <c:y val="0.12393786608206009"/>
          <c:w val="0.76083707025411063"/>
          <c:h val="0.75212403513503512"/>
        </c:manualLayout>
      </c:layout>
      <c:doughnutChart>
        <c:varyColors val="1"/>
        <c:ser>
          <c:idx val="0"/>
          <c:order val="0"/>
          <c:tx>
            <c:strRef>
              <c:f>Sheet1!$B$1</c:f>
              <c:strCache>
                <c:ptCount val="1"/>
                <c:pt idx="0">
                  <c:v>Revenue (USD million)</c:v>
                </c:pt>
              </c:strCache>
            </c:strRef>
          </c:tx>
          <c:dPt>
            <c:idx val="0"/>
            <c:bubble3D val="0"/>
            <c:spPr>
              <a:solidFill>
                <a:srgbClr val="211551"/>
              </a:solidFill>
              <a:ln w="19050">
                <a:solidFill>
                  <a:schemeClr val="lt1"/>
                </a:solidFill>
              </a:ln>
              <a:effectLst/>
            </c:spPr>
            <c:extLst>
              <c:ext xmlns:c16="http://schemas.microsoft.com/office/drawing/2014/chart" uri="{C3380CC4-5D6E-409C-BE32-E72D297353CC}">
                <c16:uniqueId val="{00000002-D12F-41F1-8F09-1EB7871A467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12F-41F1-8F09-1EB7871A46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Product</c:v>
                </c:pt>
                <c:pt idx="1">
                  <c:v>Professional services</c:v>
                </c:pt>
              </c:strCache>
            </c:strRef>
          </c:cat>
          <c:val>
            <c:numRef>
              <c:f>Sheet1!$B$2:$B$3</c:f>
              <c:numCache>
                <c:formatCode>General</c:formatCode>
                <c:ptCount val="2"/>
                <c:pt idx="0">
                  <c:v>1212</c:v>
                </c:pt>
                <c:pt idx="1">
                  <c:v>849</c:v>
                </c:pt>
              </c:numCache>
            </c:numRef>
          </c:val>
          <c:extLst>
            <c:ext xmlns:c16="http://schemas.microsoft.com/office/drawing/2014/chart" uri="{C3380CC4-5D6E-409C-BE32-E72D297353CC}">
              <c16:uniqueId val="{00000000-D12F-41F1-8F09-1EB7871A467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Professional services Revenue (USD million)</c:v>
                </c:pt>
              </c:strCache>
            </c:strRef>
          </c:tx>
          <c:dPt>
            <c:idx val="0"/>
            <c:bubble3D val="0"/>
            <c:spPr>
              <a:solidFill>
                <a:srgbClr val="211551"/>
              </a:solidFill>
              <a:ln w="19050">
                <a:solidFill>
                  <a:schemeClr val="lt1"/>
                </a:solidFill>
              </a:ln>
              <a:effectLst/>
            </c:spPr>
            <c:extLst>
              <c:ext xmlns:c16="http://schemas.microsoft.com/office/drawing/2014/chart" uri="{C3380CC4-5D6E-409C-BE32-E72D297353CC}">
                <c16:uniqueId val="{00000001-52C4-44DB-BB51-9C0F313F8DC4}"/>
              </c:ext>
            </c:extLst>
          </c:dPt>
          <c:dPt>
            <c:idx val="1"/>
            <c:bubble3D val="0"/>
            <c:spPr>
              <a:solidFill>
                <a:srgbClr val="3B45B2"/>
              </a:solidFill>
              <a:ln w="19050">
                <a:solidFill>
                  <a:schemeClr val="lt1"/>
                </a:solidFill>
              </a:ln>
              <a:effectLst/>
            </c:spPr>
            <c:extLst>
              <c:ext xmlns:c16="http://schemas.microsoft.com/office/drawing/2014/chart" uri="{C3380CC4-5D6E-409C-BE32-E72D297353CC}">
                <c16:uniqueId val="{00000003-52C4-44DB-BB51-9C0F313F8DC4}"/>
              </c:ext>
            </c:extLst>
          </c:dPt>
          <c:dPt>
            <c:idx val="2"/>
            <c:bubble3D val="0"/>
            <c:spPr>
              <a:solidFill>
                <a:srgbClr val="779BD9"/>
              </a:solidFill>
              <a:ln w="19050">
                <a:solidFill>
                  <a:schemeClr val="lt1"/>
                </a:solidFill>
              </a:ln>
              <a:effectLst/>
            </c:spPr>
            <c:extLst>
              <c:ext xmlns:c16="http://schemas.microsoft.com/office/drawing/2014/chart" uri="{C3380CC4-5D6E-409C-BE32-E72D297353CC}">
                <c16:uniqueId val="{00000004-52C4-44DB-BB51-9C0F313F8DC4}"/>
              </c:ext>
            </c:extLst>
          </c:dPt>
          <c:dPt>
            <c:idx val="3"/>
            <c:bubble3D val="0"/>
            <c:spPr>
              <a:solidFill>
                <a:srgbClr val="B6CFF2"/>
              </a:solidFill>
              <a:ln w="19050">
                <a:solidFill>
                  <a:schemeClr val="lt1"/>
                </a:solidFill>
              </a:ln>
              <a:effectLst/>
            </c:spPr>
            <c:extLst>
              <c:ext xmlns:c16="http://schemas.microsoft.com/office/drawing/2014/chart" uri="{C3380CC4-5D6E-409C-BE32-E72D297353CC}">
                <c16:uniqueId val="{00000005-52C4-44DB-BB51-9C0F313F8DC4}"/>
              </c:ext>
            </c:extLst>
          </c:dPt>
          <c:dPt>
            <c:idx val="4"/>
            <c:bubble3D val="0"/>
            <c:spPr>
              <a:solidFill>
                <a:srgbClr val="FFBFC4"/>
              </a:solidFill>
              <a:ln w="19050">
                <a:solidFill>
                  <a:schemeClr val="lt1"/>
                </a:solidFill>
              </a:ln>
              <a:effectLst/>
            </c:spPr>
            <c:extLst>
              <c:ext xmlns:c16="http://schemas.microsoft.com/office/drawing/2014/chart" uri="{C3380CC4-5D6E-409C-BE32-E72D297353CC}">
                <c16:uniqueId val="{00000006-52C4-44DB-BB51-9C0F313F8DC4}"/>
              </c:ext>
            </c:extLst>
          </c:dPt>
          <c:dPt>
            <c:idx val="5"/>
            <c:bubble3D val="0"/>
            <c:spPr>
              <a:solidFill>
                <a:srgbClr val="FF98A1"/>
              </a:solidFill>
              <a:ln w="19050">
                <a:solidFill>
                  <a:schemeClr val="lt1"/>
                </a:solidFill>
              </a:ln>
              <a:effectLst/>
            </c:spPr>
            <c:extLst>
              <c:ext xmlns:c16="http://schemas.microsoft.com/office/drawing/2014/chart" uri="{C3380CC4-5D6E-409C-BE32-E72D297353CC}">
                <c16:uniqueId val="{00000007-52C4-44DB-BB51-9C0F313F8DC4}"/>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2-52C4-44DB-BB51-9C0F313F8DC4}"/>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52C4-44DB-BB51-9C0F313F8DC4}"/>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52C4-44DB-BB51-9C0F313F8D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Nvidia</c:v>
                </c:pt>
                <c:pt idx="1">
                  <c:v>Microsoft</c:v>
                </c:pt>
                <c:pt idx="2">
                  <c:v>Google</c:v>
                </c:pt>
                <c:pt idx="3">
                  <c:v>Accenture</c:v>
                </c:pt>
                <c:pt idx="4">
                  <c:v>SAS</c:v>
                </c:pt>
                <c:pt idx="5">
                  <c:v>Amazon Web Services</c:v>
                </c:pt>
                <c:pt idx="6">
                  <c:v>Other</c:v>
                </c:pt>
              </c:strCache>
            </c:strRef>
          </c:cat>
          <c:val>
            <c:numRef>
              <c:f>Sheet1!$B$2:$B$8</c:f>
              <c:numCache>
                <c:formatCode>General</c:formatCode>
                <c:ptCount val="7"/>
                <c:pt idx="0">
                  <c:v>352</c:v>
                </c:pt>
                <c:pt idx="1">
                  <c:v>251</c:v>
                </c:pt>
                <c:pt idx="2">
                  <c:v>212</c:v>
                </c:pt>
                <c:pt idx="3">
                  <c:v>118</c:v>
                </c:pt>
                <c:pt idx="4">
                  <c:v>80</c:v>
                </c:pt>
                <c:pt idx="5">
                  <c:v>72</c:v>
                </c:pt>
                <c:pt idx="6">
                  <c:v>973</c:v>
                </c:pt>
              </c:numCache>
            </c:numRef>
          </c:val>
          <c:extLst>
            <c:ext xmlns:c16="http://schemas.microsoft.com/office/drawing/2014/chart" uri="{C3380CC4-5D6E-409C-BE32-E72D297353CC}">
              <c16:uniqueId val="{00000000-52C4-44DB-BB51-9C0F313F8D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9192825112107"/>
          <c:y val="0.12393786608206009"/>
          <c:w val="0.76083707025411063"/>
          <c:h val="0.75212403513503512"/>
        </c:manualLayout>
      </c:layout>
      <c:doughnutChart>
        <c:varyColors val="1"/>
        <c:ser>
          <c:idx val="0"/>
          <c:order val="0"/>
          <c:tx>
            <c:strRef>
              <c:f>Sheet1!$B$1</c:f>
              <c:strCache>
                <c:ptCount val="1"/>
                <c:pt idx="0">
                  <c:v>Revenue (USD million)</c:v>
                </c:pt>
              </c:strCache>
            </c:strRef>
          </c:tx>
          <c:dPt>
            <c:idx val="0"/>
            <c:bubble3D val="0"/>
            <c:spPr>
              <a:solidFill>
                <a:srgbClr val="211551"/>
              </a:solidFill>
              <a:ln w="19050">
                <a:solidFill>
                  <a:schemeClr val="lt1"/>
                </a:solidFill>
              </a:ln>
              <a:effectLst/>
            </c:spPr>
            <c:extLst>
              <c:ext xmlns:c16="http://schemas.microsoft.com/office/drawing/2014/chart" uri="{C3380CC4-5D6E-409C-BE32-E72D297353CC}">
                <c16:uniqueId val="{00000002-D12F-41F1-8F09-1EB7871A467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12F-41F1-8F09-1EB7871A46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Product</c:v>
                </c:pt>
                <c:pt idx="1">
                  <c:v>Professional services</c:v>
                </c:pt>
              </c:strCache>
            </c:strRef>
          </c:cat>
          <c:val>
            <c:numRef>
              <c:f>Sheet1!$B$2:$B$3</c:f>
              <c:numCache>
                <c:formatCode>General</c:formatCode>
                <c:ptCount val="2"/>
                <c:pt idx="0">
                  <c:v>1728</c:v>
                </c:pt>
                <c:pt idx="1">
                  <c:v>1318</c:v>
                </c:pt>
              </c:numCache>
            </c:numRef>
          </c:val>
          <c:extLst>
            <c:ext xmlns:c16="http://schemas.microsoft.com/office/drawing/2014/chart" uri="{C3380CC4-5D6E-409C-BE32-E72D297353CC}">
              <c16:uniqueId val="{00000000-D12F-41F1-8F09-1EB7871A467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 (USD million)</c:v>
                </c:pt>
              </c:strCache>
            </c:strRef>
          </c:tx>
          <c:dPt>
            <c:idx val="0"/>
            <c:bubble3D val="0"/>
            <c:spPr>
              <a:solidFill>
                <a:srgbClr val="211551"/>
              </a:solidFill>
              <a:ln w="19050">
                <a:solidFill>
                  <a:schemeClr val="lt1"/>
                </a:solidFill>
              </a:ln>
              <a:effectLst/>
            </c:spPr>
            <c:extLst>
              <c:ext xmlns:c16="http://schemas.microsoft.com/office/drawing/2014/chart" uri="{C3380CC4-5D6E-409C-BE32-E72D297353CC}">
                <c16:uniqueId val="{00000001-52C4-44DB-BB51-9C0F313F8DC4}"/>
              </c:ext>
            </c:extLst>
          </c:dPt>
          <c:dPt>
            <c:idx val="1"/>
            <c:bubble3D val="0"/>
            <c:spPr>
              <a:solidFill>
                <a:srgbClr val="3B45B2"/>
              </a:solidFill>
              <a:ln w="19050">
                <a:solidFill>
                  <a:schemeClr val="lt1"/>
                </a:solidFill>
              </a:ln>
              <a:effectLst/>
            </c:spPr>
            <c:extLst>
              <c:ext xmlns:c16="http://schemas.microsoft.com/office/drawing/2014/chart" uri="{C3380CC4-5D6E-409C-BE32-E72D297353CC}">
                <c16:uniqueId val="{00000003-52C4-44DB-BB51-9C0F313F8DC4}"/>
              </c:ext>
            </c:extLst>
          </c:dPt>
          <c:dPt>
            <c:idx val="2"/>
            <c:bubble3D val="0"/>
            <c:spPr>
              <a:solidFill>
                <a:srgbClr val="779BD9"/>
              </a:solidFill>
              <a:ln w="19050">
                <a:solidFill>
                  <a:schemeClr val="lt1"/>
                </a:solidFill>
              </a:ln>
              <a:effectLst/>
            </c:spPr>
            <c:extLst>
              <c:ext xmlns:c16="http://schemas.microsoft.com/office/drawing/2014/chart" uri="{C3380CC4-5D6E-409C-BE32-E72D297353CC}">
                <c16:uniqueId val="{00000004-52C4-44DB-BB51-9C0F313F8DC4}"/>
              </c:ext>
            </c:extLst>
          </c:dPt>
          <c:dPt>
            <c:idx val="3"/>
            <c:bubble3D val="0"/>
            <c:spPr>
              <a:solidFill>
                <a:srgbClr val="B6CFF2"/>
              </a:solidFill>
              <a:ln w="19050">
                <a:solidFill>
                  <a:schemeClr val="lt1"/>
                </a:solidFill>
              </a:ln>
              <a:effectLst/>
            </c:spPr>
            <c:extLst>
              <c:ext xmlns:c16="http://schemas.microsoft.com/office/drawing/2014/chart" uri="{C3380CC4-5D6E-409C-BE32-E72D297353CC}">
                <c16:uniqueId val="{00000005-52C4-44DB-BB51-9C0F313F8DC4}"/>
              </c:ext>
            </c:extLst>
          </c:dPt>
          <c:dPt>
            <c:idx val="4"/>
            <c:bubble3D val="0"/>
            <c:spPr>
              <a:solidFill>
                <a:srgbClr val="FFBFC4"/>
              </a:solidFill>
              <a:ln w="19050">
                <a:solidFill>
                  <a:schemeClr val="lt1"/>
                </a:solidFill>
              </a:ln>
              <a:effectLst/>
            </c:spPr>
            <c:extLst>
              <c:ext xmlns:c16="http://schemas.microsoft.com/office/drawing/2014/chart" uri="{C3380CC4-5D6E-409C-BE32-E72D297353CC}">
                <c16:uniqueId val="{00000006-52C4-44DB-BB51-9C0F313F8DC4}"/>
              </c:ext>
            </c:extLst>
          </c:dPt>
          <c:dPt>
            <c:idx val="5"/>
            <c:bubble3D val="0"/>
            <c:spPr>
              <a:solidFill>
                <a:srgbClr val="FF98A1"/>
              </a:solidFill>
              <a:ln w="19050">
                <a:solidFill>
                  <a:schemeClr val="lt1"/>
                </a:solidFill>
              </a:ln>
              <a:effectLst/>
            </c:spPr>
            <c:extLst>
              <c:ext xmlns:c16="http://schemas.microsoft.com/office/drawing/2014/chart" uri="{C3380CC4-5D6E-409C-BE32-E72D297353CC}">
                <c16:uniqueId val="{00000007-52C4-44DB-BB51-9C0F313F8DC4}"/>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2-52C4-44DB-BB51-9C0F313F8DC4}"/>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52C4-44DB-BB51-9C0F313F8DC4}"/>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52C4-44DB-BB51-9C0F313F8D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Google</c:v>
                </c:pt>
                <c:pt idx="1">
                  <c:v>Snowflake</c:v>
                </c:pt>
                <c:pt idx="2">
                  <c:v>IBM</c:v>
                </c:pt>
                <c:pt idx="3">
                  <c:v>Accenture</c:v>
                </c:pt>
                <c:pt idx="4">
                  <c:v>Amazon Web Services</c:v>
                </c:pt>
                <c:pt idx="5">
                  <c:v>Microsoft</c:v>
                </c:pt>
                <c:pt idx="6">
                  <c:v>Other</c:v>
                </c:pt>
              </c:strCache>
            </c:strRef>
          </c:cat>
          <c:val>
            <c:numRef>
              <c:f>Sheet1!$B$2:$B$8</c:f>
              <c:numCache>
                <c:formatCode>General</c:formatCode>
                <c:ptCount val="7"/>
                <c:pt idx="0">
                  <c:v>239</c:v>
                </c:pt>
                <c:pt idx="1">
                  <c:v>224</c:v>
                </c:pt>
                <c:pt idx="2">
                  <c:v>182</c:v>
                </c:pt>
                <c:pt idx="3">
                  <c:v>178</c:v>
                </c:pt>
                <c:pt idx="4">
                  <c:v>169</c:v>
                </c:pt>
                <c:pt idx="5">
                  <c:v>168</c:v>
                </c:pt>
                <c:pt idx="6">
                  <c:v>1886</c:v>
                </c:pt>
              </c:numCache>
            </c:numRef>
          </c:val>
          <c:extLst>
            <c:ext xmlns:c16="http://schemas.microsoft.com/office/drawing/2014/chart" uri="{C3380CC4-5D6E-409C-BE32-E72D297353CC}">
              <c16:uniqueId val="{00000000-52C4-44DB-BB51-9C0F313F8D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19/12/2025</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10"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rtl="0">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rtl="0">
              <a:defRPr sz="1200">
                <a:latin typeface="Calibri" charset="0"/>
              </a:defRPr>
            </a:lvl1pPr>
          </a:lstStyle>
          <a:p>
            <a:pPr>
              <a:defRPr/>
            </a:pPr>
            <a:fld id="{20ABA992-2382-4990-8923-9607FED85886}" type="datetimeFigureOut">
              <a:rPr lang="en-GB" smtClean="0"/>
              <a:pPr>
                <a:defRPr/>
              </a:pPr>
              <a:t>19/12/2025</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rtl="0">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rtl="0">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a:t>
            </a:fld>
            <a:endParaRPr lang="en-GB" dirty="0"/>
          </a:p>
        </p:txBody>
      </p:sp>
    </p:spTree>
    <p:extLst>
      <p:ext uri="{BB962C8B-B14F-4D97-AF65-F5344CB8AC3E}">
        <p14:creationId xmlns:p14="http://schemas.microsoft.com/office/powerpoint/2010/main" val="290501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35</a:t>
            </a:fld>
            <a:endParaRPr lang="en-GB" dirty="0"/>
          </a:p>
        </p:txBody>
      </p:sp>
    </p:spTree>
    <p:extLst>
      <p:ext uri="{BB962C8B-B14F-4D97-AF65-F5344CB8AC3E}">
        <p14:creationId xmlns:p14="http://schemas.microsoft.com/office/powerpoint/2010/main" val="344862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000000"/>
              </a:solidFill>
            </a:endParaRPr>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37</a:t>
            </a:fld>
            <a:endParaRPr lang="en-GB" dirty="0"/>
          </a:p>
        </p:txBody>
      </p:sp>
    </p:spTree>
    <p:extLst>
      <p:ext uri="{BB962C8B-B14F-4D97-AF65-F5344CB8AC3E}">
        <p14:creationId xmlns:p14="http://schemas.microsoft.com/office/powerpoint/2010/main" val="306706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39</a:t>
            </a:fld>
            <a:endParaRPr lang="en-GB" dirty="0"/>
          </a:p>
        </p:txBody>
      </p:sp>
    </p:spTree>
    <p:extLst>
      <p:ext uri="{BB962C8B-B14F-4D97-AF65-F5344CB8AC3E}">
        <p14:creationId xmlns:p14="http://schemas.microsoft.com/office/powerpoint/2010/main" val="233194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8D99-AE0A-E578-4FF7-562CB0C8F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8C5D5-14F5-01A7-532C-E6CDD0561D6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93994C6-FE62-1EE6-9D35-CE85F0BB88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71B876-3CE4-6B85-4C5D-F15FC318A1A9}"/>
              </a:ext>
            </a:extLst>
          </p:cNvPr>
          <p:cNvSpPr>
            <a:spLocks noGrp="1"/>
          </p:cNvSpPr>
          <p:nvPr>
            <p:ph type="sldNum" sz="quarter" idx="5"/>
          </p:nvPr>
        </p:nvSpPr>
        <p:spPr/>
        <p:txBody>
          <a:bodyPr/>
          <a:lstStyle/>
          <a:p>
            <a:pPr>
              <a:defRPr/>
            </a:pPr>
            <a:fld id="{46478046-D8C9-4F32-9FA8-FC92D2282C5A}" type="slidenum">
              <a:rPr lang="en-GB" smtClean="0"/>
              <a:pPr>
                <a:defRPr/>
              </a:pPr>
              <a:t>41</a:t>
            </a:fld>
            <a:endParaRPr lang="en-GB" dirty="0"/>
          </a:p>
        </p:txBody>
      </p:sp>
    </p:spTree>
    <p:extLst>
      <p:ext uri="{BB962C8B-B14F-4D97-AF65-F5344CB8AC3E}">
        <p14:creationId xmlns:p14="http://schemas.microsoft.com/office/powerpoint/2010/main" val="388837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42</a:t>
            </a:fld>
            <a:endParaRPr lang="en-GB" dirty="0"/>
          </a:p>
        </p:txBody>
      </p:sp>
    </p:spTree>
    <p:extLst>
      <p:ext uri="{BB962C8B-B14F-4D97-AF65-F5344CB8AC3E}">
        <p14:creationId xmlns:p14="http://schemas.microsoft.com/office/powerpoint/2010/main" val="374063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43</a:t>
            </a:fld>
            <a:endParaRPr lang="en-GB" dirty="0"/>
          </a:p>
        </p:txBody>
      </p:sp>
    </p:spTree>
    <p:extLst>
      <p:ext uri="{BB962C8B-B14F-4D97-AF65-F5344CB8AC3E}">
        <p14:creationId xmlns:p14="http://schemas.microsoft.com/office/powerpoint/2010/main" val="427457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45</a:t>
            </a:fld>
            <a:endParaRPr lang="en-GB" dirty="0"/>
          </a:p>
        </p:txBody>
      </p:sp>
    </p:spTree>
    <p:extLst>
      <p:ext uri="{BB962C8B-B14F-4D97-AF65-F5344CB8AC3E}">
        <p14:creationId xmlns:p14="http://schemas.microsoft.com/office/powerpoint/2010/main" val="273075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58</a:t>
            </a:fld>
            <a:endParaRPr lang="en-GB" dirty="0"/>
          </a:p>
        </p:txBody>
      </p:sp>
    </p:spTree>
    <p:extLst>
      <p:ext uri="{BB962C8B-B14F-4D97-AF65-F5344CB8AC3E}">
        <p14:creationId xmlns:p14="http://schemas.microsoft.com/office/powerpoint/2010/main" val="37567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4</a:t>
            </a:fld>
            <a:endParaRPr lang="en-GB" dirty="0"/>
          </a:p>
        </p:txBody>
      </p:sp>
    </p:spTree>
    <p:extLst>
      <p:ext uri="{BB962C8B-B14F-4D97-AF65-F5344CB8AC3E}">
        <p14:creationId xmlns:p14="http://schemas.microsoft.com/office/powerpoint/2010/main" val="123876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5</a:t>
            </a:fld>
            <a:endParaRPr lang="en-GB" dirty="0"/>
          </a:p>
        </p:txBody>
      </p:sp>
    </p:spTree>
    <p:extLst>
      <p:ext uri="{BB962C8B-B14F-4D97-AF65-F5344CB8AC3E}">
        <p14:creationId xmlns:p14="http://schemas.microsoft.com/office/powerpoint/2010/main" val="258672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7</a:t>
            </a:fld>
            <a:endParaRPr lang="en-GB" dirty="0"/>
          </a:p>
        </p:txBody>
      </p:sp>
    </p:spTree>
    <p:extLst>
      <p:ext uri="{BB962C8B-B14F-4D97-AF65-F5344CB8AC3E}">
        <p14:creationId xmlns:p14="http://schemas.microsoft.com/office/powerpoint/2010/main" val="376109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20</a:t>
            </a:fld>
            <a:endParaRPr lang="en-GB" dirty="0"/>
          </a:p>
        </p:txBody>
      </p:sp>
    </p:spTree>
    <p:extLst>
      <p:ext uri="{BB962C8B-B14F-4D97-AF65-F5344CB8AC3E}">
        <p14:creationId xmlns:p14="http://schemas.microsoft.com/office/powerpoint/2010/main" val="113483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21</a:t>
            </a:fld>
            <a:endParaRPr lang="en-GB" dirty="0"/>
          </a:p>
        </p:txBody>
      </p:sp>
    </p:spTree>
    <p:extLst>
      <p:ext uri="{BB962C8B-B14F-4D97-AF65-F5344CB8AC3E}">
        <p14:creationId xmlns:p14="http://schemas.microsoft.com/office/powerpoint/2010/main" val="150711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28</a:t>
            </a:fld>
            <a:endParaRPr lang="en-GB" dirty="0"/>
          </a:p>
        </p:txBody>
      </p:sp>
    </p:spTree>
    <p:extLst>
      <p:ext uri="{BB962C8B-B14F-4D97-AF65-F5344CB8AC3E}">
        <p14:creationId xmlns:p14="http://schemas.microsoft.com/office/powerpoint/2010/main" val="1357432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29</a:t>
            </a:fld>
            <a:endParaRPr lang="en-GB" dirty="0"/>
          </a:p>
        </p:txBody>
      </p:sp>
    </p:spTree>
    <p:extLst>
      <p:ext uri="{BB962C8B-B14F-4D97-AF65-F5344CB8AC3E}">
        <p14:creationId xmlns:p14="http://schemas.microsoft.com/office/powerpoint/2010/main" val="408513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32</a:t>
            </a:fld>
            <a:endParaRPr lang="en-GB" dirty="0"/>
          </a:p>
        </p:txBody>
      </p:sp>
    </p:spTree>
    <p:extLst>
      <p:ext uri="{BB962C8B-B14F-4D97-AF65-F5344CB8AC3E}">
        <p14:creationId xmlns:p14="http://schemas.microsoft.com/office/powerpoint/2010/main" val="2804386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0.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0.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0.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0.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image" Target="../media/image1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youtube.com/user/AnalysysMason" TargetMode="External"/><Relationship Id="rId18" Type="http://schemas.openxmlformats.org/officeDocument/2006/relationships/image" Target="../media/image23.svg"/><Relationship Id="rId3" Type="http://schemas.openxmlformats.org/officeDocument/2006/relationships/oleObject" Target="../embeddings/oleObject30.bin"/><Relationship Id="rId7" Type="http://schemas.openxmlformats.org/officeDocument/2006/relationships/hyperlink" Target="https://x.com/AnalysysMason" TargetMode="External"/><Relationship Id="rId12" Type="http://schemas.openxmlformats.org/officeDocument/2006/relationships/image" Target="../media/image19.svg"/><Relationship Id="rId17" Type="http://schemas.openxmlformats.org/officeDocument/2006/relationships/image" Target="../media/image22.png"/><Relationship Id="rId2" Type="http://schemas.openxmlformats.org/officeDocument/2006/relationships/slideMaster" Target="../slideMasters/slideMaster1.xml"/><Relationship Id="rId16" Type="http://schemas.openxmlformats.org/officeDocument/2006/relationships/hyperlink" Target="https://www.analysysmason.com/podcast/" TargetMode="External"/><Relationship Id="rId1" Type="http://schemas.openxmlformats.org/officeDocument/2006/relationships/tags" Target="../tags/tag42.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image" Target="../media/image21.svg"/><Relationship Id="rId10" Type="http://schemas.openxmlformats.org/officeDocument/2006/relationships/hyperlink" Target="https://www.linkedin.com/company/analysys-mason" TargetMode="External"/><Relationship Id="rId4" Type="http://schemas.openxmlformats.org/officeDocument/2006/relationships/image" Target="../media/image14.emf"/><Relationship Id="rId9" Type="http://schemas.openxmlformats.org/officeDocument/2006/relationships/image" Target="../media/image17.svg"/><Relationship Id="rId1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_cover_gradient">
    <p:bg>
      <p:bgPr>
        <a:solidFill>
          <a:schemeClr val="bg1">
            <a:alpha val="29245"/>
          </a:schemeClr>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07E19C5-8A27-2906-32C2-CB404CABB67D}"/>
              </a:ext>
            </a:extLst>
          </p:cNvPr>
          <p:cNvGraphicFramePr>
            <a:graphicFrameLocks noChangeAspect="1"/>
          </p:cNvGraphicFramePr>
          <p:nvPr userDrawn="1">
            <p:custDataLst>
              <p:tags r:id="rId1"/>
            </p:custDataLst>
            <p:extLst>
              <p:ext uri="{D42A27DB-BD31-4B8C-83A1-F6EECF244321}">
                <p14:modId xmlns:p14="http://schemas.microsoft.com/office/powerpoint/2010/main" val="4063999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407E19C5-8A27-2906-32C2-CB404CABB6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Freeform 16">
            <a:extLst>
              <a:ext uri="{FF2B5EF4-FFF2-40B4-BE49-F238E27FC236}">
                <a16:creationId xmlns:a16="http://schemas.microsoft.com/office/drawing/2014/main" id="{A68DBFED-AE4F-FFC4-2642-9A52F3236103}"/>
              </a:ext>
            </a:extLst>
          </p:cNvPr>
          <p:cNvSpPr/>
          <p:nvPr userDrawn="1"/>
        </p:nvSpPr>
        <p:spPr>
          <a:xfrm>
            <a:off x="4633464" y="1"/>
            <a:ext cx="5272536" cy="6857998"/>
          </a:xfrm>
          <a:custGeom>
            <a:avLst/>
            <a:gdLst>
              <a:gd name="connsiteX0" fmla="*/ 0 w 5272536"/>
              <a:gd name="connsiteY0" fmla="*/ 0 h 6857998"/>
              <a:gd name="connsiteX1" fmla="*/ 5272536 w 5272536"/>
              <a:gd name="connsiteY1" fmla="*/ 0 h 6857998"/>
              <a:gd name="connsiteX2" fmla="*/ 5272536 w 5272536"/>
              <a:gd name="connsiteY2" fmla="*/ 6857998 h 6857998"/>
              <a:gd name="connsiteX3" fmla="*/ 300514 w 5272536"/>
              <a:gd name="connsiteY3" fmla="*/ 6857998 h 6857998"/>
              <a:gd name="connsiteX4" fmla="*/ 441444 w 5272536"/>
              <a:gd name="connsiteY4" fmla="*/ 6747249 h 6857998"/>
              <a:gd name="connsiteX5" fmla="*/ 1957634 w 5272536"/>
              <a:gd name="connsiteY5" fmla="*/ 3532238 h 6857998"/>
              <a:gd name="connsiteX6" fmla="*/ 120699 w 5272536"/>
              <a:gd name="connsiteY6" fmla="*/ 77378 h 6857998"/>
              <a:gd name="connsiteX7" fmla="*/ 0 w 5272536"/>
              <a:gd name="connsiteY7"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2536" h="6857998">
                <a:moveTo>
                  <a:pt x="0" y="0"/>
                </a:moveTo>
                <a:lnTo>
                  <a:pt x="5272536" y="0"/>
                </a:lnTo>
                <a:lnTo>
                  <a:pt x="5272536" y="6857998"/>
                </a:lnTo>
                <a:lnTo>
                  <a:pt x="300514" y="6857998"/>
                </a:lnTo>
                <a:lnTo>
                  <a:pt x="441444" y="6747249"/>
                </a:lnTo>
                <a:cubicBezTo>
                  <a:pt x="1367420" y="5983068"/>
                  <a:pt x="1957634" y="4826579"/>
                  <a:pt x="1957634" y="3532238"/>
                </a:cubicBezTo>
                <a:cubicBezTo>
                  <a:pt x="1957634" y="2094082"/>
                  <a:pt x="1228974" y="826114"/>
                  <a:pt x="120699" y="77378"/>
                </a:cubicBezTo>
                <a:lnTo>
                  <a:pt x="0" y="0"/>
                </a:lnTo>
                <a:close/>
              </a:path>
            </a:pathLst>
          </a:custGeom>
          <a:gradFill flip="none" rotWithShape="1">
            <a:gsLst>
              <a:gs pos="0">
                <a:schemeClr val="accent1"/>
              </a:gs>
              <a:gs pos="72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00" dirty="0"/>
          </a:p>
        </p:txBody>
      </p:sp>
      <p:pic>
        <p:nvPicPr>
          <p:cNvPr id="8" name="Graphic 7">
            <a:extLst>
              <a:ext uri="{FF2B5EF4-FFF2-40B4-BE49-F238E27FC236}">
                <a16:creationId xmlns:a16="http://schemas.microsoft.com/office/drawing/2014/main" id="{00B38F39-A38D-D53F-EF9F-F68875E0737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91748" y="394284"/>
            <a:ext cx="2436136" cy="1078804"/>
          </a:xfrm>
          <a:prstGeom prst="rect">
            <a:avLst/>
          </a:prstGeom>
        </p:spPr>
      </p:pic>
      <p:sp>
        <p:nvSpPr>
          <p:cNvPr id="13" name="Title 1">
            <a:extLst>
              <a:ext uri="{FF2B5EF4-FFF2-40B4-BE49-F238E27FC236}">
                <a16:creationId xmlns:a16="http://schemas.microsoft.com/office/drawing/2014/main" id="{2E5B6D7A-E196-5745-E0DC-35F2B7BE5050}"/>
              </a:ext>
            </a:extLst>
          </p:cNvPr>
          <p:cNvSpPr>
            <a:spLocks noGrp="1"/>
          </p:cNvSpPr>
          <p:nvPr>
            <p:ph type="ctrTitle" hasCustomPrompt="1"/>
          </p:nvPr>
        </p:nvSpPr>
        <p:spPr>
          <a:xfrm>
            <a:off x="509586" y="2412184"/>
            <a:ext cx="4248150" cy="1557352"/>
          </a:xfrm>
        </p:spPr>
        <p:txBody>
          <a:bodyPr vert="horz" lIns="0" tIns="0" rIns="0" bIns="144000" rtlCol="0" anchor="b" anchorCtr="0">
            <a:noAutofit/>
          </a:bodyPr>
          <a:lstStyle>
            <a:lvl1pPr rtl="0">
              <a:lnSpc>
                <a:spcPct val="100000"/>
              </a:lnSpc>
              <a:defRPr lang="en-GB" sz="2400" b="1" spc="0" baseline="0" dirty="0">
                <a:solidFill>
                  <a:schemeClr val="tx2"/>
                </a:solidFill>
                <a:latin typeface="+mj-lt"/>
              </a:defRPr>
            </a:lvl1pPr>
          </a:lstStyle>
          <a:p>
            <a:pPr lvl="0">
              <a:lnSpc>
                <a:spcPts val="2800"/>
              </a:lnSpc>
            </a:pPr>
            <a:r>
              <a:rPr lang="en-GB"/>
              <a:t>Click to add title – our titles can be long so we have allowed space for four lines </a:t>
            </a:r>
            <a:br>
              <a:rPr lang="en-GB"/>
            </a:br>
            <a:r>
              <a:rPr lang="en-GB"/>
              <a:t>of text </a:t>
            </a:r>
          </a:p>
        </p:txBody>
      </p:sp>
      <p:sp>
        <p:nvSpPr>
          <p:cNvPr id="14" name="Subtitle 2">
            <a:extLst>
              <a:ext uri="{FF2B5EF4-FFF2-40B4-BE49-F238E27FC236}">
                <a16:creationId xmlns:a16="http://schemas.microsoft.com/office/drawing/2014/main" id="{CA16B7CA-415C-F5ED-FD4E-AD9CA156C2B2}"/>
              </a:ext>
            </a:extLst>
          </p:cNvPr>
          <p:cNvSpPr>
            <a:spLocks noGrp="1"/>
          </p:cNvSpPr>
          <p:nvPr>
            <p:ph type="subTitle" idx="1" hasCustomPrompt="1"/>
          </p:nvPr>
        </p:nvSpPr>
        <p:spPr>
          <a:xfrm>
            <a:off x="509584" y="1980000"/>
            <a:ext cx="4248151" cy="423536"/>
          </a:xfrm>
          <a:prstGeom prst="rect">
            <a:avLst/>
          </a:prstGeom>
        </p:spPr>
        <p:txBody>
          <a:bodyPr vert="horz" lIns="0" tIns="0" rIns="0" bIns="0" rtlCol="0" anchor="ctr" anchorCtr="0">
            <a:noAutofit/>
          </a:bodyPr>
          <a:lstStyle>
            <a:lvl1pPr rtl="0">
              <a:buFontTx/>
              <a:buNone/>
              <a:defRPr lang="en-GB" sz="1200" b="0" baseline="0" dirty="0">
                <a:solidFill>
                  <a:schemeClr val="tx2"/>
                </a:solidFill>
                <a:latin typeface="+mj-lt"/>
              </a:defRPr>
            </a:lvl1pPr>
          </a:lstStyle>
          <a:p>
            <a:pPr marL="0" lvl="0" indent="0">
              <a:spcAft>
                <a:spcPts val="600"/>
              </a:spcAft>
              <a:buFontTx/>
              <a:buNone/>
            </a:pPr>
            <a:r>
              <a:rPr lang="en-GB"/>
              <a:t>Click to add document type</a:t>
            </a:r>
          </a:p>
        </p:txBody>
      </p:sp>
      <p:sp>
        <p:nvSpPr>
          <p:cNvPr id="15" name="Text Placeholder 2">
            <a:extLst>
              <a:ext uri="{FF2B5EF4-FFF2-40B4-BE49-F238E27FC236}">
                <a16:creationId xmlns:a16="http://schemas.microsoft.com/office/drawing/2014/main" id="{37B755A6-015D-D4E9-C81B-9BA53E6BAE68}"/>
              </a:ext>
            </a:extLst>
          </p:cNvPr>
          <p:cNvSpPr>
            <a:spLocks noGrp="1"/>
          </p:cNvSpPr>
          <p:nvPr>
            <p:ph type="body" sz="quarter" idx="10" hasCustomPrompt="1"/>
          </p:nvPr>
        </p:nvSpPr>
        <p:spPr>
          <a:xfrm>
            <a:off x="511200" y="3977222"/>
            <a:ext cx="4248000" cy="483814"/>
          </a:xfrm>
          <a:prstGeom prst="rect">
            <a:avLst/>
          </a:prstGeom>
        </p:spPr>
        <p:txBody>
          <a:bodyPr lIns="0" tIns="144000" rIns="0" bIns="144000">
            <a:spAutoFit/>
          </a:bodyPr>
          <a:lstStyle>
            <a:lvl1pPr marL="1400" indent="0" rtl="0">
              <a:buNone/>
              <a:defRPr baseline="0">
                <a:solidFill>
                  <a:schemeClr val="tx2"/>
                </a:solidFill>
                <a:latin typeface="+mj-lt"/>
              </a:defRPr>
            </a:lvl1pPr>
            <a:lvl2pPr marL="177613" indent="0">
              <a:buNone/>
              <a:defRPr/>
            </a:lvl2pPr>
            <a:lvl3pPr marL="364938" indent="0">
              <a:buNone/>
              <a:defRPr/>
            </a:lvl3pPr>
            <a:lvl4pPr marL="542738" indent="0">
              <a:buNone/>
              <a:defRPr/>
            </a:lvl4pPr>
            <a:lvl5pPr marL="719138" indent="0">
              <a:buNone/>
              <a:defRPr/>
            </a:lvl5pPr>
          </a:lstStyle>
          <a:p>
            <a:pPr lvl="0"/>
            <a:r>
              <a:rPr lang="en-GB" dirty="0"/>
              <a:t>NBED Author(s) on same line</a:t>
            </a:r>
          </a:p>
        </p:txBody>
      </p:sp>
      <p:sp>
        <p:nvSpPr>
          <p:cNvPr id="16" name="Text Placeholder 5">
            <a:extLst>
              <a:ext uri="{FF2B5EF4-FFF2-40B4-BE49-F238E27FC236}">
                <a16:creationId xmlns:a16="http://schemas.microsoft.com/office/drawing/2014/main" id="{6F187179-7F22-6DFA-926F-FCE88EACE246}"/>
              </a:ext>
            </a:extLst>
          </p:cNvPr>
          <p:cNvSpPr>
            <a:spLocks noGrp="1"/>
          </p:cNvSpPr>
          <p:nvPr>
            <p:ph type="body" sz="quarter" idx="11" hasCustomPrompt="1"/>
          </p:nvPr>
        </p:nvSpPr>
        <p:spPr>
          <a:xfrm>
            <a:off x="511200" y="4476447"/>
            <a:ext cx="4248000" cy="338408"/>
          </a:xfrm>
          <a:prstGeom prst="rect">
            <a:avLst/>
          </a:prstGeom>
        </p:spPr>
        <p:txBody>
          <a:bodyPr lIns="0" tIns="72000" rIns="0" bIns="72000" anchor="ctr">
            <a:spAutoFit/>
          </a:bodyPr>
          <a:lstStyle>
            <a:lvl1pPr marL="1400" indent="0" rtl="0">
              <a:buNone/>
              <a:defRPr baseline="0">
                <a:solidFill>
                  <a:schemeClr val="tx2"/>
                </a:solidFill>
                <a:latin typeface="+mj-lt"/>
              </a:defRPr>
            </a:lvl1pPr>
          </a:lstStyle>
          <a:p>
            <a:pPr lvl="0"/>
            <a:r>
              <a:rPr lang="en-GB"/>
              <a:t>NBED Date </a:t>
            </a:r>
          </a:p>
        </p:txBody>
      </p:sp>
      <p:cxnSp>
        <p:nvCxnSpPr>
          <p:cNvPr id="19" name="Straight Connector 18">
            <a:extLst>
              <a:ext uri="{FF2B5EF4-FFF2-40B4-BE49-F238E27FC236}">
                <a16:creationId xmlns:a16="http://schemas.microsoft.com/office/drawing/2014/main" id="{045CA3BD-78D5-AE39-C3E9-BBDEF33D49FD}"/>
              </a:ext>
            </a:extLst>
          </p:cNvPr>
          <p:cNvCxnSpPr>
            <a:cxnSpLocks/>
          </p:cNvCxnSpPr>
          <p:nvPr userDrawn="1"/>
        </p:nvCxnSpPr>
        <p:spPr>
          <a:xfrm>
            <a:off x="519305" y="3969539"/>
            <a:ext cx="642743" cy="0"/>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45518476-3C5A-F0AD-2A6B-68E9288F9AB4}"/>
              </a:ext>
            </a:extLst>
          </p:cNvPr>
          <p:cNvSpPr/>
          <p:nvPr userDrawn="1"/>
        </p:nvSpPr>
        <p:spPr>
          <a:xfrm>
            <a:off x="6132678" y="0"/>
            <a:ext cx="3773322" cy="5644207"/>
          </a:xfrm>
          <a:custGeom>
            <a:avLst/>
            <a:gdLst>
              <a:gd name="connsiteX0" fmla="*/ 35047 w 3773322"/>
              <a:gd name="connsiteY0" fmla="*/ 0 h 5644207"/>
              <a:gd name="connsiteX1" fmla="*/ 3773322 w 3773322"/>
              <a:gd name="connsiteY1" fmla="*/ 0 h 5644207"/>
              <a:gd name="connsiteX2" fmla="*/ 3773322 w 3773322"/>
              <a:gd name="connsiteY2" fmla="*/ 5644207 h 5644207"/>
              <a:gd name="connsiteX3" fmla="*/ 3732946 w 3773322"/>
              <a:gd name="connsiteY3" fmla="*/ 5633046 h 5644207"/>
              <a:gd name="connsiteX4" fmla="*/ 0 w 3773322"/>
              <a:gd name="connsiteY4" fmla="*/ 599762 h 5644207"/>
              <a:gd name="connsiteX5" fmla="*/ 27146 w 3773322"/>
              <a:gd name="connsiteY5" fmla="*/ 62182 h 56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322" h="5644207">
                <a:moveTo>
                  <a:pt x="35047" y="0"/>
                </a:moveTo>
                <a:lnTo>
                  <a:pt x="3773322" y="0"/>
                </a:lnTo>
                <a:lnTo>
                  <a:pt x="3773322" y="5644207"/>
                </a:lnTo>
                <a:lnTo>
                  <a:pt x="3732946" y="5633046"/>
                </a:lnTo>
                <a:cubicBezTo>
                  <a:pt x="1572742" y="4979472"/>
                  <a:pt x="0" y="2973284"/>
                  <a:pt x="0" y="599762"/>
                </a:cubicBezTo>
                <a:cubicBezTo>
                  <a:pt x="0" y="418274"/>
                  <a:pt x="9196" y="238934"/>
                  <a:pt x="27146" y="62182"/>
                </a:cubicBezTo>
                <a:close/>
              </a:path>
            </a:pathLst>
          </a:custGeom>
          <a:gradFill>
            <a:gsLst>
              <a:gs pos="100000">
                <a:schemeClr val="accent1"/>
              </a:gs>
              <a:gs pos="29000">
                <a:schemeClr val="tx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00" dirty="0"/>
          </a:p>
        </p:txBody>
      </p:sp>
      <p:sp>
        <p:nvSpPr>
          <p:cNvPr id="11" name="Freeform 10">
            <a:extLst>
              <a:ext uri="{FF2B5EF4-FFF2-40B4-BE49-F238E27FC236}">
                <a16:creationId xmlns:a16="http://schemas.microsoft.com/office/drawing/2014/main" id="{BED5A4A1-93F3-8310-CE02-993DB436AFD7}"/>
              </a:ext>
            </a:extLst>
          </p:cNvPr>
          <p:cNvSpPr/>
          <p:nvPr userDrawn="1"/>
        </p:nvSpPr>
        <p:spPr>
          <a:xfrm>
            <a:off x="4953000" y="5462424"/>
            <a:ext cx="4953000" cy="1395576"/>
          </a:xfrm>
          <a:custGeom>
            <a:avLst/>
            <a:gdLst>
              <a:gd name="connsiteX0" fmla="*/ 3566375 w 4953000"/>
              <a:gd name="connsiteY0" fmla="*/ 0 h 1395576"/>
              <a:gd name="connsiteX1" fmla="*/ 4658059 w 4953000"/>
              <a:gd name="connsiteY1" fmla="*/ 113484 h 1395576"/>
              <a:gd name="connsiteX2" fmla="*/ 4953000 w 4953000"/>
              <a:gd name="connsiteY2" fmla="*/ 186412 h 1395576"/>
              <a:gd name="connsiteX3" fmla="*/ 4953000 w 4953000"/>
              <a:gd name="connsiteY3" fmla="*/ 1395576 h 1395576"/>
              <a:gd name="connsiteX4" fmla="*/ 0 w 4953000"/>
              <a:gd name="connsiteY4" fmla="*/ 1395576 h 1395576"/>
              <a:gd name="connsiteX5" fmla="*/ 31144 w 4953000"/>
              <a:gd name="connsiteY5" fmla="*/ 1365883 h 1395576"/>
              <a:gd name="connsiteX6" fmla="*/ 3566375 w 4953000"/>
              <a:gd name="connsiteY6" fmla="*/ 0 h 139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0" h="1395576">
                <a:moveTo>
                  <a:pt x="3566375" y="0"/>
                </a:moveTo>
                <a:cubicBezTo>
                  <a:pt x="3940694" y="0"/>
                  <a:pt x="4305877" y="39116"/>
                  <a:pt x="4658059" y="113484"/>
                </a:cubicBezTo>
                <a:lnTo>
                  <a:pt x="4953000" y="186412"/>
                </a:lnTo>
                <a:lnTo>
                  <a:pt x="4953000" y="1395576"/>
                </a:lnTo>
                <a:lnTo>
                  <a:pt x="0" y="1395576"/>
                </a:lnTo>
                <a:lnTo>
                  <a:pt x="31144" y="1365883"/>
                </a:lnTo>
                <a:cubicBezTo>
                  <a:pt x="964864" y="517237"/>
                  <a:pt x="2205216" y="0"/>
                  <a:pt x="3566375" y="0"/>
                </a:cubicBezTo>
                <a:close/>
              </a:path>
            </a:pathLst>
          </a:custGeom>
          <a:gradFill>
            <a:gsLst>
              <a:gs pos="100000">
                <a:schemeClr val="accent1">
                  <a:alpha val="80346"/>
                </a:schemeClr>
              </a:gs>
              <a:gs pos="20000">
                <a:schemeClr val="tx2">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00" dirty="0"/>
          </a:p>
        </p:txBody>
      </p:sp>
    </p:spTree>
    <p:extLst>
      <p:ext uri="{BB962C8B-B14F-4D97-AF65-F5344CB8AC3E}">
        <p14:creationId xmlns:p14="http://schemas.microsoft.com/office/powerpoint/2010/main" val="3908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L, text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9F0688-233E-4511-B8AD-3BB6F6920B39}"/>
              </a:ext>
            </a:extLst>
          </p:cNvPr>
          <p:cNvGraphicFramePr>
            <a:graphicFrameLocks noChangeAspect="1"/>
          </p:cNvGraphicFramePr>
          <p:nvPr userDrawn="1">
            <p:custDataLst>
              <p:tags r:id="rId1"/>
            </p:custDataLst>
            <p:extLst>
              <p:ext uri="{D42A27DB-BD31-4B8C-83A1-F6EECF244321}">
                <p14:modId xmlns:p14="http://schemas.microsoft.com/office/powerpoint/2010/main" val="3396540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A99F0688-233E-4511-B8AD-3BB6F6920B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B7CA88DE-F22C-47B9-803F-48E83C669203}"/>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7" name="Text Placeholder 6">
            <a:extLst>
              <a:ext uri="{FF2B5EF4-FFF2-40B4-BE49-F238E27FC236}">
                <a16:creationId xmlns:a16="http://schemas.microsoft.com/office/drawing/2014/main" id="{E155C6C0-DE52-4003-D3CD-374EAE9B8067}"/>
              </a:ext>
            </a:extLst>
          </p:cNvPr>
          <p:cNvSpPr>
            <a:spLocks noGrp="1"/>
          </p:cNvSpPr>
          <p:nvPr>
            <p:ph type="body" sz="quarter" idx="21" hasCustomPrompt="1"/>
          </p:nvPr>
        </p:nvSpPr>
        <p:spPr>
          <a:xfrm>
            <a:off x="5205412" y="1368000"/>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ImageR"/>
          <p:cNvSpPr>
            <a:spLocks noGrp="1"/>
          </p:cNvSpPr>
          <p:nvPr>
            <p:ph type="pic" sz="quarter" idx="11" hasCustomPrompt="1"/>
          </p:nvPr>
        </p:nvSpPr>
        <p:spPr>
          <a:xfrm>
            <a:off x="259200" y="1677600"/>
            <a:ext cx="4590000" cy="4572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8" name="CaptionR"/>
          <p:cNvSpPr>
            <a:spLocks noGrp="1"/>
          </p:cNvSpPr>
          <p:nvPr>
            <p:ph type="body" sz="quarter" idx="15" hasCustomPrompt="1"/>
          </p:nvPr>
        </p:nvSpPr>
        <p:spPr>
          <a:xfrm>
            <a:off x="452437" y="1368000"/>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6" name="Title 1">
            <a:extLst>
              <a:ext uri="{FF2B5EF4-FFF2-40B4-BE49-F238E27FC236}">
                <a16:creationId xmlns:a16="http://schemas.microsoft.com/office/drawing/2014/main" id="{97F3C91E-FD2C-EB55-A1D2-C4F952AACB2C}"/>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89685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 table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AB7386-56E4-43FD-8F8A-193E4510D65B}"/>
              </a:ext>
            </a:extLst>
          </p:cNvPr>
          <p:cNvGraphicFramePr>
            <a:graphicFrameLocks noChangeAspect="1"/>
          </p:cNvGraphicFramePr>
          <p:nvPr userDrawn="1">
            <p:custDataLst>
              <p:tags r:id="rId1"/>
            </p:custDataLst>
            <p:extLst>
              <p:ext uri="{D42A27DB-BD31-4B8C-83A1-F6EECF244321}">
                <p14:modId xmlns:p14="http://schemas.microsoft.com/office/powerpoint/2010/main" val="383799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C4AB7386-56E4-43FD-8F8A-193E4510D6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FF704D37-9C4E-7814-CFC1-57DCE66EE5A8}"/>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3" name="TableR"/>
          <p:cNvSpPr>
            <a:spLocks noGrp="1"/>
          </p:cNvSpPr>
          <p:nvPr>
            <p:ph type="tbl" sz="quarter" idx="13" hasCustomPrompt="1"/>
          </p:nvPr>
        </p:nvSpPr>
        <p:spPr>
          <a:xfrm>
            <a:off x="5205600" y="1677600"/>
            <a:ext cx="4248000" cy="4536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7" name="CaptionR">
            <a:extLst>
              <a:ext uri="{FF2B5EF4-FFF2-40B4-BE49-F238E27FC236}">
                <a16:creationId xmlns:a16="http://schemas.microsoft.com/office/drawing/2014/main" id="{D8720183-ED23-A55F-CB01-3DE9669D25D9}"/>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Text Placeholder 6">
            <a:extLst>
              <a:ext uri="{FF2B5EF4-FFF2-40B4-BE49-F238E27FC236}">
                <a16:creationId xmlns:a16="http://schemas.microsoft.com/office/drawing/2014/main" id="{02F1F796-598E-89A4-4BF9-F3105D9E3049}"/>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3" name="Title 1">
            <a:extLst>
              <a:ext uri="{FF2B5EF4-FFF2-40B4-BE49-F238E27FC236}">
                <a16:creationId xmlns:a16="http://schemas.microsoft.com/office/drawing/2014/main" id="{2B7B8EBB-85A3-EA66-03C9-0B4AA8B1B65C}"/>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419973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L, text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85677E-1131-4A7E-8CED-5C2EAC26275F}"/>
              </a:ext>
            </a:extLst>
          </p:cNvPr>
          <p:cNvGraphicFramePr>
            <a:graphicFrameLocks noChangeAspect="1"/>
          </p:cNvGraphicFramePr>
          <p:nvPr userDrawn="1">
            <p:custDataLst>
              <p:tags r:id="rId1"/>
            </p:custDataLst>
            <p:extLst>
              <p:ext uri="{D42A27DB-BD31-4B8C-83A1-F6EECF244321}">
                <p14:modId xmlns:p14="http://schemas.microsoft.com/office/powerpoint/2010/main" val="71539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4E85677E-1131-4A7E-8CED-5C2EAC2627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D821D603-BB08-9BCD-7756-B61FEE792476}"/>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8" name="Text Placeholder 6">
            <a:extLst>
              <a:ext uri="{FF2B5EF4-FFF2-40B4-BE49-F238E27FC236}">
                <a16:creationId xmlns:a16="http://schemas.microsoft.com/office/drawing/2014/main" id="{5A31CCBD-D65D-EDA1-AECE-41D419FACD48}"/>
              </a:ext>
            </a:extLst>
          </p:cNvPr>
          <p:cNvSpPr>
            <a:spLocks noGrp="1"/>
          </p:cNvSpPr>
          <p:nvPr>
            <p:ph type="body" sz="quarter" idx="21" hasCustomPrompt="1"/>
          </p:nvPr>
        </p:nvSpPr>
        <p:spPr>
          <a:xfrm>
            <a:off x="5205412" y="1368000"/>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TableR"/>
          <p:cNvSpPr>
            <a:spLocks noGrp="1"/>
          </p:cNvSpPr>
          <p:nvPr>
            <p:ph type="tbl" sz="quarter" idx="13" hasCustomPrompt="1"/>
          </p:nvPr>
        </p:nvSpPr>
        <p:spPr>
          <a:xfrm>
            <a:off x="453600" y="1677600"/>
            <a:ext cx="4248000" cy="4536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6" name="TextPlaceholder4">
            <a:extLst>
              <a:ext uri="{FF2B5EF4-FFF2-40B4-BE49-F238E27FC236}">
                <a16:creationId xmlns:a16="http://schemas.microsoft.com/office/drawing/2014/main" id="{4E5A99F9-5933-B916-D755-02FF70393457}"/>
              </a:ext>
            </a:extLst>
          </p:cNvPr>
          <p:cNvSpPr>
            <a:spLocks noGrp="1"/>
          </p:cNvSpPr>
          <p:nvPr>
            <p:ph type="body" sz="quarter" idx="22"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3" name="Title 1">
            <a:extLst>
              <a:ext uri="{FF2B5EF4-FFF2-40B4-BE49-F238E27FC236}">
                <a16:creationId xmlns:a16="http://schemas.microsoft.com/office/drawing/2014/main" id="{45CE3E06-AA1C-8689-84F0-27A3725DE016}"/>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50076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4D067E1-2E16-4CDF-9FA0-9681E4AA32B4}"/>
              </a:ext>
            </a:extLst>
          </p:cNvPr>
          <p:cNvGraphicFramePr>
            <a:graphicFrameLocks noChangeAspect="1"/>
          </p:cNvGraphicFramePr>
          <p:nvPr userDrawn="1">
            <p:custDataLst>
              <p:tags r:id="rId1"/>
            </p:custDataLst>
            <p:extLst>
              <p:ext uri="{D42A27DB-BD31-4B8C-83A1-F6EECF244321}">
                <p14:modId xmlns:p14="http://schemas.microsoft.com/office/powerpoint/2010/main" val="797827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04D067E1-2E16-4CDF-9FA0-9681E4AA32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57CB8FCF-F938-FDA2-2D99-1C0693E3E1DB}"/>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9" name="ImageR"/>
          <p:cNvSpPr>
            <a:spLocks noGrp="1"/>
          </p:cNvSpPr>
          <p:nvPr>
            <p:ph type="pic" sz="quarter" idx="11" hasCustomPrompt="1"/>
          </p:nvPr>
        </p:nvSpPr>
        <p:spPr>
          <a:xfrm>
            <a:off x="5011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3" name="ImageL"/>
          <p:cNvSpPr>
            <a:spLocks noGrp="1"/>
          </p:cNvSpPr>
          <p:nvPr>
            <p:ph type="pic" sz="quarter" idx="17" hasCustomPrompt="1"/>
          </p:nvPr>
        </p:nvSpPr>
        <p:spPr>
          <a:xfrm>
            <a:off x="259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5" name="Title 1">
            <a:extLst>
              <a:ext uri="{FF2B5EF4-FFF2-40B4-BE49-F238E27FC236}">
                <a16:creationId xmlns:a16="http://schemas.microsoft.com/office/drawing/2014/main" id="{807A6281-EADE-9BE4-A7F4-4604C9948911}"/>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3084194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up live chart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4D067E1-2E16-4CDF-9FA0-9681E4AA32B4}"/>
              </a:ext>
            </a:extLst>
          </p:cNvPr>
          <p:cNvGraphicFramePr>
            <a:graphicFrameLocks noChangeAspect="1"/>
          </p:cNvGraphicFramePr>
          <p:nvPr userDrawn="1">
            <p:custDataLst>
              <p:tags r:id="rId1"/>
            </p:custDataLst>
            <p:extLst>
              <p:ext uri="{D42A27DB-BD31-4B8C-83A1-F6EECF244321}">
                <p14:modId xmlns:p14="http://schemas.microsoft.com/office/powerpoint/2010/main" val="3275307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04D067E1-2E16-4CDF-9FA0-9681E4AA32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E54A3851-1276-73F1-C2B2-510332ED4A42}"/>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7" name="Chart Placeholder 5">
            <a:extLst>
              <a:ext uri="{FF2B5EF4-FFF2-40B4-BE49-F238E27FC236}">
                <a16:creationId xmlns:a16="http://schemas.microsoft.com/office/drawing/2014/main" id="{36047E55-E92C-88F0-2DB3-98370ECE8D98}"/>
              </a:ext>
            </a:extLst>
          </p:cNvPr>
          <p:cNvSpPr>
            <a:spLocks noGrp="1"/>
          </p:cNvSpPr>
          <p:nvPr>
            <p:ph type="chart" sz="quarter" idx="26" hasCustomPrompt="1"/>
          </p:nvPr>
        </p:nvSpPr>
        <p:spPr>
          <a:xfrm>
            <a:off x="5205563" y="1904400"/>
            <a:ext cx="4248000" cy="4298400"/>
          </a:xfrm>
          <a:prstGeom prst="rect">
            <a:avLst/>
          </a:prstGeom>
        </p:spPr>
        <p:txBody>
          <a:bodyPr/>
          <a:lstStyle>
            <a:lvl1pPr marL="0" indent="0">
              <a:buNone/>
              <a:defRPr/>
            </a:lvl1pPr>
          </a:lstStyle>
          <a:p>
            <a:r>
              <a:rPr lang="en-GB" dirty="0"/>
              <a:t>NBED insert chart</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Chart Placeholder 5">
            <a:extLst>
              <a:ext uri="{FF2B5EF4-FFF2-40B4-BE49-F238E27FC236}">
                <a16:creationId xmlns:a16="http://schemas.microsoft.com/office/drawing/2014/main" id="{BB96E106-7989-E142-D999-12F26773E215}"/>
              </a:ext>
            </a:extLst>
          </p:cNvPr>
          <p:cNvSpPr>
            <a:spLocks noGrp="1"/>
          </p:cNvSpPr>
          <p:nvPr>
            <p:ph type="chart" sz="quarter" idx="25" hasCustomPrompt="1"/>
          </p:nvPr>
        </p:nvSpPr>
        <p:spPr>
          <a:xfrm>
            <a:off x="453600" y="1904400"/>
            <a:ext cx="4248000" cy="4298400"/>
          </a:xfrm>
          <a:prstGeom prst="rect">
            <a:avLst/>
          </a:prstGeom>
        </p:spPr>
        <p:txBody>
          <a:bodyPr/>
          <a:lstStyle>
            <a:lvl1pPr marL="0" indent="0">
              <a:buNone/>
              <a:defRPr/>
            </a:lvl1pPr>
          </a:lstStyle>
          <a:p>
            <a:r>
              <a:rPr lang="en-GB" dirty="0"/>
              <a:t>NBED insert chart</a:t>
            </a:r>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8" name="Title 1">
            <a:extLst>
              <a:ext uri="{FF2B5EF4-FFF2-40B4-BE49-F238E27FC236}">
                <a16:creationId xmlns:a16="http://schemas.microsoft.com/office/drawing/2014/main" id="{66C2296B-DD56-9AE9-16F9-555C28E29F20}"/>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68910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graphics L,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747343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D53D3AF9-2C49-A286-63D1-7D6C1DE14AF7}"/>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2" name="Text Placeholder 6">
            <a:extLst>
              <a:ext uri="{FF2B5EF4-FFF2-40B4-BE49-F238E27FC236}">
                <a16:creationId xmlns:a16="http://schemas.microsoft.com/office/drawing/2014/main" id="{539AE3F8-1FB7-A971-78D0-87247697AB91}"/>
              </a:ext>
            </a:extLst>
          </p:cNvPr>
          <p:cNvSpPr>
            <a:spLocks noGrp="1"/>
          </p:cNvSpPr>
          <p:nvPr>
            <p:ph type="body" sz="quarter" idx="21" hasCustomPrompt="1"/>
          </p:nvPr>
        </p:nvSpPr>
        <p:spPr>
          <a:xfrm>
            <a:off x="5205412" y="1368000"/>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0" name="ImageR"/>
          <p:cNvSpPr>
            <a:spLocks noGrp="1"/>
          </p:cNvSpPr>
          <p:nvPr>
            <p:ph type="pic" sz="quarter" idx="18" hasCustomPrompt="1"/>
          </p:nvPr>
        </p:nvSpPr>
        <p:spPr>
          <a:xfrm>
            <a:off x="259200" y="4188334"/>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5" name="CaptionR"/>
          <p:cNvSpPr>
            <a:spLocks noGrp="1"/>
          </p:cNvSpPr>
          <p:nvPr>
            <p:ph type="body" sz="quarter" idx="15"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8" name="Title 1">
            <a:extLst>
              <a:ext uri="{FF2B5EF4-FFF2-40B4-BE49-F238E27FC236}">
                <a16:creationId xmlns:a16="http://schemas.microsoft.com/office/drawing/2014/main" id="{367DC662-8DA1-30A0-2CE4-831E1C6737E9}"/>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93262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 1/4 graphics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153039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03D710DE-228B-9A5B-B1AE-5B3BE6000DBE}"/>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0" name="ImageR"/>
          <p:cNvSpPr>
            <a:spLocks noGrp="1"/>
          </p:cNvSpPr>
          <p:nvPr>
            <p:ph type="pic" sz="quarter" idx="18" hasCustomPrompt="1"/>
          </p:nvPr>
        </p:nvSpPr>
        <p:spPr>
          <a:xfrm>
            <a:off x="5011200" y="41868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2" name="TextPlaceholder4">
            <a:extLst>
              <a:ext uri="{FF2B5EF4-FFF2-40B4-BE49-F238E27FC236}">
                <a16:creationId xmlns:a16="http://schemas.microsoft.com/office/drawing/2014/main" id="{DB130BBC-BF53-348A-FCB8-4280A8510810}"/>
              </a:ext>
            </a:extLst>
          </p:cNvPr>
          <p:cNvSpPr>
            <a:spLocks noGrp="1"/>
          </p:cNvSpPr>
          <p:nvPr>
            <p:ph type="body" sz="quarter" idx="25"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2" name="TextPlaceholder5">
            <a:extLst>
              <a:ext uri="{FF2B5EF4-FFF2-40B4-BE49-F238E27FC236}">
                <a16:creationId xmlns:a16="http://schemas.microsoft.com/office/drawing/2014/main" id="{A07FAD26-A372-F695-ABB6-8BBE43D1D779}"/>
              </a:ext>
            </a:extLst>
          </p:cNvPr>
          <p:cNvSpPr>
            <a:spLocks noGrp="1"/>
          </p:cNvSpPr>
          <p:nvPr>
            <p:ph type="body" sz="quarter" idx="24"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5" name="Text Placeholder 6">
            <a:extLst>
              <a:ext uri="{FF2B5EF4-FFF2-40B4-BE49-F238E27FC236}">
                <a16:creationId xmlns:a16="http://schemas.microsoft.com/office/drawing/2014/main" id="{D987A2CC-ABFE-945E-54B6-7C0C276D787F}"/>
              </a:ext>
            </a:extLst>
          </p:cNvPr>
          <p:cNvSpPr>
            <a:spLocks noGrp="1"/>
          </p:cNvSpPr>
          <p:nvPr>
            <p:ph type="body" sz="quarter" idx="26"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8" name="Title 1">
            <a:extLst>
              <a:ext uri="{FF2B5EF4-FFF2-40B4-BE49-F238E27FC236}">
                <a16:creationId xmlns:a16="http://schemas.microsoft.com/office/drawing/2014/main" id="{AC66A6AD-E188-D1C2-6A73-FD6BDB44B4FD}"/>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281852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 1/4 tables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574177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9EE1932F-3F27-4FB8-F68E-72D0E5CD8126}"/>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8" name="TableR">
            <a:extLst>
              <a:ext uri="{FF2B5EF4-FFF2-40B4-BE49-F238E27FC236}">
                <a16:creationId xmlns:a16="http://schemas.microsoft.com/office/drawing/2014/main" id="{2473E501-31A6-9B3C-7347-56AB2C221E87}"/>
              </a:ext>
            </a:extLst>
          </p:cNvPr>
          <p:cNvSpPr>
            <a:spLocks noGrp="1"/>
          </p:cNvSpPr>
          <p:nvPr>
            <p:ph type="tbl" sz="quarter" idx="13" hasCustomPrompt="1"/>
          </p:nvPr>
        </p:nvSpPr>
        <p:spPr>
          <a:xfrm>
            <a:off x="5205600" y="41868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6" name="TextPlaceholder4">
            <a:extLst>
              <a:ext uri="{FF2B5EF4-FFF2-40B4-BE49-F238E27FC236}">
                <a16:creationId xmlns:a16="http://schemas.microsoft.com/office/drawing/2014/main" id="{05F3299F-B05C-221B-55DC-0B672397559C}"/>
              </a:ext>
            </a:extLst>
          </p:cNvPr>
          <p:cNvSpPr>
            <a:spLocks noGrp="1"/>
          </p:cNvSpPr>
          <p:nvPr>
            <p:ph type="body" sz="quarter" idx="26"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TableR">
            <a:extLst>
              <a:ext uri="{FF2B5EF4-FFF2-40B4-BE49-F238E27FC236}">
                <a16:creationId xmlns:a16="http://schemas.microsoft.com/office/drawing/2014/main" id="{8F1F1EFC-3DCB-3520-6B43-F0246A14D80B}"/>
              </a:ext>
            </a:extLst>
          </p:cNvPr>
          <p:cNvSpPr>
            <a:spLocks noGrp="1"/>
          </p:cNvSpPr>
          <p:nvPr>
            <p:ph type="tbl" sz="quarter" idx="24" hasCustomPrompt="1"/>
          </p:nvPr>
        </p:nvSpPr>
        <p:spPr>
          <a:xfrm>
            <a:off x="5205600" y="16776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2" name="TextPlaceholder5">
            <a:extLst>
              <a:ext uri="{FF2B5EF4-FFF2-40B4-BE49-F238E27FC236}">
                <a16:creationId xmlns:a16="http://schemas.microsoft.com/office/drawing/2014/main" id="{B95370B1-8CAD-9525-2748-8B996F6AF508}"/>
              </a:ext>
            </a:extLst>
          </p:cNvPr>
          <p:cNvSpPr>
            <a:spLocks noGrp="1"/>
          </p:cNvSpPr>
          <p:nvPr>
            <p:ph type="body" sz="quarter" idx="25"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5" name="Text Placeholder 6">
            <a:extLst>
              <a:ext uri="{FF2B5EF4-FFF2-40B4-BE49-F238E27FC236}">
                <a16:creationId xmlns:a16="http://schemas.microsoft.com/office/drawing/2014/main" id="{FBEC57A3-D53A-16B2-B363-D8F04D7DAF8C}"/>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6" name="Title 1">
            <a:extLst>
              <a:ext uri="{FF2B5EF4-FFF2-40B4-BE49-F238E27FC236}">
                <a16:creationId xmlns:a16="http://schemas.microsoft.com/office/drawing/2014/main" id="{93B939C7-F761-0E0E-D2A4-D4A6144FE981}"/>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3811422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 graphics L, graphic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1023691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B0709B49-7622-EE58-BF1C-474A3E0D79F5}"/>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8" name="ImageR">
            <a:extLst>
              <a:ext uri="{FF2B5EF4-FFF2-40B4-BE49-F238E27FC236}">
                <a16:creationId xmlns:a16="http://schemas.microsoft.com/office/drawing/2014/main" id="{D198F43D-6F4F-5BC3-D60A-8E859297ED9A}"/>
              </a:ext>
            </a:extLst>
          </p:cNvPr>
          <p:cNvSpPr>
            <a:spLocks noGrp="1"/>
          </p:cNvSpPr>
          <p:nvPr>
            <p:ph type="pic" sz="quarter" idx="23" hasCustomPrompt="1"/>
          </p:nvPr>
        </p:nvSpPr>
        <p:spPr>
          <a:xfrm>
            <a:off x="5011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2" name="TextPlaceholder5">
            <a:extLst>
              <a:ext uri="{FF2B5EF4-FFF2-40B4-BE49-F238E27FC236}">
                <a16:creationId xmlns:a16="http://schemas.microsoft.com/office/drawing/2014/main" id="{7C58F9DC-0D94-BAF0-A471-889AB6BD1E8C}"/>
              </a:ext>
            </a:extLst>
          </p:cNvPr>
          <p:cNvSpPr>
            <a:spLocks noGrp="1"/>
          </p:cNvSpPr>
          <p:nvPr>
            <p:ph type="body" sz="quarter" idx="24"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259200" y="4188334"/>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5" name="CaptionR"/>
          <p:cNvSpPr>
            <a:spLocks noGrp="1"/>
          </p:cNvSpPr>
          <p:nvPr>
            <p:ph type="body" sz="quarter" idx="15"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CDF744-BA0E-CDF2-2429-ACDE29A5CE0E}"/>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960926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graphics L, table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2010944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C4335EF9-A5D2-D117-7F7A-A3A73CF319F3}"/>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9CD6C5AD-044B-537B-B2A6-9C7AABAD6825}"/>
              </a:ext>
            </a:extLst>
          </p:cNvPr>
          <p:cNvSpPr>
            <a:spLocks noGrp="1"/>
          </p:cNvSpPr>
          <p:nvPr>
            <p:ph type="tbl" sz="quarter" idx="13" hasCustomPrompt="1"/>
          </p:nvPr>
        </p:nvSpPr>
        <p:spPr>
          <a:xfrm>
            <a:off x="5205600" y="1677600"/>
            <a:ext cx="4248000" cy="4536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2" name="TextPlaceholder5">
            <a:extLst>
              <a:ext uri="{FF2B5EF4-FFF2-40B4-BE49-F238E27FC236}">
                <a16:creationId xmlns:a16="http://schemas.microsoft.com/office/drawing/2014/main" id="{7C58F9DC-0D94-BAF0-A471-889AB6BD1E8C}"/>
              </a:ext>
            </a:extLst>
          </p:cNvPr>
          <p:cNvSpPr>
            <a:spLocks noGrp="1"/>
          </p:cNvSpPr>
          <p:nvPr>
            <p:ph type="body" sz="quarter" idx="24"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259200" y="4188334"/>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5" name="CaptionR"/>
          <p:cNvSpPr>
            <a:spLocks noGrp="1"/>
          </p:cNvSpPr>
          <p:nvPr>
            <p:ph type="body" sz="quarter" idx="15"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CA2EBD10-CA3A-1317-FB29-DCD8C8CE99F1}"/>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2455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divider_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210493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4" progId="TCLayout.ActiveDocument.1">
                  <p:embed/>
                </p:oleObj>
              </mc:Choice>
              <mc:Fallback>
                <p:oleObj name="think-cell Slide" r:id="rId3" imgW="352" imgH="35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B0AB20F7-7A3E-6F7C-2651-D60C7AD460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18627" y="0"/>
            <a:ext cx="5387373" cy="6858000"/>
          </a:xfrm>
          <a:prstGeom prst="rect">
            <a:avLst/>
          </a:prstGeom>
        </p:spPr>
      </p:pic>
      <p:sp>
        <p:nvSpPr>
          <p:cNvPr id="10" name="TextBox 9">
            <a:extLst>
              <a:ext uri="{FF2B5EF4-FFF2-40B4-BE49-F238E27FC236}">
                <a16:creationId xmlns:a16="http://schemas.microsoft.com/office/drawing/2014/main" id="{92AD093B-7C08-9CB3-968F-E6B71C23DBD3}"/>
              </a:ext>
            </a:extLst>
          </p:cNvPr>
          <p:cNvSpPr txBox="1"/>
          <p:nvPr userDrawn="1"/>
        </p:nvSpPr>
        <p:spPr>
          <a:xfrm>
            <a:off x="452438" y="692111"/>
            <a:ext cx="5649424" cy="307777"/>
          </a:xfrm>
          <a:prstGeom prst="rect">
            <a:avLst/>
          </a:prstGeom>
          <a:noFill/>
        </p:spPr>
        <p:txBody>
          <a:bodyPr wrap="square" lIns="0" tIns="0" rIns="0" bIns="0" rtlCol="0">
            <a:spAutoFit/>
          </a:bodyPr>
          <a:lstStyle/>
          <a:p>
            <a:pPr marL="0" indent="0" algn="l" rtl="0">
              <a:spcAft>
                <a:spcPts val="500"/>
              </a:spcAft>
              <a:buFont typeface="Arial" panose="020B0604020202020204" pitchFamily="34" charset="0"/>
              <a:buNone/>
            </a:pPr>
            <a:r>
              <a:rPr lang="en-GB" sz="2000" b="1" baseline="0" noProof="0" dirty="0">
                <a:solidFill>
                  <a:schemeClr val="tx2"/>
                </a:solidFill>
                <a:latin typeface="+mj-lt"/>
              </a:rPr>
              <a:t>Contents</a:t>
            </a:r>
            <a:endParaRPr lang="en-GB" sz="2000" b="1" baseline="0" dirty="0">
              <a:solidFill>
                <a:schemeClr val="tx2"/>
              </a:solidFill>
              <a:latin typeface="+mj-lt"/>
            </a:endParaRPr>
          </a:p>
        </p:txBody>
      </p:sp>
      <p:pic>
        <p:nvPicPr>
          <p:cNvPr id="2" name="Picture 1">
            <a:extLst>
              <a:ext uri="{FF2B5EF4-FFF2-40B4-BE49-F238E27FC236}">
                <a16:creationId xmlns:a16="http://schemas.microsoft.com/office/drawing/2014/main" id="{F87DF550-8338-53F1-AD7A-E8B11386BC0B}"/>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8504237" y="6413712"/>
            <a:ext cx="950400" cy="313158"/>
          </a:xfrm>
          <a:prstGeom prst="rect">
            <a:avLst/>
          </a:prstGeom>
        </p:spPr>
      </p:pic>
      <p:sp>
        <p:nvSpPr>
          <p:cNvPr id="4" name="Table Placeholder 3">
            <a:extLst>
              <a:ext uri="{FF2B5EF4-FFF2-40B4-BE49-F238E27FC236}">
                <a16:creationId xmlns:a16="http://schemas.microsoft.com/office/drawing/2014/main" id="{421FDB9E-2036-3AD5-7373-19C0E67CE259}"/>
              </a:ext>
            </a:extLst>
          </p:cNvPr>
          <p:cNvSpPr>
            <a:spLocks noGrp="1"/>
          </p:cNvSpPr>
          <p:nvPr>
            <p:ph type="tbl" sz="quarter" idx="10" hasCustomPrompt="1"/>
          </p:nvPr>
        </p:nvSpPr>
        <p:spPr>
          <a:xfrm>
            <a:off x="453600" y="1677600"/>
            <a:ext cx="4248000" cy="4320000"/>
          </a:xfrm>
          <a:prstGeom prst="rect">
            <a:avLst/>
          </a:prstGeom>
        </p:spPr>
        <p:txBody>
          <a:bodyPr lIns="0" rIns="0"/>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spTree>
    <p:extLst>
      <p:ext uri="{BB962C8B-B14F-4D97-AF65-F5344CB8AC3E}">
        <p14:creationId xmlns:p14="http://schemas.microsoft.com/office/powerpoint/2010/main" val="259234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L, 1/4 graphics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2265815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B14D447F-8E27-4A1E-F0F8-7B4E36DE8A01}"/>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0" name="ImageR"/>
          <p:cNvSpPr>
            <a:spLocks noGrp="1"/>
          </p:cNvSpPr>
          <p:nvPr>
            <p:ph type="pic" sz="quarter" idx="18" hasCustomPrompt="1"/>
          </p:nvPr>
        </p:nvSpPr>
        <p:spPr>
          <a:xfrm>
            <a:off x="5011200" y="41868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2" name="TextPlaceholder4">
            <a:extLst>
              <a:ext uri="{FF2B5EF4-FFF2-40B4-BE49-F238E27FC236}">
                <a16:creationId xmlns:a16="http://schemas.microsoft.com/office/drawing/2014/main" id="{DA509B08-4A2F-405A-24DA-1749D43A1ED9}"/>
              </a:ext>
            </a:extLst>
          </p:cNvPr>
          <p:cNvSpPr>
            <a:spLocks noGrp="1"/>
          </p:cNvSpPr>
          <p:nvPr>
            <p:ph type="body" sz="quarter" idx="25"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3" name="CaptionR">
            <a:extLst>
              <a:ext uri="{FF2B5EF4-FFF2-40B4-BE49-F238E27FC236}">
                <a16:creationId xmlns:a16="http://schemas.microsoft.com/office/drawing/2014/main" id="{B3C9B08B-8036-5D7A-151B-A7A94A62AF2B}"/>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ImageL">
            <a:extLst>
              <a:ext uri="{FF2B5EF4-FFF2-40B4-BE49-F238E27FC236}">
                <a16:creationId xmlns:a16="http://schemas.microsoft.com/office/drawing/2014/main" id="{823A7E2E-76B8-6A32-91DE-A0019C4EC0A6}"/>
              </a:ext>
            </a:extLst>
          </p:cNvPr>
          <p:cNvSpPr>
            <a:spLocks noGrp="1"/>
          </p:cNvSpPr>
          <p:nvPr>
            <p:ph type="pic" sz="quarter" idx="23" hasCustomPrompt="1"/>
          </p:nvPr>
        </p:nvSpPr>
        <p:spPr>
          <a:xfrm>
            <a:off x="259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2" name="TextPlaceholder4">
            <a:extLst>
              <a:ext uri="{FF2B5EF4-FFF2-40B4-BE49-F238E27FC236}">
                <a16:creationId xmlns:a16="http://schemas.microsoft.com/office/drawing/2014/main" id="{516480A4-FFAB-0939-7522-6CDBE3F89426}"/>
              </a:ext>
            </a:extLst>
          </p:cNvPr>
          <p:cNvSpPr>
            <a:spLocks noGrp="1"/>
          </p:cNvSpPr>
          <p:nvPr>
            <p:ph type="body" sz="quarter" idx="24"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6519CF7-59E3-1370-6F27-1F3EF8295491}"/>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26708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 graphic + 1/4 table L, graphic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1098389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412149A0-523C-0FC4-C90A-6A2E37BFE7EC}"/>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8" name="ImageR">
            <a:extLst>
              <a:ext uri="{FF2B5EF4-FFF2-40B4-BE49-F238E27FC236}">
                <a16:creationId xmlns:a16="http://schemas.microsoft.com/office/drawing/2014/main" id="{D198F43D-6F4F-5BC3-D60A-8E859297ED9A}"/>
              </a:ext>
            </a:extLst>
          </p:cNvPr>
          <p:cNvSpPr>
            <a:spLocks noGrp="1"/>
          </p:cNvSpPr>
          <p:nvPr>
            <p:ph type="pic" sz="quarter" idx="23" hasCustomPrompt="1"/>
          </p:nvPr>
        </p:nvSpPr>
        <p:spPr>
          <a:xfrm>
            <a:off x="5011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2" name="TextPlaceholder5">
            <a:extLst>
              <a:ext uri="{FF2B5EF4-FFF2-40B4-BE49-F238E27FC236}">
                <a16:creationId xmlns:a16="http://schemas.microsoft.com/office/drawing/2014/main" id="{7C58F9DC-0D94-BAF0-A471-889AB6BD1E8C}"/>
              </a:ext>
            </a:extLst>
          </p:cNvPr>
          <p:cNvSpPr>
            <a:spLocks noGrp="1"/>
          </p:cNvSpPr>
          <p:nvPr>
            <p:ph type="body" sz="quarter" idx="24"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3" name="TableR">
            <a:extLst>
              <a:ext uri="{FF2B5EF4-FFF2-40B4-BE49-F238E27FC236}">
                <a16:creationId xmlns:a16="http://schemas.microsoft.com/office/drawing/2014/main" id="{56DA3402-9D1A-219A-E3C4-6B7D3F580773}"/>
              </a:ext>
            </a:extLst>
          </p:cNvPr>
          <p:cNvSpPr>
            <a:spLocks noGrp="1"/>
          </p:cNvSpPr>
          <p:nvPr>
            <p:ph type="tbl" sz="quarter" idx="13" hasCustomPrompt="1"/>
          </p:nvPr>
        </p:nvSpPr>
        <p:spPr>
          <a:xfrm>
            <a:off x="453600" y="41868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5" name="CaptionR"/>
          <p:cNvSpPr>
            <a:spLocks noGrp="1"/>
          </p:cNvSpPr>
          <p:nvPr>
            <p:ph type="body" sz="quarter" idx="15"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6" name="Title 1">
            <a:extLst>
              <a:ext uri="{FF2B5EF4-FFF2-40B4-BE49-F238E27FC236}">
                <a16:creationId xmlns:a16="http://schemas.microsoft.com/office/drawing/2014/main" id="{B3EB92BE-2C31-5009-0E56-33BC366081CE}"/>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463093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L, 1/4 graphic + 1/4 table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4243100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DD96294C-C2F2-1779-7F3F-B4FFB3277438}"/>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6016AF3D-B1AC-B5D0-A3A2-28623613C194}"/>
              </a:ext>
            </a:extLst>
          </p:cNvPr>
          <p:cNvSpPr>
            <a:spLocks noGrp="1"/>
          </p:cNvSpPr>
          <p:nvPr>
            <p:ph type="tbl" sz="quarter" idx="13" hasCustomPrompt="1"/>
          </p:nvPr>
        </p:nvSpPr>
        <p:spPr>
          <a:xfrm>
            <a:off x="5205600" y="41868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2" name="TextPlaceholder4">
            <a:extLst>
              <a:ext uri="{FF2B5EF4-FFF2-40B4-BE49-F238E27FC236}">
                <a16:creationId xmlns:a16="http://schemas.microsoft.com/office/drawing/2014/main" id="{D332C069-E1A9-92A1-6439-CF7B55EEB7FB}"/>
              </a:ext>
            </a:extLst>
          </p:cNvPr>
          <p:cNvSpPr>
            <a:spLocks noGrp="1"/>
          </p:cNvSpPr>
          <p:nvPr>
            <p:ph type="body" sz="quarter" idx="25"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0" name="CaptionR">
            <a:extLst>
              <a:ext uri="{FF2B5EF4-FFF2-40B4-BE49-F238E27FC236}">
                <a16:creationId xmlns:a16="http://schemas.microsoft.com/office/drawing/2014/main" id="{649D7C57-4F44-3F9F-B924-52A5DCC55B3A}"/>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ImageL">
            <a:extLst>
              <a:ext uri="{FF2B5EF4-FFF2-40B4-BE49-F238E27FC236}">
                <a16:creationId xmlns:a16="http://schemas.microsoft.com/office/drawing/2014/main" id="{823A7E2E-76B8-6A32-91DE-A0019C4EC0A6}"/>
              </a:ext>
            </a:extLst>
          </p:cNvPr>
          <p:cNvSpPr>
            <a:spLocks noGrp="1"/>
          </p:cNvSpPr>
          <p:nvPr>
            <p:ph type="pic" sz="quarter" idx="23" hasCustomPrompt="1"/>
          </p:nvPr>
        </p:nvSpPr>
        <p:spPr>
          <a:xfrm>
            <a:off x="259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2" name="TextPlaceholder4">
            <a:extLst>
              <a:ext uri="{FF2B5EF4-FFF2-40B4-BE49-F238E27FC236}">
                <a16:creationId xmlns:a16="http://schemas.microsoft.com/office/drawing/2014/main" id="{516480A4-FFAB-0939-7522-6CDBE3F89426}"/>
              </a:ext>
            </a:extLst>
          </p:cNvPr>
          <p:cNvSpPr>
            <a:spLocks noGrp="1"/>
          </p:cNvSpPr>
          <p:nvPr>
            <p:ph type="body" sz="quarter" idx="24"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7BB7DDF-E09E-4856-8E88-C53DE22FCF78}"/>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595389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 graphic + 1/4 table L,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3982536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6BD7897F-A73D-EAC8-6EC1-9DD73015A596}"/>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2" name="Text Placeholder 6">
            <a:extLst>
              <a:ext uri="{FF2B5EF4-FFF2-40B4-BE49-F238E27FC236}">
                <a16:creationId xmlns:a16="http://schemas.microsoft.com/office/drawing/2014/main" id="{CADC1D0C-761C-180D-8D43-616483275272}"/>
              </a:ext>
            </a:extLst>
          </p:cNvPr>
          <p:cNvSpPr>
            <a:spLocks noGrp="1"/>
          </p:cNvSpPr>
          <p:nvPr>
            <p:ph type="body" sz="quarter" idx="21" hasCustomPrompt="1"/>
          </p:nvPr>
        </p:nvSpPr>
        <p:spPr>
          <a:xfrm>
            <a:off x="5205412" y="1368000"/>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TableR">
            <a:extLst>
              <a:ext uri="{FF2B5EF4-FFF2-40B4-BE49-F238E27FC236}">
                <a16:creationId xmlns:a16="http://schemas.microsoft.com/office/drawing/2014/main" id="{56DA3402-9D1A-219A-E3C4-6B7D3F580773}"/>
              </a:ext>
            </a:extLst>
          </p:cNvPr>
          <p:cNvSpPr>
            <a:spLocks noGrp="1"/>
          </p:cNvSpPr>
          <p:nvPr>
            <p:ph type="tbl" sz="quarter" idx="13" hasCustomPrompt="1"/>
          </p:nvPr>
        </p:nvSpPr>
        <p:spPr>
          <a:xfrm>
            <a:off x="453600" y="41868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5" name="CaptionR"/>
          <p:cNvSpPr>
            <a:spLocks noGrp="1"/>
          </p:cNvSpPr>
          <p:nvPr>
            <p:ph type="body" sz="quarter" idx="15"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63BDF749-3577-FA5D-A689-76564356853B}"/>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640944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 1/4 graphic + 1/4 table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1844234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5EC293A6-3147-CC02-C397-09B64B5AFCD6}"/>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3" name="TableR">
            <a:extLst>
              <a:ext uri="{FF2B5EF4-FFF2-40B4-BE49-F238E27FC236}">
                <a16:creationId xmlns:a16="http://schemas.microsoft.com/office/drawing/2014/main" id="{6016AF3D-B1AC-B5D0-A3A2-28623613C194}"/>
              </a:ext>
            </a:extLst>
          </p:cNvPr>
          <p:cNvSpPr>
            <a:spLocks noGrp="1"/>
          </p:cNvSpPr>
          <p:nvPr>
            <p:ph type="tbl" sz="quarter" idx="13" hasCustomPrompt="1"/>
          </p:nvPr>
        </p:nvSpPr>
        <p:spPr>
          <a:xfrm>
            <a:off x="5205600" y="41868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2" name="TextPlaceholder4">
            <a:extLst>
              <a:ext uri="{FF2B5EF4-FFF2-40B4-BE49-F238E27FC236}">
                <a16:creationId xmlns:a16="http://schemas.microsoft.com/office/drawing/2014/main" id="{9D8D4260-1B24-F6D8-327C-402F4CF9FC75}"/>
              </a:ext>
            </a:extLst>
          </p:cNvPr>
          <p:cNvSpPr>
            <a:spLocks noGrp="1"/>
          </p:cNvSpPr>
          <p:nvPr>
            <p:ph type="body" sz="quarter" idx="25"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8" name="CaptionR">
            <a:extLst>
              <a:ext uri="{FF2B5EF4-FFF2-40B4-BE49-F238E27FC236}">
                <a16:creationId xmlns:a16="http://schemas.microsoft.com/office/drawing/2014/main" id="{7E708970-FF54-5DDD-0363-0134814B8F51}"/>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5" name="Text Placeholder 6">
            <a:extLst>
              <a:ext uri="{FF2B5EF4-FFF2-40B4-BE49-F238E27FC236}">
                <a16:creationId xmlns:a16="http://schemas.microsoft.com/office/drawing/2014/main" id="{A960D419-7282-BD57-7A18-8D19C38F0B25}"/>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B204327C-CB19-2D24-0F66-20DC773B8B88}"/>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643303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 1/4 graphic + 1/4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94030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F69FC3F9-8ACE-9393-D893-CD87BB22C398}"/>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8" name="Text Placeholder 6">
            <a:extLst>
              <a:ext uri="{FF2B5EF4-FFF2-40B4-BE49-F238E27FC236}">
                <a16:creationId xmlns:a16="http://schemas.microsoft.com/office/drawing/2014/main" id="{FC63103B-61E4-61E7-CD12-59C74BCB5E40}"/>
              </a:ext>
            </a:extLst>
          </p:cNvPr>
          <p:cNvSpPr>
            <a:spLocks noGrp="1"/>
          </p:cNvSpPr>
          <p:nvPr>
            <p:ph type="body" sz="quarter" idx="21" hasCustomPrompt="1"/>
          </p:nvPr>
        </p:nvSpPr>
        <p:spPr>
          <a:xfrm>
            <a:off x="5205412" y="3884400"/>
            <a:ext cx="4246989" cy="231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2" name="CaptionR">
            <a:extLst>
              <a:ext uri="{FF2B5EF4-FFF2-40B4-BE49-F238E27FC236}">
                <a16:creationId xmlns:a16="http://schemas.microsoft.com/office/drawing/2014/main" id="{5A12DFE7-DFE7-9394-91F0-D42851B5585E}"/>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5" name="Text Placeholder 6">
            <a:extLst>
              <a:ext uri="{FF2B5EF4-FFF2-40B4-BE49-F238E27FC236}">
                <a16:creationId xmlns:a16="http://schemas.microsoft.com/office/drawing/2014/main" id="{2A415783-339A-6125-3B0F-A0D714CB4BA6}"/>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2" name="Title 1">
            <a:extLst>
              <a:ext uri="{FF2B5EF4-FFF2-40B4-BE49-F238E27FC236}">
                <a16:creationId xmlns:a16="http://schemas.microsoft.com/office/drawing/2014/main" id="{0B57A4A9-C625-F887-07B6-DF577BFB1052}"/>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3559243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 1/4 table + 1/4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2508291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8E7157E8-E7B2-4BD0-6513-7D2B7587403C}"/>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6" name="Text Placeholder 6">
            <a:extLst>
              <a:ext uri="{FF2B5EF4-FFF2-40B4-BE49-F238E27FC236}">
                <a16:creationId xmlns:a16="http://schemas.microsoft.com/office/drawing/2014/main" id="{7CAF5237-D43A-9FC1-D4E1-E0F73A34CED7}"/>
              </a:ext>
            </a:extLst>
          </p:cNvPr>
          <p:cNvSpPr>
            <a:spLocks noGrp="1"/>
          </p:cNvSpPr>
          <p:nvPr>
            <p:ph type="body" sz="quarter" idx="21" hasCustomPrompt="1"/>
          </p:nvPr>
        </p:nvSpPr>
        <p:spPr>
          <a:xfrm>
            <a:off x="5205412" y="3884400"/>
            <a:ext cx="4246989" cy="231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TableR">
            <a:extLst>
              <a:ext uri="{FF2B5EF4-FFF2-40B4-BE49-F238E27FC236}">
                <a16:creationId xmlns:a16="http://schemas.microsoft.com/office/drawing/2014/main" id="{5CB38E49-1059-8C79-4119-8BBFCCD7CA47}"/>
              </a:ext>
            </a:extLst>
          </p:cNvPr>
          <p:cNvSpPr>
            <a:spLocks noGrp="1"/>
          </p:cNvSpPr>
          <p:nvPr>
            <p:ph type="tbl" sz="quarter" idx="13" hasCustomPrompt="1"/>
          </p:nvPr>
        </p:nvSpPr>
        <p:spPr>
          <a:xfrm>
            <a:off x="5205600" y="16776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2" name="CaptionR">
            <a:extLst>
              <a:ext uri="{FF2B5EF4-FFF2-40B4-BE49-F238E27FC236}">
                <a16:creationId xmlns:a16="http://schemas.microsoft.com/office/drawing/2014/main" id="{024CF169-36AE-A975-5954-9849803A8568}"/>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5" name="Text Placeholder 6">
            <a:extLst>
              <a:ext uri="{FF2B5EF4-FFF2-40B4-BE49-F238E27FC236}">
                <a16:creationId xmlns:a16="http://schemas.microsoft.com/office/drawing/2014/main" id="{95321AEF-8B51-A214-0214-B36AEE57B1EE}"/>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2" name="Title 1">
            <a:extLst>
              <a:ext uri="{FF2B5EF4-FFF2-40B4-BE49-F238E27FC236}">
                <a16:creationId xmlns:a16="http://schemas.microsoft.com/office/drawing/2014/main" id="{36153389-55DB-024A-A0F7-861ABF812957}"/>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3978094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L, 1/4 table + 1/4 graphic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3848757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C984C5F4-5076-B5B4-CFCA-DFF24A9CF26D}"/>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6" name="ImageR">
            <a:extLst>
              <a:ext uri="{FF2B5EF4-FFF2-40B4-BE49-F238E27FC236}">
                <a16:creationId xmlns:a16="http://schemas.microsoft.com/office/drawing/2014/main" id="{2A3BC4B2-5502-A73F-30C4-5BE6961B5B3C}"/>
              </a:ext>
            </a:extLst>
          </p:cNvPr>
          <p:cNvSpPr>
            <a:spLocks noGrp="1"/>
          </p:cNvSpPr>
          <p:nvPr>
            <p:ph type="pic" sz="quarter" idx="20" hasCustomPrompt="1"/>
          </p:nvPr>
        </p:nvSpPr>
        <p:spPr>
          <a:xfrm>
            <a:off x="5011199" y="418695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 name="TextPlaceholder4">
            <a:extLst>
              <a:ext uri="{FF2B5EF4-FFF2-40B4-BE49-F238E27FC236}">
                <a16:creationId xmlns:a16="http://schemas.microsoft.com/office/drawing/2014/main" id="{6660BA5C-8530-DC9F-7B15-F4544DABC7AE}"/>
              </a:ext>
            </a:extLst>
          </p:cNvPr>
          <p:cNvSpPr>
            <a:spLocks noGrp="1"/>
          </p:cNvSpPr>
          <p:nvPr>
            <p:ph type="body" sz="quarter" idx="25"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TableR">
            <a:extLst>
              <a:ext uri="{FF2B5EF4-FFF2-40B4-BE49-F238E27FC236}">
                <a16:creationId xmlns:a16="http://schemas.microsoft.com/office/drawing/2014/main" id="{5CB38E49-1059-8C79-4119-8BBFCCD7CA47}"/>
              </a:ext>
            </a:extLst>
          </p:cNvPr>
          <p:cNvSpPr>
            <a:spLocks noGrp="1"/>
          </p:cNvSpPr>
          <p:nvPr>
            <p:ph type="tbl" sz="quarter" idx="13" hasCustomPrompt="1"/>
          </p:nvPr>
        </p:nvSpPr>
        <p:spPr>
          <a:xfrm>
            <a:off x="5205600" y="16776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8" name="CaptionR">
            <a:extLst>
              <a:ext uri="{FF2B5EF4-FFF2-40B4-BE49-F238E27FC236}">
                <a16:creationId xmlns:a16="http://schemas.microsoft.com/office/drawing/2014/main" id="{8276E6F8-169A-3AF1-8714-55B531C19AAF}"/>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5" name="Text Placeholder 6">
            <a:extLst>
              <a:ext uri="{FF2B5EF4-FFF2-40B4-BE49-F238E27FC236}">
                <a16:creationId xmlns:a16="http://schemas.microsoft.com/office/drawing/2014/main" id="{8A184E60-B9B8-AA29-A15C-C613D0111759}"/>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3" name="Title 1">
            <a:extLst>
              <a:ext uri="{FF2B5EF4-FFF2-40B4-BE49-F238E27FC236}">
                <a16:creationId xmlns:a16="http://schemas.microsoft.com/office/drawing/2014/main" id="{BC50B8C7-5F25-8492-776F-8A794D503405}"/>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159711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 text + 1/4 graphic L,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2236660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0E97BB86-8B59-6654-2AA5-942F5D336E30}"/>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2" name="Text Placeholder 6">
            <a:extLst>
              <a:ext uri="{FF2B5EF4-FFF2-40B4-BE49-F238E27FC236}">
                <a16:creationId xmlns:a16="http://schemas.microsoft.com/office/drawing/2014/main" id="{322A5C6E-D47C-34DE-33AF-9A8D38628EC0}"/>
              </a:ext>
            </a:extLst>
          </p:cNvPr>
          <p:cNvSpPr>
            <a:spLocks noGrp="1"/>
          </p:cNvSpPr>
          <p:nvPr>
            <p:ph type="body" sz="quarter" idx="21" hasCustomPrompt="1"/>
          </p:nvPr>
        </p:nvSpPr>
        <p:spPr>
          <a:xfrm>
            <a:off x="5205412" y="1368000"/>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0" name="ImageR"/>
          <p:cNvSpPr>
            <a:spLocks noGrp="1"/>
          </p:cNvSpPr>
          <p:nvPr>
            <p:ph type="pic" sz="quarter" idx="18" hasCustomPrompt="1"/>
          </p:nvPr>
        </p:nvSpPr>
        <p:spPr>
          <a:xfrm>
            <a:off x="259200" y="4188334"/>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Text Placeholder 6">
            <a:extLst>
              <a:ext uri="{FF2B5EF4-FFF2-40B4-BE49-F238E27FC236}">
                <a16:creationId xmlns:a16="http://schemas.microsoft.com/office/drawing/2014/main" id="{53679025-5AB8-1B36-4915-20B79C9480A2}"/>
              </a:ext>
            </a:extLst>
          </p:cNvPr>
          <p:cNvSpPr>
            <a:spLocks noGrp="1"/>
          </p:cNvSpPr>
          <p:nvPr>
            <p:ph type="body" sz="quarter" idx="23" hasCustomPrompt="1"/>
          </p:nvPr>
        </p:nvSpPr>
        <p:spPr>
          <a:xfrm>
            <a:off x="453599" y="1367999"/>
            <a:ext cx="4246989" cy="23796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2" name="Title 1">
            <a:extLst>
              <a:ext uri="{FF2B5EF4-FFF2-40B4-BE49-F238E27FC236}">
                <a16:creationId xmlns:a16="http://schemas.microsoft.com/office/drawing/2014/main" id="{4C2BFE1B-FB6F-845B-7114-D8023228E5A9}"/>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3440180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 text + 1/4 table L,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610233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D5EE1123-1507-7A47-BA14-486261511D10}"/>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2" name="Text Placeholder 6">
            <a:extLst>
              <a:ext uri="{FF2B5EF4-FFF2-40B4-BE49-F238E27FC236}">
                <a16:creationId xmlns:a16="http://schemas.microsoft.com/office/drawing/2014/main" id="{78CCA4E9-5CA1-C4B9-2F40-C2D98ABAF736}"/>
              </a:ext>
            </a:extLst>
          </p:cNvPr>
          <p:cNvSpPr>
            <a:spLocks noGrp="1"/>
          </p:cNvSpPr>
          <p:nvPr>
            <p:ph type="body" sz="quarter" idx="21" hasCustomPrompt="1"/>
          </p:nvPr>
        </p:nvSpPr>
        <p:spPr>
          <a:xfrm>
            <a:off x="5205412" y="1368000"/>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5" name="TableR">
            <a:extLst>
              <a:ext uri="{FF2B5EF4-FFF2-40B4-BE49-F238E27FC236}">
                <a16:creationId xmlns:a16="http://schemas.microsoft.com/office/drawing/2014/main" id="{D2ED553D-9259-BB28-DBA5-42DEAF6799CF}"/>
              </a:ext>
            </a:extLst>
          </p:cNvPr>
          <p:cNvSpPr>
            <a:spLocks noGrp="1"/>
          </p:cNvSpPr>
          <p:nvPr>
            <p:ph type="tbl" sz="quarter" idx="13" hasCustomPrompt="1"/>
          </p:nvPr>
        </p:nvSpPr>
        <p:spPr>
          <a:xfrm>
            <a:off x="453600" y="41868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Text Placeholder 6">
            <a:extLst>
              <a:ext uri="{FF2B5EF4-FFF2-40B4-BE49-F238E27FC236}">
                <a16:creationId xmlns:a16="http://schemas.microsoft.com/office/drawing/2014/main" id="{55ED447A-4417-5149-4E11-5FB53619010B}"/>
              </a:ext>
            </a:extLst>
          </p:cNvPr>
          <p:cNvSpPr>
            <a:spLocks noGrp="1"/>
          </p:cNvSpPr>
          <p:nvPr>
            <p:ph type="body" sz="quarter" idx="23" hasCustomPrompt="1"/>
          </p:nvPr>
        </p:nvSpPr>
        <p:spPr>
          <a:xfrm>
            <a:off x="453599" y="1367999"/>
            <a:ext cx="4246989" cy="23796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6" name="Title 1">
            <a:extLst>
              <a:ext uri="{FF2B5EF4-FFF2-40B4-BE49-F238E27FC236}">
                <a16:creationId xmlns:a16="http://schemas.microsoft.com/office/drawing/2014/main" id="{272248E2-2474-0FA3-40C7-6F814B220D0D}"/>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24405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F25A65-77F0-4E88-861B-26FB85BA87FA}"/>
              </a:ext>
            </a:extLst>
          </p:cNvPr>
          <p:cNvGraphicFramePr>
            <a:graphicFrameLocks noChangeAspect="1"/>
          </p:cNvGraphicFramePr>
          <p:nvPr userDrawn="1">
            <p:custDataLst>
              <p:tags r:id="rId1"/>
            </p:custDataLst>
            <p:extLst>
              <p:ext uri="{D42A27DB-BD31-4B8C-83A1-F6EECF244321}">
                <p14:modId xmlns:p14="http://schemas.microsoft.com/office/powerpoint/2010/main" val="108005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a:extLst>
                          <a:ext uri="{FF2B5EF4-FFF2-40B4-BE49-F238E27FC236}">
                            <a16:creationId xmlns:a16="http://schemas.microsoft.com/office/drawing/2014/main" id="{F0F25A65-77F0-4E88-861B-26FB85BA8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4938FCBD-13F3-8BEA-715F-0E15948CDD3C}"/>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7" name="Text Placeholder 6">
            <a:extLst>
              <a:ext uri="{FF2B5EF4-FFF2-40B4-BE49-F238E27FC236}">
                <a16:creationId xmlns:a16="http://schemas.microsoft.com/office/drawing/2014/main" id="{FAD80F2F-AC2D-889F-DC87-6F20C2FCB630}"/>
              </a:ext>
            </a:extLst>
          </p:cNvPr>
          <p:cNvSpPr>
            <a:spLocks noGrp="1"/>
          </p:cNvSpPr>
          <p:nvPr>
            <p:ph type="body" sz="quarter" idx="18" hasCustomPrompt="1"/>
          </p:nvPr>
        </p:nvSpPr>
        <p:spPr>
          <a:xfrm>
            <a:off x="453599" y="1367999"/>
            <a:ext cx="9000000"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rtl="0">
              <a:defRPr lang="en-GB" sz="900" b="0" kern="1200" baseline="0" smtClean="0">
                <a:solidFill>
                  <a:schemeClr val="bg1">
                    <a:lumMod val="50000"/>
                  </a:schemeClr>
                </a:solidFill>
                <a:latin typeface="+mn-lt"/>
                <a:ea typeface="ＭＳ Ｐゴシック" charset="-128"/>
                <a:cs typeface="Arial" pitchFamily="34" charset="0"/>
              </a:defRPr>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80DEC5A-D5B7-2687-5C77-CB953530FA8F}"/>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181895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 text + 1/4 table L, graphic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8F689E4-E599-4CC3-9394-CBC90F006BCA}"/>
              </a:ext>
            </a:extLst>
          </p:cNvPr>
          <p:cNvGraphicFramePr>
            <a:graphicFrameLocks noChangeAspect="1"/>
          </p:cNvGraphicFramePr>
          <p:nvPr userDrawn="1">
            <p:custDataLst>
              <p:tags r:id="rId1"/>
            </p:custDataLst>
            <p:extLst>
              <p:ext uri="{D42A27DB-BD31-4B8C-83A1-F6EECF244321}">
                <p14:modId xmlns:p14="http://schemas.microsoft.com/office/powerpoint/2010/main" val="142052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18F689E4-E599-4CC3-9394-CBC90F006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6BF5B22F-585C-8A34-D126-F587CF9B66A4}"/>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4" name="ImageR">
            <a:extLst>
              <a:ext uri="{FF2B5EF4-FFF2-40B4-BE49-F238E27FC236}">
                <a16:creationId xmlns:a16="http://schemas.microsoft.com/office/drawing/2014/main" id="{16C9DCF0-0ED3-D193-B58E-C0057ABF453D}"/>
              </a:ext>
            </a:extLst>
          </p:cNvPr>
          <p:cNvSpPr>
            <a:spLocks noGrp="1"/>
          </p:cNvSpPr>
          <p:nvPr>
            <p:ph type="pic" sz="quarter" idx="24" hasCustomPrompt="1"/>
          </p:nvPr>
        </p:nvSpPr>
        <p:spPr>
          <a:xfrm>
            <a:off x="5011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8" name="TextPlaceholder5">
            <a:extLst>
              <a:ext uri="{FF2B5EF4-FFF2-40B4-BE49-F238E27FC236}">
                <a16:creationId xmlns:a16="http://schemas.microsoft.com/office/drawing/2014/main" id="{11F8786B-88AF-DB65-45B6-4C74B443766A}"/>
              </a:ext>
            </a:extLst>
          </p:cNvPr>
          <p:cNvSpPr>
            <a:spLocks noGrp="1"/>
          </p:cNvSpPr>
          <p:nvPr>
            <p:ph type="body" sz="quarter" idx="25" hasCustomPrompt="1"/>
          </p:nvPr>
        </p:nvSpPr>
        <p:spPr>
          <a:xfrm>
            <a:off x="5205413"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5" name="TableR">
            <a:extLst>
              <a:ext uri="{FF2B5EF4-FFF2-40B4-BE49-F238E27FC236}">
                <a16:creationId xmlns:a16="http://schemas.microsoft.com/office/drawing/2014/main" id="{D2ED553D-9259-BB28-DBA5-42DEAF6799CF}"/>
              </a:ext>
            </a:extLst>
          </p:cNvPr>
          <p:cNvSpPr>
            <a:spLocks noGrp="1"/>
          </p:cNvSpPr>
          <p:nvPr>
            <p:ph type="tbl" sz="quarter" idx="13" hasCustomPrompt="1"/>
          </p:nvPr>
        </p:nvSpPr>
        <p:spPr>
          <a:xfrm>
            <a:off x="453600" y="4186800"/>
            <a:ext cx="4248000"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Caption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Text Placeholder 6">
            <a:extLst>
              <a:ext uri="{FF2B5EF4-FFF2-40B4-BE49-F238E27FC236}">
                <a16:creationId xmlns:a16="http://schemas.microsoft.com/office/drawing/2014/main" id="{55ED447A-4417-5149-4E11-5FB53619010B}"/>
              </a:ext>
            </a:extLst>
          </p:cNvPr>
          <p:cNvSpPr>
            <a:spLocks noGrp="1"/>
          </p:cNvSpPr>
          <p:nvPr>
            <p:ph type="body" sz="quarter" idx="23" hasCustomPrompt="1"/>
          </p:nvPr>
        </p:nvSpPr>
        <p:spPr>
          <a:xfrm>
            <a:off x="453599" y="1367999"/>
            <a:ext cx="4246989" cy="23796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6" name="Title 1">
            <a:extLst>
              <a:ext uri="{FF2B5EF4-FFF2-40B4-BE49-F238E27FC236}">
                <a16:creationId xmlns:a16="http://schemas.microsoft.com/office/drawing/2014/main" id="{272248E2-2474-0FA3-40C7-6F814B220D0D}"/>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216440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ic L, 1/4 graphic + 1/4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762175-A666-456A-B2A2-4BB0B8355551}"/>
              </a:ext>
            </a:extLst>
          </p:cNvPr>
          <p:cNvGraphicFramePr>
            <a:graphicFrameLocks noChangeAspect="1"/>
          </p:cNvGraphicFramePr>
          <p:nvPr userDrawn="1">
            <p:custDataLst>
              <p:tags r:id="rId1"/>
            </p:custDataLst>
            <p:extLst>
              <p:ext uri="{D42A27DB-BD31-4B8C-83A1-F6EECF244321}">
                <p14:modId xmlns:p14="http://schemas.microsoft.com/office/powerpoint/2010/main" val="1646818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762175-A666-456A-B2A2-4BB0B8355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67B90500-C36A-A6D9-0AF9-E5C66C4793C9}"/>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5" name="Text Placeholder 6">
            <a:extLst>
              <a:ext uri="{FF2B5EF4-FFF2-40B4-BE49-F238E27FC236}">
                <a16:creationId xmlns:a16="http://schemas.microsoft.com/office/drawing/2014/main" id="{56E9A1FF-5CE7-09F3-E37E-F8B25A9D4865}"/>
              </a:ext>
            </a:extLst>
          </p:cNvPr>
          <p:cNvSpPr>
            <a:spLocks noGrp="1"/>
          </p:cNvSpPr>
          <p:nvPr>
            <p:ph type="body" sz="quarter" idx="21" hasCustomPrompt="1"/>
          </p:nvPr>
        </p:nvSpPr>
        <p:spPr>
          <a:xfrm>
            <a:off x="5205412" y="3884400"/>
            <a:ext cx="4246989" cy="231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2" name="CaptionR">
            <a:extLst>
              <a:ext uri="{FF2B5EF4-FFF2-40B4-BE49-F238E27FC236}">
                <a16:creationId xmlns:a16="http://schemas.microsoft.com/office/drawing/2014/main" id="{8E3B99E7-0874-79D8-84C9-8A50FF52A4DD}"/>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L">
            <a:extLst>
              <a:ext uri="{FF2B5EF4-FFF2-40B4-BE49-F238E27FC236}">
                <a16:creationId xmlns:a16="http://schemas.microsoft.com/office/drawing/2014/main" id="{DDC87780-BD42-0E99-5D37-6E8251598071}"/>
              </a:ext>
            </a:extLst>
          </p:cNvPr>
          <p:cNvSpPr>
            <a:spLocks noGrp="1"/>
          </p:cNvSpPr>
          <p:nvPr>
            <p:ph type="pic" sz="quarter" idx="23" hasCustomPrompt="1"/>
          </p:nvPr>
        </p:nvSpPr>
        <p:spPr>
          <a:xfrm>
            <a:off x="259200" y="1677600"/>
            <a:ext cx="4590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2" name="TextPlaceholder4">
            <a:extLst>
              <a:ext uri="{FF2B5EF4-FFF2-40B4-BE49-F238E27FC236}">
                <a16:creationId xmlns:a16="http://schemas.microsoft.com/office/drawing/2014/main" id="{03A60DAD-7960-5FF6-AFDC-8716098AF076}"/>
              </a:ext>
            </a:extLst>
          </p:cNvPr>
          <p:cNvSpPr>
            <a:spLocks noGrp="1"/>
          </p:cNvSpPr>
          <p:nvPr>
            <p:ph type="body" sz="quarter" idx="24"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13" name="Title 1">
            <a:extLst>
              <a:ext uri="{FF2B5EF4-FFF2-40B4-BE49-F238E27FC236}">
                <a16:creationId xmlns:a16="http://schemas.microsoft.com/office/drawing/2014/main" id="{2E39A96B-C55C-8D4A-DAC2-47E42CC5668E}"/>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53429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graphics L, 1/4 graphic + 1/4 text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F015C4-C8CD-45A5-9B8B-8BB922812E7B}"/>
              </a:ext>
            </a:extLst>
          </p:cNvPr>
          <p:cNvGraphicFramePr>
            <a:graphicFrameLocks noChangeAspect="1"/>
          </p:cNvGraphicFramePr>
          <p:nvPr userDrawn="1">
            <p:custDataLst>
              <p:tags r:id="rId1"/>
            </p:custDataLst>
            <p:extLst>
              <p:ext uri="{D42A27DB-BD31-4B8C-83A1-F6EECF244321}">
                <p14:modId xmlns:p14="http://schemas.microsoft.com/office/powerpoint/2010/main" val="983104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65F015C4-C8CD-45A5-9B8B-8BB922812E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8FAF984A-3079-C14B-2276-7F66355B32A2}"/>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0" name="Text Placeholder 6">
            <a:extLst>
              <a:ext uri="{FF2B5EF4-FFF2-40B4-BE49-F238E27FC236}">
                <a16:creationId xmlns:a16="http://schemas.microsoft.com/office/drawing/2014/main" id="{E0C9AEBB-099D-1FA4-1E8F-3CE64DB80B36}"/>
              </a:ext>
            </a:extLst>
          </p:cNvPr>
          <p:cNvSpPr>
            <a:spLocks noGrp="1"/>
          </p:cNvSpPr>
          <p:nvPr>
            <p:ph type="body" sz="quarter" idx="21" hasCustomPrompt="1"/>
          </p:nvPr>
        </p:nvSpPr>
        <p:spPr>
          <a:xfrm>
            <a:off x="5205412" y="3884400"/>
            <a:ext cx="4246989" cy="231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 name="CaptionR">
            <a:extLst>
              <a:ext uri="{FF2B5EF4-FFF2-40B4-BE49-F238E27FC236}">
                <a16:creationId xmlns:a16="http://schemas.microsoft.com/office/drawing/2014/main" id="{602DB59B-5135-3DFB-DCEF-9A497ED2919B}"/>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4" name="ImageL"/>
          <p:cNvSpPr>
            <a:spLocks noGrp="1"/>
          </p:cNvSpPr>
          <p:nvPr>
            <p:ph type="pic" sz="quarter" idx="22" hasCustomPrompt="1"/>
          </p:nvPr>
        </p:nvSpPr>
        <p:spPr>
          <a:xfrm>
            <a:off x="259200" y="41868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9" name="CaptionR">
            <a:extLst>
              <a:ext uri="{FF2B5EF4-FFF2-40B4-BE49-F238E27FC236}">
                <a16:creationId xmlns:a16="http://schemas.microsoft.com/office/drawing/2014/main" id="{F756E0D0-7960-9B59-F871-AD88310BE70C}"/>
              </a:ext>
            </a:extLst>
          </p:cNvPr>
          <p:cNvSpPr>
            <a:spLocks noGrp="1"/>
          </p:cNvSpPr>
          <p:nvPr>
            <p:ph type="body" sz="quarter" idx="30"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8" name="ImageL"/>
          <p:cNvSpPr>
            <a:spLocks noGrp="1"/>
          </p:cNvSpPr>
          <p:nvPr>
            <p:ph type="pic" sz="quarter" idx="17" hasCustomPrompt="1"/>
          </p:nvPr>
        </p:nvSpPr>
        <p:spPr>
          <a:xfrm>
            <a:off x="259200" y="16776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8" name="TextPlaceholder4">
            <a:extLst>
              <a:ext uri="{FF2B5EF4-FFF2-40B4-BE49-F238E27FC236}">
                <a16:creationId xmlns:a16="http://schemas.microsoft.com/office/drawing/2014/main" id="{258DF64A-454C-083A-CBC2-5B0391740842}"/>
              </a:ext>
            </a:extLst>
          </p:cNvPr>
          <p:cNvSpPr>
            <a:spLocks noGrp="1"/>
          </p:cNvSpPr>
          <p:nvPr>
            <p:ph type="body" sz="quarter" idx="24"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F1F43E73-9CE0-42C8-B016-5964B5581021}"/>
              </a:ext>
            </a:extLst>
          </p:cNvPr>
          <p:cNvSpPr>
            <a:spLocks noGrp="1"/>
          </p:cNvSpPr>
          <p:nvPr>
            <p:ph type="sldNum" sz="quarter" idx="4"/>
          </p:nvPr>
        </p:nvSpPr>
        <p:spPr>
          <a:xfrm>
            <a:off x="8766419" y="147600"/>
            <a:ext cx="679305"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7" name="Title 1">
            <a:extLst>
              <a:ext uri="{FF2B5EF4-FFF2-40B4-BE49-F238E27FC236}">
                <a16:creationId xmlns:a16="http://schemas.microsoft.com/office/drawing/2014/main" id="{999859F0-D173-97F7-14C8-F6BF6B990C08}"/>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944865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 text + 1/4 graphic L, 1/4 graphics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F015C4-C8CD-45A5-9B8B-8BB922812E7B}"/>
              </a:ext>
            </a:extLst>
          </p:cNvPr>
          <p:cNvGraphicFramePr>
            <a:graphicFrameLocks noChangeAspect="1"/>
          </p:cNvGraphicFramePr>
          <p:nvPr userDrawn="1">
            <p:custDataLst>
              <p:tags r:id="rId1"/>
            </p:custDataLst>
            <p:extLst>
              <p:ext uri="{D42A27DB-BD31-4B8C-83A1-F6EECF244321}">
                <p14:modId xmlns:p14="http://schemas.microsoft.com/office/powerpoint/2010/main" val="1040441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65F015C4-C8CD-45A5-9B8B-8BB922812E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CD38D804-F552-67D7-3DFF-BCF41F01956B}"/>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22" name="ImageR"/>
          <p:cNvSpPr>
            <a:spLocks noGrp="1"/>
          </p:cNvSpPr>
          <p:nvPr>
            <p:ph type="pic" sz="quarter" idx="20" hasCustomPrompt="1"/>
          </p:nvPr>
        </p:nvSpPr>
        <p:spPr>
          <a:xfrm>
            <a:off x="5011199" y="418695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 name="TextPlaceholder4">
            <a:extLst>
              <a:ext uri="{FF2B5EF4-FFF2-40B4-BE49-F238E27FC236}">
                <a16:creationId xmlns:a16="http://schemas.microsoft.com/office/drawing/2014/main" id="{5C5E9184-2153-B5E9-C715-F597A3E9C25B}"/>
              </a:ext>
            </a:extLst>
          </p:cNvPr>
          <p:cNvSpPr>
            <a:spLocks noGrp="1"/>
          </p:cNvSpPr>
          <p:nvPr>
            <p:ph type="body" sz="quarter" idx="25"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8" name="CaptionR">
            <a:extLst>
              <a:ext uri="{FF2B5EF4-FFF2-40B4-BE49-F238E27FC236}">
                <a16:creationId xmlns:a16="http://schemas.microsoft.com/office/drawing/2014/main" id="{401EFA09-949A-B050-E776-2227E13FD482}"/>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4" name="ImageL"/>
          <p:cNvSpPr>
            <a:spLocks noGrp="1"/>
          </p:cNvSpPr>
          <p:nvPr>
            <p:ph type="pic" sz="quarter" idx="22" hasCustomPrompt="1"/>
          </p:nvPr>
        </p:nvSpPr>
        <p:spPr>
          <a:xfrm>
            <a:off x="259200" y="41868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9" name="CaptionR">
            <a:extLst>
              <a:ext uri="{FF2B5EF4-FFF2-40B4-BE49-F238E27FC236}">
                <a16:creationId xmlns:a16="http://schemas.microsoft.com/office/drawing/2014/main" id="{B3A2A7D7-1300-B074-95AE-667F4029E3DD}"/>
              </a:ext>
            </a:extLst>
          </p:cNvPr>
          <p:cNvSpPr>
            <a:spLocks noGrp="1"/>
          </p:cNvSpPr>
          <p:nvPr>
            <p:ph type="body" sz="quarter" idx="17"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Text Placeholder 6">
            <a:extLst>
              <a:ext uri="{FF2B5EF4-FFF2-40B4-BE49-F238E27FC236}">
                <a16:creationId xmlns:a16="http://schemas.microsoft.com/office/drawing/2014/main" id="{21D29F9D-82DC-0D01-F93A-62BBE0720510}"/>
              </a:ext>
            </a:extLst>
          </p:cNvPr>
          <p:cNvSpPr>
            <a:spLocks noGrp="1"/>
          </p:cNvSpPr>
          <p:nvPr>
            <p:ph type="body" sz="quarter" idx="23" hasCustomPrompt="1"/>
          </p:nvPr>
        </p:nvSpPr>
        <p:spPr>
          <a:xfrm>
            <a:off x="453599" y="1367999"/>
            <a:ext cx="4246989" cy="23796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4" name="Slide Number Placeholder 4">
            <a:extLst>
              <a:ext uri="{FF2B5EF4-FFF2-40B4-BE49-F238E27FC236}">
                <a16:creationId xmlns:a16="http://schemas.microsoft.com/office/drawing/2014/main" id="{F1F43E73-9CE0-42C8-B016-5964B5581021}"/>
              </a:ext>
            </a:extLst>
          </p:cNvPr>
          <p:cNvSpPr>
            <a:spLocks noGrp="1"/>
          </p:cNvSpPr>
          <p:nvPr>
            <p:ph type="sldNum" sz="quarter" idx="4"/>
          </p:nvPr>
        </p:nvSpPr>
        <p:spPr>
          <a:xfrm>
            <a:off x="8766419" y="147600"/>
            <a:ext cx="679305"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7" name="Title 1">
            <a:extLst>
              <a:ext uri="{FF2B5EF4-FFF2-40B4-BE49-F238E27FC236}">
                <a16:creationId xmlns:a16="http://schemas.microsoft.com/office/drawing/2014/main" id="{648A52A0-D230-BCD1-1E12-9825DB57701A}"/>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496484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F015C4-C8CD-45A5-9B8B-8BB922812E7B}"/>
              </a:ext>
            </a:extLst>
          </p:cNvPr>
          <p:cNvGraphicFramePr>
            <a:graphicFrameLocks noChangeAspect="1"/>
          </p:cNvGraphicFramePr>
          <p:nvPr userDrawn="1">
            <p:custDataLst>
              <p:tags r:id="rId1"/>
            </p:custDataLst>
            <p:extLst>
              <p:ext uri="{D42A27DB-BD31-4B8C-83A1-F6EECF244321}">
                <p14:modId xmlns:p14="http://schemas.microsoft.com/office/powerpoint/2010/main" val="934935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65F015C4-C8CD-45A5-9B8B-8BB922812E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BD93E129-93D9-ADD0-F2F9-81CD9DF9086E}"/>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22" name="ImageR"/>
          <p:cNvSpPr>
            <a:spLocks noGrp="1"/>
          </p:cNvSpPr>
          <p:nvPr>
            <p:ph type="pic" sz="quarter" idx="20" hasCustomPrompt="1"/>
          </p:nvPr>
        </p:nvSpPr>
        <p:spPr>
          <a:xfrm>
            <a:off x="5011199" y="418695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 name="TextPlaceholder4">
            <a:extLst>
              <a:ext uri="{FF2B5EF4-FFF2-40B4-BE49-F238E27FC236}">
                <a16:creationId xmlns:a16="http://schemas.microsoft.com/office/drawing/2014/main" id="{511020E7-F27E-FAE8-FB5B-FC3BAF6A5E0D}"/>
              </a:ext>
            </a:extLst>
          </p:cNvPr>
          <p:cNvSpPr>
            <a:spLocks noGrp="1"/>
          </p:cNvSpPr>
          <p:nvPr>
            <p:ph type="body" sz="quarter" idx="25" hasCustomPrompt="1"/>
          </p:nvPr>
        </p:nvSpPr>
        <p:spPr>
          <a:xfrm>
            <a:off x="5205600" y="38844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6" name="ImageR"/>
          <p:cNvSpPr>
            <a:spLocks noGrp="1"/>
          </p:cNvSpPr>
          <p:nvPr>
            <p:ph type="pic" sz="quarter" idx="11" hasCustomPrompt="1"/>
          </p:nvPr>
        </p:nvSpPr>
        <p:spPr>
          <a:xfrm>
            <a:off x="5011200" y="16776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7" name="CaptionR">
            <a:extLst>
              <a:ext uri="{FF2B5EF4-FFF2-40B4-BE49-F238E27FC236}">
                <a16:creationId xmlns:a16="http://schemas.microsoft.com/office/drawing/2014/main" id="{760BD9B9-A371-0089-A252-E66031B452B1}"/>
              </a:ext>
            </a:extLst>
          </p:cNvP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4" name="ImageL"/>
          <p:cNvSpPr>
            <a:spLocks noGrp="1"/>
          </p:cNvSpPr>
          <p:nvPr>
            <p:ph type="pic" sz="quarter" idx="22" hasCustomPrompt="1"/>
          </p:nvPr>
        </p:nvSpPr>
        <p:spPr>
          <a:xfrm>
            <a:off x="259200" y="41868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9" name="CaptionR">
            <a:extLst>
              <a:ext uri="{FF2B5EF4-FFF2-40B4-BE49-F238E27FC236}">
                <a16:creationId xmlns:a16="http://schemas.microsoft.com/office/drawing/2014/main" id="{75C87555-960F-3D6D-EEC9-087144C0B00A}"/>
              </a:ext>
            </a:extLst>
          </p:cNvPr>
          <p:cNvSpPr>
            <a:spLocks noGrp="1"/>
          </p:cNvSpPr>
          <p:nvPr>
            <p:ph type="body" sz="quarter" idx="30" hasCustomPrompt="1"/>
          </p:nvPr>
        </p:nvSpPr>
        <p:spPr>
          <a:xfrm>
            <a:off x="452438" y="3884432"/>
            <a:ext cx="424800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8" name="ImageL"/>
          <p:cNvSpPr>
            <a:spLocks noGrp="1"/>
          </p:cNvSpPr>
          <p:nvPr>
            <p:ph type="pic" sz="quarter" idx="17" hasCustomPrompt="1"/>
          </p:nvPr>
        </p:nvSpPr>
        <p:spPr>
          <a:xfrm>
            <a:off x="259200" y="1677600"/>
            <a:ext cx="4590000"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8" name="TextPlaceholder4">
            <a:extLst>
              <a:ext uri="{FF2B5EF4-FFF2-40B4-BE49-F238E27FC236}">
                <a16:creationId xmlns:a16="http://schemas.microsoft.com/office/drawing/2014/main" id="{DF999E3E-073F-FC56-C8EE-18E14A4C2ECF}"/>
              </a:ext>
            </a:extLst>
          </p:cNvPr>
          <p:cNvSpPr>
            <a:spLocks noGrp="1"/>
          </p:cNvSpPr>
          <p:nvPr>
            <p:ph type="body" sz="quarter" idx="24" hasCustomPrompt="1"/>
          </p:nvPr>
        </p:nvSpPr>
        <p:spPr>
          <a:xfrm>
            <a:off x="452438"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F1F43E73-9CE0-42C8-B016-5964B5581021}"/>
              </a:ext>
            </a:extLst>
          </p:cNvPr>
          <p:cNvSpPr>
            <a:spLocks noGrp="1"/>
          </p:cNvSpPr>
          <p:nvPr>
            <p:ph type="sldNum" sz="quarter" idx="4"/>
          </p:nvPr>
        </p:nvSpPr>
        <p:spPr>
          <a:xfrm>
            <a:off x="8766419" y="147600"/>
            <a:ext cx="679305"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6" name="Title 1">
            <a:extLst>
              <a:ext uri="{FF2B5EF4-FFF2-40B4-BE49-F238E27FC236}">
                <a16:creationId xmlns:a16="http://schemas.microsoft.com/office/drawing/2014/main" id="{3871818B-8081-CBB2-E843-AD61A5B7BED1}"/>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4280427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511388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4" progId="TCLayout.ActiveDocument.1">
                  <p:embed/>
                </p:oleObj>
              </mc:Choice>
              <mc:Fallback>
                <p:oleObj name="think-cell Slide" r:id="rId3" imgW="352" imgH="35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E3FA6C6D-A97C-FF94-1021-08CD9AE0553C}"/>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5" name="Title 1">
            <a:extLst>
              <a:ext uri="{FF2B5EF4-FFF2-40B4-BE49-F238E27FC236}">
                <a16:creationId xmlns:a16="http://schemas.microsoft.com/office/drawing/2014/main" id="{6630C36A-E2D2-3792-5F1C-54D0267485FB}"/>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438615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819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_background">
    <p:bg>
      <p:bgPr>
        <a:blipFill dpi="0" rotWithShape="1">
          <a:blip r:embed="rId3">
            <a:lum/>
            <a:extLst>
              <a:ext uri="{96DAC541-7B7A-43D3-8B79-37D633B846F1}">
                <asvg:svgBlip xmlns:asvg="http://schemas.microsoft.com/office/drawing/2016/SVG/main" r:embed="rId4"/>
              </a:ext>
            </a:extLst>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511388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660FA74D-9842-95D1-C10D-1229C84409D4}"/>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5" name="Title 1">
            <a:extLst>
              <a:ext uri="{FF2B5EF4-FFF2-40B4-BE49-F238E27FC236}">
                <a16:creationId xmlns:a16="http://schemas.microsoft.com/office/drawing/2014/main" id="{6630C36A-E2D2-3792-5F1C-54D0267485FB}"/>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737233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slide_background">
    <p:bg>
      <p:bgPr>
        <a:blipFill dpi="0" rotWithShape="1">
          <a:blip r:embed="rId2">
            <a:lum/>
            <a:extLst>
              <a:ext uri="{96DAC541-7B7A-43D3-8B79-37D633B846F1}">
                <asvg:svgBlip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129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out this report - geo">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C28FB53-C41E-BB3E-202B-0A68EE5900D4}"/>
              </a:ext>
            </a:extLst>
          </p:cNvPr>
          <p:cNvGraphicFramePr>
            <a:graphicFrameLocks noChangeAspect="1"/>
          </p:cNvGraphicFramePr>
          <p:nvPr userDrawn="1">
            <p:custDataLst>
              <p:tags r:id="rId1"/>
            </p:custDataLst>
            <p:extLst>
              <p:ext uri="{D42A27DB-BD31-4B8C-83A1-F6EECF244321}">
                <p14:modId xmlns:p14="http://schemas.microsoft.com/office/powerpoint/2010/main" val="2025612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10" name="think-cell data - do not delete" hidden="1">
                        <a:extLst>
                          <a:ext uri="{FF2B5EF4-FFF2-40B4-BE49-F238E27FC236}">
                            <a16:creationId xmlns:a16="http://schemas.microsoft.com/office/drawing/2014/main" id="{EC28FB53-C41E-BB3E-202B-0A68EE5900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BCDAC76E-A697-DE11-CC8D-2E5C1CDA9348}"/>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14" name="Rounded Rectangle 10">
            <a:extLst>
              <a:ext uri="{FF2B5EF4-FFF2-40B4-BE49-F238E27FC236}">
                <a16:creationId xmlns:a16="http://schemas.microsoft.com/office/drawing/2014/main" id="{424FE6D0-A720-4933-ADA2-8CD4541291D2}"/>
              </a:ext>
            </a:extLst>
          </p:cNvPr>
          <p:cNvSpPr/>
          <p:nvPr userDrawn="1"/>
        </p:nvSpPr>
        <p:spPr>
          <a:xfrm>
            <a:off x="5205600" y="3830128"/>
            <a:ext cx="4248148" cy="2318037"/>
          </a:xfrm>
          <a:prstGeom prst="roundRect">
            <a:avLst>
              <a:gd name="adj" fmla="val 4325"/>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1" name="Text Placeholder 7">
            <a:extLst>
              <a:ext uri="{FF2B5EF4-FFF2-40B4-BE49-F238E27FC236}">
                <a16:creationId xmlns:a16="http://schemas.microsoft.com/office/drawing/2014/main" id="{2E0E8E9A-3FB8-6892-6CD7-C1394EF7A2A2}"/>
              </a:ext>
            </a:extLst>
          </p:cNvPr>
          <p:cNvSpPr>
            <a:spLocks noGrp="1"/>
          </p:cNvSpPr>
          <p:nvPr>
            <p:ph type="body" sz="quarter" idx="37" hasCustomPrompt="1"/>
          </p:nvPr>
        </p:nvSpPr>
        <p:spPr>
          <a:xfrm>
            <a:off x="5205600" y="4236684"/>
            <a:ext cx="4248000" cy="1911481"/>
          </a:xfrm>
          <a:prstGeom prst="rect">
            <a:avLst/>
          </a:prstGeom>
        </p:spPr>
        <p:txBody>
          <a:bodyPr/>
          <a:lstStyle>
            <a:lvl1pPr rtl="0">
              <a:lnSpc>
                <a:spcPct val="100000"/>
              </a:lnSpc>
              <a:buSzPct val="110000"/>
              <a:defRPr sz="1000"/>
            </a:lvl1pPr>
            <a:lvl2pPr marL="177613" indent="0" rtl="0">
              <a:buNone/>
              <a:defRPr/>
            </a:lvl2pPr>
          </a:lstStyle>
          <a:p>
            <a:pPr lvl="0"/>
            <a:r>
              <a:rPr lang="en-GB"/>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19" name="TextBox 18">
            <a:extLst>
              <a:ext uri="{FF2B5EF4-FFF2-40B4-BE49-F238E27FC236}">
                <a16:creationId xmlns:a16="http://schemas.microsoft.com/office/drawing/2014/main" id="{DC6DE6B3-25BA-B78A-DAEC-C1695624748E}"/>
              </a:ext>
            </a:extLst>
          </p:cNvPr>
          <p:cNvSpPr txBox="1"/>
          <p:nvPr userDrawn="1"/>
        </p:nvSpPr>
        <p:spPr>
          <a:xfrm>
            <a:off x="5205600" y="3833909"/>
            <a:ext cx="4248150" cy="402775"/>
          </a:xfrm>
          <a:prstGeom prst="rect">
            <a:avLst/>
          </a:prstGeom>
          <a:noFill/>
        </p:spPr>
        <p:txBody>
          <a:bodyPr wrap="square" lIns="72000" tIns="108000" rIns="72000" bIns="108000" rtlCol="0">
            <a:spAutoFit/>
          </a:bodyPr>
          <a:lstStyle/>
          <a:p>
            <a:pPr algn="ctr" rtl="0"/>
            <a:r>
              <a:rPr lang="en-GB" sz="1200" b="1" spc="20" baseline="0" dirty="0">
                <a:solidFill>
                  <a:schemeClr val="accent1"/>
                </a:solidFill>
                <a:latin typeface="+mn-lt"/>
              </a:rPr>
              <a:t>WHO SHOULD READ THIS REPORT</a:t>
            </a:r>
          </a:p>
        </p:txBody>
      </p:sp>
      <p:sp>
        <p:nvSpPr>
          <p:cNvPr id="7" name="Rounded Rectangle 23">
            <a:extLst>
              <a:ext uri="{FF2B5EF4-FFF2-40B4-BE49-F238E27FC236}">
                <a16:creationId xmlns:a16="http://schemas.microsoft.com/office/drawing/2014/main" id="{7F6CC182-7C71-F3BB-593D-066D06277C3E}"/>
              </a:ext>
            </a:extLst>
          </p:cNvPr>
          <p:cNvSpPr/>
          <p:nvPr userDrawn="1"/>
        </p:nvSpPr>
        <p:spPr>
          <a:xfrm>
            <a:off x="5205413" y="1307954"/>
            <a:ext cx="4248148" cy="2318400"/>
          </a:xfrm>
          <a:prstGeom prst="roundRect">
            <a:avLst>
              <a:gd name="adj" fmla="val 4325"/>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7" name="Text Placeholder 7">
            <a:extLst>
              <a:ext uri="{FF2B5EF4-FFF2-40B4-BE49-F238E27FC236}">
                <a16:creationId xmlns:a16="http://schemas.microsoft.com/office/drawing/2014/main" id="{FFECD3AD-0E4E-C8A1-2BE2-76214CB00645}"/>
              </a:ext>
            </a:extLst>
          </p:cNvPr>
          <p:cNvSpPr>
            <a:spLocks noGrp="1"/>
          </p:cNvSpPr>
          <p:nvPr>
            <p:ph type="body" sz="quarter" idx="38" hasCustomPrompt="1"/>
          </p:nvPr>
        </p:nvSpPr>
        <p:spPr>
          <a:xfrm>
            <a:off x="5205602" y="1710000"/>
            <a:ext cx="4247961" cy="1911600"/>
          </a:xfrm>
          <a:prstGeom prst="rect">
            <a:avLst/>
          </a:prstGeom>
        </p:spPr>
        <p:txBody>
          <a:bodyPr/>
          <a:lstStyle>
            <a:lvl1pPr rtl="0">
              <a:lnSpc>
                <a:spcPct val="100000"/>
              </a:lnSpc>
              <a:buSzPct val="110000"/>
              <a:defRPr sz="1000"/>
            </a:lvl1pPr>
            <a:lvl2pPr rtl="0">
              <a:defRPr sz="1000"/>
            </a:lvl2pPr>
          </a:lstStyle>
          <a:p>
            <a:pPr lvl="0"/>
            <a:r>
              <a:rPr lang="en-GB"/>
              <a:t>Click to add text</a:t>
            </a:r>
          </a:p>
          <a:p>
            <a:pPr lvl="1"/>
            <a:endParaRPr lang="en-GB"/>
          </a:p>
        </p:txBody>
      </p:sp>
      <p:sp>
        <p:nvSpPr>
          <p:cNvPr id="16" name="TextBox 15">
            <a:extLst>
              <a:ext uri="{FF2B5EF4-FFF2-40B4-BE49-F238E27FC236}">
                <a16:creationId xmlns:a16="http://schemas.microsoft.com/office/drawing/2014/main" id="{9EECF5C3-2C22-70B0-B28D-263A32AB2E17}"/>
              </a:ext>
            </a:extLst>
          </p:cNvPr>
          <p:cNvSpPr txBox="1"/>
          <p:nvPr userDrawn="1"/>
        </p:nvSpPr>
        <p:spPr>
          <a:xfrm>
            <a:off x="5205599" y="1306800"/>
            <a:ext cx="4247961" cy="402775"/>
          </a:xfrm>
          <a:prstGeom prst="rect">
            <a:avLst/>
          </a:prstGeom>
          <a:noFill/>
        </p:spPr>
        <p:txBody>
          <a:bodyPr wrap="square" lIns="72000" tIns="108000" rIns="72000" bIns="108000" rtlCol="0">
            <a:spAutoFit/>
          </a:bodyPr>
          <a:lstStyle/>
          <a:p>
            <a:pPr algn="ctr" rtl="0"/>
            <a:r>
              <a:rPr lang="en-GB" sz="1200" b="1" spc="20" baseline="0" dirty="0">
                <a:solidFill>
                  <a:schemeClr val="bg2"/>
                </a:solidFill>
                <a:latin typeface="+mn-lt"/>
              </a:rPr>
              <a:t>GEOGRAPHICAL COVERAGE</a:t>
            </a:r>
          </a:p>
        </p:txBody>
      </p:sp>
      <p:sp>
        <p:nvSpPr>
          <p:cNvPr id="4" name="Rounded Rectangle 11">
            <a:extLst>
              <a:ext uri="{FF2B5EF4-FFF2-40B4-BE49-F238E27FC236}">
                <a16:creationId xmlns:a16="http://schemas.microsoft.com/office/drawing/2014/main" id="{80F0D4DA-272E-E70A-999A-A044706FA802}"/>
              </a:ext>
            </a:extLst>
          </p:cNvPr>
          <p:cNvSpPr/>
          <p:nvPr userDrawn="1"/>
        </p:nvSpPr>
        <p:spPr>
          <a:xfrm>
            <a:off x="453600" y="3830128"/>
            <a:ext cx="4248148" cy="2318037"/>
          </a:xfrm>
          <a:prstGeom prst="roundRect">
            <a:avLst>
              <a:gd name="adj" fmla="val 432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0" name="Text Placeholder 7">
            <a:extLst>
              <a:ext uri="{FF2B5EF4-FFF2-40B4-BE49-F238E27FC236}">
                <a16:creationId xmlns:a16="http://schemas.microsoft.com/office/drawing/2014/main" id="{FDF8B527-704B-B1E4-3A55-B22DE34D48DD}"/>
              </a:ext>
            </a:extLst>
          </p:cNvPr>
          <p:cNvSpPr>
            <a:spLocks noGrp="1"/>
          </p:cNvSpPr>
          <p:nvPr>
            <p:ph type="body" sz="quarter" idx="36" hasCustomPrompt="1"/>
          </p:nvPr>
        </p:nvSpPr>
        <p:spPr>
          <a:xfrm>
            <a:off x="453600" y="4236684"/>
            <a:ext cx="4248000" cy="1911481"/>
          </a:xfrm>
          <a:prstGeom prst="rect">
            <a:avLst/>
          </a:prstGeom>
        </p:spPr>
        <p:txBody>
          <a:bodyPr/>
          <a:lstStyle>
            <a:lvl1pPr rtl="0">
              <a:lnSpc>
                <a:spcPct val="100000"/>
              </a:lnSpc>
              <a:buSzPct val="110000"/>
              <a:defRPr sz="1000"/>
            </a:lvl1pPr>
            <a:lvl2pPr rtl="0">
              <a:defRPr/>
            </a:lvl2pPr>
          </a:lstStyle>
          <a:p>
            <a:pPr lvl="0"/>
            <a:r>
              <a:rPr lang="en-GB"/>
              <a:t>Click to add text</a:t>
            </a:r>
          </a:p>
          <a:p>
            <a:pPr lvl="1"/>
            <a:endParaRPr lang="en-GB"/>
          </a:p>
        </p:txBody>
      </p:sp>
      <p:sp>
        <p:nvSpPr>
          <p:cNvPr id="18" name="TextBox 17">
            <a:extLst>
              <a:ext uri="{FF2B5EF4-FFF2-40B4-BE49-F238E27FC236}">
                <a16:creationId xmlns:a16="http://schemas.microsoft.com/office/drawing/2014/main" id="{5A9A7E55-FF02-ADD8-BC8A-9FDBFF3F31EC}"/>
              </a:ext>
            </a:extLst>
          </p:cNvPr>
          <p:cNvSpPr txBox="1"/>
          <p:nvPr userDrawn="1"/>
        </p:nvSpPr>
        <p:spPr>
          <a:xfrm>
            <a:off x="452438" y="3833909"/>
            <a:ext cx="4248150" cy="402775"/>
          </a:xfrm>
          <a:prstGeom prst="rect">
            <a:avLst/>
          </a:prstGeom>
          <a:noFill/>
        </p:spPr>
        <p:txBody>
          <a:bodyPr wrap="square" lIns="72000" tIns="108000" rIns="72000" bIns="108000" rtlCol="0">
            <a:spAutoFit/>
          </a:bodyPr>
          <a:lstStyle/>
          <a:p>
            <a:pPr algn="ctr" rtl="0"/>
            <a:r>
              <a:rPr lang="en-GB" sz="1200" b="1" spc="20" baseline="0" dirty="0">
                <a:solidFill>
                  <a:schemeClr val="accent2"/>
                </a:solidFill>
                <a:latin typeface="+mn-lt"/>
              </a:rPr>
              <a:t>QUESTIONS ANSWERED IN THIS REPORT</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22" name="Title 1">
            <a:extLst>
              <a:ext uri="{FF2B5EF4-FFF2-40B4-BE49-F238E27FC236}">
                <a16:creationId xmlns:a16="http://schemas.microsoft.com/office/drawing/2014/main" id="{E09166B2-D4B5-7084-5DB5-085655A42212}"/>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5" name="Text Placeholder 6">
            <a:extLst>
              <a:ext uri="{FF2B5EF4-FFF2-40B4-BE49-F238E27FC236}">
                <a16:creationId xmlns:a16="http://schemas.microsoft.com/office/drawing/2014/main" id="{7DA4FA74-1C2A-7152-E226-9F60B87AE253}"/>
              </a:ext>
            </a:extLst>
          </p:cNvPr>
          <p:cNvSpPr>
            <a:spLocks noGrp="1"/>
          </p:cNvSpPr>
          <p:nvPr>
            <p:ph type="body" sz="quarter" idx="23" hasCustomPrompt="1"/>
          </p:nvPr>
        </p:nvSpPr>
        <p:spPr>
          <a:xfrm>
            <a:off x="453599" y="1367999"/>
            <a:ext cx="4246989" cy="23796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77492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E9FBD88-A9D6-4B4B-B637-2B78D2399064}"/>
              </a:ext>
            </a:extLst>
          </p:cNvPr>
          <p:cNvGraphicFramePr>
            <a:graphicFrameLocks noChangeAspect="1"/>
          </p:cNvGraphicFramePr>
          <p:nvPr userDrawn="1">
            <p:custDataLst>
              <p:tags r:id="rId1"/>
            </p:custDataLst>
            <p:extLst>
              <p:ext uri="{D42A27DB-BD31-4B8C-83A1-F6EECF244321}">
                <p14:modId xmlns:p14="http://schemas.microsoft.com/office/powerpoint/2010/main" val="268968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6E9FBD88-A9D6-4B4B-B637-2B78D23990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4">
            <a:extLst>
              <a:ext uri="{FF2B5EF4-FFF2-40B4-BE49-F238E27FC236}">
                <a16:creationId xmlns:a16="http://schemas.microsoft.com/office/drawing/2014/main" id="{5FC04252-2699-C00B-ACF3-5D259BA9436A}"/>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5" name="Text Placeholder 6">
            <a:extLst>
              <a:ext uri="{FF2B5EF4-FFF2-40B4-BE49-F238E27FC236}">
                <a16:creationId xmlns:a16="http://schemas.microsoft.com/office/drawing/2014/main" id="{97EE7FB7-C763-A198-05A5-C826690E4E66}"/>
              </a:ext>
            </a:extLst>
          </p:cNvPr>
          <p:cNvSpPr>
            <a:spLocks noGrp="1"/>
          </p:cNvSpPr>
          <p:nvPr>
            <p:ph type="body" sz="quarter" idx="21" hasCustomPrompt="1"/>
          </p:nvPr>
        </p:nvSpPr>
        <p:spPr>
          <a:xfrm>
            <a:off x="5205412" y="1368000"/>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2" name="Text Placeholder 6">
            <a:extLst>
              <a:ext uri="{FF2B5EF4-FFF2-40B4-BE49-F238E27FC236}">
                <a16:creationId xmlns:a16="http://schemas.microsoft.com/office/drawing/2014/main" id="{12092D60-D84C-F45A-A096-9FDDD7ABEAA6}"/>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rtl="0">
              <a:defRPr lang="en-GB" sz="900" b="0" i="0" kern="1200" baseline="0" smtClean="0">
                <a:solidFill>
                  <a:schemeClr val="bg1">
                    <a:lumMod val="50000"/>
                  </a:schemeClr>
                </a:solidFill>
                <a:latin typeface="Calibri" panose="020F050202020403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7" name="Title 1">
            <a:extLst>
              <a:ext uri="{FF2B5EF4-FFF2-40B4-BE49-F238E27FC236}">
                <a16:creationId xmlns:a16="http://schemas.microsoft.com/office/drawing/2014/main" id="{3097FD29-5996-CD9E-534E-10B96C4B8391}"/>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516934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commendation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263100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4" progId="TCLayout.ActiveDocument.1">
                  <p:embed/>
                </p:oleObj>
              </mc:Choice>
              <mc:Fallback>
                <p:oleObj name="think-cell Slide" r:id="rId3" imgW="352" imgH="35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E3FA6C6D-A97C-FF94-1021-08CD9AE0553C}"/>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4" name="Rectangle: Rounded Corners 3">
            <a:extLst>
              <a:ext uri="{FF2B5EF4-FFF2-40B4-BE49-F238E27FC236}">
                <a16:creationId xmlns:a16="http://schemas.microsoft.com/office/drawing/2014/main" id="{4F9A68FC-4DCB-3519-4BBC-0144F616247A}"/>
              </a:ext>
            </a:extLst>
          </p:cNvPr>
          <p:cNvSpPr/>
          <p:nvPr userDrawn="1"/>
        </p:nvSpPr>
        <p:spPr>
          <a:xfrm>
            <a:off x="6573600" y="1368000"/>
            <a:ext cx="2880000" cy="4834800"/>
          </a:xfrm>
          <a:prstGeom prst="roundRect">
            <a:avLst>
              <a:gd name="adj" fmla="val 9625"/>
            </a:avLst>
          </a:prstGeom>
          <a:noFill/>
          <a:ln>
            <a:solidFill>
              <a:srgbClr val="968C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Text Placeholder 6">
            <a:extLst>
              <a:ext uri="{FF2B5EF4-FFF2-40B4-BE49-F238E27FC236}">
                <a16:creationId xmlns:a16="http://schemas.microsoft.com/office/drawing/2014/main" id="{341AFF3F-67E9-B248-250B-8A5FF0EC0D34}"/>
              </a:ext>
            </a:extLst>
          </p:cNvPr>
          <p:cNvSpPr>
            <a:spLocks noGrp="1"/>
          </p:cNvSpPr>
          <p:nvPr>
            <p:ph type="body" sz="quarter" idx="27"/>
          </p:nvPr>
        </p:nvSpPr>
        <p:spPr>
          <a:xfrm>
            <a:off x="6573600" y="3556800"/>
            <a:ext cx="2880000" cy="2646000"/>
          </a:xfrm>
          <a:prstGeom prst="rect">
            <a:avLst/>
          </a:prstGeom>
        </p:spPr>
        <p:txBody>
          <a:bodyPr lIns="90000" rIns="9000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69200" rtl="0">
              <a:lnSpc>
                <a:spcPct val="100000"/>
              </a:lnSpc>
              <a:buSzPct val="9000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041FC4E5-A386-6848-BCEE-87DD1EBE14C5}"/>
              </a:ext>
            </a:extLst>
          </p:cNvPr>
          <p:cNvSpPr>
            <a:spLocks noGrp="1"/>
          </p:cNvSpPr>
          <p:nvPr>
            <p:ph type="body" sz="quarter" idx="28"/>
          </p:nvPr>
        </p:nvSpPr>
        <p:spPr>
          <a:xfrm>
            <a:off x="6573600" y="2160000"/>
            <a:ext cx="2880000" cy="1350000"/>
          </a:xfrm>
          <a:prstGeom prst="rect">
            <a:avLst/>
          </a:prstGeom>
        </p:spPr>
        <p:txBody>
          <a:bodyPr lIns="90000" rIns="90000"/>
          <a:lstStyle>
            <a:lvl1pPr marL="0" indent="0" rtl="0">
              <a:lnSpc>
                <a:spcPct val="100000"/>
              </a:lnSpc>
              <a:buNone/>
              <a:defRPr b="1"/>
            </a:lvl1pPr>
            <a:lvl2pPr marL="352800" indent="-176400" rtl="0">
              <a:lnSpc>
                <a:spcPct val="100000"/>
              </a:lnSpc>
              <a:buSzPct val="110000"/>
              <a:buFont typeface="Calibri" panose="020F0502020204030204" pitchFamily="34" charset="0"/>
              <a:buChar char="•"/>
              <a:defRPr b="1"/>
            </a:lvl2pPr>
            <a:lvl3pPr marL="536400" indent="-176400" rtl="0">
              <a:lnSpc>
                <a:spcPct val="100000"/>
              </a:lnSpc>
              <a:buSzPct val="100000"/>
              <a:buFont typeface="Calibri" panose="020F0502020204030204" pitchFamily="34" charset="0"/>
              <a:buChar char="–"/>
              <a:defRPr b="1"/>
            </a:lvl3pPr>
            <a:lvl4pPr marL="720000" indent="-169200" rtl="0">
              <a:lnSpc>
                <a:spcPct val="100000"/>
              </a:lnSpc>
              <a:buSzPct val="90000"/>
              <a:buFont typeface="Calibri" panose="020F0502020204030204" pitchFamily="34" charset="0"/>
              <a:buChar char="•"/>
              <a:defRPr b="1"/>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Rectangle: Rounded Corners 9">
            <a:extLst>
              <a:ext uri="{FF2B5EF4-FFF2-40B4-BE49-F238E27FC236}">
                <a16:creationId xmlns:a16="http://schemas.microsoft.com/office/drawing/2014/main" id="{48597C02-19D0-E1FF-DC7C-F17486947130}"/>
              </a:ext>
            </a:extLst>
          </p:cNvPr>
          <p:cNvSpPr/>
          <p:nvPr userDrawn="1"/>
        </p:nvSpPr>
        <p:spPr>
          <a:xfrm>
            <a:off x="3513600" y="1368000"/>
            <a:ext cx="2880000" cy="4834800"/>
          </a:xfrm>
          <a:prstGeom prst="roundRect">
            <a:avLst>
              <a:gd name="adj" fmla="val 9625"/>
            </a:avLst>
          </a:prstGeom>
          <a:no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4" name="Text Placeholder 6">
            <a:extLst>
              <a:ext uri="{FF2B5EF4-FFF2-40B4-BE49-F238E27FC236}">
                <a16:creationId xmlns:a16="http://schemas.microsoft.com/office/drawing/2014/main" id="{5959F29A-D55E-B52B-AAE3-C8B2B7F554D4}"/>
              </a:ext>
            </a:extLst>
          </p:cNvPr>
          <p:cNvSpPr>
            <a:spLocks noGrp="1"/>
          </p:cNvSpPr>
          <p:nvPr>
            <p:ph type="body" sz="quarter" idx="25"/>
          </p:nvPr>
        </p:nvSpPr>
        <p:spPr>
          <a:xfrm>
            <a:off x="3513600" y="3556800"/>
            <a:ext cx="2880000" cy="2646000"/>
          </a:xfrm>
          <a:prstGeom prst="rect">
            <a:avLst/>
          </a:prstGeom>
        </p:spPr>
        <p:txBody>
          <a:bodyPr lIns="90000" rIns="9000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69200" rtl="0">
              <a:lnSpc>
                <a:spcPct val="100000"/>
              </a:lnSpc>
              <a:buSzPct val="9000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6">
            <a:extLst>
              <a:ext uri="{FF2B5EF4-FFF2-40B4-BE49-F238E27FC236}">
                <a16:creationId xmlns:a16="http://schemas.microsoft.com/office/drawing/2014/main" id="{09B64B3A-FFC1-0735-299E-37187DE03FB9}"/>
              </a:ext>
            </a:extLst>
          </p:cNvPr>
          <p:cNvSpPr>
            <a:spLocks noGrp="1"/>
          </p:cNvSpPr>
          <p:nvPr>
            <p:ph type="body" sz="quarter" idx="26"/>
          </p:nvPr>
        </p:nvSpPr>
        <p:spPr>
          <a:xfrm>
            <a:off x="3513600" y="2160000"/>
            <a:ext cx="2880000" cy="1350000"/>
          </a:xfrm>
          <a:prstGeom prst="rect">
            <a:avLst/>
          </a:prstGeom>
        </p:spPr>
        <p:txBody>
          <a:bodyPr lIns="90000" rIns="90000"/>
          <a:lstStyle>
            <a:lvl1pPr marL="0" indent="0" rtl="0">
              <a:lnSpc>
                <a:spcPct val="100000"/>
              </a:lnSpc>
              <a:buNone/>
              <a:defRPr b="1"/>
            </a:lvl1pPr>
            <a:lvl2pPr marL="352800" indent="-176400" rtl="0">
              <a:lnSpc>
                <a:spcPct val="100000"/>
              </a:lnSpc>
              <a:buSzPct val="110000"/>
              <a:buFont typeface="Calibri" panose="020F0502020204030204" pitchFamily="34" charset="0"/>
              <a:buChar char="•"/>
              <a:defRPr b="1"/>
            </a:lvl2pPr>
            <a:lvl3pPr marL="536400" indent="-176400" rtl="0">
              <a:lnSpc>
                <a:spcPct val="100000"/>
              </a:lnSpc>
              <a:buSzPct val="100000"/>
              <a:buFont typeface="Calibri" panose="020F0502020204030204" pitchFamily="34" charset="0"/>
              <a:buChar char="–"/>
              <a:defRPr b="1"/>
            </a:lvl3pPr>
            <a:lvl4pPr marL="720000" indent="-169200" rtl="0">
              <a:lnSpc>
                <a:spcPct val="100000"/>
              </a:lnSpc>
              <a:buSzPct val="90000"/>
              <a:buFont typeface="Calibri" panose="020F0502020204030204" pitchFamily="34" charset="0"/>
              <a:buChar char="•"/>
              <a:defRPr b="1"/>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Rectangle: Rounded Corners 15">
            <a:extLst>
              <a:ext uri="{FF2B5EF4-FFF2-40B4-BE49-F238E27FC236}">
                <a16:creationId xmlns:a16="http://schemas.microsoft.com/office/drawing/2014/main" id="{1E2AF588-15B8-AE74-9D83-21C13DFB5828}"/>
              </a:ext>
            </a:extLst>
          </p:cNvPr>
          <p:cNvSpPr/>
          <p:nvPr userDrawn="1"/>
        </p:nvSpPr>
        <p:spPr>
          <a:xfrm>
            <a:off x="452438" y="1368000"/>
            <a:ext cx="2880000" cy="4834800"/>
          </a:xfrm>
          <a:prstGeom prst="roundRect">
            <a:avLst>
              <a:gd name="adj" fmla="val 962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9" name="Text Placeholder 6">
            <a:extLst>
              <a:ext uri="{FF2B5EF4-FFF2-40B4-BE49-F238E27FC236}">
                <a16:creationId xmlns:a16="http://schemas.microsoft.com/office/drawing/2014/main" id="{D1EF644C-65E1-4F23-90F0-76ADE8D0B47C}"/>
              </a:ext>
            </a:extLst>
          </p:cNvPr>
          <p:cNvSpPr>
            <a:spLocks noGrp="1"/>
          </p:cNvSpPr>
          <p:nvPr>
            <p:ph type="body" sz="quarter" idx="23"/>
          </p:nvPr>
        </p:nvSpPr>
        <p:spPr>
          <a:xfrm>
            <a:off x="452436" y="3556800"/>
            <a:ext cx="2880000" cy="2646000"/>
          </a:xfrm>
          <a:prstGeom prst="rect">
            <a:avLst/>
          </a:prstGeom>
        </p:spPr>
        <p:txBody>
          <a:bodyPr lIns="90000" rIns="9000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69200" rtl="0">
              <a:lnSpc>
                <a:spcPct val="100000"/>
              </a:lnSpc>
              <a:buSzPct val="9000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6">
            <a:extLst>
              <a:ext uri="{FF2B5EF4-FFF2-40B4-BE49-F238E27FC236}">
                <a16:creationId xmlns:a16="http://schemas.microsoft.com/office/drawing/2014/main" id="{14C02E23-444C-733B-E7C4-E1FCDF36ABBF}"/>
              </a:ext>
            </a:extLst>
          </p:cNvPr>
          <p:cNvSpPr>
            <a:spLocks noGrp="1"/>
          </p:cNvSpPr>
          <p:nvPr>
            <p:ph type="body" sz="quarter" idx="24"/>
          </p:nvPr>
        </p:nvSpPr>
        <p:spPr>
          <a:xfrm>
            <a:off x="452436" y="2160000"/>
            <a:ext cx="2880000" cy="1350000"/>
          </a:xfrm>
          <a:prstGeom prst="rect">
            <a:avLst/>
          </a:prstGeom>
        </p:spPr>
        <p:txBody>
          <a:bodyPr lIns="90000" rIns="90000"/>
          <a:lstStyle>
            <a:lvl1pPr marL="0" indent="0" rtl="0">
              <a:lnSpc>
                <a:spcPct val="100000"/>
              </a:lnSpc>
              <a:buNone/>
              <a:defRPr b="1"/>
            </a:lvl1pPr>
            <a:lvl2pPr marL="352800" indent="-176400" rtl="0">
              <a:lnSpc>
                <a:spcPct val="100000"/>
              </a:lnSpc>
              <a:buSzPct val="110000"/>
              <a:buFont typeface="Calibri" panose="020F0502020204030204" pitchFamily="34" charset="0"/>
              <a:buChar char="•"/>
              <a:defRPr b="1"/>
            </a:lvl2pPr>
            <a:lvl3pPr marL="536400" indent="-176400" rtl="0">
              <a:lnSpc>
                <a:spcPct val="100000"/>
              </a:lnSpc>
              <a:buSzPct val="100000"/>
              <a:buFont typeface="Calibri" panose="020F0502020204030204" pitchFamily="34" charset="0"/>
              <a:buChar char="–"/>
              <a:defRPr b="1"/>
            </a:lvl3pPr>
            <a:lvl4pPr marL="720000" indent="-169200" rtl="0">
              <a:lnSpc>
                <a:spcPct val="100000"/>
              </a:lnSpc>
              <a:buSzPct val="90000"/>
              <a:buFont typeface="Calibri" panose="020F0502020204030204" pitchFamily="34" charset="0"/>
              <a:buChar char="•"/>
              <a:defRPr b="1"/>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5" name="Title 1">
            <a:extLst>
              <a:ext uri="{FF2B5EF4-FFF2-40B4-BE49-F238E27FC236}">
                <a16:creationId xmlns:a16="http://schemas.microsoft.com/office/drawing/2014/main" id="{6630C36A-E2D2-3792-5F1C-54D0267485FB}"/>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21" name="Freeform: Shape 20">
            <a:extLst>
              <a:ext uri="{FF2B5EF4-FFF2-40B4-BE49-F238E27FC236}">
                <a16:creationId xmlns:a16="http://schemas.microsoft.com/office/drawing/2014/main" id="{5914CACC-E891-943B-D731-A3A394269AF2}"/>
              </a:ext>
            </a:extLst>
          </p:cNvPr>
          <p:cNvSpPr/>
          <p:nvPr userDrawn="1"/>
        </p:nvSpPr>
        <p:spPr>
          <a:xfrm>
            <a:off x="8344800" y="1328400"/>
            <a:ext cx="1146497" cy="760434"/>
          </a:xfrm>
          <a:custGeom>
            <a:avLst/>
            <a:gdLst>
              <a:gd name="connsiteX0" fmla="*/ 0 w 1873189"/>
              <a:gd name="connsiteY0" fmla="*/ 0 h 1242425"/>
              <a:gd name="connsiteX1" fmla="*/ 1873189 w 1873189"/>
              <a:gd name="connsiteY1" fmla="*/ 0 h 1242425"/>
              <a:gd name="connsiteX2" fmla="*/ 1873189 w 1873189"/>
              <a:gd name="connsiteY2" fmla="*/ 1069051 h 1242425"/>
              <a:gd name="connsiteX3" fmla="*/ 1834639 w 1873189"/>
              <a:gd name="connsiteY3" fmla="*/ 1092471 h 1242425"/>
              <a:gd name="connsiteX4" fmla="*/ 1242425 w 1873189"/>
              <a:gd name="connsiteY4" fmla="*/ 1242425 h 1242425"/>
              <a:gd name="connsiteX5" fmla="*/ 0 w 1873189"/>
              <a:gd name="connsiteY5" fmla="*/ 0 h 12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189" h="1242425">
                <a:moveTo>
                  <a:pt x="0" y="0"/>
                </a:moveTo>
                <a:lnTo>
                  <a:pt x="1873189" y="0"/>
                </a:lnTo>
                <a:lnTo>
                  <a:pt x="1873189" y="1069051"/>
                </a:lnTo>
                <a:lnTo>
                  <a:pt x="1834639" y="1092471"/>
                </a:lnTo>
                <a:cubicBezTo>
                  <a:pt x="1658595" y="1188104"/>
                  <a:pt x="1456854" y="1242425"/>
                  <a:pt x="1242425" y="1242425"/>
                </a:cubicBezTo>
                <a:cubicBezTo>
                  <a:pt x="556253" y="1242425"/>
                  <a:pt x="0" y="686172"/>
                  <a:pt x="0" y="0"/>
                </a:cubicBezTo>
                <a:close/>
              </a:path>
            </a:pathLst>
          </a:cu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sp>
        <p:nvSpPr>
          <p:cNvPr id="22" name="TextBox 21">
            <a:extLst>
              <a:ext uri="{FF2B5EF4-FFF2-40B4-BE49-F238E27FC236}">
                <a16:creationId xmlns:a16="http://schemas.microsoft.com/office/drawing/2014/main" id="{0F5FBC06-945B-1401-2FED-72D71D28ABD0}"/>
              </a:ext>
            </a:extLst>
          </p:cNvPr>
          <p:cNvSpPr txBox="1"/>
          <p:nvPr userDrawn="1"/>
        </p:nvSpPr>
        <p:spPr>
          <a:xfrm>
            <a:off x="8894997" y="1432800"/>
            <a:ext cx="259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3</a:t>
            </a:r>
          </a:p>
        </p:txBody>
      </p:sp>
      <p:sp>
        <p:nvSpPr>
          <p:cNvPr id="23" name="Freeform: Shape 22">
            <a:extLst>
              <a:ext uri="{FF2B5EF4-FFF2-40B4-BE49-F238E27FC236}">
                <a16:creationId xmlns:a16="http://schemas.microsoft.com/office/drawing/2014/main" id="{74308F85-5855-AD5F-D184-169771A14745}"/>
              </a:ext>
            </a:extLst>
          </p:cNvPr>
          <p:cNvSpPr/>
          <p:nvPr userDrawn="1"/>
        </p:nvSpPr>
        <p:spPr>
          <a:xfrm>
            <a:off x="5284800" y="1328400"/>
            <a:ext cx="1146497" cy="760434"/>
          </a:xfrm>
          <a:custGeom>
            <a:avLst/>
            <a:gdLst>
              <a:gd name="connsiteX0" fmla="*/ 0 w 1873189"/>
              <a:gd name="connsiteY0" fmla="*/ 0 h 1242425"/>
              <a:gd name="connsiteX1" fmla="*/ 1873189 w 1873189"/>
              <a:gd name="connsiteY1" fmla="*/ 0 h 1242425"/>
              <a:gd name="connsiteX2" fmla="*/ 1873189 w 1873189"/>
              <a:gd name="connsiteY2" fmla="*/ 1069051 h 1242425"/>
              <a:gd name="connsiteX3" fmla="*/ 1834639 w 1873189"/>
              <a:gd name="connsiteY3" fmla="*/ 1092471 h 1242425"/>
              <a:gd name="connsiteX4" fmla="*/ 1242425 w 1873189"/>
              <a:gd name="connsiteY4" fmla="*/ 1242425 h 1242425"/>
              <a:gd name="connsiteX5" fmla="*/ 0 w 1873189"/>
              <a:gd name="connsiteY5" fmla="*/ 0 h 12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189" h="1242425">
                <a:moveTo>
                  <a:pt x="0" y="0"/>
                </a:moveTo>
                <a:lnTo>
                  <a:pt x="1873189" y="0"/>
                </a:lnTo>
                <a:lnTo>
                  <a:pt x="1873189" y="1069051"/>
                </a:lnTo>
                <a:lnTo>
                  <a:pt x="1834639" y="1092471"/>
                </a:lnTo>
                <a:cubicBezTo>
                  <a:pt x="1658595" y="1188104"/>
                  <a:pt x="1456854" y="1242425"/>
                  <a:pt x="1242425" y="1242425"/>
                </a:cubicBezTo>
                <a:cubicBezTo>
                  <a:pt x="556253" y="1242425"/>
                  <a:pt x="0" y="686172"/>
                  <a:pt x="0" y="0"/>
                </a:cubicBezTo>
                <a:close/>
              </a:path>
            </a:pathLst>
          </a:cu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sp>
        <p:nvSpPr>
          <p:cNvPr id="24" name="TextBox 23">
            <a:extLst>
              <a:ext uri="{FF2B5EF4-FFF2-40B4-BE49-F238E27FC236}">
                <a16:creationId xmlns:a16="http://schemas.microsoft.com/office/drawing/2014/main" id="{EC167D6D-1726-E35B-943E-2BBA004D15AA}"/>
              </a:ext>
            </a:extLst>
          </p:cNvPr>
          <p:cNvSpPr txBox="1"/>
          <p:nvPr userDrawn="1"/>
        </p:nvSpPr>
        <p:spPr>
          <a:xfrm>
            <a:off x="5839758" y="1432800"/>
            <a:ext cx="259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2</a:t>
            </a:r>
          </a:p>
        </p:txBody>
      </p:sp>
      <p:sp>
        <p:nvSpPr>
          <p:cNvPr id="25" name="Freeform: Shape 24">
            <a:extLst>
              <a:ext uri="{FF2B5EF4-FFF2-40B4-BE49-F238E27FC236}">
                <a16:creationId xmlns:a16="http://schemas.microsoft.com/office/drawing/2014/main" id="{CD8DAD45-C1C1-DB53-B25C-523E37A12FED}"/>
              </a:ext>
            </a:extLst>
          </p:cNvPr>
          <p:cNvSpPr/>
          <p:nvPr userDrawn="1"/>
        </p:nvSpPr>
        <p:spPr>
          <a:xfrm>
            <a:off x="2226361" y="1328400"/>
            <a:ext cx="1146497" cy="760434"/>
          </a:xfrm>
          <a:custGeom>
            <a:avLst/>
            <a:gdLst>
              <a:gd name="connsiteX0" fmla="*/ 0 w 1873189"/>
              <a:gd name="connsiteY0" fmla="*/ 0 h 1242425"/>
              <a:gd name="connsiteX1" fmla="*/ 1873189 w 1873189"/>
              <a:gd name="connsiteY1" fmla="*/ 0 h 1242425"/>
              <a:gd name="connsiteX2" fmla="*/ 1873189 w 1873189"/>
              <a:gd name="connsiteY2" fmla="*/ 1069051 h 1242425"/>
              <a:gd name="connsiteX3" fmla="*/ 1834639 w 1873189"/>
              <a:gd name="connsiteY3" fmla="*/ 1092471 h 1242425"/>
              <a:gd name="connsiteX4" fmla="*/ 1242425 w 1873189"/>
              <a:gd name="connsiteY4" fmla="*/ 1242425 h 1242425"/>
              <a:gd name="connsiteX5" fmla="*/ 0 w 1873189"/>
              <a:gd name="connsiteY5" fmla="*/ 0 h 12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189" h="1242425">
                <a:moveTo>
                  <a:pt x="0" y="0"/>
                </a:moveTo>
                <a:lnTo>
                  <a:pt x="1873189" y="0"/>
                </a:lnTo>
                <a:lnTo>
                  <a:pt x="1873189" y="1069051"/>
                </a:lnTo>
                <a:lnTo>
                  <a:pt x="1834639" y="1092471"/>
                </a:lnTo>
                <a:cubicBezTo>
                  <a:pt x="1658595" y="1188104"/>
                  <a:pt x="1456854" y="1242425"/>
                  <a:pt x="1242425" y="1242425"/>
                </a:cubicBezTo>
                <a:cubicBezTo>
                  <a:pt x="556253" y="1242425"/>
                  <a:pt x="0" y="686172"/>
                  <a:pt x="0" y="0"/>
                </a:cubicBezTo>
                <a:close/>
              </a:path>
            </a:pathLst>
          </a:custGeom>
          <a:solidFill>
            <a:srgbClr val="21155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sp>
        <p:nvSpPr>
          <p:cNvPr id="26" name="TextBox 25">
            <a:extLst>
              <a:ext uri="{FF2B5EF4-FFF2-40B4-BE49-F238E27FC236}">
                <a16:creationId xmlns:a16="http://schemas.microsoft.com/office/drawing/2014/main" id="{C9B4E5A3-1308-76CE-0A34-2257E02A744E}"/>
              </a:ext>
            </a:extLst>
          </p:cNvPr>
          <p:cNvSpPr txBox="1"/>
          <p:nvPr userDrawn="1"/>
        </p:nvSpPr>
        <p:spPr>
          <a:xfrm>
            <a:off x="2795484" y="1431209"/>
            <a:ext cx="259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765803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0577DD3-8716-91DE-47D6-2F25FF916E13}"/>
              </a:ext>
            </a:extLst>
          </p:cNvPr>
          <p:cNvGraphicFramePr>
            <a:graphicFrameLocks noChangeAspect="1"/>
          </p:cNvGraphicFramePr>
          <p:nvPr userDrawn="1">
            <p:custDataLst>
              <p:tags r:id="rId1"/>
            </p:custDataLst>
            <p:extLst>
              <p:ext uri="{D42A27DB-BD31-4B8C-83A1-F6EECF244321}">
                <p14:modId xmlns:p14="http://schemas.microsoft.com/office/powerpoint/2010/main" val="4195858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B0577DD3-8716-91DE-47D6-2F25FF916E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3">
            <a:extLst>
              <a:ext uri="{FF2B5EF4-FFF2-40B4-BE49-F238E27FC236}">
                <a16:creationId xmlns:a16="http://schemas.microsoft.com/office/drawing/2014/main" id="{8F72D61B-A645-5703-6459-78C88733B296}"/>
              </a:ext>
            </a:extLst>
          </p:cNvPr>
          <p:cNvSpPr>
            <a:spLocks noGrp="1"/>
          </p:cNvSpPr>
          <p:nvPr>
            <p:ph type="body" sz="quarter" idx="22" hasCustomPrompt="1"/>
          </p:nvPr>
        </p:nvSpPr>
        <p:spPr>
          <a:xfrm>
            <a:off x="1166013" y="4704589"/>
            <a:ext cx="8279008" cy="1440000"/>
          </a:xfrm>
          <a:prstGeom prst="rect">
            <a:avLst/>
          </a:prstGeom>
          <a:solidFill>
            <a:schemeClr val="tx2"/>
          </a:solidFill>
          <a:ln w="25400">
            <a:solidFill>
              <a:schemeClr val="bg1"/>
            </a:solidFill>
          </a:ln>
        </p:spPr>
        <p:txBody>
          <a:bodyPr lIns="900000" tIns="108000" rIns="108000" bIns="108000" anchor="ctr" anchorCtr="0"/>
          <a:lstStyle>
            <a:lvl1pPr marL="0" indent="0" rtl="0">
              <a:lnSpc>
                <a:spcPct val="105000"/>
              </a:lnSpc>
              <a:buNone/>
              <a:defRPr sz="1100" b="0" i="0">
                <a:solidFill>
                  <a:schemeClr val="bg1"/>
                </a:solidFill>
                <a:latin typeface="Calibri" panose="020F0502020204030204"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GB"/>
              <a:t>Insert short biography</a:t>
            </a:r>
          </a:p>
        </p:txBody>
      </p:sp>
      <p:sp>
        <p:nvSpPr>
          <p:cNvPr id="15" name="Picture Placeholder 5">
            <a:extLst>
              <a:ext uri="{FF2B5EF4-FFF2-40B4-BE49-F238E27FC236}">
                <a16:creationId xmlns:a16="http://schemas.microsoft.com/office/drawing/2014/main" id="{0C000035-264D-162A-293A-CEF9A158D41D}"/>
              </a:ext>
            </a:extLst>
          </p:cNvPr>
          <p:cNvSpPr>
            <a:spLocks noGrp="1"/>
          </p:cNvSpPr>
          <p:nvPr>
            <p:ph type="pic" sz="quarter" idx="23" hasCustomPrompt="1"/>
          </p:nvPr>
        </p:nvSpPr>
        <p:spPr>
          <a:xfrm>
            <a:off x="443834" y="4704589"/>
            <a:ext cx="1440000" cy="1440000"/>
          </a:xfrm>
          <a:prstGeom prst="ellipse">
            <a:avLst/>
          </a:prstGeom>
          <a:solidFill>
            <a:srgbClr val="F4F3F3"/>
          </a:solidFill>
          <a:ln w="25400">
            <a:solidFill>
              <a:schemeClr val="bg1"/>
            </a:solidFill>
          </a:ln>
        </p:spPr>
        <p:txBody>
          <a:bodyPr anchor="ctr" anchorCtr="0"/>
          <a:lstStyle>
            <a:lvl1pPr marL="0" indent="0" algn="ctr" rtl="0">
              <a:lnSpc>
                <a:spcPct val="100000"/>
              </a:lnSpc>
              <a:buNone/>
              <a:defRPr sz="1000" b="0" i="0" baseline="0">
                <a:solidFill>
                  <a:srgbClr val="000000"/>
                </a:solidFill>
                <a:latin typeface="Calibri" panose="020F0502020204030204" pitchFamily="34" charset="0"/>
              </a:defRPr>
            </a:lvl1pPr>
          </a:lstStyle>
          <a:p>
            <a:r>
              <a:rPr lang="en-GB" dirty="0"/>
              <a:t>NBED: Editor will insert photo(s)</a:t>
            </a:r>
          </a:p>
        </p:txBody>
      </p:sp>
      <p:sp>
        <p:nvSpPr>
          <p:cNvPr id="12" name="Text Placeholder 3">
            <a:extLst>
              <a:ext uri="{FF2B5EF4-FFF2-40B4-BE49-F238E27FC236}">
                <a16:creationId xmlns:a16="http://schemas.microsoft.com/office/drawing/2014/main" id="{D10BF1BD-171C-BE0D-C3AB-61A3AA52A7CC}"/>
              </a:ext>
            </a:extLst>
          </p:cNvPr>
          <p:cNvSpPr>
            <a:spLocks noGrp="1"/>
          </p:cNvSpPr>
          <p:nvPr>
            <p:ph type="body" sz="quarter" idx="20" hasCustomPrompt="1"/>
          </p:nvPr>
        </p:nvSpPr>
        <p:spPr>
          <a:xfrm>
            <a:off x="1166013" y="3052672"/>
            <a:ext cx="8279008" cy="1440000"/>
          </a:xfrm>
          <a:prstGeom prst="rect">
            <a:avLst/>
          </a:prstGeom>
          <a:solidFill>
            <a:srgbClr val="282887"/>
          </a:solidFill>
          <a:ln w="25400">
            <a:solidFill>
              <a:schemeClr val="bg1"/>
            </a:solidFill>
          </a:ln>
        </p:spPr>
        <p:txBody>
          <a:bodyPr lIns="900000" tIns="108000" rIns="108000" bIns="108000" anchor="ctr" anchorCtr="0"/>
          <a:lstStyle>
            <a:lvl1pPr marL="0" indent="0" rtl="0">
              <a:lnSpc>
                <a:spcPct val="105000"/>
              </a:lnSpc>
              <a:buNone/>
              <a:defRPr sz="1100" b="0" i="0">
                <a:solidFill>
                  <a:schemeClr val="bg1"/>
                </a:solidFill>
                <a:latin typeface="Calibri" panose="020F0502020204030204"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GB"/>
              <a:t>Insert short biography</a:t>
            </a:r>
          </a:p>
        </p:txBody>
      </p:sp>
      <p:sp>
        <p:nvSpPr>
          <p:cNvPr id="13" name="Picture Placeholder 5">
            <a:extLst>
              <a:ext uri="{FF2B5EF4-FFF2-40B4-BE49-F238E27FC236}">
                <a16:creationId xmlns:a16="http://schemas.microsoft.com/office/drawing/2014/main" id="{C7B19743-43BC-09E3-7159-FC3C3A63DAF7}"/>
              </a:ext>
            </a:extLst>
          </p:cNvPr>
          <p:cNvSpPr>
            <a:spLocks noGrp="1"/>
          </p:cNvSpPr>
          <p:nvPr>
            <p:ph type="pic" sz="quarter" idx="21" hasCustomPrompt="1"/>
          </p:nvPr>
        </p:nvSpPr>
        <p:spPr>
          <a:xfrm>
            <a:off x="450000" y="3052672"/>
            <a:ext cx="1440000" cy="1440000"/>
          </a:xfrm>
          <a:prstGeom prst="ellipse">
            <a:avLst/>
          </a:prstGeom>
          <a:solidFill>
            <a:srgbClr val="F4F3F3"/>
          </a:solidFill>
          <a:ln w="25400">
            <a:solidFill>
              <a:schemeClr val="bg1"/>
            </a:solidFill>
          </a:ln>
        </p:spPr>
        <p:txBody>
          <a:bodyPr anchor="ctr" anchorCtr="0"/>
          <a:lstStyle>
            <a:lvl1pPr marL="0" indent="0" algn="ctr" rtl="0">
              <a:lnSpc>
                <a:spcPct val="100000"/>
              </a:lnSpc>
              <a:buNone/>
              <a:defRPr sz="1000" b="0" i="0" baseline="0">
                <a:solidFill>
                  <a:srgbClr val="000000"/>
                </a:solidFill>
                <a:latin typeface="Calibri" panose="020F0502020204030204" pitchFamily="34" charset="0"/>
              </a:defRPr>
            </a:lvl1pPr>
          </a:lstStyle>
          <a:p>
            <a:r>
              <a:rPr lang="en-GB" dirty="0"/>
              <a:t>NBED: Editor will insert photo(s)</a:t>
            </a:r>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hasCustomPrompt="1"/>
          </p:nvPr>
        </p:nvSpPr>
        <p:spPr>
          <a:xfrm>
            <a:off x="1166013" y="1400755"/>
            <a:ext cx="8279008" cy="1440000"/>
          </a:xfrm>
          <a:prstGeom prst="rect">
            <a:avLst/>
          </a:prstGeom>
          <a:solidFill>
            <a:srgbClr val="3B45B2"/>
          </a:solidFill>
          <a:ln w="25400">
            <a:solidFill>
              <a:schemeClr val="bg1"/>
            </a:solidFill>
          </a:ln>
        </p:spPr>
        <p:txBody>
          <a:bodyPr lIns="900000" tIns="108000" rIns="108000" bIns="108000" anchor="ctr" anchorCtr="0"/>
          <a:lstStyle>
            <a:lvl1pPr marL="0" indent="0" rtl="0">
              <a:lnSpc>
                <a:spcPct val="105000"/>
              </a:lnSpc>
              <a:buNone/>
              <a:defRPr sz="1100" b="0" i="0">
                <a:solidFill>
                  <a:schemeClr val="bg1"/>
                </a:solidFill>
                <a:latin typeface="Calibri" panose="020F0502020204030204"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GB"/>
              <a:t>Insert short biography</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400755"/>
            <a:ext cx="1440000" cy="1440000"/>
          </a:xfrm>
          <a:prstGeom prst="ellipse">
            <a:avLst/>
          </a:prstGeom>
          <a:solidFill>
            <a:srgbClr val="F4F3F3"/>
          </a:solidFill>
          <a:ln w="25400">
            <a:solidFill>
              <a:schemeClr val="bg1"/>
            </a:solidFill>
          </a:ln>
        </p:spPr>
        <p:txBody>
          <a:bodyPr anchor="ctr" anchorCtr="0"/>
          <a:lstStyle>
            <a:lvl1pPr marL="0" indent="0" algn="ctr" rtl="0">
              <a:lnSpc>
                <a:spcPct val="100000"/>
              </a:lnSpc>
              <a:buNone/>
              <a:defRPr sz="1000" b="0" i="0" baseline="0">
                <a:solidFill>
                  <a:srgbClr val="000000"/>
                </a:solidFill>
                <a:latin typeface="Calibri" panose="020F0502020204030204" pitchFamily="34" charset="0"/>
              </a:defRPr>
            </a:lvl1pPr>
          </a:lstStyle>
          <a:p>
            <a:r>
              <a:rPr lang="en-GB" dirty="0"/>
              <a:t>NBED: Editor will insert photo(s)</a:t>
            </a:r>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lvl1pPr rtl="0">
              <a:defRPr/>
            </a:lvl1pPr>
          </a:lstStyle>
          <a:p>
            <a:fld id="{E78626B2-E168-480E-BAE6-B60060C6AB83}" type="slidenum">
              <a:rPr lang="en-GB" smtClean="0"/>
              <a:pPr/>
              <a:t>‹#›</a:t>
            </a:fld>
            <a:endParaRPr lang="en-GB" dirty="0"/>
          </a:p>
        </p:txBody>
      </p:sp>
      <p:sp>
        <p:nvSpPr>
          <p:cNvPr id="3" name="Title 1">
            <a:extLst>
              <a:ext uri="{FF2B5EF4-FFF2-40B4-BE49-F238E27FC236}">
                <a16:creationId xmlns:a16="http://schemas.microsoft.com/office/drawing/2014/main" id="{0E1EE7F9-70B2-E8AC-D6F3-DC31B35959BD}"/>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862353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_cover_researc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84E6B3-00EA-C67A-BEA7-3B33FC65BE8A}"/>
              </a:ext>
            </a:extLst>
          </p:cNvPr>
          <p:cNvSpPr/>
          <p:nvPr userDrawn="1"/>
        </p:nvSpPr>
        <p:spPr>
          <a:xfrm>
            <a:off x="0" y="0"/>
            <a:ext cx="9906000" cy="6858000"/>
          </a:xfrm>
          <a:prstGeom prst="rect">
            <a:avLst/>
          </a:prstGeom>
          <a:gradFill flip="none" rotWithShape="1">
            <a:gsLst>
              <a:gs pos="0">
                <a:schemeClr val="accent1"/>
              </a:gs>
              <a:gs pos="72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00" dirty="0"/>
          </a:p>
        </p:txBody>
      </p:sp>
      <p:sp>
        <p:nvSpPr>
          <p:cNvPr id="71" name="Freeform 70">
            <a:extLst>
              <a:ext uri="{FF2B5EF4-FFF2-40B4-BE49-F238E27FC236}">
                <a16:creationId xmlns:a16="http://schemas.microsoft.com/office/drawing/2014/main" id="{7B369CDD-79DB-CE82-B774-BCC185D43ED3}"/>
              </a:ext>
            </a:extLst>
          </p:cNvPr>
          <p:cNvSpPr/>
          <p:nvPr userDrawn="1"/>
        </p:nvSpPr>
        <p:spPr>
          <a:xfrm>
            <a:off x="3283976" y="0"/>
            <a:ext cx="6622024" cy="6858000"/>
          </a:xfrm>
          <a:custGeom>
            <a:avLst/>
            <a:gdLst>
              <a:gd name="connsiteX0" fmla="*/ 1238558 w 6622024"/>
              <a:gd name="connsiteY0" fmla="*/ 0 h 6858000"/>
              <a:gd name="connsiteX1" fmla="*/ 6622024 w 6622024"/>
              <a:gd name="connsiteY1" fmla="*/ 0 h 6858000"/>
              <a:gd name="connsiteX2" fmla="*/ 6622024 w 6622024"/>
              <a:gd name="connsiteY2" fmla="*/ 6858000 h 6858000"/>
              <a:gd name="connsiteX3" fmla="*/ 1501207 w 6622024"/>
              <a:gd name="connsiteY3" fmla="*/ 6858000 h 6858000"/>
              <a:gd name="connsiteX4" fmla="*/ 1462718 w 6622024"/>
              <a:gd name="connsiteY4" fmla="*/ 6821304 h 6858000"/>
              <a:gd name="connsiteX5" fmla="*/ 0 w 6622024"/>
              <a:gd name="connsiteY5" fmla="*/ 3289991 h 6858000"/>
              <a:gd name="connsiteX6" fmla="*/ 1140394 w 6622024"/>
              <a:gd name="connsiteY6" fmla="*/ 1133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024" h="6858000">
                <a:moveTo>
                  <a:pt x="1238558" y="0"/>
                </a:moveTo>
                <a:lnTo>
                  <a:pt x="6622024" y="0"/>
                </a:lnTo>
                <a:lnTo>
                  <a:pt x="6622024" y="6858000"/>
                </a:lnTo>
                <a:lnTo>
                  <a:pt x="1501207" y="6858000"/>
                </a:lnTo>
                <a:lnTo>
                  <a:pt x="1462718" y="6821304"/>
                </a:lnTo>
                <a:cubicBezTo>
                  <a:pt x="558976" y="5917563"/>
                  <a:pt x="0" y="4669055"/>
                  <a:pt x="0" y="3289991"/>
                </a:cubicBezTo>
                <a:cubicBezTo>
                  <a:pt x="0" y="2083311"/>
                  <a:pt x="427966" y="976587"/>
                  <a:pt x="1140394" y="113324"/>
                </a:cubicBezTo>
                <a:close/>
              </a:path>
            </a:pathLst>
          </a:custGeom>
          <a:gradFill>
            <a:gsLst>
              <a:gs pos="100000">
                <a:schemeClr val="accent1">
                  <a:alpha val="27909"/>
                </a:schemeClr>
              </a:gs>
              <a:gs pos="34000">
                <a:schemeClr val="tx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00" dirty="0"/>
          </a:p>
        </p:txBody>
      </p:sp>
      <p:graphicFrame>
        <p:nvGraphicFramePr>
          <p:cNvPr id="4" name="think-cell data - do not delete" hidden="1">
            <a:extLst>
              <a:ext uri="{FF2B5EF4-FFF2-40B4-BE49-F238E27FC236}">
                <a16:creationId xmlns:a16="http://schemas.microsoft.com/office/drawing/2014/main" id="{8FEBC13A-FDA3-1747-39D1-E29B7275AF5D}"/>
              </a:ext>
            </a:extLst>
          </p:cNvPr>
          <p:cNvGraphicFramePr>
            <a:graphicFrameLocks noChangeAspect="1"/>
          </p:cNvGraphicFramePr>
          <p:nvPr userDrawn="1">
            <p:custDataLst>
              <p:tags r:id="rId1"/>
            </p:custDataLst>
            <p:extLst>
              <p:ext uri="{D42A27DB-BD31-4B8C-83A1-F6EECF244321}">
                <p14:modId xmlns:p14="http://schemas.microsoft.com/office/powerpoint/2010/main" val="2588802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8" imgH="609" progId="TCLayout.ActiveDocument.1">
                  <p:embed/>
                </p:oleObj>
              </mc:Choice>
              <mc:Fallback>
                <p:oleObj name="think-cell Slide" r:id="rId3" imgW="608" imgH="609" progId="TCLayout.ActiveDocument.1">
                  <p:embed/>
                  <p:pic>
                    <p:nvPicPr>
                      <p:cNvPr id="4" name="think-cell data - do not delete" hidden="1">
                        <a:extLst>
                          <a:ext uri="{FF2B5EF4-FFF2-40B4-BE49-F238E27FC236}">
                            <a16:creationId xmlns:a16="http://schemas.microsoft.com/office/drawing/2014/main" id="{8FEBC13A-FDA3-1747-39D1-E29B7275AF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7" name="Freeform 66">
            <a:extLst>
              <a:ext uri="{FF2B5EF4-FFF2-40B4-BE49-F238E27FC236}">
                <a16:creationId xmlns:a16="http://schemas.microsoft.com/office/drawing/2014/main" id="{EB15C5A5-37E2-493A-4B3D-A5534A09D263}"/>
              </a:ext>
            </a:extLst>
          </p:cNvPr>
          <p:cNvSpPr/>
          <p:nvPr userDrawn="1"/>
        </p:nvSpPr>
        <p:spPr>
          <a:xfrm>
            <a:off x="0" y="0"/>
            <a:ext cx="4509304" cy="2147758"/>
          </a:xfrm>
          <a:custGeom>
            <a:avLst/>
            <a:gdLst>
              <a:gd name="connsiteX0" fmla="*/ 0 w 4509304"/>
              <a:gd name="connsiteY0" fmla="*/ 0 h 2147758"/>
              <a:gd name="connsiteX1" fmla="*/ 4509304 w 4509304"/>
              <a:gd name="connsiteY1" fmla="*/ 0 h 2147758"/>
              <a:gd name="connsiteX2" fmla="*/ 4340696 w 4509304"/>
              <a:gd name="connsiteY2" fmla="*/ 175271 h 2147758"/>
              <a:gd name="connsiteX3" fmla="*/ 143495 w 4509304"/>
              <a:gd name="connsiteY3" fmla="*/ 2137017 h 2147758"/>
              <a:gd name="connsiteX4" fmla="*/ 0 w 4509304"/>
              <a:gd name="connsiteY4" fmla="*/ 2147758 h 2147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9304" h="2147758">
                <a:moveTo>
                  <a:pt x="0" y="0"/>
                </a:moveTo>
                <a:lnTo>
                  <a:pt x="4509304" y="0"/>
                </a:lnTo>
                <a:lnTo>
                  <a:pt x="4340696" y="175271"/>
                </a:lnTo>
                <a:cubicBezTo>
                  <a:pt x="3233534" y="1256346"/>
                  <a:pt x="1770331" y="1974396"/>
                  <a:pt x="143495" y="2137017"/>
                </a:cubicBezTo>
                <a:lnTo>
                  <a:pt x="0" y="2147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000" dirty="0"/>
          </a:p>
        </p:txBody>
      </p:sp>
      <p:pic>
        <p:nvPicPr>
          <p:cNvPr id="2" name="Graphic 1">
            <a:extLst>
              <a:ext uri="{FF2B5EF4-FFF2-40B4-BE49-F238E27FC236}">
                <a16:creationId xmlns:a16="http://schemas.microsoft.com/office/drawing/2014/main" id="{D1FB6FB5-3B55-A64A-5436-8753D373B49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91748" y="394284"/>
            <a:ext cx="2436136" cy="1078804"/>
          </a:xfrm>
          <a:prstGeom prst="rect">
            <a:avLst/>
          </a:prstGeom>
        </p:spPr>
      </p:pic>
      <p:sp>
        <p:nvSpPr>
          <p:cNvPr id="3" name="TextBox 2">
            <a:extLst>
              <a:ext uri="{FF2B5EF4-FFF2-40B4-BE49-F238E27FC236}">
                <a16:creationId xmlns:a16="http://schemas.microsoft.com/office/drawing/2014/main" id="{93456D4C-ED17-DB1E-C814-0CE6765C0179}"/>
              </a:ext>
            </a:extLst>
          </p:cNvPr>
          <p:cNvSpPr txBox="1"/>
          <p:nvPr userDrawn="1"/>
        </p:nvSpPr>
        <p:spPr>
          <a:xfrm>
            <a:off x="455963" y="3722185"/>
            <a:ext cx="4283580" cy="605294"/>
          </a:xfrm>
          <a:prstGeom prst="rect">
            <a:avLst/>
          </a:prstGeom>
          <a:noFill/>
        </p:spPr>
        <p:txBody>
          <a:bodyPr wrap="square" lIns="0" rIns="0" rtlCol="0">
            <a:spAutoFit/>
          </a:bodyPr>
          <a:lstStyle/>
          <a:p>
            <a:pPr marL="0" indent="0" algn="l" rtl="0">
              <a:spcAft>
                <a:spcPts val="1000"/>
              </a:spcAft>
            </a:pPr>
            <a:r>
              <a:rPr lang="en-GB" sz="900" b="0" dirty="0">
                <a:solidFill>
                  <a:schemeClr val="bg1"/>
                </a:solidFill>
                <a:latin typeface="+mn-lt"/>
              </a:rPr>
              <a:t>PUBLISHED</a:t>
            </a:r>
            <a:r>
              <a:rPr lang="en-GB" sz="900" b="0" baseline="0" dirty="0">
                <a:solidFill>
                  <a:schemeClr val="bg1"/>
                </a:solidFill>
                <a:latin typeface="+mn-lt"/>
              </a:rPr>
              <a:t> BY ANALYSYS MASON LIMITED IN</a:t>
            </a:r>
          </a:p>
          <a:p>
            <a:pPr marL="0" marR="0" lvl="0" indent="0" algn="l" defTabSz="914400" rtl="0" eaLnBrk="1" fontAlgn="base" latinLnBrk="0" hangingPunct="1">
              <a:lnSpc>
                <a:spcPct val="100000"/>
              </a:lnSpc>
              <a:spcBef>
                <a:spcPct val="0"/>
              </a:spcBef>
              <a:spcAft>
                <a:spcPts val="300"/>
              </a:spcAft>
              <a:buClrTx/>
              <a:buSzTx/>
              <a:buFontTx/>
              <a:buNone/>
              <a:tabLst/>
              <a:defRPr/>
            </a:pPr>
            <a:r>
              <a:rPr lang="en-GB" sz="800" b="1" spc="20" baseline="0" dirty="0">
                <a:solidFill>
                  <a:schemeClr val="bg1"/>
                </a:solidFill>
                <a:latin typeface="+mn-lt"/>
              </a:rPr>
              <a:t>Analysys Mason Limited. </a:t>
            </a:r>
            <a:r>
              <a:rPr lang="en-GB" sz="800" b="0" dirty="0">
                <a:solidFill>
                  <a:schemeClr val="bg1"/>
                </a:solidFill>
                <a:latin typeface="+mn-lt"/>
              </a:rPr>
              <a:t>Registered in England and Wales with company number 05177472. </a:t>
            </a:r>
            <a:r>
              <a:rPr lang="en-US" sz="800" b="0" dirty="0">
                <a:solidFill>
                  <a:schemeClr val="bg1"/>
                </a:solidFill>
                <a:latin typeface="+mn-lt"/>
              </a:rPr>
              <a:t>Registered office: 5</a:t>
            </a:r>
            <a:r>
              <a:rPr lang="en-US" sz="800" b="0" baseline="30000" dirty="0">
                <a:solidFill>
                  <a:schemeClr val="bg1"/>
                </a:solidFill>
                <a:latin typeface="+mn-lt"/>
              </a:rPr>
              <a:t>th</a:t>
            </a:r>
            <a:r>
              <a:rPr lang="en-US" sz="800" b="0" dirty="0">
                <a:solidFill>
                  <a:schemeClr val="bg1"/>
                </a:solidFill>
                <a:latin typeface="+mn-lt"/>
              </a:rPr>
              <a:t> Floor, 22 Upper Ground, London, SE1 9PD, UK</a:t>
            </a:r>
            <a:r>
              <a:rPr lang="en-GB" sz="800" b="0" dirty="0">
                <a:solidFill>
                  <a:schemeClr val="bg1"/>
                </a:solidFill>
                <a:latin typeface="+mn-lt"/>
              </a:rPr>
              <a:t>.</a:t>
            </a:r>
          </a:p>
        </p:txBody>
      </p:sp>
      <p:sp>
        <p:nvSpPr>
          <p:cNvPr id="5" name="Text Placeholder 4">
            <a:extLst>
              <a:ext uri="{FF2B5EF4-FFF2-40B4-BE49-F238E27FC236}">
                <a16:creationId xmlns:a16="http://schemas.microsoft.com/office/drawing/2014/main" id="{84511BE7-8D8E-66F3-F714-B4D7379194B1}"/>
              </a:ext>
            </a:extLst>
          </p:cNvPr>
          <p:cNvSpPr>
            <a:spLocks noGrp="1"/>
          </p:cNvSpPr>
          <p:nvPr>
            <p:ph type="body" sz="quarter" idx="10" hasCustomPrompt="1"/>
          </p:nvPr>
        </p:nvSpPr>
        <p:spPr>
          <a:xfrm>
            <a:off x="2602282" y="3731709"/>
            <a:ext cx="3313300" cy="234550"/>
          </a:xfrm>
          <a:prstGeom prst="rect">
            <a:avLst/>
          </a:prstGeom>
        </p:spPr>
        <p:txBody>
          <a:bodyPr lIns="0" tIns="36000" rIns="0" bIns="36000"/>
          <a:lstStyle>
            <a:lvl1pPr marL="0" indent="0" algn="l" rtl="0">
              <a:lnSpc>
                <a:spcPct val="100000"/>
              </a:lnSpc>
              <a:buNone/>
              <a:defRPr sz="900" b="0" i="0" spc="20" baseline="0">
                <a:solidFill>
                  <a:schemeClr val="bg1"/>
                </a:solidFill>
                <a:latin typeface="Calibri" panose="020F050202020403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GB"/>
              <a:t>INSERT PUBLICATION MONTH AND YEAR</a:t>
            </a:r>
          </a:p>
        </p:txBody>
      </p:sp>
      <p:grpSp>
        <p:nvGrpSpPr>
          <p:cNvPr id="11" name="Group 10">
            <a:extLst>
              <a:ext uri="{FF2B5EF4-FFF2-40B4-BE49-F238E27FC236}">
                <a16:creationId xmlns:a16="http://schemas.microsoft.com/office/drawing/2014/main" id="{C3DF2FD5-6D7A-DB1D-A8C9-8E9FA0DB283C}"/>
              </a:ext>
            </a:extLst>
          </p:cNvPr>
          <p:cNvGrpSpPr/>
          <p:nvPr userDrawn="1"/>
        </p:nvGrpSpPr>
        <p:grpSpPr>
          <a:xfrm>
            <a:off x="8961134" y="5594589"/>
            <a:ext cx="487788" cy="487788"/>
            <a:chOff x="4368799" y="5384800"/>
            <a:chExt cx="628979" cy="628980"/>
          </a:xfrm>
        </p:grpSpPr>
        <p:sp>
          <p:nvSpPr>
            <p:cNvPr id="52" name="Oval 51">
              <a:hlinkClick r:id="rId7"/>
              <a:extLst>
                <a:ext uri="{FF2B5EF4-FFF2-40B4-BE49-F238E27FC236}">
                  <a16:creationId xmlns:a16="http://schemas.microsoft.com/office/drawing/2014/main" id="{4D419BEA-FFFA-C4E1-4A4B-76EEF62A0F60}"/>
                </a:ext>
              </a:extLst>
            </p:cNvPr>
            <p:cNvSpPr/>
            <p:nvPr/>
          </p:nvSpPr>
          <p:spPr>
            <a:xfrm>
              <a:off x="4368799" y="5384800"/>
              <a:ext cx="628979" cy="62898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sz="1463" dirty="0">
                <a:latin typeface="Franklin Gothic Book" panose="020B0503020102020204" pitchFamily="34" charset="0"/>
              </a:endParaRPr>
            </a:p>
          </p:txBody>
        </p:sp>
        <p:pic>
          <p:nvPicPr>
            <p:cNvPr id="53" name="Graphic 52">
              <a:hlinkClick r:id="rId7"/>
              <a:extLst>
                <a:ext uri="{FF2B5EF4-FFF2-40B4-BE49-F238E27FC236}">
                  <a16:creationId xmlns:a16="http://schemas.microsoft.com/office/drawing/2014/main" id="{44E8B03C-2FA3-0DCB-9E91-71798FE9079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23036" y="5554705"/>
              <a:ext cx="320508" cy="289170"/>
            </a:xfrm>
            <a:prstGeom prst="rect">
              <a:avLst/>
            </a:prstGeom>
          </p:spPr>
        </p:pic>
      </p:grpSp>
      <p:grpSp>
        <p:nvGrpSpPr>
          <p:cNvPr id="12" name="Group 11">
            <a:extLst>
              <a:ext uri="{FF2B5EF4-FFF2-40B4-BE49-F238E27FC236}">
                <a16:creationId xmlns:a16="http://schemas.microsoft.com/office/drawing/2014/main" id="{7107A694-B4E2-EF08-58E8-E804195F87BF}"/>
              </a:ext>
            </a:extLst>
          </p:cNvPr>
          <p:cNvGrpSpPr/>
          <p:nvPr userDrawn="1"/>
        </p:nvGrpSpPr>
        <p:grpSpPr>
          <a:xfrm>
            <a:off x="6665376" y="5594589"/>
            <a:ext cx="487788" cy="487788"/>
            <a:chOff x="5310606" y="5384800"/>
            <a:chExt cx="628980" cy="628980"/>
          </a:xfrm>
        </p:grpSpPr>
        <p:sp>
          <p:nvSpPr>
            <p:cNvPr id="49" name="Oval 48">
              <a:hlinkClick r:id="rId10"/>
              <a:extLst>
                <a:ext uri="{FF2B5EF4-FFF2-40B4-BE49-F238E27FC236}">
                  <a16:creationId xmlns:a16="http://schemas.microsoft.com/office/drawing/2014/main" id="{58A58870-6FE0-F5AA-AA07-B1AB85CAB89C}"/>
                </a:ext>
              </a:extLst>
            </p:cNvPr>
            <p:cNvSpPr/>
            <p:nvPr/>
          </p:nvSpPr>
          <p:spPr>
            <a:xfrm>
              <a:off x="5310606" y="5384800"/>
              <a:ext cx="628980" cy="62898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sz="1463" dirty="0">
                <a:latin typeface="Franklin Gothic Book" panose="020B0503020102020204" pitchFamily="34" charset="0"/>
              </a:endParaRPr>
            </a:p>
          </p:txBody>
        </p:sp>
        <p:pic>
          <p:nvPicPr>
            <p:cNvPr id="51" name="Graphic 50">
              <a:hlinkClick r:id="rId10"/>
              <a:extLst>
                <a:ext uri="{FF2B5EF4-FFF2-40B4-BE49-F238E27FC236}">
                  <a16:creationId xmlns:a16="http://schemas.microsoft.com/office/drawing/2014/main" id="{E3860188-81EE-5908-86F4-94C3736794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90145" y="5441111"/>
              <a:ext cx="480429" cy="480429"/>
            </a:xfrm>
            <a:prstGeom prst="rect">
              <a:avLst/>
            </a:prstGeom>
          </p:spPr>
        </p:pic>
      </p:grpSp>
      <p:grpSp>
        <p:nvGrpSpPr>
          <p:cNvPr id="13" name="Group 12">
            <a:extLst>
              <a:ext uri="{FF2B5EF4-FFF2-40B4-BE49-F238E27FC236}">
                <a16:creationId xmlns:a16="http://schemas.microsoft.com/office/drawing/2014/main" id="{2A83E013-B42F-2294-A6BE-966F4033844C}"/>
              </a:ext>
            </a:extLst>
          </p:cNvPr>
          <p:cNvGrpSpPr/>
          <p:nvPr userDrawn="1"/>
        </p:nvGrpSpPr>
        <p:grpSpPr>
          <a:xfrm>
            <a:off x="8195882" y="5594589"/>
            <a:ext cx="487788" cy="487788"/>
            <a:chOff x="6252413" y="5384800"/>
            <a:chExt cx="628980" cy="628980"/>
          </a:xfrm>
        </p:grpSpPr>
        <p:sp>
          <p:nvSpPr>
            <p:cNvPr id="47" name="Oval 46">
              <a:hlinkClick r:id="rId13"/>
              <a:extLst>
                <a:ext uri="{FF2B5EF4-FFF2-40B4-BE49-F238E27FC236}">
                  <a16:creationId xmlns:a16="http://schemas.microsoft.com/office/drawing/2014/main" id="{A19C88E4-E418-AD8D-5A6D-271E5DB40660}"/>
                </a:ext>
              </a:extLst>
            </p:cNvPr>
            <p:cNvSpPr/>
            <p:nvPr/>
          </p:nvSpPr>
          <p:spPr>
            <a:xfrm>
              <a:off x="6252413" y="5384800"/>
              <a:ext cx="628980" cy="62898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sz="1463" dirty="0">
                <a:latin typeface="Franklin Gothic Book" panose="020B0503020102020204" pitchFamily="34" charset="0"/>
              </a:endParaRPr>
            </a:p>
          </p:txBody>
        </p:sp>
        <p:pic>
          <p:nvPicPr>
            <p:cNvPr id="48" name="Graphic 47">
              <a:hlinkClick r:id="rId13"/>
              <a:extLst>
                <a:ext uri="{FF2B5EF4-FFF2-40B4-BE49-F238E27FC236}">
                  <a16:creationId xmlns:a16="http://schemas.microsoft.com/office/drawing/2014/main" id="{36DE7979-0A0E-752A-860B-36699B11026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19410" y="5458138"/>
              <a:ext cx="494987" cy="494987"/>
            </a:xfrm>
            <a:prstGeom prst="rect">
              <a:avLst/>
            </a:prstGeom>
          </p:spPr>
        </p:pic>
      </p:grpSp>
      <p:grpSp>
        <p:nvGrpSpPr>
          <p:cNvPr id="17" name="Group 16">
            <a:extLst>
              <a:ext uri="{FF2B5EF4-FFF2-40B4-BE49-F238E27FC236}">
                <a16:creationId xmlns:a16="http://schemas.microsoft.com/office/drawing/2014/main" id="{146086C0-F271-4514-11BE-541A334F6F34}"/>
              </a:ext>
            </a:extLst>
          </p:cNvPr>
          <p:cNvGrpSpPr/>
          <p:nvPr userDrawn="1"/>
        </p:nvGrpSpPr>
        <p:grpSpPr>
          <a:xfrm>
            <a:off x="7430629" y="5594589"/>
            <a:ext cx="487788" cy="487788"/>
            <a:chOff x="7194220" y="5384800"/>
            <a:chExt cx="628980" cy="628980"/>
          </a:xfrm>
        </p:grpSpPr>
        <p:sp>
          <p:nvSpPr>
            <p:cNvPr id="25" name="Oval 24">
              <a:hlinkClick r:id="rId16"/>
              <a:extLst>
                <a:ext uri="{FF2B5EF4-FFF2-40B4-BE49-F238E27FC236}">
                  <a16:creationId xmlns:a16="http://schemas.microsoft.com/office/drawing/2014/main" id="{7A4D9CFA-65DD-7C79-87DE-E8B3EF4A0264}"/>
                </a:ext>
              </a:extLst>
            </p:cNvPr>
            <p:cNvSpPr/>
            <p:nvPr/>
          </p:nvSpPr>
          <p:spPr>
            <a:xfrm>
              <a:off x="7194220" y="5384800"/>
              <a:ext cx="628980" cy="62898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sz="1463" dirty="0">
                <a:latin typeface="Franklin Gothic Book" panose="020B0503020102020204" pitchFamily="34" charset="0"/>
              </a:endParaRPr>
            </a:p>
          </p:txBody>
        </p:sp>
        <p:pic>
          <p:nvPicPr>
            <p:cNvPr id="46" name="Graphic 45">
              <a:hlinkClick r:id="rId16"/>
              <a:extLst>
                <a:ext uri="{FF2B5EF4-FFF2-40B4-BE49-F238E27FC236}">
                  <a16:creationId xmlns:a16="http://schemas.microsoft.com/office/drawing/2014/main" id="{CDAE8551-F4A1-6886-187A-2C8205D2B915}"/>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272090" y="5467663"/>
              <a:ext cx="473240" cy="473240"/>
            </a:xfrm>
            <a:prstGeom prst="rect">
              <a:avLst/>
            </a:prstGeom>
          </p:spPr>
        </p:pic>
      </p:grpSp>
      <p:sp>
        <p:nvSpPr>
          <p:cNvPr id="54" name="Subtitle 2">
            <a:extLst>
              <a:ext uri="{FF2B5EF4-FFF2-40B4-BE49-F238E27FC236}">
                <a16:creationId xmlns:a16="http://schemas.microsoft.com/office/drawing/2014/main" id="{455F377E-657E-CB55-5BF8-12F142B51BCD}"/>
              </a:ext>
            </a:extLst>
          </p:cNvPr>
          <p:cNvSpPr txBox="1">
            <a:spLocks/>
          </p:cNvSpPr>
          <p:nvPr userDrawn="1"/>
        </p:nvSpPr>
        <p:spPr>
          <a:xfrm>
            <a:off x="452438" y="5658101"/>
            <a:ext cx="9001125" cy="381000"/>
          </a:xfrm>
          <a:prstGeom prst="rect">
            <a:avLst/>
          </a:prstGeom>
        </p:spPr>
        <p:txBody>
          <a:bodyPr vert="horz" lIns="0" tIns="45720" rIns="0" bIns="45720" rtlCol="0">
            <a:noAutofit/>
          </a:bodyPr>
          <a:lst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spcAft>
                <a:spcPts val="0"/>
              </a:spcAft>
              <a:buFont typeface="Wingdings" pitchFamily="2" charset="2"/>
              <a:buNone/>
            </a:pPr>
            <a:r>
              <a:rPr lang="en-GB" sz="1800" b="1" baseline="0" dirty="0">
                <a:solidFill>
                  <a:schemeClr val="bg1"/>
                </a:solidFill>
                <a:latin typeface="+mn-lt"/>
              </a:rPr>
              <a:t>www.analysysmason.com  |  enquiries@analysysmason.com</a:t>
            </a:r>
          </a:p>
        </p:txBody>
      </p:sp>
      <p:sp>
        <p:nvSpPr>
          <p:cNvPr id="56" name="TextBox 55">
            <a:extLst>
              <a:ext uri="{FF2B5EF4-FFF2-40B4-BE49-F238E27FC236}">
                <a16:creationId xmlns:a16="http://schemas.microsoft.com/office/drawing/2014/main" id="{3F74E8A9-6F09-D540-F8FF-9308C251F850}"/>
              </a:ext>
            </a:extLst>
          </p:cNvPr>
          <p:cNvSpPr txBox="1"/>
          <p:nvPr userDrawn="1"/>
        </p:nvSpPr>
        <p:spPr>
          <a:xfrm>
            <a:off x="455964" y="4417464"/>
            <a:ext cx="4244624" cy="1168974"/>
          </a:xfrm>
          <a:prstGeom prst="rect">
            <a:avLst/>
          </a:prstGeom>
          <a:noFill/>
        </p:spPr>
        <p:txBody>
          <a:bodyPr wrap="square" lIns="0" rIns="0" rtlCol="0">
            <a:spAutoFit/>
          </a:bodyPr>
          <a:lstStyle/>
          <a:p>
            <a:pPr marL="0" indent="0" algn="l" rtl="0">
              <a:lnSpc>
                <a:spcPct val="110000"/>
              </a:lnSpc>
              <a:spcAft>
                <a:spcPts val="300"/>
              </a:spcAft>
            </a:pPr>
            <a:r>
              <a:rPr lang="en-GB"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p:txBody>
      </p:sp>
      <p:sp>
        <p:nvSpPr>
          <p:cNvPr id="57" name="TextBox 56">
            <a:extLst>
              <a:ext uri="{FF2B5EF4-FFF2-40B4-BE49-F238E27FC236}">
                <a16:creationId xmlns:a16="http://schemas.microsoft.com/office/drawing/2014/main" id="{DEB56681-A79E-844D-5695-1E6E3982FFBB}"/>
              </a:ext>
            </a:extLst>
          </p:cNvPr>
          <p:cNvSpPr txBox="1"/>
          <p:nvPr userDrawn="1"/>
        </p:nvSpPr>
        <p:spPr>
          <a:xfrm>
            <a:off x="5208230" y="4417464"/>
            <a:ext cx="4231900" cy="461665"/>
          </a:xfrm>
          <a:prstGeom prst="rect">
            <a:avLst/>
          </a:prstGeom>
          <a:noFill/>
        </p:spPr>
        <p:txBody>
          <a:bodyPr wrap="square" lIns="0" rIns="0" rtlCol="0">
            <a:spAutoFit/>
          </a:bodyPr>
          <a:lstStyle/>
          <a:p>
            <a:pPr marL="0" indent="0" algn="l" rtl="0">
              <a:spcAft>
                <a:spcPts val="300"/>
              </a:spcAft>
            </a:pPr>
            <a:r>
              <a:rPr lang="en-US" sz="800" b="0" dirty="0">
                <a:solidFill>
                  <a:schemeClr val="bg1"/>
                </a:solidFill>
                <a:latin typeface="+mn-lt"/>
              </a:rPr>
              <a:t>Copyright © 2025. The information contained herein is the property of </a:t>
            </a:r>
            <a:r>
              <a:rPr lang="en-US" sz="800" b="0" dirty="0" err="1">
                <a:solidFill>
                  <a:schemeClr val="bg1"/>
                </a:solidFill>
                <a:latin typeface="+mn-lt"/>
              </a:rPr>
              <a:t>Analysys</a:t>
            </a:r>
            <a:r>
              <a:rPr lang="en-US" sz="800" b="0" dirty="0">
                <a:solidFill>
                  <a:schemeClr val="bg1"/>
                </a:solidFill>
                <a:latin typeface="+mn-lt"/>
              </a:rPr>
              <a:t> Mason and is provided on condition that it will not be reproduced, copied, lent or disclosed, directly or indirectly, nor used for any purpose other than that for which it was specifically furnished.</a:t>
            </a:r>
          </a:p>
        </p:txBody>
      </p:sp>
      <p:sp>
        <p:nvSpPr>
          <p:cNvPr id="9" name="Rectangle 8">
            <a:hlinkClick r:id="rId10"/>
            <a:extLst>
              <a:ext uri="{FF2B5EF4-FFF2-40B4-BE49-F238E27FC236}">
                <a16:creationId xmlns:a16="http://schemas.microsoft.com/office/drawing/2014/main" id="{45B74FF6-85A5-AF9B-C7CC-0B87529D914B}"/>
              </a:ext>
            </a:extLst>
          </p:cNvPr>
          <p:cNvSpPr/>
          <p:nvPr userDrawn="1"/>
        </p:nvSpPr>
        <p:spPr>
          <a:xfrm>
            <a:off x="6604560" y="5519840"/>
            <a:ext cx="609419" cy="60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4" name="Rectangle 13">
            <a:hlinkClick r:id="rId16"/>
            <a:extLst>
              <a:ext uri="{FF2B5EF4-FFF2-40B4-BE49-F238E27FC236}">
                <a16:creationId xmlns:a16="http://schemas.microsoft.com/office/drawing/2014/main" id="{686170A0-5415-F69E-7641-9D2FEAB3A8A9}"/>
              </a:ext>
            </a:extLst>
          </p:cNvPr>
          <p:cNvSpPr/>
          <p:nvPr userDrawn="1"/>
        </p:nvSpPr>
        <p:spPr>
          <a:xfrm>
            <a:off x="7363839" y="5519840"/>
            <a:ext cx="609419" cy="60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5" name="Rectangle 14">
            <a:hlinkClick r:id="rId13"/>
            <a:extLst>
              <a:ext uri="{FF2B5EF4-FFF2-40B4-BE49-F238E27FC236}">
                <a16:creationId xmlns:a16="http://schemas.microsoft.com/office/drawing/2014/main" id="{8D79F66D-9EC8-376A-C0F3-259BED74873E}"/>
              </a:ext>
            </a:extLst>
          </p:cNvPr>
          <p:cNvSpPr/>
          <p:nvPr userDrawn="1"/>
        </p:nvSpPr>
        <p:spPr>
          <a:xfrm>
            <a:off x="8131281" y="5519840"/>
            <a:ext cx="609419" cy="60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6" name="Rectangle 15">
            <a:hlinkClick r:id="rId7"/>
            <a:extLst>
              <a:ext uri="{FF2B5EF4-FFF2-40B4-BE49-F238E27FC236}">
                <a16:creationId xmlns:a16="http://schemas.microsoft.com/office/drawing/2014/main" id="{5148BDD3-E01C-2D86-1EDE-B18E4263CD94}"/>
              </a:ext>
            </a:extLst>
          </p:cNvPr>
          <p:cNvSpPr/>
          <p:nvPr userDrawn="1"/>
        </p:nvSpPr>
        <p:spPr>
          <a:xfrm>
            <a:off x="8882396" y="5519840"/>
            <a:ext cx="609419" cy="60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grpSp>
        <p:nvGrpSpPr>
          <p:cNvPr id="7" name="Group 6">
            <a:extLst>
              <a:ext uri="{FF2B5EF4-FFF2-40B4-BE49-F238E27FC236}">
                <a16:creationId xmlns:a16="http://schemas.microsoft.com/office/drawing/2014/main" id="{4FFAC815-C66F-9A7E-B868-74AB91DD20B8}"/>
              </a:ext>
            </a:extLst>
          </p:cNvPr>
          <p:cNvGrpSpPr/>
          <p:nvPr userDrawn="1"/>
        </p:nvGrpSpPr>
        <p:grpSpPr>
          <a:xfrm>
            <a:off x="456518" y="6310800"/>
            <a:ext cx="8999993" cy="211203"/>
            <a:chOff x="456518" y="6310800"/>
            <a:chExt cx="8999993" cy="211203"/>
          </a:xfrm>
        </p:grpSpPr>
        <p:sp>
          <p:nvSpPr>
            <p:cNvPr id="8" name="TextBox 7">
              <a:extLst>
                <a:ext uri="{FF2B5EF4-FFF2-40B4-BE49-F238E27FC236}">
                  <a16:creationId xmlns:a16="http://schemas.microsoft.com/office/drawing/2014/main" id="{751D2C90-0CE7-533A-B5A8-F3BBFB01EAAB}"/>
                </a:ext>
              </a:extLst>
            </p:cNvPr>
            <p:cNvSpPr txBox="1"/>
            <p:nvPr userDrawn="1"/>
          </p:nvSpPr>
          <p:spPr>
            <a:xfrm>
              <a:off x="456518" y="6310800"/>
              <a:ext cx="354315"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Bonn</a:t>
              </a:r>
            </a:p>
          </p:txBody>
        </p:sp>
        <p:sp>
          <p:nvSpPr>
            <p:cNvPr id="10" name="TextBox 9">
              <a:extLst>
                <a:ext uri="{FF2B5EF4-FFF2-40B4-BE49-F238E27FC236}">
                  <a16:creationId xmlns:a16="http://schemas.microsoft.com/office/drawing/2014/main" id="{79AFE4AF-49B9-8BE8-82DA-C44C750A3B12}"/>
                </a:ext>
              </a:extLst>
            </p:cNvPr>
            <p:cNvSpPr txBox="1"/>
            <p:nvPr userDrawn="1"/>
          </p:nvSpPr>
          <p:spPr>
            <a:xfrm>
              <a:off x="871879" y="6310800"/>
              <a:ext cx="383168"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Dubai</a:t>
              </a:r>
            </a:p>
          </p:txBody>
        </p:sp>
        <p:sp>
          <p:nvSpPr>
            <p:cNvPr id="18" name="TextBox 17">
              <a:extLst>
                <a:ext uri="{FF2B5EF4-FFF2-40B4-BE49-F238E27FC236}">
                  <a16:creationId xmlns:a16="http://schemas.microsoft.com/office/drawing/2014/main" id="{37521E9A-AEAA-CFE4-ECC0-02B690837305}"/>
                </a:ext>
              </a:extLst>
            </p:cNvPr>
            <p:cNvSpPr txBox="1"/>
            <p:nvPr userDrawn="1"/>
          </p:nvSpPr>
          <p:spPr>
            <a:xfrm>
              <a:off x="1316093" y="6310800"/>
              <a:ext cx="416831"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Dublin</a:t>
              </a:r>
            </a:p>
          </p:txBody>
        </p:sp>
        <p:sp>
          <p:nvSpPr>
            <p:cNvPr id="19" name="TextBox 18">
              <a:extLst>
                <a:ext uri="{FF2B5EF4-FFF2-40B4-BE49-F238E27FC236}">
                  <a16:creationId xmlns:a16="http://schemas.microsoft.com/office/drawing/2014/main" id="{8BE9FBBB-4D6A-13CB-C4D0-C1CD9EDA691B}"/>
                </a:ext>
              </a:extLst>
            </p:cNvPr>
            <p:cNvSpPr txBox="1"/>
            <p:nvPr userDrawn="1"/>
          </p:nvSpPr>
          <p:spPr>
            <a:xfrm>
              <a:off x="2400087" y="6310800"/>
              <a:ext cx="456907"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Kolkata</a:t>
              </a:r>
            </a:p>
          </p:txBody>
        </p:sp>
        <p:sp>
          <p:nvSpPr>
            <p:cNvPr id="20" name="TextBox 19">
              <a:extLst>
                <a:ext uri="{FF2B5EF4-FFF2-40B4-BE49-F238E27FC236}">
                  <a16:creationId xmlns:a16="http://schemas.microsoft.com/office/drawing/2014/main" id="{F492F500-B4F9-1D5B-F7C3-FBEFEBAB19EB}"/>
                </a:ext>
              </a:extLst>
            </p:cNvPr>
            <p:cNvSpPr txBox="1"/>
            <p:nvPr userDrawn="1"/>
          </p:nvSpPr>
          <p:spPr>
            <a:xfrm>
              <a:off x="2918040" y="6310800"/>
              <a:ext cx="461715"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London</a:t>
              </a:r>
            </a:p>
          </p:txBody>
        </p:sp>
        <p:sp>
          <p:nvSpPr>
            <p:cNvPr id="21" name="TextBox 20">
              <a:extLst>
                <a:ext uri="{FF2B5EF4-FFF2-40B4-BE49-F238E27FC236}">
                  <a16:creationId xmlns:a16="http://schemas.microsoft.com/office/drawing/2014/main" id="{68E2599E-135D-C924-1D9A-55B2664EB0E6}"/>
                </a:ext>
              </a:extLst>
            </p:cNvPr>
            <p:cNvSpPr txBox="1"/>
            <p:nvPr userDrawn="1"/>
          </p:nvSpPr>
          <p:spPr>
            <a:xfrm>
              <a:off x="1793970" y="6310800"/>
              <a:ext cx="545071"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Frankfurt</a:t>
              </a:r>
            </a:p>
          </p:txBody>
        </p:sp>
        <p:sp>
          <p:nvSpPr>
            <p:cNvPr id="22" name="TextBox 21">
              <a:extLst>
                <a:ext uri="{FF2B5EF4-FFF2-40B4-BE49-F238E27FC236}">
                  <a16:creationId xmlns:a16="http://schemas.microsoft.com/office/drawing/2014/main" id="{1FB38801-282C-1790-2432-4551C6ACAE0E}"/>
                </a:ext>
              </a:extLst>
            </p:cNvPr>
            <p:cNvSpPr txBox="1"/>
            <p:nvPr userDrawn="1"/>
          </p:nvSpPr>
          <p:spPr>
            <a:xfrm>
              <a:off x="3440801" y="6310800"/>
              <a:ext cx="452097"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Madrid</a:t>
              </a:r>
            </a:p>
          </p:txBody>
        </p:sp>
        <p:sp>
          <p:nvSpPr>
            <p:cNvPr id="23" name="TextBox 22">
              <a:extLst>
                <a:ext uri="{FF2B5EF4-FFF2-40B4-BE49-F238E27FC236}">
                  <a16:creationId xmlns:a16="http://schemas.microsoft.com/office/drawing/2014/main" id="{C2D39C00-98F9-F3EC-CA6B-C45DBC9A414F}"/>
                </a:ext>
              </a:extLst>
            </p:cNvPr>
            <p:cNvSpPr txBox="1"/>
            <p:nvPr userDrawn="1"/>
          </p:nvSpPr>
          <p:spPr>
            <a:xfrm>
              <a:off x="3953944" y="6310800"/>
              <a:ext cx="671708"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Manchester</a:t>
              </a:r>
            </a:p>
          </p:txBody>
        </p:sp>
        <p:sp>
          <p:nvSpPr>
            <p:cNvPr id="24" name="TextBox 23">
              <a:extLst>
                <a:ext uri="{FF2B5EF4-FFF2-40B4-BE49-F238E27FC236}">
                  <a16:creationId xmlns:a16="http://schemas.microsoft.com/office/drawing/2014/main" id="{5BB52636-DD2F-334A-3AE0-5A25D4A1CA6B}"/>
                </a:ext>
              </a:extLst>
            </p:cNvPr>
            <p:cNvSpPr txBox="1"/>
            <p:nvPr userDrawn="1"/>
          </p:nvSpPr>
          <p:spPr>
            <a:xfrm>
              <a:off x="4686698" y="6310800"/>
              <a:ext cx="378359"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Milan</a:t>
              </a:r>
            </a:p>
          </p:txBody>
        </p:sp>
        <p:sp>
          <p:nvSpPr>
            <p:cNvPr id="26" name="TextBox 25">
              <a:extLst>
                <a:ext uri="{FF2B5EF4-FFF2-40B4-BE49-F238E27FC236}">
                  <a16:creationId xmlns:a16="http://schemas.microsoft.com/office/drawing/2014/main" id="{8E0BC337-A0D8-9A2C-0D06-F5F8116595C9}"/>
                </a:ext>
              </a:extLst>
            </p:cNvPr>
            <p:cNvSpPr txBox="1"/>
            <p:nvPr userDrawn="1"/>
          </p:nvSpPr>
          <p:spPr>
            <a:xfrm>
              <a:off x="5653674" y="6310800"/>
              <a:ext cx="591559"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New Delhi</a:t>
              </a:r>
            </a:p>
          </p:txBody>
        </p:sp>
        <p:sp>
          <p:nvSpPr>
            <p:cNvPr id="40" name="TextBox 39">
              <a:extLst>
                <a:ext uri="{FF2B5EF4-FFF2-40B4-BE49-F238E27FC236}">
                  <a16:creationId xmlns:a16="http://schemas.microsoft.com/office/drawing/2014/main" id="{781BE057-1011-FE68-A3D0-DC64AA4A0BDA}"/>
                </a:ext>
              </a:extLst>
            </p:cNvPr>
            <p:cNvSpPr txBox="1"/>
            <p:nvPr userDrawn="1"/>
          </p:nvSpPr>
          <p:spPr>
            <a:xfrm>
              <a:off x="6306279" y="6310800"/>
              <a:ext cx="579706"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New York</a:t>
              </a:r>
            </a:p>
          </p:txBody>
        </p:sp>
        <p:sp>
          <p:nvSpPr>
            <p:cNvPr id="41" name="TextBox 40">
              <a:extLst>
                <a:ext uri="{FF2B5EF4-FFF2-40B4-BE49-F238E27FC236}">
                  <a16:creationId xmlns:a16="http://schemas.microsoft.com/office/drawing/2014/main" id="{7AF883CD-C508-37CF-E452-CEA8B65B48FA}"/>
                </a:ext>
              </a:extLst>
            </p:cNvPr>
            <p:cNvSpPr txBox="1"/>
            <p:nvPr userDrawn="1"/>
          </p:nvSpPr>
          <p:spPr>
            <a:xfrm>
              <a:off x="6947031" y="6310800"/>
              <a:ext cx="319048"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Oslo</a:t>
              </a:r>
            </a:p>
          </p:txBody>
        </p:sp>
        <p:sp>
          <p:nvSpPr>
            <p:cNvPr id="42" name="TextBox 41">
              <a:extLst>
                <a:ext uri="{FF2B5EF4-FFF2-40B4-BE49-F238E27FC236}">
                  <a16:creationId xmlns:a16="http://schemas.microsoft.com/office/drawing/2014/main" id="{F60E8868-E874-7CD0-CF8D-6C152FBBC153}"/>
                </a:ext>
              </a:extLst>
            </p:cNvPr>
            <p:cNvSpPr txBox="1"/>
            <p:nvPr userDrawn="1"/>
          </p:nvSpPr>
          <p:spPr>
            <a:xfrm>
              <a:off x="7327125" y="6310800"/>
              <a:ext cx="335078"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Paris</a:t>
              </a:r>
            </a:p>
          </p:txBody>
        </p:sp>
        <p:sp>
          <p:nvSpPr>
            <p:cNvPr id="43" name="TextBox 42">
              <a:extLst>
                <a:ext uri="{FF2B5EF4-FFF2-40B4-BE49-F238E27FC236}">
                  <a16:creationId xmlns:a16="http://schemas.microsoft.com/office/drawing/2014/main" id="{16DB20F2-9EFB-E8F7-B0A4-59BA6626998A}"/>
                </a:ext>
              </a:extLst>
            </p:cNvPr>
            <p:cNvSpPr txBox="1"/>
            <p:nvPr userDrawn="1"/>
          </p:nvSpPr>
          <p:spPr>
            <a:xfrm>
              <a:off x="8212348" y="6310800"/>
              <a:ext cx="578735"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Singapore</a:t>
              </a:r>
            </a:p>
          </p:txBody>
        </p:sp>
        <p:sp>
          <p:nvSpPr>
            <p:cNvPr id="44" name="TextBox 43">
              <a:extLst>
                <a:ext uri="{FF2B5EF4-FFF2-40B4-BE49-F238E27FC236}">
                  <a16:creationId xmlns:a16="http://schemas.microsoft.com/office/drawing/2014/main" id="{0F55C8AB-4906-A676-E4BE-D1576186746B}"/>
                </a:ext>
              </a:extLst>
            </p:cNvPr>
            <p:cNvSpPr txBox="1"/>
            <p:nvPr userDrawn="1"/>
          </p:nvSpPr>
          <p:spPr>
            <a:xfrm>
              <a:off x="8852129" y="6310800"/>
              <a:ext cx="604382"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Stockholm</a:t>
              </a:r>
            </a:p>
          </p:txBody>
        </p:sp>
        <p:sp>
          <p:nvSpPr>
            <p:cNvPr id="45" name="TextBox 44">
              <a:extLst>
                <a:ext uri="{FF2B5EF4-FFF2-40B4-BE49-F238E27FC236}">
                  <a16:creationId xmlns:a16="http://schemas.microsoft.com/office/drawing/2014/main" id="{A23718D3-FD4F-F6DB-FAB3-C4A43F8DFC8A}"/>
                </a:ext>
              </a:extLst>
            </p:cNvPr>
            <p:cNvSpPr txBox="1"/>
            <p:nvPr userDrawn="1"/>
          </p:nvSpPr>
          <p:spPr>
            <a:xfrm>
              <a:off x="5126103" y="6310800"/>
              <a:ext cx="466525"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Munich</a:t>
              </a:r>
            </a:p>
          </p:txBody>
        </p:sp>
        <p:sp>
          <p:nvSpPr>
            <p:cNvPr id="60" name="TextBox 59">
              <a:extLst>
                <a:ext uri="{FF2B5EF4-FFF2-40B4-BE49-F238E27FC236}">
                  <a16:creationId xmlns:a16="http://schemas.microsoft.com/office/drawing/2014/main" id="{CDDA9861-5B59-5A4F-8BDC-6AB3BCDAE078}"/>
                </a:ext>
              </a:extLst>
            </p:cNvPr>
            <p:cNvSpPr txBox="1"/>
            <p:nvPr userDrawn="1"/>
          </p:nvSpPr>
          <p:spPr>
            <a:xfrm>
              <a:off x="7723249" y="6310800"/>
              <a:ext cx="428053" cy="211203"/>
            </a:xfrm>
            <a:prstGeom prst="rect">
              <a:avLst/>
            </a:prstGeom>
            <a:solidFill>
              <a:schemeClr val="bg1">
                <a:alpha val="26677"/>
              </a:schemeClr>
            </a:solidFill>
          </p:spPr>
          <p:txBody>
            <a:bodyPr wrap="none" lIns="54000" tIns="36000" rIns="54000" b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0" dirty="0">
                  <a:solidFill>
                    <a:schemeClr val="bg1"/>
                  </a:solidFill>
                  <a:latin typeface="+mj-lt"/>
                  <a:ea typeface="Calibri" panose="020F0502020204030204" pitchFamily="34" charset="0"/>
                  <a:cs typeface="Calibri" panose="020F0502020204030204" pitchFamily="34" charset="0"/>
                </a:rPr>
                <a:t>Riyadh</a:t>
              </a:r>
            </a:p>
          </p:txBody>
        </p:sp>
      </p:grpSp>
    </p:spTree>
    <p:extLst>
      <p:ext uri="{BB962C8B-B14F-4D97-AF65-F5344CB8AC3E}">
        <p14:creationId xmlns:p14="http://schemas.microsoft.com/office/powerpoint/2010/main" val="414986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DD111E2-6E78-CF8E-CD5D-CF2AFF70A7EA}"/>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graphicFrame>
        <p:nvGraphicFramePr>
          <p:cNvPr id="4" name="Object 3" hidden="1">
            <a:extLst>
              <a:ext uri="{FF2B5EF4-FFF2-40B4-BE49-F238E27FC236}">
                <a16:creationId xmlns:a16="http://schemas.microsoft.com/office/drawing/2014/main" id="{7C94B263-5D6A-40D8-A080-B7B4DD4C3D4D}"/>
              </a:ext>
            </a:extLst>
          </p:cNvPr>
          <p:cNvGraphicFramePr>
            <a:graphicFrameLocks noChangeAspect="1"/>
          </p:cNvGraphicFramePr>
          <p:nvPr userDrawn="1">
            <p:custDataLst>
              <p:tags r:id="rId1"/>
            </p:custDataLst>
            <p:extLst>
              <p:ext uri="{D42A27DB-BD31-4B8C-83A1-F6EECF244321}">
                <p14:modId xmlns:p14="http://schemas.microsoft.com/office/powerpoint/2010/main" val="486445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7C94B263-5D6A-40D8-A080-B7B4DD4C3D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ImageC"/>
          <p:cNvSpPr>
            <a:spLocks noGrp="1"/>
          </p:cNvSpPr>
          <p:nvPr>
            <p:ph type="pic" sz="quarter" idx="18" hasCustomPrompt="1"/>
          </p:nvPr>
        </p:nvSpPr>
        <p:spPr>
          <a:xfrm>
            <a:off x="259200" y="1677600"/>
            <a:ext cx="9342000"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0" name="CaptionC"/>
          <p:cNvSpPr>
            <a:spLocks noGrp="1"/>
          </p:cNvSpPr>
          <p:nvPr>
            <p:ph type="body" sz="quarter" idx="16" hasCustomPrompt="1"/>
          </p:nvPr>
        </p:nvSpPr>
        <p:spPr>
          <a:xfrm>
            <a:off x="452438" y="1368000"/>
            <a:ext cx="9001124"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5" name="Title 1">
            <a:extLst>
              <a:ext uri="{FF2B5EF4-FFF2-40B4-BE49-F238E27FC236}">
                <a16:creationId xmlns:a16="http://schemas.microsoft.com/office/drawing/2014/main" id="{8FC5F16C-6090-EA2A-9750-B7AB306D53CD}"/>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381084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04A012-A387-48FD-872E-B1A90265E593}"/>
              </a:ext>
            </a:extLst>
          </p:cNvPr>
          <p:cNvGraphicFramePr>
            <a:graphicFrameLocks noChangeAspect="1"/>
          </p:cNvGraphicFramePr>
          <p:nvPr userDrawn="1">
            <p:custDataLst>
              <p:tags r:id="rId1"/>
            </p:custDataLst>
            <p:extLst>
              <p:ext uri="{D42A27DB-BD31-4B8C-83A1-F6EECF244321}">
                <p14:modId xmlns:p14="http://schemas.microsoft.com/office/powerpoint/2010/main" val="879517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3904A012-A387-48FD-872E-B1A90265E5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4">
            <a:extLst>
              <a:ext uri="{FF2B5EF4-FFF2-40B4-BE49-F238E27FC236}">
                <a16:creationId xmlns:a16="http://schemas.microsoft.com/office/drawing/2014/main" id="{BB79FED1-C2C9-B588-7BC7-3334C23C1FFC}"/>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9" name="TableC"/>
          <p:cNvSpPr>
            <a:spLocks noGrp="1"/>
          </p:cNvSpPr>
          <p:nvPr>
            <p:ph type="tbl" sz="quarter" idx="13" hasCustomPrompt="1"/>
          </p:nvPr>
        </p:nvSpPr>
        <p:spPr>
          <a:xfrm>
            <a:off x="452437" y="1677600"/>
            <a:ext cx="9001125" cy="4572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6" name="CaptionC">
            <a:extLst>
              <a:ext uri="{FF2B5EF4-FFF2-40B4-BE49-F238E27FC236}">
                <a16:creationId xmlns:a16="http://schemas.microsoft.com/office/drawing/2014/main" id="{D79D0E07-6D50-2674-CE96-E91906B4B963}"/>
              </a:ext>
            </a:extLst>
          </p:cNvPr>
          <p:cNvSpPr>
            <a:spLocks noGrp="1"/>
          </p:cNvSpPr>
          <p:nvPr>
            <p:ph type="body" sz="quarter" idx="16" hasCustomPrompt="1"/>
          </p:nvPr>
        </p:nvSpPr>
        <p:spPr>
          <a:xfrm>
            <a:off x="452438" y="1368000"/>
            <a:ext cx="9001124"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5" name="Title 1">
            <a:extLst>
              <a:ext uri="{FF2B5EF4-FFF2-40B4-BE49-F238E27FC236}">
                <a16:creationId xmlns:a16="http://schemas.microsoft.com/office/drawing/2014/main" id="{359C9AD5-BB5A-DD7B-71F5-39419D409BAA}"/>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13459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8F226EC-D514-43F1-B29C-104AFD5727C3}"/>
              </a:ext>
            </a:extLst>
          </p:cNvPr>
          <p:cNvGraphicFramePr>
            <a:graphicFrameLocks noChangeAspect="1"/>
          </p:cNvGraphicFramePr>
          <p:nvPr userDrawn="1">
            <p:custDataLst>
              <p:tags r:id="rId1"/>
            </p:custDataLst>
            <p:extLst>
              <p:ext uri="{D42A27DB-BD31-4B8C-83A1-F6EECF244321}">
                <p14:modId xmlns:p14="http://schemas.microsoft.com/office/powerpoint/2010/main" val="909958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88F226EC-D514-43F1-B29C-104AFD572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5FD3519C-927A-52AF-EEEB-EC819B533209}"/>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3" name="Text Placeholder 6">
            <a:extLst>
              <a:ext uri="{FF2B5EF4-FFF2-40B4-BE49-F238E27FC236}">
                <a16:creationId xmlns:a16="http://schemas.microsoft.com/office/drawing/2014/main" id="{8C9063E9-0A81-9295-B2E4-6ADE4912312F}"/>
              </a:ext>
            </a:extLst>
          </p:cNvPr>
          <p:cNvSpPr>
            <a:spLocks noGrp="1"/>
          </p:cNvSpPr>
          <p:nvPr>
            <p:ph type="body" sz="quarter" idx="21" hasCustomPrompt="1"/>
          </p:nvPr>
        </p:nvSpPr>
        <p:spPr>
          <a:xfrm>
            <a:off x="453599" y="5155200"/>
            <a:ext cx="9000000" cy="10440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ImageC"/>
          <p:cNvSpPr>
            <a:spLocks noGrp="1"/>
          </p:cNvSpPr>
          <p:nvPr>
            <p:ph type="pic" sz="quarter" idx="18" hasCustomPrompt="1"/>
          </p:nvPr>
        </p:nvSpPr>
        <p:spPr>
          <a:xfrm>
            <a:off x="259200" y="1677600"/>
            <a:ext cx="9342000" cy="3456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0" name="CaptionC"/>
          <p:cNvSpPr>
            <a:spLocks noGrp="1"/>
          </p:cNvSpPr>
          <p:nvPr>
            <p:ph type="body" sz="quarter" idx="16" hasCustomPrompt="1"/>
          </p:nvPr>
        </p:nvSpPr>
        <p:spPr>
          <a:xfrm>
            <a:off x="452438" y="1368000"/>
            <a:ext cx="9001162"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a:t>Click to add caption</a:t>
            </a:r>
          </a:p>
          <a:p>
            <a:pPr lvl="0"/>
            <a:endParaRPr lang="en-GB"/>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6" name="Title 1">
            <a:extLst>
              <a:ext uri="{FF2B5EF4-FFF2-40B4-BE49-F238E27FC236}">
                <a16:creationId xmlns:a16="http://schemas.microsoft.com/office/drawing/2014/main" id="{8D2E31B0-2735-5778-EC1D-29B637D13006}"/>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01776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 text below">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8F226EC-D514-43F1-B29C-104AFD5727C3}"/>
              </a:ext>
            </a:extLst>
          </p:cNvPr>
          <p:cNvGraphicFramePr>
            <a:graphicFrameLocks noChangeAspect="1"/>
          </p:cNvGraphicFramePr>
          <p:nvPr userDrawn="1">
            <p:custDataLst>
              <p:tags r:id="rId1"/>
            </p:custDataLst>
            <p:extLst>
              <p:ext uri="{D42A27DB-BD31-4B8C-83A1-F6EECF244321}">
                <p14:modId xmlns:p14="http://schemas.microsoft.com/office/powerpoint/2010/main" val="906883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88F226EC-D514-43F1-B29C-104AFD572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ED1F13FE-4DA9-3A05-E28A-69AC17FD2E0E}"/>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3" name="Text Placeholder 6">
            <a:extLst>
              <a:ext uri="{FF2B5EF4-FFF2-40B4-BE49-F238E27FC236}">
                <a16:creationId xmlns:a16="http://schemas.microsoft.com/office/drawing/2014/main" id="{8C9063E9-0A81-9295-B2E4-6ADE4912312F}"/>
              </a:ext>
            </a:extLst>
          </p:cNvPr>
          <p:cNvSpPr>
            <a:spLocks noGrp="1"/>
          </p:cNvSpPr>
          <p:nvPr>
            <p:ph type="body" sz="quarter" idx="21" hasCustomPrompt="1"/>
          </p:nvPr>
        </p:nvSpPr>
        <p:spPr>
          <a:xfrm>
            <a:off x="453599" y="4431600"/>
            <a:ext cx="9000000" cy="17712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6" name="TableC">
            <a:extLst>
              <a:ext uri="{FF2B5EF4-FFF2-40B4-BE49-F238E27FC236}">
                <a16:creationId xmlns:a16="http://schemas.microsoft.com/office/drawing/2014/main" id="{AAD5542A-77C3-33DB-D0C6-F520D970B36C}"/>
              </a:ext>
            </a:extLst>
          </p:cNvPr>
          <p:cNvSpPr>
            <a:spLocks noGrp="1"/>
          </p:cNvSpPr>
          <p:nvPr>
            <p:ph type="tbl" sz="quarter" idx="13" hasCustomPrompt="1"/>
          </p:nvPr>
        </p:nvSpPr>
        <p:spPr>
          <a:xfrm>
            <a:off x="452437" y="1677600"/>
            <a:ext cx="9001125" cy="26064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52438" y="1368000"/>
            <a:ext cx="9001162"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a:t>Click to add caption</a:t>
            </a:r>
          </a:p>
          <a:p>
            <a:pPr lvl="0"/>
            <a:endParaRPr lang="en-GB"/>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7" name="Title 1">
            <a:extLst>
              <a:ext uri="{FF2B5EF4-FFF2-40B4-BE49-F238E27FC236}">
                <a16:creationId xmlns:a16="http://schemas.microsoft.com/office/drawing/2014/main" id="{AA4B4E86-C14F-19BA-889B-9A23787CF52B}"/>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362208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 graphic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5A16CFE-9A3B-4886-A1AA-178EBC7C546D}"/>
              </a:ext>
            </a:extLst>
          </p:cNvPr>
          <p:cNvGraphicFramePr>
            <a:graphicFrameLocks noChangeAspect="1"/>
          </p:cNvGraphicFramePr>
          <p:nvPr userDrawn="1">
            <p:custDataLst>
              <p:tags r:id="rId1"/>
            </p:custDataLst>
            <p:extLst>
              <p:ext uri="{D42A27DB-BD31-4B8C-83A1-F6EECF244321}">
                <p14:modId xmlns:p14="http://schemas.microsoft.com/office/powerpoint/2010/main" val="3890573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75A16CFE-9A3B-4886-A1AA-178EBC7C54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67785039-5A8B-B8FC-A362-4D70C4B5C11B}"/>
              </a:ext>
            </a:extLst>
          </p:cNvPr>
          <p:cNvSpPr>
            <a:spLocks noGrp="1"/>
          </p:cNvSpPr>
          <p:nvPr>
            <p:ph type="body" sz="quarter" idx="19"/>
          </p:nvPr>
        </p:nvSpPr>
        <p:spPr>
          <a:xfrm>
            <a:off x="452438" y="6275388"/>
            <a:ext cx="6300000" cy="504000"/>
          </a:xfrm>
          <a:prstGeom prst="rect">
            <a:avLst/>
          </a:prstGeom>
        </p:spPr>
        <p:txBody>
          <a:bodyPr lIns="0" rIns="0"/>
          <a:lstStyle>
            <a:lvl1pPr marL="0" indent="0">
              <a:lnSpc>
                <a:spcPct val="100000"/>
              </a:lnSpc>
              <a:spcAft>
                <a:spcPts val="0"/>
              </a:spcAft>
              <a:buNone/>
              <a:defRPr sz="9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a:t>Click to edit Master text styles</a:t>
            </a:r>
          </a:p>
        </p:txBody>
      </p:sp>
      <p:sp>
        <p:nvSpPr>
          <p:cNvPr id="9" name="ImageR"/>
          <p:cNvSpPr>
            <a:spLocks noGrp="1"/>
          </p:cNvSpPr>
          <p:nvPr>
            <p:ph type="pic" sz="quarter" idx="11" hasCustomPrompt="1"/>
          </p:nvPr>
        </p:nvSpPr>
        <p:spPr>
          <a:xfrm>
            <a:off x="5011200" y="1677600"/>
            <a:ext cx="4590000" cy="4572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8" name="CaptionR"/>
          <p:cNvSpPr>
            <a:spLocks noGrp="1"/>
          </p:cNvSpPr>
          <p:nvPr>
            <p:ph type="body" sz="quarter" idx="15" hasCustomPrompt="1"/>
          </p:nvPr>
        </p:nvSpPr>
        <p:spPr>
          <a:xfrm>
            <a:off x="5205600" y="1368000"/>
            <a:ext cx="4248150" cy="252000"/>
          </a:xfrm>
          <a:prstGeom prst="rect">
            <a:avLst/>
          </a:prstGeom>
        </p:spPr>
        <p:txBody>
          <a:bodyPr lIns="0" rIns="0"/>
          <a:lstStyle>
            <a:lvl1pPr marL="0" indent="0" algn="l" rtl="0">
              <a:lnSpc>
                <a:spcPct val="100000"/>
              </a:lnSpc>
              <a:spcAft>
                <a:spcPts val="800"/>
              </a:spcAft>
              <a:buFontTx/>
              <a:buNone/>
              <a:defRPr b="1">
                <a:solidFill>
                  <a:schemeClr val="tx1"/>
                </a:solidFill>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7" name="Text Placeholder 6">
            <a:extLst>
              <a:ext uri="{FF2B5EF4-FFF2-40B4-BE49-F238E27FC236}">
                <a16:creationId xmlns:a16="http://schemas.microsoft.com/office/drawing/2014/main" id="{1CF69C0A-3637-CF88-4555-6675340975ED}"/>
              </a:ext>
            </a:extLst>
          </p:cNvPr>
          <p:cNvSpPr>
            <a:spLocks noGrp="1"/>
          </p:cNvSpPr>
          <p:nvPr>
            <p:ph type="body" sz="quarter" idx="18" hasCustomPrompt="1"/>
          </p:nvPr>
        </p:nvSpPr>
        <p:spPr>
          <a:xfrm>
            <a:off x="453599" y="1367999"/>
            <a:ext cx="4246989" cy="4834800"/>
          </a:xfrm>
          <a:prstGeom prst="rect">
            <a:avLst/>
          </a:prstGeom>
        </p:spPr>
        <p:txBody>
          <a:bodyPr lIns="0" rIns="0"/>
          <a:lstStyle>
            <a:lvl1pPr marL="0" indent="0" rtl="0">
              <a:lnSpc>
                <a:spcPct val="100000"/>
              </a:lnSpc>
              <a:buNone/>
              <a:defRPr/>
            </a:lvl1pPr>
            <a:lvl2pPr marL="352800" indent="-176400" rtl="0">
              <a:lnSpc>
                <a:spcPct val="100000"/>
              </a:lnSpc>
              <a:buSzPct val="110000"/>
              <a:buFont typeface="Calibri" panose="020F0502020204030204" pitchFamily="34" charset="0"/>
              <a:buChar char="•"/>
              <a:defRPr/>
            </a:lvl2pPr>
            <a:lvl3pPr marL="536400" indent="-176400" rtl="0">
              <a:lnSpc>
                <a:spcPct val="100000"/>
              </a:lnSpc>
              <a:buSzPct val="100000"/>
              <a:buFont typeface="Calibri" panose="020F0502020204030204" pitchFamily="34" charset="0"/>
              <a:buChar char="–"/>
              <a:defRPr/>
            </a:lvl3pPr>
            <a:lvl4pPr marL="720000" indent="-176400" rtl="0">
              <a:lnSpc>
                <a:spcPct val="100000"/>
              </a:lnSpc>
              <a:buSzPct val="90000"/>
              <a:buFont typeface="Calibri" panose="020F0502020204030204" pitchFamily="34" charset="0"/>
              <a:buChar char="•"/>
              <a:defRPr/>
            </a:lvl4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rtl="0">
              <a:defRPr lang="en-GB" smtClean="0"/>
            </a:lvl1pPr>
          </a:lstStyle>
          <a:p>
            <a:fld id="{E78626B2-E168-480E-BAE6-B60060C6AB83}" type="slidenum">
              <a:rPr lang="en-GB" smtClean="0"/>
              <a:pPr/>
              <a:t>‹#›</a:t>
            </a:fld>
            <a:endParaRPr lang="en-GB" dirty="0"/>
          </a:p>
        </p:txBody>
      </p:sp>
      <p:sp>
        <p:nvSpPr>
          <p:cNvPr id="6" name="Title 1">
            <a:extLst>
              <a:ext uri="{FF2B5EF4-FFF2-40B4-BE49-F238E27FC236}">
                <a16:creationId xmlns:a16="http://schemas.microsoft.com/office/drawing/2014/main" id="{59E182EA-F4A6-1A11-3337-BAC2F575DF39}"/>
              </a:ext>
            </a:extLst>
          </p:cNvPr>
          <p:cNvSpPr>
            <a:spLocks noGrp="1"/>
          </p:cNvSpPr>
          <p:nvPr>
            <p:ph type="title" hasCustomPrompt="1"/>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11593688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4"/>
            </p:custDataLst>
            <p:extLst>
              <p:ext uri="{D42A27DB-BD31-4B8C-83A1-F6EECF244321}">
                <p14:modId xmlns:p14="http://schemas.microsoft.com/office/powerpoint/2010/main" val="16570005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270" imgH="270" progId="TCLayout.ActiveDocument.1">
                  <p:embed/>
                </p:oleObj>
              </mc:Choice>
              <mc:Fallback>
                <p:oleObj name="think-cell Slide" r:id="rId45" imgW="270" imgH="270" progId="TCLayout.ActiveDocument.1">
                  <p:embed/>
                  <p:pic>
                    <p:nvPicPr>
                      <p:cNvPr id="2" name="Object 1" hidden="1"/>
                      <p:cNvPicPr/>
                      <p:nvPr/>
                    </p:nvPicPr>
                    <p:blipFill>
                      <a:blip r:embed="rId46"/>
                      <a:stretch>
                        <a:fillRect/>
                      </a:stretch>
                    </p:blipFill>
                    <p:spPr>
                      <a:xfrm>
                        <a:off x="1588" y="1588"/>
                        <a:ext cx="1587" cy="1587"/>
                      </a:xfrm>
                      <a:prstGeom prst="rect">
                        <a:avLst/>
                      </a:prstGeom>
                    </p:spPr>
                  </p:pic>
                </p:oleObj>
              </mc:Fallback>
            </mc:AlternateContent>
          </a:graphicData>
        </a:graphic>
      </p:graphicFrame>
      <p:pic>
        <p:nvPicPr>
          <p:cNvPr id="6" name="Picture 5" descr="A blue text on a black background&#10;&#10;Description automatically generated">
            <a:extLst>
              <a:ext uri="{FF2B5EF4-FFF2-40B4-BE49-F238E27FC236}">
                <a16:creationId xmlns:a16="http://schemas.microsoft.com/office/drawing/2014/main" id="{E942D916-FC63-C07F-AAAF-AD1C491E8FCF}"/>
              </a:ext>
            </a:extLst>
          </p:cNvPr>
          <p:cNvPicPr>
            <a:picLocks noChangeAspect="1"/>
          </p:cNvPicPr>
          <p:nvPr userDrawn="1"/>
        </p:nvPicPr>
        <p:blipFill>
          <a:blip r:embed="rId47" cstate="hqprint">
            <a:extLst>
              <a:ext uri="{28A0092B-C50C-407E-A947-70E740481C1C}">
                <a14:useLocalDpi xmlns:a14="http://schemas.microsoft.com/office/drawing/2010/main" val="0"/>
              </a:ext>
            </a:extLst>
          </a:blip>
          <a:stretch>
            <a:fillRect/>
          </a:stretch>
        </p:blipFill>
        <p:spPr>
          <a:xfrm>
            <a:off x="8504237" y="6413712"/>
            <a:ext cx="950400" cy="313159"/>
          </a:xfrm>
          <a:prstGeom prst="rect">
            <a:avLst/>
          </a:prstGeom>
        </p:spPr>
      </p:pic>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rtl="0">
              <a:defRPr lang="en-GB" sz="900" b="0" kern="1200" baseline="0" smtClean="0">
                <a:solidFill>
                  <a:schemeClr val="bg2"/>
                </a:solidFill>
                <a:latin typeface="+mn-lt"/>
                <a:ea typeface="ＭＳ Ｐゴシック" charset="-128"/>
                <a:cs typeface="Arial" pitchFamily="34" charset="0"/>
              </a:defRPr>
            </a:lvl1pPr>
          </a:lstStyle>
          <a:p>
            <a:fld id="{E78626B2-E168-480E-BAE6-B60060C6AB83}" type="slidenum">
              <a:rPr lang="en-GB" smtClean="0"/>
              <a:pPr/>
              <a:t>‹#›</a:t>
            </a:fld>
            <a:endParaRPr lang="en-GB" dirty="0"/>
          </a:p>
        </p:txBody>
      </p:sp>
      <p:sp>
        <p:nvSpPr>
          <p:cNvPr id="3" name="Content Placeholder 5">
            <a:extLst>
              <a:ext uri="{FF2B5EF4-FFF2-40B4-BE49-F238E27FC236}">
                <a16:creationId xmlns:a16="http://schemas.microsoft.com/office/drawing/2014/main" id="{DF1E36BB-561A-A500-2824-9405B47A19A2}"/>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10000"/>
              </a:lnSpc>
              <a:spcBef>
                <a:spcPct val="0"/>
              </a:spcBef>
              <a:spcAft>
                <a:spcPts val="800"/>
              </a:spcAft>
              <a:buClr>
                <a:schemeClr val="tx1"/>
              </a:buClr>
              <a:buSzPct val="110000"/>
              <a:buFontTx/>
              <a:buNone/>
              <a:tabLst/>
              <a:defRPr lang="en-GB" sz="900" b="0" kern="1200" baseline="0" dirty="0">
                <a:solidFill>
                  <a:schemeClr val="bg2"/>
                </a:solidFill>
                <a:latin typeface="+mn-lt"/>
                <a:ea typeface="ＭＳ Ｐゴシック" charset="-128"/>
                <a:cs typeface="Arial" pitchFamily="34" charset="0"/>
              </a:defRPr>
            </a:lvl1pPr>
            <a:lvl2pPr marL="354013" indent="-176400" algn="l" rtl="0" eaLnBrk="1" fontAlgn="base" hangingPunct="1">
              <a:lnSpc>
                <a:spcPct val="110000"/>
              </a:lnSpc>
              <a:spcBef>
                <a:spcPct val="0"/>
              </a:spcBef>
              <a:spcAft>
                <a:spcPts val="800"/>
              </a:spcAft>
              <a:buClr>
                <a:schemeClr val="tx1"/>
              </a:buClr>
              <a:buFont typeface="Symbol" pitchFamily="18" charset="2"/>
              <a:buChar char="-"/>
              <a:defRPr sz="1200" kern="1200" baseline="0">
                <a:solidFill>
                  <a:schemeClr val="tx1"/>
                </a:solidFill>
                <a:latin typeface="+mn-lt"/>
                <a:ea typeface="ＭＳ Ｐゴシック" charset="-128"/>
                <a:cs typeface="Arial" pitchFamily="34" charset="0"/>
              </a:defRPr>
            </a:lvl2pPr>
            <a:lvl3pPr marL="534988" indent="-169863" algn="l" rtl="0" eaLnBrk="1" fontAlgn="base" hangingPunct="1">
              <a:lnSpc>
                <a:spcPct val="110000"/>
              </a:lnSpc>
              <a:spcBef>
                <a:spcPct val="0"/>
              </a:spcBef>
              <a:spcAft>
                <a:spcPts val="800"/>
              </a:spcAft>
              <a:buClr>
                <a:schemeClr val="tx1"/>
              </a:buClr>
              <a:buSzPct val="90000"/>
              <a:buFont typeface="ABeeZee Regular" pitchFamily="2" charset="0"/>
              <a:buChar char="•"/>
              <a:tabLst/>
              <a:defRPr sz="1200" kern="1200" baseline="0">
                <a:solidFill>
                  <a:schemeClr val="tx1"/>
                </a:solidFill>
                <a:latin typeface="+mn-lt"/>
                <a:ea typeface="ＭＳ Ｐゴシック" charset="-128"/>
                <a:cs typeface="Arial" pitchFamily="34" charset="0"/>
              </a:defRPr>
            </a:lvl3pPr>
            <a:lvl4pPr marL="719138" indent="-176400" algn="l" rtl="0" eaLnBrk="1" fontAlgn="base" hangingPunct="1">
              <a:lnSpc>
                <a:spcPct val="110000"/>
              </a:lnSpc>
              <a:spcBef>
                <a:spcPct val="0"/>
              </a:spcBef>
              <a:spcAft>
                <a:spcPts val="800"/>
              </a:spcAft>
              <a:buClr>
                <a:schemeClr val="tx1"/>
              </a:buClr>
              <a:buFont typeface="Symbol" pitchFamily="18" charset="2"/>
              <a:buChar char="-"/>
              <a:defRPr sz="1200" kern="1200" baseline="0">
                <a:solidFill>
                  <a:schemeClr val="tx1"/>
                </a:solidFill>
                <a:latin typeface="+mn-lt"/>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noProof="0" dirty="0">
                <a:latin typeface="+mn-lt"/>
              </a:rPr>
              <a:t>AI and data platforms: worldwide market shares 2024</a:t>
            </a:r>
            <a:endParaRPr lang="en-US" dirty="0"/>
          </a:p>
        </p:txBody>
      </p:sp>
    </p:spTree>
    <p:extLst>
      <p:ext uri="{BB962C8B-B14F-4D97-AF65-F5344CB8AC3E}">
        <p14:creationId xmlns:p14="http://schemas.microsoft.com/office/powerpoint/2010/main" val="745810814"/>
      </p:ext>
    </p:extLst>
  </p:cSld>
  <p:clrMap bg1="lt1" tx1="dk1" bg2="lt2" tx2="dk2" accent1="accent1" accent2="accent2" accent3="accent3" accent4="accent4" accent5="accent5" accent6="accent6" hlink="hlink" folHlink="folHlink"/>
  <p:sldLayoutIdLst>
    <p:sldLayoutId id="2147483968" r:id="rId1"/>
    <p:sldLayoutId id="2147483971" r:id="rId2"/>
    <p:sldLayoutId id="2147483975" r:id="rId3"/>
    <p:sldLayoutId id="2147483976" r:id="rId4"/>
    <p:sldLayoutId id="2147483978" r:id="rId5"/>
    <p:sldLayoutId id="2147483979" r:id="rId6"/>
    <p:sldLayoutId id="2147483980" r:id="rId7"/>
    <p:sldLayoutId id="2147484027" r:id="rId8"/>
    <p:sldLayoutId id="2147483981" r:id="rId9"/>
    <p:sldLayoutId id="2147483982" r:id="rId10"/>
    <p:sldLayoutId id="2147483983" r:id="rId11"/>
    <p:sldLayoutId id="2147483984" r:id="rId12"/>
    <p:sldLayoutId id="2147483985" r:id="rId13"/>
    <p:sldLayoutId id="2147484026" r:id="rId14"/>
    <p:sldLayoutId id="2147483990" r:id="rId15"/>
    <p:sldLayoutId id="2147483991" r:id="rId16"/>
    <p:sldLayoutId id="2147484029" r:id="rId17"/>
    <p:sldLayoutId id="2147484011" r:id="rId18"/>
    <p:sldLayoutId id="2147484032" r:id="rId19"/>
    <p:sldLayoutId id="2147484010"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71" r:id="rId30"/>
    <p:sldLayoutId id="2147484021" r:id="rId31"/>
    <p:sldLayoutId id="2147484022" r:id="rId32"/>
    <p:sldLayoutId id="2147484023" r:id="rId33"/>
    <p:sldLayoutId id="2147483992" r:id="rId34"/>
    <p:sldLayoutId id="2147483993" r:id="rId35"/>
    <p:sldLayoutId id="2147483994" r:id="rId36"/>
    <p:sldLayoutId id="2147484044" r:id="rId37"/>
    <p:sldLayoutId id="2147484045" r:id="rId38"/>
    <p:sldLayoutId id="2147484074" r:id="rId39"/>
    <p:sldLayoutId id="2147484073" r:id="rId40"/>
    <p:sldLayoutId id="2147483999" r:id="rId41"/>
    <p:sldLayoutId id="2147484035" r:id="rId42"/>
  </p:sldLayoutIdLst>
  <p:hf hdr="0" dt="0"/>
  <p:txStyles>
    <p:titleStyle>
      <a:lvl1pPr algn="l" rtl="0" eaLnBrk="1" fontAlgn="base" hangingPunct="1">
        <a:lnSpc>
          <a:spcPts val="2500"/>
        </a:lnSpc>
        <a:spcBef>
          <a:spcPct val="0"/>
        </a:spcBef>
        <a:spcAft>
          <a:spcPct val="0"/>
        </a:spcAft>
        <a:defRPr lang="en-GB" sz="2000" b="1" kern="1200" baseline="0" noProof="0" dirty="0">
          <a:solidFill>
            <a:srgbClr val="211551"/>
          </a:solidFill>
          <a:latin typeface="+mj-lt"/>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6213" indent="-176213" algn="l" rtl="0" eaLnBrk="1" fontAlgn="base" hangingPunct="1">
        <a:lnSpc>
          <a:spcPct val="110000"/>
        </a:lnSpc>
        <a:spcBef>
          <a:spcPct val="0"/>
        </a:spcBef>
        <a:spcAft>
          <a:spcPts val="800"/>
        </a:spcAft>
        <a:buClr>
          <a:schemeClr val="tx1"/>
        </a:buClr>
        <a:buSzPct val="110000"/>
        <a:buFont typeface="Calibri" panose="020F0502020204030204" pitchFamily="34" charset="0"/>
        <a:buChar char="•"/>
        <a:tabLst/>
        <a:defRPr sz="1200" kern="1200" baseline="0">
          <a:solidFill>
            <a:schemeClr val="tx1"/>
          </a:solidFill>
          <a:latin typeface="+mn-lt"/>
          <a:ea typeface="ＭＳ Ｐゴシック" charset="-128"/>
          <a:cs typeface="Arial" pitchFamily="34" charset="0"/>
        </a:defRPr>
      </a:lvl1pPr>
      <a:lvl2pPr marL="354013" indent="-176400" algn="l" rtl="0" eaLnBrk="1" fontAlgn="base" hangingPunct="1">
        <a:lnSpc>
          <a:spcPct val="110000"/>
        </a:lnSpc>
        <a:spcBef>
          <a:spcPct val="0"/>
        </a:spcBef>
        <a:spcAft>
          <a:spcPts val="800"/>
        </a:spcAft>
        <a:buClr>
          <a:schemeClr val="tx1"/>
        </a:buClr>
        <a:buFont typeface="Symbol" pitchFamily="18" charset="2"/>
        <a:buChar char="-"/>
        <a:defRPr sz="1200" kern="1200" baseline="0">
          <a:solidFill>
            <a:schemeClr val="tx1"/>
          </a:solidFill>
          <a:latin typeface="+mn-lt"/>
          <a:ea typeface="ＭＳ Ｐゴシック" charset="-128"/>
          <a:cs typeface="Arial" pitchFamily="34" charset="0"/>
        </a:defRPr>
      </a:lvl2pPr>
      <a:lvl3pPr marL="534988" indent="-169863" algn="l" rtl="0" eaLnBrk="1" fontAlgn="base" hangingPunct="1">
        <a:lnSpc>
          <a:spcPct val="110000"/>
        </a:lnSpc>
        <a:spcBef>
          <a:spcPct val="0"/>
        </a:spcBef>
        <a:spcAft>
          <a:spcPts val="800"/>
        </a:spcAft>
        <a:buClr>
          <a:schemeClr val="tx1"/>
        </a:buClr>
        <a:buSzPct val="90000"/>
        <a:buFont typeface="ABeeZee Regular" pitchFamily="2" charset="0"/>
        <a:buChar char="•"/>
        <a:tabLst/>
        <a:defRPr sz="1200" kern="1200" baseline="0">
          <a:solidFill>
            <a:schemeClr val="tx1"/>
          </a:solidFill>
          <a:latin typeface="+mn-lt"/>
          <a:ea typeface="ＭＳ Ｐゴシック" charset="-128"/>
          <a:cs typeface="Arial" pitchFamily="34" charset="0"/>
        </a:defRPr>
      </a:lvl3pPr>
      <a:lvl4pPr marL="719138" indent="-176400" algn="l" rtl="0" eaLnBrk="1" fontAlgn="base" hangingPunct="1">
        <a:lnSpc>
          <a:spcPct val="110000"/>
        </a:lnSpc>
        <a:spcBef>
          <a:spcPct val="0"/>
        </a:spcBef>
        <a:spcAft>
          <a:spcPts val="800"/>
        </a:spcAft>
        <a:buClr>
          <a:schemeClr val="tx1"/>
        </a:buClr>
        <a:buFont typeface="Symbol" pitchFamily="18" charset="2"/>
        <a:buChar char="-"/>
        <a:defRPr sz="1200" kern="1200" baseline="0">
          <a:solidFill>
            <a:schemeClr val="tx1"/>
          </a:solidFill>
          <a:latin typeface="+mn-lt"/>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176213" indent="-176213" algn="l" rtl="0" eaLnBrk="1" fontAlgn="base" hangingPunct="1">
        <a:buClr>
          <a:schemeClr val="tx1"/>
        </a:buClr>
        <a:buSzPct val="110000"/>
        <a:buFont typeface="Calibri" panose="020F0502020204030204" pitchFamily="34" charset="0"/>
        <a:buChar char="•"/>
        <a:defRPr sz="1000" kern="1200">
          <a:solidFill>
            <a:schemeClr val="tx1"/>
          </a:solidFill>
          <a:latin typeface="+mn-lt"/>
          <a:ea typeface="+mn-ea"/>
          <a:cs typeface="+mn-cs"/>
        </a:defRPr>
      </a:lvl2pPr>
      <a:lvl3pPr marL="354013" indent="-176400" algn="l" rtl="0" eaLnBrk="1" fontAlgn="base" hangingPunct="1">
        <a:buClr>
          <a:schemeClr val="tx1"/>
        </a:buClr>
        <a:buFont typeface="Symbol" pitchFamily="18" charset="2"/>
        <a:buChar char="-"/>
        <a:defRPr sz="1000" kern="1200">
          <a:solidFill>
            <a:schemeClr val="tx1"/>
          </a:solidFill>
          <a:latin typeface="+mn-lt"/>
          <a:ea typeface="+mn-ea"/>
          <a:cs typeface="+mn-cs"/>
        </a:defRPr>
      </a:lvl3pPr>
      <a:lvl4pPr marL="534988" indent="-169863" algn="l" rtl="0" eaLnBrk="1" fontAlgn="base" hangingPunct="1">
        <a:buClr>
          <a:schemeClr val="tx1"/>
        </a:buClr>
        <a:buSzPct val="90000"/>
        <a:buFont typeface="ABeeZee Regular" pitchFamily="2" charset="0"/>
        <a:buChar char="•"/>
        <a:defRPr sz="1000" kern="1200">
          <a:solidFill>
            <a:schemeClr val="tx1"/>
          </a:solidFill>
          <a:latin typeface="+mn-lt"/>
          <a:ea typeface="+mn-ea"/>
          <a:cs typeface="+mn-cs"/>
        </a:defRPr>
      </a:lvl4pPr>
      <a:lvl5pPr marL="719138" indent="-176400" algn="l" rtl="0" eaLnBrk="1" fontAlgn="base" hangingPunct="1">
        <a:buClr>
          <a:schemeClr val="tx1"/>
        </a:buClr>
        <a:buFont typeface="Symbol" pitchFamily="18" charset="2"/>
        <a:buChar char="-"/>
        <a:defRPr sz="1000" kern="1200">
          <a:solidFill>
            <a:schemeClr val="tx1"/>
          </a:solidFill>
          <a:latin typeface="+mn-lt"/>
          <a:ea typeface="+mn-ea"/>
          <a:cs typeface="+mn-cs"/>
        </a:defRPr>
      </a:lvl5pPr>
      <a:lvl6pPr marL="1828800" algn="l" defTabSz="914400" rtl="0" eaLnBrk="1" latinLnBrk="0" hangingPunct="1">
        <a:defRPr sz="1800" kern="1200">
          <a:solidFill>
            <a:schemeClr val="tx1"/>
          </a:solidFill>
          <a:latin typeface="+mn-lt"/>
          <a:ea typeface="+mn-ea"/>
          <a:cs typeface="+mn-cs"/>
        </a:defRPr>
      </a:lvl6pPr>
      <a:lvl7pPr marL="2286000" algn="l" defTabSz="914400" rtl="0" eaLnBrk="1" latinLnBrk="0" hangingPunct="1">
        <a:defRPr sz="1800" kern="1200">
          <a:solidFill>
            <a:schemeClr val="tx1"/>
          </a:solidFill>
          <a:latin typeface="+mn-lt"/>
          <a:ea typeface="+mn-ea"/>
          <a:cs typeface="+mn-cs"/>
        </a:defRPr>
      </a:lvl7pPr>
      <a:lvl8pPr marL="2743200" algn="l" defTabSz="914400" rtl="0" eaLnBrk="1" latinLnBrk="0" hangingPunct="1">
        <a:defRPr sz="1800" kern="1200">
          <a:solidFill>
            <a:schemeClr val="tx1"/>
          </a:solidFill>
          <a:latin typeface="+mn-lt"/>
          <a:ea typeface="+mn-ea"/>
          <a:cs typeface="+mn-cs"/>
        </a:defRPr>
      </a:lvl8pPr>
      <a:lvl9pPr marL="32004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guide id="11" orient="horz" pos="4224" userDrawn="1">
          <p15:clr>
            <a:srgbClr val="5ACBF0"/>
          </p15:clr>
        </p15:guide>
        <p15:guide id="13" pos="4617" userDrawn="1">
          <p15:clr>
            <a:srgbClr val="F26B43"/>
          </p15:clr>
        </p15:guide>
        <p15:guide id="14" orient="horz" pos="867" userDrawn="1">
          <p15:clr>
            <a:srgbClr val="F26B43"/>
          </p15:clr>
        </p15:guide>
        <p15:guide id="15" pos="16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3.emf"/><Relationship Id="rId4" Type="http://schemas.openxmlformats.org/officeDocument/2006/relationships/oleObject" Target="../embeddings/oleObject31.bin"/></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4.xml"/><Relationship Id="rId1" Type="http://schemas.openxmlformats.org/officeDocument/2006/relationships/tags" Target="../tags/tag49.xml"/><Relationship Id="rId6" Type="http://schemas.openxmlformats.org/officeDocument/2006/relationships/chart" Target="../charts/chart2.xml"/><Relationship Id="rId5" Type="http://schemas.openxmlformats.org/officeDocument/2006/relationships/image" Target="../media/image3.emf"/><Relationship Id="rId4"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4.xml"/><Relationship Id="rId1" Type="http://schemas.openxmlformats.org/officeDocument/2006/relationships/tags" Target="../tags/tag5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4.xml"/><Relationship Id="rId1" Type="http://schemas.openxmlformats.org/officeDocument/2006/relationships/tags" Target="../tags/tag51.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14.xml"/><Relationship Id="rId1" Type="http://schemas.openxmlformats.org/officeDocument/2006/relationships/tags" Target="../tags/tag52.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3.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oleObject" Target="../embeddings/oleObject40.bin"/><Relationship Id="rId5" Type="http://schemas.openxmlformats.org/officeDocument/2006/relationships/tags" Target="../tags/tag57.xml"/><Relationship Id="rId10" Type="http://schemas.openxmlformats.org/officeDocument/2006/relationships/slideLayout" Target="../slideLayouts/slideLayout5.xml"/><Relationship Id="rId4" Type="http://schemas.openxmlformats.org/officeDocument/2006/relationships/tags" Target="../tags/tag56.xml"/><Relationship Id="rId9" Type="http://schemas.openxmlformats.org/officeDocument/2006/relationships/tags" Target="../tags/tag61.xml"/></Relationships>
</file>

<file path=ppt/slides/_rels/slide16.xml.rels><?xml version="1.0" encoding="UTF-8" standalone="yes"?>
<Relationships xmlns="http://schemas.openxmlformats.org/package/2006/relationships"><Relationship Id="rId2" Type="http://schemas.openxmlformats.org/officeDocument/2006/relationships/hyperlink" Target="https://datahub.analysysmason.com/"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39.png"/><Relationship Id="rId5" Type="http://schemas.openxmlformats.org/officeDocument/2006/relationships/hyperlink" Target="https://datahub.analysysmason.com/" TargetMode="Externa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65.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1.xml"/><Relationship Id="rId1" Type="http://schemas.openxmlformats.org/officeDocument/2006/relationships/tags" Target="../tags/tag66.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9.xml"/><Relationship Id="rId1" Type="http://schemas.openxmlformats.org/officeDocument/2006/relationships/tags" Target="../tags/tag67.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1.xml"/><Relationship Id="rId1" Type="http://schemas.openxmlformats.org/officeDocument/2006/relationships/tags" Target="../tags/tag68.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9.xml"/><Relationship Id="rId1" Type="http://schemas.openxmlformats.org/officeDocument/2006/relationships/tags" Target="../tags/tag69.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1.xml"/><Relationship Id="rId1" Type="http://schemas.openxmlformats.org/officeDocument/2006/relationships/tags" Target="../tags/tag70.x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9.xml"/><Relationship Id="rId1" Type="http://schemas.openxmlformats.org/officeDocument/2006/relationships/tags" Target="../tags/tag71.xml"/><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72.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73.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1.xml"/><Relationship Id="rId1" Type="http://schemas.openxmlformats.org/officeDocument/2006/relationships/tags" Target="../tags/tag74.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9.xml"/><Relationship Id="rId1" Type="http://schemas.openxmlformats.org/officeDocument/2006/relationships/tags" Target="../tags/tag75.x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76.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9.xml"/><Relationship Id="rId1" Type="http://schemas.openxmlformats.org/officeDocument/2006/relationships/tags" Target="../tags/tag77.xm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1.xml"/><Relationship Id="rId1" Type="http://schemas.openxmlformats.org/officeDocument/2006/relationships/tags" Target="../tags/tag78.x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79.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1.xml"/><Relationship Id="rId1" Type="http://schemas.openxmlformats.org/officeDocument/2006/relationships/tags" Target="../tags/tag80.xml"/><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81.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1.xml"/><Relationship Id="rId1" Type="http://schemas.openxmlformats.org/officeDocument/2006/relationships/tags" Target="../tags/tag82.xml"/><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83.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44.xml"/><Relationship Id="rId6" Type="http://schemas.openxmlformats.org/officeDocument/2006/relationships/image" Target="../media/image24.png"/><Relationship Id="rId5" Type="http://schemas.openxmlformats.org/officeDocument/2006/relationships/image" Target="../media/image3.emf"/><Relationship Id="rId4" Type="http://schemas.openxmlformats.org/officeDocument/2006/relationships/oleObject" Target="../embeddings/oleObject3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1.xml"/><Relationship Id="rId1" Type="http://schemas.openxmlformats.org/officeDocument/2006/relationships/tags" Target="../tags/tag84.xml"/><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85.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86.xml"/><Relationship Id="rId6" Type="http://schemas.openxmlformats.org/officeDocument/2006/relationships/hyperlink" Target="https://www.snowflake.com/en/product/platform/" TargetMode="Externa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87.xml"/><Relationship Id="rId6" Type="http://schemas.openxmlformats.org/officeDocument/2006/relationships/hyperlink" Target="Snowflake%20to%20acquire%20Datavolo:%20Empowering%20data%20engineers%20with%20hybrid,%20multimodal%20pipelines,%20and%20open%20source%20flexibility" TargetMode="Externa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1.xml"/><Relationship Id="rId1" Type="http://schemas.openxmlformats.org/officeDocument/2006/relationships/tags" Target="../tags/tag88.xml"/><Relationship Id="rId4" Type="http://schemas.openxmlformats.org/officeDocument/2006/relationships/image" Target="../media/image3.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89.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3" Type="http://schemas.openxmlformats.org/officeDocument/2006/relationships/tags" Target="../tags/tag92.xml"/><Relationship Id="rId21" Type="http://schemas.openxmlformats.org/officeDocument/2006/relationships/image" Target="../media/image3.emf"/><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oleObject" Target="../embeddings/oleObject45.bin"/><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slideLayout" Target="../slideLayouts/slideLayout5.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tags" Target="../tags/tag108.xm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tags" Target="../tags/tag109.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notesSlide" Target="../notesSlides/notesSlide3.xm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4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3.emf"/><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oleObject" Target="../embeddings/oleObject33.bin"/><Relationship Id="rId9" Type="http://schemas.openxmlformats.org/officeDocument/2006/relationships/image" Target="../media/image28.svg"/><Relationship Id="rId14" Type="http://schemas.openxmlformats.org/officeDocument/2006/relationships/image" Target="../media/image33.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tags" Target="../tags/tag110.xml"/><Relationship Id="rId4" Type="http://schemas.openxmlformats.org/officeDocument/2006/relationships/image" Target="../media/image3.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tags" Target="../tags/tag111.xml"/><Relationship Id="rId4" Type="http://schemas.openxmlformats.org/officeDocument/2006/relationships/image" Target="../media/image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tags" Target="../tags/tag112.xml"/><Relationship Id="rId4" Type="http://schemas.openxmlformats.org/officeDocument/2006/relationships/image" Target="../media/image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41.xml"/><Relationship Id="rId1" Type="http://schemas.openxmlformats.org/officeDocument/2006/relationships/tags" Target="../tags/tag113.xml"/><Relationship Id="rId5" Type="http://schemas.openxmlformats.org/officeDocument/2006/relationships/image" Target="../media/image40.jpeg"/><Relationship Id="rId4" Type="http://schemas.openxmlformats.org/officeDocument/2006/relationships/image" Target="../media/image3.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image" Target="../media/image43.svg"/><Relationship Id="rId2" Type="http://schemas.openxmlformats.org/officeDocument/2006/relationships/slideLayout" Target="../slideLayouts/slideLayout4.xml"/><Relationship Id="rId1" Type="http://schemas.openxmlformats.org/officeDocument/2006/relationships/tags" Target="../tags/tag114.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3.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7.xml"/><Relationship Id="rId1" Type="http://schemas.openxmlformats.org/officeDocument/2006/relationships/tags" Target="../tags/tag115.xml"/><Relationship Id="rId4" Type="http://schemas.openxmlformats.org/officeDocument/2006/relationships/image" Target="../media/image3.emf"/></Relationships>
</file>

<file path=ppt/slides/_rels/slide5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oleObject" Target="../embeddings/oleObject54.bin"/><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slideLayout" Target="../slideLayouts/slideLayout37.xml"/><Relationship Id="rId1" Type="http://schemas.openxmlformats.org/officeDocument/2006/relationships/tags" Target="../tags/tag116.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3.emf"/><Relationship Id="rId9" Type="http://schemas.openxmlformats.org/officeDocument/2006/relationships/image" Target="../media/image48.png"/><Relationship Id="rId14" Type="http://schemas.openxmlformats.org/officeDocument/2006/relationships/image" Target="../media/image53.sv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2.xml"/><Relationship Id="rId1" Type="http://schemas.openxmlformats.org/officeDocument/2006/relationships/tags" Target="../tags/tag117.xml"/><Relationship Id="rId5" Type="http://schemas.openxmlformats.org/officeDocument/2006/relationships/image" Target="../media/image3.emf"/><Relationship Id="rId4" Type="http://schemas.openxmlformats.org/officeDocument/2006/relationships/oleObject" Target="../embeddings/oleObject55.bin"/></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oleObject" Target="../embeddings/oleObject34.bin"/><Relationship Id="rId7"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ags" Target="../tags/tag4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0.xml"/><Relationship Id="rId1" Type="http://schemas.openxmlformats.org/officeDocument/2006/relationships/tags" Target="../tags/tag48.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3022D74-DBAB-CC84-ED92-544531EF1D91}"/>
              </a:ext>
            </a:extLst>
          </p:cNvPr>
          <p:cNvGraphicFramePr>
            <a:graphicFrameLocks noChangeAspect="1"/>
          </p:cNvGraphicFramePr>
          <p:nvPr>
            <p:custDataLst>
              <p:tags r:id="rId1"/>
            </p:custDataLst>
            <p:extLst>
              <p:ext uri="{D42A27DB-BD31-4B8C-83A1-F6EECF244321}">
                <p14:modId xmlns:p14="http://schemas.microsoft.com/office/powerpoint/2010/main" val="857410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0" name="think-cell data - do not delete" hidden="1">
                        <a:extLst>
                          <a:ext uri="{FF2B5EF4-FFF2-40B4-BE49-F238E27FC236}">
                            <a16:creationId xmlns:a16="http://schemas.microsoft.com/office/drawing/2014/main" id="{43022D74-DBAB-CC84-ED92-544531EF1D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162085-B7FD-764D-B665-E4AC9E406306}"/>
              </a:ext>
            </a:extLst>
          </p:cNvPr>
          <p:cNvSpPr>
            <a:spLocks noGrp="1"/>
          </p:cNvSpPr>
          <p:nvPr>
            <p:ph type="ctrTitle"/>
          </p:nvPr>
        </p:nvSpPr>
        <p:spPr/>
        <p:txBody>
          <a:bodyPr vert="horz"/>
          <a:lstStyle/>
          <a:p>
            <a:r>
              <a:rPr lang="en-GB" noProof="0" dirty="0">
                <a:latin typeface="+mn-lt"/>
              </a:rPr>
              <a:t>AI and data platforms: worldwide market shares 2024</a:t>
            </a:r>
          </a:p>
        </p:txBody>
      </p:sp>
      <p:sp>
        <p:nvSpPr>
          <p:cNvPr id="4" name="Subtitle 3">
            <a:extLst>
              <a:ext uri="{FF2B5EF4-FFF2-40B4-BE49-F238E27FC236}">
                <a16:creationId xmlns:a16="http://schemas.microsoft.com/office/drawing/2014/main" id="{ABBE184A-4E76-DCD1-1C39-5E336CE669B0}"/>
              </a:ext>
            </a:extLst>
          </p:cNvPr>
          <p:cNvSpPr>
            <a:spLocks noGrp="1"/>
          </p:cNvSpPr>
          <p:nvPr>
            <p:ph type="subTitle" idx="1"/>
          </p:nvPr>
        </p:nvSpPr>
        <p:spPr/>
        <p:txBody>
          <a:bodyPr/>
          <a:lstStyle/>
          <a:p>
            <a:r>
              <a:rPr lang="en-GB" noProof="0" dirty="0"/>
              <a:t>Market share report</a:t>
            </a:r>
          </a:p>
        </p:txBody>
      </p:sp>
      <p:sp>
        <p:nvSpPr>
          <p:cNvPr id="5" name="Text Placeholder 4">
            <a:extLst>
              <a:ext uri="{FF2B5EF4-FFF2-40B4-BE49-F238E27FC236}">
                <a16:creationId xmlns:a16="http://schemas.microsoft.com/office/drawing/2014/main" id="{79DF88FE-7AC9-BC12-E55C-BA10B521FF3D}"/>
              </a:ext>
            </a:extLst>
          </p:cNvPr>
          <p:cNvSpPr>
            <a:spLocks noGrp="1"/>
          </p:cNvSpPr>
          <p:nvPr>
            <p:ph type="body" sz="quarter" idx="10"/>
          </p:nvPr>
        </p:nvSpPr>
        <p:spPr/>
        <p:txBody>
          <a:bodyPr/>
          <a:lstStyle/>
          <a:p>
            <a:r>
              <a:rPr lang="en-GB" noProof="0" dirty="0"/>
              <a:t>Adaora </a:t>
            </a:r>
            <a:r>
              <a:rPr lang="en-GB" noProof="0" dirty="0" err="1"/>
              <a:t>Okeleke</a:t>
            </a:r>
            <a:endParaRPr lang="en-GB" noProof="0" dirty="0"/>
          </a:p>
        </p:txBody>
      </p:sp>
    </p:spTree>
    <p:extLst>
      <p:ext uri="{BB962C8B-B14F-4D97-AF65-F5344CB8AC3E}">
        <p14:creationId xmlns:p14="http://schemas.microsoft.com/office/powerpoint/2010/main" val="176448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Placeholder 20">
            <a:extLst>
              <a:ext uri="{FF2B5EF4-FFF2-40B4-BE49-F238E27FC236}">
                <a16:creationId xmlns:a16="http://schemas.microsoft.com/office/drawing/2014/main" id="{D1A642A8-85AE-B696-EFE7-2CFDE4E3D332}"/>
              </a:ext>
            </a:extLst>
          </p:cNvPr>
          <p:cNvGraphicFramePr>
            <a:graphicFrameLocks noGrp="1"/>
          </p:cNvGraphicFramePr>
          <p:nvPr>
            <p:ph type="chart" sz="quarter" idx="25"/>
            <p:extLst>
              <p:ext uri="{D42A27DB-BD31-4B8C-83A1-F6EECF244321}">
                <p14:modId xmlns:p14="http://schemas.microsoft.com/office/powerpoint/2010/main" val="3052732962"/>
              </p:ext>
            </p:extLst>
          </p:nvPr>
        </p:nvGraphicFramePr>
        <p:xfrm>
          <a:off x="454025" y="1905000"/>
          <a:ext cx="4248150" cy="4297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hink-cell data - do not delete" hidden="1">
            <a:extLst>
              <a:ext uri="{FF2B5EF4-FFF2-40B4-BE49-F238E27FC236}">
                <a16:creationId xmlns:a16="http://schemas.microsoft.com/office/drawing/2014/main" id="{52AC6FA0-C800-4EA4-747D-6C09C34BAB7B}"/>
              </a:ext>
            </a:extLst>
          </p:cNvPr>
          <p:cNvGraphicFramePr>
            <a:graphicFrameLocks noChangeAspect="1"/>
          </p:cNvGraphicFramePr>
          <p:nvPr>
            <p:custDataLst>
              <p:tags r:id="rId1"/>
            </p:custDataLst>
            <p:extLst>
              <p:ext uri="{D42A27DB-BD31-4B8C-83A1-F6EECF244321}">
                <p14:modId xmlns:p14="http://schemas.microsoft.com/office/powerpoint/2010/main" val="3977320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0" name="think-cell data - do not delete" hidden="1">
                        <a:extLst>
                          <a:ext uri="{FF2B5EF4-FFF2-40B4-BE49-F238E27FC236}">
                            <a16:creationId xmlns:a16="http://schemas.microsoft.com/office/drawing/2014/main" id="{52AC6FA0-C800-4EA4-747D-6C09C34BAB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0716C455-88C4-862A-3C37-690B725F3191}"/>
              </a:ext>
            </a:extLst>
          </p:cNvPr>
          <p:cNvSpPr>
            <a:spLocks noChangeAspect="1"/>
          </p:cNvSpPr>
          <p:nvPr/>
        </p:nvSpPr>
        <p:spPr>
          <a:xfrm>
            <a:off x="1712492" y="31880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noProof="0" dirty="0">
                <a:solidFill>
                  <a:srgbClr val="282887"/>
                </a:solidFill>
                <a:latin typeface="+mn-lt"/>
              </a:rPr>
              <a:t>Total 2024:</a:t>
            </a:r>
          </a:p>
          <a:p>
            <a:pPr algn="ctr">
              <a:spcAft>
                <a:spcPts val="600"/>
              </a:spcAft>
            </a:pPr>
            <a:r>
              <a:rPr lang="en-GB" sz="1400" b="1" baseline="0" noProof="0" dirty="0">
                <a:solidFill>
                  <a:srgbClr val="000000"/>
                </a:solidFill>
                <a:latin typeface="+mn-lt"/>
              </a:rPr>
              <a:t>USD5.1 billion</a:t>
            </a:r>
          </a:p>
          <a:p>
            <a:pPr algn="ctr">
              <a:spcAft>
                <a:spcPts val="300"/>
              </a:spcAft>
            </a:pPr>
            <a:r>
              <a:rPr lang="en-GB" sz="1200" b="1" baseline="0" noProof="0" dirty="0">
                <a:solidFill>
                  <a:srgbClr val="282887"/>
                </a:solidFill>
                <a:latin typeface="+mn-lt"/>
              </a:rPr>
              <a:t>Year-on-year growth:</a:t>
            </a:r>
            <a:br>
              <a:rPr lang="en-GB" sz="1200" b="1" baseline="0" noProof="0" dirty="0">
                <a:solidFill>
                  <a:srgbClr val="282887"/>
                </a:solidFill>
                <a:latin typeface="+mn-lt"/>
              </a:rPr>
            </a:br>
            <a:r>
              <a:rPr lang="en-GB" sz="1400" b="1" noProof="0" dirty="0">
                <a:solidFill>
                  <a:srgbClr val="000000"/>
                </a:solidFill>
              </a:rPr>
              <a:t>12</a:t>
            </a:r>
            <a:r>
              <a:rPr lang="en-GB" sz="1400" b="1" baseline="0" noProof="0" dirty="0">
                <a:solidFill>
                  <a:srgbClr val="000000"/>
                </a:solidFill>
                <a:latin typeface="+mn-lt"/>
              </a:rPr>
              <a:t>%</a:t>
            </a:r>
          </a:p>
        </p:txBody>
      </p:sp>
      <p:sp>
        <p:nvSpPr>
          <p:cNvPr id="2" name="Text Placeholder 1">
            <a:extLst>
              <a:ext uri="{FF2B5EF4-FFF2-40B4-BE49-F238E27FC236}">
                <a16:creationId xmlns:a16="http://schemas.microsoft.com/office/drawing/2014/main" id="{C155F32E-DEBF-5358-8A64-9FC3A0AFDC5A}"/>
              </a:ext>
            </a:extLst>
          </p:cNvPr>
          <p:cNvSpPr>
            <a:spLocks noGrp="1"/>
          </p:cNvSpPr>
          <p:nvPr>
            <p:ph type="body" sz="quarter" idx="19"/>
          </p:nvPr>
        </p:nvSpPr>
        <p:spPr/>
        <p:txBody>
          <a:bodyPr/>
          <a:lstStyle/>
          <a:p>
            <a:r>
              <a:rPr lang="en-GB" baseline="30000" noProof="0" dirty="0"/>
              <a:t>1</a:t>
            </a:r>
            <a:r>
              <a:rPr lang="en-GB" noProof="0" dirty="0"/>
              <a:t> Other vendors include Alteryx, Amdocs, Cloudera, Cohere, Databricks, </a:t>
            </a:r>
            <a:r>
              <a:rPr lang="en-GB" noProof="0" dirty="0" err="1"/>
              <a:t>DataRobot</a:t>
            </a:r>
            <a:r>
              <a:rPr lang="en-GB" noProof="0" dirty="0"/>
              <a:t>, Dataiku, Deloitte, H20.ai Informatica, Infosys, </a:t>
            </a:r>
            <a:r>
              <a:rPr lang="en-GB" noProof="0" dirty="0" err="1"/>
              <a:t>MicrosStrategy</a:t>
            </a:r>
            <a:r>
              <a:rPr lang="en-GB" noProof="0" dirty="0"/>
              <a:t>, OpenAI, Oracle, Palantir, </a:t>
            </a:r>
            <a:r>
              <a:rPr lang="en-GB" noProof="0" dirty="0" err="1"/>
              <a:t>QlikTech</a:t>
            </a:r>
            <a:r>
              <a:rPr lang="en-GB" noProof="0" dirty="0"/>
              <a:t>, SAS, Snowflake and Teradata.</a:t>
            </a:r>
          </a:p>
        </p:txBody>
      </p:sp>
      <p:graphicFrame>
        <p:nvGraphicFramePr>
          <p:cNvPr id="24" name="Chart Placeholder 23">
            <a:extLst>
              <a:ext uri="{FF2B5EF4-FFF2-40B4-BE49-F238E27FC236}">
                <a16:creationId xmlns:a16="http://schemas.microsoft.com/office/drawing/2014/main" id="{5F6AE5D3-6527-07E0-5E2C-5E58B7145B3C}"/>
              </a:ext>
            </a:extLst>
          </p:cNvPr>
          <p:cNvGraphicFramePr>
            <a:graphicFrameLocks noGrp="1"/>
          </p:cNvGraphicFramePr>
          <p:nvPr>
            <p:ph type="chart" sz="quarter" idx="26"/>
            <p:extLst>
              <p:ext uri="{D42A27DB-BD31-4B8C-83A1-F6EECF244321}">
                <p14:modId xmlns:p14="http://schemas.microsoft.com/office/powerpoint/2010/main" val="454642663"/>
              </p:ext>
            </p:extLst>
          </p:nvPr>
        </p:nvGraphicFramePr>
        <p:xfrm>
          <a:off x="5203827" y="1905000"/>
          <a:ext cx="4248150" cy="4297363"/>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 Placeholder 3">
            <a:extLst>
              <a:ext uri="{FF2B5EF4-FFF2-40B4-BE49-F238E27FC236}">
                <a16:creationId xmlns:a16="http://schemas.microsoft.com/office/drawing/2014/main" id="{076A88EC-71B4-86E9-FEBC-98B189F5BDD5}"/>
              </a:ext>
            </a:extLst>
          </p:cNvPr>
          <p:cNvSpPr>
            <a:spLocks noGrp="1"/>
          </p:cNvSpPr>
          <p:nvPr>
            <p:ph type="body" sz="quarter" idx="23"/>
          </p:nvPr>
        </p:nvSpPr>
        <p:spPr/>
        <p:txBody>
          <a:bodyPr/>
          <a:lstStyle/>
          <a:p>
            <a:r>
              <a:rPr lang="en-GB" noProof="0" dirty="0"/>
              <a:t>Figure 6: AI and data platforms total revenue by vendor, worldwide, 2024</a:t>
            </a:r>
            <a:r>
              <a:rPr lang="en-GB" baseline="30000" noProof="0" dirty="0"/>
              <a:t>1</a:t>
            </a:r>
          </a:p>
        </p:txBody>
      </p:sp>
      <p:sp>
        <p:nvSpPr>
          <p:cNvPr id="6" name="Text Placeholder 5">
            <a:extLst>
              <a:ext uri="{FF2B5EF4-FFF2-40B4-BE49-F238E27FC236}">
                <a16:creationId xmlns:a16="http://schemas.microsoft.com/office/drawing/2014/main" id="{CFA6215C-2AC1-D342-FA32-48830E8C61E8}"/>
              </a:ext>
            </a:extLst>
          </p:cNvPr>
          <p:cNvSpPr>
            <a:spLocks noGrp="1"/>
          </p:cNvSpPr>
          <p:nvPr>
            <p:ph type="body" sz="quarter" idx="22"/>
          </p:nvPr>
        </p:nvSpPr>
        <p:spPr/>
        <p:txBody>
          <a:bodyPr/>
          <a:lstStyle/>
          <a:p>
            <a:r>
              <a:rPr lang="en-GB" noProof="0" dirty="0"/>
              <a:t>Figure 5: AI and data platforms total revenue by type, worldwide, 2024</a:t>
            </a:r>
          </a:p>
        </p:txBody>
      </p:sp>
      <p:sp>
        <p:nvSpPr>
          <p:cNvPr id="7" name="Slide Number Placeholder 6">
            <a:extLst>
              <a:ext uri="{FF2B5EF4-FFF2-40B4-BE49-F238E27FC236}">
                <a16:creationId xmlns:a16="http://schemas.microsoft.com/office/drawing/2014/main" id="{60F461E8-523D-2B01-A0A9-F47459818560}"/>
              </a:ext>
            </a:extLst>
          </p:cNvPr>
          <p:cNvSpPr>
            <a:spLocks noGrp="1"/>
          </p:cNvSpPr>
          <p:nvPr>
            <p:ph type="sldNum" sz="quarter" idx="4"/>
          </p:nvPr>
        </p:nvSpPr>
        <p:spPr/>
        <p:txBody>
          <a:bodyPr/>
          <a:lstStyle/>
          <a:p>
            <a:fld id="{E78626B2-E168-480E-BAE6-B60060C6AB83}" type="slidenum">
              <a:rPr lang="en-GB" noProof="0" smtClean="0"/>
              <a:pPr/>
              <a:t>10</a:t>
            </a:fld>
            <a:endParaRPr lang="en-GB" noProof="0" dirty="0"/>
          </a:p>
        </p:txBody>
      </p:sp>
      <p:sp>
        <p:nvSpPr>
          <p:cNvPr id="8" name="Title 7">
            <a:extLst>
              <a:ext uri="{FF2B5EF4-FFF2-40B4-BE49-F238E27FC236}">
                <a16:creationId xmlns:a16="http://schemas.microsoft.com/office/drawing/2014/main" id="{B1A28A0F-165C-0356-D35D-05701A23B575}"/>
              </a:ext>
            </a:extLst>
          </p:cNvPr>
          <p:cNvSpPr>
            <a:spLocks noGrp="1"/>
          </p:cNvSpPr>
          <p:nvPr>
            <p:ph type="title"/>
          </p:nvPr>
        </p:nvSpPr>
        <p:spPr/>
        <p:txBody>
          <a:bodyPr vert="horz"/>
          <a:lstStyle/>
          <a:p>
            <a:r>
              <a:rPr lang="en-GB" noProof="0" dirty="0"/>
              <a:t>AI and data platforms market share</a:t>
            </a:r>
          </a:p>
        </p:txBody>
      </p:sp>
      <p:sp>
        <p:nvSpPr>
          <p:cNvPr id="12" name="Rectangle: Rounded Corners 11">
            <a:extLst>
              <a:ext uri="{FF2B5EF4-FFF2-40B4-BE49-F238E27FC236}">
                <a16:creationId xmlns:a16="http://schemas.microsoft.com/office/drawing/2014/main" id="{587327C0-3767-A855-62AF-06FE24E58D66}"/>
              </a:ext>
            </a:extLst>
          </p:cNvPr>
          <p:cNvSpPr/>
          <p:nvPr/>
        </p:nvSpPr>
        <p:spPr>
          <a:xfrm>
            <a:off x="3290118" y="2018821"/>
            <a:ext cx="1296000" cy="51502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noProof="0" dirty="0"/>
              <a:t>PRODUCT</a:t>
            </a:r>
          </a:p>
        </p:txBody>
      </p:sp>
      <p:sp>
        <p:nvSpPr>
          <p:cNvPr id="13" name="Rectangle: Rounded Corners 12">
            <a:extLst>
              <a:ext uri="{FF2B5EF4-FFF2-40B4-BE49-F238E27FC236}">
                <a16:creationId xmlns:a16="http://schemas.microsoft.com/office/drawing/2014/main" id="{EB34F407-1D50-DBBA-246C-A07A8279F7CC}"/>
              </a:ext>
            </a:extLst>
          </p:cNvPr>
          <p:cNvSpPr/>
          <p:nvPr/>
        </p:nvSpPr>
        <p:spPr>
          <a:xfrm>
            <a:off x="524383" y="5569904"/>
            <a:ext cx="1296000" cy="5150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noProof="0" dirty="0"/>
              <a:t>PROFESSIONAL SERVICES</a:t>
            </a:r>
          </a:p>
        </p:txBody>
      </p:sp>
      <p:cxnSp>
        <p:nvCxnSpPr>
          <p:cNvPr id="14" name="Straight Connector 13">
            <a:extLst>
              <a:ext uri="{FF2B5EF4-FFF2-40B4-BE49-F238E27FC236}">
                <a16:creationId xmlns:a16="http://schemas.microsoft.com/office/drawing/2014/main" id="{CF1A505B-3182-D079-8123-E7FA4783782E}"/>
              </a:ext>
            </a:extLst>
          </p:cNvPr>
          <p:cNvCxnSpPr/>
          <p:nvPr/>
        </p:nvCxnSpPr>
        <p:spPr>
          <a:xfrm>
            <a:off x="3938118" y="2533841"/>
            <a:ext cx="0" cy="53640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B1C889-638C-494A-4B9E-6869DF548A4E}"/>
              </a:ext>
            </a:extLst>
          </p:cNvPr>
          <p:cNvCxnSpPr>
            <a:stCxn id="13" idx="0"/>
          </p:cNvCxnSpPr>
          <p:nvPr/>
        </p:nvCxnSpPr>
        <p:spPr>
          <a:xfrm flipV="1">
            <a:off x="1172383" y="5033639"/>
            <a:ext cx="0" cy="5362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671EB4E-9304-8F9E-4C7A-126749CD34A8}"/>
              </a:ext>
            </a:extLst>
          </p:cNvPr>
          <p:cNvSpPr>
            <a:spLocks noChangeAspect="1"/>
          </p:cNvSpPr>
          <p:nvPr/>
        </p:nvSpPr>
        <p:spPr>
          <a:xfrm>
            <a:off x="1100383" y="496163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17" name="Oval 16">
            <a:extLst>
              <a:ext uri="{FF2B5EF4-FFF2-40B4-BE49-F238E27FC236}">
                <a16:creationId xmlns:a16="http://schemas.microsoft.com/office/drawing/2014/main" id="{2CB41017-547F-AB13-CCA1-900677CE9659}"/>
              </a:ext>
            </a:extLst>
          </p:cNvPr>
          <p:cNvSpPr>
            <a:spLocks noChangeAspect="1"/>
          </p:cNvSpPr>
          <p:nvPr/>
        </p:nvSpPr>
        <p:spPr>
          <a:xfrm>
            <a:off x="3866118" y="299824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25" name="TextBox 1">
            <a:extLst>
              <a:ext uri="{FF2B5EF4-FFF2-40B4-BE49-F238E27FC236}">
                <a16:creationId xmlns:a16="http://schemas.microsoft.com/office/drawing/2014/main" id="{B6C4D8C1-B721-9025-5535-F7AF04DDA503}"/>
              </a:ext>
            </a:extLst>
          </p:cNvPr>
          <p:cNvSpPr txBox="1"/>
          <p:nvPr/>
        </p:nvSpPr>
        <p:spPr>
          <a:xfrm>
            <a:off x="8249004"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
        <p:nvSpPr>
          <p:cNvPr id="26" name="TextBox 1">
            <a:extLst>
              <a:ext uri="{FF2B5EF4-FFF2-40B4-BE49-F238E27FC236}">
                <a16:creationId xmlns:a16="http://schemas.microsoft.com/office/drawing/2014/main" id="{EBE045FB-1112-2A45-5E11-74B5D00ADDD1}"/>
              </a:ext>
            </a:extLst>
          </p:cNvPr>
          <p:cNvSpPr txBox="1"/>
          <p:nvPr/>
        </p:nvSpPr>
        <p:spPr>
          <a:xfrm>
            <a:off x="3476533"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Tree>
    <p:extLst>
      <p:ext uri="{BB962C8B-B14F-4D97-AF65-F5344CB8AC3E}">
        <p14:creationId xmlns:p14="http://schemas.microsoft.com/office/powerpoint/2010/main" val="82013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9BB2B-5118-C5B1-E450-5FC872D1E187}"/>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CF89E1E-11EA-3850-E862-66B8EA8B9365}"/>
              </a:ext>
            </a:extLst>
          </p:cNvPr>
          <p:cNvGraphicFramePr>
            <a:graphicFrameLocks noChangeAspect="1"/>
          </p:cNvGraphicFramePr>
          <p:nvPr>
            <p:custDataLst>
              <p:tags r:id="rId1"/>
            </p:custDataLst>
            <p:extLst>
              <p:ext uri="{D42A27DB-BD31-4B8C-83A1-F6EECF244321}">
                <p14:modId xmlns:p14="http://schemas.microsoft.com/office/powerpoint/2010/main" val="982437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10" name="think-cell data - do not delete" hidden="1">
                        <a:extLst>
                          <a:ext uri="{FF2B5EF4-FFF2-40B4-BE49-F238E27FC236}">
                            <a16:creationId xmlns:a16="http://schemas.microsoft.com/office/drawing/2014/main" id="{1CF89E1E-11EA-3850-E862-66B8EA8B93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D45F4BF-958D-C119-42FE-A69122910185}"/>
              </a:ext>
            </a:extLst>
          </p:cNvPr>
          <p:cNvSpPr>
            <a:spLocks noGrp="1"/>
          </p:cNvSpPr>
          <p:nvPr>
            <p:ph type="body" sz="quarter" idx="19"/>
          </p:nvPr>
        </p:nvSpPr>
        <p:spPr/>
        <p:txBody>
          <a:bodyPr/>
          <a:lstStyle/>
          <a:p>
            <a:r>
              <a:rPr lang="en-GB" baseline="30000" noProof="0" dirty="0"/>
              <a:t>1</a:t>
            </a:r>
            <a:r>
              <a:rPr lang="en-GB" noProof="0" dirty="0"/>
              <a:t> Other vendors include Alteryx, Amdocs, Cloudera, Cohere, Databricks, </a:t>
            </a:r>
            <a:r>
              <a:rPr lang="en-GB" noProof="0" dirty="0" err="1"/>
              <a:t>DataRobot</a:t>
            </a:r>
            <a:r>
              <a:rPr lang="en-GB" noProof="0" dirty="0"/>
              <a:t>, Dataiku, Deloitte, H20.ai Informatica, Infosys, MicroStrategy, OpenAI, Oracle, Palantir, </a:t>
            </a:r>
            <a:r>
              <a:rPr lang="en-GB" noProof="0" dirty="0" err="1"/>
              <a:t>QlikTech</a:t>
            </a:r>
            <a:r>
              <a:rPr lang="en-GB" noProof="0" dirty="0"/>
              <a:t>, SAS, Snowflake and Teradata.</a:t>
            </a:r>
          </a:p>
        </p:txBody>
      </p:sp>
      <p:sp>
        <p:nvSpPr>
          <p:cNvPr id="4" name="Text Placeholder 3">
            <a:extLst>
              <a:ext uri="{FF2B5EF4-FFF2-40B4-BE49-F238E27FC236}">
                <a16:creationId xmlns:a16="http://schemas.microsoft.com/office/drawing/2014/main" id="{A2C2DAA4-9FD2-EA5A-97E3-C744B893CF35}"/>
              </a:ext>
            </a:extLst>
          </p:cNvPr>
          <p:cNvSpPr>
            <a:spLocks noGrp="1"/>
          </p:cNvSpPr>
          <p:nvPr>
            <p:ph type="body" sz="quarter" idx="23"/>
          </p:nvPr>
        </p:nvSpPr>
        <p:spPr/>
        <p:txBody>
          <a:bodyPr/>
          <a:lstStyle/>
          <a:p>
            <a:r>
              <a:rPr lang="en-GB" noProof="0" dirty="0"/>
              <a:t>Figure 8: AI and data platforms professional services revenue by vendor, worldwide, 2024</a:t>
            </a:r>
            <a:r>
              <a:rPr lang="en-GB" baseline="30000" noProof="0" dirty="0"/>
              <a:t>1</a:t>
            </a:r>
          </a:p>
        </p:txBody>
      </p:sp>
      <p:sp>
        <p:nvSpPr>
          <p:cNvPr id="6" name="Text Placeholder 5">
            <a:extLst>
              <a:ext uri="{FF2B5EF4-FFF2-40B4-BE49-F238E27FC236}">
                <a16:creationId xmlns:a16="http://schemas.microsoft.com/office/drawing/2014/main" id="{A7CFF603-91D9-EE6E-E97F-0A8A94811FBA}"/>
              </a:ext>
            </a:extLst>
          </p:cNvPr>
          <p:cNvSpPr>
            <a:spLocks noGrp="1"/>
          </p:cNvSpPr>
          <p:nvPr>
            <p:ph type="body" sz="quarter" idx="22"/>
          </p:nvPr>
        </p:nvSpPr>
        <p:spPr/>
        <p:txBody>
          <a:bodyPr/>
          <a:lstStyle/>
          <a:p>
            <a:r>
              <a:rPr lang="en-GB" noProof="0" dirty="0"/>
              <a:t>Figure 7: AI and data platforms product revenue by vendor, worldwide, 2024</a:t>
            </a:r>
            <a:r>
              <a:rPr lang="en-GB" baseline="30000" noProof="0" dirty="0"/>
              <a:t>1</a:t>
            </a:r>
          </a:p>
        </p:txBody>
      </p:sp>
      <p:sp>
        <p:nvSpPr>
          <p:cNvPr id="7" name="Slide Number Placeholder 6">
            <a:extLst>
              <a:ext uri="{FF2B5EF4-FFF2-40B4-BE49-F238E27FC236}">
                <a16:creationId xmlns:a16="http://schemas.microsoft.com/office/drawing/2014/main" id="{FB9F1205-2A0C-7096-966E-8E0448BA3D3C}"/>
              </a:ext>
            </a:extLst>
          </p:cNvPr>
          <p:cNvSpPr>
            <a:spLocks noGrp="1"/>
          </p:cNvSpPr>
          <p:nvPr>
            <p:ph type="sldNum" sz="quarter" idx="4"/>
          </p:nvPr>
        </p:nvSpPr>
        <p:spPr/>
        <p:txBody>
          <a:bodyPr/>
          <a:lstStyle/>
          <a:p>
            <a:fld id="{E78626B2-E168-480E-BAE6-B60060C6AB83}" type="slidenum">
              <a:rPr lang="en-GB" noProof="0" smtClean="0"/>
              <a:pPr/>
              <a:t>11</a:t>
            </a:fld>
            <a:endParaRPr lang="en-GB" noProof="0" dirty="0"/>
          </a:p>
        </p:txBody>
      </p:sp>
      <p:sp>
        <p:nvSpPr>
          <p:cNvPr id="8" name="Title 7">
            <a:extLst>
              <a:ext uri="{FF2B5EF4-FFF2-40B4-BE49-F238E27FC236}">
                <a16:creationId xmlns:a16="http://schemas.microsoft.com/office/drawing/2014/main" id="{B27B7E55-48E7-BC48-4919-12365B8028EF}"/>
              </a:ext>
            </a:extLst>
          </p:cNvPr>
          <p:cNvSpPr>
            <a:spLocks noGrp="1"/>
          </p:cNvSpPr>
          <p:nvPr>
            <p:ph type="title"/>
          </p:nvPr>
        </p:nvSpPr>
        <p:spPr/>
        <p:txBody>
          <a:bodyPr vert="horz"/>
          <a:lstStyle/>
          <a:p>
            <a:r>
              <a:rPr lang="en-GB" noProof="0" dirty="0"/>
              <a:t>AI and data platforms revenue market share</a:t>
            </a:r>
          </a:p>
        </p:txBody>
      </p:sp>
      <p:sp>
        <p:nvSpPr>
          <p:cNvPr id="26" name="TextBox 1">
            <a:extLst>
              <a:ext uri="{FF2B5EF4-FFF2-40B4-BE49-F238E27FC236}">
                <a16:creationId xmlns:a16="http://schemas.microsoft.com/office/drawing/2014/main" id="{AEE68217-2529-DC66-3A21-8FD02B523018}"/>
              </a:ext>
            </a:extLst>
          </p:cNvPr>
          <p:cNvSpPr txBox="1"/>
          <p:nvPr/>
        </p:nvSpPr>
        <p:spPr>
          <a:xfrm>
            <a:off x="3476533"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graphicFrame>
        <p:nvGraphicFramePr>
          <p:cNvPr id="30" name="Chart Placeholder 10">
            <a:extLst>
              <a:ext uri="{FF2B5EF4-FFF2-40B4-BE49-F238E27FC236}">
                <a16:creationId xmlns:a16="http://schemas.microsoft.com/office/drawing/2014/main" id="{22F8438B-EE97-4437-A9CD-69A19271F632}"/>
              </a:ext>
            </a:extLst>
          </p:cNvPr>
          <p:cNvGraphicFramePr>
            <a:graphicFrameLocks/>
          </p:cNvGraphicFramePr>
          <p:nvPr>
            <p:extLst>
              <p:ext uri="{D42A27DB-BD31-4B8C-83A1-F6EECF244321}">
                <p14:modId xmlns:p14="http://schemas.microsoft.com/office/powerpoint/2010/main" val="1214779694"/>
              </p:ext>
            </p:extLst>
          </p:nvPr>
        </p:nvGraphicFramePr>
        <p:xfrm>
          <a:off x="454025" y="1903413"/>
          <a:ext cx="4248150" cy="4297362"/>
        </p:xfrm>
        <a:graphic>
          <a:graphicData uri="http://schemas.openxmlformats.org/drawingml/2006/chart">
            <c:chart xmlns:c="http://schemas.openxmlformats.org/drawingml/2006/chart" xmlns:r="http://schemas.openxmlformats.org/officeDocument/2006/relationships" r:id="rId5"/>
          </a:graphicData>
        </a:graphic>
      </p:graphicFrame>
      <p:sp>
        <p:nvSpPr>
          <p:cNvPr id="31" name="Oval 30">
            <a:extLst>
              <a:ext uri="{FF2B5EF4-FFF2-40B4-BE49-F238E27FC236}">
                <a16:creationId xmlns:a16="http://schemas.microsoft.com/office/drawing/2014/main" id="{0C79C95F-8AC8-AA75-2560-DD378FB978AE}"/>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noProof="0" dirty="0">
                <a:solidFill>
                  <a:srgbClr val="282887"/>
                </a:solidFill>
                <a:latin typeface="+mn-lt"/>
              </a:rPr>
              <a:t>Total 2024:</a:t>
            </a:r>
          </a:p>
          <a:p>
            <a:pPr algn="ctr">
              <a:spcAft>
                <a:spcPts val="600"/>
              </a:spcAft>
            </a:pPr>
            <a:r>
              <a:rPr lang="en-GB" sz="1400" b="1" baseline="0" noProof="0" dirty="0">
                <a:solidFill>
                  <a:srgbClr val="000000"/>
                </a:solidFill>
                <a:latin typeface="+mn-lt"/>
              </a:rPr>
              <a:t>USD2.94 billion</a:t>
            </a:r>
          </a:p>
          <a:p>
            <a:pPr algn="ctr">
              <a:spcAft>
                <a:spcPts val="300"/>
              </a:spcAft>
            </a:pPr>
            <a:r>
              <a:rPr lang="en-GB" sz="1200" b="1" baseline="0" noProof="0" dirty="0">
                <a:solidFill>
                  <a:srgbClr val="282887"/>
                </a:solidFill>
                <a:latin typeface="+mn-lt"/>
              </a:rPr>
              <a:t>Year-on-year growth:</a:t>
            </a:r>
            <a:br>
              <a:rPr lang="en-GB" sz="1200" b="1" baseline="0" noProof="0" dirty="0">
                <a:solidFill>
                  <a:srgbClr val="282887"/>
                </a:solidFill>
                <a:latin typeface="+mn-lt"/>
              </a:rPr>
            </a:br>
            <a:r>
              <a:rPr lang="en-GB" sz="1400" b="1" baseline="0" noProof="0" dirty="0">
                <a:solidFill>
                  <a:srgbClr val="000000"/>
                </a:solidFill>
                <a:latin typeface="+mn-lt"/>
              </a:rPr>
              <a:t>15%</a:t>
            </a:r>
          </a:p>
        </p:txBody>
      </p:sp>
      <p:graphicFrame>
        <p:nvGraphicFramePr>
          <p:cNvPr id="35" name="Chart Placeholder 10">
            <a:extLst>
              <a:ext uri="{FF2B5EF4-FFF2-40B4-BE49-F238E27FC236}">
                <a16:creationId xmlns:a16="http://schemas.microsoft.com/office/drawing/2014/main" id="{86410B79-25A9-F7BD-6AF4-9857398C87FA}"/>
              </a:ext>
            </a:extLst>
          </p:cNvPr>
          <p:cNvGraphicFramePr>
            <a:graphicFrameLocks/>
          </p:cNvGraphicFramePr>
          <p:nvPr>
            <p:extLst>
              <p:ext uri="{D42A27DB-BD31-4B8C-83A1-F6EECF244321}">
                <p14:modId xmlns:p14="http://schemas.microsoft.com/office/powerpoint/2010/main" val="463738772"/>
              </p:ext>
            </p:extLst>
          </p:nvPr>
        </p:nvGraphicFramePr>
        <p:xfrm>
          <a:off x="5205599" y="1904400"/>
          <a:ext cx="4248000" cy="429736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3F4AAFEC-281B-5D38-431B-2BE5A678EC56}"/>
              </a:ext>
            </a:extLst>
          </p:cNvPr>
          <p:cNvSpPr>
            <a:spLocks noChangeAspect="1"/>
          </p:cNvSpPr>
          <p:nvPr/>
        </p:nvSpPr>
        <p:spPr>
          <a:xfrm>
            <a:off x="6473406" y="2881073"/>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noProof="0" dirty="0">
                <a:solidFill>
                  <a:srgbClr val="282887"/>
                </a:solidFill>
                <a:latin typeface="+mn-lt"/>
              </a:rPr>
              <a:t>Total 2024:</a:t>
            </a:r>
          </a:p>
          <a:p>
            <a:pPr algn="ctr">
              <a:spcAft>
                <a:spcPts val="600"/>
              </a:spcAft>
            </a:pPr>
            <a:r>
              <a:rPr lang="en-GB" sz="1400" b="1" baseline="0" noProof="0" dirty="0">
                <a:solidFill>
                  <a:srgbClr val="000000"/>
                </a:solidFill>
                <a:latin typeface="+mn-lt"/>
              </a:rPr>
              <a:t>USD2.2 billion</a:t>
            </a:r>
          </a:p>
          <a:p>
            <a:pPr algn="ctr">
              <a:spcAft>
                <a:spcPts val="300"/>
              </a:spcAft>
            </a:pPr>
            <a:r>
              <a:rPr lang="en-GB" sz="1200" b="1" baseline="0" noProof="0" dirty="0">
                <a:solidFill>
                  <a:srgbClr val="282887"/>
                </a:solidFill>
                <a:latin typeface="+mn-lt"/>
              </a:rPr>
              <a:t>Year-on-year growth:</a:t>
            </a:r>
            <a:br>
              <a:rPr lang="en-GB" sz="1200" b="1" baseline="0" noProof="0" dirty="0">
                <a:solidFill>
                  <a:srgbClr val="282887"/>
                </a:solidFill>
                <a:latin typeface="+mn-lt"/>
              </a:rPr>
            </a:br>
            <a:r>
              <a:rPr lang="en-GB" sz="1400" b="1" baseline="0" noProof="0" dirty="0">
                <a:solidFill>
                  <a:srgbClr val="000000"/>
                </a:solidFill>
                <a:latin typeface="+mn-lt"/>
              </a:rPr>
              <a:t>8.2%</a:t>
            </a:r>
          </a:p>
        </p:txBody>
      </p:sp>
      <p:sp>
        <p:nvSpPr>
          <p:cNvPr id="38" name="TextBox 1">
            <a:extLst>
              <a:ext uri="{FF2B5EF4-FFF2-40B4-BE49-F238E27FC236}">
                <a16:creationId xmlns:a16="http://schemas.microsoft.com/office/drawing/2014/main" id="{4A51569B-85BE-601F-4026-0F03AFDB95AD}"/>
              </a:ext>
            </a:extLst>
          </p:cNvPr>
          <p:cNvSpPr txBox="1"/>
          <p:nvPr/>
        </p:nvSpPr>
        <p:spPr>
          <a:xfrm>
            <a:off x="8249004"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Tree>
    <p:extLst>
      <p:ext uri="{BB962C8B-B14F-4D97-AF65-F5344CB8AC3E}">
        <p14:creationId xmlns:p14="http://schemas.microsoft.com/office/powerpoint/2010/main" val="313547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EE5B9-89BD-3FA7-9BF6-7AC8C821AF4F}"/>
            </a:ext>
          </a:extLst>
        </p:cNvPr>
        <p:cNvGrpSpPr/>
        <p:nvPr/>
      </p:nvGrpSpPr>
      <p:grpSpPr>
        <a:xfrm>
          <a:off x="0" y="0"/>
          <a:ext cx="0" cy="0"/>
          <a:chOff x="0" y="0"/>
          <a:chExt cx="0" cy="0"/>
        </a:xfrm>
      </p:grpSpPr>
      <p:graphicFrame>
        <p:nvGraphicFramePr>
          <p:cNvPr id="21" name="Chart Placeholder 20">
            <a:extLst>
              <a:ext uri="{FF2B5EF4-FFF2-40B4-BE49-F238E27FC236}">
                <a16:creationId xmlns:a16="http://schemas.microsoft.com/office/drawing/2014/main" id="{684D19C7-8F09-CA98-FE31-030F6E22AE8A}"/>
              </a:ext>
            </a:extLst>
          </p:cNvPr>
          <p:cNvGraphicFramePr>
            <a:graphicFrameLocks noGrp="1"/>
          </p:cNvGraphicFramePr>
          <p:nvPr>
            <p:ph type="chart" sz="quarter" idx="25"/>
            <p:extLst>
              <p:ext uri="{D42A27DB-BD31-4B8C-83A1-F6EECF244321}">
                <p14:modId xmlns:p14="http://schemas.microsoft.com/office/powerpoint/2010/main" val="555169309"/>
              </p:ext>
            </p:extLst>
          </p:nvPr>
        </p:nvGraphicFramePr>
        <p:xfrm>
          <a:off x="454025" y="1905000"/>
          <a:ext cx="4248150" cy="4297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hink-cell data - do not delete" hidden="1">
            <a:extLst>
              <a:ext uri="{FF2B5EF4-FFF2-40B4-BE49-F238E27FC236}">
                <a16:creationId xmlns:a16="http://schemas.microsoft.com/office/drawing/2014/main" id="{DE555225-F0F4-2ABB-97DE-51A696086770}"/>
              </a:ext>
            </a:extLst>
          </p:cNvPr>
          <p:cNvGraphicFramePr>
            <a:graphicFrameLocks noChangeAspect="1"/>
          </p:cNvGraphicFramePr>
          <p:nvPr>
            <p:custDataLst>
              <p:tags r:id="rId1"/>
            </p:custDataLst>
            <p:extLst>
              <p:ext uri="{D42A27DB-BD31-4B8C-83A1-F6EECF244321}">
                <p14:modId xmlns:p14="http://schemas.microsoft.com/office/powerpoint/2010/main" val="2830045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0" name="think-cell data - do not delete" hidden="1">
                        <a:extLst>
                          <a:ext uri="{FF2B5EF4-FFF2-40B4-BE49-F238E27FC236}">
                            <a16:creationId xmlns:a16="http://schemas.microsoft.com/office/drawing/2014/main" id="{DE555225-F0F4-2ABB-97DE-51A6960867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BE2091FD-58A3-5255-5190-27C6BCFF0EDA}"/>
              </a:ext>
            </a:extLst>
          </p:cNvPr>
          <p:cNvSpPr>
            <a:spLocks noChangeAspect="1"/>
          </p:cNvSpPr>
          <p:nvPr/>
        </p:nvSpPr>
        <p:spPr>
          <a:xfrm>
            <a:off x="1712492" y="31880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noProof="0" dirty="0">
                <a:solidFill>
                  <a:srgbClr val="282887"/>
                </a:solidFill>
                <a:latin typeface="+mn-lt"/>
              </a:rPr>
              <a:t>Total 2024:</a:t>
            </a:r>
          </a:p>
          <a:p>
            <a:pPr algn="ctr">
              <a:spcAft>
                <a:spcPts val="600"/>
              </a:spcAft>
            </a:pPr>
            <a:r>
              <a:rPr lang="en-GB" sz="1400" b="1" baseline="0" noProof="0" dirty="0">
                <a:solidFill>
                  <a:srgbClr val="000000"/>
                </a:solidFill>
                <a:latin typeface="+mn-lt"/>
              </a:rPr>
              <a:t>USD2.0 billion</a:t>
            </a:r>
          </a:p>
          <a:p>
            <a:pPr algn="ctr">
              <a:spcAft>
                <a:spcPts val="300"/>
              </a:spcAft>
            </a:pPr>
            <a:r>
              <a:rPr lang="en-GB" sz="1200" b="1" baseline="0" noProof="0" dirty="0">
                <a:solidFill>
                  <a:srgbClr val="282887"/>
                </a:solidFill>
                <a:latin typeface="+mn-lt"/>
              </a:rPr>
              <a:t>Year-on-year growth:</a:t>
            </a:r>
            <a:br>
              <a:rPr lang="en-GB" sz="1200" b="1" baseline="0" noProof="0" dirty="0">
                <a:solidFill>
                  <a:srgbClr val="282887"/>
                </a:solidFill>
                <a:latin typeface="+mn-lt"/>
              </a:rPr>
            </a:br>
            <a:r>
              <a:rPr lang="en-GB" sz="1400" b="1" noProof="0" dirty="0">
                <a:solidFill>
                  <a:srgbClr val="000000"/>
                </a:solidFill>
              </a:rPr>
              <a:t>18.8</a:t>
            </a:r>
            <a:r>
              <a:rPr lang="en-GB" sz="1400" b="1" baseline="0" noProof="0" dirty="0">
                <a:solidFill>
                  <a:srgbClr val="000000"/>
                </a:solidFill>
                <a:latin typeface="+mn-lt"/>
              </a:rPr>
              <a:t>%</a:t>
            </a:r>
          </a:p>
        </p:txBody>
      </p:sp>
      <p:sp>
        <p:nvSpPr>
          <p:cNvPr id="2" name="Text Placeholder 1">
            <a:extLst>
              <a:ext uri="{FF2B5EF4-FFF2-40B4-BE49-F238E27FC236}">
                <a16:creationId xmlns:a16="http://schemas.microsoft.com/office/drawing/2014/main" id="{4FDA4865-723B-055A-D592-235DCF05D928}"/>
              </a:ext>
            </a:extLst>
          </p:cNvPr>
          <p:cNvSpPr>
            <a:spLocks noGrp="1"/>
          </p:cNvSpPr>
          <p:nvPr>
            <p:ph type="body" sz="quarter" idx="19"/>
          </p:nvPr>
        </p:nvSpPr>
        <p:spPr/>
        <p:txBody>
          <a:bodyPr/>
          <a:lstStyle/>
          <a:p>
            <a:r>
              <a:rPr lang="en-GB" baseline="30000" noProof="0" dirty="0"/>
              <a:t>1</a:t>
            </a:r>
            <a:r>
              <a:rPr lang="en-GB" noProof="0" dirty="0"/>
              <a:t> Other vendors include Alteryx, Amdocs, Capgemini, Cohere, Deloitte, </a:t>
            </a:r>
            <a:r>
              <a:rPr lang="en-GB" noProof="0" dirty="0" err="1"/>
              <a:t>DataRobot</a:t>
            </a:r>
            <a:r>
              <a:rPr lang="en-GB" noProof="0" dirty="0"/>
              <a:t>, Dataiku, H20.ai, Infosys, </a:t>
            </a:r>
            <a:r>
              <a:rPr lang="en-GB" noProof="0" dirty="0" err="1"/>
              <a:t>MicrosStrategy</a:t>
            </a:r>
            <a:r>
              <a:rPr lang="en-GB" noProof="0" dirty="0"/>
              <a:t>, OpenAI, Oracle, Palantir and </a:t>
            </a:r>
            <a:r>
              <a:rPr lang="en-GB" noProof="0" dirty="0" err="1"/>
              <a:t>QlikTech</a:t>
            </a:r>
            <a:r>
              <a:rPr lang="en-GB" noProof="0" dirty="0"/>
              <a:t>.</a:t>
            </a:r>
          </a:p>
        </p:txBody>
      </p:sp>
      <p:graphicFrame>
        <p:nvGraphicFramePr>
          <p:cNvPr id="24" name="Chart Placeholder 23">
            <a:extLst>
              <a:ext uri="{FF2B5EF4-FFF2-40B4-BE49-F238E27FC236}">
                <a16:creationId xmlns:a16="http://schemas.microsoft.com/office/drawing/2014/main" id="{DE74551C-8AF5-196F-CEC1-3576E565CE87}"/>
              </a:ext>
            </a:extLst>
          </p:cNvPr>
          <p:cNvGraphicFramePr>
            <a:graphicFrameLocks noGrp="1"/>
          </p:cNvGraphicFramePr>
          <p:nvPr>
            <p:ph type="chart" sz="quarter" idx="26"/>
            <p:extLst>
              <p:ext uri="{D42A27DB-BD31-4B8C-83A1-F6EECF244321}">
                <p14:modId xmlns:p14="http://schemas.microsoft.com/office/powerpoint/2010/main" val="1366885382"/>
              </p:ext>
            </p:extLst>
          </p:nvPr>
        </p:nvGraphicFramePr>
        <p:xfrm>
          <a:off x="5205413" y="1905000"/>
          <a:ext cx="4248150" cy="4297363"/>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 Placeholder 3">
            <a:extLst>
              <a:ext uri="{FF2B5EF4-FFF2-40B4-BE49-F238E27FC236}">
                <a16:creationId xmlns:a16="http://schemas.microsoft.com/office/drawing/2014/main" id="{E7F58A6B-C418-9987-03BE-AADD6775E00E}"/>
              </a:ext>
            </a:extLst>
          </p:cNvPr>
          <p:cNvSpPr>
            <a:spLocks noGrp="1"/>
          </p:cNvSpPr>
          <p:nvPr>
            <p:ph type="body" sz="quarter" idx="23"/>
          </p:nvPr>
        </p:nvSpPr>
        <p:spPr/>
        <p:txBody>
          <a:bodyPr/>
          <a:lstStyle/>
          <a:p>
            <a:r>
              <a:rPr lang="en-GB" noProof="0" dirty="0"/>
              <a:t>Figure 10: AI platforms total revenue by vendor, worldwide, 2024</a:t>
            </a:r>
            <a:r>
              <a:rPr lang="en-GB" baseline="30000" noProof="0" dirty="0"/>
              <a:t>1</a:t>
            </a:r>
          </a:p>
        </p:txBody>
      </p:sp>
      <p:sp>
        <p:nvSpPr>
          <p:cNvPr id="6" name="Text Placeholder 5">
            <a:extLst>
              <a:ext uri="{FF2B5EF4-FFF2-40B4-BE49-F238E27FC236}">
                <a16:creationId xmlns:a16="http://schemas.microsoft.com/office/drawing/2014/main" id="{F7185E43-B638-2D2C-7F47-293F46E0B69B}"/>
              </a:ext>
            </a:extLst>
          </p:cNvPr>
          <p:cNvSpPr>
            <a:spLocks noGrp="1"/>
          </p:cNvSpPr>
          <p:nvPr>
            <p:ph type="body" sz="quarter" idx="22"/>
          </p:nvPr>
        </p:nvSpPr>
        <p:spPr/>
        <p:txBody>
          <a:bodyPr/>
          <a:lstStyle/>
          <a:p>
            <a:r>
              <a:rPr lang="en-GB" noProof="0" dirty="0"/>
              <a:t>Figure 9: AI platforms total revenue by type, worldwide, 2024</a:t>
            </a:r>
          </a:p>
        </p:txBody>
      </p:sp>
      <p:sp>
        <p:nvSpPr>
          <p:cNvPr id="7" name="Slide Number Placeholder 6">
            <a:extLst>
              <a:ext uri="{FF2B5EF4-FFF2-40B4-BE49-F238E27FC236}">
                <a16:creationId xmlns:a16="http://schemas.microsoft.com/office/drawing/2014/main" id="{B87D0B7B-782F-B55A-BA3E-F0F1187C5682}"/>
              </a:ext>
            </a:extLst>
          </p:cNvPr>
          <p:cNvSpPr>
            <a:spLocks noGrp="1"/>
          </p:cNvSpPr>
          <p:nvPr>
            <p:ph type="sldNum" sz="quarter" idx="4"/>
          </p:nvPr>
        </p:nvSpPr>
        <p:spPr/>
        <p:txBody>
          <a:bodyPr/>
          <a:lstStyle/>
          <a:p>
            <a:fld id="{E78626B2-E168-480E-BAE6-B60060C6AB83}" type="slidenum">
              <a:rPr lang="en-GB" noProof="0" smtClean="0"/>
              <a:pPr/>
              <a:t>12</a:t>
            </a:fld>
            <a:endParaRPr lang="en-GB" noProof="0" dirty="0"/>
          </a:p>
        </p:txBody>
      </p:sp>
      <p:sp>
        <p:nvSpPr>
          <p:cNvPr id="8" name="Title 7">
            <a:extLst>
              <a:ext uri="{FF2B5EF4-FFF2-40B4-BE49-F238E27FC236}">
                <a16:creationId xmlns:a16="http://schemas.microsoft.com/office/drawing/2014/main" id="{B3F6DD81-7334-E1CC-EF07-1112EB36973C}"/>
              </a:ext>
            </a:extLst>
          </p:cNvPr>
          <p:cNvSpPr>
            <a:spLocks noGrp="1"/>
          </p:cNvSpPr>
          <p:nvPr>
            <p:ph type="title"/>
          </p:nvPr>
        </p:nvSpPr>
        <p:spPr/>
        <p:txBody>
          <a:bodyPr vert="horz"/>
          <a:lstStyle/>
          <a:p>
            <a:r>
              <a:rPr lang="en-GB" noProof="0" dirty="0"/>
              <a:t>AI platforms revenue market share</a:t>
            </a:r>
          </a:p>
        </p:txBody>
      </p:sp>
      <p:sp>
        <p:nvSpPr>
          <p:cNvPr id="12" name="Rectangle: Rounded Corners 11">
            <a:extLst>
              <a:ext uri="{FF2B5EF4-FFF2-40B4-BE49-F238E27FC236}">
                <a16:creationId xmlns:a16="http://schemas.microsoft.com/office/drawing/2014/main" id="{BE6C5809-BA2F-9905-1DD8-CB47EFC690EB}"/>
              </a:ext>
            </a:extLst>
          </p:cNvPr>
          <p:cNvSpPr/>
          <p:nvPr/>
        </p:nvSpPr>
        <p:spPr>
          <a:xfrm>
            <a:off x="3290118" y="2018821"/>
            <a:ext cx="1296000" cy="51502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noProof="0" dirty="0"/>
              <a:t>PRODUCT</a:t>
            </a:r>
          </a:p>
        </p:txBody>
      </p:sp>
      <p:sp>
        <p:nvSpPr>
          <p:cNvPr id="13" name="Rectangle: Rounded Corners 12">
            <a:extLst>
              <a:ext uri="{FF2B5EF4-FFF2-40B4-BE49-F238E27FC236}">
                <a16:creationId xmlns:a16="http://schemas.microsoft.com/office/drawing/2014/main" id="{E1580A5E-1D76-EB4E-942A-CA3C5B0B45BB}"/>
              </a:ext>
            </a:extLst>
          </p:cNvPr>
          <p:cNvSpPr/>
          <p:nvPr/>
        </p:nvSpPr>
        <p:spPr>
          <a:xfrm>
            <a:off x="524383" y="5569904"/>
            <a:ext cx="1296000" cy="5150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noProof="0" dirty="0"/>
              <a:t>PROFESSIONAL SERVICES</a:t>
            </a:r>
          </a:p>
        </p:txBody>
      </p:sp>
      <p:cxnSp>
        <p:nvCxnSpPr>
          <p:cNvPr id="14" name="Straight Connector 13">
            <a:extLst>
              <a:ext uri="{FF2B5EF4-FFF2-40B4-BE49-F238E27FC236}">
                <a16:creationId xmlns:a16="http://schemas.microsoft.com/office/drawing/2014/main" id="{A0352489-CF56-73F7-3B59-2F609A8E14DF}"/>
              </a:ext>
            </a:extLst>
          </p:cNvPr>
          <p:cNvCxnSpPr/>
          <p:nvPr/>
        </p:nvCxnSpPr>
        <p:spPr>
          <a:xfrm>
            <a:off x="3938118" y="2533841"/>
            <a:ext cx="0" cy="53640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88D6AD-C238-350E-EF59-0FA3D93AF433}"/>
              </a:ext>
            </a:extLst>
          </p:cNvPr>
          <p:cNvCxnSpPr>
            <a:stCxn id="13" idx="0"/>
          </p:cNvCxnSpPr>
          <p:nvPr/>
        </p:nvCxnSpPr>
        <p:spPr>
          <a:xfrm flipV="1">
            <a:off x="1172383" y="5033639"/>
            <a:ext cx="0" cy="5362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35D11C7-A0DB-0370-2527-F0859143A5A2}"/>
              </a:ext>
            </a:extLst>
          </p:cNvPr>
          <p:cNvSpPr>
            <a:spLocks noChangeAspect="1"/>
          </p:cNvSpPr>
          <p:nvPr/>
        </p:nvSpPr>
        <p:spPr>
          <a:xfrm>
            <a:off x="1100383" y="496163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17" name="Oval 16">
            <a:extLst>
              <a:ext uri="{FF2B5EF4-FFF2-40B4-BE49-F238E27FC236}">
                <a16:creationId xmlns:a16="http://schemas.microsoft.com/office/drawing/2014/main" id="{279B389D-62BC-9947-6600-527F5566FC06}"/>
              </a:ext>
            </a:extLst>
          </p:cNvPr>
          <p:cNvSpPr>
            <a:spLocks noChangeAspect="1"/>
          </p:cNvSpPr>
          <p:nvPr/>
        </p:nvSpPr>
        <p:spPr>
          <a:xfrm>
            <a:off x="3866118" y="299824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25" name="TextBox 1">
            <a:extLst>
              <a:ext uri="{FF2B5EF4-FFF2-40B4-BE49-F238E27FC236}">
                <a16:creationId xmlns:a16="http://schemas.microsoft.com/office/drawing/2014/main" id="{7C8C9886-8E8D-7525-849F-9AAEA24938D9}"/>
              </a:ext>
            </a:extLst>
          </p:cNvPr>
          <p:cNvSpPr txBox="1"/>
          <p:nvPr/>
        </p:nvSpPr>
        <p:spPr>
          <a:xfrm>
            <a:off x="8249004"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
        <p:nvSpPr>
          <p:cNvPr id="26" name="TextBox 1">
            <a:extLst>
              <a:ext uri="{FF2B5EF4-FFF2-40B4-BE49-F238E27FC236}">
                <a16:creationId xmlns:a16="http://schemas.microsoft.com/office/drawing/2014/main" id="{317FE6E5-DB1C-2C4D-8B5A-2281CA219F6B}"/>
              </a:ext>
            </a:extLst>
          </p:cNvPr>
          <p:cNvSpPr txBox="1"/>
          <p:nvPr/>
        </p:nvSpPr>
        <p:spPr>
          <a:xfrm>
            <a:off x="3476533"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Tree>
    <p:extLst>
      <p:ext uri="{BB962C8B-B14F-4D97-AF65-F5344CB8AC3E}">
        <p14:creationId xmlns:p14="http://schemas.microsoft.com/office/powerpoint/2010/main" val="233831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0E98-6AAD-AF57-DC6E-8FF653BE4FD1}"/>
            </a:ext>
          </a:extLst>
        </p:cNvPr>
        <p:cNvGrpSpPr/>
        <p:nvPr/>
      </p:nvGrpSpPr>
      <p:grpSpPr>
        <a:xfrm>
          <a:off x="0" y="0"/>
          <a:ext cx="0" cy="0"/>
          <a:chOff x="0" y="0"/>
          <a:chExt cx="0" cy="0"/>
        </a:xfrm>
      </p:grpSpPr>
      <p:graphicFrame>
        <p:nvGraphicFramePr>
          <p:cNvPr id="21" name="Chart Placeholder 20">
            <a:extLst>
              <a:ext uri="{FF2B5EF4-FFF2-40B4-BE49-F238E27FC236}">
                <a16:creationId xmlns:a16="http://schemas.microsoft.com/office/drawing/2014/main" id="{A651E45F-10A5-9766-9C7D-FE6CD07F4415}"/>
              </a:ext>
            </a:extLst>
          </p:cNvPr>
          <p:cNvGraphicFramePr>
            <a:graphicFrameLocks noGrp="1"/>
          </p:cNvGraphicFramePr>
          <p:nvPr>
            <p:ph type="chart" sz="quarter" idx="25"/>
            <p:extLst>
              <p:ext uri="{D42A27DB-BD31-4B8C-83A1-F6EECF244321}">
                <p14:modId xmlns:p14="http://schemas.microsoft.com/office/powerpoint/2010/main" val="3387098177"/>
              </p:ext>
            </p:extLst>
          </p:nvPr>
        </p:nvGraphicFramePr>
        <p:xfrm>
          <a:off x="454025" y="1905000"/>
          <a:ext cx="4248150" cy="4297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hink-cell data - do not delete" hidden="1">
            <a:extLst>
              <a:ext uri="{FF2B5EF4-FFF2-40B4-BE49-F238E27FC236}">
                <a16:creationId xmlns:a16="http://schemas.microsoft.com/office/drawing/2014/main" id="{5F112A8D-D511-A5A6-1F2D-FB86BA1E495B}"/>
              </a:ext>
            </a:extLst>
          </p:cNvPr>
          <p:cNvGraphicFramePr>
            <a:graphicFrameLocks noChangeAspect="1"/>
          </p:cNvGraphicFramePr>
          <p:nvPr>
            <p:custDataLst>
              <p:tags r:id="rId1"/>
            </p:custDataLst>
            <p:extLst>
              <p:ext uri="{D42A27DB-BD31-4B8C-83A1-F6EECF244321}">
                <p14:modId xmlns:p14="http://schemas.microsoft.com/office/powerpoint/2010/main" val="2743140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0" name="think-cell data - do not delete" hidden="1">
                        <a:extLst>
                          <a:ext uri="{FF2B5EF4-FFF2-40B4-BE49-F238E27FC236}">
                            <a16:creationId xmlns:a16="http://schemas.microsoft.com/office/drawing/2014/main" id="{5F112A8D-D511-A5A6-1F2D-FB86BA1E49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666527DD-FD9F-D249-8184-8AF7036D8996}"/>
              </a:ext>
            </a:extLst>
          </p:cNvPr>
          <p:cNvSpPr>
            <a:spLocks noChangeAspect="1"/>
          </p:cNvSpPr>
          <p:nvPr/>
        </p:nvSpPr>
        <p:spPr>
          <a:xfrm>
            <a:off x="1712492" y="31880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noProof="0" dirty="0">
                <a:solidFill>
                  <a:srgbClr val="282887"/>
                </a:solidFill>
                <a:latin typeface="+mn-lt"/>
              </a:rPr>
              <a:t>Total 2024:</a:t>
            </a:r>
          </a:p>
          <a:p>
            <a:pPr algn="ctr">
              <a:spcAft>
                <a:spcPts val="600"/>
              </a:spcAft>
            </a:pPr>
            <a:r>
              <a:rPr lang="en-GB" sz="1400" b="1" baseline="0" noProof="0" dirty="0">
                <a:solidFill>
                  <a:srgbClr val="000000"/>
                </a:solidFill>
                <a:latin typeface="+mn-lt"/>
              </a:rPr>
              <a:t>USD3.0 billion</a:t>
            </a:r>
          </a:p>
          <a:p>
            <a:pPr algn="ctr">
              <a:spcAft>
                <a:spcPts val="300"/>
              </a:spcAft>
            </a:pPr>
            <a:r>
              <a:rPr lang="en-GB" sz="1200" b="1" baseline="0" noProof="0" dirty="0">
                <a:solidFill>
                  <a:srgbClr val="282887"/>
                </a:solidFill>
                <a:latin typeface="+mn-lt"/>
              </a:rPr>
              <a:t>Year-on-year growth:</a:t>
            </a:r>
            <a:br>
              <a:rPr lang="en-GB" sz="1200" b="1" baseline="0" noProof="0" dirty="0">
                <a:solidFill>
                  <a:srgbClr val="282887"/>
                </a:solidFill>
                <a:latin typeface="+mn-lt"/>
              </a:rPr>
            </a:br>
            <a:r>
              <a:rPr lang="en-GB" sz="1400" b="1" noProof="0" dirty="0">
                <a:solidFill>
                  <a:srgbClr val="000000"/>
                </a:solidFill>
              </a:rPr>
              <a:t>7.8</a:t>
            </a:r>
            <a:r>
              <a:rPr lang="en-GB" sz="1400" b="1" baseline="0" noProof="0" dirty="0">
                <a:solidFill>
                  <a:srgbClr val="000000"/>
                </a:solidFill>
                <a:latin typeface="+mn-lt"/>
              </a:rPr>
              <a:t>%</a:t>
            </a:r>
          </a:p>
        </p:txBody>
      </p:sp>
      <p:sp>
        <p:nvSpPr>
          <p:cNvPr id="2" name="Text Placeholder 1">
            <a:extLst>
              <a:ext uri="{FF2B5EF4-FFF2-40B4-BE49-F238E27FC236}">
                <a16:creationId xmlns:a16="http://schemas.microsoft.com/office/drawing/2014/main" id="{BCACE9B6-B9EA-096A-437E-5F8F8B622349}"/>
              </a:ext>
            </a:extLst>
          </p:cNvPr>
          <p:cNvSpPr>
            <a:spLocks noGrp="1"/>
          </p:cNvSpPr>
          <p:nvPr>
            <p:ph type="body" sz="quarter" idx="19"/>
          </p:nvPr>
        </p:nvSpPr>
        <p:spPr/>
        <p:txBody>
          <a:bodyPr/>
          <a:lstStyle/>
          <a:p>
            <a:r>
              <a:rPr lang="en-GB" baseline="30000" noProof="0" dirty="0"/>
              <a:t>1</a:t>
            </a:r>
            <a:r>
              <a:rPr lang="en-GB" noProof="0" dirty="0"/>
              <a:t> Other vendors include Amdocs, Capgemini, Deloitte, Cloudera, Collibra, Confluent, Databricks, Infosys, Nokia and Oracle.</a:t>
            </a:r>
          </a:p>
        </p:txBody>
      </p:sp>
      <p:graphicFrame>
        <p:nvGraphicFramePr>
          <p:cNvPr id="24" name="Chart Placeholder 23">
            <a:extLst>
              <a:ext uri="{FF2B5EF4-FFF2-40B4-BE49-F238E27FC236}">
                <a16:creationId xmlns:a16="http://schemas.microsoft.com/office/drawing/2014/main" id="{9631FFF9-8238-A322-2413-72448DB778DE}"/>
              </a:ext>
            </a:extLst>
          </p:cNvPr>
          <p:cNvGraphicFramePr>
            <a:graphicFrameLocks noGrp="1"/>
          </p:cNvGraphicFramePr>
          <p:nvPr>
            <p:ph type="chart" sz="quarter" idx="26"/>
            <p:extLst>
              <p:ext uri="{D42A27DB-BD31-4B8C-83A1-F6EECF244321}">
                <p14:modId xmlns:p14="http://schemas.microsoft.com/office/powerpoint/2010/main" val="1259110080"/>
              </p:ext>
            </p:extLst>
          </p:nvPr>
        </p:nvGraphicFramePr>
        <p:xfrm>
          <a:off x="5205413" y="1905000"/>
          <a:ext cx="4248150" cy="4297363"/>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 Placeholder 3">
            <a:extLst>
              <a:ext uri="{FF2B5EF4-FFF2-40B4-BE49-F238E27FC236}">
                <a16:creationId xmlns:a16="http://schemas.microsoft.com/office/drawing/2014/main" id="{D89EEB98-DF6C-F258-1C80-30CE8C9D88AB}"/>
              </a:ext>
            </a:extLst>
          </p:cNvPr>
          <p:cNvSpPr>
            <a:spLocks noGrp="1"/>
          </p:cNvSpPr>
          <p:nvPr>
            <p:ph type="body" sz="quarter" idx="23"/>
          </p:nvPr>
        </p:nvSpPr>
        <p:spPr/>
        <p:txBody>
          <a:bodyPr/>
          <a:lstStyle/>
          <a:p>
            <a:r>
              <a:rPr lang="en-GB" noProof="0" dirty="0"/>
              <a:t>Figure 12: Data platforms total revenue by vendor, worldwide, 2024</a:t>
            </a:r>
            <a:r>
              <a:rPr lang="en-GB" baseline="30000" noProof="0" dirty="0"/>
              <a:t>1</a:t>
            </a:r>
          </a:p>
        </p:txBody>
      </p:sp>
      <p:sp>
        <p:nvSpPr>
          <p:cNvPr id="6" name="Text Placeholder 5">
            <a:extLst>
              <a:ext uri="{FF2B5EF4-FFF2-40B4-BE49-F238E27FC236}">
                <a16:creationId xmlns:a16="http://schemas.microsoft.com/office/drawing/2014/main" id="{CED31805-828E-DCD2-EF01-C38BB5837B8A}"/>
              </a:ext>
            </a:extLst>
          </p:cNvPr>
          <p:cNvSpPr>
            <a:spLocks noGrp="1"/>
          </p:cNvSpPr>
          <p:nvPr>
            <p:ph type="body" sz="quarter" idx="22"/>
          </p:nvPr>
        </p:nvSpPr>
        <p:spPr/>
        <p:txBody>
          <a:bodyPr/>
          <a:lstStyle/>
          <a:p>
            <a:r>
              <a:rPr lang="en-GB" noProof="0" dirty="0"/>
              <a:t>Figure 11: Data platforms total revenue by type, worldwide, 2024</a:t>
            </a:r>
          </a:p>
        </p:txBody>
      </p:sp>
      <p:sp>
        <p:nvSpPr>
          <p:cNvPr id="7" name="Slide Number Placeholder 6">
            <a:extLst>
              <a:ext uri="{FF2B5EF4-FFF2-40B4-BE49-F238E27FC236}">
                <a16:creationId xmlns:a16="http://schemas.microsoft.com/office/drawing/2014/main" id="{F0D2FD14-2B1D-C738-2774-C9F87155B81A}"/>
              </a:ext>
            </a:extLst>
          </p:cNvPr>
          <p:cNvSpPr>
            <a:spLocks noGrp="1"/>
          </p:cNvSpPr>
          <p:nvPr>
            <p:ph type="sldNum" sz="quarter" idx="4"/>
          </p:nvPr>
        </p:nvSpPr>
        <p:spPr/>
        <p:txBody>
          <a:bodyPr/>
          <a:lstStyle/>
          <a:p>
            <a:fld id="{E78626B2-E168-480E-BAE6-B60060C6AB83}" type="slidenum">
              <a:rPr lang="en-GB" noProof="0" smtClean="0"/>
              <a:pPr/>
              <a:t>13</a:t>
            </a:fld>
            <a:endParaRPr lang="en-GB" noProof="0" dirty="0"/>
          </a:p>
        </p:txBody>
      </p:sp>
      <p:sp>
        <p:nvSpPr>
          <p:cNvPr id="8" name="Title 7">
            <a:extLst>
              <a:ext uri="{FF2B5EF4-FFF2-40B4-BE49-F238E27FC236}">
                <a16:creationId xmlns:a16="http://schemas.microsoft.com/office/drawing/2014/main" id="{59058820-10B8-4D9F-A06C-8E65C5429F1B}"/>
              </a:ext>
            </a:extLst>
          </p:cNvPr>
          <p:cNvSpPr>
            <a:spLocks noGrp="1"/>
          </p:cNvSpPr>
          <p:nvPr>
            <p:ph type="title"/>
          </p:nvPr>
        </p:nvSpPr>
        <p:spPr/>
        <p:txBody>
          <a:bodyPr vert="horz"/>
          <a:lstStyle/>
          <a:p>
            <a:r>
              <a:rPr lang="en-GB" noProof="0" dirty="0"/>
              <a:t>Data platforms revenue market share</a:t>
            </a:r>
          </a:p>
        </p:txBody>
      </p:sp>
      <p:sp>
        <p:nvSpPr>
          <p:cNvPr id="12" name="Rectangle: Rounded Corners 11">
            <a:extLst>
              <a:ext uri="{FF2B5EF4-FFF2-40B4-BE49-F238E27FC236}">
                <a16:creationId xmlns:a16="http://schemas.microsoft.com/office/drawing/2014/main" id="{889C0F26-76AE-1B41-D5A1-43003496EC32}"/>
              </a:ext>
            </a:extLst>
          </p:cNvPr>
          <p:cNvSpPr/>
          <p:nvPr/>
        </p:nvSpPr>
        <p:spPr>
          <a:xfrm>
            <a:off x="3290118" y="2018821"/>
            <a:ext cx="1296000" cy="51502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noProof="0" dirty="0"/>
              <a:t>PRODUCT</a:t>
            </a:r>
          </a:p>
        </p:txBody>
      </p:sp>
      <p:sp>
        <p:nvSpPr>
          <p:cNvPr id="13" name="Rectangle: Rounded Corners 12">
            <a:extLst>
              <a:ext uri="{FF2B5EF4-FFF2-40B4-BE49-F238E27FC236}">
                <a16:creationId xmlns:a16="http://schemas.microsoft.com/office/drawing/2014/main" id="{A0F0141D-733E-6CBD-C7DD-8A176F59DBED}"/>
              </a:ext>
            </a:extLst>
          </p:cNvPr>
          <p:cNvSpPr/>
          <p:nvPr/>
        </p:nvSpPr>
        <p:spPr>
          <a:xfrm>
            <a:off x="524383" y="5569904"/>
            <a:ext cx="1296000" cy="5150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noProof="0" dirty="0"/>
              <a:t>PROFESSIONAL SERVICES</a:t>
            </a:r>
          </a:p>
        </p:txBody>
      </p:sp>
      <p:cxnSp>
        <p:nvCxnSpPr>
          <p:cNvPr id="14" name="Straight Connector 13">
            <a:extLst>
              <a:ext uri="{FF2B5EF4-FFF2-40B4-BE49-F238E27FC236}">
                <a16:creationId xmlns:a16="http://schemas.microsoft.com/office/drawing/2014/main" id="{74B020EF-B31C-B788-3178-E86D0D11AFBD}"/>
              </a:ext>
            </a:extLst>
          </p:cNvPr>
          <p:cNvCxnSpPr/>
          <p:nvPr/>
        </p:nvCxnSpPr>
        <p:spPr>
          <a:xfrm>
            <a:off x="3938118" y="2533841"/>
            <a:ext cx="0" cy="53640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5260DC-DDF3-5D72-D248-08A398BECE2F}"/>
              </a:ext>
            </a:extLst>
          </p:cNvPr>
          <p:cNvCxnSpPr>
            <a:stCxn id="13" idx="0"/>
          </p:cNvCxnSpPr>
          <p:nvPr/>
        </p:nvCxnSpPr>
        <p:spPr>
          <a:xfrm flipV="1">
            <a:off x="1172383" y="5033639"/>
            <a:ext cx="0" cy="5362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80D0A93-B9F3-722C-D4F8-AAE8232EF431}"/>
              </a:ext>
            </a:extLst>
          </p:cNvPr>
          <p:cNvSpPr>
            <a:spLocks noChangeAspect="1"/>
          </p:cNvSpPr>
          <p:nvPr/>
        </p:nvSpPr>
        <p:spPr>
          <a:xfrm>
            <a:off x="1100383" y="496163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17" name="Oval 16">
            <a:extLst>
              <a:ext uri="{FF2B5EF4-FFF2-40B4-BE49-F238E27FC236}">
                <a16:creationId xmlns:a16="http://schemas.microsoft.com/office/drawing/2014/main" id="{CB68E9FC-806A-C704-0C48-2BB29F17B075}"/>
              </a:ext>
            </a:extLst>
          </p:cNvPr>
          <p:cNvSpPr>
            <a:spLocks noChangeAspect="1"/>
          </p:cNvSpPr>
          <p:nvPr/>
        </p:nvSpPr>
        <p:spPr>
          <a:xfrm>
            <a:off x="3866118" y="299824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25" name="TextBox 1">
            <a:extLst>
              <a:ext uri="{FF2B5EF4-FFF2-40B4-BE49-F238E27FC236}">
                <a16:creationId xmlns:a16="http://schemas.microsoft.com/office/drawing/2014/main" id="{4E6143E2-388A-6D3C-514E-695CF1C604F7}"/>
              </a:ext>
            </a:extLst>
          </p:cNvPr>
          <p:cNvSpPr txBox="1"/>
          <p:nvPr/>
        </p:nvSpPr>
        <p:spPr>
          <a:xfrm>
            <a:off x="8249004"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
        <p:nvSpPr>
          <p:cNvPr id="26" name="TextBox 1">
            <a:extLst>
              <a:ext uri="{FF2B5EF4-FFF2-40B4-BE49-F238E27FC236}">
                <a16:creationId xmlns:a16="http://schemas.microsoft.com/office/drawing/2014/main" id="{85795D31-2016-DC98-93DE-D996D1A29DF0}"/>
              </a:ext>
            </a:extLst>
          </p:cNvPr>
          <p:cNvSpPr txBox="1"/>
          <p:nvPr/>
        </p:nvSpPr>
        <p:spPr>
          <a:xfrm>
            <a:off x="3476533" y="6024936"/>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Tree>
    <p:extLst>
      <p:ext uri="{BB962C8B-B14F-4D97-AF65-F5344CB8AC3E}">
        <p14:creationId xmlns:p14="http://schemas.microsoft.com/office/powerpoint/2010/main" val="69896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B517A-01ED-BC1D-0DC4-30D0C017668D}"/>
            </a:ext>
          </a:extLst>
        </p:cNvPr>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5D148F51-2FF6-469A-01A5-69065A6F63C8}"/>
              </a:ext>
            </a:extLst>
          </p:cNvPr>
          <p:cNvGraphicFramePr>
            <a:graphicFrameLocks noGrp="1"/>
          </p:cNvGraphicFramePr>
          <p:nvPr>
            <p:ph type="tbl" sz="quarter" idx="10"/>
            <p:extLst>
              <p:ext uri="{D42A27DB-BD31-4B8C-83A1-F6EECF244321}">
                <p14:modId xmlns:p14="http://schemas.microsoft.com/office/powerpoint/2010/main" val="2276489124"/>
              </p:ext>
            </p:extLst>
          </p:nvPr>
        </p:nvGraphicFramePr>
        <p:xfrm>
          <a:off x="454025" y="1677988"/>
          <a:ext cx="4248150" cy="2225040"/>
        </p:xfrm>
        <a:graphic>
          <a:graphicData uri="http://schemas.openxmlformats.org/drawingml/2006/table">
            <a:tbl>
              <a:tblPr bandRow="1">
                <a:tableStyleId>{5C22544A-7EE6-4342-B048-85BDC9FD1C3A}</a:tableStyleId>
              </a:tblPr>
              <a:tblGrid>
                <a:gridCol w="4248150">
                  <a:extLst>
                    <a:ext uri="{9D8B030D-6E8A-4147-A177-3AD203B41FA5}">
                      <a16:colId xmlns:a16="http://schemas.microsoft.com/office/drawing/2014/main" val="3499126411"/>
                    </a:ext>
                  </a:extLst>
                </a:gridCol>
              </a:tblGrid>
              <a:tr h="370840">
                <a:tc>
                  <a:txBody>
                    <a:bodyPr/>
                    <a:lstStyle/>
                    <a:p>
                      <a:pPr rtl="0"/>
                      <a:r>
                        <a:rPr lang="en-GB" sz="1400" b="0" spc="0" baseline="0" noProof="0" dirty="0">
                          <a:solidFill>
                            <a:schemeClr val="tx2"/>
                          </a:solidFill>
                          <a:latin typeface="+mn-lt"/>
                        </a:rPr>
                        <a:t>Executive summary</a:t>
                      </a:r>
                    </a:p>
                  </a:txBody>
                  <a:tcPr marL="0" marR="0" marT="46800" marB="46800" anchor="ctr">
                    <a:solidFill>
                      <a:schemeClr val="bg1"/>
                    </a:solidFill>
                  </a:tcPr>
                </a:tc>
                <a:extLst>
                  <a:ext uri="{0D108BD9-81ED-4DB2-BD59-A6C34878D82A}">
                    <a16:rowId xmlns:a16="http://schemas.microsoft.com/office/drawing/2014/main" val="250518548"/>
                  </a:ext>
                </a:extLst>
              </a:tr>
              <a:tr h="370840">
                <a:tc>
                  <a:txBody>
                    <a:bodyPr/>
                    <a:lstStyle/>
                    <a:p>
                      <a:pPr rtl="0"/>
                      <a:r>
                        <a:rPr lang="en-GB" sz="1400" b="0" spc="0" baseline="0" noProof="0" dirty="0">
                          <a:solidFill>
                            <a:schemeClr val="tx2"/>
                          </a:solidFill>
                          <a:latin typeface="+mn-lt"/>
                        </a:rPr>
                        <a:t>Market shares</a:t>
                      </a:r>
                    </a:p>
                  </a:txBody>
                  <a:tcPr marL="0" marR="0" marT="46800" marB="46800" anchor="ctr">
                    <a:solidFill>
                      <a:schemeClr val="bg1"/>
                    </a:solidFill>
                  </a:tcPr>
                </a:tc>
                <a:extLst>
                  <a:ext uri="{0D108BD9-81ED-4DB2-BD59-A6C34878D82A}">
                    <a16:rowId xmlns:a16="http://schemas.microsoft.com/office/drawing/2014/main" val="747989375"/>
                  </a:ext>
                </a:extLst>
              </a:tr>
              <a:tr h="370840">
                <a:tc>
                  <a:txBody>
                    <a:bodyPr/>
                    <a:lstStyle/>
                    <a:p>
                      <a:pPr rtl="0"/>
                      <a:r>
                        <a:rPr lang="en-GB" sz="1400" b="1" spc="0" baseline="0" noProof="0" dirty="0">
                          <a:solidFill>
                            <a:schemeClr val="accent1"/>
                          </a:solidFill>
                          <a:latin typeface="+mn-lt"/>
                        </a:rPr>
                        <a:t>Overall telecoms market context</a:t>
                      </a:r>
                    </a:p>
                  </a:txBody>
                  <a:tcPr marL="0" marR="0" marT="46800" marB="46800" anchor="ctr">
                    <a:solidFill>
                      <a:schemeClr val="bg1"/>
                    </a:solidFill>
                  </a:tcPr>
                </a:tc>
                <a:extLst>
                  <a:ext uri="{0D108BD9-81ED-4DB2-BD59-A6C34878D82A}">
                    <a16:rowId xmlns:a16="http://schemas.microsoft.com/office/drawing/2014/main" val="2035543392"/>
                  </a:ext>
                </a:extLst>
              </a:tr>
              <a:tr h="370840">
                <a:tc>
                  <a:txBody>
                    <a:bodyPr/>
                    <a:lstStyle/>
                    <a:p>
                      <a:pPr rtl="0"/>
                      <a:r>
                        <a:rPr lang="en-GB" sz="1400" b="0" spc="0" baseline="0" noProof="0" dirty="0">
                          <a:solidFill>
                            <a:schemeClr val="tx2"/>
                          </a:solidFill>
                          <a:latin typeface="+mn-lt"/>
                        </a:rPr>
                        <a:t>Vendor analysis</a:t>
                      </a:r>
                    </a:p>
                  </a:txBody>
                  <a:tcPr marL="0" marR="0" marT="46800" marB="46800" anchor="ctr">
                    <a:solidFill>
                      <a:schemeClr val="bg1"/>
                    </a:solidFill>
                  </a:tcPr>
                </a:tc>
                <a:extLst>
                  <a:ext uri="{0D108BD9-81ED-4DB2-BD59-A6C34878D82A}">
                    <a16:rowId xmlns:a16="http://schemas.microsoft.com/office/drawing/2014/main" val="3447883030"/>
                  </a:ext>
                </a:extLst>
              </a:tr>
              <a:tr h="370840">
                <a:tc>
                  <a:txBody>
                    <a:bodyPr/>
                    <a:lstStyle/>
                    <a:p>
                      <a:pPr rtl="0"/>
                      <a:r>
                        <a:rPr lang="en-GB" sz="1400" b="0" spc="0" baseline="0" noProof="0" dirty="0">
                          <a:solidFill>
                            <a:schemeClr val="tx2"/>
                          </a:solidFill>
                          <a:latin typeface="+mn-lt"/>
                        </a:rPr>
                        <a:t>Market definition</a:t>
                      </a:r>
                    </a:p>
                  </a:txBody>
                  <a:tcPr marL="0" marR="0" marT="46800" marB="46800" anchor="ctr">
                    <a:solidFill>
                      <a:schemeClr val="bg1"/>
                    </a:solidFill>
                  </a:tcPr>
                </a:tc>
                <a:extLst>
                  <a:ext uri="{0D108BD9-81ED-4DB2-BD59-A6C34878D82A}">
                    <a16:rowId xmlns:a16="http://schemas.microsoft.com/office/drawing/2014/main" val="654723957"/>
                  </a:ext>
                </a:extLst>
              </a:tr>
              <a:tr h="370840">
                <a:tc>
                  <a:txBody>
                    <a:bodyPr/>
                    <a:lstStyle/>
                    <a:p>
                      <a:pPr rtl="0"/>
                      <a:r>
                        <a:rPr lang="en-GB" sz="1400" b="0" spc="0" baseline="0" noProof="0" dirty="0">
                          <a:solidFill>
                            <a:schemeClr val="tx2"/>
                          </a:solidFill>
                          <a:latin typeface="+mn-lt"/>
                        </a:rPr>
                        <a:t>About the author and </a:t>
                      </a:r>
                      <a:r>
                        <a:rPr lang="en-GB" sz="1400" b="0" spc="0" baseline="0" noProof="0" dirty="0" err="1">
                          <a:solidFill>
                            <a:schemeClr val="tx2"/>
                          </a:solidFill>
                          <a:latin typeface="+mn-lt"/>
                        </a:rPr>
                        <a:t>Analysys</a:t>
                      </a:r>
                      <a:r>
                        <a:rPr lang="en-GB" sz="1400" b="0" spc="0" baseline="0" noProof="0" dirty="0">
                          <a:solidFill>
                            <a:schemeClr val="tx2"/>
                          </a:solidFill>
                          <a:latin typeface="+mn-lt"/>
                        </a:rPr>
                        <a:t> Mason</a:t>
                      </a:r>
                    </a:p>
                  </a:txBody>
                  <a:tcPr marL="0" marR="0" marT="46800" marB="46800" anchor="ctr">
                    <a:solidFill>
                      <a:schemeClr val="bg1"/>
                    </a:solidFill>
                  </a:tcPr>
                </a:tc>
                <a:extLst>
                  <a:ext uri="{0D108BD9-81ED-4DB2-BD59-A6C34878D82A}">
                    <a16:rowId xmlns:a16="http://schemas.microsoft.com/office/drawing/2014/main" val="4172167035"/>
                  </a:ext>
                </a:extLst>
              </a:tr>
            </a:tbl>
          </a:graphicData>
        </a:graphic>
      </p:graphicFrame>
    </p:spTree>
    <p:extLst>
      <p:ext uri="{BB962C8B-B14F-4D97-AF65-F5344CB8AC3E}">
        <p14:creationId xmlns:p14="http://schemas.microsoft.com/office/powerpoint/2010/main" val="270987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58E9BBD-16BF-ED24-B163-F452CE12C4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8" name="think-cell data - do not delete" hidden="1">
                        <a:extLst>
                          <a:ext uri="{FF2B5EF4-FFF2-40B4-BE49-F238E27FC236}">
                            <a16:creationId xmlns:a16="http://schemas.microsoft.com/office/drawing/2014/main" id="{B58E9BBD-16BF-ED24-B163-F452CE12C4F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5359383-6AD8-1258-8F3E-9B36247B14CF}"/>
              </a:ext>
            </a:extLst>
          </p:cNvPr>
          <p:cNvSpPr>
            <a:spLocks noGrp="1"/>
          </p:cNvSpPr>
          <p:nvPr>
            <p:ph type="body" sz="quarter" idx="16"/>
          </p:nvPr>
        </p:nvSpPr>
        <p:spPr/>
        <p:txBody>
          <a:bodyPr/>
          <a:lstStyle/>
          <a:p>
            <a:r>
              <a:rPr lang="en-GB" noProof="0" dirty="0"/>
              <a:t>Figure 13: Share of worldwide USD1.51 trillion telecoms service revenue and trends by region, 2024</a:t>
            </a:r>
          </a:p>
        </p:txBody>
      </p:sp>
      <p:sp>
        <p:nvSpPr>
          <p:cNvPr id="5" name="Slide Number Placeholder 4">
            <a:extLst>
              <a:ext uri="{FF2B5EF4-FFF2-40B4-BE49-F238E27FC236}">
                <a16:creationId xmlns:a16="http://schemas.microsoft.com/office/drawing/2014/main" id="{F9C7FB95-B630-0D15-1665-E6AB512E31DE}"/>
              </a:ext>
            </a:extLst>
          </p:cNvPr>
          <p:cNvSpPr>
            <a:spLocks noGrp="1"/>
          </p:cNvSpPr>
          <p:nvPr>
            <p:ph type="sldNum" sz="quarter" idx="4"/>
          </p:nvPr>
        </p:nvSpPr>
        <p:spPr/>
        <p:txBody>
          <a:bodyPr/>
          <a:lstStyle/>
          <a:p>
            <a:fld id="{E78626B2-E168-480E-BAE6-B60060C6AB83}" type="slidenum">
              <a:rPr lang="en-GB" noProof="0" smtClean="0"/>
              <a:pPr/>
              <a:t>15</a:t>
            </a:fld>
            <a:endParaRPr lang="en-GB" noProof="0" dirty="0"/>
          </a:p>
        </p:txBody>
      </p:sp>
      <p:sp>
        <p:nvSpPr>
          <p:cNvPr id="6" name="Title 5">
            <a:extLst>
              <a:ext uri="{FF2B5EF4-FFF2-40B4-BE49-F238E27FC236}">
                <a16:creationId xmlns:a16="http://schemas.microsoft.com/office/drawing/2014/main" id="{F1B7F515-4684-B1A9-6BB7-826F16D310AF}"/>
              </a:ext>
            </a:extLst>
          </p:cNvPr>
          <p:cNvSpPr>
            <a:spLocks noGrp="1"/>
          </p:cNvSpPr>
          <p:nvPr>
            <p:ph type="title"/>
          </p:nvPr>
        </p:nvSpPr>
        <p:spPr/>
        <p:txBody>
          <a:bodyPr vert="horz"/>
          <a:lstStyle/>
          <a:p>
            <a:r>
              <a:rPr lang="en-GB" noProof="0" dirty="0">
                <a:solidFill>
                  <a:schemeClr val="tx2"/>
                </a:solidFill>
              </a:rPr>
              <a:t>Overall telecoms services: revenue split and trends for regional markets</a:t>
            </a:r>
          </a:p>
        </p:txBody>
      </p:sp>
      <p:grpSp>
        <p:nvGrpSpPr>
          <p:cNvPr id="7" name="Group 6">
            <a:extLst>
              <a:ext uri="{FF2B5EF4-FFF2-40B4-BE49-F238E27FC236}">
                <a16:creationId xmlns:a16="http://schemas.microsoft.com/office/drawing/2014/main" id="{057D54A5-10B6-FFD6-FDC0-E8FF6E48867F}"/>
              </a:ext>
            </a:extLst>
          </p:cNvPr>
          <p:cNvGrpSpPr/>
          <p:nvPr>
            <p:custDataLst>
              <p:tags r:id="rId2"/>
            </p:custDataLst>
          </p:nvPr>
        </p:nvGrpSpPr>
        <p:grpSpPr>
          <a:xfrm>
            <a:off x="1397127" y="1991683"/>
            <a:ext cx="2288007" cy="2127984"/>
            <a:chOff x="504825" y="1841554"/>
            <a:chExt cx="2360613" cy="2195512"/>
          </a:xfrm>
          <a:solidFill>
            <a:schemeClr val="tx2"/>
          </a:solidFill>
        </p:grpSpPr>
        <p:sp>
          <p:nvSpPr>
            <p:cNvPr id="9" name="Freeform 293">
              <a:extLst>
                <a:ext uri="{FF2B5EF4-FFF2-40B4-BE49-F238E27FC236}">
                  <a16:creationId xmlns:a16="http://schemas.microsoft.com/office/drawing/2014/main" id="{D3840AC2-DEED-B108-D693-8DC1FE6D41FA}"/>
                </a:ext>
              </a:extLst>
            </p:cNvPr>
            <p:cNvSpPr>
              <a:spLocks noChangeAspect="1"/>
            </p:cNvSpPr>
            <p:nvPr/>
          </p:nvSpPr>
          <p:spPr bwMode="auto">
            <a:xfrm>
              <a:off x="1319213" y="3176641"/>
              <a:ext cx="101600" cy="66675"/>
            </a:xfrm>
            <a:custGeom>
              <a:avLst/>
              <a:gdLst>
                <a:gd name="T0" fmla="*/ 0 w 147"/>
                <a:gd name="T1" fmla="*/ 0 h 83"/>
                <a:gd name="T2" fmla="*/ 41280 w 147"/>
                <a:gd name="T3" fmla="*/ 46614 h 83"/>
                <a:gd name="T4" fmla="*/ 82533 w 147"/>
                <a:gd name="T5" fmla="*/ 93283 h 83"/>
                <a:gd name="T6" fmla="*/ 61920 w 147"/>
                <a:gd name="T7" fmla="*/ 93283 h 83"/>
                <a:gd name="T8" fmla="*/ 0 w 147"/>
                <a:gd name="T9" fmla="*/ 0 h 83"/>
                <a:gd name="T10" fmla="*/ 0 60000 65536"/>
                <a:gd name="T11" fmla="*/ 0 60000 65536"/>
                <a:gd name="T12" fmla="*/ 0 60000 65536"/>
                <a:gd name="T13" fmla="*/ 0 60000 65536"/>
                <a:gd name="T14" fmla="*/ 0 60000 65536"/>
                <a:gd name="T15" fmla="*/ 0 w 147"/>
                <a:gd name="T16" fmla="*/ 0 h 83"/>
                <a:gd name="T17" fmla="*/ 147 w 147"/>
                <a:gd name="T18" fmla="*/ 83 h 83"/>
              </a:gdLst>
              <a:ahLst/>
              <a:cxnLst>
                <a:cxn ang="T10">
                  <a:pos x="T0" y="T1"/>
                </a:cxn>
                <a:cxn ang="T11">
                  <a:pos x="T2" y="T3"/>
                </a:cxn>
                <a:cxn ang="T12">
                  <a:pos x="T4" y="T5"/>
                </a:cxn>
                <a:cxn ang="T13">
                  <a:pos x="T6" y="T7"/>
                </a:cxn>
                <a:cxn ang="T14">
                  <a:pos x="T8" y="T9"/>
                </a:cxn>
              </a:cxnLst>
              <a:rect l="T15" t="T16" r="T17" b="T18"/>
              <a:pathLst>
                <a:path w="147" h="83">
                  <a:moveTo>
                    <a:pt x="0" y="0"/>
                  </a:moveTo>
                  <a:lnTo>
                    <a:pt x="79" y="15"/>
                  </a:lnTo>
                  <a:lnTo>
                    <a:pt x="147" y="83"/>
                  </a:lnTo>
                  <a:lnTo>
                    <a:pt x="108" y="69"/>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 name="Freeform 294">
              <a:extLst>
                <a:ext uri="{FF2B5EF4-FFF2-40B4-BE49-F238E27FC236}">
                  <a16:creationId xmlns:a16="http://schemas.microsoft.com/office/drawing/2014/main" id="{250F19E9-5E7A-9FF0-018F-3B9D24E257AC}"/>
                </a:ext>
              </a:extLst>
            </p:cNvPr>
            <p:cNvSpPr>
              <a:spLocks noChangeAspect="1"/>
            </p:cNvSpPr>
            <p:nvPr/>
          </p:nvSpPr>
          <p:spPr bwMode="auto">
            <a:xfrm>
              <a:off x="1368425" y="2287641"/>
              <a:ext cx="212725" cy="155575"/>
            </a:xfrm>
            <a:custGeom>
              <a:avLst/>
              <a:gdLst>
                <a:gd name="T0" fmla="*/ 0 w 306"/>
                <a:gd name="T1" fmla="*/ 145893 h 191"/>
                <a:gd name="T2" fmla="*/ 20738 w 306"/>
                <a:gd name="T3" fmla="*/ 97243 h 191"/>
                <a:gd name="T4" fmla="*/ 41475 w 306"/>
                <a:gd name="T5" fmla="*/ 48650 h 191"/>
                <a:gd name="T6" fmla="*/ 20738 w 306"/>
                <a:gd name="T7" fmla="*/ 48650 h 191"/>
                <a:gd name="T8" fmla="*/ 62213 w 306"/>
                <a:gd name="T9" fmla="*/ 0 h 191"/>
                <a:gd name="T10" fmla="*/ 103688 w 306"/>
                <a:gd name="T11" fmla="*/ 48650 h 191"/>
                <a:gd name="T12" fmla="*/ 124398 w 306"/>
                <a:gd name="T13" fmla="*/ 48650 h 191"/>
                <a:gd name="T14" fmla="*/ 165873 w 306"/>
                <a:gd name="T15" fmla="*/ 48650 h 191"/>
                <a:gd name="T16" fmla="*/ 82950 w 306"/>
                <a:gd name="T17" fmla="*/ 97243 h 191"/>
                <a:gd name="T18" fmla="*/ 82950 w 306"/>
                <a:gd name="T19" fmla="*/ 145893 h 191"/>
                <a:gd name="T20" fmla="*/ 41475 w 306"/>
                <a:gd name="T21" fmla="*/ 145893 h 191"/>
                <a:gd name="T22" fmla="*/ 20738 w 306"/>
                <a:gd name="T23" fmla="*/ 145893 h 191"/>
                <a:gd name="T24" fmla="*/ 0 w 306"/>
                <a:gd name="T25" fmla="*/ 145893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1"/>
                <a:gd name="T41" fmla="*/ 306 w 306"/>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1">
                  <a:moveTo>
                    <a:pt x="0" y="143"/>
                  </a:moveTo>
                  <a:lnTo>
                    <a:pt x="12" y="119"/>
                  </a:lnTo>
                  <a:lnTo>
                    <a:pt x="55" y="40"/>
                  </a:lnTo>
                  <a:lnTo>
                    <a:pt x="35" y="7"/>
                  </a:lnTo>
                  <a:lnTo>
                    <a:pt x="130" y="0"/>
                  </a:lnTo>
                  <a:lnTo>
                    <a:pt x="195" y="33"/>
                  </a:lnTo>
                  <a:lnTo>
                    <a:pt x="239" y="13"/>
                  </a:lnTo>
                  <a:lnTo>
                    <a:pt x="306" y="58"/>
                  </a:lnTo>
                  <a:lnTo>
                    <a:pt x="165" y="128"/>
                  </a:lnTo>
                  <a:lnTo>
                    <a:pt x="151" y="170"/>
                  </a:lnTo>
                  <a:lnTo>
                    <a:pt x="83" y="191"/>
                  </a:lnTo>
                  <a:lnTo>
                    <a:pt x="52" y="157"/>
                  </a:lnTo>
                  <a:lnTo>
                    <a:pt x="0" y="14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 name="Freeform 295">
              <a:extLst>
                <a:ext uri="{FF2B5EF4-FFF2-40B4-BE49-F238E27FC236}">
                  <a16:creationId xmlns:a16="http://schemas.microsoft.com/office/drawing/2014/main" id="{CB613E04-C534-1CEF-BD2E-DC02BF8F2A14}"/>
                </a:ext>
              </a:extLst>
            </p:cNvPr>
            <p:cNvSpPr>
              <a:spLocks noChangeAspect="1"/>
            </p:cNvSpPr>
            <p:nvPr/>
          </p:nvSpPr>
          <p:spPr bwMode="auto">
            <a:xfrm>
              <a:off x="1427163" y="2143179"/>
              <a:ext cx="152400" cy="87312"/>
            </a:xfrm>
            <a:custGeom>
              <a:avLst/>
              <a:gdLst>
                <a:gd name="T0" fmla="*/ 0 w 217"/>
                <a:gd name="T1" fmla="*/ 93431 h 108"/>
                <a:gd name="T2" fmla="*/ 21599 w 217"/>
                <a:gd name="T3" fmla="*/ 93431 h 108"/>
                <a:gd name="T4" fmla="*/ 43198 w 217"/>
                <a:gd name="T5" fmla="*/ 93431 h 108"/>
                <a:gd name="T6" fmla="*/ 43198 w 217"/>
                <a:gd name="T7" fmla="*/ 93431 h 108"/>
                <a:gd name="T8" fmla="*/ 43198 w 217"/>
                <a:gd name="T9" fmla="*/ 93431 h 108"/>
                <a:gd name="T10" fmla="*/ 43198 w 217"/>
                <a:gd name="T11" fmla="*/ 93431 h 108"/>
                <a:gd name="T12" fmla="*/ 64797 w 217"/>
                <a:gd name="T13" fmla="*/ 93431 h 108"/>
                <a:gd name="T14" fmla="*/ 64797 w 217"/>
                <a:gd name="T15" fmla="*/ 46687 h 108"/>
                <a:gd name="T16" fmla="*/ 64797 w 217"/>
                <a:gd name="T17" fmla="*/ 46687 h 108"/>
                <a:gd name="T18" fmla="*/ 86367 w 217"/>
                <a:gd name="T19" fmla="*/ 93431 h 108"/>
                <a:gd name="T20" fmla="*/ 107967 w 217"/>
                <a:gd name="T21" fmla="*/ 46687 h 108"/>
                <a:gd name="T22" fmla="*/ 107967 w 217"/>
                <a:gd name="T23" fmla="*/ 46687 h 108"/>
                <a:gd name="T24" fmla="*/ 107967 w 217"/>
                <a:gd name="T25" fmla="*/ 46687 h 108"/>
                <a:gd name="T26" fmla="*/ 107967 w 217"/>
                <a:gd name="T27" fmla="*/ 0 h 108"/>
                <a:gd name="T28" fmla="*/ 64797 w 217"/>
                <a:gd name="T29" fmla="*/ 46687 h 108"/>
                <a:gd name="T30" fmla="*/ 0 w 217"/>
                <a:gd name="T31" fmla="*/ 9343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08"/>
                <a:gd name="T50" fmla="*/ 217 w 21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08">
                  <a:moveTo>
                    <a:pt x="0" y="82"/>
                  </a:moveTo>
                  <a:lnTo>
                    <a:pt x="51" y="98"/>
                  </a:lnTo>
                  <a:lnTo>
                    <a:pt x="62" y="81"/>
                  </a:lnTo>
                  <a:lnTo>
                    <a:pt x="74" y="108"/>
                  </a:lnTo>
                  <a:lnTo>
                    <a:pt x="96" y="96"/>
                  </a:lnTo>
                  <a:lnTo>
                    <a:pt x="92" y="71"/>
                  </a:lnTo>
                  <a:lnTo>
                    <a:pt x="116" y="86"/>
                  </a:lnTo>
                  <a:lnTo>
                    <a:pt x="129" y="47"/>
                  </a:lnTo>
                  <a:lnTo>
                    <a:pt x="147" y="45"/>
                  </a:lnTo>
                  <a:lnTo>
                    <a:pt x="156" y="79"/>
                  </a:lnTo>
                  <a:lnTo>
                    <a:pt x="203" y="52"/>
                  </a:lnTo>
                  <a:lnTo>
                    <a:pt x="187" y="23"/>
                  </a:lnTo>
                  <a:lnTo>
                    <a:pt x="217" y="16"/>
                  </a:lnTo>
                  <a:lnTo>
                    <a:pt x="186" y="0"/>
                  </a:lnTo>
                  <a:lnTo>
                    <a:pt x="106" y="16"/>
                  </a:lnTo>
                  <a:lnTo>
                    <a:pt x="0" y="82"/>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 name="Freeform 296">
              <a:extLst>
                <a:ext uri="{FF2B5EF4-FFF2-40B4-BE49-F238E27FC236}">
                  <a16:creationId xmlns:a16="http://schemas.microsoft.com/office/drawing/2014/main" id="{A27D0965-AAF9-164D-D5F1-D328E117A82D}"/>
                </a:ext>
              </a:extLst>
            </p:cNvPr>
            <p:cNvSpPr>
              <a:spLocks noChangeAspect="1"/>
            </p:cNvSpPr>
            <p:nvPr/>
          </p:nvSpPr>
          <p:spPr bwMode="auto">
            <a:xfrm>
              <a:off x="1508125" y="2341616"/>
              <a:ext cx="368300" cy="209550"/>
            </a:xfrm>
            <a:custGeom>
              <a:avLst/>
              <a:gdLst>
                <a:gd name="T0" fmla="*/ 0 w 528"/>
                <a:gd name="T1" fmla="*/ 94420 h 259"/>
                <a:gd name="T2" fmla="*/ 21200 w 528"/>
                <a:gd name="T3" fmla="*/ 47238 h 259"/>
                <a:gd name="T4" fmla="*/ 21200 w 528"/>
                <a:gd name="T5" fmla="*/ 47238 h 259"/>
                <a:gd name="T6" fmla="*/ 42429 w 528"/>
                <a:gd name="T7" fmla="*/ 47238 h 259"/>
                <a:gd name="T8" fmla="*/ 63629 w 528"/>
                <a:gd name="T9" fmla="*/ 0 h 259"/>
                <a:gd name="T10" fmla="*/ 63629 w 528"/>
                <a:gd name="T11" fmla="*/ 47238 h 259"/>
                <a:gd name="T12" fmla="*/ 63629 w 528"/>
                <a:gd name="T13" fmla="*/ 47238 h 259"/>
                <a:gd name="T14" fmla="*/ 84829 w 528"/>
                <a:gd name="T15" fmla="*/ 47238 h 259"/>
                <a:gd name="T16" fmla="*/ 106058 w 528"/>
                <a:gd name="T17" fmla="*/ 47238 h 259"/>
                <a:gd name="T18" fmla="*/ 106058 w 528"/>
                <a:gd name="T19" fmla="*/ 47238 h 259"/>
                <a:gd name="T20" fmla="*/ 127258 w 528"/>
                <a:gd name="T21" fmla="*/ 47238 h 259"/>
                <a:gd name="T22" fmla="*/ 127258 w 528"/>
                <a:gd name="T23" fmla="*/ 47238 h 259"/>
                <a:gd name="T24" fmla="*/ 127258 w 528"/>
                <a:gd name="T25" fmla="*/ 47238 h 259"/>
                <a:gd name="T26" fmla="*/ 169686 w 528"/>
                <a:gd name="T27" fmla="*/ 94420 h 259"/>
                <a:gd name="T28" fmla="*/ 190887 w 528"/>
                <a:gd name="T29" fmla="*/ 94420 h 259"/>
                <a:gd name="T30" fmla="*/ 169686 w 528"/>
                <a:gd name="T31" fmla="*/ 47238 h 259"/>
                <a:gd name="T32" fmla="*/ 190887 w 528"/>
                <a:gd name="T33" fmla="*/ 47238 h 259"/>
                <a:gd name="T34" fmla="*/ 212087 w 528"/>
                <a:gd name="T35" fmla="*/ 47238 h 259"/>
                <a:gd name="T36" fmla="*/ 212087 w 528"/>
                <a:gd name="T37" fmla="*/ 94420 h 259"/>
                <a:gd name="T38" fmla="*/ 275716 w 528"/>
                <a:gd name="T39" fmla="*/ 141659 h 259"/>
                <a:gd name="T40" fmla="*/ 275716 w 528"/>
                <a:gd name="T41" fmla="*/ 188841 h 259"/>
                <a:gd name="T42" fmla="*/ 254516 w 528"/>
                <a:gd name="T43" fmla="*/ 141659 h 259"/>
                <a:gd name="T44" fmla="*/ 254516 w 528"/>
                <a:gd name="T45" fmla="*/ 188841 h 259"/>
                <a:gd name="T46" fmla="*/ 275716 w 528"/>
                <a:gd name="T47" fmla="*/ 188841 h 259"/>
                <a:gd name="T48" fmla="*/ 254516 w 528"/>
                <a:gd name="T49" fmla="*/ 188841 h 259"/>
                <a:gd name="T50" fmla="*/ 212087 w 528"/>
                <a:gd name="T51" fmla="*/ 188841 h 259"/>
                <a:gd name="T52" fmla="*/ 190887 w 528"/>
                <a:gd name="T53" fmla="*/ 188841 h 259"/>
                <a:gd name="T54" fmla="*/ 148458 w 528"/>
                <a:gd name="T55" fmla="*/ 188841 h 259"/>
                <a:gd name="T56" fmla="*/ 84829 w 528"/>
                <a:gd name="T57" fmla="*/ 236079 h 259"/>
                <a:gd name="T58" fmla="*/ 63629 w 528"/>
                <a:gd name="T59" fmla="*/ 188841 h 259"/>
                <a:gd name="T60" fmla="*/ 42429 w 528"/>
                <a:gd name="T61" fmla="*/ 188841 h 259"/>
                <a:gd name="T62" fmla="*/ 21200 w 528"/>
                <a:gd name="T63" fmla="*/ 141659 h 259"/>
                <a:gd name="T64" fmla="*/ 106058 w 528"/>
                <a:gd name="T65" fmla="*/ 141659 h 259"/>
                <a:gd name="T66" fmla="*/ 21200 w 528"/>
                <a:gd name="T67" fmla="*/ 141659 h 259"/>
                <a:gd name="T68" fmla="*/ 21200 w 528"/>
                <a:gd name="T69" fmla="*/ 94420 h 259"/>
                <a:gd name="T70" fmla="*/ 63629 w 528"/>
                <a:gd name="T71" fmla="*/ 94420 h 259"/>
                <a:gd name="T72" fmla="*/ 21200 w 528"/>
                <a:gd name="T73" fmla="*/ 94420 h 259"/>
                <a:gd name="T74" fmla="*/ 21200 w 528"/>
                <a:gd name="T75" fmla="*/ 94420 h 259"/>
                <a:gd name="T76" fmla="*/ 0 w 528"/>
                <a:gd name="T77" fmla="*/ 94420 h 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259"/>
                <a:gd name="T119" fmla="*/ 528 w 528"/>
                <a:gd name="T120" fmla="*/ 259 h 2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259">
                  <a:moveTo>
                    <a:pt x="0" y="84"/>
                  </a:moveTo>
                  <a:lnTo>
                    <a:pt x="26" y="62"/>
                  </a:lnTo>
                  <a:lnTo>
                    <a:pt x="13" y="51"/>
                  </a:lnTo>
                  <a:lnTo>
                    <a:pt x="75" y="14"/>
                  </a:lnTo>
                  <a:lnTo>
                    <a:pt x="129" y="0"/>
                  </a:lnTo>
                  <a:lnTo>
                    <a:pt x="145" y="27"/>
                  </a:lnTo>
                  <a:lnTo>
                    <a:pt x="128" y="43"/>
                  </a:lnTo>
                  <a:lnTo>
                    <a:pt x="173" y="20"/>
                  </a:lnTo>
                  <a:lnTo>
                    <a:pt x="225" y="38"/>
                  </a:lnTo>
                  <a:lnTo>
                    <a:pt x="207" y="58"/>
                  </a:lnTo>
                  <a:lnTo>
                    <a:pt x="266" y="45"/>
                  </a:lnTo>
                  <a:lnTo>
                    <a:pt x="251" y="23"/>
                  </a:lnTo>
                  <a:lnTo>
                    <a:pt x="273" y="26"/>
                  </a:lnTo>
                  <a:lnTo>
                    <a:pt x="320" y="95"/>
                  </a:lnTo>
                  <a:lnTo>
                    <a:pt x="337" y="78"/>
                  </a:lnTo>
                  <a:lnTo>
                    <a:pt x="319" y="3"/>
                  </a:lnTo>
                  <a:lnTo>
                    <a:pt x="357" y="4"/>
                  </a:lnTo>
                  <a:lnTo>
                    <a:pt x="399" y="30"/>
                  </a:lnTo>
                  <a:lnTo>
                    <a:pt x="423" y="126"/>
                  </a:lnTo>
                  <a:lnTo>
                    <a:pt x="528" y="171"/>
                  </a:lnTo>
                  <a:lnTo>
                    <a:pt x="527" y="197"/>
                  </a:lnTo>
                  <a:lnTo>
                    <a:pt x="500" y="185"/>
                  </a:lnTo>
                  <a:lnTo>
                    <a:pt x="467" y="202"/>
                  </a:lnTo>
                  <a:lnTo>
                    <a:pt x="513" y="224"/>
                  </a:lnTo>
                  <a:lnTo>
                    <a:pt x="472" y="245"/>
                  </a:lnTo>
                  <a:lnTo>
                    <a:pt x="402" y="234"/>
                  </a:lnTo>
                  <a:lnTo>
                    <a:pt x="363" y="208"/>
                  </a:lnTo>
                  <a:lnTo>
                    <a:pt x="276" y="252"/>
                  </a:lnTo>
                  <a:lnTo>
                    <a:pt x="169" y="259"/>
                  </a:lnTo>
                  <a:lnTo>
                    <a:pt x="146" y="218"/>
                  </a:lnTo>
                  <a:lnTo>
                    <a:pt x="87" y="215"/>
                  </a:lnTo>
                  <a:lnTo>
                    <a:pt x="45" y="181"/>
                  </a:lnTo>
                  <a:lnTo>
                    <a:pt x="200" y="159"/>
                  </a:lnTo>
                  <a:lnTo>
                    <a:pt x="41" y="149"/>
                  </a:lnTo>
                  <a:lnTo>
                    <a:pt x="20" y="127"/>
                  </a:lnTo>
                  <a:lnTo>
                    <a:pt x="102" y="102"/>
                  </a:lnTo>
                  <a:lnTo>
                    <a:pt x="26" y="106"/>
                  </a:lnTo>
                  <a:lnTo>
                    <a:pt x="31" y="95"/>
                  </a:lnTo>
                  <a:lnTo>
                    <a:pt x="0" y="84"/>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 name="Freeform 297">
              <a:extLst>
                <a:ext uri="{FF2B5EF4-FFF2-40B4-BE49-F238E27FC236}">
                  <a16:creationId xmlns:a16="http://schemas.microsoft.com/office/drawing/2014/main" id="{44940D27-C2EE-CF7E-C887-618DF2FBCA0F}"/>
                </a:ext>
              </a:extLst>
            </p:cNvPr>
            <p:cNvSpPr>
              <a:spLocks noChangeAspect="1"/>
            </p:cNvSpPr>
            <p:nvPr/>
          </p:nvSpPr>
          <p:spPr bwMode="auto">
            <a:xfrm>
              <a:off x="1535113" y="2178104"/>
              <a:ext cx="250825" cy="114300"/>
            </a:xfrm>
            <a:custGeom>
              <a:avLst/>
              <a:gdLst>
                <a:gd name="T0" fmla="*/ 0 w 359"/>
                <a:gd name="T1" fmla="*/ 43979 h 143"/>
                <a:gd name="T2" fmla="*/ 21261 w 359"/>
                <a:gd name="T3" fmla="*/ 43979 h 143"/>
                <a:gd name="T4" fmla="*/ 42493 w 359"/>
                <a:gd name="T5" fmla="*/ 43979 h 143"/>
                <a:gd name="T6" fmla="*/ 21261 w 359"/>
                <a:gd name="T7" fmla="*/ 43979 h 143"/>
                <a:gd name="T8" fmla="*/ 42493 w 359"/>
                <a:gd name="T9" fmla="*/ 0 h 143"/>
                <a:gd name="T10" fmla="*/ 21261 w 359"/>
                <a:gd name="T11" fmla="*/ 0 h 143"/>
                <a:gd name="T12" fmla="*/ 21261 w 359"/>
                <a:gd name="T13" fmla="*/ 0 h 143"/>
                <a:gd name="T14" fmla="*/ 42493 w 359"/>
                <a:gd name="T15" fmla="*/ 0 h 143"/>
                <a:gd name="T16" fmla="*/ 21261 w 359"/>
                <a:gd name="T17" fmla="*/ 0 h 143"/>
                <a:gd name="T18" fmla="*/ 42493 w 359"/>
                <a:gd name="T19" fmla="*/ 0 h 143"/>
                <a:gd name="T20" fmla="*/ 84986 w 359"/>
                <a:gd name="T21" fmla="*/ 0 h 143"/>
                <a:gd name="T22" fmla="*/ 106246 w 359"/>
                <a:gd name="T23" fmla="*/ 43979 h 143"/>
                <a:gd name="T24" fmla="*/ 127479 w 359"/>
                <a:gd name="T25" fmla="*/ 43979 h 143"/>
                <a:gd name="T26" fmla="*/ 106246 w 359"/>
                <a:gd name="T27" fmla="*/ 0 h 143"/>
                <a:gd name="T28" fmla="*/ 127479 w 359"/>
                <a:gd name="T29" fmla="*/ 0 h 143"/>
                <a:gd name="T30" fmla="*/ 106246 w 359"/>
                <a:gd name="T31" fmla="*/ 0 h 143"/>
                <a:gd name="T32" fmla="*/ 127479 w 359"/>
                <a:gd name="T33" fmla="*/ 0 h 143"/>
                <a:gd name="T34" fmla="*/ 148739 w 359"/>
                <a:gd name="T35" fmla="*/ 0 h 143"/>
                <a:gd name="T36" fmla="*/ 127479 w 359"/>
                <a:gd name="T37" fmla="*/ 0 h 143"/>
                <a:gd name="T38" fmla="*/ 169972 w 359"/>
                <a:gd name="T39" fmla="*/ 0 h 143"/>
                <a:gd name="T40" fmla="*/ 148739 w 359"/>
                <a:gd name="T41" fmla="*/ 43979 h 143"/>
                <a:gd name="T42" fmla="*/ 169972 w 359"/>
                <a:gd name="T43" fmla="*/ 43979 h 143"/>
                <a:gd name="T44" fmla="*/ 191232 w 359"/>
                <a:gd name="T45" fmla="*/ 0 h 143"/>
                <a:gd name="T46" fmla="*/ 191232 w 359"/>
                <a:gd name="T47" fmla="*/ 43979 h 143"/>
                <a:gd name="T48" fmla="*/ 191232 w 359"/>
                <a:gd name="T49" fmla="*/ 43979 h 143"/>
                <a:gd name="T50" fmla="*/ 127479 w 359"/>
                <a:gd name="T51" fmla="*/ 43979 h 143"/>
                <a:gd name="T52" fmla="*/ 63754 w 359"/>
                <a:gd name="T53" fmla="*/ 88011 h 143"/>
                <a:gd name="T54" fmla="*/ 42493 w 359"/>
                <a:gd name="T55" fmla="*/ 43979 h 143"/>
                <a:gd name="T56" fmla="*/ 106246 w 359"/>
                <a:gd name="T57" fmla="*/ 43979 h 143"/>
                <a:gd name="T58" fmla="*/ 63754 w 359"/>
                <a:gd name="T59" fmla="*/ 43979 h 143"/>
                <a:gd name="T60" fmla="*/ 63754 w 359"/>
                <a:gd name="T61" fmla="*/ 43979 h 143"/>
                <a:gd name="T62" fmla="*/ 42493 w 359"/>
                <a:gd name="T63" fmla="*/ 43979 h 143"/>
                <a:gd name="T64" fmla="*/ 21261 w 359"/>
                <a:gd name="T65" fmla="*/ 43979 h 143"/>
                <a:gd name="T66" fmla="*/ 0 w 359"/>
                <a:gd name="T67" fmla="*/ 43979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143"/>
                <a:gd name="T104" fmla="*/ 359 w 359"/>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 h="143">
                  <a:moveTo>
                    <a:pt x="0" y="93"/>
                  </a:moveTo>
                  <a:lnTo>
                    <a:pt x="13" y="83"/>
                  </a:lnTo>
                  <a:lnTo>
                    <a:pt x="75" y="69"/>
                  </a:lnTo>
                  <a:lnTo>
                    <a:pt x="13" y="72"/>
                  </a:lnTo>
                  <a:lnTo>
                    <a:pt x="85" y="58"/>
                  </a:lnTo>
                  <a:lnTo>
                    <a:pt x="27" y="58"/>
                  </a:lnTo>
                  <a:lnTo>
                    <a:pt x="32" y="42"/>
                  </a:lnTo>
                  <a:lnTo>
                    <a:pt x="88" y="41"/>
                  </a:lnTo>
                  <a:lnTo>
                    <a:pt x="49" y="37"/>
                  </a:lnTo>
                  <a:lnTo>
                    <a:pt x="78" y="23"/>
                  </a:lnTo>
                  <a:lnTo>
                    <a:pt x="152" y="41"/>
                  </a:lnTo>
                  <a:lnTo>
                    <a:pt x="187" y="76"/>
                  </a:lnTo>
                  <a:lnTo>
                    <a:pt x="255" y="79"/>
                  </a:lnTo>
                  <a:lnTo>
                    <a:pt x="228" y="58"/>
                  </a:lnTo>
                  <a:lnTo>
                    <a:pt x="244" y="44"/>
                  </a:lnTo>
                  <a:lnTo>
                    <a:pt x="214" y="27"/>
                  </a:lnTo>
                  <a:lnTo>
                    <a:pt x="261" y="0"/>
                  </a:lnTo>
                  <a:lnTo>
                    <a:pt x="282" y="31"/>
                  </a:lnTo>
                  <a:lnTo>
                    <a:pt x="268" y="45"/>
                  </a:lnTo>
                  <a:lnTo>
                    <a:pt x="295" y="50"/>
                  </a:lnTo>
                  <a:lnTo>
                    <a:pt x="284" y="67"/>
                  </a:lnTo>
                  <a:lnTo>
                    <a:pt x="318" y="71"/>
                  </a:lnTo>
                  <a:lnTo>
                    <a:pt x="337" y="48"/>
                  </a:lnTo>
                  <a:lnTo>
                    <a:pt x="359" y="74"/>
                  </a:lnTo>
                  <a:lnTo>
                    <a:pt x="340" y="108"/>
                  </a:lnTo>
                  <a:lnTo>
                    <a:pt x="264" y="105"/>
                  </a:lnTo>
                  <a:lnTo>
                    <a:pt x="145" y="143"/>
                  </a:lnTo>
                  <a:lnTo>
                    <a:pt x="97" y="123"/>
                  </a:lnTo>
                  <a:lnTo>
                    <a:pt x="197" y="91"/>
                  </a:lnTo>
                  <a:lnTo>
                    <a:pt x="111" y="110"/>
                  </a:lnTo>
                  <a:lnTo>
                    <a:pt x="126" y="85"/>
                  </a:lnTo>
                  <a:lnTo>
                    <a:pt x="83" y="112"/>
                  </a:lnTo>
                  <a:lnTo>
                    <a:pt x="32" y="105"/>
                  </a:lnTo>
                  <a:lnTo>
                    <a:pt x="0" y="9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 name="Freeform 298">
              <a:extLst>
                <a:ext uri="{FF2B5EF4-FFF2-40B4-BE49-F238E27FC236}">
                  <a16:creationId xmlns:a16="http://schemas.microsoft.com/office/drawing/2014/main" id="{DA54AF02-8459-8454-E76F-94794D7F4ABE}"/>
                </a:ext>
              </a:extLst>
            </p:cNvPr>
            <p:cNvSpPr>
              <a:spLocks noChangeAspect="1"/>
            </p:cNvSpPr>
            <p:nvPr/>
          </p:nvSpPr>
          <p:spPr bwMode="auto">
            <a:xfrm>
              <a:off x="1785938" y="2055866"/>
              <a:ext cx="130175" cy="71437"/>
            </a:xfrm>
            <a:custGeom>
              <a:avLst/>
              <a:gdLst>
                <a:gd name="T0" fmla="*/ 0 w 185"/>
                <a:gd name="T1" fmla="*/ 0 h 89"/>
                <a:gd name="T2" fmla="*/ 22303 w 185"/>
                <a:gd name="T3" fmla="*/ 0 h 89"/>
                <a:gd name="T4" fmla="*/ 44634 w 185"/>
                <a:gd name="T5" fmla="*/ 0 h 89"/>
                <a:gd name="T6" fmla="*/ 22303 w 185"/>
                <a:gd name="T7" fmla="*/ 0 h 89"/>
                <a:gd name="T8" fmla="*/ 44634 w 185"/>
                <a:gd name="T9" fmla="*/ 0 h 89"/>
                <a:gd name="T10" fmla="*/ 22303 w 185"/>
                <a:gd name="T11" fmla="*/ 0 h 89"/>
                <a:gd name="T12" fmla="*/ 44634 w 185"/>
                <a:gd name="T13" fmla="*/ 44372 h 89"/>
                <a:gd name="T14" fmla="*/ 111542 w 185"/>
                <a:gd name="T15" fmla="*/ 44372 h 89"/>
                <a:gd name="T16" fmla="*/ 89239 w 185"/>
                <a:gd name="T17" fmla="*/ 0 h 89"/>
                <a:gd name="T18" fmla="*/ 44634 w 185"/>
                <a:gd name="T19" fmla="*/ 0 h 89"/>
                <a:gd name="T20" fmla="*/ 44634 w 185"/>
                <a:gd name="T21" fmla="*/ 0 h 89"/>
                <a:gd name="T22" fmla="*/ 44634 w 185"/>
                <a:gd name="T23" fmla="*/ 0 h 89"/>
                <a:gd name="T24" fmla="*/ 0 w 18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89"/>
                <a:gd name="T41" fmla="*/ 185 w 18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89">
                  <a:moveTo>
                    <a:pt x="0" y="0"/>
                  </a:moveTo>
                  <a:lnTo>
                    <a:pt x="15" y="31"/>
                  </a:lnTo>
                  <a:lnTo>
                    <a:pt x="60" y="31"/>
                  </a:lnTo>
                  <a:lnTo>
                    <a:pt x="45" y="38"/>
                  </a:lnTo>
                  <a:lnTo>
                    <a:pt x="56" y="50"/>
                  </a:lnTo>
                  <a:lnTo>
                    <a:pt x="17" y="54"/>
                  </a:lnTo>
                  <a:lnTo>
                    <a:pt x="82" y="67"/>
                  </a:lnTo>
                  <a:lnTo>
                    <a:pt x="185" y="89"/>
                  </a:lnTo>
                  <a:lnTo>
                    <a:pt x="169" y="37"/>
                  </a:lnTo>
                  <a:lnTo>
                    <a:pt x="94" y="7"/>
                  </a:lnTo>
                  <a:lnTo>
                    <a:pt x="70" y="20"/>
                  </a:lnTo>
                  <a:lnTo>
                    <a:pt x="62" y="0"/>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 name="Freeform 299">
              <a:extLst>
                <a:ext uri="{FF2B5EF4-FFF2-40B4-BE49-F238E27FC236}">
                  <a16:creationId xmlns:a16="http://schemas.microsoft.com/office/drawing/2014/main" id="{E9B4E31E-F2AD-D13F-4A4A-DC6171695BF1}"/>
                </a:ext>
              </a:extLst>
            </p:cNvPr>
            <p:cNvSpPr>
              <a:spLocks noChangeAspect="1"/>
            </p:cNvSpPr>
            <p:nvPr/>
          </p:nvSpPr>
          <p:spPr bwMode="auto">
            <a:xfrm>
              <a:off x="1846263" y="2192391"/>
              <a:ext cx="103188" cy="74612"/>
            </a:xfrm>
            <a:custGeom>
              <a:avLst/>
              <a:gdLst>
                <a:gd name="T0" fmla="*/ 0 w 149"/>
                <a:gd name="T1" fmla="*/ 53977 h 90"/>
                <a:gd name="T2" fmla="*/ 20755 w 149"/>
                <a:gd name="T3" fmla="*/ 53977 h 90"/>
                <a:gd name="T4" fmla="*/ 20755 w 149"/>
                <a:gd name="T5" fmla="*/ 53977 h 90"/>
                <a:gd name="T6" fmla="*/ 20755 w 149"/>
                <a:gd name="T7" fmla="*/ 53977 h 90"/>
                <a:gd name="T8" fmla="*/ 20755 w 149"/>
                <a:gd name="T9" fmla="*/ 53977 h 90"/>
                <a:gd name="T10" fmla="*/ 41511 w 149"/>
                <a:gd name="T11" fmla="*/ 53977 h 90"/>
                <a:gd name="T12" fmla="*/ 20755 w 149"/>
                <a:gd name="T13" fmla="*/ 53977 h 90"/>
                <a:gd name="T14" fmla="*/ 62266 w 149"/>
                <a:gd name="T15" fmla="*/ 0 h 90"/>
                <a:gd name="T16" fmla="*/ 83021 w 149"/>
                <a:gd name="T17" fmla="*/ 107954 h 90"/>
                <a:gd name="T18" fmla="*/ 62266 w 149"/>
                <a:gd name="T19" fmla="*/ 53977 h 90"/>
                <a:gd name="T20" fmla="*/ 62266 w 149"/>
                <a:gd name="T21" fmla="*/ 107954 h 90"/>
                <a:gd name="T22" fmla="*/ 41511 w 149"/>
                <a:gd name="T23" fmla="*/ 107954 h 90"/>
                <a:gd name="T24" fmla="*/ 41511 w 149"/>
                <a:gd name="T25" fmla="*/ 107954 h 90"/>
                <a:gd name="T26" fmla="*/ 20755 w 149"/>
                <a:gd name="T27" fmla="*/ 107954 h 90"/>
                <a:gd name="T28" fmla="*/ 62266 w 149"/>
                <a:gd name="T29" fmla="*/ 53977 h 90"/>
                <a:gd name="T30" fmla="*/ 0 w 149"/>
                <a:gd name="T31" fmla="*/ 5397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90"/>
                <a:gd name="T50" fmla="*/ 149 w 14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90">
                  <a:moveTo>
                    <a:pt x="0" y="59"/>
                  </a:moveTo>
                  <a:lnTo>
                    <a:pt x="17" y="38"/>
                  </a:lnTo>
                  <a:lnTo>
                    <a:pt x="44" y="41"/>
                  </a:lnTo>
                  <a:lnTo>
                    <a:pt x="8" y="20"/>
                  </a:lnTo>
                  <a:lnTo>
                    <a:pt x="17" y="7"/>
                  </a:lnTo>
                  <a:lnTo>
                    <a:pt x="78" y="35"/>
                  </a:lnTo>
                  <a:lnTo>
                    <a:pt x="44" y="4"/>
                  </a:lnTo>
                  <a:lnTo>
                    <a:pt x="133" y="0"/>
                  </a:lnTo>
                  <a:lnTo>
                    <a:pt x="149" y="66"/>
                  </a:lnTo>
                  <a:lnTo>
                    <a:pt x="130" y="55"/>
                  </a:lnTo>
                  <a:lnTo>
                    <a:pt x="129" y="90"/>
                  </a:lnTo>
                  <a:lnTo>
                    <a:pt x="58" y="88"/>
                  </a:lnTo>
                  <a:lnTo>
                    <a:pt x="72" y="78"/>
                  </a:lnTo>
                  <a:lnTo>
                    <a:pt x="52" y="65"/>
                  </a:lnTo>
                  <a:lnTo>
                    <a:pt x="103" y="47"/>
                  </a:lnTo>
                  <a:lnTo>
                    <a:pt x="0" y="59"/>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 name="Freeform 300">
              <a:extLst>
                <a:ext uri="{FF2B5EF4-FFF2-40B4-BE49-F238E27FC236}">
                  <a16:creationId xmlns:a16="http://schemas.microsoft.com/office/drawing/2014/main" id="{B3AF48FE-7936-984F-F85D-FD3A4CA04265}"/>
                </a:ext>
              </a:extLst>
            </p:cNvPr>
            <p:cNvSpPr>
              <a:spLocks noChangeAspect="1"/>
            </p:cNvSpPr>
            <p:nvPr/>
          </p:nvSpPr>
          <p:spPr bwMode="auto">
            <a:xfrm>
              <a:off x="1847850" y="2319391"/>
              <a:ext cx="123825" cy="115887"/>
            </a:xfrm>
            <a:custGeom>
              <a:avLst/>
              <a:gdLst>
                <a:gd name="T0" fmla="*/ 0 w 175"/>
                <a:gd name="T1" fmla="*/ 95623 h 143"/>
                <a:gd name="T2" fmla="*/ 22556 w 175"/>
                <a:gd name="T3" fmla="*/ 47811 h 143"/>
                <a:gd name="T4" fmla="*/ 45111 w 175"/>
                <a:gd name="T5" fmla="*/ 47811 h 143"/>
                <a:gd name="T6" fmla="*/ 45111 w 175"/>
                <a:gd name="T7" fmla="*/ 47811 h 143"/>
                <a:gd name="T8" fmla="*/ 45111 w 175"/>
                <a:gd name="T9" fmla="*/ 47811 h 143"/>
                <a:gd name="T10" fmla="*/ 22556 w 175"/>
                <a:gd name="T11" fmla="*/ 47811 h 143"/>
                <a:gd name="T12" fmla="*/ 45111 w 175"/>
                <a:gd name="T13" fmla="*/ 47811 h 143"/>
                <a:gd name="T14" fmla="*/ 22556 w 175"/>
                <a:gd name="T15" fmla="*/ 47811 h 143"/>
                <a:gd name="T16" fmla="*/ 90223 w 175"/>
                <a:gd name="T17" fmla="*/ 0 h 143"/>
                <a:gd name="T18" fmla="*/ 90223 w 175"/>
                <a:gd name="T19" fmla="*/ 47811 h 143"/>
                <a:gd name="T20" fmla="*/ 67667 w 175"/>
                <a:gd name="T21" fmla="*/ 47811 h 143"/>
                <a:gd name="T22" fmla="*/ 90223 w 175"/>
                <a:gd name="T23" fmla="*/ 47811 h 143"/>
                <a:gd name="T24" fmla="*/ 90223 w 175"/>
                <a:gd name="T25" fmla="*/ 95623 h 143"/>
                <a:gd name="T26" fmla="*/ 67667 w 175"/>
                <a:gd name="T27" fmla="*/ 143435 h 143"/>
                <a:gd name="T28" fmla="*/ 45111 w 175"/>
                <a:gd name="T29" fmla="*/ 95623 h 143"/>
                <a:gd name="T30" fmla="*/ 0 w 175"/>
                <a:gd name="T31" fmla="*/ 9562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43"/>
                <a:gd name="T50" fmla="*/ 175 w 175"/>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43">
                  <a:moveTo>
                    <a:pt x="0" y="73"/>
                  </a:moveTo>
                  <a:lnTo>
                    <a:pt x="10" y="54"/>
                  </a:lnTo>
                  <a:lnTo>
                    <a:pt x="68" y="64"/>
                  </a:lnTo>
                  <a:lnTo>
                    <a:pt x="58" y="41"/>
                  </a:lnTo>
                  <a:lnTo>
                    <a:pt x="75" y="43"/>
                  </a:lnTo>
                  <a:lnTo>
                    <a:pt x="35" y="32"/>
                  </a:lnTo>
                  <a:lnTo>
                    <a:pt x="55" y="24"/>
                  </a:lnTo>
                  <a:lnTo>
                    <a:pt x="37" y="13"/>
                  </a:lnTo>
                  <a:lnTo>
                    <a:pt x="148" y="0"/>
                  </a:lnTo>
                  <a:lnTo>
                    <a:pt x="151" y="33"/>
                  </a:lnTo>
                  <a:lnTo>
                    <a:pt x="117" y="58"/>
                  </a:lnTo>
                  <a:lnTo>
                    <a:pt x="168" y="64"/>
                  </a:lnTo>
                  <a:lnTo>
                    <a:pt x="175" y="116"/>
                  </a:lnTo>
                  <a:lnTo>
                    <a:pt x="99" y="143"/>
                  </a:lnTo>
                  <a:lnTo>
                    <a:pt x="68" y="102"/>
                  </a:lnTo>
                  <a:lnTo>
                    <a:pt x="0" y="7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 name="Freeform 301">
              <a:extLst>
                <a:ext uri="{FF2B5EF4-FFF2-40B4-BE49-F238E27FC236}">
                  <a16:creationId xmlns:a16="http://schemas.microsoft.com/office/drawing/2014/main" id="{3A79A3A8-D71D-D088-418F-2038993DB3CF}"/>
                </a:ext>
              </a:extLst>
            </p:cNvPr>
            <p:cNvSpPr>
              <a:spLocks noChangeAspect="1"/>
            </p:cNvSpPr>
            <p:nvPr/>
          </p:nvSpPr>
          <p:spPr bwMode="auto">
            <a:xfrm>
              <a:off x="1931988" y="2074916"/>
              <a:ext cx="74613" cy="57150"/>
            </a:xfrm>
            <a:custGeom>
              <a:avLst/>
              <a:gdLst>
                <a:gd name="T0" fmla="*/ 0 w 105"/>
                <a:gd name="T1" fmla="*/ 0 h 72"/>
                <a:gd name="T2" fmla="*/ 23748 w 105"/>
                <a:gd name="T3" fmla="*/ 43383 h 72"/>
                <a:gd name="T4" fmla="*/ 23748 w 105"/>
                <a:gd name="T5" fmla="*/ 43383 h 72"/>
                <a:gd name="T6" fmla="*/ 23748 w 105"/>
                <a:gd name="T7" fmla="*/ 43383 h 72"/>
                <a:gd name="T8" fmla="*/ 23748 w 105"/>
                <a:gd name="T9" fmla="*/ 43383 h 72"/>
                <a:gd name="T10" fmla="*/ 71274 w 105"/>
                <a:gd name="T11" fmla="*/ 43383 h 72"/>
                <a:gd name="T12" fmla="*/ 71274 w 105"/>
                <a:gd name="T13" fmla="*/ 43383 h 72"/>
                <a:gd name="T14" fmla="*/ 0 w 105"/>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2"/>
                <a:gd name="T26" fmla="*/ 105 w 10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2">
                  <a:moveTo>
                    <a:pt x="0" y="0"/>
                  </a:moveTo>
                  <a:lnTo>
                    <a:pt x="13" y="44"/>
                  </a:lnTo>
                  <a:lnTo>
                    <a:pt x="44" y="46"/>
                  </a:lnTo>
                  <a:lnTo>
                    <a:pt x="15" y="51"/>
                  </a:lnTo>
                  <a:lnTo>
                    <a:pt x="30" y="72"/>
                  </a:lnTo>
                  <a:lnTo>
                    <a:pt x="96" y="61"/>
                  </a:lnTo>
                  <a:lnTo>
                    <a:pt x="105" y="35"/>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 name="Freeform 302">
              <a:extLst>
                <a:ext uri="{FF2B5EF4-FFF2-40B4-BE49-F238E27FC236}">
                  <a16:creationId xmlns:a16="http://schemas.microsoft.com/office/drawing/2014/main" id="{1882C693-956E-8458-F52E-B8121CDE97B4}"/>
                </a:ext>
              </a:extLst>
            </p:cNvPr>
            <p:cNvSpPr>
              <a:spLocks noChangeAspect="1"/>
            </p:cNvSpPr>
            <p:nvPr/>
          </p:nvSpPr>
          <p:spPr bwMode="auto">
            <a:xfrm>
              <a:off x="1960563" y="2165404"/>
              <a:ext cx="350838" cy="127000"/>
            </a:xfrm>
            <a:custGeom>
              <a:avLst/>
              <a:gdLst>
                <a:gd name="T0" fmla="*/ 0 w 505"/>
                <a:gd name="T1" fmla="*/ 0 h 159"/>
                <a:gd name="T2" fmla="*/ 20951 w 505"/>
                <a:gd name="T3" fmla="*/ 0 h 159"/>
                <a:gd name="T4" fmla="*/ 41874 w 505"/>
                <a:gd name="T5" fmla="*/ 0 h 159"/>
                <a:gd name="T6" fmla="*/ 62825 w 505"/>
                <a:gd name="T7" fmla="*/ 0 h 159"/>
                <a:gd name="T8" fmla="*/ 62825 w 505"/>
                <a:gd name="T9" fmla="*/ 0 h 159"/>
                <a:gd name="T10" fmla="*/ 83749 w 505"/>
                <a:gd name="T11" fmla="*/ 0 h 159"/>
                <a:gd name="T12" fmla="*/ 104700 w 505"/>
                <a:gd name="T13" fmla="*/ 0 h 159"/>
                <a:gd name="T14" fmla="*/ 83749 w 505"/>
                <a:gd name="T15" fmla="*/ 0 h 159"/>
                <a:gd name="T16" fmla="*/ 125623 w 505"/>
                <a:gd name="T17" fmla="*/ 0 h 159"/>
                <a:gd name="T18" fmla="*/ 83749 w 505"/>
                <a:gd name="T19" fmla="*/ 0 h 159"/>
                <a:gd name="T20" fmla="*/ 104700 w 505"/>
                <a:gd name="T21" fmla="*/ 43940 h 159"/>
                <a:gd name="T22" fmla="*/ 83749 w 505"/>
                <a:gd name="T23" fmla="*/ 43940 h 159"/>
                <a:gd name="T24" fmla="*/ 104700 w 505"/>
                <a:gd name="T25" fmla="*/ 43940 h 159"/>
                <a:gd name="T26" fmla="*/ 125623 w 505"/>
                <a:gd name="T27" fmla="*/ 43940 h 159"/>
                <a:gd name="T28" fmla="*/ 125623 w 505"/>
                <a:gd name="T29" fmla="*/ 43940 h 159"/>
                <a:gd name="T30" fmla="*/ 188449 w 505"/>
                <a:gd name="T31" fmla="*/ 43940 h 159"/>
                <a:gd name="T32" fmla="*/ 230323 w 505"/>
                <a:gd name="T33" fmla="*/ 43940 h 159"/>
                <a:gd name="T34" fmla="*/ 272225 w 505"/>
                <a:gd name="T35" fmla="*/ 43940 h 159"/>
                <a:gd name="T36" fmla="*/ 251274 w 505"/>
                <a:gd name="T37" fmla="*/ 43940 h 159"/>
                <a:gd name="T38" fmla="*/ 251274 w 505"/>
                <a:gd name="T39" fmla="*/ 87880 h 159"/>
                <a:gd name="T40" fmla="*/ 230323 w 505"/>
                <a:gd name="T41" fmla="*/ 87880 h 159"/>
                <a:gd name="T42" fmla="*/ 209400 w 505"/>
                <a:gd name="T43" fmla="*/ 87880 h 159"/>
                <a:gd name="T44" fmla="*/ 209400 w 505"/>
                <a:gd name="T45" fmla="*/ 87880 h 159"/>
                <a:gd name="T46" fmla="*/ 188449 w 505"/>
                <a:gd name="T47" fmla="*/ 87880 h 159"/>
                <a:gd name="T48" fmla="*/ 146574 w 505"/>
                <a:gd name="T49" fmla="*/ 87880 h 159"/>
                <a:gd name="T50" fmla="*/ 125623 w 505"/>
                <a:gd name="T51" fmla="*/ 87880 h 159"/>
                <a:gd name="T52" fmla="*/ 104700 w 505"/>
                <a:gd name="T53" fmla="*/ 87880 h 159"/>
                <a:gd name="T54" fmla="*/ 83749 w 505"/>
                <a:gd name="T55" fmla="*/ 87880 h 159"/>
                <a:gd name="T56" fmla="*/ 83749 w 505"/>
                <a:gd name="T57" fmla="*/ 87880 h 159"/>
                <a:gd name="T58" fmla="*/ 62825 w 505"/>
                <a:gd name="T59" fmla="*/ 0 h 159"/>
                <a:gd name="T60" fmla="*/ 41874 w 505"/>
                <a:gd name="T61" fmla="*/ 0 h 159"/>
                <a:gd name="T62" fmla="*/ 0 w 505"/>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
                <a:gd name="T97" fmla="*/ 0 h 159"/>
                <a:gd name="T98" fmla="*/ 505 w 50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 h="159">
                  <a:moveTo>
                    <a:pt x="0" y="25"/>
                  </a:moveTo>
                  <a:lnTo>
                    <a:pt x="32" y="0"/>
                  </a:lnTo>
                  <a:lnTo>
                    <a:pt x="76" y="13"/>
                  </a:lnTo>
                  <a:lnTo>
                    <a:pt x="106" y="25"/>
                  </a:lnTo>
                  <a:lnTo>
                    <a:pt x="97" y="43"/>
                  </a:lnTo>
                  <a:lnTo>
                    <a:pt x="155" y="27"/>
                  </a:lnTo>
                  <a:lnTo>
                    <a:pt x="192" y="43"/>
                  </a:lnTo>
                  <a:lnTo>
                    <a:pt x="161" y="43"/>
                  </a:lnTo>
                  <a:lnTo>
                    <a:pt x="225" y="56"/>
                  </a:lnTo>
                  <a:lnTo>
                    <a:pt x="155" y="61"/>
                  </a:lnTo>
                  <a:lnTo>
                    <a:pt x="192" y="71"/>
                  </a:lnTo>
                  <a:lnTo>
                    <a:pt x="164" y="84"/>
                  </a:lnTo>
                  <a:lnTo>
                    <a:pt x="199" y="74"/>
                  </a:lnTo>
                  <a:lnTo>
                    <a:pt x="230" y="105"/>
                  </a:lnTo>
                  <a:lnTo>
                    <a:pt x="239" y="90"/>
                  </a:lnTo>
                  <a:lnTo>
                    <a:pt x="331" y="105"/>
                  </a:lnTo>
                  <a:lnTo>
                    <a:pt x="427" y="75"/>
                  </a:lnTo>
                  <a:lnTo>
                    <a:pt x="505" y="109"/>
                  </a:lnTo>
                  <a:lnTo>
                    <a:pt x="481" y="126"/>
                  </a:lnTo>
                  <a:lnTo>
                    <a:pt x="490" y="153"/>
                  </a:lnTo>
                  <a:lnTo>
                    <a:pt x="444" y="159"/>
                  </a:lnTo>
                  <a:lnTo>
                    <a:pt x="390" y="133"/>
                  </a:lnTo>
                  <a:lnTo>
                    <a:pt x="390" y="153"/>
                  </a:lnTo>
                  <a:lnTo>
                    <a:pt x="364" y="157"/>
                  </a:lnTo>
                  <a:lnTo>
                    <a:pt x="250" y="159"/>
                  </a:lnTo>
                  <a:lnTo>
                    <a:pt x="239" y="138"/>
                  </a:lnTo>
                  <a:lnTo>
                    <a:pt x="211" y="157"/>
                  </a:lnTo>
                  <a:lnTo>
                    <a:pt x="175" y="138"/>
                  </a:lnTo>
                  <a:lnTo>
                    <a:pt x="153" y="150"/>
                  </a:lnTo>
                  <a:lnTo>
                    <a:pt x="109" y="47"/>
                  </a:lnTo>
                  <a:lnTo>
                    <a:pt x="58" y="57"/>
                  </a:lnTo>
                  <a:lnTo>
                    <a:pt x="0" y="25"/>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 name="Freeform 303">
              <a:extLst>
                <a:ext uri="{FF2B5EF4-FFF2-40B4-BE49-F238E27FC236}">
                  <a16:creationId xmlns:a16="http://schemas.microsoft.com/office/drawing/2014/main" id="{CB9128A8-5849-7D7F-E0DD-7D4AD1C78F41}"/>
                </a:ext>
              </a:extLst>
            </p:cNvPr>
            <p:cNvSpPr>
              <a:spLocks noChangeAspect="1"/>
            </p:cNvSpPr>
            <p:nvPr/>
          </p:nvSpPr>
          <p:spPr bwMode="auto">
            <a:xfrm>
              <a:off x="1973263" y="1944741"/>
              <a:ext cx="230188" cy="169862"/>
            </a:xfrm>
            <a:custGeom>
              <a:avLst/>
              <a:gdLst>
                <a:gd name="T0" fmla="*/ 0 w 329"/>
                <a:gd name="T1" fmla="*/ 43785 h 213"/>
                <a:gd name="T2" fmla="*/ 43309 w 329"/>
                <a:gd name="T3" fmla="*/ 0 h 213"/>
                <a:gd name="T4" fmla="*/ 21669 w 329"/>
                <a:gd name="T5" fmla="*/ 0 h 213"/>
                <a:gd name="T6" fmla="*/ 64978 w 329"/>
                <a:gd name="T7" fmla="*/ 0 h 213"/>
                <a:gd name="T8" fmla="*/ 43309 w 329"/>
                <a:gd name="T9" fmla="*/ 0 h 213"/>
                <a:gd name="T10" fmla="*/ 86647 w 329"/>
                <a:gd name="T11" fmla="*/ 0 h 213"/>
                <a:gd name="T12" fmla="*/ 86647 w 329"/>
                <a:gd name="T13" fmla="*/ 0 h 213"/>
                <a:gd name="T14" fmla="*/ 108287 w 329"/>
                <a:gd name="T15" fmla="*/ 0 h 213"/>
                <a:gd name="T16" fmla="*/ 129956 w 329"/>
                <a:gd name="T17" fmla="*/ 43785 h 213"/>
                <a:gd name="T18" fmla="*/ 129956 w 329"/>
                <a:gd name="T19" fmla="*/ 43785 h 213"/>
                <a:gd name="T20" fmla="*/ 151625 w 329"/>
                <a:gd name="T21" fmla="*/ 43785 h 213"/>
                <a:gd name="T22" fmla="*/ 151625 w 329"/>
                <a:gd name="T23" fmla="*/ 43785 h 213"/>
                <a:gd name="T24" fmla="*/ 151625 w 329"/>
                <a:gd name="T25" fmla="*/ 43785 h 213"/>
                <a:gd name="T26" fmla="*/ 151625 w 329"/>
                <a:gd name="T27" fmla="*/ 43785 h 213"/>
                <a:gd name="T28" fmla="*/ 173265 w 329"/>
                <a:gd name="T29" fmla="*/ 43785 h 213"/>
                <a:gd name="T30" fmla="*/ 194934 w 329"/>
                <a:gd name="T31" fmla="*/ 87623 h 213"/>
                <a:gd name="T32" fmla="*/ 151625 w 329"/>
                <a:gd name="T33" fmla="*/ 87623 h 213"/>
                <a:gd name="T34" fmla="*/ 151625 w 329"/>
                <a:gd name="T35" fmla="*/ 87623 h 213"/>
                <a:gd name="T36" fmla="*/ 129956 w 329"/>
                <a:gd name="T37" fmla="*/ 87623 h 213"/>
                <a:gd name="T38" fmla="*/ 129956 w 329"/>
                <a:gd name="T39" fmla="*/ 131409 h 213"/>
                <a:gd name="T40" fmla="*/ 108287 w 329"/>
                <a:gd name="T41" fmla="*/ 87623 h 213"/>
                <a:gd name="T42" fmla="*/ 108287 w 329"/>
                <a:gd name="T43" fmla="*/ 131409 h 213"/>
                <a:gd name="T44" fmla="*/ 64978 w 329"/>
                <a:gd name="T45" fmla="*/ 131409 h 213"/>
                <a:gd name="T46" fmla="*/ 64978 w 329"/>
                <a:gd name="T47" fmla="*/ 87623 h 213"/>
                <a:gd name="T48" fmla="*/ 86647 w 329"/>
                <a:gd name="T49" fmla="*/ 87623 h 213"/>
                <a:gd name="T50" fmla="*/ 64978 w 329"/>
                <a:gd name="T51" fmla="*/ 87623 h 213"/>
                <a:gd name="T52" fmla="*/ 43309 w 329"/>
                <a:gd name="T53" fmla="*/ 87623 h 213"/>
                <a:gd name="T54" fmla="*/ 64978 w 329"/>
                <a:gd name="T55" fmla="*/ 87623 h 213"/>
                <a:gd name="T56" fmla="*/ 43309 w 329"/>
                <a:gd name="T57" fmla="*/ 87623 h 213"/>
                <a:gd name="T58" fmla="*/ 108287 w 329"/>
                <a:gd name="T59" fmla="*/ 87623 h 213"/>
                <a:gd name="T60" fmla="*/ 43309 w 329"/>
                <a:gd name="T61" fmla="*/ 87623 h 213"/>
                <a:gd name="T62" fmla="*/ 21669 w 329"/>
                <a:gd name="T63" fmla="*/ 43785 h 213"/>
                <a:gd name="T64" fmla="*/ 43309 w 329"/>
                <a:gd name="T65" fmla="*/ 43785 h 213"/>
                <a:gd name="T66" fmla="*/ 21669 w 329"/>
                <a:gd name="T67" fmla="*/ 43785 h 213"/>
                <a:gd name="T68" fmla="*/ 21669 w 329"/>
                <a:gd name="T69" fmla="*/ 43785 h 213"/>
                <a:gd name="T70" fmla="*/ 21669 w 329"/>
                <a:gd name="T71" fmla="*/ 43785 h 213"/>
                <a:gd name="T72" fmla="*/ 43309 w 329"/>
                <a:gd name="T73" fmla="*/ 43785 h 213"/>
                <a:gd name="T74" fmla="*/ 0 w 329"/>
                <a:gd name="T75" fmla="*/ 43785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9"/>
                <a:gd name="T115" fmla="*/ 0 h 213"/>
                <a:gd name="T116" fmla="*/ 329 w 3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9" h="213">
                  <a:moveTo>
                    <a:pt x="0" y="67"/>
                  </a:moveTo>
                  <a:lnTo>
                    <a:pt x="82" y="54"/>
                  </a:lnTo>
                  <a:lnTo>
                    <a:pt x="39" y="26"/>
                  </a:lnTo>
                  <a:lnTo>
                    <a:pt x="109" y="12"/>
                  </a:lnTo>
                  <a:lnTo>
                    <a:pt x="53" y="0"/>
                  </a:lnTo>
                  <a:lnTo>
                    <a:pt x="141" y="16"/>
                  </a:lnTo>
                  <a:lnTo>
                    <a:pt x="165" y="56"/>
                  </a:lnTo>
                  <a:lnTo>
                    <a:pt x="212" y="57"/>
                  </a:lnTo>
                  <a:lnTo>
                    <a:pt x="229" y="85"/>
                  </a:lnTo>
                  <a:lnTo>
                    <a:pt x="232" y="66"/>
                  </a:lnTo>
                  <a:lnTo>
                    <a:pt x="256" y="67"/>
                  </a:lnTo>
                  <a:lnTo>
                    <a:pt x="247" y="85"/>
                  </a:lnTo>
                  <a:lnTo>
                    <a:pt x="271" y="98"/>
                  </a:lnTo>
                  <a:lnTo>
                    <a:pt x="256" y="116"/>
                  </a:lnTo>
                  <a:lnTo>
                    <a:pt x="308" y="115"/>
                  </a:lnTo>
                  <a:lnTo>
                    <a:pt x="329" y="142"/>
                  </a:lnTo>
                  <a:lnTo>
                    <a:pt x="267" y="152"/>
                  </a:lnTo>
                  <a:lnTo>
                    <a:pt x="250" y="177"/>
                  </a:lnTo>
                  <a:lnTo>
                    <a:pt x="239" y="150"/>
                  </a:lnTo>
                  <a:lnTo>
                    <a:pt x="222" y="211"/>
                  </a:lnTo>
                  <a:lnTo>
                    <a:pt x="182" y="180"/>
                  </a:lnTo>
                  <a:lnTo>
                    <a:pt x="203" y="213"/>
                  </a:lnTo>
                  <a:lnTo>
                    <a:pt x="124" y="208"/>
                  </a:lnTo>
                  <a:lnTo>
                    <a:pt x="101" y="191"/>
                  </a:lnTo>
                  <a:lnTo>
                    <a:pt x="137" y="189"/>
                  </a:lnTo>
                  <a:lnTo>
                    <a:pt x="99" y="183"/>
                  </a:lnTo>
                  <a:lnTo>
                    <a:pt x="87" y="172"/>
                  </a:lnTo>
                  <a:lnTo>
                    <a:pt x="109" y="172"/>
                  </a:lnTo>
                  <a:lnTo>
                    <a:pt x="76" y="157"/>
                  </a:lnTo>
                  <a:lnTo>
                    <a:pt x="179" y="139"/>
                  </a:lnTo>
                  <a:lnTo>
                    <a:pt x="53" y="142"/>
                  </a:lnTo>
                  <a:lnTo>
                    <a:pt x="29" y="122"/>
                  </a:lnTo>
                  <a:lnTo>
                    <a:pt x="76" y="112"/>
                  </a:lnTo>
                  <a:lnTo>
                    <a:pt x="5" y="98"/>
                  </a:lnTo>
                  <a:lnTo>
                    <a:pt x="21" y="97"/>
                  </a:lnTo>
                  <a:lnTo>
                    <a:pt x="1" y="82"/>
                  </a:lnTo>
                  <a:lnTo>
                    <a:pt x="82" y="82"/>
                  </a:lnTo>
                  <a:lnTo>
                    <a:pt x="0" y="6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 name="Freeform 304">
              <a:extLst>
                <a:ext uri="{FF2B5EF4-FFF2-40B4-BE49-F238E27FC236}">
                  <a16:creationId xmlns:a16="http://schemas.microsoft.com/office/drawing/2014/main" id="{01FA3EA5-2F4F-33C6-ED67-6A916AABDAAC}"/>
                </a:ext>
              </a:extLst>
            </p:cNvPr>
            <p:cNvSpPr>
              <a:spLocks noChangeAspect="1"/>
            </p:cNvSpPr>
            <p:nvPr/>
          </p:nvSpPr>
          <p:spPr bwMode="auto">
            <a:xfrm>
              <a:off x="1973263" y="2240016"/>
              <a:ext cx="57150" cy="42862"/>
            </a:xfrm>
            <a:custGeom>
              <a:avLst/>
              <a:gdLst>
                <a:gd name="T0" fmla="*/ 0 w 82"/>
                <a:gd name="T1" fmla="*/ 43384 h 54"/>
                <a:gd name="T2" fmla="*/ 20736 w 82"/>
                <a:gd name="T3" fmla="*/ 0 h 54"/>
                <a:gd name="T4" fmla="*/ 41473 w 82"/>
                <a:gd name="T5" fmla="*/ 43384 h 54"/>
                <a:gd name="T6" fmla="*/ 41473 w 82"/>
                <a:gd name="T7" fmla="*/ 43384 h 54"/>
                <a:gd name="T8" fmla="*/ 0 w 82"/>
                <a:gd name="T9" fmla="*/ 43384 h 54"/>
                <a:gd name="T10" fmla="*/ 0 60000 65536"/>
                <a:gd name="T11" fmla="*/ 0 60000 65536"/>
                <a:gd name="T12" fmla="*/ 0 60000 65536"/>
                <a:gd name="T13" fmla="*/ 0 60000 65536"/>
                <a:gd name="T14" fmla="*/ 0 60000 65536"/>
                <a:gd name="T15" fmla="*/ 0 w 82"/>
                <a:gd name="T16" fmla="*/ 0 h 54"/>
                <a:gd name="T17" fmla="*/ 82 w 82"/>
                <a:gd name="T18" fmla="*/ 54 h 54"/>
              </a:gdLst>
              <a:ahLst/>
              <a:cxnLst>
                <a:cxn ang="T10">
                  <a:pos x="T0" y="T1"/>
                </a:cxn>
                <a:cxn ang="T11">
                  <a:pos x="T2" y="T3"/>
                </a:cxn>
                <a:cxn ang="T12">
                  <a:pos x="T4" y="T5"/>
                </a:cxn>
                <a:cxn ang="T13">
                  <a:pos x="T6" y="T7"/>
                </a:cxn>
                <a:cxn ang="T14">
                  <a:pos x="T8" y="T9"/>
                </a:cxn>
              </a:cxnLst>
              <a:rect l="T15" t="T16" r="T17" b="T18"/>
              <a:pathLst>
                <a:path w="82" h="54">
                  <a:moveTo>
                    <a:pt x="0" y="37"/>
                  </a:moveTo>
                  <a:lnTo>
                    <a:pt x="14" y="0"/>
                  </a:lnTo>
                  <a:lnTo>
                    <a:pt x="66" y="12"/>
                  </a:lnTo>
                  <a:lnTo>
                    <a:pt x="82" y="54"/>
                  </a:lnTo>
                  <a:lnTo>
                    <a:pt x="0" y="3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 name="Freeform 305">
              <a:extLst>
                <a:ext uri="{FF2B5EF4-FFF2-40B4-BE49-F238E27FC236}">
                  <a16:creationId xmlns:a16="http://schemas.microsoft.com/office/drawing/2014/main" id="{F878BD40-4529-0392-42E7-D8F449664BAC}"/>
                </a:ext>
              </a:extLst>
            </p:cNvPr>
            <p:cNvSpPr>
              <a:spLocks noChangeAspect="1"/>
            </p:cNvSpPr>
            <p:nvPr/>
          </p:nvSpPr>
          <p:spPr bwMode="auto">
            <a:xfrm>
              <a:off x="1973263" y="2132066"/>
              <a:ext cx="65088" cy="17462"/>
            </a:xfrm>
            <a:custGeom>
              <a:avLst/>
              <a:gdLst>
                <a:gd name="T0" fmla="*/ 0 w 91"/>
                <a:gd name="T1" fmla="*/ 63514 h 20"/>
                <a:gd name="T2" fmla="*/ 24120 w 91"/>
                <a:gd name="T3" fmla="*/ 63514 h 20"/>
                <a:gd name="T4" fmla="*/ 48240 w 91"/>
                <a:gd name="T5" fmla="*/ 63514 h 20"/>
                <a:gd name="T6" fmla="*/ 24120 w 91"/>
                <a:gd name="T7" fmla="*/ 0 h 20"/>
                <a:gd name="T8" fmla="*/ 0 w 91"/>
                <a:gd name="T9" fmla="*/ 63514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0" y="7"/>
                  </a:moveTo>
                  <a:lnTo>
                    <a:pt x="21" y="20"/>
                  </a:lnTo>
                  <a:lnTo>
                    <a:pt x="91" y="7"/>
                  </a:lnTo>
                  <a:lnTo>
                    <a:pt x="24" y="0"/>
                  </a:lnTo>
                  <a:lnTo>
                    <a:pt x="0" y="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 name="Freeform 306">
              <a:extLst>
                <a:ext uri="{FF2B5EF4-FFF2-40B4-BE49-F238E27FC236}">
                  <a16:creationId xmlns:a16="http://schemas.microsoft.com/office/drawing/2014/main" id="{4BCEC0A4-B04F-E481-C4AC-DF93D0431221}"/>
                </a:ext>
              </a:extLst>
            </p:cNvPr>
            <p:cNvSpPr>
              <a:spLocks noChangeAspect="1"/>
            </p:cNvSpPr>
            <p:nvPr/>
          </p:nvSpPr>
          <p:spPr bwMode="auto">
            <a:xfrm>
              <a:off x="1987550" y="2313041"/>
              <a:ext cx="107950" cy="90487"/>
            </a:xfrm>
            <a:custGeom>
              <a:avLst/>
              <a:gdLst>
                <a:gd name="T0" fmla="*/ 0 w 157"/>
                <a:gd name="T1" fmla="*/ 51874 h 110"/>
                <a:gd name="T2" fmla="*/ 20005 w 157"/>
                <a:gd name="T3" fmla="*/ 103809 h 110"/>
                <a:gd name="T4" fmla="*/ 20005 w 157"/>
                <a:gd name="T5" fmla="*/ 103809 h 110"/>
                <a:gd name="T6" fmla="*/ 20005 w 157"/>
                <a:gd name="T7" fmla="*/ 103809 h 110"/>
                <a:gd name="T8" fmla="*/ 20005 w 157"/>
                <a:gd name="T9" fmla="*/ 103809 h 110"/>
                <a:gd name="T10" fmla="*/ 40011 w 157"/>
                <a:gd name="T11" fmla="*/ 103809 h 110"/>
                <a:gd name="T12" fmla="*/ 20005 w 157"/>
                <a:gd name="T13" fmla="*/ 103809 h 110"/>
                <a:gd name="T14" fmla="*/ 60016 w 157"/>
                <a:gd name="T15" fmla="*/ 103809 h 110"/>
                <a:gd name="T16" fmla="*/ 80022 w 157"/>
                <a:gd name="T17" fmla="*/ 51874 h 110"/>
                <a:gd name="T18" fmla="*/ 20005 w 157"/>
                <a:gd name="T19" fmla="*/ 0 h 110"/>
                <a:gd name="T20" fmla="*/ 20005 w 157"/>
                <a:gd name="T21" fmla="*/ 51874 h 110"/>
                <a:gd name="T22" fmla="*/ 0 w 157"/>
                <a:gd name="T23" fmla="*/ 5187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10"/>
                <a:gd name="T38" fmla="*/ 157 w 157"/>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10">
                  <a:moveTo>
                    <a:pt x="0" y="17"/>
                  </a:moveTo>
                  <a:lnTo>
                    <a:pt x="3" y="69"/>
                  </a:lnTo>
                  <a:lnTo>
                    <a:pt x="21" y="80"/>
                  </a:lnTo>
                  <a:lnTo>
                    <a:pt x="14" y="109"/>
                  </a:lnTo>
                  <a:lnTo>
                    <a:pt x="38" y="110"/>
                  </a:lnTo>
                  <a:lnTo>
                    <a:pt x="64" y="86"/>
                  </a:lnTo>
                  <a:lnTo>
                    <a:pt x="38" y="69"/>
                  </a:lnTo>
                  <a:lnTo>
                    <a:pt x="103" y="69"/>
                  </a:lnTo>
                  <a:lnTo>
                    <a:pt x="157" y="5"/>
                  </a:lnTo>
                  <a:lnTo>
                    <a:pt x="11" y="0"/>
                  </a:lnTo>
                  <a:lnTo>
                    <a:pt x="31" y="20"/>
                  </a:lnTo>
                  <a:lnTo>
                    <a:pt x="0" y="1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 name="Freeform 307">
              <a:extLst>
                <a:ext uri="{FF2B5EF4-FFF2-40B4-BE49-F238E27FC236}">
                  <a16:creationId xmlns:a16="http://schemas.microsoft.com/office/drawing/2014/main" id="{67A702AA-BAF2-FA73-70C2-720821F1EC27}"/>
                </a:ext>
              </a:extLst>
            </p:cNvPr>
            <p:cNvSpPr>
              <a:spLocks noChangeAspect="1"/>
            </p:cNvSpPr>
            <p:nvPr/>
          </p:nvSpPr>
          <p:spPr bwMode="auto">
            <a:xfrm>
              <a:off x="2060575" y="1841554"/>
              <a:ext cx="630238" cy="371475"/>
            </a:xfrm>
            <a:custGeom>
              <a:avLst/>
              <a:gdLst>
                <a:gd name="T0" fmla="*/ 21343 w 903"/>
                <a:gd name="T1" fmla="*/ 94205 h 459"/>
                <a:gd name="T2" fmla="*/ 42658 w 903"/>
                <a:gd name="T3" fmla="*/ 141307 h 459"/>
                <a:gd name="T4" fmla="*/ 106660 w 903"/>
                <a:gd name="T5" fmla="*/ 141307 h 459"/>
                <a:gd name="T6" fmla="*/ 106660 w 903"/>
                <a:gd name="T7" fmla="*/ 141307 h 459"/>
                <a:gd name="T8" fmla="*/ 85345 w 903"/>
                <a:gd name="T9" fmla="*/ 141307 h 459"/>
                <a:gd name="T10" fmla="*/ 128004 w 903"/>
                <a:gd name="T11" fmla="*/ 141307 h 459"/>
                <a:gd name="T12" fmla="*/ 192006 w 903"/>
                <a:gd name="T13" fmla="*/ 141307 h 459"/>
                <a:gd name="T14" fmla="*/ 256007 w 903"/>
                <a:gd name="T15" fmla="*/ 141307 h 459"/>
                <a:gd name="T16" fmla="*/ 192006 w 903"/>
                <a:gd name="T17" fmla="*/ 188410 h 459"/>
                <a:gd name="T18" fmla="*/ 85345 w 903"/>
                <a:gd name="T19" fmla="*/ 188410 h 459"/>
                <a:gd name="T20" fmla="*/ 85345 w 903"/>
                <a:gd name="T21" fmla="*/ 188410 h 459"/>
                <a:gd name="T22" fmla="*/ 170663 w 903"/>
                <a:gd name="T23" fmla="*/ 235569 h 459"/>
                <a:gd name="T24" fmla="*/ 106660 w 903"/>
                <a:gd name="T25" fmla="*/ 235569 h 459"/>
                <a:gd name="T26" fmla="*/ 106660 w 903"/>
                <a:gd name="T27" fmla="*/ 282672 h 459"/>
                <a:gd name="T28" fmla="*/ 106660 w 903"/>
                <a:gd name="T29" fmla="*/ 235569 h 459"/>
                <a:gd name="T30" fmla="*/ 106660 w 903"/>
                <a:gd name="T31" fmla="*/ 282672 h 459"/>
                <a:gd name="T32" fmla="*/ 106660 w 903"/>
                <a:gd name="T33" fmla="*/ 282672 h 459"/>
                <a:gd name="T34" fmla="*/ 106660 w 903"/>
                <a:gd name="T35" fmla="*/ 329774 h 459"/>
                <a:gd name="T36" fmla="*/ 85345 w 903"/>
                <a:gd name="T37" fmla="*/ 329774 h 459"/>
                <a:gd name="T38" fmla="*/ 64002 w 903"/>
                <a:gd name="T39" fmla="*/ 329774 h 459"/>
                <a:gd name="T40" fmla="*/ 106660 w 903"/>
                <a:gd name="T41" fmla="*/ 376877 h 459"/>
                <a:gd name="T42" fmla="*/ 149347 w 903"/>
                <a:gd name="T43" fmla="*/ 329774 h 459"/>
                <a:gd name="T44" fmla="*/ 170663 w 903"/>
                <a:gd name="T45" fmla="*/ 329774 h 459"/>
                <a:gd name="T46" fmla="*/ 170663 w 903"/>
                <a:gd name="T47" fmla="*/ 376877 h 459"/>
                <a:gd name="T48" fmla="*/ 213349 w 903"/>
                <a:gd name="T49" fmla="*/ 329774 h 459"/>
                <a:gd name="T50" fmla="*/ 213349 w 903"/>
                <a:gd name="T51" fmla="*/ 329774 h 459"/>
                <a:gd name="T52" fmla="*/ 256007 w 903"/>
                <a:gd name="T53" fmla="*/ 282672 h 459"/>
                <a:gd name="T54" fmla="*/ 256007 w 903"/>
                <a:gd name="T55" fmla="*/ 282672 h 459"/>
                <a:gd name="T56" fmla="*/ 256007 w 903"/>
                <a:gd name="T57" fmla="*/ 235569 h 459"/>
                <a:gd name="T58" fmla="*/ 234664 w 903"/>
                <a:gd name="T59" fmla="*/ 235569 h 459"/>
                <a:gd name="T60" fmla="*/ 234664 w 903"/>
                <a:gd name="T61" fmla="*/ 235569 h 459"/>
                <a:gd name="T62" fmla="*/ 320009 w 903"/>
                <a:gd name="T63" fmla="*/ 188410 h 459"/>
                <a:gd name="T64" fmla="*/ 341352 w 903"/>
                <a:gd name="T65" fmla="*/ 188410 h 459"/>
                <a:gd name="T66" fmla="*/ 448013 w 903"/>
                <a:gd name="T67" fmla="*/ 94205 h 459"/>
                <a:gd name="T68" fmla="*/ 362668 w 903"/>
                <a:gd name="T69" fmla="*/ 94205 h 459"/>
                <a:gd name="T70" fmla="*/ 490672 w 903"/>
                <a:gd name="T71" fmla="*/ 94205 h 459"/>
                <a:gd name="T72" fmla="*/ 448013 w 903"/>
                <a:gd name="T73" fmla="*/ 47103 h 459"/>
                <a:gd name="T74" fmla="*/ 298666 w 903"/>
                <a:gd name="T75" fmla="*/ 0 h 459"/>
                <a:gd name="T76" fmla="*/ 256007 w 903"/>
                <a:gd name="T77" fmla="*/ 47103 h 459"/>
                <a:gd name="T78" fmla="*/ 234664 w 903"/>
                <a:gd name="T79" fmla="*/ 47103 h 459"/>
                <a:gd name="T80" fmla="*/ 192006 w 903"/>
                <a:gd name="T81" fmla="*/ 47103 h 459"/>
                <a:gd name="T82" fmla="*/ 149347 w 903"/>
                <a:gd name="T83" fmla="*/ 47103 h 459"/>
                <a:gd name="T84" fmla="*/ 170663 w 903"/>
                <a:gd name="T85" fmla="*/ 94205 h 459"/>
                <a:gd name="T86" fmla="*/ 106660 w 903"/>
                <a:gd name="T87" fmla="*/ 9420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459"/>
                <a:gd name="T134" fmla="*/ 903 w 903"/>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459">
                  <a:moveTo>
                    <a:pt x="0" y="108"/>
                  </a:moveTo>
                  <a:lnTo>
                    <a:pt x="81" y="108"/>
                  </a:lnTo>
                  <a:lnTo>
                    <a:pt x="52" y="125"/>
                  </a:lnTo>
                  <a:lnTo>
                    <a:pt x="164" y="113"/>
                  </a:lnTo>
                  <a:lnTo>
                    <a:pt x="67" y="125"/>
                  </a:lnTo>
                  <a:lnTo>
                    <a:pt x="96" y="131"/>
                  </a:lnTo>
                  <a:lnTo>
                    <a:pt x="64" y="134"/>
                  </a:lnTo>
                  <a:lnTo>
                    <a:pt x="78" y="147"/>
                  </a:lnTo>
                  <a:lnTo>
                    <a:pt x="221" y="130"/>
                  </a:lnTo>
                  <a:lnTo>
                    <a:pt x="81" y="157"/>
                  </a:lnTo>
                  <a:lnTo>
                    <a:pt x="142" y="178"/>
                  </a:lnTo>
                  <a:lnTo>
                    <a:pt x="197" y="145"/>
                  </a:lnTo>
                  <a:lnTo>
                    <a:pt x="290" y="141"/>
                  </a:lnTo>
                  <a:lnTo>
                    <a:pt x="191" y="152"/>
                  </a:lnTo>
                  <a:lnTo>
                    <a:pt x="167" y="178"/>
                  </a:lnTo>
                  <a:lnTo>
                    <a:pt x="227" y="182"/>
                  </a:lnTo>
                  <a:lnTo>
                    <a:pt x="290" y="155"/>
                  </a:lnTo>
                  <a:lnTo>
                    <a:pt x="246" y="179"/>
                  </a:lnTo>
                  <a:lnTo>
                    <a:pt x="290" y="179"/>
                  </a:lnTo>
                  <a:lnTo>
                    <a:pt x="357" y="161"/>
                  </a:lnTo>
                  <a:lnTo>
                    <a:pt x="350" y="135"/>
                  </a:lnTo>
                  <a:lnTo>
                    <a:pt x="423" y="116"/>
                  </a:lnTo>
                  <a:lnTo>
                    <a:pt x="371" y="158"/>
                  </a:lnTo>
                  <a:lnTo>
                    <a:pt x="484" y="151"/>
                  </a:lnTo>
                  <a:lnTo>
                    <a:pt x="252" y="193"/>
                  </a:lnTo>
                  <a:lnTo>
                    <a:pt x="306" y="237"/>
                  </a:lnTo>
                  <a:lnTo>
                    <a:pt x="351" y="237"/>
                  </a:lnTo>
                  <a:lnTo>
                    <a:pt x="329" y="247"/>
                  </a:lnTo>
                  <a:lnTo>
                    <a:pt x="238" y="199"/>
                  </a:lnTo>
                  <a:lnTo>
                    <a:pt x="163" y="193"/>
                  </a:lnTo>
                  <a:lnTo>
                    <a:pt x="160" y="213"/>
                  </a:lnTo>
                  <a:lnTo>
                    <a:pt x="194" y="222"/>
                  </a:lnTo>
                  <a:lnTo>
                    <a:pt x="161" y="229"/>
                  </a:lnTo>
                  <a:lnTo>
                    <a:pt x="252" y="278"/>
                  </a:lnTo>
                  <a:lnTo>
                    <a:pt x="215" y="281"/>
                  </a:lnTo>
                  <a:lnTo>
                    <a:pt x="307" y="284"/>
                  </a:lnTo>
                  <a:lnTo>
                    <a:pt x="255" y="295"/>
                  </a:lnTo>
                  <a:lnTo>
                    <a:pt x="283" y="312"/>
                  </a:lnTo>
                  <a:lnTo>
                    <a:pt x="201" y="285"/>
                  </a:lnTo>
                  <a:lnTo>
                    <a:pt x="152" y="297"/>
                  </a:lnTo>
                  <a:lnTo>
                    <a:pt x="133" y="338"/>
                  </a:lnTo>
                  <a:lnTo>
                    <a:pt x="180" y="323"/>
                  </a:lnTo>
                  <a:lnTo>
                    <a:pt x="173" y="338"/>
                  </a:lnTo>
                  <a:lnTo>
                    <a:pt x="190" y="338"/>
                  </a:lnTo>
                  <a:lnTo>
                    <a:pt x="218" y="308"/>
                  </a:lnTo>
                  <a:lnTo>
                    <a:pt x="207" y="333"/>
                  </a:lnTo>
                  <a:lnTo>
                    <a:pt x="234" y="336"/>
                  </a:lnTo>
                  <a:lnTo>
                    <a:pt x="184" y="349"/>
                  </a:lnTo>
                  <a:lnTo>
                    <a:pt x="215" y="350"/>
                  </a:lnTo>
                  <a:lnTo>
                    <a:pt x="190" y="357"/>
                  </a:lnTo>
                  <a:lnTo>
                    <a:pt x="211" y="376"/>
                  </a:lnTo>
                  <a:lnTo>
                    <a:pt x="246" y="376"/>
                  </a:lnTo>
                  <a:lnTo>
                    <a:pt x="283" y="342"/>
                  </a:lnTo>
                  <a:lnTo>
                    <a:pt x="221" y="390"/>
                  </a:lnTo>
                  <a:lnTo>
                    <a:pt x="161" y="355"/>
                  </a:lnTo>
                  <a:lnTo>
                    <a:pt x="108" y="360"/>
                  </a:lnTo>
                  <a:lnTo>
                    <a:pt x="153" y="397"/>
                  </a:lnTo>
                  <a:lnTo>
                    <a:pt x="78" y="418"/>
                  </a:lnTo>
                  <a:lnTo>
                    <a:pt x="84" y="444"/>
                  </a:lnTo>
                  <a:lnTo>
                    <a:pt x="99" y="420"/>
                  </a:lnTo>
                  <a:lnTo>
                    <a:pt x="102" y="444"/>
                  </a:lnTo>
                  <a:lnTo>
                    <a:pt x="154" y="432"/>
                  </a:lnTo>
                  <a:lnTo>
                    <a:pt x="191" y="455"/>
                  </a:lnTo>
                  <a:lnTo>
                    <a:pt x="218" y="454"/>
                  </a:lnTo>
                  <a:lnTo>
                    <a:pt x="200" y="435"/>
                  </a:lnTo>
                  <a:lnTo>
                    <a:pt x="252" y="441"/>
                  </a:lnTo>
                  <a:lnTo>
                    <a:pt x="246" y="424"/>
                  </a:lnTo>
                  <a:lnTo>
                    <a:pt x="272" y="444"/>
                  </a:lnTo>
                  <a:lnTo>
                    <a:pt x="286" y="441"/>
                  </a:lnTo>
                  <a:lnTo>
                    <a:pt x="278" y="427"/>
                  </a:lnTo>
                  <a:lnTo>
                    <a:pt x="320" y="441"/>
                  </a:lnTo>
                  <a:lnTo>
                    <a:pt x="321" y="459"/>
                  </a:lnTo>
                  <a:lnTo>
                    <a:pt x="396" y="441"/>
                  </a:lnTo>
                  <a:lnTo>
                    <a:pt x="412" y="414"/>
                  </a:lnTo>
                  <a:lnTo>
                    <a:pt x="377" y="420"/>
                  </a:lnTo>
                  <a:lnTo>
                    <a:pt x="377" y="396"/>
                  </a:lnTo>
                  <a:lnTo>
                    <a:pt x="290" y="394"/>
                  </a:lnTo>
                  <a:lnTo>
                    <a:pt x="405" y="389"/>
                  </a:lnTo>
                  <a:lnTo>
                    <a:pt x="422" y="370"/>
                  </a:lnTo>
                  <a:lnTo>
                    <a:pt x="405" y="348"/>
                  </a:lnTo>
                  <a:lnTo>
                    <a:pt x="470" y="349"/>
                  </a:lnTo>
                  <a:lnTo>
                    <a:pt x="483" y="338"/>
                  </a:lnTo>
                  <a:lnTo>
                    <a:pt x="439" y="333"/>
                  </a:lnTo>
                  <a:lnTo>
                    <a:pt x="497" y="331"/>
                  </a:lnTo>
                  <a:lnTo>
                    <a:pt x="459" y="315"/>
                  </a:lnTo>
                  <a:lnTo>
                    <a:pt x="507" y="305"/>
                  </a:lnTo>
                  <a:lnTo>
                    <a:pt x="504" y="294"/>
                  </a:lnTo>
                  <a:lnTo>
                    <a:pt x="416" y="285"/>
                  </a:lnTo>
                  <a:lnTo>
                    <a:pt x="466" y="275"/>
                  </a:lnTo>
                  <a:lnTo>
                    <a:pt x="415" y="273"/>
                  </a:lnTo>
                  <a:lnTo>
                    <a:pt x="507" y="281"/>
                  </a:lnTo>
                  <a:lnTo>
                    <a:pt x="510" y="268"/>
                  </a:lnTo>
                  <a:lnTo>
                    <a:pt x="413" y="264"/>
                  </a:lnTo>
                  <a:lnTo>
                    <a:pt x="538" y="247"/>
                  </a:lnTo>
                  <a:lnTo>
                    <a:pt x="505" y="232"/>
                  </a:lnTo>
                  <a:lnTo>
                    <a:pt x="595" y="237"/>
                  </a:lnTo>
                  <a:lnTo>
                    <a:pt x="622" y="213"/>
                  </a:lnTo>
                  <a:lnTo>
                    <a:pt x="576" y="210"/>
                  </a:lnTo>
                  <a:lnTo>
                    <a:pt x="636" y="207"/>
                  </a:lnTo>
                  <a:lnTo>
                    <a:pt x="629" y="189"/>
                  </a:lnTo>
                  <a:lnTo>
                    <a:pt x="657" y="193"/>
                  </a:lnTo>
                  <a:lnTo>
                    <a:pt x="807" y="117"/>
                  </a:lnTo>
                  <a:lnTo>
                    <a:pt x="640" y="144"/>
                  </a:lnTo>
                  <a:lnTo>
                    <a:pt x="733" y="113"/>
                  </a:lnTo>
                  <a:lnTo>
                    <a:pt x="677" y="116"/>
                  </a:lnTo>
                  <a:lnTo>
                    <a:pt x="663" y="101"/>
                  </a:lnTo>
                  <a:lnTo>
                    <a:pt x="769" y="108"/>
                  </a:lnTo>
                  <a:lnTo>
                    <a:pt x="903" y="69"/>
                  </a:lnTo>
                  <a:lnTo>
                    <a:pt x="902" y="49"/>
                  </a:lnTo>
                  <a:lnTo>
                    <a:pt x="845" y="49"/>
                  </a:lnTo>
                  <a:lnTo>
                    <a:pt x="831" y="19"/>
                  </a:lnTo>
                  <a:lnTo>
                    <a:pt x="677" y="33"/>
                  </a:lnTo>
                  <a:lnTo>
                    <a:pt x="742" y="11"/>
                  </a:lnTo>
                  <a:lnTo>
                    <a:pt x="537" y="0"/>
                  </a:lnTo>
                  <a:lnTo>
                    <a:pt x="521" y="15"/>
                  </a:lnTo>
                  <a:lnTo>
                    <a:pt x="535" y="24"/>
                  </a:lnTo>
                  <a:lnTo>
                    <a:pt x="497" y="8"/>
                  </a:lnTo>
                  <a:lnTo>
                    <a:pt x="406" y="8"/>
                  </a:lnTo>
                  <a:lnTo>
                    <a:pt x="472" y="41"/>
                  </a:lnTo>
                  <a:lnTo>
                    <a:pt x="449" y="49"/>
                  </a:lnTo>
                  <a:lnTo>
                    <a:pt x="415" y="18"/>
                  </a:lnTo>
                  <a:lnTo>
                    <a:pt x="330" y="14"/>
                  </a:lnTo>
                  <a:lnTo>
                    <a:pt x="348" y="28"/>
                  </a:lnTo>
                  <a:lnTo>
                    <a:pt x="285" y="24"/>
                  </a:lnTo>
                  <a:lnTo>
                    <a:pt x="314" y="46"/>
                  </a:lnTo>
                  <a:lnTo>
                    <a:pt x="266" y="32"/>
                  </a:lnTo>
                  <a:lnTo>
                    <a:pt x="282" y="46"/>
                  </a:lnTo>
                  <a:lnTo>
                    <a:pt x="251" y="49"/>
                  </a:lnTo>
                  <a:lnTo>
                    <a:pt x="316" y="80"/>
                  </a:lnTo>
                  <a:lnTo>
                    <a:pt x="176" y="48"/>
                  </a:lnTo>
                  <a:lnTo>
                    <a:pt x="140" y="70"/>
                  </a:lnTo>
                  <a:lnTo>
                    <a:pt x="195" y="82"/>
                  </a:lnTo>
                  <a:lnTo>
                    <a:pt x="102" y="73"/>
                  </a:lnTo>
                  <a:lnTo>
                    <a:pt x="0" y="108"/>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 name="Freeform 308">
              <a:extLst>
                <a:ext uri="{FF2B5EF4-FFF2-40B4-BE49-F238E27FC236}">
                  <a16:creationId xmlns:a16="http://schemas.microsoft.com/office/drawing/2014/main" id="{AA5C13C3-8B59-5371-49F4-83F613B6C3FF}"/>
                </a:ext>
              </a:extLst>
            </p:cNvPr>
            <p:cNvSpPr>
              <a:spLocks noChangeAspect="1"/>
            </p:cNvSpPr>
            <p:nvPr/>
          </p:nvSpPr>
          <p:spPr bwMode="auto">
            <a:xfrm>
              <a:off x="2100263" y="2320979"/>
              <a:ext cx="587375" cy="481012"/>
            </a:xfrm>
            <a:custGeom>
              <a:avLst/>
              <a:gdLst>
                <a:gd name="T0" fmla="*/ 21306 w 842"/>
                <a:gd name="T1" fmla="*/ 46103 h 596"/>
                <a:gd name="T2" fmla="*/ 63919 w 842"/>
                <a:gd name="T3" fmla="*/ 0 h 596"/>
                <a:gd name="T4" fmla="*/ 42612 w 842"/>
                <a:gd name="T5" fmla="*/ 46103 h 596"/>
                <a:gd name="T6" fmla="*/ 85197 w 842"/>
                <a:gd name="T7" fmla="*/ 92150 h 596"/>
                <a:gd name="T8" fmla="*/ 85197 w 842"/>
                <a:gd name="T9" fmla="*/ 92150 h 596"/>
                <a:gd name="T10" fmla="*/ 63919 w 842"/>
                <a:gd name="T11" fmla="*/ 46103 h 596"/>
                <a:gd name="T12" fmla="*/ 63919 w 842"/>
                <a:gd name="T13" fmla="*/ 0 h 596"/>
                <a:gd name="T14" fmla="*/ 63919 w 842"/>
                <a:gd name="T15" fmla="*/ 0 h 596"/>
                <a:gd name="T16" fmla="*/ 85197 w 842"/>
                <a:gd name="T17" fmla="*/ 0 h 596"/>
                <a:gd name="T18" fmla="*/ 106503 w 842"/>
                <a:gd name="T19" fmla="*/ 0 h 596"/>
                <a:gd name="T20" fmla="*/ 149115 w 842"/>
                <a:gd name="T21" fmla="*/ 0 h 596"/>
                <a:gd name="T22" fmla="*/ 149115 w 842"/>
                <a:gd name="T23" fmla="*/ 46103 h 596"/>
                <a:gd name="T24" fmla="*/ 170421 w 842"/>
                <a:gd name="T25" fmla="*/ 46103 h 596"/>
                <a:gd name="T26" fmla="*/ 234312 w 842"/>
                <a:gd name="T27" fmla="*/ 46103 h 596"/>
                <a:gd name="T28" fmla="*/ 234312 w 842"/>
                <a:gd name="T29" fmla="*/ 46103 h 596"/>
                <a:gd name="T30" fmla="*/ 255618 w 842"/>
                <a:gd name="T31" fmla="*/ 92150 h 596"/>
                <a:gd name="T32" fmla="*/ 276924 w 842"/>
                <a:gd name="T33" fmla="*/ 46103 h 596"/>
                <a:gd name="T34" fmla="*/ 298231 w 842"/>
                <a:gd name="T35" fmla="*/ 92150 h 596"/>
                <a:gd name="T36" fmla="*/ 319537 w 842"/>
                <a:gd name="T37" fmla="*/ 92150 h 596"/>
                <a:gd name="T38" fmla="*/ 319537 w 842"/>
                <a:gd name="T39" fmla="*/ 92150 h 596"/>
                <a:gd name="T40" fmla="*/ 340815 w 842"/>
                <a:gd name="T41" fmla="*/ 92150 h 596"/>
                <a:gd name="T42" fmla="*/ 340815 w 842"/>
                <a:gd name="T43" fmla="*/ 138253 h 596"/>
                <a:gd name="T44" fmla="*/ 340815 w 842"/>
                <a:gd name="T45" fmla="*/ 138253 h 596"/>
                <a:gd name="T46" fmla="*/ 340815 w 842"/>
                <a:gd name="T47" fmla="*/ 138253 h 596"/>
                <a:gd name="T48" fmla="*/ 340815 w 842"/>
                <a:gd name="T49" fmla="*/ 138253 h 596"/>
                <a:gd name="T50" fmla="*/ 340815 w 842"/>
                <a:gd name="T51" fmla="*/ 184300 h 596"/>
                <a:gd name="T52" fmla="*/ 404734 w 842"/>
                <a:gd name="T53" fmla="*/ 184300 h 596"/>
                <a:gd name="T54" fmla="*/ 426040 w 842"/>
                <a:gd name="T55" fmla="*/ 230403 h 596"/>
                <a:gd name="T56" fmla="*/ 468624 w 842"/>
                <a:gd name="T57" fmla="*/ 230403 h 596"/>
                <a:gd name="T58" fmla="*/ 447346 w 842"/>
                <a:gd name="T59" fmla="*/ 276450 h 596"/>
                <a:gd name="T60" fmla="*/ 447346 w 842"/>
                <a:gd name="T61" fmla="*/ 276450 h 596"/>
                <a:gd name="T62" fmla="*/ 426040 w 842"/>
                <a:gd name="T63" fmla="*/ 322553 h 596"/>
                <a:gd name="T64" fmla="*/ 340815 w 842"/>
                <a:gd name="T65" fmla="*/ 276450 h 596"/>
                <a:gd name="T66" fmla="*/ 340815 w 842"/>
                <a:gd name="T67" fmla="*/ 276450 h 596"/>
                <a:gd name="T68" fmla="*/ 383428 w 842"/>
                <a:gd name="T69" fmla="*/ 322553 h 596"/>
                <a:gd name="T70" fmla="*/ 404734 w 842"/>
                <a:gd name="T71" fmla="*/ 322553 h 596"/>
                <a:gd name="T72" fmla="*/ 404734 w 842"/>
                <a:gd name="T73" fmla="*/ 368600 h 596"/>
                <a:gd name="T74" fmla="*/ 383428 w 842"/>
                <a:gd name="T75" fmla="*/ 414703 h 596"/>
                <a:gd name="T76" fmla="*/ 298231 w 842"/>
                <a:gd name="T77" fmla="*/ 368600 h 596"/>
                <a:gd name="T78" fmla="*/ 255618 w 842"/>
                <a:gd name="T79" fmla="*/ 322553 h 596"/>
                <a:gd name="T80" fmla="*/ 234312 w 842"/>
                <a:gd name="T81" fmla="*/ 322553 h 596"/>
                <a:gd name="T82" fmla="*/ 234312 w 842"/>
                <a:gd name="T83" fmla="*/ 322553 h 596"/>
                <a:gd name="T84" fmla="*/ 191728 w 842"/>
                <a:gd name="T85" fmla="*/ 322553 h 596"/>
                <a:gd name="T86" fmla="*/ 255618 w 842"/>
                <a:gd name="T87" fmla="*/ 276450 h 596"/>
                <a:gd name="T88" fmla="*/ 276924 w 842"/>
                <a:gd name="T89" fmla="*/ 230403 h 596"/>
                <a:gd name="T90" fmla="*/ 234312 w 842"/>
                <a:gd name="T91" fmla="*/ 184300 h 596"/>
                <a:gd name="T92" fmla="*/ 213006 w 842"/>
                <a:gd name="T93" fmla="*/ 184300 h 596"/>
                <a:gd name="T94" fmla="*/ 234312 w 842"/>
                <a:gd name="T95" fmla="*/ 138253 h 596"/>
                <a:gd name="T96" fmla="*/ 191728 w 842"/>
                <a:gd name="T97" fmla="*/ 138253 h 596"/>
                <a:gd name="T98" fmla="*/ 191728 w 842"/>
                <a:gd name="T99" fmla="*/ 138253 h 596"/>
                <a:gd name="T100" fmla="*/ 149115 w 842"/>
                <a:gd name="T101" fmla="*/ 138253 h 596"/>
                <a:gd name="T102" fmla="*/ 21306 w 842"/>
                <a:gd name="T103" fmla="*/ 92150 h 596"/>
                <a:gd name="T104" fmla="*/ 0 w 842"/>
                <a:gd name="T105" fmla="*/ 92150 h 5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596"/>
                <a:gd name="T161" fmla="*/ 842 w 842"/>
                <a:gd name="T162" fmla="*/ 596 h 5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596">
                  <a:moveTo>
                    <a:pt x="0" y="133"/>
                  </a:moveTo>
                  <a:lnTo>
                    <a:pt x="6" y="70"/>
                  </a:lnTo>
                  <a:lnTo>
                    <a:pt x="41" y="21"/>
                  </a:lnTo>
                  <a:lnTo>
                    <a:pt x="101" y="0"/>
                  </a:lnTo>
                  <a:lnTo>
                    <a:pt x="147" y="9"/>
                  </a:lnTo>
                  <a:lnTo>
                    <a:pt x="96" y="70"/>
                  </a:lnTo>
                  <a:lnTo>
                    <a:pt x="109" y="105"/>
                  </a:lnTo>
                  <a:lnTo>
                    <a:pt x="147" y="142"/>
                  </a:lnTo>
                  <a:lnTo>
                    <a:pt x="101" y="156"/>
                  </a:lnTo>
                  <a:lnTo>
                    <a:pt x="150" y="154"/>
                  </a:lnTo>
                  <a:lnTo>
                    <a:pt x="157" y="122"/>
                  </a:lnTo>
                  <a:lnTo>
                    <a:pt x="119" y="102"/>
                  </a:lnTo>
                  <a:lnTo>
                    <a:pt x="150" y="82"/>
                  </a:lnTo>
                  <a:lnTo>
                    <a:pt x="126" y="54"/>
                  </a:lnTo>
                  <a:lnTo>
                    <a:pt x="176" y="60"/>
                  </a:lnTo>
                  <a:lnTo>
                    <a:pt x="132" y="46"/>
                  </a:lnTo>
                  <a:lnTo>
                    <a:pt x="183" y="50"/>
                  </a:lnTo>
                  <a:lnTo>
                    <a:pt x="147" y="30"/>
                  </a:lnTo>
                  <a:lnTo>
                    <a:pt x="188" y="31"/>
                  </a:lnTo>
                  <a:lnTo>
                    <a:pt x="215" y="9"/>
                  </a:lnTo>
                  <a:lnTo>
                    <a:pt x="249" y="7"/>
                  </a:lnTo>
                  <a:lnTo>
                    <a:pt x="251" y="34"/>
                  </a:lnTo>
                  <a:lnTo>
                    <a:pt x="275" y="46"/>
                  </a:lnTo>
                  <a:lnTo>
                    <a:pt x="268" y="105"/>
                  </a:lnTo>
                  <a:lnTo>
                    <a:pt x="299" y="77"/>
                  </a:lnTo>
                  <a:lnTo>
                    <a:pt x="319" y="89"/>
                  </a:lnTo>
                  <a:lnTo>
                    <a:pt x="365" y="61"/>
                  </a:lnTo>
                  <a:lnTo>
                    <a:pt x="436" y="77"/>
                  </a:lnTo>
                  <a:lnTo>
                    <a:pt x="463" y="105"/>
                  </a:lnTo>
                  <a:lnTo>
                    <a:pt x="443" y="122"/>
                  </a:lnTo>
                  <a:lnTo>
                    <a:pt x="484" y="115"/>
                  </a:lnTo>
                  <a:lnTo>
                    <a:pt x="472" y="132"/>
                  </a:lnTo>
                  <a:lnTo>
                    <a:pt x="497" y="142"/>
                  </a:lnTo>
                  <a:lnTo>
                    <a:pt x="517" y="119"/>
                  </a:lnTo>
                  <a:lnTo>
                    <a:pt x="547" y="130"/>
                  </a:lnTo>
                  <a:lnTo>
                    <a:pt x="556" y="149"/>
                  </a:lnTo>
                  <a:lnTo>
                    <a:pt x="530" y="154"/>
                  </a:lnTo>
                  <a:lnTo>
                    <a:pt x="571" y="154"/>
                  </a:lnTo>
                  <a:lnTo>
                    <a:pt x="564" y="177"/>
                  </a:lnTo>
                  <a:lnTo>
                    <a:pt x="593" y="164"/>
                  </a:lnTo>
                  <a:lnTo>
                    <a:pt x="575" y="183"/>
                  </a:lnTo>
                  <a:lnTo>
                    <a:pt x="634" y="179"/>
                  </a:lnTo>
                  <a:lnTo>
                    <a:pt x="602" y="198"/>
                  </a:lnTo>
                  <a:lnTo>
                    <a:pt x="629" y="198"/>
                  </a:lnTo>
                  <a:lnTo>
                    <a:pt x="619" y="212"/>
                  </a:lnTo>
                  <a:lnTo>
                    <a:pt x="644" y="194"/>
                  </a:lnTo>
                  <a:lnTo>
                    <a:pt x="671" y="214"/>
                  </a:lnTo>
                  <a:lnTo>
                    <a:pt x="623" y="231"/>
                  </a:lnTo>
                  <a:lnTo>
                    <a:pt x="694" y="245"/>
                  </a:lnTo>
                  <a:lnTo>
                    <a:pt x="633" y="251"/>
                  </a:lnTo>
                  <a:lnTo>
                    <a:pt x="656" y="261"/>
                  </a:lnTo>
                  <a:lnTo>
                    <a:pt x="639" y="279"/>
                  </a:lnTo>
                  <a:lnTo>
                    <a:pt x="708" y="314"/>
                  </a:lnTo>
                  <a:lnTo>
                    <a:pt x="742" y="307"/>
                  </a:lnTo>
                  <a:lnTo>
                    <a:pt x="759" y="350"/>
                  </a:lnTo>
                  <a:lnTo>
                    <a:pt x="793" y="347"/>
                  </a:lnTo>
                  <a:lnTo>
                    <a:pt x="789" y="364"/>
                  </a:lnTo>
                  <a:lnTo>
                    <a:pt x="842" y="375"/>
                  </a:lnTo>
                  <a:lnTo>
                    <a:pt x="834" y="398"/>
                  </a:lnTo>
                  <a:lnTo>
                    <a:pt x="808" y="394"/>
                  </a:lnTo>
                  <a:lnTo>
                    <a:pt x="821" y="408"/>
                  </a:lnTo>
                  <a:lnTo>
                    <a:pt x="808" y="429"/>
                  </a:lnTo>
                  <a:lnTo>
                    <a:pt x="783" y="419"/>
                  </a:lnTo>
                  <a:lnTo>
                    <a:pt x="779" y="461"/>
                  </a:lnTo>
                  <a:lnTo>
                    <a:pt x="684" y="384"/>
                  </a:lnTo>
                  <a:lnTo>
                    <a:pt x="646" y="391"/>
                  </a:lnTo>
                  <a:lnTo>
                    <a:pt x="671" y="409"/>
                  </a:lnTo>
                  <a:lnTo>
                    <a:pt x="653" y="429"/>
                  </a:lnTo>
                  <a:lnTo>
                    <a:pt x="668" y="427"/>
                  </a:lnTo>
                  <a:lnTo>
                    <a:pt x="688" y="467"/>
                  </a:lnTo>
                  <a:lnTo>
                    <a:pt x="735" y="474"/>
                  </a:lnTo>
                  <a:lnTo>
                    <a:pt x="731" y="497"/>
                  </a:lnTo>
                  <a:lnTo>
                    <a:pt x="756" y="515"/>
                  </a:lnTo>
                  <a:lnTo>
                    <a:pt x="743" y="568"/>
                  </a:lnTo>
                  <a:lnTo>
                    <a:pt x="623" y="514"/>
                  </a:lnTo>
                  <a:lnTo>
                    <a:pt x="704" y="596"/>
                  </a:lnTo>
                  <a:lnTo>
                    <a:pt x="552" y="551"/>
                  </a:lnTo>
                  <a:lnTo>
                    <a:pt x="531" y="524"/>
                  </a:lnTo>
                  <a:lnTo>
                    <a:pt x="551" y="521"/>
                  </a:lnTo>
                  <a:lnTo>
                    <a:pt x="503" y="504"/>
                  </a:lnTo>
                  <a:lnTo>
                    <a:pt x="489" y="471"/>
                  </a:lnTo>
                  <a:lnTo>
                    <a:pt x="450" y="461"/>
                  </a:lnTo>
                  <a:lnTo>
                    <a:pt x="449" y="484"/>
                  </a:lnTo>
                  <a:lnTo>
                    <a:pt x="425" y="471"/>
                  </a:lnTo>
                  <a:lnTo>
                    <a:pt x="394" y="493"/>
                  </a:lnTo>
                  <a:lnTo>
                    <a:pt x="351" y="471"/>
                  </a:lnTo>
                  <a:lnTo>
                    <a:pt x="374" y="436"/>
                  </a:lnTo>
                  <a:lnTo>
                    <a:pt x="484" y="436"/>
                  </a:lnTo>
                  <a:lnTo>
                    <a:pt x="457" y="401"/>
                  </a:lnTo>
                  <a:lnTo>
                    <a:pt x="520" y="347"/>
                  </a:lnTo>
                  <a:lnTo>
                    <a:pt x="477" y="278"/>
                  </a:lnTo>
                  <a:lnTo>
                    <a:pt x="446" y="270"/>
                  </a:lnTo>
                  <a:lnTo>
                    <a:pt x="463" y="259"/>
                  </a:lnTo>
                  <a:lnTo>
                    <a:pt x="395" y="279"/>
                  </a:lnTo>
                  <a:lnTo>
                    <a:pt x="394" y="258"/>
                  </a:lnTo>
                  <a:lnTo>
                    <a:pt x="418" y="245"/>
                  </a:lnTo>
                  <a:lnTo>
                    <a:pt x="367" y="220"/>
                  </a:lnTo>
                  <a:lnTo>
                    <a:pt x="365" y="197"/>
                  </a:lnTo>
                  <a:lnTo>
                    <a:pt x="317" y="186"/>
                  </a:lnTo>
                  <a:lnTo>
                    <a:pt x="330" y="215"/>
                  </a:lnTo>
                  <a:lnTo>
                    <a:pt x="248" y="204"/>
                  </a:lnTo>
                  <a:lnTo>
                    <a:pt x="269" y="221"/>
                  </a:lnTo>
                  <a:lnTo>
                    <a:pt x="55" y="193"/>
                  </a:lnTo>
                  <a:lnTo>
                    <a:pt x="19" y="154"/>
                  </a:lnTo>
                  <a:lnTo>
                    <a:pt x="85" y="156"/>
                  </a:lnTo>
                  <a:lnTo>
                    <a:pt x="0" y="13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 name="Freeform 309">
              <a:extLst>
                <a:ext uri="{FF2B5EF4-FFF2-40B4-BE49-F238E27FC236}">
                  <a16:creationId xmlns:a16="http://schemas.microsoft.com/office/drawing/2014/main" id="{83FD0F76-6DD4-60C7-04A4-6581A65610E3}"/>
                </a:ext>
              </a:extLst>
            </p:cNvPr>
            <p:cNvSpPr>
              <a:spLocks noChangeAspect="1"/>
            </p:cNvSpPr>
            <p:nvPr/>
          </p:nvSpPr>
          <p:spPr bwMode="auto">
            <a:xfrm>
              <a:off x="2160588" y="2651179"/>
              <a:ext cx="134938" cy="107950"/>
            </a:xfrm>
            <a:custGeom>
              <a:avLst/>
              <a:gdLst>
                <a:gd name="T0" fmla="*/ 0 w 195"/>
                <a:gd name="T1" fmla="*/ 107175 h 130"/>
                <a:gd name="T2" fmla="*/ 20304 w 195"/>
                <a:gd name="T3" fmla="*/ 107175 h 130"/>
                <a:gd name="T4" fmla="*/ 20304 w 195"/>
                <a:gd name="T5" fmla="*/ 0 h 130"/>
                <a:gd name="T6" fmla="*/ 40608 w 195"/>
                <a:gd name="T7" fmla="*/ 53587 h 130"/>
                <a:gd name="T8" fmla="*/ 60911 w 195"/>
                <a:gd name="T9" fmla="*/ 53587 h 130"/>
                <a:gd name="T10" fmla="*/ 101492 w 195"/>
                <a:gd name="T11" fmla="*/ 107175 h 130"/>
                <a:gd name="T12" fmla="*/ 101492 w 195"/>
                <a:gd name="T13" fmla="*/ 107175 h 130"/>
                <a:gd name="T14" fmla="*/ 60911 w 195"/>
                <a:gd name="T15" fmla="*/ 107175 h 130"/>
                <a:gd name="T16" fmla="*/ 40608 w 195"/>
                <a:gd name="T17" fmla="*/ 160762 h 130"/>
                <a:gd name="T18" fmla="*/ 20304 w 195"/>
                <a:gd name="T19" fmla="*/ 107175 h 130"/>
                <a:gd name="T20" fmla="*/ 0 w 195"/>
                <a:gd name="T21" fmla="*/ 107175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30"/>
                <a:gd name="T35" fmla="*/ 195 w 19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30">
                  <a:moveTo>
                    <a:pt x="0" y="106"/>
                  </a:moveTo>
                  <a:lnTo>
                    <a:pt x="28" y="81"/>
                  </a:lnTo>
                  <a:lnTo>
                    <a:pt x="47" y="0"/>
                  </a:lnTo>
                  <a:lnTo>
                    <a:pt x="62" y="30"/>
                  </a:lnTo>
                  <a:lnTo>
                    <a:pt x="108" y="35"/>
                  </a:lnTo>
                  <a:lnTo>
                    <a:pt x="195" y="96"/>
                  </a:lnTo>
                  <a:lnTo>
                    <a:pt x="184" y="116"/>
                  </a:lnTo>
                  <a:lnTo>
                    <a:pt x="103" y="88"/>
                  </a:lnTo>
                  <a:lnTo>
                    <a:pt x="57" y="130"/>
                  </a:lnTo>
                  <a:lnTo>
                    <a:pt x="44" y="96"/>
                  </a:lnTo>
                  <a:lnTo>
                    <a:pt x="0" y="106"/>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6" name="Freeform 310">
              <a:extLst>
                <a:ext uri="{FF2B5EF4-FFF2-40B4-BE49-F238E27FC236}">
                  <a16:creationId xmlns:a16="http://schemas.microsoft.com/office/drawing/2014/main" id="{FA9FC67B-5810-7606-EEAA-C3EB3375D094}"/>
                </a:ext>
              </a:extLst>
            </p:cNvPr>
            <p:cNvSpPr>
              <a:spLocks noChangeAspect="1"/>
            </p:cNvSpPr>
            <p:nvPr/>
          </p:nvSpPr>
          <p:spPr bwMode="auto">
            <a:xfrm>
              <a:off x="2730500" y="3148066"/>
              <a:ext cx="134938" cy="152400"/>
            </a:xfrm>
            <a:custGeom>
              <a:avLst/>
              <a:gdLst>
                <a:gd name="T0" fmla="*/ 0 w 196"/>
                <a:gd name="T1" fmla="*/ 144638 h 188"/>
                <a:gd name="T2" fmla="*/ 39371 w 196"/>
                <a:gd name="T3" fmla="*/ 48213 h 188"/>
                <a:gd name="T4" fmla="*/ 59057 w 196"/>
                <a:gd name="T5" fmla="*/ 0 h 188"/>
                <a:gd name="T6" fmla="*/ 39371 w 196"/>
                <a:gd name="T7" fmla="*/ 96425 h 188"/>
                <a:gd name="T8" fmla="*/ 39371 w 196"/>
                <a:gd name="T9" fmla="*/ 48213 h 188"/>
                <a:gd name="T10" fmla="*/ 59057 w 196"/>
                <a:gd name="T11" fmla="*/ 96425 h 188"/>
                <a:gd name="T12" fmla="*/ 78742 w 196"/>
                <a:gd name="T13" fmla="*/ 96425 h 188"/>
                <a:gd name="T14" fmla="*/ 78742 w 196"/>
                <a:gd name="T15" fmla="*/ 96425 h 188"/>
                <a:gd name="T16" fmla="*/ 78742 w 196"/>
                <a:gd name="T17" fmla="*/ 96425 h 188"/>
                <a:gd name="T18" fmla="*/ 78742 w 196"/>
                <a:gd name="T19" fmla="*/ 144638 h 188"/>
                <a:gd name="T20" fmla="*/ 98428 w 196"/>
                <a:gd name="T21" fmla="*/ 144638 h 188"/>
                <a:gd name="T22" fmla="*/ 98428 w 196"/>
                <a:gd name="T23" fmla="*/ 144638 h 188"/>
                <a:gd name="T24" fmla="*/ 78742 w 196"/>
                <a:gd name="T25" fmla="*/ 144638 h 188"/>
                <a:gd name="T26" fmla="*/ 78742 w 196"/>
                <a:gd name="T27" fmla="*/ 144638 h 188"/>
                <a:gd name="T28" fmla="*/ 78742 w 196"/>
                <a:gd name="T29" fmla="*/ 144638 h 188"/>
                <a:gd name="T30" fmla="*/ 78742 w 196"/>
                <a:gd name="T31" fmla="*/ 144638 h 188"/>
                <a:gd name="T32" fmla="*/ 59057 w 196"/>
                <a:gd name="T33" fmla="*/ 144638 h 188"/>
                <a:gd name="T34" fmla="*/ 59057 w 196"/>
                <a:gd name="T35" fmla="*/ 144638 h 188"/>
                <a:gd name="T36" fmla="*/ 39371 w 196"/>
                <a:gd name="T37" fmla="*/ 144638 h 188"/>
                <a:gd name="T38" fmla="*/ 59057 w 196"/>
                <a:gd name="T39" fmla="*/ 144638 h 188"/>
                <a:gd name="T40" fmla="*/ 0 w 196"/>
                <a:gd name="T41" fmla="*/ 14463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88"/>
                <a:gd name="T65" fmla="*/ 196 w 19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88">
                  <a:moveTo>
                    <a:pt x="0" y="147"/>
                  </a:moveTo>
                  <a:lnTo>
                    <a:pt x="81" y="10"/>
                  </a:lnTo>
                  <a:lnTo>
                    <a:pt x="111" y="0"/>
                  </a:lnTo>
                  <a:lnTo>
                    <a:pt x="74" y="75"/>
                  </a:lnTo>
                  <a:lnTo>
                    <a:pt x="99" y="58"/>
                  </a:lnTo>
                  <a:lnTo>
                    <a:pt x="116" y="89"/>
                  </a:lnTo>
                  <a:lnTo>
                    <a:pt x="169" y="89"/>
                  </a:lnTo>
                  <a:lnTo>
                    <a:pt x="157" y="117"/>
                  </a:lnTo>
                  <a:lnTo>
                    <a:pt x="184" y="116"/>
                  </a:lnTo>
                  <a:lnTo>
                    <a:pt x="166" y="144"/>
                  </a:lnTo>
                  <a:lnTo>
                    <a:pt x="191" y="129"/>
                  </a:lnTo>
                  <a:lnTo>
                    <a:pt x="196" y="158"/>
                  </a:lnTo>
                  <a:lnTo>
                    <a:pt x="172" y="188"/>
                  </a:lnTo>
                  <a:lnTo>
                    <a:pt x="169" y="165"/>
                  </a:lnTo>
                  <a:lnTo>
                    <a:pt x="156" y="178"/>
                  </a:lnTo>
                  <a:lnTo>
                    <a:pt x="156" y="143"/>
                  </a:lnTo>
                  <a:lnTo>
                    <a:pt x="109" y="178"/>
                  </a:lnTo>
                  <a:lnTo>
                    <a:pt x="136" y="154"/>
                  </a:lnTo>
                  <a:lnTo>
                    <a:pt x="97" y="158"/>
                  </a:lnTo>
                  <a:lnTo>
                    <a:pt x="106" y="143"/>
                  </a:lnTo>
                  <a:lnTo>
                    <a:pt x="0" y="14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7" name="Freeform 429">
              <a:extLst>
                <a:ext uri="{FF2B5EF4-FFF2-40B4-BE49-F238E27FC236}">
                  <a16:creationId xmlns:a16="http://schemas.microsoft.com/office/drawing/2014/main" id="{20917523-B8EB-D382-FFA6-5A26460DCD7E}"/>
                </a:ext>
              </a:extLst>
            </p:cNvPr>
            <p:cNvSpPr>
              <a:spLocks noChangeAspect="1"/>
            </p:cNvSpPr>
            <p:nvPr/>
          </p:nvSpPr>
          <p:spPr bwMode="auto">
            <a:xfrm>
              <a:off x="504825" y="2430516"/>
              <a:ext cx="611188" cy="614362"/>
            </a:xfrm>
            <a:custGeom>
              <a:avLst/>
              <a:gdLst>
                <a:gd name="T0" fmla="*/ 41976 w 878"/>
                <a:gd name="T1" fmla="*/ 185289 h 761"/>
                <a:gd name="T2" fmla="*/ 41976 w 878"/>
                <a:gd name="T3" fmla="*/ 231596 h 761"/>
                <a:gd name="T4" fmla="*/ 83952 w 878"/>
                <a:gd name="T5" fmla="*/ 231596 h 761"/>
                <a:gd name="T6" fmla="*/ 104926 w 878"/>
                <a:gd name="T7" fmla="*/ 231596 h 761"/>
                <a:gd name="T8" fmla="*/ 41976 w 878"/>
                <a:gd name="T9" fmla="*/ 277905 h 761"/>
                <a:gd name="T10" fmla="*/ 41976 w 878"/>
                <a:gd name="T11" fmla="*/ 324212 h 761"/>
                <a:gd name="T12" fmla="*/ 41976 w 878"/>
                <a:gd name="T13" fmla="*/ 324212 h 761"/>
                <a:gd name="T14" fmla="*/ 62950 w 878"/>
                <a:gd name="T15" fmla="*/ 370576 h 761"/>
                <a:gd name="T16" fmla="*/ 62950 w 878"/>
                <a:gd name="T17" fmla="*/ 370576 h 761"/>
                <a:gd name="T18" fmla="*/ 83952 w 878"/>
                <a:gd name="T19" fmla="*/ 370576 h 761"/>
                <a:gd name="T20" fmla="*/ 83952 w 878"/>
                <a:gd name="T21" fmla="*/ 416884 h 761"/>
                <a:gd name="T22" fmla="*/ 125900 w 878"/>
                <a:gd name="T23" fmla="*/ 416884 h 761"/>
                <a:gd name="T24" fmla="*/ 167875 w 878"/>
                <a:gd name="T25" fmla="*/ 416884 h 761"/>
                <a:gd name="T26" fmla="*/ 146902 w 878"/>
                <a:gd name="T27" fmla="*/ 463193 h 761"/>
                <a:gd name="T28" fmla="*/ 125900 w 878"/>
                <a:gd name="T29" fmla="*/ 509501 h 761"/>
                <a:gd name="T30" fmla="*/ 62950 w 878"/>
                <a:gd name="T31" fmla="*/ 509501 h 761"/>
                <a:gd name="T32" fmla="*/ 125900 w 878"/>
                <a:gd name="T33" fmla="*/ 509501 h 761"/>
                <a:gd name="T34" fmla="*/ 125900 w 878"/>
                <a:gd name="T35" fmla="*/ 463193 h 761"/>
                <a:gd name="T36" fmla="*/ 209851 w 878"/>
                <a:gd name="T37" fmla="*/ 416884 h 761"/>
                <a:gd name="T38" fmla="*/ 209851 w 878"/>
                <a:gd name="T39" fmla="*/ 416884 h 761"/>
                <a:gd name="T40" fmla="*/ 272801 w 878"/>
                <a:gd name="T41" fmla="*/ 277905 h 761"/>
                <a:gd name="T42" fmla="*/ 293803 w 878"/>
                <a:gd name="T43" fmla="*/ 324212 h 761"/>
                <a:gd name="T44" fmla="*/ 293803 w 878"/>
                <a:gd name="T45" fmla="*/ 324212 h 761"/>
                <a:gd name="T46" fmla="*/ 251827 w 878"/>
                <a:gd name="T47" fmla="*/ 370576 h 761"/>
                <a:gd name="T48" fmla="*/ 251827 w 878"/>
                <a:gd name="T49" fmla="*/ 416884 h 761"/>
                <a:gd name="T50" fmla="*/ 314777 w 878"/>
                <a:gd name="T51" fmla="*/ 370576 h 761"/>
                <a:gd name="T52" fmla="*/ 314777 w 878"/>
                <a:gd name="T53" fmla="*/ 324212 h 761"/>
                <a:gd name="T54" fmla="*/ 335751 w 878"/>
                <a:gd name="T55" fmla="*/ 324212 h 761"/>
                <a:gd name="T56" fmla="*/ 356753 w 878"/>
                <a:gd name="T57" fmla="*/ 370576 h 761"/>
                <a:gd name="T58" fmla="*/ 440676 w 878"/>
                <a:gd name="T59" fmla="*/ 370576 h 761"/>
                <a:gd name="T60" fmla="*/ 440676 w 878"/>
                <a:gd name="T61" fmla="*/ 370576 h 761"/>
                <a:gd name="T62" fmla="*/ 461679 w 878"/>
                <a:gd name="T63" fmla="*/ 370576 h 761"/>
                <a:gd name="T64" fmla="*/ 419703 w 878"/>
                <a:gd name="T65" fmla="*/ 370576 h 761"/>
                <a:gd name="T66" fmla="*/ 251827 w 878"/>
                <a:gd name="T67" fmla="*/ 0 h 761"/>
                <a:gd name="T68" fmla="*/ 188878 w 878"/>
                <a:gd name="T69" fmla="*/ 0 h 761"/>
                <a:gd name="T70" fmla="*/ 188878 w 878"/>
                <a:gd name="T71" fmla="*/ 0 h 761"/>
                <a:gd name="T72" fmla="*/ 167875 w 878"/>
                <a:gd name="T73" fmla="*/ 0 h 761"/>
                <a:gd name="T74" fmla="*/ 125900 w 878"/>
                <a:gd name="T75" fmla="*/ 0 h 761"/>
                <a:gd name="T76" fmla="*/ 125900 w 878"/>
                <a:gd name="T77" fmla="*/ 0 h 761"/>
                <a:gd name="T78" fmla="*/ 104926 w 878"/>
                <a:gd name="T79" fmla="*/ 46308 h 761"/>
                <a:gd name="T80" fmla="*/ 62950 w 878"/>
                <a:gd name="T81" fmla="*/ 46308 h 761"/>
                <a:gd name="T82" fmla="*/ 41976 w 878"/>
                <a:gd name="T83" fmla="*/ 92617 h 761"/>
                <a:gd name="T84" fmla="*/ 62950 w 878"/>
                <a:gd name="T85" fmla="*/ 138980 h 761"/>
                <a:gd name="T86" fmla="*/ 83952 w 878"/>
                <a:gd name="T87" fmla="*/ 138980 h 761"/>
                <a:gd name="T88" fmla="*/ 104926 w 878"/>
                <a:gd name="T89" fmla="*/ 185289 h 761"/>
                <a:gd name="T90" fmla="*/ 62950 w 878"/>
                <a:gd name="T91" fmla="*/ 185289 h 761"/>
                <a:gd name="T92" fmla="*/ 62950 w 878"/>
                <a:gd name="T93" fmla="*/ 138980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8"/>
                <a:gd name="T142" fmla="*/ 0 h 761"/>
                <a:gd name="T143" fmla="*/ 878 w 878"/>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8" h="761">
                  <a:moveTo>
                    <a:pt x="0" y="290"/>
                  </a:moveTo>
                  <a:lnTo>
                    <a:pt x="57" y="306"/>
                  </a:lnTo>
                  <a:lnTo>
                    <a:pt x="35" y="311"/>
                  </a:lnTo>
                  <a:lnTo>
                    <a:pt x="60" y="338"/>
                  </a:lnTo>
                  <a:lnTo>
                    <a:pt x="146" y="335"/>
                  </a:lnTo>
                  <a:lnTo>
                    <a:pt x="160" y="354"/>
                  </a:lnTo>
                  <a:lnTo>
                    <a:pt x="215" y="331"/>
                  </a:lnTo>
                  <a:lnTo>
                    <a:pt x="195" y="341"/>
                  </a:lnTo>
                  <a:lnTo>
                    <a:pt x="207" y="389"/>
                  </a:lnTo>
                  <a:lnTo>
                    <a:pt x="86" y="432"/>
                  </a:lnTo>
                  <a:lnTo>
                    <a:pt x="55" y="481"/>
                  </a:lnTo>
                  <a:lnTo>
                    <a:pt x="84" y="474"/>
                  </a:lnTo>
                  <a:lnTo>
                    <a:pt x="62" y="485"/>
                  </a:lnTo>
                  <a:lnTo>
                    <a:pt x="84" y="502"/>
                  </a:lnTo>
                  <a:lnTo>
                    <a:pt x="127" y="509"/>
                  </a:lnTo>
                  <a:lnTo>
                    <a:pt x="103" y="535"/>
                  </a:lnTo>
                  <a:lnTo>
                    <a:pt x="125" y="559"/>
                  </a:lnTo>
                  <a:lnTo>
                    <a:pt x="146" y="562"/>
                  </a:lnTo>
                  <a:lnTo>
                    <a:pt x="193" y="509"/>
                  </a:lnTo>
                  <a:lnTo>
                    <a:pt x="166" y="535"/>
                  </a:lnTo>
                  <a:lnTo>
                    <a:pt x="188" y="584"/>
                  </a:lnTo>
                  <a:lnTo>
                    <a:pt x="177" y="606"/>
                  </a:lnTo>
                  <a:lnTo>
                    <a:pt x="231" y="577"/>
                  </a:lnTo>
                  <a:lnTo>
                    <a:pt x="268" y="613"/>
                  </a:lnTo>
                  <a:lnTo>
                    <a:pt x="279" y="591"/>
                  </a:lnTo>
                  <a:lnTo>
                    <a:pt x="290" y="606"/>
                  </a:lnTo>
                  <a:lnTo>
                    <a:pt x="331" y="586"/>
                  </a:lnTo>
                  <a:lnTo>
                    <a:pt x="275" y="682"/>
                  </a:lnTo>
                  <a:lnTo>
                    <a:pt x="232" y="702"/>
                  </a:lnTo>
                  <a:lnTo>
                    <a:pt x="231" y="722"/>
                  </a:lnTo>
                  <a:lnTo>
                    <a:pt x="177" y="723"/>
                  </a:lnTo>
                  <a:lnTo>
                    <a:pt x="137" y="761"/>
                  </a:lnTo>
                  <a:lnTo>
                    <a:pt x="188" y="733"/>
                  </a:lnTo>
                  <a:lnTo>
                    <a:pt x="246" y="733"/>
                  </a:lnTo>
                  <a:lnTo>
                    <a:pt x="276" y="710"/>
                  </a:lnTo>
                  <a:lnTo>
                    <a:pt x="262" y="690"/>
                  </a:lnTo>
                  <a:lnTo>
                    <a:pt x="297" y="695"/>
                  </a:lnTo>
                  <a:lnTo>
                    <a:pt x="409" y="622"/>
                  </a:lnTo>
                  <a:lnTo>
                    <a:pt x="430" y="596"/>
                  </a:lnTo>
                  <a:lnTo>
                    <a:pt x="411" y="576"/>
                  </a:lnTo>
                  <a:lnTo>
                    <a:pt x="507" y="488"/>
                  </a:lnTo>
                  <a:lnTo>
                    <a:pt x="521" y="444"/>
                  </a:lnTo>
                  <a:lnTo>
                    <a:pt x="510" y="488"/>
                  </a:lnTo>
                  <a:lnTo>
                    <a:pt x="549" y="480"/>
                  </a:lnTo>
                  <a:lnTo>
                    <a:pt x="528" y="498"/>
                  </a:lnTo>
                  <a:lnTo>
                    <a:pt x="558" y="508"/>
                  </a:lnTo>
                  <a:lnTo>
                    <a:pt x="488" y="514"/>
                  </a:lnTo>
                  <a:lnTo>
                    <a:pt x="476" y="555"/>
                  </a:lnTo>
                  <a:lnTo>
                    <a:pt x="500" y="555"/>
                  </a:lnTo>
                  <a:lnTo>
                    <a:pt x="477" y="581"/>
                  </a:lnTo>
                  <a:lnTo>
                    <a:pt x="571" y="545"/>
                  </a:lnTo>
                  <a:lnTo>
                    <a:pt x="583" y="522"/>
                  </a:lnTo>
                  <a:lnTo>
                    <a:pt x="569" y="512"/>
                  </a:lnTo>
                  <a:lnTo>
                    <a:pt x="592" y="490"/>
                  </a:lnTo>
                  <a:lnTo>
                    <a:pt x="588" y="508"/>
                  </a:lnTo>
                  <a:lnTo>
                    <a:pt x="634" y="497"/>
                  </a:lnTo>
                  <a:lnTo>
                    <a:pt x="624" y="515"/>
                  </a:lnTo>
                  <a:lnTo>
                    <a:pt x="702" y="545"/>
                  </a:lnTo>
                  <a:lnTo>
                    <a:pt x="814" y="559"/>
                  </a:lnTo>
                  <a:lnTo>
                    <a:pt x="834" y="542"/>
                  </a:lnTo>
                  <a:lnTo>
                    <a:pt x="849" y="552"/>
                  </a:lnTo>
                  <a:lnTo>
                    <a:pt x="828" y="567"/>
                  </a:lnTo>
                  <a:lnTo>
                    <a:pt x="862" y="584"/>
                  </a:lnTo>
                  <a:lnTo>
                    <a:pt x="878" y="572"/>
                  </a:lnTo>
                  <a:lnTo>
                    <a:pt x="848" y="535"/>
                  </a:lnTo>
                  <a:lnTo>
                    <a:pt x="794" y="535"/>
                  </a:lnTo>
                  <a:lnTo>
                    <a:pt x="794" y="86"/>
                  </a:lnTo>
                  <a:lnTo>
                    <a:pt x="480" y="50"/>
                  </a:lnTo>
                  <a:lnTo>
                    <a:pt x="469" y="28"/>
                  </a:lnTo>
                  <a:lnTo>
                    <a:pt x="381" y="14"/>
                  </a:lnTo>
                  <a:lnTo>
                    <a:pt x="372" y="33"/>
                  </a:lnTo>
                  <a:lnTo>
                    <a:pt x="345" y="27"/>
                  </a:lnTo>
                  <a:lnTo>
                    <a:pt x="371" y="11"/>
                  </a:lnTo>
                  <a:lnTo>
                    <a:pt x="333" y="0"/>
                  </a:lnTo>
                  <a:lnTo>
                    <a:pt x="299" y="28"/>
                  </a:lnTo>
                  <a:lnTo>
                    <a:pt x="242" y="33"/>
                  </a:lnTo>
                  <a:lnTo>
                    <a:pt x="239" y="59"/>
                  </a:lnTo>
                  <a:lnTo>
                    <a:pt x="234" y="43"/>
                  </a:lnTo>
                  <a:lnTo>
                    <a:pt x="180" y="58"/>
                  </a:lnTo>
                  <a:lnTo>
                    <a:pt x="188" y="78"/>
                  </a:lnTo>
                  <a:lnTo>
                    <a:pt x="166" y="72"/>
                  </a:lnTo>
                  <a:lnTo>
                    <a:pt x="132" y="115"/>
                  </a:lnTo>
                  <a:lnTo>
                    <a:pt x="55" y="130"/>
                  </a:lnTo>
                  <a:lnTo>
                    <a:pt x="60" y="150"/>
                  </a:lnTo>
                  <a:lnTo>
                    <a:pt x="37" y="156"/>
                  </a:lnTo>
                  <a:lnTo>
                    <a:pt x="129" y="218"/>
                  </a:lnTo>
                  <a:lnTo>
                    <a:pt x="252" y="249"/>
                  </a:lnTo>
                  <a:lnTo>
                    <a:pt x="177" y="239"/>
                  </a:lnTo>
                  <a:lnTo>
                    <a:pt x="180" y="258"/>
                  </a:lnTo>
                  <a:lnTo>
                    <a:pt x="210" y="259"/>
                  </a:lnTo>
                  <a:lnTo>
                    <a:pt x="186" y="272"/>
                  </a:lnTo>
                  <a:lnTo>
                    <a:pt x="129" y="269"/>
                  </a:lnTo>
                  <a:lnTo>
                    <a:pt x="129" y="242"/>
                  </a:lnTo>
                  <a:lnTo>
                    <a:pt x="101" y="245"/>
                  </a:lnTo>
                  <a:lnTo>
                    <a:pt x="0" y="29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8" name="Freeform 430">
              <a:extLst>
                <a:ext uri="{FF2B5EF4-FFF2-40B4-BE49-F238E27FC236}">
                  <a16:creationId xmlns:a16="http://schemas.microsoft.com/office/drawing/2014/main" id="{7BF1DFC1-23EB-B708-2736-BFA3040D4B0A}"/>
                </a:ext>
              </a:extLst>
            </p:cNvPr>
            <p:cNvSpPr>
              <a:spLocks noChangeAspect="1"/>
            </p:cNvSpPr>
            <p:nvPr/>
          </p:nvSpPr>
          <p:spPr bwMode="auto">
            <a:xfrm>
              <a:off x="752475" y="4005316"/>
              <a:ext cx="25400" cy="31750"/>
            </a:xfrm>
            <a:custGeom>
              <a:avLst/>
              <a:gdLst>
                <a:gd name="T0" fmla="*/ 0 w 34"/>
                <a:gd name="T1" fmla="*/ 50538 h 39"/>
                <a:gd name="T2" fmla="*/ 29692 w 34"/>
                <a:gd name="T3" fmla="*/ 0 h 39"/>
                <a:gd name="T4" fmla="*/ 29692 w 34"/>
                <a:gd name="T5" fmla="*/ 50538 h 39"/>
                <a:gd name="T6" fmla="*/ 29692 w 34"/>
                <a:gd name="T7" fmla="*/ 50538 h 39"/>
                <a:gd name="T8" fmla="*/ 0 w 34"/>
                <a:gd name="T9" fmla="*/ 50538 h 39"/>
                <a:gd name="T10" fmla="*/ 0 60000 65536"/>
                <a:gd name="T11" fmla="*/ 0 60000 65536"/>
                <a:gd name="T12" fmla="*/ 0 60000 65536"/>
                <a:gd name="T13" fmla="*/ 0 60000 65536"/>
                <a:gd name="T14" fmla="*/ 0 60000 65536"/>
                <a:gd name="T15" fmla="*/ 0 w 34"/>
                <a:gd name="T16" fmla="*/ 0 h 39"/>
                <a:gd name="T17" fmla="*/ 34 w 34"/>
                <a:gd name="T18" fmla="*/ 39 h 39"/>
              </a:gdLst>
              <a:ahLst/>
              <a:cxnLst>
                <a:cxn ang="T10">
                  <a:pos x="T0" y="T1"/>
                </a:cxn>
                <a:cxn ang="T11">
                  <a:pos x="T2" y="T3"/>
                </a:cxn>
                <a:cxn ang="T12">
                  <a:pos x="T4" y="T5"/>
                </a:cxn>
                <a:cxn ang="T13">
                  <a:pos x="T6" y="T7"/>
                </a:cxn>
                <a:cxn ang="T14">
                  <a:pos x="T8" y="T9"/>
                </a:cxn>
              </a:cxnLst>
              <a:rect l="T15" t="T16" r="T17" b="T18"/>
              <a:pathLst>
                <a:path w="34" h="39">
                  <a:moveTo>
                    <a:pt x="0" y="14"/>
                  </a:moveTo>
                  <a:lnTo>
                    <a:pt x="3" y="0"/>
                  </a:lnTo>
                  <a:lnTo>
                    <a:pt x="34" y="24"/>
                  </a:lnTo>
                  <a:lnTo>
                    <a:pt x="11" y="39"/>
                  </a:lnTo>
                  <a:lnTo>
                    <a:pt x="0" y="14"/>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9" name="Freeform 431">
              <a:extLst>
                <a:ext uri="{FF2B5EF4-FFF2-40B4-BE49-F238E27FC236}">
                  <a16:creationId xmlns:a16="http://schemas.microsoft.com/office/drawing/2014/main" id="{03C68A34-22A2-10F9-3382-A019B24DB100}"/>
                </a:ext>
              </a:extLst>
            </p:cNvPr>
            <p:cNvSpPr>
              <a:spLocks noChangeAspect="1"/>
            </p:cNvSpPr>
            <p:nvPr/>
          </p:nvSpPr>
          <p:spPr bwMode="auto">
            <a:xfrm>
              <a:off x="774700" y="2944866"/>
              <a:ext cx="53975" cy="36512"/>
            </a:xfrm>
            <a:custGeom>
              <a:avLst/>
              <a:gdLst>
                <a:gd name="T0" fmla="*/ 0 w 78"/>
                <a:gd name="T1" fmla="*/ 51824 h 44"/>
                <a:gd name="T2" fmla="*/ 20304 w 78"/>
                <a:gd name="T3" fmla="*/ 51824 h 44"/>
                <a:gd name="T4" fmla="*/ 40608 w 78"/>
                <a:gd name="T5" fmla="*/ 51824 h 44"/>
                <a:gd name="T6" fmla="*/ 20304 w 78"/>
                <a:gd name="T7" fmla="*/ 0 h 44"/>
                <a:gd name="T8" fmla="*/ 20304 w 78"/>
                <a:gd name="T9" fmla="*/ 51824 h 44"/>
                <a:gd name="T10" fmla="*/ 0 w 78"/>
                <a:gd name="T11" fmla="*/ 51824 h 44"/>
                <a:gd name="T12" fmla="*/ 0 60000 65536"/>
                <a:gd name="T13" fmla="*/ 0 60000 65536"/>
                <a:gd name="T14" fmla="*/ 0 60000 65536"/>
                <a:gd name="T15" fmla="*/ 0 60000 65536"/>
                <a:gd name="T16" fmla="*/ 0 60000 65536"/>
                <a:gd name="T17" fmla="*/ 0 60000 65536"/>
                <a:gd name="T18" fmla="*/ 0 w 78"/>
                <a:gd name="T19" fmla="*/ 0 h 44"/>
                <a:gd name="T20" fmla="*/ 78 w 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8" h="44">
                  <a:moveTo>
                    <a:pt x="0" y="19"/>
                  </a:moveTo>
                  <a:lnTo>
                    <a:pt x="23" y="44"/>
                  </a:lnTo>
                  <a:lnTo>
                    <a:pt x="78" y="8"/>
                  </a:lnTo>
                  <a:lnTo>
                    <a:pt x="25" y="0"/>
                  </a:lnTo>
                  <a:lnTo>
                    <a:pt x="31" y="17"/>
                  </a:lnTo>
                  <a:lnTo>
                    <a:pt x="0" y="19"/>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0" name="Freeform 432">
              <a:extLst>
                <a:ext uri="{FF2B5EF4-FFF2-40B4-BE49-F238E27FC236}">
                  <a16:creationId xmlns:a16="http://schemas.microsoft.com/office/drawing/2014/main" id="{4EB316DC-5968-22D7-F067-290F8C3FA5E1}"/>
                </a:ext>
              </a:extLst>
            </p:cNvPr>
            <p:cNvSpPr>
              <a:spLocks noChangeAspect="1"/>
            </p:cNvSpPr>
            <p:nvPr/>
          </p:nvSpPr>
          <p:spPr bwMode="auto">
            <a:xfrm>
              <a:off x="1119188" y="2878191"/>
              <a:ext cx="161925" cy="168275"/>
            </a:xfrm>
            <a:custGeom>
              <a:avLst/>
              <a:gdLst>
                <a:gd name="T0" fmla="*/ 0 w 235"/>
                <a:gd name="T1" fmla="*/ 0 h 209"/>
                <a:gd name="T2" fmla="*/ 19796 w 235"/>
                <a:gd name="T3" fmla="*/ 0 h 209"/>
                <a:gd name="T4" fmla="*/ 19796 w 235"/>
                <a:gd name="T5" fmla="*/ 45489 h 209"/>
                <a:gd name="T6" fmla="*/ 39565 w 235"/>
                <a:gd name="T7" fmla="*/ 0 h 209"/>
                <a:gd name="T8" fmla="*/ 19796 w 235"/>
                <a:gd name="T9" fmla="*/ 0 h 209"/>
                <a:gd name="T10" fmla="*/ 39565 w 235"/>
                <a:gd name="T11" fmla="*/ 0 h 209"/>
                <a:gd name="T12" fmla="*/ 39565 w 235"/>
                <a:gd name="T13" fmla="*/ 45489 h 209"/>
                <a:gd name="T14" fmla="*/ 39565 w 235"/>
                <a:gd name="T15" fmla="*/ 0 h 209"/>
                <a:gd name="T16" fmla="*/ 39565 w 235"/>
                <a:gd name="T17" fmla="*/ 0 h 209"/>
                <a:gd name="T18" fmla="*/ 59361 w 235"/>
                <a:gd name="T19" fmla="*/ 45489 h 209"/>
                <a:gd name="T20" fmla="*/ 59361 w 235"/>
                <a:gd name="T21" fmla="*/ 45489 h 209"/>
                <a:gd name="T22" fmla="*/ 98927 w 235"/>
                <a:gd name="T23" fmla="*/ 91033 h 209"/>
                <a:gd name="T24" fmla="*/ 79157 w 235"/>
                <a:gd name="T25" fmla="*/ 91033 h 209"/>
                <a:gd name="T26" fmla="*/ 98927 w 235"/>
                <a:gd name="T27" fmla="*/ 91033 h 209"/>
                <a:gd name="T28" fmla="*/ 98927 w 235"/>
                <a:gd name="T29" fmla="*/ 136522 h 209"/>
                <a:gd name="T30" fmla="*/ 98927 w 235"/>
                <a:gd name="T31" fmla="*/ 136522 h 209"/>
                <a:gd name="T32" fmla="*/ 98927 w 235"/>
                <a:gd name="T33" fmla="*/ 91033 h 209"/>
                <a:gd name="T34" fmla="*/ 79157 w 235"/>
                <a:gd name="T35" fmla="*/ 91033 h 209"/>
                <a:gd name="T36" fmla="*/ 39565 w 235"/>
                <a:gd name="T37" fmla="*/ 0 h 209"/>
                <a:gd name="T38" fmla="*/ 19796 w 235"/>
                <a:gd name="T39" fmla="*/ 0 h 209"/>
                <a:gd name="T40" fmla="*/ 0 w 235"/>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09"/>
                <a:gd name="T65" fmla="*/ 235 w 23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09">
                  <a:moveTo>
                    <a:pt x="0" y="21"/>
                  </a:moveTo>
                  <a:lnTo>
                    <a:pt x="10" y="52"/>
                  </a:lnTo>
                  <a:lnTo>
                    <a:pt x="42" y="65"/>
                  </a:lnTo>
                  <a:lnTo>
                    <a:pt x="56" y="53"/>
                  </a:lnTo>
                  <a:lnTo>
                    <a:pt x="28" y="39"/>
                  </a:lnTo>
                  <a:lnTo>
                    <a:pt x="56" y="39"/>
                  </a:lnTo>
                  <a:lnTo>
                    <a:pt x="82" y="65"/>
                  </a:lnTo>
                  <a:lnTo>
                    <a:pt x="73" y="18"/>
                  </a:lnTo>
                  <a:lnTo>
                    <a:pt x="93" y="59"/>
                  </a:lnTo>
                  <a:lnTo>
                    <a:pt x="143" y="83"/>
                  </a:lnTo>
                  <a:lnTo>
                    <a:pt x="133" y="111"/>
                  </a:lnTo>
                  <a:lnTo>
                    <a:pt x="191" y="148"/>
                  </a:lnTo>
                  <a:lnTo>
                    <a:pt x="174" y="178"/>
                  </a:lnTo>
                  <a:lnTo>
                    <a:pt x="205" y="154"/>
                  </a:lnTo>
                  <a:lnTo>
                    <a:pt x="211" y="209"/>
                  </a:lnTo>
                  <a:lnTo>
                    <a:pt x="233" y="200"/>
                  </a:lnTo>
                  <a:lnTo>
                    <a:pt x="235" y="158"/>
                  </a:lnTo>
                  <a:lnTo>
                    <a:pt x="178" y="135"/>
                  </a:lnTo>
                  <a:lnTo>
                    <a:pt x="75" y="0"/>
                  </a:lnTo>
                  <a:lnTo>
                    <a:pt x="15" y="39"/>
                  </a:lnTo>
                  <a:lnTo>
                    <a:pt x="0" y="21"/>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1" name="Freeform 433">
              <a:extLst>
                <a:ext uri="{FF2B5EF4-FFF2-40B4-BE49-F238E27FC236}">
                  <a16:creationId xmlns:a16="http://schemas.microsoft.com/office/drawing/2014/main" id="{CA045C97-4093-EC54-39EB-80AA98B667B9}"/>
                </a:ext>
              </a:extLst>
            </p:cNvPr>
            <p:cNvSpPr>
              <a:spLocks noChangeAspect="1"/>
            </p:cNvSpPr>
            <p:nvPr/>
          </p:nvSpPr>
          <p:spPr bwMode="auto">
            <a:xfrm>
              <a:off x="1152525" y="2933754"/>
              <a:ext cx="28575" cy="26987"/>
            </a:xfrm>
            <a:custGeom>
              <a:avLst/>
              <a:gdLst>
                <a:gd name="T0" fmla="*/ 0 w 39"/>
                <a:gd name="T1" fmla="*/ 0 h 34"/>
                <a:gd name="T2" fmla="*/ 25519 w 39"/>
                <a:gd name="T3" fmla="*/ 43383 h 34"/>
                <a:gd name="T4" fmla="*/ 25519 w 39"/>
                <a:gd name="T5" fmla="*/ 43383 h 34"/>
                <a:gd name="T6" fmla="*/ 25519 w 39"/>
                <a:gd name="T7" fmla="*/ 43383 h 34"/>
                <a:gd name="T8" fmla="*/ 25519 w 39"/>
                <a:gd name="T9" fmla="*/ 43383 h 34"/>
                <a:gd name="T10" fmla="*/ 25519 w 39"/>
                <a:gd name="T11" fmla="*/ 43383 h 34"/>
                <a:gd name="T12" fmla="*/ 0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val 800686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0" y="0"/>
                  </a:moveTo>
                  <a:lnTo>
                    <a:pt x="12" y="34"/>
                  </a:lnTo>
                  <a:lnTo>
                    <a:pt x="15" y="17"/>
                  </a:lnTo>
                  <a:lnTo>
                    <a:pt x="39" y="32"/>
                  </a:lnTo>
                  <a:lnTo>
                    <a:pt x="18" y="17"/>
                  </a:lnTo>
                  <a:lnTo>
                    <a:pt x="39" y="6"/>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2" name="Freeform 434">
              <a:extLst>
                <a:ext uri="{FF2B5EF4-FFF2-40B4-BE49-F238E27FC236}">
                  <a16:creationId xmlns:a16="http://schemas.microsoft.com/office/drawing/2014/main" id="{081E8AB4-D846-9A8C-5271-14F870306A78}"/>
                </a:ext>
              </a:extLst>
            </p:cNvPr>
            <p:cNvSpPr>
              <a:spLocks noChangeAspect="1"/>
            </p:cNvSpPr>
            <p:nvPr/>
          </p:nvSpPr>
          <p:spPr bwMode="auto">
            <a:xfrm>
              <a:off x="1166813" y="2955979"/>
              <a:ext cx="17463" cy="41275"/>
            </a:xfrm>
            <a:custGeom>
              <a:avLst/>
              <a:gdLst>
                <a:gd name="T0" fmla="*/ 0 w 24"/>
                <a:gd name="T1" fmla="*/ 0 h 52"/>
                <a:gd name="T2" fmla="*/ 29108 w 24"/>
                <a:gd name="T3" fmla="*/ 43385 h 52"/>
                <a:gd name="T4" fmla="*/ 29108 w 24"/>
                <a:gd name="T5" fmla="*/ 43385 h 52"/>
                <a:gd name="T6" fmla="*/ 0 w 24"/>
                <a:gd name="T7" fmla="*/ 0 h 52"/>
                <a:gd name="T8" fmla="*/ 0 60000 65536"/>
                <a:gd name="T9" fmla="*/ 0 60000 65536"/>
                <a:gd name="T10" fmla="*/ 0 60000 65536"/>
                <a:gd name="T11" fmla="*/ 0 60000 65536"/>
                <a:gd name="T12" fmla="*/ 0 w 24"/>
                <a:gd name="T13" fmla="*/ 0 h 52"/>
                <a:gd name="T14" fmla="*/ 24 w 24"/>
                <a:gd name="T15" fmla="*/ 52 h 52"/>
              </a:gdLst>
              <a:ahLst/>
              <a:cxnLst>
                <a:cxn ang="T8">
                  <a:pos x="T0" y="T1"/>
                </a:cxn>
                <a:cxn ang="T9">
                  <a:pos x="T2" y="T3"/>
                </a:cxn>
                <a:cxn ang="T10">
                  <a:pos x="T4" y="T5"/>
                </a:cxn>
                <a:cxn ang="T11">
                  <a:pos x="T6" y="T7"/>
                </a:cxn>
              </a:cxnLst>
              <a:rect l="T12" t="T13" r="T14" b="T15"/>
              <a:pathLst>
                <a:path w="24" h="52">
                  <a:moveTo>
                    <a:pt x="0" y="0"/>
                  </a:moveTo>
                  <a:lnTo>
                    <a:pt x="23" y="10"/>
                  </a:lnTo>
                  <a:lnTo>
                    <a:pt x="24" y="52"/>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3" name="Freeform 435">
              <a:extLst>
                <a:ext uri="{FF2B5EF4-FFF2-40B4-BE49-F238E27FC236}">
                  <a16:creationId xmlns:a16="http://schemas.microsoft.com/office/drawing/2014/main" id="{60B59725-44A0-526F-8022-DDB723589980}"/>
                </a:ext>
              </a:extLst>
            </p:cNvPr>
            <p:cNvSpPr>
              <a:spLocks noChangeAspect="1"/>
            </p:cNvSpPr>
            <p:nvPr/>
          </p:nvSpPr>
          <p:spPr bwMode="auto">
            <a:xfrm>
              <a:off x="1185863" y="2935341"/>
              <a:ext cx="19050" cy="25400"/>
            </a:xfrm>
            <a:custGeom>
              <a:avLst/>
              <a:gdLst>
                <a:gd name="T0" fmla="*/ 0 w 28"/>
                <a:gd name="T1" fmla="*/ 0 h 33"/>
                <a:gd name="T2" fmla="*/ 18775 w 28"/>
                <a:gd name="T3" fmla="*/ 0 h 33"/>
                <a:gd name="T4" fmla="*/ 18775 w 28"/>
                <a:gd name="T5" fmla="*/ 0 h 33"/>
                <a:gd name="T6" fmla="*/ 18775 w 28"/>
                <a:gd name="T7" fmla="*/ 0 h 33"/>
                <a:gd name="T8" fmla="*/ 18775 w 28"/>
                <a:gd name="T9" fmla="*/ 0 h 33"/>
                <a:gd name="T10" fmla="*/ 18775 w 28"/>
                <a:gd name="T11" fmla="*/ 0 h 33"/>
                <a:gd name="T12" fmla="*/ 0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0" y="0"/>
                  </a:moveTo>
                  <a:lnTo>
                    <a:pt x="6" y="33"/>
                  </a:lnTo>
                  <a:lnTo>
                    <a:pt x="24" y="33"/>
                  </a:lnTo>
                  <a:lnTo>
                    <a:pt x="14" y="5"/>
                  </a:lnTo>
                  <a:lnTo>
                    <a:pt x="28" y="24"/>
                  </a:lnTo>
                  <a:lnTo>
                    <a:pt x="15" y="0"/>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4" name="Freeform 436">
              <a:extLst>
                <a:ext uri="{FF2B5EF4-FFF2-40B4-BE49-F238E27FC236}">
                  <a16:creationId xmlns:a16="http://schemas.microsoft.com/office/drawing/2014/main" id="{E47B3385-1F04-FFD3-72A6-DEA9AF7C32A5}"/>
                </a:ext>
              </a:extLst>
            </p:cNvPr>
            <p:cNvSpPr>
              <a:spLocks noChangeAspect="1"/>
            </p:cNvSpPr>
            <p:nvPr/>
          </p:nvSpPr>
          <p:spPr bwMode="auto">
            <a:xfrm>
              <a:off x="1203325" y="2973441"/>
              <a:ext cx="17463" cy="17462"/>
            </a:xfrm>
            <a:custGeom>
              <a:avLst/>
              <a:gdLst>
                <a:gd name="T0" fmla="*/ 0 w 25"/>
                <a:gd name="T1" fmla="*/ 0 h 23"/>
                <a:gd name="T2" fmla="*/ 22799 w 25"/>
                <a:gd name="T3" fmla="*/ 0 h 23"/>
                <a:gd name="T4" fmla="*/ 22799 w 25"/>
                <a:gd name="T5" fmla="*/ 0 h 23"/>
                <a:gd name="T6" fmla="*/ 0 w 25"/>
                <a:gd name="T7" fmla="*/ 0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0"/>
                  </a:moveTo>
                  <a:lnTo>
                    <a:pt x="24" y="23"/>
                  </a:lnTo>
                  <a:lnTo>
                    <a:pt x="25" y="3"/>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5" name="Freeform 437">
              <a:extLst>
                <a:ext uri="{FF2B5EF4-FFF2-40B4-BE49-F238E27FC236}">
                  <a16:creationId xmlns:a16="http://schemas.microsoft.com/office/drawing/2014/main" id="{BA65555D-90A1-A023-8587-D15BD9A96F35}"/>
                </a:ext>
              </a:extLst>
            </p:cNvPr>
            <p:cNvSpPr>
              <a:spLocks noChangeAspect="1"/>
            </p:cNvSpPr>
            <p:nvPr/>
          </p:nvSpPr>
          <p:spPr bwMode="auto">
            <a:xfrm>
              <a:off x="1208088" y="2997254"/>
              <a:ext cx="26988" cy="44450"/>
            </a:xfrm>
            <a:custGeom>
              <a:avLst/>
              <a:gdLst>
                <a:gd name="T0" fmla="*/ 0 w 40"/>
                <a:gd name="T1" fmla="*/ 0 h 54"/>
                <a:gd name="T2" fmla="*/ 17436 w 40"/>
                <a:gd name="T3" fmla="*/ 50177 h 54"/>
                <a:gd name="T4" fmla="*/ 17436 w 40"/>
                <a:gd name="T5" fmla="*/ 50177 h 54"/>
                <a:gd name="T6" fmla="*/ 0 w 40"/>
                <a:gd name="T7" fmla="*/ 0 h 54"/>
                <a:gd name="T8" fmla="*/ 0 60000 65536"/>
                <a:gd name="T9" fmla="*/ 0 60000 65536"/>
                <a:gd name="T10" fmla="*/ 0 60000 65536"/>
                <a:gd name="T11" fmla="*/ 0 60000 65536"/>
                <a:gd name="T12" fmla="*/ 0 w 40"/>
                <a:gd name="T13" fmla="*/ 0 h 54"/>
                <a:gd name="T14" fmla="*/ 40 w 40"/>
                <a:gd name="T15" fmla="*/ 54 h 54"/>
              </a:gdLst>
              <a:ahLst/>
              <a:cxnLst>
                <a:cxn ang="T8">
                  <a:pos x="T0" y="T1"/>
                </a:cxn>
                <a:cxn ang="T9">
                  <a:pos x="T2" y="T3"/>
                </a:cxn>
                <a:cxn ang="T10">
                  <a:pos x="T4" y="T5"/>
                </a:cxn>
                <a:cxn ang="T11">
                  <a:pos x="T6" y="T7"/>
                </a:cxn>
              </a:cxnLst>
              <a:rect l="T12" t="T13" r="T14" b="T15"/>
              <a:pathLst>
                <a:path w="40" h="54">
                  <a:moveTo>
                    <a:pt x="0" y="0"/>
                  </a:moveTo>
                  <a:lnTo>
                    <a:pt x="31" y="19"/>
                  </a:lnTo>
                  <a:lnTo>
                    <a:pt x="40" y="54"/>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6" name="Freeform 438">
              <a:extLst>
                <a:ext uri="{FF2B5EF4-FFF2-40B4-BE49-F238E27FC236}">
                  <a16:creationId xmlns:a16="http://schemas.microsoft.com/office/drawing/2014/main" id="{EC0F1D6F-5D8C-7B0D-FF1C-7717C5E61B7C}"/>
                </a:ext>
              </a:extLst>
            </p:cNvPr>
            <p:cNvSpPr>
              <a:spLocks noChangeAspect="1"/>
            </p:cNvSpPr>
            <p:nvPr/>
          </p:nvSpPr>
          <p:spPr bwMode="auto">
            <a:xfrm>
              <a:off x="1250950" y="3009954"/>
              <a:ext cx="14288" cy="23812"/>
            </a:xfrm>
            <a:custGeom>
              <a:avLst/>
              <a:gdLst>
                <a:gd name="T0" fmla="*/ 0 w 20"/>
                <a:gd name="T1" fmla="*/ 53187 h 29"/>
                <a:gd name="T2" fmla="*/ 19872 w 20"/>
                <a:gd name="T3" fmla="*/ 0 h 29"/>
                <a:gd name="T4" fmla="*/ 19872 w 20"/>
                <a:gd name="T5" fmla="*/ 53187 h 29"/>
                <a:gd name="T6" fmla="*/ 0 w 20"/>
                <a:gd name="T7" fmla="*/ 53187 h 29"/>
                <a:gd name="T8" fmla="*/ 0 60000 65536"/>
                <a:gd name="T9" fmla="*/ 0 60000 65536"/>
                <a:gd name="T10" fmla="*/ 0 60000 65536"/>
                <a:gd name="T11" fmla="*/ 0 60000 65536"/>
                <a:gd name="T12" fmla="*/ 0 w 20"/>
                <a:gd name="T13" fmla="*/ 0 h 29"/>
                <a:gd name="T14" fmla="*/ 20 w 20"/>
                <a:gd name="T15" fmla="*/ 29 h 29"/>
              </a:gdLst>
              <a:ahLst/>
              <a:cxnLst>
                <a:cxn ang="T8">
                  <a:pos x="T0" y="T1"/>
                </a:cxn>
                <a:cxn ang="T9">
                  <a:pos x="T2" y="T3"/>
                </a:cxn>
                <a:cxn ang="T10">
                  <a:pos x="T4" y="T5"/>
                </a:cxn>
                <a:cxn ang="T11">
                  <a:pos x="T6" y="T7"/>
                </a:cxn>
              </a:cxnLst>
              <a:rect l="T12" t="T13" r="T14" b="T15"/>
              <a:pathLst>
                <a:path w="20" h="29">
                  <a:moveTo>
                    <a:pt x="0" y="17"/>
                  </a:moveTo>
                  <a:lnTo>
                    <a:pt x="8" y="0"/>
                  </a:lnTo>
                  <a:lnTo>
                    <a:pt x="20" y="29"/>
                  </a:lnTo>
                  <a:lnTo>
                    <a:pt x="0" y="1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7" name="Freeform 439">
              <a:extLst>
                <a:ext uri="{FF2B5EF4-FFF2-40B4-BE49-F238E27FC236}">
                  <a16:creationId xmlns:a16="http://schemas.microsoft.com/office/drawing/2014/main" id="{D2C42C5B-9D8A-4021-65BE-B9F396F55F88}"/>
                </a:ext>
              </a:extLst>
            </p:cNvPr>
            <p:cNvSpPr>
              <a:spLocks noChangeAspect="1"/>
            </p:cNvSpPr>
            <p:nvPr/>
          </p:nvSpPr>
          <p:spPr bwMode="auto">
            <a:xfrm>
              <a:off x="1392238" y="3216329"/>
              <a:ext cx="1181100" cy="661987"/>
            </a:xfrm>
            <a:custGeom>
              <a:avLst/>
              <a:gdLst>
                <a:gd name="T0" fmla="*/ 21366 w 1691"/>
                <a:gd name="T1" fmla="*/ 46086 h 821"/>
                <a:gd name="T2" fmla="*/ 21366 w 1691"/>
                <a:gd name="T3" fmla="*/ 46086 h 821"/>
                <a:gd name="T4" fmla="*/ 21366 w 1691"/>
                <a:gd name="T5" fmla="*/ 276624 h 821"/>
                <a:gd name="T6" fmla="*/ 42731 w 1691"/>
                <a:gd name="T7" fmla="*/ 276624 h 821"/>
                <a:gd name="T8" fmla="*/ 106856 w 1691"/>
                <a:gd name="T9" fmla="*/ 368796 h 821"/>
                <a:gd name="T10" fmla="*/ 170952 w 1691"/>
                <a:gd name="T11" fmla="*/ 414937 h 821"/>
                <a:gd name="T12" fmla="*/ 299173 w 1691"/>
                <a:gd name="T13" fmla="*/ 414937 h 821"/>
                <a:gd name="T14" fmla="*/ 363298 w 1691"/>
                <a:gd name="T15" fmla="*/ 461023 h 821"/>
                <a:gd name="T16" fmla="*/ 448788 w 1691"/>
                <a:gd name="T17" fmla="*/ 553193 h 821"/>
                <a:gd name="T18" fmla="*/ 470153 w 1691"/>
                <a:gd name="T19" fmla="*/ 507108 h 821"/>
                <a:gd name="T20" fmla="*/ 512884 w 1691"/>
                <a:gd name="T21" fmla="*/ 461023 h 821"/>
                <a:gd name="T22" fmla="*/ 555643 w 1691"/>
                <a:gd name="T23" fmla="*/ 461023 h 821"/>
                <a:gd name="T24" fmla="*/ 577009 w 1691"/>
                <a:gd name="T25" fmla="*/ 461023 h 821"/>
                <a:gd name="T26" fmla="*/ 577009 w 1691"/>
                <a:gd name="T27" fmla="*/ 461023 h 821"/>
                <a:gd name="T28" fmla="*/ 662471 w 1691"/>
                <a:gd name="T29" fmla="*/ 461023 h 821"/>
                <a:gd name="T30" fmla="*/ 705230 w 1691"/>
                <a:gd name="T31" fmla="*/ 553193 h 821"/>
                <a:gd name="T32" fmla="*/ 705230 w 1691"/>
                <a:gd name="T33" fmla="*/ 507108 h 821"/>
                <a:gd name="T34" fmla="*/ 705230 w 1691"/>
                <a:gd name="T35" fmla="*/ 414937 h 821"/>
                <a:gd name="T36" fmla="*/ 769326 w 1691"/>
                <a:gd name="T37" fmla="*/ 322710 h 821"/>
                <a:gd name="T38" fmla="*/ 769326 w 1691"/>
                <a:gd name="T39" fmla="*/ 276624 h 821"/>
                <a:gd name="T40" fmla="*/ 747960 w 1691"/>
                <a:gd name="T41" fmla="*/ 276624 h 821"/>
                <a:gd name="T42" fmla="*/ 769326 w 1691"/>
                <a:gd name="T43" fmla="*/ 230484 h 821"/>
                <a:gd name="T44" fmla="*/ 769326 w 1691"/>
                <a:gd name="T45" fmla="*/ 276624 h 821"/>
                <a:gd name="T46" fmla="*/ 790719 w 1691"/>
                <a:gd name="T47" fmla="*/ 230484 h 821"/>
                <a:gd name="T48" fmla="*/ 812085 w 1691"/>
                <a:gd name="T49" fmla="*/ 184398 h 821"/>
                <a:gd name="T50" fmla="*/ 854816 w 1691"/>
                <a:gd name="T51" fmla="*/ 184398 h 821"/>
                <a:gd name="T52" fmla="*/ 918941 w 1691"/>
                <a:gd name="T53" fmla="*/ 92227 h 821"/>
                <a:gd name="T54" fmla="*/ 897547 w 1691"/>
                <a:gd name="T55" fmla="*/ 92227 h 821"/>
                <a:gd name="T56" fmla="*/ 876181 w 1691"/>
                <a:gd name="T57" fmla="*/ 46086 h 821"/>
                <a:gd name="T58" fmla="*/ 769326 w 1691"/>
                <a:gd name="T59" fmla="*/ 92227 h 821"/>
                <a:gd name="T60" fmla="*/ 726595 w 1691"/>
                <a:gd name="T61" fmla="*/ 138312 h 821"/>
                <a:gd name="T62" fmla="*/ 683864 w 1691"/>
                <a:gd name="T63" fmla="*/ 184398 h 821"/>
                <a:gd name="T64" fmla="*/ 662471 w 1691"/>
                <a:gd name="T65" fmla="*/ 184398 h 821"/>
                <a:gd name="T66" fmla="*/ 662471 w 1691"/>
                <a:gd name="T67" fmla="*/ 138312 h 821"/>
                <a:gd name="T68" fmla="*/ 662471 w 1691"/>
                <a:gd name="T69" fmla="*/ 138312 h 821"/>
                <a:gd name="T70" fmla="*/ 662471 w 1691"/>
                <a:gd name="T71" fmla="*/ 92227 h 821"/>
                <a:gd name="T72" fmla="*/ 619740 w 1691"/>
                <a:gd name="T73" fmla="*/ 92227 h 821"/>
                <a:gd name="T74" fmla="*/ 598374 w 1691"/>
                <a:gd name="T75" fmla="*/ 184398 h 821"/>
                <a:gd name="T76" fmla="*/ 598374 w 1691"/>
                <a:gd name="T77" fmla="*/ 92227 h 821"/>
                <a:gd name="T78" fmla="*/ 619740 w 1691"/>
                <a:gd name="T79" fmla="*/ 92227 h 821"/>
                <a:gd name="T80" fmla="*/ 641105 w 1691"/>
                <a:gd name="T81" fmla="*/ 46086 h 821"/>
                <a:gd name="T82" fmla="*/ 577009 w 1691"/>
                <a:gd name="T83" fmla="*/ 46086 h 821"/>
                <a:gd name="T84" fmla="*/ 534250 w 1691"/>
                <a:gd name="T85" fmla="*/ 46086 h 821"/>
                <a:gd name="T86" fmla="*/ 555643 w 1691"/>
                <a:gd name="T87" fmla="*/ 0 h 821"/>
                <a:gd name="T88" fmla="*/ 470153 w 1691"/>
                <a:gd name="T89" fmla="*/ 0 h 821"/>
                <a:gd name="T90" fmla="*/ 42731 w 1691"/>
                <a:gd name="T91" fmla="*/ 0 h 821"/>
                <a:gd name="T92" fmla="*/ 21366 w 1691"/>
                <a:gd name="T93" fmla="*/ 46086 h 821"/>
                <a:gd name="T94" fmla="*/ 0 w 1691"/>
                <a:gd name="T95" fmla="*/ 0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821"/>
                <a:gd name="T146" fmla="*/ 1691 w 1691"/>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821">
                  <a:moveTo>
                    <a:pt x="0" y="47"/>
                  </a:moveTo>
                  <a:lnTo>
                    <a:pt x="18" y="113"/>
                  </a:lnTo>
                  <a:lnTo>
                    <a:pt x="43" y="121"/>
                  </a:lnTo>
                  <a:lnTo>
                    <a:pt x="24" y="123"/>
                  </a:lnTo>
                  <a:lnTo>
                    <a:pt x="8" y="327"/>
                  </a:lnTo>
                  <a:lnTo>
                    <a:pt x="51" y="405"/>
                  </a:lnTo>
                  <a:lnTo>
                    <a:pt x="79" y="405"/>
                  </a:lnTo>
                  <a:lnTo>
                    <a:pt x="68" y="435"/>
                  </a:lnTo>
                  <a:lnTo>
                    <a:pt x="123" y="521"/>
                  </a:lnTo>
                  <a:lnTo>
                    <a:pt x="178" y="541"/>
                  </a:lnTo>
                  <a:lnTo>
                    <a:pt x="223" y="590"/>
                  </a:lnTo>
                  <a:lnTo>
                    <a:pt x="291" y="583"/>
                  </a:lnTo>
                  <a:lnTo>
                    <a:pt x="402" y="630"/>
                  </a:lnTo>
                  <a:lnTo>
                    <a:pt x="535" y="611"/>
                  </a:lnTo>
                  <a:lnTo>
                    <a:pt x="615" y="699"/>
                  </a:lnTo>
                  <a:lnTo>
                    <a:pt x="678" y="677"/>
                  </a:lnTo>
                  <a:lnTo>
                    <a:pt x="750" y="781"/>
                  </a:lnTo>
                  <a:lnTo>
                    <a:pt x="809" y="801"/>
                  </a:lnTo>
                  <a:lnTo>
                    <a:pt x="802" y="740"/>
                  </a:lnTo>
                  <a:lnTo>
                    <a:pt x="863" y="705"/>
                  </a:lnTo>
                  <a:lnTo>
                    <a:pt x="870" y="678"/>
                  </a:lnTo>
                  <a:lnTo>
                    <a:pt x="957" y="677"/>
                  </a:lnTo>
                  <a:lnTo>
                    <a:pt x="1034" y="699"/>
                  </a:lnTo>
                  <a:lnTo>
                    <a:pt x="1036" y="664"/>
                  </a:lnTo>
                  <a:lnTo>
                    <a:pt x="1005" y="658"/>
                  </a:lnTo>
                  <a:lnTo>
                    <a:pt x="1068" y="658"/>
                  </a:lnTo>
                  <a:lnTo>
                    <a:pt x="1073" y="640"/>
                  </a:lnTo>
                  <a:lnTo>
                    <a:pt x="1078" y="661"/>
                  </a:lnTo>
                  <a:lnTo>
                    <a:pt x="1197" y="668"/>
                  </a:lnTo>
                  <a:lnTo>
                    <a:pt x="1228" y="698"/>
                  </a:lnTo>
                  <a:lnTo>
                    <a:pt x="1233" y="750"/>
                  </a:lnTo>
                  <a:lnTo>
                    <a:pt x="1271" y="821"/>
                  </a:lnTo>
                  <a:lnTo>
                    <a:pt x="1295" y="818"/>
                  </a:lnTo>
                  <a:lnTo>
                    <a:pt x="1305" y="764"/>
                  </a:lnTo>
                  <a:lnTo>
                    <a:pt x="1264" y="640"/>
                  </a:lnTo>
                  <a:lnTo>
                    <a:pt x="1288" y="589"/>
                  </a:lnTo>
                  <a:lnTo>
                    <a:pt x="1436" y="487"/>
                  </a:lnTo>
                  <a:lnTo>
                    <a:pt x="1408" y="476"/>
                  </a:lnTo>
                  <a:lnTo>
                    <a:pt x="1435" y="471"/>
                  </a:lnTo>
                  <a:lnTo>
                    <a:pt x="1414" y="439"/>
                  </a:lnTo>
                  <a:lnTo>
                    <a:pt x="1419" y="411"/>
                  </a:lnTo>
                  <a:lnTo>
                    <a:pt x="1388" y="388"/>
                  </a:lnTo>
                  <a:lnTo>
                    <a:pt x="1419" y="403"/>
                  </a:lnTo>
                  <a:lnTo>
                    <a:pt x="1408" y="367"/>
                  </a:lnTo>
                  <a:lnTo>
                    <a:pt x="1431" y="355"/>
                  </a:lnTo>
                  <a:lnTo>
                    <a:pt x="1435" y="435"/>
                  </a:lnTo>
                  <a:lnTo>
                    <a:pt x="1458" y="389"/>
                  </a:lnTo>
                  <a:lnTo>
                    <a:pt x="1443" y="350"/>
                  </a:lnTo>
                  <a:lnTo>
                    <a:pt x="1459" y="372"/>
                  </a:lnTo>
                  <a:lnTo>
                    <a:pt x="1490" y="307"/>
                  </a:lnTo>
                  <a:lnTo>
                    <a:pt x="1608" y="280"/>
                  </a:lnTo>
                  <a:lnTo>
                    <a:pt x="1577" y="262"/>
                  </a:lnTo>
                  <a:lnTo>
                    <a:pt x="1599" y="211"/>
                  </a:lnTo>
                  <a:lnTo>
                    <a:pt x="1688" y="176"/>
                  </a:lnTo>
                  <a:lnTo>
                    <a:pt x="1691" y="156"/>
                  </a:lnTo>
                  <a:lnTo>
                    <a:pt x="1669" y="139"/>
                  </a:lnTo>
                  <a:lnTo>
                    <a:pt x="1669" y="91"/>
                  </a:lnTo>
                  <a:lnTo>
                    <a:pt x="1620" y="75"/>
                  </a:lnTo>
                  <a:lnTo>
                    <a:pt x="1585" y="153"/>
                  </a:lnTo>
                  <a:lnTo>
                    <a:pt x="1435" y="183"/>
                  </a:lnTo>
                  <a:lnTo>
                    <a:pt x="1424" y="215"/>
                  </a:lnTo>
                  <a:lnTo>
                    <a:pt x="1339" y="228"/>
                  </a:lnTo>
                  <a:lnTo>
                    <a:pt x="1344" y="239"/>
                  </a:lnTo>
                  <a:lnTo>
                    <a:pt x="1257" y="286"/>
                  </a:lnTo>
                  <a:lnTo>
                    <a:pt x="1221" y="286"/>
                  </a:lnTo>
                  <a:lnTo>
                    <a:pt x="1218" y="271"/>
                  </a:lnTo>
                  <a:lnTo>
                    <a:pt x="1225" y="256"/>
                  </a:lnTo>
                  <a:lnTo>
                    <a:pt x="1234" y="246"/>
                  </a:lnTo>
                  <a:lnTo>
                    <a:pt x="1238" y="232"/>
                  </a:lnTo>
                  <a:lnTo>
                    <a:pt x="1225" y="198"/>
                  </a:lnTo>
                  <a:lnTo>
                    <a:pt x="1196" y="211"/>
                  </a:lnTo>
                  <a:lnTo>
                    <a:pt x="1206" y="155"/>
                  </a:lnTo>
                  <a:lnTo>
                    <a:pt x="1160" y="139"/>
                  </a:lnTo>
                  <a:lnTo>
                    <a:pt x="1126" y="176"/>
                  </a:lnTo>
                  <a:lnTo>
                    <a:pt x="1114" y="273"/>
                  </a:lnTo>
                  <a:lnTo>
                    <a:pt x="1087" y="276"/>
                  </a:lnTo>
                  <a:lnTo>
                    <a:pt x="1078" y="229"/>
                  </a:lnTo>
                  <a:lnTo>
                    <a:pt x="1100" y="157"/>
                  </a:lnTo>
                  <a:lnTo>
                    <a:pt x="1078" y="169"/>
                  </a:lnTo>
                  <a:lnTo>
                    <a:pt x="1116" y="129"/>
                  </a:lnTo>
                  <a:lnTo>
                    <a:pt x="1194" y="129"/>
                  </a:lnTo>
                  <a:lnTo>
                    <a:pt x="1180" y="109"/>
                  </a:lnTo>
                  <a:lnTo>
                    <a:pt x="1175" y="109"/>
                  </a:lnTo>
                  <a:lnTo>
                    <a:pt x="1061" y="99"/>
                  </a:lnTo>
                  <a:lnTo>
                    <a:pt x="1078" y="75"/>
                  </a:lnTo>
                  <a:lnTo>
                    <a:pt x="1009" y="105"/>
                  </a:lnTo>
                  <a:lnTo>
                    <a:pt x="955" y="105"/>
                  </a:lnTo>
                  <a:lnTo>
                    <a:pt x="1022" y="55"/>
                  </a:lnTo>
                  <a:lnTo>
                    <a:pt x="883" y="27"/>
                  </a:lnTo>
                  <a:lnTo>
                    <a:pt x="865" y="0"/>
                  </a:lnTo>
                  <a:lnTo>
                    <a:pt x="863" y="19"/>
                  </a:lnTo>
                  <a:lnTo>
                    <a:pt x="55" y="19"/>
                  </a:lnTo>
                  <a:lnTo>
                    <a:pt x="70" y="50"/>
                  </a:lnTo>
                  <a:lnTo>
                    <a:pt x="51" y="75"/>
                  </a:lnTo>
                  <a:lnTo>
                    <a:pt x="58" y="48"/>
                  </a:lnTo>
                  <a:lnTo>
                    <a:pt x="0" y="4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8" name="Freeform 292">
              <a:extLst>
                <a:ext uri="{FF2B5EF4-FFF2-40B4-BE49-F238E27FC236}">
                  <a16:creationId xmlns:a16="http://schemas.microsoft.com/office/drawing/2014/main" id="{99704AF9-A09E-2662-B29D-ECD570309592}"/>
                </a:ext>
              </a:extLst>
            </p:cNvPr>
            <p:cNvSpPr>
              <a:spLocks noChangeAspect="1"/>
            </p:cNvSpPr>
            <p:nvPr/>
          </p:nvSpPr>
          <p:spPr bwMode="auto">
            <a:xfrm>
              <a:off x="1058863" y="2403529"/>
              <a:ext cx="1747838" cy="1030287"/>
            </a:xfrm>
            <a:custGeom>
              <a:avLst/>
              <a:gdLst>
                <a:gd name="T0" fmla="*/ 105845 w 2507"/>
                <a:gd name="T1" fmla="*/ 92963 h 1276"/>
                <a:gd name="T2" fmla="*/ 169347 w 2507"/>
                <a:gd name="T3" fmla="*/ 92963 h 1276"/>
                <a:gd name="T4" fmla="*/ 232848 w 2507"/>
                <a:gd name="T5" fmla="*/ 92963 h 1276"/>
                <a:gd name="T6" fmla="*/ 359851 w 2507"/>
                <a:gd name="T7" fmla="*/ 92963 h 1276"/>
                <a:gd name="T8" fmla="*/ 423352 w 2507"/>
                <a:gd name="T9" fmla="*/ 139417 h 1276"/>
                <a:gd name="T10" fmla="*/ 529198 w 2507"/>
                <a:gd name="T11" fmla="*/ 139417 h 1276"/>
                <a:gd name="T12" fmla="*/ 508012 w 2507"/>
                <a:gd name="T13" fmla="*/ 92963 h 1276"/>
                <a:gd name="T14" fmla="*/ 613857 w 2507"/>
                <a:gd name="T15" fmla="*/ 139417 h 1276"/>
                <a:gd name="T16" fmla="*/ 698517 w 2507"/>
                <a:gd name="T17" fmla="*/ 139417 h 1276"/>
                <a:gd name="T18" fmla="*/ 698517 w 2507"/>
                <a:gd name="T19" fmla="*/ 139417 h 1276"/>
                <a:gd name="T20" fmla="*/ 719702 w 2507"/>
                <a:gd name="T21" fmla="*/ 139417 h 1276"/>
                <a:gd name="T22" fmla="*/ 740859 w 2507"/>
                <a:gd name="T23" fmla="*/ 92963 h 1276"/>
                <a:gd name="T24" fmla="*/ 719702 w 2507"/>
                <a:gd name="T25" fmla="*/ 0 h 1276"/>
                <a:gd name="T26" fmla="*/ 762018 w 2507"/>
                <a:gd name="T27" fmla="*/ 46454 h 1276"/>
                <a:gd name="T28" fmla="*/ 783203 w 2507"/>
                <a:gd name="T29" fmla="*/ 92963 h 1276"/>
                <a:gd name="T30" fmla="*/ 846705 w 2507"/>
                <a:gd name="T31" fmla="*/ 139417 h 1276"/>
                <a:gd name="T32" fmla="*/ 867863 w 2507"/>
                <a:gd name="T33" fmla="*/ 92963 h 1276"/>
                <a:gd name="T34" fmla="*/ 931364 w 2507"/>
                <a:gd name="T35" fmla="*/ 92963 h 1276"/>
                <a:gd name="T36" fmla="*/ 931364 w 2507"/>
                <a:gd name="T37" fmla="*/ 139417 h 1276"/>
                <a:gd name="T38" fmla="*/ 867863 w 2507"/>
                <a:gd name="T39" fmla="*/ 232325 h 1276"/>
                <a:gd name="T40" fmla="*/ 825519 w 2507"/>
                <a:gd name="T41" fmla="*/ 232325 h 1276"/>
                <a:gd name="T42" fmla="*/ 783203 w 2507"/>
                <a:gd name="T43" fmla="*/ 278835 h 1276"/>
                <a:gd name="T44" fmla="*/ 762018 w 2507"/>
                <a:gd name="T45" fmla="*/ 325288 h 1276"/>
                <a:gd name="T46" fmla="*/ 740859 w 2507"/>
                <a:gd name="T47" fmla="*/ 418252 h 1276"/>
                <a:gd name="T48" fmla="*/ 762018 w 2507"/>
                <a:gd name="T49" fmla="*/ 511159 h 1276"/>
                <a:gd name="T50" fmla="*/ 867863 w 2507"/>
                <a:gd name="T51" fmla="*/ 557668 h 1276"/>
                <a:gd name="T52" fmla="*/ 931364 w 2507"/>
                <a:gd name="T53" fmla="*/ 650576 h 1276"/>
                <a:gd name="T54" fmla="*/ 973709 w 2507"/>
                <a:gd name="T55" fmla="*/ 650576 h 1276"/>
                <a:gd name="T56" fmla="*/ 1016024 w 2507"/>
                <a:gd name="T57" fmla="*/ 511159 h 1276"/>
                <a:gd name="T58" fmla="*/ 994866 w 2507"/>
                <a:gd name="T59" fmla="*/ 464705 h 1276"/>
                <a:gd name="T60" fmla="*/ 994866 w 2507"/>
                <a:gd name="T61" fmla="*/ 325288 h 1276"/>
                <a:gd name="T62" fmla="*/ 1058367 w 2507"/>
                <a:gd name="T63" fmla="*/ 325288 h 1276"/>
                <a:gd name="T64" fmla="*/ 1121868 w 2507"/>
                <a:gd name="T65" fmla="*/ 418252 h 1276"/>
                <a:gd name="T66" fmla="*/ 1100711 w 2507"/>
                <a:gd name="T67" fmla="*/ 464705 h 1276"/>
                <a:gd name="T68" fmla="*/ 1143027 w 2507"/>
                <a:gd name="T69" fmla="*/ 464705 h 1276"/>
                <a:gd name="T70" fmla="*/ 1185369 w 2507"/>
                <a:gd name="T71" fmla="*/ 464705 h 1276"/>
                <a:gd name="T72" fmla="*/ 1206529 w 2507"/>
                <a:gd name="T73" fmla="*/ 464705 h 1276"/>
                <a:gd name="T74" fmla="*/ 1227714 w 2507"/>
                <a:gd name="T75" fmla="*/ 464705 h 1276"/>
                <a:gd name="T76" fmla="*/ 1248871 w 2507"/>
                <a:gd name="T77" fmla="*/ 464705 h 1276"/>
                <a:gd name="T78" fmla="*/ 1248871 w 2507"/>
                <a:gd name="T79" fmla="*/ 511159 h 1276"/>
                <a:gd name="T80" fmla="*/ 1312372 w 2507"/>
                <a:gd name="T81" fmla="*/ 557668 h 1276"/>
                <a:gd name="T82" fmla="*/ 1312372 w 2507"/>
                <a:gd name="T83" fmla="*/ 604122 h 1276"/>
                <a:gd name="T84" fmla="*/ 1333532 w 2507"/>
                <a:gd name="T85" fmla="*/ 650576 h 1276"/>
                <a:gd name="T86" fmla="*/ 1100711 w 2507"/>
                <a:gd name="T87" fmla="*/ 836447 h 1276"/>
                <a:gd name="T88" fmla="*/ 1164212 w 2507"/>
                <a:gd name="T89" fmla="*/ 789992 h 1276"/>
                <a:gd name="T90" fmla="*/ 1248871 w 2507"/>
                <a:gd name="T91" fmla="*/ 836447 h 1276"/>
                <a:gd name="T92" fmla="*/ 1248871 w 2507"/>
                <a:gd name="T93" fmla="*/ 882956 h 1276"/>
                <a:gd name="T94" fmla="*/ 1227714 w 2507"/>
                <a:gd name="T95" fmla="*/ 882956 h 1276"/>
                <a:gd name="T96" fmla="*/ 1143027 w 2507"/>
                <a:gd name="T97" fmla="*/ 836447 h 1276"/>
                <a:gd name="T98" fmla="*/ 1016024 w 2507"/>
                <a:gd name="T99" fmla="*/ 882956 h 1276"/>
                <a:gd name="T100" fmla="*/ 973709 w 2507"/>
                <a:gd name="T101" fmla="*/ 929410 h 1276"/>
                <a:gd name="T102" fmla="*/ 910206 w 2507"/>
                <a:gd name="T103" fmla="*/ 929410 h 1276"/>
                <a:gd name="T104" fmla="*/ 973709 w 2507"/>
                <a:gd name="T105" fmla="*/ 882956 h 1276"/>
                <a:gd name="T106" fmla="*/ 889021 w 2507"/>
                <a:gd name="T107" fmla="*/ 789992 h 1276"/>
                <a:gd name="T108" fmla="*/ 846705 w 2507"/>
                <a:gd name="T109" fmla="*/ 789992 h 1276"/>
                <a:gd name="T110" fmla="*/ 719702 w 2507"/>
                <a:gd name="T111" fmla="*/ 697030 h 1276"/>
                <a:gd name="T112" fmla="*/ 254006 w 2507"/>
                <a:gd name="T113" fmla="*/ 697030 h 1276"/>
                <a:gd name="T114" fmla="*/ 211663 w 2507"/>
                <a:gd name="T115" fmla="*/ 604122 h 1276"/>
                <a:gd name="T116" fmla="*/ 169347 w 2507"/>
                <a:gd name="T117" fmla="*/ 511159 h 1276"/>
                <a:gd name="T118" fmla="*/ 42344 w 2507"/>
                <a:gd name="T119" fmla="*/ 464705 h 1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1276"/>
                <a:gd name="T182" fmla="*/ 2507 w 2507"/>
                <a:gd name="T183" fmla="*/ 1276 h 1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1276">
                  <a:moveTo>
                    <a:pt x="0" y="567"/>
                  </a:moveTo>
                  <a:lnTo>
                    <a:pt x="0" y="118"/>
                  </a:lnTo>
                  <a:lnTo>
                    <a:pt x="198" y="178"/>
                  </a:lnTo>
                  <a:lnTo>
                    <a:pt x="189" y="154"/>
                  </a:lnTo>
                  <a:lnTo>
                    <a:pt x="210" y="138"/>
                  </a:lnTo>
                  <a:lnTo>
                    <a:pt x="332" y="91"/>
                  </a:lnTo>
                  <a:lnTo>
                    <a:pt x="238" y="149"/>
                  </a:lnTo>
                  <a:lnTo>
                    <a:pt x="292" y="134"/>
                  </a:lnTo>
                  <a:lnTo>
                    <a:pt x="292" y="145"/>
                  </a:lnTo>
                  <a:lnTo>
                    <a:pt x="392" y="93"/>
                  </a:lnTo>
                  <a:lnTo>
                    <a:pt x="380" y="75"/>
                  </a:lnTo>
                  <a:lnTo>
                    <a:pt x="445" y="137"/>
                  </a:lnTo>
                  <a:lnTo>
                    <a:pt x="487" y="100"/>
                  </a:lnTo>
                  <a:lnTo>
                    <a:pt x="486" y="137"/>
                  </a:lnTo>
                  <a:lnTo>
                    <a:pt x="538" y="111"/>
                  </a:lnTo>
                  <a:lnTo>
                    <a:pt x="687" y="157"/>
                  </a:lnTo>
                  <a:lnTo>
                    <a:pt x="755" y="157"/>
                  </a:lnTo>
                  <a:lnTo>
                    <a:pt x="793" y="182"/>
                  </a:lnTo>
                  <a:lnTo>
                    <a:pt x="748" y="205"/>
                  </a:lnTo>
                  <a:lnTo>
                    <a:pt x="775" y="216"/>
                  </a:lnTo>
                  <a:lnTo>
                    <a:pt x="908" y="202"/>
                  </a:lnTo>
                  <a:lnTo>
                    <a:pt x="967" y="240"/>
                  </a:lnTo>
                  <a:lnTo>
                    <a:pt x="974" y="265"/>
                  </a:lnTo>
                  <a:lnTo>
                    <a:pt x="990" y="249"/>
                  </a:lnTo>
                  <a:lnTo>
                    <a:pt x="967" y="216"/>
                  </a:lnTo>
                  <a:lnTo>
                    <a:pt x="1029" y="174"/>
                  </a:lnTo>
                  <a:lnTo>
                    <a:pt x="967" y="199"/>
                  </a:lnTo>
                  <a:lnTo>
                    <a:pt x="946" y="188"/>
                  </a:lnTo>
                  <a:lnTo>
                    <a:pt x="1024" y="155"/>
                  </a:lnTo>
                  <a:lnTo>
                    <a:pt x="1065" y="200"/>
                  </a:lnTo>
                  <a:lnTo>
                    <a:pt x="1106" y="199"/>
                  </a:lnTo>
                  <a:lnTo>
                    <a:pt x="1134" y="219"/>
                  </a:lnTo>
                  <a:lnTo>
                    <a:pt x="1252" y="216"/>
                  </a:lnTo>
                  <a:lnTo>
                    <a:pt x="1249" y="200"/>
                  </a:lnTo>
                  <a:lnTo>
                    <a:pt x="1281" y="227"/>
                  </a:lnTo>
                  <a:lnTo>
                    <a:pt x="1286" y="205"/>
                  </a:lnTo>
                  <a:lnTo>
                    <a:pt x="1260" y="213"/>
                  </a:lnTo>
                  <a:lnTo>
                    <a:pt x="1242" y="186"/>
                  </a:lnTo>
                  <a:lnTo>
                    <a:pt x="1284" y="182"/>
                  </a:lnTo>
                  <a:lnTo>
                    <a:pt x="1301" y="202"/>
                  </a:lnTo>
                  <a:lnTo>
                    <a:pt x="1318" y="198"/>
                  </a:lnTo>
                  <a:lnTo>
                    <a:pt x="1313" y="229"/>
                  </a:lnTo>
                  <a:lnTo>
                    <a:pt x="1342" y="244"/>
                  </a:lnTo>
                  <a:lnTo>
                    <a:pt x="1334" y="200"/>
                  </a:lnTo>
                  <a:lnTo>
                    <a:pt x="1395" y="175"/>
                  </a:lnTo>
                  <a:lnTo>
                    <a:pt x="1378" y="154"/>
                  </a:lnTo>
                  <a:lnTo>
                    <a:pt x="1361" y="169"/>
                  </a:lnTo>
                  <a:lnTo>
                    <a:pt x="1390" y="131"/>
                  </a:lnTo>
                  <a:lnTo>
                    <a:pt x="1305" y="103"/>
                  </a:lnTo>
                  <a:lnTo>
                    <a:pt x="1313" y="38"/>
                  </a:lnTo>
                  <a:lnTo>
                    <a:pt x="1334" y="38"/>
                  </a:lnTo>
                  <a:lnTo>
                    <a:pt x="1345" y="0"/>
                  </a:lnTo>
                  <a:lnTo>
                    <a:pt x="1409" y="38"/>
                  </a:lnTo>
                  <a:lnTo>
                    <a:pt x="1410" y="62"/>
                  </a:lnTo>
                  <a:lnTo>
                    <a:pt x="1454" y="96"/>
                  </a:lnTo>
                  <a:lnTo>
                    <a:pt x="1426" y="94"/>
                  </a:lnTo>
                  <a:lnTo>
                    <a:pt x="1437" y="106"/>
                  </a:lnTo>
                  <a:lnTo>
                    <a:pt x="1422" y="120"/>
                  </a:lnTo>
                  <a:lnTo>
                    <a:pt x="1474" y="131"/>
                  </a:lnTo>
                  <a:lnTo>
                    <a:pt x="1457" y="137"/>
                  </a:lnTo>
                  <a:lnTo>
                    <a:pt x="1488" y="193"/>
                  </a:lnTo>
                  <a:lnTo>
                    <a:pt x="1515" y="144"/>
                  </a:lnTo>
                  <a:lnTo>
                    <a:pt x="1552" y="162"/>
                  </a:lnTo>
                  <a:lnTo>
                    <a:pt x="1560" y="196"/>
                  </a:lnTo>
                  <a:lnTo>
                    <a:pt x="1543" y="205"/>
                  </a:lnTo>
                  <a:lnTo>
                    <a:pt x="1577" y="244"/>
                  </a:lnTo>
                  <a:lnTo>
                    <a:pt x="1598" y="236"/>
                  </a:lnTo>
                  <a:lnTo>
                    <a:pt x="1624" y="175"/>
                  </a:lnTo>
                  <a:lnTo>
                    <a:pt x="1655" y="168"/>
                  </a:lnTo>
                  <a:lnTo>
                    <a:pt x="1631" y="116"/>
                  </a:lnTo>
                  <a:lnTo>
                    <a:pt x="1715" y="120"/>
                  </a:lnTo>
                  <a:lnTo>
                    <a:pt x="1750" y="149"/>
                  </a:lnTo>
                  <a:lnTo>
                    <a:pt x="1737" y="165"/>
                  </a:lnTo>
                  <a:lnTo>
                    <a:pt x="1751" y="175"/>
                  </a:lnTo>
                  <a:lnTo>
                    <a:pt x="1716" y="183"/>
                  </a:lnTo>
                  <a:lnTo>
                    <a:pt x="1749" y="251"/>
                  </a:lnTo>
                  <a:lnTo>
                    <a:pt x="1695" y="287"/>
                  </a:lnTo>
                  <a:lnTo>
                    <a:pt x="1675" y="271"/>
                  </a:lnTo>
                  <a:lnTo>
                    <a:pt x="1683" y="295"/>
                  </a:lnTo>
                  <a:lnTo>
                    <a:pt x="1600" y="278"/>
                  </a:lnTo>
                  <a:lnTo>
                    <a:pt x="1615" y="301"/>
                  </a:lnTo>
                  <a:lnTo>
                    <a:pt x="1582" y="335"/>
                  </a:lnTo>
                  <a:lnTo>
                    <a:pt x="1497" y="308"/>
                  </a:lnTo>
                  <a:lnTo>
                    <a:pt x="1528" y="336"/>
                  </a:lnTo>
                  <a:lnTo>
                    <a:pt x="1589" y="342"/>
                  </a:lnTo>
                  <a:lnTo>
                    <a:pt x="1546" y="397"/>
                  </a:lnTo>
                  <a:lnTo>
                    <a:pt x="1501" y="394"/>
                  </a:lnTo>
                  <a:lnTo>
                    <a:pt x="1478" y="424"/>
                  </a:lnTo>
                  <a:lnTo>
                    <a:pt x="1397" y="398"/>
                  </a:lnTo>
                  <a:lnTo>
                    <a:pt x="1474" y="424"/>
                  </a:lnTo>
                  <a:lnTo>
                    <a:pt x="1481" y="447"/>
                  </a:lnTo>
                  <a:lnTo>
                    <a:pt x="1426" y="456"/>
                  </a:lnTo>
                  <a:lnTo>
                    <a:pt x="1437" y="464"/>
                  </a:lnTo>
                  <a:lnTo>
                    <a:pt x="1422" y="464"/>
                  </a:lnTo>
                  <a:lnTo>
                    <a:pt x="1422" y="488"/>
                  </a:lnTo>
                  <a:lnTo>
                    <a:pt x="1362" y="517"/>
                  </a:lnTo>
                  <a:lnTo>
                    <a:pt x="1351" y="621"/>
                  </a:lnTo>
                  <a:lnTo>
                    <a:pt x="1373" y="643"/>
                  </a:lnTo>
                  <a:lnTo>
                    <a:pt x="1405" y="630"/>
                  </a:lnTo>
                  <a:lnTo>
                    <a:pt x="1419" y="710"/>
                  </a:lnTo>
                  <a:lnTo>
                    <a:pt x="1465" y="693"/>
                  </a:lnTo>
                  <a:lnTo>
                    <a:pt x="1519" y="714"/>
                  </a:lnTo>
                  <a:lnTo>
                    <a:pt x="1632" y="772"/>
                  </a:lnTo>
                  <a:lnTo>
                    <a:pt x="1624" y="795"/>
                  </a:lnTo>
                  <a:lnTo>
                    <a:pt x="1637" y="778"/>
                  </a:lnTo>
                  <a:lnTo>
                    <a:pt x="1722" y="782"/>
                  </a:lnTo>
                  <a:lnTo>
                    <a:pt x="1722" y="868"/>
                  </a:lnTo>
                  <a:lnTo>
                    <a:pt x="1747" y="898"/>
                  </a:lnTo>
                  <a:lnTo>
                    <a:pt x="1727" y="902"/>
                  </a:lnTo>
                  <a:lnTo>
                    <a:pt x="1770" y="919"/>
                  </a:lnTo>
                  <a:lnTo>
                    <a:pt x="1758" y="944"/>
                  </a:lnTo>
                  <a:lnTo>
                    <a:pt x="1798" y="943"/>
                  </a:lnTo>
                  <a:lnTo>
                    <a:pt x="1853" y="899"/>
                  </a:lnTo>
                  <a:lnTo>
                    <a:pt x="1829" y="888"/>
                  </a:lnTo>
                  <a:lnTo>
                    <a:pt x="1798" y="806"/>
                  </a:lnTo>
                  <a:lnTo>
                    <a:pt x="1903" y="735"/>
                  </a:lnTo>
                  <a:lnTo>
                    <a:pt x="1889" y="735"/>
                  </a:lnTo>
                  <a:lnTo>
                    <a:pt x="1865" y="652"/>
                  </a:lnTo>
                  <a:lnTo>
                    <a:pt x="1828" y="630"/>
                  </a:lnTo>
                  <a:lnTo>
                    <a:pt x="1876" y="595"/>
                  </a:lnTo>
                  <a:lnTo>
                    <a:pt x="1859" y="577"/>
                  </a:lnTo>
                  <a:lnTo>
                    <a:pt x="1867" y="547"/>
                  </a:lnTo>
                  <a:lnTo>
                    <a:pt x="1846" y="543"/>
                  </a:lnTo>
                  <a:lnTo>
                    <a:pt x="1867" y="510"/>
                  </a:lnTo>
                  <a:lnTo>
                    <a:pt x="1843" y="490"/>
                  </a:lnTo>
                  <a:lnTo>
                    <a:pt x="1856" y="465"/>
                  </a:lnTo>
                  <a:lnTo>
                    <a:pt x="1935" y="483"/>
                  </a:lnTo>
                  <a:lnTo>
                    <a:pt x="1972" y="468"/>
                  </a:lnTo>
                  <a:lnTo>
                    <a:pt x="2039" y="510"/>
                  </a:lnTo>
                  <a:lnTo>
                    <a:pt x="2039" y="529"/>
                  </a:lnTo>
                  <a:lnTo>
                    <a:pt x="2097" y="531"/>
                  </a:lnTo>
                  <a:lnTo>
                    <a:pt x="2101" y="574"/>
                  </a:lnTo>
                  <a:lnTo>
                    <a:pt x="2050" y="575"/>
                  </a:lnTo>
                  <a:lnTo>
                    <a:pt x="2095" y="584"/>
                  </a:lnTo>
                  <a:lnTo>
                    <a:pt x="2110" y="609"/>
                  </a:lnTo>
                  <a:lnTo>
                    <a:pt x="2061" y="645"/>
                  </a:lnTo>
                  <a:lnTo>
                    <a:pt x="2131" y="628"/>
                  </a:lnTo>
                  <a:lnTo>
                    <a:pt x="2135" y="657"/>
                  </a:lnTo>
                  <a:lnTo>
                    <a:pt x="2104" y="671"/>
                  </a:lnTo>
                  <a:lnTo>
                    <a:pt x="2146" y="639"/>
                  </a:lnTo>
                  <a:lnTo>
                    <a:pt x="2151" y="659"/>
                  </a:lnTo>
                  <a:lnTo>
                    <a:pt x="2192" y="628"/>
                  </a:lnTo>
                  <a:lnTo>
                    <a:pt x="2199" y="645"/>
                  </a:lnTo>
                  <a:lnTo>
                    <a:pt x="2226" y="599"/>
                  </a:lnTo>
                  <a:lnTo>
                    <a:pt x="2217" y="591"/>
                  </a:lnTo>
                  <a:lnTo>
                    <a:pt x="2247" y="567"/>
                  </a:lnTo>
                  <a:lnTo>
                    <a:pt x="2282" y="613"/>
                  </a:lnTo>
                  <a:lnTo>
                    <a:pt x="2253" y="625"/>
                  </a:lnTo>
                  <a:lnTo>
                    <a:pt x="2285" y="618"/>
                  </a:lnTo>
                  <a:lnTo>
                    <a:pt x="2298" y="638"/>
                  </a:lnTo>
                  <a:lnTo>
                    <a:pt x="2275" y="643"/>
                  </a:lnTo>
                  <a:lnTo>
                    <a:pt x="2303" y="647"/>
                  </a:lnTo>
                  <a:lnTo>
                    <a:pt x="2285" y="662"/>
                  </a:lnTo>
                  <a:lnTo>
                    <a:pt x="2305" y="657"/>
                  </a:lnTo>
                  <a:lnTo>
                    <a:pt x="2322" y="679"/>
                  </a:lnTo>
                  <a:lnTo>
                    <a:pt x="2311" y="688"/>
                  </a:lnTo>
                  <a:lnTo>
                    <a:pt x="2340" y="705"/>
                  </a:lnTo>
                  <a:lnTo>
                    <a:pt x="2294" y="722"/>
                  </a:lnTo>
                  <a:lnTo>
                    <a:pt x="2328" y="722"/>
                  </a:lnTo>
                  <a:lnTo>
                    <a:pt x="2320" y="738"/>
                  </a:lnTo>
                  <a:lnTo>
                    <a:pt x="2370" y="755"/>
                  </a:lnTo>
                  <a:lnTo>
                    <a:pt x="2387" y="793"/>
                  </a:lnTo>
                  <a:lnTo>
                    <a:pt x="2405" y="778"/>
                  </a:lnTo>
                  <a:lnTo>
                    <a:pt x="2455" y="806"/>
                  </a:lnTo>
                  <a:lnTo>
                    <a:pt x="2347" y="838"/>
                  </a:lnTo>
                  <a:lnTo>
                    <a:pt x="2370" y="858"/>
                  </a:lnTo>
                  <a:lnTo>
                    <a:pt x="2461" y="819"/>
                  </a:lnTo>
                  <a:lnTo>
                    <a:pt x="2461" y="851"/>
                  </a:lnTo>
                  <a:lnTo>
                    <a:pt x="2502" y="845"/>
                  </a:lnTo>
                  <a:lnTo>
                    <a:pt x="2507" y="860"/>
                  </a:lnTo>
                  <a:lnTo>
                    <a:pt x="2488" y="860"/>
                  </a:lnTo>
                  <a:lnTo>
                    <a:pt x="2507" y="899"/>
                  </a:lnTo>
                  <a:lnTo>
                    <a:pt x="2380" y="974"/>
                  </a:lnTo>
                  <a:lnTo>
                    <a:pt x="2196" y="974"/>
                  </a:lnTo>
                  <a:lnTo>
                    <a:pt x="2118" y="1025"/>
                  </a:lnTo>
                  <a:lnTo>
                    <a:pt x="2056" y="1103"/>
                  </a:lnTo>
                  <a:lnTo>
                    <a:pt x="2118" y="1044"/>
                  </a:lnTo>
                  <a:lnTo>
                    <a:pt x="2219" y="1011"/>
                  </a:lnTo>
                  <a:lnTo>
                    <a:pt x="2253" y="1038"/>
                  </a:lnTo>
                  <a:lnTo>
                    <a:pt x="2189" y="1058"/>
                  </a:lnTo>
                  <a:lnTo>
                    <a:pt x="2240" y="1068"/>
                  </a:lnTo>
                  <a:lnTo>
                    <a:pt x="2226" y="1092"/>
                  </a:lnTo>
                  <a:lnTo>
                    <a:pt x="2264" y="1134"/>
                  </a:lnTo>
                  <a:lnTo>
                    <a:pt x="2343" y="1148"/>
                  </a:lnTo>
                  <a:lnTo>
                    <a:pt x="2363" y="1096"/>
                  </a:lnTo>
                  <a:lnTo>
                    <a:pt x="2363" y="1128"/>
                  </a:lnTo>
                  <a:lnTo>
                    <a:pt x="2384" y="1126"/>
                  </a:lnTo>
                  <a:lnTo>
                    <a:pt x="2346" y="1160"/>
                  </a:lnTo>
                  <a:lnTo>
                    <a:pt x="2257" y="1182"/>
                  </a:lnTo>
                  <a:lnTo>
                    <a:pt x="2223" y="1222"/>
                  </a:lnTo>
                  <a:lnTo>
                    <a:pt x="2199" y="1188"/>
                  </a:lnTo>
                  <a:lnTo>
                    <a:pt x="2284" y="1155"/>
                  </a:lnTo>
                  <a:lnTo>
                    <a:pt x="2240" y="1157"/>
                  </a:lnTo>
                  <a:lnTo>
                    <a:pt x="2247" y="1134"/>
                  </a:lnTo>
                  <a:lnTo>
                    <a:pt x="2173" y="1161"/>
                  </a:lnTo>
                  <a:lnTo>
                    <a:pt x="2151" y="1144"/>
                  </a:lnTo>
                  <a:lnTo>
                    <a:pt x="2151" y="1096"/>
                  </a:lnTo>
                  <a:lnTo>
                    <a:pt x="2102" y="1080"/>
                  </a:lnTo>
                  <a:lnTo>
                    <a:pt x="2067" y="1158"/>
                  </a:lnTo>
                  <a:lnTo>
                    <a:pt x="1917" y="1188"/>
                  </a:lnTo>
                  <a:lnTo>
                    <a:pt x="1814" y="1216"/>
                  </a:lnTo>
                  <a:lnTo>
                    <a:pt x="1797" y="1230"/>
                  </a:lnTo>
                  <a:lnTo>
                    <a:pt x="1821" y="1233"/>
                  </a:lnTo>
                  <a:lnTo>
                    <a:pt x="1826" y="1244"/>
                  </a:lnTo>
                  <a:lnTo>
                    <a:pt x="1700" y="1276"/>
                  </a:lnTo>
                  <a:lnTo>
                    <a:pt x="1707" y="1261"/>
                  </a:lnTo>
                  <a:lnTo>
                    <a:pt x="1716" y="1251"/>
                  </a:lnTo>
                  <a:lnTo>
                    <a:pt x="1720" y="1237"/>
                  </a:lnTo>
                  <a:lnTo>
                    <a:pt x="1739" y="1227"/>
                  </a:lnTo>
                  <a:lnTo>
                    <a:pt x="1743" y="1160"/>
                  </a:lnTo>
                  <a:lnTo>
                    <a:pt x="1766" y="1182"/>
                  </a:lnTo>
                  <a:lnTo>
                    <a:pt x="1801" y="1174"/>
                  </a:lnTo>
                  <a:lnTo>
                    <a:pt x="1768" y="1134"/>
                  </a:lnTo>
                  <a:lnTo>
                    <a:pt x="1662" y="1114"/>
                  </a:lnTo>
                  <a:lnTo>
                    <a:pt x="1657" y="1114"/>
                  </a:lnTo>
                  <a:lnTo>
                    <a:pt x="1645" y="1060"/>
                  </a:lnTo>
                  <a:lnTo>
                    <a:pt x="1624" y="1065"/>
                  </a:lnTo>
                  <a:lnTo>
                    <a:pt x="1604" y="1032"/>
                  </a:lnTo>
                  <a:lnTo>
                    <a:pt x="1582" y="1029"/>
                  </a:lnTo>
                  <a:lnTo>
                    <a:pt x="1582" y="1049"/>
                  </a:lnTo>
                  <a:lnTo>
                    <a:pt x="1555" y="1022"/>
                  </a:lnTo>
                  <a:lnTo>
                    <a:pt x="1504" y="1060"/>
                  </a:lnTo>
                  <a:lnTo>
                    <a:pt x="1365" y="1032"/>
                  </a:lnTo>
                  <a:lnTo>
                    <a:pt x="1347" y="1005"/>
                  </a:lnTo>
                  <a:lnTo>
                    <a:pt x="1345" y="1024"/>
                  </a:lnTo>
                  <a:lnTo>
                    <a:pt x="537" y="1024"/>
                  </a:lnTo>
                  <a:lnTo>
                    <a:pt x="525" y="994"/>
                  </a:lnTo>
                  <a:lnTo>
                    <a:pt x="482" y="984"/>
                  </a:lnTo>
                  <a:lnTo>
                    <a:pt x="484" y="966"/>
                  </a:lnTo>
                  <a:lnTo>
                    <a:pt x="392" y="940"/>
                  </a:lnTo>
                  <a:lnTo>
                    <a:pt x="404" y="928"/>
                  </a:lnTo>
                  <a:lnTo>
                    <a:pt x="384" y="891"/>
                  </a:lnTo>
                  <a:lnTo>
                    <a:pt x="361" y="888"/>
                  </a:lnTo>
                  <a:lnTo>
                    <a:pt x="310" y="812"/>
                  </a:lnTo>
                  <a:lnTo>
                    <a:pt x="320" y="787"/>
                  </a:lnTo>
                  <a:lnTo>
                    <a:pt x="322" y="745"/>
                  </a:lnTo>
                  <a:lnTo>
                    <a:pt x="265" y="722"/>
                  </a:lnTo>
                  <a:lnTo>
                    <a:pt x="162" y="587"/>
                  </a:lnTo>
                  <a:lnTo>
                    <a:pt x="102" y="626"/>
                  </a:lnTo>
                  <a:lnTo>
                    <a:pt x="87" y="608"/>
                  </a:lnTo>
                  <a:lnTo>
                    <a:pt x="84" y="604"/>
                  </a:lnTo>
                  <a:lnTo>
                    <a:pt x="54" y="567"/>
                  </a:lnTo>
                  <a:lnTo>
                    <a:pt x="0" y="56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39" name="Group 38">
            <a:extLst>
              <a:ext uri="{FF2B5EF4-FFF2-40B4-BE49-F238E27FC236}">
                <a16:creationId xmlns:a16="http://schemas.microsoft.com/office/drawing/2014/main" id="{E6406B78-83DC-0B3E-DF85-97D4D073C55B}"/>
              </a:ext>
            </a:extLst>
          </p:cNvPr>
          <p:cNvGrpSpPr/>
          <p:nvPr>
            <p:custDataLst>
              <p:tags r:id="rId3"/>
            </p:custDataLst>
          </p:nvPr>
        </p:nvGrpSpPr>
        <p:grpSpPr>
          <a:xfrm>
            <a:off x="2411112" y="3779620"/>
            <a:ext cx="1627917" cy="2189567"/>
            <a:chOff x="1550984" y="3686221"/>
            <a:chExt cx="1679573" cy="2259044"/>
          </a:xfrm>
          <a:solidFill>
            <a:srgbClr val="FFBFC4"/>
          </a:solidFill>
        </p:grpSpPr>
        <p:sp>
          <p:nvSpPr>
            <p:cNvPr id="40" name="Freeform 274">
              <a:extLst>
                <a:ext uri="{FF2B5EF4-FFF2-40B4-BE49-F238E27FC236}">
                  <a16:creationId xmlns:a16="http://schemas.microsoft.com/office/drawing/2014/main" id="{20666788-9424-7E8E-A06E-916711E37008}"/>
                </a:ext>
              </a:extLst>
            </p:cNvPr>
            <p:cNvSpPr>
              <a:spLocks noChangeAspect="1"/>
            </p:cNvSpPr>
            <p:nvPr/>
          </p:nvSpPr>
          <p:spPr bwMode="auto">
            <a:xfrm>
              <a:off x="2568570" y="4041820"/>
              <a:ext cx="30163" cy="11112"/>
            </a:xfrm>
            <a:custGeom>
              <a:avLst/>
              <a:gdLst>
                <a:gd name="T0" fmla="*/ 0 w 44"/>
                <a:gd name="T1" fmla="*/ 0 h 14"/>
                <a:gd name="T2" fmla="*/ 18427 w 44"/>
                <a:gd name="T3" fmla="*/ 43383 h 14"/>
                <a:gd name="T4" fmla="*/ 18427 w 44"/>
                <a:gd name="T5" fmla="*/ 43383 h 14"/>
                <a:gd name="T6" fmla="*/ 0 w 44"/>
                <a:gd name="T7" fmla="*/ 0 h 14"/>
                <a:gd name="T8" fmla="*/ 0 60000 65536"/>
                <a:gd name="T9" fmla="*/ 0 60000 65536"/>
                <a:gd name="T10" fmla="*/ 0 60000 65536"/>
                <a:gd name="T11" fmla="*/ 0 60000 65536"/>
                <a:gd name="T12" fmla="*/ 0 w 44"/>
                <a:gd name="T13" fmla="*/ 0 h 14"/>
                <a:gd name="T14" fmla="*/ 44 w 44"/>
                <a:gd name="T15" fmla="*/ 14 h 14"/>
              </a:gdLst>
              <a:ahLst/>
              <a:cxnLst>
                <a:cxn ang="T8">
                  <a:pos x="T0" y="T1"/>
                </a:cxn>
                <a:cxn ang="T9">
                  <a:pos x="T2" y="T3"/>
                </a:cxn>
                <a:cxn ang="T10">
                  <a:pos x="T4" y="T5"/>
                </a:cxn>
                <a:cxn ang="T11">
                  <a:pos x="T6" y="T7"/>
                </a:cxn>
              </a:cxnLst>
              <a:rect l="T12" t="T13" r="T14" b="T15"/>
              <a:pathLst>
                <a:path w="44" h="14">
                  <a:moveTo>
                    <a:pt x="0" y="0"/>
                  </a:moveTo>
                  <a:lnTo>
                    <a:pt x="4" y="14"/>
                  </a:lnTo>
                  <a:lnTo>
                    <a:pt x="44" y="8"/>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1" name="Freeform 278">
              <a:extLst>
                <a:ext uri="{FF2B5EF4-FFF2-40B4-BE49-F238E27FC236}">
                  <a16:creationId xmlns:a16="http://schemas.microsoft.com/office/drawing/2014/main" id="{DE3BADF3-2384-D307-9035-601B492C09B5}"/>
                </a:ext>
              </a:extLst>
            </p:cNvPr>
            <p:cNvSpPr>
              <a:spLocks noChangeAspect="1"/>
            </p:cNvSpPr>
            <p:nvPr/>
          </p:nvSpPr>
          <p:spPr bwMode="auto">
            <a:xfrm>
              <a:off x="2443158" y="5000668"/>
              <a:ext cx="401638" cy="835023"/>
            </a:xfrm>
            <a:custGeom>
              <a:avLst/>
              <a:gdLst>
                <a:gd name="T0" fmla="*/ 0 w 578"/>
                <a:gd name="T1" fmla="*/ 705680 h 1032"/>
                <a:gd name="T2" fmla="*/ 20751 w 578"/>
                <a:gd name="T3" fmla="*/ 752729 h 1032"/>
                <a:gd name="T4" fmla="*/ 20751 w 578"/>
                <a:gd name="T5" fmla="*/ 752729 h 1032"/>
                <a:gd name="T6" fmla="*/ 20751 w 578"/>
                <a:gd name="T7" fmla="*/ 752729 h 1032"/>
                <a:gd name="T8" fmla="*/ 62225 w 578"/>
                <a:gd name="T9" fmla="*/ 799778 h 1032"/>
                <a:gd name="T10" fmla="*/ 62225 w 578"/>
                <a:gd name="T11" fmla="*/ 752729 h 1032"/>
                <a:gd name="T12" fmla="*/ 62225 w 578"/>
                <a:gd name="T13" fmla="*/ 705680 h 1032"/>
                <a:gd name="T14" fmla="*/ 82976 w 578"/>
                <a:gd name="T15" fmla="*/ 705680 h 1032"/>
                <a:gd name="T16" fmla="*/ 103727 w 578"/>
                <a:gd name="T17" fmla="*/ 658631 h 1032"/>
                <a:gd name="T18" fmla="*/ 82976 w 578"/>
                <a:gd name="T19" fmla="*/ 611582 h 1032"/>
                <a:gd name="T20" fmla="*/ 124450 w 578"/>
                <a:gd name="T21" fmla="*/ 564533 h 1032"/>
                <a:gd name="T22" fmla="*/ 124450 w 578"/>
                <a:gd name="T23" fmla="*/ 564533 h 1032"/>
                <a:gd name="T24" fmla="*/ 124450 w 578"/>
                <a:gd name="T25" fmla="*/ 517484 h 1032"/>
                <a:gd name="T26" fmla="*/ 124450 w 578"/>
                <a:gd name="T27" fmla="*/ 517484 h 1032"/>
                <a:gd name="T28" fmla="*/ 145201 w 578"/>
                <a:gd name="T29" fmla="*/ 517484 h 1032"/>
                <a:gd name="T30" fmla="*/ 145201 w 578"/>
                <a:gd name="T31" fmla="*/ 517484 h 1032"/>
                <a:gd name="T32" fmla="*/ 124450 w 578"/>
                <a:gd name="T33" fmla="*/ 517484 h 1032"/>
                <a:gd name="T34" fmla="*/ 124450 w 578"/>
                <a:gd name="T35" fmla="*/ 517484 h 1032"/>
                <a:gd name="T36" fmla="*/ 124450 w 578"/>
                <a:gd name="T37" fmla="*/ 470435 h 1032"/>
                <a:gd name="T38" fmla="*/ 165952 w 578"/>
                <a:gd name="T39" fmla="*/ 470435 h 1032"/>
                <a:gd name="T40" fmla="*/ 165952 w 578"/>
                <a:gd name="T41" fmla="*/ 423386 h 1032"/>
                <a:gd name="T42" fmla="*/ 228177 w 578"/>
                <a:gd name="T43" fmla="*/ 423386 h 1032"/>
                <a:gd name="T44" fmla="*/ 248901 w 578"/>
                <a:gd name="T45" fmla="*/ 376337 h 1032"/>
                <a:gd name="T46" fmla="*/ 228177 w 578"/>
                <a:gd name="T47" fmla="*/ 282238 h 1032"/>
                <a:gd name="T48" fmla="*/ 228177 w 578"/>
                <a:gd name="T49" fmla="*/ 235245 h 1032"/>
                <a:gd name="T50" fmla="*/ 290402 w 578"/>
                <a:gd name="T51" fmla="*/ 141147 h 1032"/>
                <a:gd name="T52" fmla="*/ 290402 w 578"/>
                <a:gd name="T53" fmla="*/ 94098 h 1032"/>
                <a:gd name="T54" fmla="*/ 269651 w 578"/>
                <a:gd name="T55" fmla="*/ 94098 h 1032"/>
                <a:gd name="T56" fmla="*/ 269651 w 578"/>
                <a:gd name="T57" fmla="*/ 141147 h 1032"/>
                <a:gd name="T58" fmla="*/ 228177 w 578"/>
                <a:gd name="T59" fmla="*/ 141147 h 1032"/>
                <a:gd name="T60" fmla="*/ 228177 w 578"/>
                <a:gd name="T61" fmla="*/ 94098 h 1032"/>
                <a:gd name="T62" fmla="*/ 165952 w 578"/>
                <a:gd name="T63" fmla="*/ 47049 h 1032"/>
                <a:gd name="T64" fmla="*/ 124450 w 578"/>
                <a:gd name="T65" fmla="*/ 47049 h 1032"/>
                <a:gd name="T66" fmla="*/ 124450 w 578"/>
                <a:gd name="T67" fmla="*/ 47049 h 1032"/>
                <a:gd name="T68" fmla="*/ 103727 w 578"/>
                <a:gd name="T69" fmla="*/ 0 h 1032"/>
                <a:gd name="T70" fmla="*/ 82976 w 578"/>
                <a:gd name="T71" fmla="*/ 47049 h 1032"/>
                <a:gd name="T72" fmla="*/ 82976 w 578"/>
                <a:gd name="T73" fmla="*/ 94098 h 1032"/>
                <a:gd name="T74" fmla="*/ 62225 w 578"/>
                <a:gd name="T75" fmla="*/ 94098 h 1032"/>
                <a:gd name="T76" fmla="*/ 62225 w 578"/>
                <a:gd name="T77" fmla="*/ 141147 h 1032"/>
                <a:gd name="T78" fmla="*/ 62225 w 578"/>
                <a:gd name="T79" fmla="*/ 188196 h 1032"/>
                <a:gd name="T80" fmla="*/ 41474 w 578"/>
                <a:gd name="T81" fmla="*/ 235245 h 1032"/>
                <a:gd name="T82" fmla="*/ 62225 w 578"/>
                <a:gd name="T83" fmla="*/ 329287 h 1032"/>
                <a:gd name="T84" fmla="*/ 41474 w 578"/>
                <a:gd name="T85" fmla="*/ 376337 h 1032"/>
                <a:gd name="T86" fmla="*/ 20751 w 578"/>
                <a:gd name="T87" fmla="*/ 517484 h 1032"/>
                <a:gd name="T88" fmla="*/ 41474 w 578"/>
                <a:gd name="T89" fmla="*/ 564533 h 1032"/>
                <a:gd name="T90" fmla="*/ 20751 w 578"/>
                <a:gd name="T91" fmla="*/ 564533 h 1032"/>
                <a:gd name="T92" fmla="*/ 20751 w 578"/>
                <a:gd name="T93" fmla="*/ 611582 h 1032"/>
                <a:gd name="T94" fmla="*/ 0 w 578"/>
                <a:gd name="T95" fmla="*/ 705680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032"/>
                <a:gd name="T146" fmla="*/ 578 w 578"/>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032">
                  <a:moveTo>
                    <a:pt x="0" y="956"/>
                  </a:moveTo>
                  <a:lnTo>
                    <a:pt x="6" y="977"/>
                  </a:lnTo>
                  <a:lnTo>
                    <a:pt x="29" y="970"/>
                  </a:lnTo>
                  <a:lnTo>
                    <a:pt x="40" y="1023"/>
                  </a:lnTo>
                  <a:lnTo>
                    <a:pt x="146" y="1032"/>
                  </a:lnTo>
                  <a:lnTo>
                    <a:pt x="116" y="1006"/>
                  </a:lnTo>
                  <a:lnTo>
                    <a:pt x="138" y="936"/>
                  </a:lnTo>
                  <a:lnTo>
                    <a:pt x="159" y="949"/>
                  </a:lnTo>
                  <a:lnTo>
                    <a:pt x="225" y="851"/>
                  </a:lnTo>
                  <a:lnTo>
                    <a:pt x="173" y="796"/>
                  </a:lnTo>
                  <a:lnTo>
                    <a:pt x="233" y="762"/>
                  </a:lnTo>
                  <a:lnTo>
                    <a:pt x="240" y="713"/>
                  </a:lnTo>
                  <a:lnTo>
                    <a:pt x="267" y="689"/>
                  </a:lnTo>
                  <a:lnTo>
                    <a:pt x="244" y="679"/>
                  </a:lnTo>
                  <a:lnTo>
                    <a:pt x="288" y="679"/>
                  </a:lnTo>
                  <a:lnTo>
                    <a:pt x="282" y="655"/>
                  </a:lnTo>
                  <a:lnTo>
                    <a:pt x="262" y="672"/>
                  </a:lnTo>
                  <a:lnTo>
                    <a:pt x="244" y="653"/>
                  </a:lnTo>
                  <a:lnTo>
                    <a:pt x="241" y="617"/>
                  </a:lnTo>
                  <a:lnTo>
                    <a:pt x="319" y="619"/>
                  </a:lnTo>
                  <a:lnTo>
                    <a:pt x="327" y="544"/>
                  </a:lnTo>
                  <a:lnTo>
                    <a:pt x="452" y="532"/>
                  </a:lnTo>
                  <a:lnTo>
                    <a:pt x="487" y="479"/>
                  </a:lnTo>
                  <a:lnTo>
                    <a:pt x="439" y="383"/>
                  </a:lnTo>
                  <a:lnTo>
                    <a:pt x="463" y="261"/>
                  </a:lnTo>
                  <a:lnTo>
                    <a:pt x="578" y="164"/>
                  </a:lnTo>
                  <a:lnTo>
                    <a:pt x="574" y="119"/>
                  </a:lnTo>
                  <a:lnTo>
                    <a:pt x="550" y="117"/>
                  </a:lnTo>
                  <a:lnTo>
                    <a:pt x="521" y="171"/>
                  </a:lnTo>
                  <a:lnTo>
                    <a:pt x="441" y="167"/>
                  </a:lnTo>
                  <a:lnTo>
                    <a:pt x="458" y="109"/>
                  </a:lnTo>
                  <a:lnTo>
                    <a:pt x="317" y="14"/>
                  </a:lnTo>
                  <a:lnTo>
                    <a:pt x="269" y="8"/>
                  </a:lnTo>
                  <a:lnTo>
                    <a:pt x="265" y="28"/>
                  </a:lnTo>
                  <a:lnTo>
                    <a:pt x="211" y="0"/>
                  </a:lnTo>
                  <a:lnTo>
                    <a:pt x="179" y="32"/>
                  </a:lnTo>
                  <a:lnTo>
                    <a:pt x="177" y="69"/>
                  </a:lnTo>
                  <a:lnTo>
                    <a:pt x="145" y="85"/>
                  </a:lnTo>
                  <a:lnTo>
                    <a:pt x="146" y="157"/>
                  </a:lnTo>
                  <a:lnTo>
                    <a:pt x="111" y="196"/>
                  </a:lnTo>
                  <a:lnTo>
                    <a:pt x="82" y="297"/>
                  </a:lnTo>
                  <a:lnTo>
                    <a:pt x="104" y="392"/>
                  </a:lnTo>
                  <a:lnTo>
                    <a:pt x="67" y="472"/>
                  </a:lnTo>
                  <a:lnTo>
                    <a:pt x="40" y="673"/>
                  </a:lnTo>
                  <a:lnTo>
                    <a:pt x="60" y="748"/>
                  </a:lnTo>
                  <a:lnTo>
                    <a:pt x="41" y="754"/>
                  </a:lnTo>
                  <a:lnTo>
                    <a:pt x="50" y="819"/>
                  </a:lnTo>
                  <a:lnTo>
                    <a:pt x="0" y="95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2" name="Freeform 285">
              <a:extLst>
                <a:ext uri="{FF2B5EF4-FFF2-40B4-BE49-F238E27FC236}">
                  <a16:creationId xmlns:a16="http://schemas.microsoft.com/office/drawing/2014/main" id="{E9913ED0-2D85-252F-F49A-25460F08CA03}"/>
                </a:ext>
              </a:extLst>
            </p:cNvPr>
            <p:cNvSpPr>
              <a:spLocks noChangeAspect="1"/>
            </p:cNvSpPr>
            <p:nvPr/>
          </p:nvSpPr>
          <p:spPr bwMode="auto">
            <a:xfrm>
              <a:off x="2519359" y="4708568"/>
              <a:ext cx="246063" cy="320674"/>
            </a:xfrm>
            <a:custGeom>
              <a:avLst/>
              <a:gdLst>
                <a:gd name="T0" fmla="*/ 0 w 351"/>
                <a:gd name="T1" fmla="*/ 46997 h 396"/>
                <a:gd name="T2" fmla="*/ 21614 w 351"/>
                <a:gd name="T3" fmla="*/ 94050 h 396"/>
                <a:gd name="T4" fmla="*/ 21614 w 351"/>
                <a:gd name="T5" fmla="*/ 141047 h 396"/>
                <a:gd name="T6" fmla="*/ 21614 w 351"/>
                <a:gd name="T7" fmla="*/ 141047 h 396"/>
                <a:gd name="T8" fmla="*/ 21614 w 351"/>
                <a:gd name="T9" fmla="*/ 141047 h 396"/>
                <a:gd name="T10" fmla="*/ 21614 w 351"/>
                <a:gd name="T11" fmla="*/ 141047 h 396"/>
                <a:gd name="T12" fmla="*/ 21614 w 351"/>
                <a:gd name="T13" fmla="*/ 235041 h 396"/>
                <a:gd name="T14" fmla="*/ 21614 w 351"/>
                <a:gd name="T15" fmla="*/ 282094 h 396"/>
                <a:gd name="T16" fmla="*/ 43228 w 351"/>
                <a:gd name="T17" fmla="*/ 282094 h 396"/>
                <a:gd name="T18" fmla="*/ 64814 w 351"/>
                <a:gd name="T19" fmla="*/ 282094 h 396"/>
                <a:gd name="T20" fmla="*/ 86428 w 351"/>
                <a:gd name="T21" fmla="*/ 282094 h 396"/>
                <a:gd name="T22" fmla="*/ 86428 w 351"/>
                <a:gd name="T23" fmla="*/ 282094 h 396"/>
                <a:gd name="T24" fmla="*/ 108042 w 351"/>
                <a:gd name="T25" fmla="*/ 282094 h 396"/>
                <a:gd name="T26" fmla="*/ 108042 w 351"/>
                <a:gd name="T27" fmla="*/ 235041 h 396"/>
                <a:gd name="T28" fmla="*/ 172884 w 351"/>
                <a:gd name="T29" fmla="*/ 235041 h 396"/>
                <a:gd name="T30" fmla="*/ 194470 w 351"/>
                <a:gd name="T31" fmla="*/ 235041 h 396"/>
                <a:gd name="T32" fmla="*/ 194470 w 351"/>
                <a:gd name="T33" fmla="*/ 141047 h 396"/>
                <a:gd name="T34" fmla="*/ 194470 w 351"/>
                <a:gd name="T35" fmla="*/ 141047 h 396"/>
                <a:gd name="T36" fmla="*/ 151270 w 351"/>
                <a:gd name="T37" fmla="*/ 141047 h 396"/>
                <a:gd name="T38" fmla="*/ 129656 w 351"/>
                <a:gd name="T39" fmla="*/ 94050 h 396"/>
                <a:gd name="T40" fmla="*/ 64814 w 351"/>
                <a:gd name="T41" fmla="*/ 94050 h 396"/>
                <a:gd name="T42" fmla="*/ 64814 w 351"/>
                <a:gd name="T43" fmla="*/ 0 h 396"/>
                <a:gd name="T44" fmla="*/ 21614 w 351"/>
                <a:gd name="T45" fmla="*/ 46997 h 396"/>
                <a:gd name="T46" fmla="*/ 0 w 351"/>
                <a:gd name="T47" fmla="*/ 46997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
                <a:gd name="T73" fmla="*/ 0 h 396"/>
                <a:gd name="T74" fmla="*/ 351 w 351"/>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 h="396">
                  <a:moveTo>
                    <a:pt x="0" y="40"/>
                  </a:moveTo>
                  <a:lnTo>
                    <a:pt x="26" y="82"/>
                  </a:lnTo>
                  <a:lnTo>
                    <a:pt x="7" y="173"/>
                  </a:lnTo>
                  <a:lnTo>
                    <a:pt x="26" y="183"/>
                  </a:lnTo>
                  <a:lnTo>
                    <a:pt x="17" y="195"/>
                  </a:lnTo>
                  <a:lnTo>
                    <a:pt x="2" y="232"/>
                  </a:lnTo>
                  <a:lnTo>
                    <a:pt x="32" y="286"/>
                  </a:lnTo>
                  <a:lnTo>
                    <a:pt x="50" y="395"/>
                  </a:lnTo>
                  <a:lnTo>
                    <a:pt x="70" y="396"/>
                  </a:lnTo>
                  <a:lnTo>
                    <a:pt x="102" y="364"/>
                  </a:lnTo>
                  <a:lnTo>
                    <a:pt x="156" y="392"/>
                  </a:lnTo>
                  <a:lnTo>
                    <a:pt x="160" y="372"/>
                  </a:lnTo>
                  <a:lnTo>
                    <a:pt x="208" y="378"/>
                  </a:lnTo>
                  <a:lnTo>
                    <a:pt x="225" y="300"/>
                  </a:lnTo>
                  <a:lnTo>
                    <a:pt x="310" y="286"/>
                  </a:lnTo>
                  <a:lnTo>
                    <a:pt x="340" y="313"/>
                  </a:lnTo>
                  <a:lnTo>
                    <a:pt x="351" y="252"/>
                  </a:lnTo>
                  <a:lnTo>
                    <a:pt x="332" y="200"/>
                  </a:lnTo>
                  <a:lnTo>
                    <a:pt x="282" y="197"/>
                  </a:lnTo>
                  <a:lnTo>
                    <a:pt x="262" y="118"/>
                  </a:lnTo>
                  <a:lnTo>
                    <a:pt x="131" y="67"/>
                  </a:lnTo>
                  <a:lnTo>
                    <a:pt x="125" y="0"/>
                  </a:lnTo>
                  <a:lnTo>
                    <a:pt x="36" y="43"/>
                  </a:lnTo>
                  <a:lnTo>
                    <a:pt x="0" y="4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3" name="Freeform 286">
              <a:extLst>
                <a:ext uri="{FF2B5EF4-FFF2-40B4-BE49-F238E27FC236}">
                  <a16:creationId xmlns:a16="http://schemas.microsoft.com/office/drawing/2014/main" id="{EE35AF93-1300-DD1A-D3F1-21745806A18F}"/>
                </a:ext>
              </a:extLst>
            </p:cNvPr>
            <p:cNvSpPr>
              <a:spLocks noChangeAspect="1"/>
            </p:cNvSpPr>
            <p:nvPr/>
          </p:nvSpPr>
          <p:spPr bwMode="auto">
            <a:xfrm>
              <a:off x="2435220" y="4362495"/>
              <a:ext cx="795337" cy="941385"/>
            </a:xfrm>
            <a:custGeom>
              <a:avLst/>
              <a:gdLst>
                <a:gd name="T0" fmla="*/ 20779 w 1145"/>
                <a:gd name="T1" fmla="*/ 275430 h 1169"/>
                <a:gd name="T2" fmla="*/ 41559 w 1145"/>
                <a:gd name="T3" fmla="*/ 275430 h 1169"/>
                <a:gd name="T4" fmla="*/ 62338 w 1145"/>
                <a:gd name="T5" fmla="*/ 321299 h 1169"/>
                <a:gd name="T6" fmla="*/ 124648 w 1145"/>
                <a:gd name="T7" fmla="*/ 275430 h 1169"/>
                <a:gd name="T8" fmla="*/ 207738 w 1145"/>
                <a:gd name="T9" fmla="*/ 367222 h 1169"/>
                <a:gd name="T10" fmla="*/ 228517 w 1145"/>
                <a:gd name="T11" fmla="*/ 413090 h 1169"/>
                <a:gd name="T12" fmla="*/ 228517 w 1145"/>
                <a:gd name="T13" fmla="*/ 504882 h 1169"/>
                <a:gd name="T14" fmla="*/ 270076 w 1145"/>
                <a:gd name="T15" fmla="*/ 550806 h 1169"/>
                <a:gd name="T16" fmla="*/ 290855 w 1145"/>
                <a:gd name="T17" fmla="*/ 596729 h 1169"/>
                <a:gd name="T18" fmla="*/ 311635 w 1145"/>
                <a:gd name="T19" fmla="*/ 642597 h 1169"/>
                <a:gd name="T20" fmla="*/ 249297 w 1145"/>
                <a:gd name="T21" fmla="*/ 734389 h 1169"/>
                <a:gd name="T22" fmla="*/ 311635 w 1145"/>
                <a:gd name="T23" fmla="*/ 780312 h 1169"/>
                <a:gd name="T24" fmla="*/ 311635 w 1145"/>
                <a:gd name="T25" fmla="*/ 826236 h 1169"/>
                <a:gd name="T26" fmla="*/ 394724 w 1145"/>
                <a:gd name="T27" fmla="*/ 642597 h 1169"/>
                <a:gd name="T28" fmla="*/ 477842 w 1145"/>
                <a:gd name="T29" fmla="*/ 550806 h 1169"/>
                <a:gd name="T30" fmla="*/ 519372 w 1145"/>
                <a:gd name="T31" fmla="*/ 459014 h 1169"/>
                <a:gd name="T32" fmla="*/ 581710 w 1145"/>
                <a:gd name="T33" fmla="*/ 275430 h 1169"/>
                <a:gd name="T34" fmla="*/ 581710 w 1145"/>
                <a:gd name="T35" fmla="*/ 183583 h 1169"/>
                <a:gd name="T36" fmla="*/ 519372 w 1145"/>
                <a:gd name="T37" fmla="*/ 137715 h 1169"/>
                <a:gd name="T38" fmla="*/ 436283 w 1145"/>
                <a:gd name="T39" fmla="*/ 137715 h 1169"/>
                <a:gd name="T40" fmla="*/ 394724 w 1145"/>
                <a:gd name="T41" fmla="*/ 91792 h 1169"/>
                <a:gd name="T42" fmla="*/ 373945 w 1145"/>
                <a:gd name="T43" fmla="*/ 137715 h 1169"/>
                <a:gd name="T44" fmla="*/ 353166 w 1145"/>
                <a:gd name="T45" fmla="*/ 137715 h 1169"/>
                <a:gd name="T46" fmla="*/ 353166 w 1145"/>
                <a:gd name="T47" fmla="*/ 45924 h 1169"/>
                <a:gd name="T48" fmla="*/ 311635 w 1145"/>
                <a:gd name="T49" fmla="*/ 45924 h 1169"/>
                <a:gd name="T50" fmla="*/ 270076 w 1145"/>
                <a:gd name="T51" fmla="*/ 45924 h 1169"/>
                <a:gd name="T52" fmla="*/ 207738 w 1145"/>
                <a:gd name="T53" fmla="*/ 45924 h 1169"/>
                <a:gd name="T54" fmla="*/ 207738 w 1145"/>
                <a:gd name="T55" fmla="*/ 0 h 1169"/>
                <a:gd name="T56" fmla="*/ 124648 w 1145"/>
                <a:gd name="T57" fmla="*/ 0 h 1169"/>
                <a:gd name="T58" fmla="*/ 166207 w 1145"/>
                <a:gd name="T59" fmla="*/ 45924 h 1169"/>
                <a:gd name="T60" fmla="*/ 103869 w 1145"/>
                <a:gd name="T61" fmla="*/ 45924 h 1169"/>
                <a:gd name="T62" fmla="*/ 62338 w 1145"/>
                <a:gd name="T63" fmla="*/ 45924 h 1169"/>
                <a:gd name="T64" fmla="*/ 62338 w 1145"/>
                <a:gd name="T65" fmla="*/ 91792 h 1169"/>
                <a:gd name="T66" fmla="*/ 62338 w 1145"/>
                <a:gd name="T67" fmla="*/ 183583 h 1169"/>
                <a:gd name="T68" fmla="*/ 0 w 1145"/>
                <a:gd name="T69" fmla="*/ 229507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5"/>
                <a:gd name="T106" fmla="*/ 0 h 1169"/>
                <a:gd name="T107" fmla="*/ 1145 w 114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5" h="1169">
                  <a:moveTo>
                    <a:pt x="0" y="371"/>
                  </a:moveTo>
                  <a:lnTo>
                    <a:pt x="26" y="425"/>
                  </a:lnTo>
                  <a:lnTo>
                    <a:pt x="65" y="442"/>
                  </a:lnTo>
                  <a:lnTo>
                    <a:pt x="96" y="422"/>
                  </a:lnTo>
                  <a:lnTo>
                    <a:pt x="96" y="470"/>
                  </a:lnTo>
                  <a:lnTo>
                    <a:pt x="123" y="470"/>
                  </a:lnTo>
                  <a:lnTo>
                    <a:pt x="159" y="473"/>
                  </a:lnTo>
                  <a:lnTo>
                    <a:pt x="248" y="430"/>
                  </a:lnTo>
                  <a:lnTo>
                    <a:pt x="254" y="497"/>
                  </a:lnTo>
                  <a:lnTo>
                    <a:pt x="385" y="548"/>
                  </a:lnTo>
                  <a:lnTo>
                    <a:pt x="405" y="627"/>
                  </a:lnTo>
                  <a:lnTo>
                    <a:pt x="455" y="630"/>
                  </a:lnTo>
                  <a:lnTo>
                    <a:pt x="474" y="682"/>
                  </a:lnTo>
                  <a:lnTo>
                    <a:pt x="463" y="743"/>
                  </a:lnTo>
                  <a:lnTo>
                    <a:pt x="470" y="802"/>
                  </a:lnTo>
                  <a:lnTo>
                    <a:pt x="531" y="811"/>
                  </a:lnTo>
                  <a:lnTo>
                    <a:pt x="538" y="852"/>
                  </a:lnTo>
                  <a:lnTo>
                    <a:pt x="569" y="860"/>
                  </a:lnTo>
                  <a:lnTo>
                    <a:pt x="564" y="911"/>
                  </a:lnTo>
                  <a:lnTo>
                    <a:pt x="588" y="913"/>
                  </a:lnTo>
                  <a:lnTo>
                    <a:pt x="592" y="958"/>
                  </a:lnTo>
                  <a:lnTo>
                    <a:pt x="477" y="1055"/>
                  </a:lnTo>
                  <a:lnTo>
                    <a:pt x="499" y="1051"/>
                  </a:lnTo>
                  <a:lnTo>
                    <a:pt x="588" y="1112"/>
                  </a:lnTo>
                  <a:lnTo>
                    <a:pt x="605" y="1138"/>
                  </a:lnTo>
                  <a:lnTo>
                    <a:pt x="599" y="1169"/>
                  </a:lnTo>
                  <a:lnTo>
                    <a:pt x="739" y="995"/>
                  </a:lnTo>
                  <a:lnTo>
                    <a:pt x="746" y="907"/>
                  </a:lnTo>
                  <a:lnTo>
                    <a:pt x="860" y="826"/>
                  </a:lnTo>
                  <a:lnTo>
                    <a:pt x="929" y="826"/>
                  </a:lnTo>
                  <a:lnTo>
                    <a:pt x="959" y="799"/>
                  </a:lnTo>
                  <a:lnTo>
                    <a:pt x="1017" y="666"/>
                  </a:lnTo>
                  <a:lnTo>
                    <a:pt x="1024" y="536"/>
                  </a:lnTo>
                  <a:lnTo>
                    <a:pt x="1136" y="412"/>
                  </a:lnTo>
                  <a:lnTo>
                    <a:pt x="1145" y="357"/>
                  </a:lnTo>
                  <a:lnTo>
                    <a:pt x="1128" y="303"/>
                  </a:lnTo>
                  <a:lnTo>
                    <a:pt x="1082" y="296"/>
                  </a:lnTo>
                  <a:lnTo>
                    <a:pt x="1008" y="241"/>
                  </a:lnTo>
                  <a:lnTo>
                    <a:pt x="865" y="228"/>
                  </a:lnTo>
                  <a:lnTo>
                    <a:pt x="851" y="194"/>
                  </a:lnTo>
                  <a:lnTo>
                    <a:pt x="784" y="169"/>
                  </a:lnTo>
                  <a:lnTo>
                    <a:pt x="759" y="170"/>
                  </a:lnTo>
                  <a:lnTo>
                    <a:pt x="721" y="221"/>
                  </a:lnTo>
                  <a:lnTo>
                    <a:pt x="719" y="204"/>
                  </a:lnTo>
                  <a:lnTo>
                    <a:pt x="658" y="211"/>
                  </a:lnTo>
                  <a:lnTo>
                    <a:pt x="683" y="202"/>
                  </a:lnTo>
                  <a:lnTo>
                    <a:pt x="660" y="163"/>
                  </a:lnTo>
                  <a:lnTo>
                    <a:pt x="704" y="105"/>
                  </a:lnTo>
                  <a:lnTo>
                    <a:pt x="657" y="33"/>
                  </a:lnTo>
                  <a:lnTo>
                    <a:pt x="613" y="89"/>
                  </a:lnTo>
                  <a:lnTo>
                    <a:pt x="572" y="85"/>
                  </a:lnTo>
                  <a:lnTo>
                    <a:pt x="510" y="95"/>
                  </a:lnTo>
                  <a:lnTo>
                    <a:pt x="426" y="106"/>
                  </a:lnTo>
                  <a:lnTo>
                    <a:pt x="412" y="77"/>
                  </a:lnTo>
                  <a:lnTo>
                    <a:pt x="416" y="21"/>
                  </a:lnTo>
                  <a:lnTo>
                    <a:pt x="391" y="0"/>
                  </a:lnTo>
                  <a:lnTo>
                    <a:pt x="317" y="36"/>
                  </a:lnTo>
                  <a:lnTo>
                    <a:pt x="268" y="24"/>
                  </a:lnTo>
                  <a:lnTo>
                    <a:pt x="282" y="81"/>
                  </a:lnTo>
                  <a:lnTo>
                    <a:pt x="310" y="86"/>
                  </a:lnTo>
                  <a:lnTo>
                    <a:pt x="239" y="126"/>
                  </a:lnTo>
                  <a:lnTo>
                    <a:pt x="207" y="112"/>
                  </a:lnTo>
                  <a:lnTo>
                    <a:pt x="188" y="92"/>
                  </a:lnTo>
                  <a:lnTo>
                    <a:pt x="119" y="103"/>
                  </a:lnTo>
                  <a:lnTo>
                    <a:pt x="140" y="133"/>
                  </a:lnTo>
                  <a:lnTo>
                    <a:pt x="112" y="136"/>
                  </a:lnTo>
                  <a:lnTo>
                    <a:pt x="128" y="187"/>
                  </a:lnTo>
                  <a:lnTo>
                    <a:pt x="115" y="272"/>
                  </a:lnTo>
                  <a:lnTo>
                    <a:pt x="41" y="302"/>
                  </a:lnTo>
                  <a:lnTo>
                    <a:pt x="0" y="37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4" name="Freeform 287">
              <a:extLst>
                <a:ext uri="{FF2B5EF4-FFF2-40B4-BE49-F238E27FC236}">
                  <a16:creationId xmlns:a16="http://schemas.microsoft.com/office/drawing/2014/main" id="{6BCA1DC3-0911-319A-211B-8C7CF1B36C16}"/>
                </a:ext>
              </a:extLst>
            </p:cNvPr>
            <p:cNvSpPr>
              <a:spLocks noChangeAspect="1"/>
            </p:cNvSpPr>
            <p:nvPr/>
          </p:nvSpPr>
          <p:spPr bwMode="auto">
            <a:xfrm>
              <a:off x="2119309" y="4041820"/>
              <a:ext cx="15875" cy="61912"/>
            </a:xfrm>
            <a:custGeom>
              <a:avLst/>
              <a:gdLst>
                <a:gd name="T0" fmla="*/ 0 w 24"/>
                <a:gd name="T1" fmla="*/ 46886 h 77"/>
                <a:gd name="T2" fmla="*/ 17143 w 24"/>
                <a:gd name="T3" fmla="*/ 93772 h 77"/>
                <a:gd name="T4" fmla="*/ 17143 w 24"/>
                <a:gd name="T5" fmla="*/ 0 h 77"/>
                <a:gd name="T6" fmla="*/ 0 w 24"/>
                <a:gd name="T7" fmla="*/ 46886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0" y="16"/>
                  </a:moveTo>
                  <a:lnTo>
                    <a:pt x="11" y="77"/>
                  </a:lnTo>
                  <a:lnTo>
                    <a:pt x="24" y="0"/>
                  </a:lnTo>
                  <a:lnTo>
                    <a:pt x="0" y="1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5" name="Freeform 312">
              <a:extLst>
                <a:ext uri="{FF2B5EF4-FFF2-40B4-BE49-F238E27FC236}">
                  <a16:creationId xmlns:a16="http://schemas.microsoft.com/office/drawing/2014/main" id="{F5188583-F728-B36C-A808-FCAC9BF9F7B6}"/>
                </a:ext>
              </a:extLst>
            </p:cNvPr>
            <p:cNvSpPr>
              <a:spLocks noChangeAspect="1"/>
            </p:cNvSpPr>
            <p:nvPr/>
          </p:nvSpPr>
          <p:spPr bwMode="auto">
            <a:xfrm>
              <a:off x="2397121" y="4895894"/>
              <a:ext cx="171450" cy="987423"/>
            </a:xfrm>
            <a:custGeom>
              <a:avLst/>
              <a:gdLst>
                <a:gd name="T0" fmla="*/ 0 w 244"/>
                <a:gd name="T1" fmla="*/ 645133 h 1225"/>
                <a:gd name="T2" fmla="*/ 22114 w 244"/>
                <a:gd name="T3" fmla="*/ 645133 h 1225"/>
                <a:gd name="T4" fmla="*/ 22114 w 244"/>
                <a:gd name="T5" fmla="*/ 645133 h 1225"/>
                <a:gd name="T6" fmla="*/ 44228 w 244"/>
                <a:gd name="T7" fmla="*/ 599032 h 1225"/>
                <a:gd name="T8" fmla="*/ 44228 w 244"/>
                <a:gd name="T9" fmla="*/ 599032 h 1225"/>
                <a:gd name="T10" fmla="*/ 66342 w 244"/>
                <a:gd name="T11" fmla="*/ 552931 h 1225"/>
                <a:gd name="T12" fmla="*/ 22114 w 244"/>
                <a:gd name="T13" fmla="*/ 506886 h 1225"/>
                <a:gd name="T14" fmla="*/ 44228 w 244"/>
                <a:gd name="T15" fmla="*/ 414740 h 1225"/>
                <a:gd name="T16" fmla="*/ 66342 w 244"/>
                <a:gd name="T17" fmla="*/ 322539 h 1225"/>
                <a:gd name="T18" fmla="*/ 66342 w 244"/>
                <a:gd name="T19" fmla="*/ 230393 h 1225"/>
                <a:gd name="T20" fmla="*/ 88455 w 244"/>
                <a:gd name="T21" fmla="*/ 46101 h 1225"/>
                <a:gd name="T22" fmla="*/ 88455 w 244"/>
                <a:gd name="T23" fmla="*/ 0 h 1225"/>
                <a:gd name="T24" fmla="*/ 88455 w 244"/>
                <a:gd name="T25" fmla="*/ 0 h 1225"/>
                <a:gd name="T26" fmla="*/ 110569 w 244"/>
                <a:gd name="T27" fmla="*/ 0 h 1225"/>
                <a:gd name="T28" fmla="*/ 132683 w 244"/>
                <a:gd name="T29" fmla="*/ 92146 h 1225"/>
                <a:gd name="T30" fmla="*/ 132683 w 244"/>
                <a:gd name="T31" fmla="*/ 92146 h 1225"/>
                <a:gd name="T32" fmla="*/ 132683 w 244"/>
                <a:gd name="T33" fmla="*/ 138246 h 1225"/>
                <a:gd name="T34" fmla="*/ 110569 w 244"/>
                <a:gd name="T35" fmla="*/ 138246 h 1225"/>
                <a:gd name="T36" fmla="*/ 110569 w 244"/>
                <a:gd name="T37" fmla="*/ 184292 h 1225"/>
                <a:gd name="T38" fmla="*/ 88455 w 244"/>
                <a:gd name="T39" fmla="*/ 230393 h 1225"/>
                <a:gd name="T40" fmla="*/ 88455 w 244"/>
                <a:gd name="T41" fmla="*/ 276493 h 1225"/>
                <a:gd name="T42" fmla="*/ 88455 w 244"/>
                <a:gd name="T43" fmla="*/ 368639 h 1225"/>
                <a:gd name="T44" fmla="*/ 66342 w 244"/>
                <a:gd name="T45" fmla="*/ 414740 h 1225"/>
                <a:gd name="T46" fmla="*/ 66342 w 244"/>
                <a:gd name="T47" fmla="*/ 552931 h 1225"/>
                <a:gd name="T48" fmla="*/ 66342 w 244"/>
                <a:gd name="T49" fmla="*/ 599032 h 1225"/>
                <a:gd name="T50" fmla="*/ 66342 w 244"/>
                <a:gd name="T51" fmla="*/ 599032 h 1225"/>
                <a:gd name="T52" fmla="*/ 66342 w 244"/>
                <a:gd name="T53" fmla="*/ 645133 h 1225"/>
                <a:gd name="T54" fmla="*/ 44228 w 244"/>
                <a:gd name="T55" fmla="*/ 783323 h 1225"/>
                <a:gd name="T56" fmla="*/ 44228 w 244"/>
                <a:gd name="T57" fmla="*/ 783323 h 1225"/>
                <a:gd name="T58" fmla="*/ 44228 w 244"/>
                <a:gd name="T59" fmla="*/ 783323 h 1225"/>
                <a:gd name="T60" fmla="*/ 66342 w 244"/>
                <a:gd name="T61" fmla="*/ 829424 h 1225"/>
                <a:gd name="T62" fmla="*/ 110569 w 244"/>
                <a:gd name="T63" fmla="*/ 829424 h 1225"/>
                <a:gd name="T64" fmla="*/ 88455 w 244"/>
                <a:gd name="T65" fmla="*/ 829424 h 1225"/>
                <a:gd name="T66" fmla="*/ 66342 w 244"/>
                <a:gd name="T67" fmla="*/ 875525 h 1225"/>
                <a:gd name="T68" fmla="*/ 66342 w 244"/>
                <a:gd name="T69" fmla="*/ 829424 h 1225"/>
                <a:gd name="T70" fmla="*/ 88455 w 244"/>
                <a:gd name="T71" fmla="*/ 829424 h 1225"/>
                <a:gd name="T72" fmla="*/ 44228 w 244"/>
                <a:gd name="T73" fmla="*/ 829424 h 1225"/>
                <a:gd name="T74" fmla="*/ 44228 w 244"/>
                <a:gd name="T75" fmla="*/ 783323 h 1225"/>
                <a:gd name="T76" fmla="*/ 44228 w 244"/>
                <a:gd name="T77" fmla="*/ 829424 h 1225"/>
                <a:gd name="T78" fmla="*/ 22114 w 244"/>
                <a:gd name="T79" fmla="*/ 783323 h 1225"/>
                <a:gd name="T80" fmla="*/ 44228 w 244"/>
                <a:gd name="T81" fmla="*/ 783323 h 1225"/>
                <a:gd name="T82" fmla="*/ 22114 w 244"/>
                <a:gd name="T83" fmla="*/ 737278 h 1225"/>
                <a:gd name="T84" fmla="*/ 22114 w 244"/>
                <a:gd name="T85" fmla="*/ 737278 h 1225"/>
                <a:gd name="T86" fmla="*/ 22114 w 244"/>
                <a:gd name="T87" fmla="*/ 691178 h 1225"/>
                <a:gd name="T88" fmla="*/ 44228 w 244"/>
                <a:gd name="T89" fmla="*/ 691178 h 1225"/>
                <a:gd name="T90" fmla="*/ 22114 w 244"/>
                <a:gd name="T91" fmla="*/ 691178 h 1225"/>
                <a:gd name="T92" fmla="*/ 22114 w 244"/>
                <a:gd name="T93" fmla="*/ 645133 h 1225"/>
                <a:gd name="T94" fmla="*/ 0 w 244"/>
                <a:gd name="T95" fmla="*/ 645133 h 1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225"/>
                <a:gd name="T146" fmla="*/ 244 w 244"/>
                <a:gd name="T147" fmla="*/ 1225 h 1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225">
                  <a:moveTo>
                    <a:pt x="0" y="958"/>
                  </a:moveTo>
                  <a:lnTo>
                    <a:pt x="20" y="925"/>
                  </a:lnTo>
                  <a:lnTo>
                    <a:pt x="51" y="948"/>
                  </a:lnTo>
                  <a:lnTo>
                    <a:pt x="84" y="886"/>
                  </a:lnTo>
                  <a:lnTo>
                    <a:pt x="72" y="862"/>
                  </a:lnTo>
                  <a:lnTo>
                    <a:pt x="97" y="775"/>
                  </a:lnTo>
                  <a:lnTo>
                    <a:pt x="51" y="767"/>
                  </a:lnTo>
                  <a:lnTo>
                    <a:pt x="58" y="627"/>
                  </a:lnTo>
                  <a:lnTo>
                    <a:pt x="119" y="481"/>
                  </a:lnTo>
                  <a:lnTo>
                    <a:pt x="118" y="358"/>
                  </a:lnTo>
                  <a:lnTo>
                    <a:pt x="160" y="125"/>
                  </a:lnTo>
                  <a:lnTo>
                    <a:pt x="147" y="21"/>
                  </a:lnTo>
                  <a:lnTo>
                    <a:pt x="176" y="0"/>
                  </a:lnTo>
                  <a:lnTo>
                    <a:pt x="206" y="54"/>
                  </a:lnTo>
                  <a:lnTo>
                    <a:pt x="224" y="163"/>
                  </a:lnTo>
                  <a:lnTo>
                    <a:pt x="244" y="164"/>
                  </a:lnTo>
                  <a:lnTo>
                    <a:pt x="242" y="201"/>
                  </a:lnTo>
                  <a:lnTo>
                    <a:pt x="210" y="217"/>
                  </a:lnTo>
                  <a:lnTo>
                    <a:pt x="211" y="289"/>
                  </a:lnTo>
                  <a:lnTo>
                    <a:pt x="176" y="328"/>
                  </a:lnTo>
                  <a:lnTo>
                    <a:pt x="147" y="429"/>
                  </a:lnTo>
                  <a:lnTo>
                    <a:pt x="169" y="524"/>
                  </a:lnTo>
                  <a:lnTo>
                    <a:pt x="132" y="604"/>
                  </a:lnTo>
                  <a:lnTo>
                    <a:pt x="105" y="805"/>
                  </a:lnTo>
                  <a:lnTo>
                    <a:pt x="125" y="880"/>
                  </a:lnTo>
                  <a:lnTo>
                    <a:pt x="106" y="886"/>
                  </a:lnTo>
                  <a:lnTo>
                    <a:pt x="115" y="951"/>
                  </a:lnTo>
                  <a:lnTo>
                    <a:pt x="65" y="1088"/>
                  </a:lnTo>
                  <a:lnTo>
                    <a:pt x="71" y="1109"/>
                  </a:lnTo>
                  <a:lnTo>
                    <a:pt x="94" y="1102"/>
                  </a:lnTo>
                  <a:lnTo>
                    <a:pt x="105" y="1155"/>
                  </a:lnTo>
                  <a:lnTo>
                    <a:pt x="211" y="1164"/>
                  </a:lnTo>
                  <a:lnTo>
                    <a:pt x="139" y="1186"/>
                  </a:lnTo>
                  <a:lnTo>
                    <a:pt x="132" y="1225"/>
                  </a:lnTo>
                  <a:lnTo>
                    <a:pt x="99" y="1215"/>
                  </a:lnTo>
                  <a:lnTo>
                    <a:pt x="135" y="1189"/>
                  </a:lnTo>
                  <a:lnTo>
                    <a:pt x="82" y="1177"/>
                  </a:lnTo>
                  <a:lnTo>
                    <a:pt x="77" y="1133"/>
                  </a:lnTo>
                  <a:lnTo>
                    <a:pt x="64" y="1155"/>
                  </a:lnTo>
                  <a:lnTo>
                    <a:pt x="44" y="1115"/>
                  </a:lnTo>
                  <a:lnTo>
                    <a:pt x="53" y="1104"/>
                  </a:lnTo>
                  <a:lnTo>
                    <a:pt x="31" y="1085"/>
                  </a:lnTo>
                  <a:lnTo>
                    <a:pt x="51" y="1063"/>
                  </a:lnTo>
                  <a:lnTo>
                    <a:pt x="31" y="1003"/>
                  </a:lnTo>
                  <a:lnTo>
                    <a:pt x="70" y="1010"/>
                  </a:lnTo>
                  <a:lnTo>
                    <a:pt x="31" y="979"/>
                  </a:lnTo>
                  <a:lnTo>
                    <a:pt x="40" y="955"/>
                  </a:lnTo>
                  <a:lnTo>
                    <a:pt x="0" y="958"/>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6" name="Freeform 313">
              <a:extLst>
                <a:ext uri="{FF2B5EF4-FFF2-40B4-BE49-F238E27FC236}">
                  <a16:creationId xmlns:a16="http://schemas.microsoft.com/office/drawing/2014/main" id="{497A0346-52C7-95B0-6EFE-C141008F6943}"/>
                </a:ext>
              </a:extLst>
            </p:cNvPr>
            <p:cNvSpPr>
              <a:spLocks noChangeAspect="1"/>
            </p:cNvSpPr>
            <p:nvPr/>
          </p:nvSpPr>
          <p:spPr bwMode="auto">
            <a:xfrm>
              <a:off x="2406645" y="5726153"/>
              <a:ext cx="14288" cy="34925"/>
            </a:xfrm>
            <a:custGeom>
              <a:avLst/>
              <a:gdLst>
                <a:gd name="T0" fmla="*/ 0 w 20"/>
                <a:gd name="T1" fmla="*/ 43383 h 44"/>
                <a:gd name="T2" fmla="*/ 24057 w 20"/>
                <a:gd name="T3" fmla="*/ 0 h 44"/>
                <a:gd name="T4" fmla="*/ 24057 w 20"/>
                <a:gd name="T5" fmla="*/ 43383 h 44"/>
                <a:gd name="T6" fmla="*/ 0 w 20"/>
                <a:gd name="T7" fmla="*/ 43383 h 44"/>
                <a:gd name="T8" fmla="*/ 0 60000 65536"/>
                <a:gd name="T9" fmla="*/ 0 60000 65536"/>
                <a:gd name="T10" fmla="*/ 0 60000 65536"/>
                <a:gd name="T11" fmla="*/ 0 60000 65536"/>
                <a:gd name="T12" fmla="*/ 0 w 20"/>
                <a:gd name="T13" fmla="*/ 0 h 44"/>
                <a:gd name="T14" fmla="*/ 20 w 20"/>
                <a:gd name="T15" fmla="*/ 44 h 44"/>
              </a:gdLst>
              <a:ahLst/>
              <a:cxnLst>
                <a:cxn ang="T8">
                  <a:pos x="T0" y="T1"/>
                </a:cxn>
                <a:cxn ang="T9">
                  <a:pos x="T2" y="T3"/>
                </a:cxn>
                <a:cxn ang="T10">
                  <a:pos x="T4" y="T5"/>
                </a:cxn>
                <a:cxn ang="T11">
                  <a:pos x="T6" y="T7"/>
                </a:cxn>
              </a:cxnLst>
              <a:rect l="T12" t="T13" r="T14" b="T15"/>
              <a:pathLst>
                <a:path w="20" h="44">
                  <a:moveTo>
                    <a:pt x="0" y="21"/>
                  </a:moveTo>
                  <a:lnTo>
                    <a:pt x="8" y="0"/>
                  </a:lnTo>
                  <a:lnTo>
                    <a:pt x="20" y="44"/>
                  </a:lnTo>
                  <a:lnTo>
                    <a:pt x="0" y="2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7" name="Freeform 314">
              <a:extLst>
                <a:ext uri="{FF2B5EF4-FFF2-40B4-BE49-F238E27FC236}">
                  <a16:creationId xmlns:a16="http://schemas.microsoft.com/office/drawing/2014/main" id="{81081D2E-8843-5446-A6BB-02B3FF7B5798}"/>
                </a:ext>
              </a:extLst>
            </p:cNvPr>
            <p:cNvSpPr>
              <a:spLocks noChangeAspect="1"/>
            </p:cNvSpPr>
            <p:nvPr/>
          </p:nvSpPr>
          <p:spPr bwMode="auto">
            <a:xfrm>
              <a:off x="2422521" y="5522954"/>
              <a:ext cx="12700" cy="47625"/>
            </a:xfrm>
            <a:custGeom>
              <a:avLst/>
              <a:gdLst>
                <a:gd name="T0" fmla="*/ 0 w 17"/>
                <a:gd name="T1" fmla="*/ 49685 h 58"/>
                <a:gd name="T2" fmla="*/ 32902 w 17"/>
                <a:gd name="T3" fmla="*/ 0 h 58"/>
                <a:gd name="T4" fmla="*/ 32902 w 17"/>
                <a:gd name="T5" fmla="*/ 49685 h 58"/>
                <a:gd name="T6" fmla="*/ 0 w 17"/>
                <a:gd name="T7" fmla="*/ 49685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49"/>
                  </a:moveTo>
                  <a:lnTo>
                    <a:pt x="17" y="0"/>
                  </a:lnTo>
                  <a:lnTo>
                    <a:pt x="17" y="58"/>
                  </a:lnTo>
                  <a:lnTo>
                    <a:pt x="0" y="49"/>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8" name="Freeform 318">
              <a:extLst>
                <a:ext uri="{FF2B5EF4-FFF2-40B4-BE49-F238E27FC236}">
                  <a16:creationId xmlns:a16="http://schemas.microsoft.com/office/drawing/2014/main" id="{109D7211-DC1F-3434-BF9B-67158F8AE54D}"/>
                </a:ext>
              </a:extLst>
            </p:cNvPr>
            <p:cNvSpPr>
              <a:spLocks noChangeAspect="1"/>
            </p:cNvSpPr>
            <p:nvPr/>
          </p:nvSpPr>
          <p:spPr bwMode="auto">
            <a:xfrm>
              <a:off x="2332034" y="4189457"/>
              <a:ext cx="246063" cy="390525"/>
            </a:xfrm>
            <a:custGeom>
              <a:avLst/>
              <a:gdLst>
                <a:gd name="T0" fmla="*/ 0 w 353"/>
                <a:gd name="T1" fmla="*/ 278054 h 484"/>
                <a:gd name="T2" fmla="*/ 21091 w 353"/>
                <a:gd name="T3" fmla="*/ 278054 h 484"/>
                <a:gd name="T4" fmla="*/ 63302 w 353"/>
                <a:gd name="T5" fmla="*/ 278054 h 484"/>
                <a:gd name="T6" fmla="*/ 84421 w 353"/>
                <a:gd name="T7" fmla="*/ 324377 h 484"/>
                <a:gd name="T8" fmla="*/ 126632 w 353"/>
                <a:gd name="T9" fmla="*/ 324377 h 484"/>
                <a:gd name="T10" fmla="*/ 126632 w 353"/>
                <a:gd name="T11" fmla="*/ 370701 h 484"/>
                <a:gd name="T12" fmla="*/ 126632 w 353"/>
                <a:gd name="T13" fmla="*/ 370701 h 484"/>
                <a:gd name="T14" fmla="*/ 126632 w 353"/>
                <a:gd name="T15" fmla="*/ 324377 h 484"/>
                <a:gd name="T16" fmla="*/ 126632 w 353"/>
                <a:gd name="T17" fmla="*/ 278054 h 484"/>
                <a:gd name="T18" fmla="*/ 147724 w 353"/>
                <a:gd name="T19" fmla="*/ 278054 h 484"/>
                <a:gd name="T20" fmla="*/ 126632 w 353"/>
                <a:gd name="T21" fmla="*/ 231675 h 484"/>
                <a:gd name="T22" fmla="*/ 189935 w 353"/>
                <a:gd name="T23" fmla="*/ 231675 h 484"/>
                <a:gd name="T24" fmla="*/ 189935 w 353"/>
                <a:gd name="T25" fmla="*/ 278054 h 484"/>
                <a:gd name="T26" fmla="*/ 168843 w 353"/>
                <a:gd name="T27" fmla="*/ 231675 h 484"/>
                <a:gd name="T28" fmla="*/ 168843 w 353"/>
                <a:gd name="T29" fmla="*/ 139027 h 484"/>
                <a:gd name="T30" fmla="*/ 147724 w 353"/>
                <a:gd name="T31" fmla="*/ 139027 h 484"/>
                <a:gd name="T32" fmla="*/ 126632 w 353"/>
                <a:gd name="T33" fmla="*/ 139027 h 484"/>
                <a:gd name="T34" fmla="*/ 105513 w 353"/>
                <a:gd name="T35" fmla="*/ 139027 h 484"/>
                <a:gd name="T36" fmla="*/ 84421 w 353"/>
                <a:gd name="T37" fmla="*/ 92703 h 484"/>
                <a:gd name="T38" fmla="*/ 105513 w 353"/>
                <a:gd name="T39" fmla="*/ 46324 h 484"/>
                <a:gd name="T40" fmla="*/ 105513 w 353"/>
                <a:gd name="T41" fmla="*/ 0 h 484"/>
                <a:gd name="T42" fmla="*/ 63302 w 353"/>
                <a:gd name="T43" fmla="*/ 46324 h 484"/>
                <a:gd name="T44" fmla="*/ 42211 w 353"/>
                <a:gd name="T45" fmla="*/ 139027 h 484"/>
                <a:gd name="T46" fmla="*/ 21091 w 353"/>
                <a:gd name="T47" fmla="*/ 92703 h 484"/>
                <a:gd name="T48" fmla="*/ 21091 w 353"/>
                <a:gd name="T49" fmla="*/ 139027 h 484"/>
                <a:gd name="T50" fmla="*/ 21091 w 353"/>
                <a:gd name="T51" fmla="*/ 185351 h 484"/>
                <a:gd name="T52" fmla="*/ 42211 w 353"/>
                <a:gd name="T53" fmla="*/ 185351 h 484"/>
                <a:gd name="T54" fmla="*/ 0 w 353"/>
                <a:gd name="T55" fmla="*/ 278054 h 4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3"/>
                <a:gd name="T85" fmla="*/ 0 h 484"/>
                <a:gd name="T86" fmla="*/ 353 w 353"/>
                <a:gd name="T87" fmla="*/ 484 h 4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3" h="484">
                  <a:moveTo>
                    <a:pt x="0" y="321"/>
                  </a:moveTo>
                  <a:lnTo>
                    <a:pt x="43" y="358"/>
                  </a:lnTo>
                  <a:lnTo>
                    <a:pt x="105" y="365"/>
                  </a:lnTo>
                  <a:lnTo>
                    <a:pt x="169" y="431"/>
                  </a:lnTo>
                  <a:lnTo>
                    <a:pt x="252" y="437"/>
                  </a:lnTo>
                  <a:lnTo>
                    <a:pt x="241" y="472"/>
                  </a:lnTo>
                  <a:lnTo>
                    <a:pt x="261" y="484"/>
                  </a:lnTo>
                  <a:lnTo>
                    <a:pt x="274" y="399"/>
                  </a:lnTo>
                  <a:lnTo>
                    <a:pt x="258" y="348"/>
                  </a:lnTo>
                  <a:lnTo>
                    <a:pt x="286" y="345"/>
                  </a:lnTo>
                  <a:lnTo>
                    <a:pt x="265" y="315"/>
                  </a:lnTo>
                  <a:lnTo>
                    <a:pt x="334" y="304"/>
                  </a:lnTo>
                  <a:lnTo>
                    <a:pt x="353" y="324"/>
                  </a:lnTo>
                  <a:lnTo>
                    <a:pt x="325" y="282"/>
                  </a:lnTo>
                  <a:lnTo>
                    <a:pt x="333" y="181"/>
                  </a:lnTo>
                  <a:lnTo>
                    <a:pt x="276" y="184"/>
                  </a:lnTo>
                  <a:lnTo>
                    <a:pt x="258" y="160"/>
                  </a:lnTo>
                  <a:lnTo>
                    <a:pt x="201" y="153"/>
                  </a:lnTo>
                  <a:lnTo>
                    <a:pt x="165" y="95"/>
                  </a:lnTo>
                  <a:lnTo>
                    <a:pt x="220" y="18"/>
                  </a:lnTo>
                  <a:lnTo>
                    <a:pt x="213" y="0"/>
                  </a:lnTo>
                  <a:lnTo>
                    <a:pt x="114" y="42"/>
                  </a:lnTo>
                  <a:lnTo>
                    <a:pt x="60" y="130"/>
                  </a:lnTo>
                  <a:lnTo>
                    <a:pt x="43" y="109"/>
                  </a:lnTo>
                  <a:lnTo>
                    <a:pt x="27" y="151"/>
                  </a:lnTo>
                  <a:lnTo>
                    <a:pt x="43" y="248"/>
                  </a:lnTo>
                  <a:lnTo>
                    <a:pt x="54" y="248"/>
                  </a:lnTo>
                  <a:lnTo>
                    <a:pt x="0" y="32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9" name="Freeform 319">
              <a:extLst>
                <a:ext uri="{FF2B5EF4-FFF2-40B4-BE49-F238E27FC236}">
                  <a16:creationId xmlns:a16="http://schemas.microsoft.com/office/drawing/2014/main" id="{DEDFB1CC-4936-8514-6F6D-B38891E6D4B0}"/>
                </a:ext>
              </a:extLst>
            </p:cNvPr>
            <p:cNvSpPr>
              <a:spLocks noChangeAspect="1"/>
            </p:cNvSpPr>
            <p:nvPr/>
          </p:nvSpPr>
          <p:spPr bwMode="auto">
            <a:xfrm>
              <a:off x="2190746" y="4222794"/>
              <a:ext cx="63500" cy="63500"/>
            </a:xfrm>
            <a:custGeom>
              <a:avLst/>
              <a:gdLst>
                <a:gd name="T0" fmla="*/ 0 w 92"/>
                <a:gd name="T1" fmla="*/ 0 h 78"/>
                <a:gd name="T2" fmla="*/ 20473 w 92"/>
                <a:gd name="T3" fmla="*/ 48007 h 78"/>
                <a:gd name="T4" fmla="*/ 20473 w 92"/>
                <a:gd name="T5" fmla="*/ 48007 h 78"/>
                <a:gd name="T6" fmla="*/ 40947 w 92"/>
                <a:gd name="T7" fmla="*/ 48007 h 78"/>
                <a:gd name="T8" fmla="*/ 40947 w 92"/>
                <a:gd name="T9" fmla="*/ 48007 h 78"/>
                <a:gd name="T10" fmla="*/ 40947 w 92"/>
                <a:gd name="T11" fmla="*/ 48007 h 78"/>
                <a:gd name="T12" fmla="*/ 0 w 92"/>
                <a:gd name="T13" fmla="*/ 0 h 78"/>
                <a:gd name="T14" fmla="*/ 0 60000 65536"/>
                <a:gd name="T15" fmla="*/ 0 60000 65536"/>
                <a:gd name="T16" fmla="*/ 0 60000 65536"/>
                <a:gd name="T17" fmla="*/ 0 60000 65536"/>
                <a:gd name="T18" fmla="*/ 0 60000 65536"/>
                <a:gd name="T19" fmla="*/ 0 60000 65536"/>
                <a:gd name="T20" fmla="*/ 0 60000 65536"/>
                <a:gd name="T21" fmla="*/ 0 w 92"/>
                <a:gd name="T22" fmla="*/ 0 h 78"/>
                <a:gd name="T23" fmla="*/ 92 w 9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8">
                  <a:moveTo>
                    <a:pt x="0" y="0"/>
                  </a:moveTo>
                  <a:lnTo>
                    <a:pt x="1" y="30"/>
                  </a:lnTo>
                  <a:lnTo>
                    <a:pt x="20" y="25"/>
                  </a:lnTo>
                  <a:lnTo>
                    <a:pt x="79" y="78"/>
                  </a:lnTo>
                  <a:lnTo>
                    <a:pt x="92" y="38"/>
                  </a:lnTo>
                  <a:lnTo>
                    <a:pt x="59" y="3"/>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0" name="Freeform 320">
              <a:extLst>
                <a:ext uri="{FF2B5EF4-FFF2-40B4-BE49-F238E27FC236}">
                  <a16:creationId xmlns:a16="http://schemas.microsoft.com/office/drawing/2014/main" id="{49AFEB6E-9505-DD83-4784-2EE03D7D2221}"/>
                </a:ext>
              </a:extLst>
            </p:cNvPr>
            <p:cNvSpPr>
              <a:spLocks noChangeAspect="1"/>
            </p:cNvSpPr>
            <p:nvPr/>
          </p:nvSpPr>
          <p:spPr bwMode="auto">
            <a:xfrm>
              <a:off x="2205034" y="3929107"/>
              <a:ext cx="220663" cy="80962"/>
            </a:xfrm>
            <a:custGeom>
              <a:avLst/>
              <a:gdLst>
                <a:gd name="T0" fmla="*/ 0 w 316"/>
                <a:gd name="T1" fmla="*/ 49914 h 99"/>
                <a:gd name="T2" fmla="*/ 21272 w 316"/>
                <a:gd name="T3" fmla="*/ 49914 h 99"/>
                <a:gd name="T4" fmla="*/ 63788 w 316"/>
                <a:gd name="T5" fmla="*/ 0 h 99"/>
                <a:gd name="T6" fmla="*/ 170093 w 316"/>
                <a:gd name="T7" fmla="*/ 99768 h 99"/>
                <a:gd name="T8" fmla="*/ 106305 w 316"/>
                <a:gd name="T9" fmla="*/ 99768 h 99"/>
                <a:gd name="T10" fmla="*/ 127549 w 316"/>
                <a:gd name="T11" fmla="*/ 99768 h 99"/>
                <a:gd name="T12" fmla="*/ 106305 w 316"/>
                <a:gd name="T13" fmla="*/ 49914 h 99"/>
                <a:gd name="T14" fmla="*/ 42516 w 316"/>
                <a:gd name="T15" fmla="*/ 49914 h 99"/>
                <a:gd name="T16" fmla="*/ 42516 w 316"/>
                <a:gd name="T17" fmla="*/ 49914 h 99"/>
                <a:gd name="T18" fmla="*/ 0 w 316"/>
                <a:gd name="T19" fmla="*/ 4991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99"/>
                <a:gd name="T32" fmla="*/ 316 w 31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99">
                  <a:moveTo>
                    <a:pt x="0" y="40"/>
                  </a:moveTo>
                  <a:lnTo>
                    <a:pt x="43" y="5"/>
                  </a:lnTo>
                  <a:lnTo>
                    <a:pt x="123" y="0"/>
                  </a:lnTo>
                  <a:lnTo>
                    <a:pt x="316" y="84"/>
                  </a:lnTo>
                  <a:lnTo>
                    <a:pt x="214" y="99"/>
                  </a:lnTo>
                  <a:lnTo>
                    <a:pt x="231" y="81"/>
                  </a:lnTo>
                  <a:lnTo>
                    <a:pt x="183" y="49"/>
                  </a:lnTo>
                  <a:lnTo>
                    <a:pt x="87" y="30"/>
                  </a:lnTo>
                  <a:lnTo>
                    <a:pt x="92" y="16"/>
                  </a:lnTo>
                  <a:lnTo>
                    <a:pt x="0" y="4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1" name="Freeform 325">
              <a:extLst>
                <a:ext uri="{FF2B5EF4-FFF2-40B4-BE49-F238E27FC236}">
                  <a16:creationId xmlns:a16="http://schemas.microsoft.com/office/drawing/2014/main" id="{042F1957-0F7D-990D-4D35-258E2790F98F}"/>
                </a:ext>
              </a:extLst>
            </p:cNvPr>
            <p:cNvSpPr>
              <a:spLocks noChangeAspect="1"/>
            </p:cNvSpPr>
            <p:nvPr/>
          </p:nvSpPr>
          <p:spPr bwMode="auto">
            <a:xfrm>
              <a:off x="2474909" y="4010070"/>
              <a:ext cx="68262" cy="42862"/>
            </a:xfrm>
            <a:custGeom>
              <a:avLst/>
              <a:gdLst>
                <a:gd name="T0" fmla="*/ 0 w 99"/>
                <a:gd name="T1" fmla="*/ 0 h 56"/>
                <a:gd name="T2" fmla="*/ 0 w 99"/>
                <a:gd name="T3" fmla="*/ 0 h 56"/>
                <a:gd name="T4" fmla="*/ 61611 w 99"/>
                <a:gd name="T5" fmla="*/ 0 h 56"/>
                <a:gd name="T6" fmla="*/ 41065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0" y="56"/>
                  </a:lnTo>
                  <a:lnTo>
                    <a:pt x="99" y="39"/>
                  </a:lnTo>
                  <a:lnTo>
                    <a:pt x="55" y="6"/>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2" name="Freeform 326">
              <a:extLst>
                <a:ext uri="{FF2B5EF4-FFF2-40B4-BE49-F238E27FC236}">
                  <a16:creationId xmlns:a16="http://schemas.microsoft.com/office/drawing/2014/main" id="{1BF6FF51-81D6-551A-B036-6CCFACC34C25}"/>
                </a:ext>
              </a:extLst>
            </p:cNvPr>
            <p:cNvSpPr>
              <a:spLocks noChangeAspect="1"/>
            </p:cNvSpPr>
            <p:nvPr/>
          </p:nvSpPr>
          <p:spPr bwMode="auto">
            <a:xfrm>
              <a:off x="2290759" y="4449806"/>
              <a:ext cx="114299" cy="146050"/>
            </a:xfrm>
            <a:custGeom>
              <a:avLst/>
              <a:gdLst>
                <a:gd name="T0" fmla="*/ 0 w 164"/>
                <a:gd name="T1" fmla="*/ 43886 h 183"/>
                <a:gd name="T2" fmla="*/ 21225 w 164"/>
                <a:gd name="T3" fmla="*/ 43886 h 183"/>
                <a:gd name="T4" fmla="*/ 21225 w 164"/>
                <a:gd name="T5" fmla="*/ 43886 h 183"/>
                <a:gd name="T6" fmla="*/ 21225 w 164"/>
                <a:gd name="T7" fmla="*/ 87718 h 183"/>
                <a:gd name="T8" fmla="*/ 21225 w 164"/>
                <a:gd name="T9" fmla="*/ 87718 h 183"/>
                <a:gd name="T10" fmla="*/ 21225 w 164"/>
                <a:gd name="T11" fmla="*/ 87718 h 183"/>
                <a:gd name="T12" fmla="*/ 42422 w 164"/>
                <a:gd name="T13" fmla="*/ 87718 h 183"/>
                <a:gd name="T14" fmla="*/ 84871 w 164"/>
                <a:gd name="T15" fmla="*/ 43886 h 183"/>
                <a:gd name="T16" fmla="*/ 84871 w 164"/>
                <a:gd name="T17" fmla="*/ 0 h 183"/>
                <a:gd name="T18" fmla="*/ 63646 w 164"/>
                <a:gd name="T19" fmla="*/ 0 h 183"/>
                <a:gd name="T20" fmla="*/ 42422 w 164"/>
                <a:gd name="T21" fmla="*/ 0 h 183"/>
                <a:gd name="T22" fmla="*/ 21225 w 164"/>
                <a:gd name="T23" fmla="*/ 0 h 183"/>
                <a:gd name="T24" fmla="*/ 0 w 164"/>
                <a:gd name="T25" fmla="*/ 4388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83"/>
                <a:gd name="T41" fmla="*/ 164 w 164"/>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83">
                  <a:moveTo>
                    <a:pt x="0" y="71"/>
                  </a:moveTo>
                  <a:lnTo>
                    <a:pt x="1" y="108"/>
                  </a:lnTo>
                  <a:lnTo>
                    <a:pt x="31" y="116"/>
                  </a:lnTo>
                  <a:lnTo>
                    <a:pt x="16" y="144"/>
                  </a:lnTo>
                  <a:lnTo>
                    <a:pt x="11" y="176"/>
                  </a:lnTo>
                  <a:lnTo>
                    <a:pt x="49" y="183"/>
                  </a:lnTo>
                  <a:lnTo>
                    <a:pt x="82" y="133"/>
                  </a:lnTo>
                  <a:lnTo>
                    <a:pt x="150" y="93"/>
                  </a:lnTo>
                  <a:lnTo>
                    <a:pt x="164" y="44"/>
                  </a:lnTo>
                  <a:lnTo>
                    <a:pt x="102" y="37"/>
                  </a:lnTo>
                  <a:lnTo>
                    <a:pt x="59" y="0"/>
                  </a:lnTo>
                  <a:lnTo>
                    <a:pt x="21" y="19"/>
                  </a:lnTo>
                  <a:lnTo>
                    <a:pt x="0" y="7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3" name="Freeform 327">
              <a:extLst>
                <a:ext uri="{FF2B5EF4-FFF2-40B4-BE49-F238E27FC236}">
                  <a16:creationId xmlns:a16="http://schemas.microsoft.com/office/drawing/2014/main" id="{7CC67594-9183-1956-ACD0-4ED1C1303025}"/>
                </a:ext>
              </a:extLst>
            </p:cNvPr>
            <p:cNvSpPr>
              <a:spLocks noChangeAspect="1"/>
            </p:cNvSpPr>
            <p:nvPr/>
          </p:nvSpPr>
          <p:spPr bwMode="auto">
            <a:xfrm>
              <a:off x="2103434" y="4138657"/>
              <a:ext cx="44450" cy="25400"/>
            </a:xfrm>
            <a:custGeom>
              <a:avLst/>
              <a:gdLst>
                <a:gd name="T0" fmla="*/ 0 w 66"/>
                <a:gd name="T1" fmla="*/ 68852 h 29"/>
                <a:gd name="T2" fmla="*/ 17654 w 66"/>
                <a:gd name="T3" fmla="*/ 0 h 29"/>
                <a:gd name="T4" fmla="*/ 35333 w 66"/>
                <a:gd name="T5" fmla="*/ 68852 h 29"/>
                <a:gd name="T6" fmla="*/ 0 w 66"/>
                <a:gd name="T7" fmla="*/ 68852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4"/>
                  </a:moveTo>
                  <a:lnTo>
                    <a:pt x="19" y="0"/>
                  </a:lnTo>
                  <a:lnTo>
                    <a:pt x="66" y="29"/>
                  </a:lnTo>
                  <a:lnTo>
                    <a:pt x="0" y="2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4" name="Freeform 328">
              <a:extLst>
                <a:ext uri="{FF2B5EF4-FFF2-40B4-BE49-F238E27FC236}">
                  <a16:creationId xmlns:a16="http://schemas.microsoft.com/office/drawing/2014/main" id="{2F79A3BC-312A-C8D2-2AE8-4FA763505079}"/>
                </a:ext>
              </a:extLst>
            </p:cNvPr>
            <p:cNvSpPr>
              <a:spLocks noChangeAspect="1"/>
            </p:cNvSpPr>
            <p:nvPr/>
          </p:nvSpPr>
          <p:spPr bwMode="auto">
            <a:xfrm>
              <a:off x="2698745" y="5807116"/>
              <a:ext cx="31749" cy="20637"/>
            </a:xfrm>
            <a:custGeom>
              <a:avLst/>
              <a:gdLst>
                <a:gd name="T0" fmla="*/ 0 w 45"/>
                <a:gd name="T1" fmla="*/ 59755 h 24"/>
                <a:gd name="T2" fmla="*/ 23365 w 45"/>
                <a:gd name="T3" fmla="*/ 59755 h 24"/>
                <a:gd name="T4" fmla="*/ 23365 w 45"/>
                <a:gd name="T5" fmla="*/ 0 h 24"/>
                <a:gd name="T6" fmla="*/ 23365 w 45"/>
                <a:gd name="T7" fmla="*/ 59755 h 24"/>
                <a:gd name="T8" fmla="*/ 0 w 45"/>
                <a:gd name="T9" fmla="*/ 59755 h 24"/>
                <a:gd name="T10" fmla="*/ 0 60000 65536"/>
                <a:gd name="T11" fmla="*/ 0 60000 65536"/>
                <a:gd name="T12" fmla="*/ 0 60000 65536"/>
                <a:gd name="T13" fmla="*/ 0 60000 65536"/>
                <a:gd name="T14" fmla="*/ 0 60000 65536"/>
                <a:gd name="T15" fmla="*/ 0 w 45"/>
                <a:gd name="T16" fmla="*/ 0 h 24"/>
                <a:gd name="T17" fmla="*/ 45 w 45"/>
                <a:gd name="T18" fmla="*/ 24 h 24"/>
              </a:gdLst>
              <a:ahLst/>
              <a:cxnLst>
                <a:cxn ang="T10">
                  <a:pos x="T0" y="T1"/>
                </a:cxn>
                <a:cxn ang="T11">
                  <a:pos x="T2" y="T3"/>
                </a:cxn>
                <a:cxn ang="T12">
                  <a:pos x="T4" y="T5"/>
                </a:cxn>
                <a:cxn ang="T13">
                  <a:pos x="T6" y="T7"/>
                </a:cxn>
                <a:cxn ang="T14">
                  <a:pos x="T8" y="T9"/>
                </a:cxn>
              </a:cxnLst>
              <a:rect l="T15" t="T16" r="T17" b="T18"/>
              <a:pathLst>
                <a:path w="45" h="24">
                  <a:moveTo>
                    <a:pt x="0" y="24"/>
                  </a:moveTo>
                  <a:lnTo>
                    <a:pt x="27" y="11"/>
                  </a:lnTo>
                  <a:lnTo>
                    <a:pt x="13" y="0"/>
                  </a:lnTo>
                  <a:lnTo>
                    <a:pt x="45" y="1"/>
                  </a:lnTo>
                  <a:lnTo>
                    <a:pt x="0" y="2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5" name="Freeform 329">
              <a:extLst>
                <a:ext uri="{FF2B5EF4-FFF2-40B4-BE49-F238E27FC236}">
                  <a16:creationId xmlns:a16="http://schemas.microsoft.com/office/drawing/2014/main" id="{B2A51B84-5ACC-39BE-4FA4-2876707C08FD}"/>
                </a:ext>
              </a:extLst>
            </p:cNvPr>
            <p:cNvSpPr>
              <a:spLocks noChangeAspect="1"/>
            </p:cNvSpPr>
            <p:nvPr/>
          </p:nvSpPr>
          <p:spPr bwMode="auto">
            <a:xfrm>
              <a:off x="2724145" y="5805528"/>
              <a:ext cx="38100" cy="25400"/>
            </a:xfrm>
            <a:custGeom>
              <a:avLst/>
              <a:gdLst>
                <a:gd name="T0" fmla="*/ 0 w 54"/>
                <a:gd name="T1" fmla="*/ 52494 h 31"/>
                <a:gd name="T2" fmla="*/ 21827 w 54"/>
                <a:gd name="T3" fmla="*/ 0 h 31"/>
                <a:gd name="T4" fmla="*/ 43654 w 54"/>
                <a:gd name="T5" fmla="*/ 52494 h 31"/>
                <a:gd name="T6" fmla="*/ 0 w 54"/>
                <a:gd name="T7" fmla="*/ 52494 h 31"/>
                <a:gd name="T8" fmla="*/ 0 60000 65536"/>
                <a:gd name="T9" fmla="*/ 0 60000 65536"/>
                <a:gd name="T10" fmla="*/ 0 60000 65536"/>
                <a:gd name="T11" fmla="*/ 0 60000 65536"/>
                <a:gd name="T12" fmla="*/ 0 w 54"/>
                <a:gd name="T13" fmla="*/ 0 h 31"/>
                <a:gd name="T14" fmla="*/ 54 w 54"/>
                <a:gd name="T15" fmla="*/ 31 h 31"/>
              </a:gdLst>
              <a:ahLst/>
              <a:cxnLst>
                <a:cxn ang="T8">
                  <a:pos x="T0" y="T1"/>
                </a:cxn>
                <a:cxn ang="T9">
                  <a:pos x="T2" y="T3"/>
                </a:cxn>
                <a:cxn ang="T10">
                  <a:pos x="T4" y="T5"/>
                </a:cxn>
                <a:cxn ang="T11">
                  <a:pos x="T6" y="T7"/>
                </a:cxn>
              </a:cxnLst>
              <a:rect l="T12" t="T13" r="T14" b="T15"/>
              <a:pathLst>
                <a:path w="54" h="31">
                  <a:moveTo>
                    <a:pt x="0" y="31"/>
                  </a:moveTo>
                  <a:lnTo>
                    <a:pt x="24" y="0"/>
                  </a:lnTo>
                  <a:lnTo>
                    <a:pt x="54" y="10"/>
                  </a:lnTo>
                  <a:lnTo>
                    <a:pt x="0" y="3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6" name="Freeform 333">
              <a:extLst>
                <a:ext uri="{FF2B5EF4-FFF2-40B4-BE49-F238E27FC236}">
                  <a16:creationId xmlns:a16="http://schemas.microsoft.com/office/drawing/2014/main" id="{0E752A62-6632-14FB-2F41-79A23BFA03C3}"/>
                </a:ext>
              </a:extLst>
            </p:cNvPr>
            <p:cNvSpPr>
              <a:spLocks noChangeAspect="1"/>
            </p:cNvSpPr>
            <p:nvPr/>
          </p:nvSpPr>
          <p:spPr bwMode="auto">
            <a:xfrm>
              <a:off x="2832095" y="4352970"/>
              <a:ext cx="58738" cy="80962"/>
            </a:xfrm>
            <a:custGeom>
              <a:avLst/>
              <a:gdLst>
                <a:gd name="T0" fmla="*/ 0 w 85"/>
                <a:gd name="T1" fmla="*/ 93976 h 100"/>
                <a:gd name="T2" fmla="*/ 20402 w 85"/>
                <a:gd name="T3" fmla="*/ 0 h 100"/>
                <a:gd name="T4" fmla="*/ 40777 w 85"/>
                <a:gd name="T5" fmla="*/ 46960 h 100"/>
                <a:gd name="T6" fmla="*/ 20402 w 85"/>
                <a:gd name="T7" fmla="*/ 93976 h 100"/>
                <a:gd name="T8" fmla="*/ 0 w 85"/>
                <a:gd name="T9" fmla="*/ 93976 h 100"/>
                <a:gd name="T10" fmla="*/ 0 60000 65536"/>
                <a:gd name="T11" fmla="*/ 0 60000 65536"/>
                <a:gd name="T12" fmla="*/ 0 60000 65536"/>
                <a:gd name="T13" fmla="*/ 0 60000 65536"/>
                <a:gd name="T14" fmla="*/ 0 60000 65536"/>
                <a:gd name="T15" fmla="*/ 0 w 85"/>
                <a:gd name="T16" fmla="*/ 0 h 100"/>
                <a:gd name="T17" fmla="*/ 85 w 85"/>
                <a:gd name="T18" fmla="*/ 100 h 100"/>
              </a:gdLst>
              <a:ahLst/>
              <a:cxnLst>
                <a:cxn ang="T10">
                  <a:pos x="T0" y="T1"/>
                </a:cxn>
                <a:cxn ang="T11">
                  <a:pos x="T2" y="T3"/>
                </a:cxn>
                <a:cxn ang="T12">
                  <a:pos x="T4" y="T5"/>
                </a:cxn>
                <a:cxn ang="T13">
                  <a:pos x="T6" y="T7"/>
                </a:cxn>
                <a:cxn ang="T14">
                  <a:pos x="T8" y="T9"/>
                </a:cxn>
              </a:cxnLst>
              <a:rect l="T15" t="T16" r="T17" b="T18"/>
              <a:pathLst>
                <a:path w="85" h="100">
                  <a:moveTo>
                    <a:pt x="0" y="96"/>
                  </a:moveTo>
                  <a:lnTo>
                    <a:pt x="11" y="0"/>
                  </a:lnTo>
                  <a:lnTo>
                    <a:pt x="85" y="44"/>
                  </a:lnTo>
                  <a:lnTo>
                    <a:pt x="41" y="100"/>
                  </a:lnTo>
                  <a:lnTo>
                    <a:pt x="0" y="9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7" name="Freeform 338">
              <a:extLst>
                <a:ext uri="{FF2B5EF4-FFF2-40B4-BE49-F238E27FC236}">
                  <a16:creationId xmlns:a16="http://schemas.microsoft.com/office/drawing/2014/main" id="{B93B6C11-A5EA-DF63-D419-468C57C95D33}"/>
                </a:ext>
              </a:extLst>
            </p:cNvPr>
            <p:cNvSpPr>
              <a:spLocks noChangeAspect="1"/>
            </p:cNvSpPr>
            <p:nvPr/>
          </p:nvSpPr>
          <p:spPr bwMode="auto">
            <a:xfrm>
              <a:off x="2055809" y="4057695"/>
              <a:ext cx="80963" cy="100012"/>
            </a:xfrm>
            <a:custGeom>
              <a:avLst/>
              <a:gdLst>
                <a:gd name="T0" fmla="*/ 0 w 115"/>
                <a:gd name="T1" fmla="*/ 39472 h 128"/>
                <a:gd name="T2" fmla="*/ 22515 w 115"/>
                <a:gd name="T3" fmla="*/ 0 h 128"/>
                <a:gd name="T4" fmla="*/ 45031 w 115"/>
                <a:gd name="T5" fmla="*/ 0 h 128"/>
                <a:gd name="T6" fmla="*/ 22515 w 115"/>
                <a:gd name="T7" fmla="*/ 0 h 128"/>
                <a:gd name="T8" fmla="*/ 45031 w 115"/>
                <a:gd name="T9" fmla="*/ 0 h 128"/>
                <a:gd name="T10" fmla="*/ 67546 w 115"/>
                <a:gd name="T11" fmla="*/ 0 h 128"/>
                <a:gd name="T12" fmla="*/ 67546 w 115"/>
                <a:gd name="T13" fmla="*/ 39472 h 128"/>
                <a:gd name="T14" fmla="*/ 45031 w 115"/>
                <a:gd name="T15" fmla="*/ 39472 h 128"/>
                <a:gd name="T16" fmla="*/ 45031 w 115"/>
                <a:gd name="T17" fmla="*/ 39472 h 128"/>
                <a:gd name="T18" fmla="*/ 0 w 115"/>
                <a:gd name="T19" fmla="*/ 3947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8"/>
                <a:gd name="T32" fmla="*/ 115 w 11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8">
                  <a:moveTo>
                    <a:pt x="0" y="102"/>
                  </a:moveTo>
                  <a:lnTo>
                    <a:pt x="25" y="56"/>
                  </a:lnTo>
                  <a:lnTo>
                    <a:pt x="54" y="54"/>
                  </a:lnTo>
                  <a:lnTo>
                    <a:pt x="23" y="16"/>
                  </a:lnTo>
                  <a:lnTo>
                    <a:pt x="90" y="0"/>
                  </a:lnTo>
                  <a:lnTo>
                    <a:pt x="101" y="61"/>
                  </a:lnTo>
                  <a:lnTo>
                    <a:pt x="115" y="66"/>
                  </a:lnTo>
                  <a:lnTo>
                    <a:pt x="85" y="104"/>
                  </a:lnTo>
                  <a:lnTo>
                    <a:pt x="66" y="128"/>
                  </a:lnTo>
                  <a:lnTo>
                    <a:pt x="0" y="10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8" name="Freeform 339">
              <a:extLst>
                <a:ext uri="{FF2B5EF4-FFF2-40B4-BE49-F238E27FC236}">
                  <a16:creationId xmlns:a16="http://schemas.microsoft.com/office/drawing/2014/main" id="{8EB79440-D469-E9FF-93E3-921771EFCBD4}"/>
                </a:ext>
              </a:extLst>
            </p:cNvPr>
            <p:cNvSpPr>
              <a:spLocks noChangeAspect="1"/>
            </p:cNvSpPr>
            <p:nvPr/>
          </p:nvSpPr>
          <p:spPr bwMode="auto">
            <a:xfrm>
              <a:off x="2692395" y="4286294"/>
              <a:ext cx="96838" cy="160336"/>
            </a:xfrm>
            <a:custGeom>
              <a:avLst/>
              <a:gdLst>
                <a:gd name="T0" fmla="*/ 0 w 139"/>
                <a:gd name="T1" fmla="*/ 93082 h 199"/>
                <a:gd name="T2" fmla="*/ 20930 w 139"/>
                <a:gd name="T3" fmla="*/ 93082 h 199"/>
                <a:gd name="T4" fmla="*/ 20930 w 139"/>
                <a:gd name="T5" fmla="*/ 93082 h 199"/>
                <a:gd name="T6" fmla="*/ 20930 w 139"/>
                <a:gd name="T7" fmla="*/ 139595 h 199"/>
                <a:gd name="T8" fmla="*/ 41888 w 139"/>
                <a:gd name="T9" fmla="*/ 186164 h 199"/>
                <a:gd name="T10" fmla="*/ 62819 w 139"/>
                <a:gd name="T11" fmla="*/ 139595 h 199"/>
                <a:gd name="T12" fmla="*/ 41888 w 139"/>
                <a:gd name="T13" fmla="*/ 93082 h 199"/>
                <a:gd name="T14" fmla="*/ 62819 w 139"/>
                <a:gd name="T15" fmla="*/ 93082 h 199"/>
                <a:gd name="T16" fmla="*/ 20930 w 139"/>
                <a:gd name="T17" fmla="*/ 0 h 199"/>
                <a:gd name="T18" fmla="*/ 20930 w 139"/>
                <a:gd name="T19" fmla="*/ 46513 h 199"/>
                <a:gd name="T20" fmla="*/ 20930 w 139"/>
                <a:gd name="T21" fmla="*/ 46513 h 199"/>
                <a:gd name="T22" fmla="*/ 0 w 139"/>
                <a:gd name="T23" fmla="*/ 93082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99"/>
                <a:gd name="T38" fmla="*/ 139 w 13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99">
                  <a:moveTo>
                    <a:pt x="0" y="65"/>
                  </a:moveTo>
                  <a:lnTo>
                    <a:pt x="20" y="93"/>
                  </a:lnTo>
                  <a:lnTo>
                    <a:pt x="45" y="114"/>
                  </a:lnTo>
                  <a:lnTo>
                    <a:pt x="41" y="170"/>
                  </a:lnTo>
                  <a:lnTo>
                    <a:pt x="55" y="199"/>
                  </a:lnTo>
                  <a:lnTo>
                    <a:pt x="139" y="188"/>
                  </a:lnTo>
                  <a:lnTo>
                    <a:pt x="92" y="126"/>
                  </a:lnTo>
                  <a:lnTo>
                    <a:pt x="125" y="73"/>
                  </a:lnTo>
                  <a:lnTo>
                    <a:pt x="43" y="0"/>
                  </a:lnTo>
                  <a:lnTo>
                    <a:pt x="14" y="21"/>
                  </a:lnTo>
                  <a:lnTo>
                    <a:pt x="24" y="39"/>
                  </a:lnTo>
                  <a:lnTo>
                    <a:pt x="0" y="65"/>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9" name="Freeform 340">
              <a:extLst>
                <a:ext uri="{FF2B5EF4-FFF2-40B4-BE49-F238E27FC236}">
                  <a16:creationId xmlns:a16="http://schemas.microsoft.com/office/drawing/2014/main" id="{A839B21E-F720-70FE-5EE0-437C73B9FF92}"/>
                </a:ext>
              </a:extLst>
            </p:cNvPr>
            <p:cNvSpPr>
              <a:spLocks noChangeAspect="1"/>
            </p:cNvSpPr>
            <p:nvPr/>
          </p:nvSpPr>
          <p:spPr bwMode="auto">
            <a:xfrm>
              <a:off x="2422521" y="4010070"/>
              <a:ext cx="52388" cy="42862"/>
            </a:xfrm>
            <a:custGeom>
              <a:avLst/>
              <a:gdLst>
                <a:gd name="T0" fmla="*/ 0 w 77"/>
                <a:gd name="T1" fmla="*/ 0 h 56"/>
                <a:gd name="T2" fmla="*/ 37098 w 77"/>
                <a:gd name="T3" fmla="*/ 0 h 56"/>
                <a:gd name="T4" fmla="*/ 18562 w 77"/>
                <a:gd name="T5" fmla="*/ 0 h 56"/>
                <a:gd name="T6" fmla="*/ 37098 w 77"/>
                <a:gd name="T7" fmla="*/ 0 h 56"/>
                <a:gd name="T8" fmla="*/ 37098 w 77"/>
                <a:gd name="T9" fmla="*/ 0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42"/>
                  </a:moveTo>
                  <a:lnTo>
                    <a:pt x="58" y="40"/>
                  </a:lnTo>
                  <a:lnTo>
                    <a:pt x="31" y="5"/>
                  </a:lnTo>
                  <a:lnTo>
                    <a:pt x="77" y="0"/>
                  </a:lnTo>
                  <a:lnTo>
                    <a:pt x="77" y="56"/>
                  </a:lnTo>
                  <a:lnTo>
                    <a:pt x="0" y="4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0" name="Freeform 341">
              <a:extLst>
                <a:ext uri="{FF2B5EF4-FFF2-40B4-BE49-F238E27FC236}">
                  <a16:creationId xmlns:a16="http://schemas.microsoft.com/office/drawing/2014/main" id="{96B59702-FA6B-8721-47CA-AF41447F7973}"/>
                </a:ext>
              </a:extLst>
            </p:cNvPr>
            <p:cNvSpPr>
              <a:spLocks noChangeAspect="1"/>
            </p:cNvSpPr>
            <p:nvPr/>
          </p:nvSpPr>
          <p:spPr bwMode="auto">
            <a:xfrm>
              <a:off x="2116135" y="4103732"/>
              <a:ext cx="123824" cy="71437"/>
            </a:xfrm>
            <a:custGeom>
              <a:avLst/>
              <a:gdLst>
                <a:gd name="T0" fmla="*/ 0 w 179"/>
                <a:gd name="T1" fmla="*/ 47464 h 88"/>
                <a:gd name="T2" fmla="*/ 20115 w 179"/>
                <a:gd name="T3" fmla="*/ 47464 h 88"/>
                <a:gd name="T4" fmla="*/ 60346 w 179"/>
                <a:gd name="T5" fmla="*/ 0 h 88"/>
                <a:gd name="T6" fmla="*/ 80435 w 179"/>
                <a:gd name="T7" fmla="*/ 47464 h 88"/>
                <a:gd name="T8" fmla="*/ 60346 w 179"/>
                <a:gd name="T9" fmla="*/ 47464 h 88"/>
                <a:gd name="T10" fmla="*/ 40231 w 179"/>
                <a:gd name="T11" fmla="*/ 47464 h 88"/>
                <a:gd name="T12" fmla="*/ 20115 w 179"/>
                <a:gd name="T13" fmla="*/ 47464 h 88"/>
                <a:gd name="T14" fmla="*/ 0 w 179"/>
                <a:gd name="T15" fmla="*/ 47464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43"/>
                  </a:moveTo>
                  <a:lnTo>
                    <a:pt x="30" y="5"/>
                  </a:lnTo>
                  <a:lnTo>
                    <a:pt x="126" y="0"/>
                  </a:lnTo>
                  <a:lnTo>
                    <a:pt x="179" y="27"/>
                  </a:lnTo>
                  <a:lnTo>
                    <a:pt x="136" y="31"/>
                  </a:lnTo>
                  <a:lnTo>
                    <a:pt x="61" y="88"/>
                  </a:lnTo>
                  <a:lnTo>
                    <a:pt x="47" y="72"/>
                  </a:lnTo>
                  <a:lnTo>
                    <a:pt x="0" y="43"/>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1" name="Freeform 370">
              <a:extLst>
                <a:ext uri="{FF2B5EF4-FFF2-40B4-BE49-F238E27FC236}">
                  <a16:creationId xmlns:a16="http://schemas.microsoft.com/office/drawing/2014/main" id="{144D62F5-FA48-E232-C8C9-C608F531BC99}"/>
                </a:ext>
              </a:extLst>
            </p:cNvPr>
            <p:cNvSpPr>
              <a:spLocks noChangeAspect="1"/>
            </p:cNvSpPr>
            <p:nvPr/>
          </p:nvSpPr>
          <p:spPr bwMode="auto">
            <a:xfrm>
              <a:off x="1550984" y="3686221"/>
              <a:ext cx="615949" cy="452436"/>
            </a:xfrm>
            <a:custGeom>
              <a:avLst/>
              <a:gdLst>
                <a:gd name="T0" fmla="*/ 0 w 885"/>
                <a:gd name="T1" fmla="*/ 46566 h 560"/>
                <a:gd name="T2" fmla="*/ 20996 w 885"/>
                <a:gd name="T3" fmla="*/ 46566 h 560"/>
                <a:gd name="T4" fmla="*/ 41965 w 885"/>
                <a:gd name="T5" fmla="*/ 93188 h 560"/>
                <a:gd name="T6" fmla="*/ 41965 w 885"/>
                <a:gd name="T7" fmla="*/ 93188 h 560"/>
                <a:gd name="T8" fmla="*/ 41965 w 885"/>
                <a:gd name="T9" fmla="*/ 93188 h 560"/>
                <a:gd name="T10" fmla="*/ 62961 w 885"/>
                <a:gd name="T11" fmla="*/ 93188 h 560"/>
                <a:gd name="T12" fmla="*/ 83957 w 885"/>
                <a:gd name="T13" fmla="*/ 139755 h 560"/>
                <a:gd name="T14" fmla="*/ 62961 w 885"/>
                <a:gd name="T15" fmla="*/ 139755 h 560"/>
                <a:gd name="T16" fmla="*/ 104953 w 885"/>
                <a:gd name="T17" fmla="*/ 186321 h 560"/>
                <a:gd name="T18" fmla="*/ 104953 w 885"/>
                <a:gd name="T19" fmla="*/ 186321 h 560"/>
                <a:gd name="T20" fmla="*/ 41965 w 885"/>
                <a:gd name="T21" fmla="*/ 46566 h 560"/>
                <a:gd name="T22" fmla="*/ 41965 w 885"/>
                <a:gd name="T23" fmla="*/ 46566 h 560"/>
                <a:gd name="T24" fmla="*/ 41965 w 885"/>
                <a:gd name="T25" fmla="*/ 46566 h 560"/>
                <a:gd name="T26" fmla="*/ 83957 w 885"/>
                <a:gd name="T27" fmla="*/ 93188 h 560"/>
                <a:gd name="T28" fmla="*/ 125921 w 885"/>
                <a:gd name="T29" fmla="*/ 139755 h 560"/>
                <a:gd name="T30" fmla="*/ 104953 w 885"/>
                <a:gd name="T31" fmla="*/ 139755 h 560"/>
                <a:gd name="T32" fmla="*/ 188910 w 885"/>
                <a:gd name="T33" fmla="*/ 232887 h 560"/>
                <a:gd name="T34" fmla="*/ 188910 w 885"/>
                <a:gd name="T35" fmla="*/ 232887 h 560"/>
                <a:gd name="T36" fmla="*/ 188910 w 885"/>
                <a:gd name="T37" fmla="*/ 279510 h 560"/>
                <a:gd name="T38" fmla="*/ 188910 w 885"/>
                <a:gd name="T39" fmla="*/ 279510 h 560"/>
                <a:gd name="T40" fmla="*/ 314831 w 885"/>
                <a:gd name="T41" fmla="*/ 419264 h 560"/>
                <a:gd name="T42" fmla="*/ 356796 w 885"/>
                <a:gd name="T43" fmla="*/ 372642 h 560"/>
                <a:gd name="T44" fmla="*/ 377791 w 885"/>
                <a:gd name="T45" fmla="*/ 419264 h 560"/>
                <a:gd name="T46" fmla="*/ 398787 w 885"/>
                <a:gd name="T47" fmla="*/ 419264 h 560"/>
                <a:gd name="T48" fmla="*/ 398787 w 885"/>
                <a:gd name="T49" fmla="*/ 372642 h 560"/>
                <a:gd name="T50" fmla="*/ 398787 w 885"/>
                <a:gd name="T51" fmla="*/ 326076 h 560"/>
                <a:gd name="T52" fmla="*/ 440752 w 885"/>
                <a:gd name="T53" fmla="*/ 326076 h 560"/>
                <a:gd name="T54" fmla="*/ 440752 w 885"/>
                <a:gd name="T55" fmla="*/ 279510 h 560"/>
                <a:gd name="T56" fmla="*/ 461748 w 885"/>
                <a:gd name="T57" fmla="*/ 279510 h 560"/>
                <a:gd name="T58" fmla="*/ 461748 w 885"/>
                <a:gd name="T59" fmla="*/ 326076 h 560"/>
                <a:gd name="T60" fmla="*/ 461748 w 885"/>
                <a:gd name="T61" fmla="*/ 232887 h 560"/>
                <a:gd name="T62" fmla="*/ 461748 w 885"/>
                <a:gd name="T63" fmla="*/ 232887 h 560"/>
                <a:gd name="T64" fmla="*/ 398787 w 885"/>
                <a:gd name="T65" fmla="*/ 232887 h 560"/>
                <a:gd name="T66" fmla="*/ 398787 w 885"/>
                <a:gd name="T67" fmla="*/ 279510 h 560"/>
                <a:gd name="T68" fmla="*/ 356796 w 885"/>
                <a:gd name="T69" fmla="*/ 326076 h 560"/>
                <a:gd name="T70" fmla="*/ 335827 w 885"/>
                <a:gd name="T71" fmla="*/ 279510 h 560"/>
                <a:gd name="T72" fmla="*/ 314831 w 885"/>
                <a:gd name="T73" fmla="*/ 232887 h 560"/>
                <a:gd name="T74" fmla="*/ 314831 w 885"/>
                <a:gd name="T75" fmla="*/ 139755 h 560"/>
                <a:gd name="T76" fmla="*/ 314831 w 885"/>
                <a:gd name="T77" fmla="*/ 139755 h 560"/>
                <a:gd name="T78" fmla="*/ 272839 w 885"/>
                <a:gd name="T79" fmla="*/ 139755 h 560"/>
                <a:gd name="T80" fmla="*/ 230874 w 885"/>
                <a:gd name="T81" fmla="*/ 46566 h 560"/>
                <a:gd name="T82" fmla="*/ 209878 w 885"/>
                <a:gd name="T83" fmla="*/ 46566 h 560"/>
                <a:gd name="T84" fmla="*/ 167914 w 885"/>
                <a:gd name="T85" fmla="*/ 46566 h 560"/>
                <a:gd name="T86" fmla="*/ 104953 w 885"/>
                <a:gd name="T87" fmla="*/ 46566 h 560"/>
                <a:gd name="T88" fmla="*/ 41965 w 885"/>
                <a:gd name="T89" fmla="*/ 0 h 560"/>
                <a:gd name="T90" fmla="*/ 0 w 885"/>
                <a:gd name="T91" fmla="*/ 46566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560"/>
                <a:gd name="T140" fmla="*/ 885 w 885"/>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560">
                  <a:moveTo>
                    <a:pt x="0" y="7"/>
                  </a:moveTo>
                  <a:lnTo>
                    <a:pt x="43" y="95"/>
                  </a:lnTo>
                  <a:lnTo>
                    <a:pt x="91" y="135"/>
                  </a:lnTo>
                  <a:lnTo>
                    <a:pt x="88" y="157"/>
                  </a:lnTo>
                  <a:lnTo>
                    <a:pt x="63" y="163"/>
                  </a:lnTo>
                  <a:lnTo>
                    <a:pt x="118" y="181"/>
                  </a:lnTo>
                  <a:lnTo>
                    <a:pt x="149" y="221"/>
                  </a:lnTo>
                  <a:lnTo>
                    <a:pt x="146" y="255"/>
                  </a:lnTo>
                  <a:lnTo>
                    <a:pt x="210" y="309"/>
                  </a:lnTo>
                  <a:lnTo>
                    <a:pt x="224" y="290"/>
                  </a:lnTo>
                  <a:lnTo>
                    <a:pt x="74" y="81"/>
                  </a:lnTo>
                  <a:lnTo>
                    <a:pt x="65" y="24"/>
                  </a:lnTo>
                  <a:lnTo>
                    <a:pt x="96" y="38"/>
                  </a:lnTo>
                  <a:lnTo>
                    <a:pt x="153" y="130"/>
                  </a:lnTo>
                  <a:lnTo>
                    <a:pt x="232" y="198"/>
                  </a:lnTo>
                  <a:lnTo>
                    <a:pt x="230" y="225"/>
                  </a:lnTo>
                  <a:lnTo>
                    <a:pt x="339" y="320"/>
                  </a:lnTo>
                  <a:lnTo>
                    <a:pt x="351" y="359"/>
                  </a:lnTo>
                  <a:lnTo>
                    <a:pt x="339" y="385"/>
                  </a:lnTo>
                  <a:lnTo>
                    <a:pt x="363" y="423"/>
                  </a:lnTo>
                  <a:lnTo>
                    <a:pt x="574" y="521"/>
                  </a:lnTo>
                  <a:lnTo>
                    <a:pt x="666" y="512"/>
                  </a:lnTo>
                  <a:lnTo>
                    <a:pt x="726" y="560"/>
                  </a:lnTo>
                  <a:lnTo>
                    <a:pt x="751" y="514"/>
                  </a:lnTo>
                  <a:lnTo>
                    <a:pt x="780" y="512"/>
                  </a:lnTo>
                  <a:lnTo>
                    <a:pt x="749" y="474"/>
                  </a:lnTo>
                  <a:lnTo>
                    <a:pt x="816" y="458"/>
                  </a:lnTo>
                  <a:lnTo>
                    <a:pt x="840" y="442"/>
                  </a:lnTo>
                  <a:lnTo>
                    <a:pt x="850" y="432"/>
                  </a:lnTo>
                  <a:lnTo>
                    <a:pt x="855" y="453"/>
                  </a:lnTo>
                  <a:lnTo>
                    <a:pt x="885" y="361"/>
                  </a:lnTo>
                  <a:lnTo>
                    <a:pt x="848" y="345"/>
                  </a:lnTo>
                  <a:lnTo>
                    <a:pt x="782" y="361"/>
                  </a:lnTo>
                  <a:lnTo>
                    <a:pt x="746" y="442"/>
                  </a:lnTo>
                  <a:lnTo>
                    <a:pt x="661" y="450"/>
                  </a:lnTo>
                  <a:lnTo>
                    <a:pt x="626" y="429"/>
                  </a:lnTo>
                  <a:lnTo>
                    <a:pt x="568" y="330"/>
                  </a:lnTo>
                  <a:lnTo>
                    <a:pt x="566" y="255"/>
                  </a:lnTo>
                  <a:lnTo>
                    <a:pt x="586" y="218"/>
                  </a:lnTo>
                  <a:lnTo>
                    <a:pt x="527" y="198"/>
                  </a:lnTo>
                  <a:lnTo>
                    <a:pt x="455" y="94"/>
                  </a:lnTo>
                  <a:lnTo>
                    <a:pt x="392" y="116"/>
                  </a:lnTo>
                  <a:lnTo>
                    <a:pt x="312" y="28"/>
                  </a:lnTo>
                  <a:lnTo>
                    <a:pt x="179" y="47"/>
                  </a:lnTo>
                  <a:lnTo>
                    <a:pt x="68" y="0"/>
                  </a:lnTo>
                  <a:lnTo>
                    <a:pt x="0" y="7"/>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2" name="Freeform 377">
              <a:extLst>
                <a:ext uri="{FF2B5EF4-FFF2-40B4-BE49-F238E27FC236}">
                  <a16:creationId xmlns:a16="http://schemas.microsoft.com/office/drawing/2014/main" id="{992576C8-32C7-AFDA-0FD1-33C27BA77B71}"/>
                </a:ext>
              </a:extLst>
            </p:cNvPr>
            <p:cNvSpPr>
              <a:spLocks noChangeAspect="1"/>
            </p:cNvSpPr>
            <p:nvPr/>
          </p:nvSpPr>
          <p:spPr bwMode="auto">
            <a:xfrm>
              <a:off x="2158997" y="4127544"/>
              <a:ext cx="80963" cy="96837"/>
            </a:xfrm>
            <a:custGeom>
              <a:avLst/>
              <a:gdLst>
                <a:gd name="T0" fmla="*/ 0 w 118"/>
                <a:gd name="T1" fmla="*/ 0 h 122"/>
                <a:gd name="T2" fmla="*/ 19899 w 118"/>
                <a:gd name="T3" fmla="*/ 42007 h 122"/>
                <a:gd name="T4" fmla="*/ 59721 w 118"/>
                <a:gd name="T5" fmla="*/ 42007 h 122"/>
                <a:gd name="T6" fmla="*/ 59721 w 118"/>
                <a:gd name="T7" fmla="*/ 0 h 122"/>
                <a:gd name="T8" fmla="*/ 39823 w 118"/>
                <a:gd name="T9" fmla="*/ 0 h 122"/>
                <a:gd name="T10" fmla="*/ 0 w 118"/>
                <a:gd name="T11" fmla="*/ 0 h 122"/>
                <a:gd name="T12" fmla="*/ 0 60000 65536"/>
                <a:gd name="T13" fmla="*/ 0 60000 65536"/>
                <a:gd name="T14" fmla="*/ 0 60000 65536"/>
                <a:gd name="T15" fmla="*/ 0 60000 65536"/>
                <a:gd name="T16" fmla="*/ 0 60000 65536"/>
                <a:gd name="T17" fmla="*/ 0 60000 65536"/>
                <a:gd name="T18" fmla="*/ 0 w 118"/>
                <a:gd name="T19" fmla="*/ 0 h 122"/>
                <a:gd name="T20" fmla="*/ 118 w 11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8" h="122">
                  <a:moveTo>
                    <a:pt x="0" y="61"/>
                  </a:moveTo>
                  <a:lnTo>
                    <a:pt x="47" y="119"/>
                  </a:lnTo>
                  <a:lnTo>
                    <a:pt x="106" y="122"/>
                  </a:lnTo>
                  <a:lnTo>
                    <a:pt x="118" y="0"/>
                  </a:lnTo>
                  <a:lnTo>
                    <a:pt x="75" y="4"/>
                  </a:lnTo>
                  <a:lnTo>
                    <a:pt x="0" y="6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3" name="Freeform 380">
              <a:extLst>
                <a:ext uri="{FF2B5EF4-FFF2-40B4-BE49-F238E27FC236}">
                  <a16:creationId xmlns:a16="http://schemas.microsoft.com/office/drawing/2014/main" id="{431B73CF-9585-835E-C01F-D637431BD5BF}"/>
                </a:ext>
              </a:extLst>
            </p:cNvPr>
            <p:cNvSpPr>
              <a:spLocks noChangeAspect="1"/>
            </p:cNvSpPr>
            <p:nvPr/>
          </p:nvSpPr>
          <p:spPr bwMode="auto">
            <a:xfrm>
              <a:off x="2246312" y="4254544"/>
              <a:ext cx="115888" cy="58736"/>
            </a:xfrm>
            <a:custGeom>
              <a:avLst/>
              <a:gdLst>
                <a:gd name="T0" fmla="*/ 0 w 166"/>
                <a:gd name="T1" fmla="*/ 43384 h 74"/>
                <a:gd name="T2" fmla="*/ 21319 w 166"/>
                <a:gd name="T3" fmla="*/ 0 h 74"/>
                <a:gd name="T4" fmla="*/ 21319 w 166"/>
                <a:gd name="T5" fmla="*/ 43384 h 74"/>
                <a:gd name="T6" fmla="*/ 63956 w 166"/>
                <a:gd name="T7" fmla="*/ 43384 h 74"/>
                <a:gd name="T8" fmla="*/ 85275 w 166"/>
                <a:gd name="T9" fmla="*/ 43384 h 74"/>
                <a:gd name="T10" fmla="*/ 85275 w 166"/>
                <a:gd name="T11" fmla="*/ 43384 h 74"/>
                <a:gd name="T12" fmla="*/ 85275 w 166"/>
                <a:gd name="T13" fmla="*/ 43384 h 74"/>
                <a:gd name="T14" fmla="*/ 63956 w 166"/>
                <a:gd name="T15" fmla="*/ 43384 h 74"/>
                <a:gd name="T16" fmla="*/ 42637 w 166"/>
                <a:gd name="T17" fmla="*/ 43384 h 74"/>
                <a:gd name="T18" fmla="*/ 42637 w 166"/>
                <a:gd name="T19" fmla="*/ 43384 h 74"/>
                <a:gd name="T20" fmla="*/ 42637 w 166"/>
                <a:gd name="T21" fmla="*/ 43384 h 74"/>
                <a:gd name="T22" fmla="*/ 0 w 166"/>
                <a:gd name="T23" fmla="*/ 4338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74"/>
                <a:gd name="T38" fmla="*/ 166 w 16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74">
                  <a:moveTo>
                    <a:pt x="0" y="40"/>
                  </a:moveTo>
                  <a:lnTo>
                    <a:pt x="13" y="0"/>
                  </a:lnTo>
                  <a:lnTo>
                    <a:pt x="48" y="24"/>
                  </a:lnTo>
                  <a:lnTo>
                    <a:pt x="111" y="2"/>
                  </a:lnTo>
                  <a:lnTo>
                    <a:pt x="166" y="30"/>
                  </a:lnTo>
                  <a:lnTo>
                    <a:pt x="150" y="72"/>
                  </a:lnTo>
                  <a:lnTo>
                    <a:pt x="146" y="36"/>
                  </a:lnTo>
                  <a:lnTo>
                    <a:pt x="111" y="23"/>
                  </a:lnTo>
                  <a:lnTo>
                    <a:pt x="77" y="45"/>
                  </a:lnTo>
                  <a:lnTo>
                    <a:pt x="85" y="64"/>
                  </a:lnTo>
                  <a:lnTo>
                    <a:pt x="71" y="74"/>
                  </a:lnTo>
                  <a:lnTo>
                    <a:pt x="0" y="4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4" name="Freeform 384">
              <a:extLst>
                <a:ext uri="{FF2B5EF4-FFF2-40B4-BE49-F238E27FC236}">
                  <a16:creationId xmlns:a16="http://schemas.microsoft.com/office/drawing/2014/main" id="{D845A575-FBC4-9F2B-DD6D-9386BB21C871}"/>
                </a:ext>
              </a:extLst>
            </p:cNvPr>
            <p:cNvSpPr>
              <a:spLocks noChangeAspect="1"/>
            </p:cNvSpPr>
            <p:nvPr/>
          </p:nvSpPr>
          <p:spPr bwMode="auto">
            <a:xfrm>
              <a:off x="2663823" y="4938754"/>
              <a:ext cx="165100" cy="200025"/>
            </a:xfrm>
            <a:custGeom>
              <a:avLst/>
              <a:gdLst>
                <a:gd name="T0" fmla="*/ 0 w 238"/>
                <a:gd name="T1" fmla="*/ 91775 h 249"/>
                <a:gd name="T2" fmla="*/ 20778 w 238"/>
                <a:gd name="T3" fmla="*/ 45915 h 249"/>
                <a:gd name="T4" fmla="*/ 62307 w 238"/>
                <a:gd name="T5" fmla="*/ 0 h 249"/>
                <a:gd name="T6" fmla="*/ 62307 w 238"/>
                <a:gd name="T7" fmla="*/ 45915 h 249"/>
                <a:gd name="T8" fmla="*/ 83086 w 238"/>
                <a:gd name="T9" fmla="*/ 91775 h 249"/>
                <a:gd name="T10" fmla="*/ 103864 w 238"/>
                <a:gd name="T11" fmla="*/ 91775 h 249"/>
                <a:gd name="T12" fmla="*/ 103864 w 238"/>
                <a:gd name="T13" fmla="*/ 137690 h 249"/>
                <a:gd name="T14" fmla="*/ 124642 w 238"/>
                <a:gd name="T15" fmla="*/ 137690 h 249"/>
                <a:gd name="T16" fmla="*/ 124642 w 238"/>
                <a:gd name="T17" fmla="*/ 183604 h 249"/>
                <a:gd name="T18" fmla="*/ 103864 w 238"/>
                <a:gd name="T19" fmla="*/ 183604 h 249"/>
                <a:gd name="T20" fmla="*/ 62307 w 238"/>
                <a:gd name="T21" fmla="*/ 183604 h 249"/>
                <a:gd name="T22" fmla="*/ 83086 w 238"/>
                <a:gd name="T23" fmla="*/ 137690 h 249"/>
                <a:gd name="T24" fmla="*/ 0 w 238"/>
                <a:gd name="T25" fmla="*/ 9177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249"/>
                <a:gd name="T41" fmla="*/ 238 w 238"/>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249">
                  <a:moveTo>
                    <a:pt x="0" y="92"/>
                  </a:moveTo>
                  <a:lnTo>
                    <a:pt x="17" y="14"/>
                  </a:lnTo>
                  <a:lnTo>
                    <a:pt x="102" y="0"/>
                  </a:lnTo>
                  <a:lnTo>
                    <a:pt x="132" y="27"/>
                  </a:lnTo>
                  <a:lnTo>
                    <a:pt x="139" y="86"/>
                  </a:lnTo>
                  <a:lnTo>
                    <a:pt x="200" y="95"/>
                  </a:lnTo>
                  <a:lnTo>
                    <a:pt x="207" y="136"/>
                  </a:lnTo>
                  <a:lnTo>
                    <a:pt x="238" y="144"/>
                  </a:lnTo>
                  <a:lnTo>
                    <a:pt x="233" y="195"/>
                  </a:lnTo>
                  <a:lnTo>
                    <a:pt x="204" y="249"/>
                  </a:lnTo>
                  <a:lnTo>
                    <a:pt x="124" y="245"/>
                  </a:lnTo>
                  <a:lnTo>
                    <a:pt x="141" y="187"/>
                  </a:lnTo>
                  <a:lnTo>
                    <a:pt x="0" y="9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5" name="Freeform 385">
              <a:extLst>
                <a:ext uri="{FF2B5EF4-FFF2-40B4-BE49-F238E27FC236}">
                  <a16:creationId xmlns:a16="http://schemas.microsoft.com/office/drawing/2014/main" id="{A64AF6A9-CC15-2DF5-7553-CE24BD3B668D}"/>
                </a:ext>
              </a:extLst>
            </p:cNvPr>
            <p:cNvSpPr>
              <a:spLocks noChangeAspect="1"/>
            </p:cNvSpPr>
            <p:nvPr/>
          </p:nvSpPr>
          <p:spPr bwMode="auto">
            <a:xfrm>
              <a:off x="2278060" y="4484730"/>
              <a:ext cx="258763" cy="427036"/>
            </a:xfrm>
            <a:custGeom>
              <a:avLst/>
              <a:gdLst>
                <a:gd name="T0" fmla="*/ 0 w 370"/>
                <a:gd name="T1" fmla="*/ 46063 h 530"/>
                <a:gd name="T2" fmla="*/ 21570 w 370"/>
                <a:gd name="T3" fmla="*/ 92181 h 530"/>
                <a:gd name="T4" fmla="*/ 43112 w 370"/>
                <a:gd name="T5" fmla="*/ 138244 h 530"/>
                <a:gd name="T6" fmla="*/ 86224 w 370"/>
                <a:gd name="T7" fmla="*/ 276488 h 530"/>
                <a:gd name="T8" fmla="*/ 172447 w 370"/>
                <a:gd name="T9" fmla="*/ 368613 h 530"/>
                <a:gd name="T10" fmla="*/ 194018 w 370"/>
                <a:gd name="T11" fmla="*/ 322550 h 530"/>
                <a:gd name="T12" fmla="*/ 194018 w 370"/>
                <a:gd name="T13" fmla="*/ 322550 h 530"/>
                <a:gd name="T14" fmla="*/ 194018 w 370"/>
                <a:gd name="T15" fmla="*/ 322550 h 530"/>
                <a:gd name="T16" fmla="*/ 194018 w 370"/>
                <a:gd name="T17" fmla="*/ 322550 h 530"/>
                <a:gd name="T18" fmla="*/ 194018 w 370"/>
                <a:gd name="T19" fmla="*/ 230370 h 530"/>
                <a:gd name="T20" fmla="*/ 194018 w 370"/>
                <a:gd name="T21" fmla="*/ 184307 h 530"/>
                <a:gd name="T22" fmla="*/ 172447 w 370"/>
                <a:gd name="T23" fmla="*/ 184307 h 530"/>
                <a:gd name="T24" fmla="*/ 172447 w 370"/>
                <a:gd name="T25" fmla="*/ 184307 h 530"/>
                <a:gd name="T26" fmla="*/ 172447 w 370"/>
                <a:gd name="T27" fmla="*/ 184307 h 530"/>
                <a:gd name="T28" fmla="*/ 150906 w 370"/>
                <a:gd name="T29" fmla="*/ 184307 h 530"/>
                <a:gd name="T30" fmla="*/ 107794 w 370"/>
                <a:gd name="T31" fmla="*/ 138244 h 530"/>
                <a:gd name="T32" fmla="*/ 150906 w 370"/>
                <a:gd name="T33" fmla="*/ 92181 h 530"/>
                <a:gd name="T34" fmla="*/ 194018 w 370"/>
                <a:gd name="T35" fmla="*/ 46063 h 530"/>
                <a:gd name="T36" fmla="*/ 172447 w 370"/>
                <a:gd name="T37" fmla="*/ 46063 h 530"/>
                <a:gd name="T38" fmla="*/ 194018 w 370"/>
                <a:gd name="T39" fmla="*/ 46063 h 530"/>
                <a:gd name="T40" fmla="*/ 129336 w 370"/>
                <a:gd name="T41" fmla="*/ 46063 h 530"/>
                <a:gd name="T42" fmla="*/ 107794 w 370"/>
                <a:gd name="T43" fmla="*/ 0 h 530"/>
                <a:gd name="T44" fmla="*/ 86224 w 370"/>
                <a:gd name="T45" fmla="*/ 46063 h 530"/>
                <a:gd name="T46" fmla="*/ 64682 w 370"/>
                <a:gd name="T47" fmla="*/ 46063 h 530"/>
                <a:gd name="T48" fmla="*/ 43112 w 370"/>
                <a:gd name="T49" fmla="*/ 92181 h 530"/>
                <a:gd name="T50" fmla="*/ 21570 w 370"/>
                <a:gd name="T51" fmla="*/ 92181 h 530"/>
                <a:gd name="T52" fmla="*/ 21570 w 370"/>
                <a:gd name="T53" fmla="*/ 46063 h 530"/>
                <a:gd name="T54" fmla="*/ 0 w 370"/>
                <a:gd name="T55" fmla="*/ 46063 h 5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530"/>
                <a:gd name="T86" fmla="*/ 370 w 370"/>
                <a:gd name="T87" fmla="*/ 530 h 5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530">
                  <a:moveTo>
                    <a:pt x="0" y="124"/>
                  </a:moveTo>
                  <a:lnTo>
                    <a:pt x="9" y="167"/>
                  </a:lnTo>
                  <a:lnTo>
                    <a:pt x="75" y="240"/>
                  </a:lnTo>
                  <a:lnTo>
                    <a:pt x="149" y="414"/>
                  </a:lnTo>
                  <a:lnTo>
                    <a:pt x="317" y="530"/>
                  </a:lnTo>
                  <a:lnTo>
                    <a:pt x="346" y="509"/>
                  </a:lnTo>
                  <a:lnTo>
                    <a:pt x="361" y="472"/>
                  </a:lnTo>
                  <a:lnTo>
                    <a:pt x="336" y="460"/>
                  </a:lnTo>
                  <a:lnTo>
                    <a:pt x="351" y="450"/>
                  </a:lnTo>
                  <a:lnTo>
                    <a:pt x="370" y="359"/>
                  </a:lnTo>
                  <a:lnTo>
                    <a:pt x="344" y="317"/>
                  </a:lnTo>
                  <a:lnTo>
                    <a:pt x="317" y="317"/>
                  </a:lnTo>
                  <a:lnTo>
                    <a:pt x="317" y="269"/>
                  </a:lnTo>
                  <a:lnTo>
                    <a:pt x="286" y="289"/>
                  </a:lnTo>
                  <a:lnTo>
                    <a:pt x="247" y="272"/>
                  </a:lnTo>
                  <a:lnTo>
                    <a:pt x="221" y="218"/>
                  </a:lnTo>
                  <a:lnTo>
                    <a:pt x="262" y="149"/>
                  </a:lnTo>
                  <a:lnTo>
                    <a:pt x="336" y="119"/>
                  </a:lnTo>
                  <a:lnTo>
                    <a:pt x="316" y="107"/>
                  </a:lnTo>
                  <a:lnTo>
                    <a:pt x="327" y="72"/>
                  </a:lnTo>
                  <a:lnTo>
                    <a:pt x="244" y="66"/>
                  </a:lnTo>
                  <a:lnTo>
                    <a:pt x="180" y="0"/>
                  </a:lnTo>
                  <a:lnTo>
                    <a:pt x="166" y="49"/>
                  </a:lnTo>
                  <a:lnTo>
                    <a:pt x="98" y="89"/>
                  </a:lnTo>
                  <a:lnTo>
                    <a:pt x="65" y="139"/>
                  </a:lnTo>
                  <a:lnTo>
                    <a:pt x="27" y="132"/>
                  </a:lnTo>
                  <a:lnTo>
                    <a:pt x="32" y="100"/>
                  </a:lnTo>
                  <a:lnTo>
                    <a:pt x="0" y="12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6" name="Freeform 411">
              <a:extLst>
                <a:ext uri="{FF2B5EF4-FFF2-40B4-BE49-F238E27FC236}">
                  <a16:creationId xmlns:a16="http://schemas.microsoft.com/office/drawing/2014/main" id="{FA51B302-21B8-C356-EE7A-2A9C16EAC0EA}"/>
                </a:ext>
              </a:extLst>
            </p:cNvPr>
            <p:cNvSpPr>
              <a:spLocks noChangeAspect="1"/>
            </p:cNvSpPr>
            <p:nvPr/>
          </p:nvSpPr>
          <p:spPr bwMode="auto">
            <a:xfrm>
              <a:off x="2755897" y="4345031"/>
              <a:ext cx="84138" cy="92075"/>
            </a:xfrm>
            <a:custGeom>
              <a:avLst/>
              <a:gdLst>
                <a:gd name="T0" fmla="*/ 0 w 120"/>
                <a:gd name="T1" fmla="*/ 0 h 115"/>
                <a:gd name="T2" fmla="*/ 21643 w 120"/>
                <a:gd name="T3" fmla="*/ 0 h 115"/>
                <a:gd name="T4" fmla="*/ 64956 w 120"/>
                <a:gd name="T5" fmla="*/ 0 h 115"/>
                <a:gd name="T6" fmla="*/ 64956 w 120"/>
                <a:gd name="T7" fmla="*/ 44148 h 115"/>
                <a:gd name="T8" fmla="*/ 21643 w 120"/>
                <a:gd name="T9" fmla="*/ 44148 h 115"/>
                <a:gd name="T10" fmla="*/ 0 w 120"/>
                <a:gd name="T11" fmla="*/ 0 h 115"/>
                <a:gd name="T12" fmla="*/ 0 60000 65536"/>
                <a:gd name="T13" fmla="*/ 0 60000 65536"/>
                <a:gd name="T14" fmla="*/ 0 60000 65536"/>
                <a:gd name="T15" fmla="*/ 0 60000 65536"/>
                <a:gd name="T16" fmla="*/ 0 60000 65536"/>
                <a:gd name="T17" fmla="*/ 0 60000 65536"/>
                <a:gd name="T18" fmla="*/ 0 w 120"/>
                <a:gd name="T19" fmla="*/ 0 h 115"/>
                <a:gd name="T20" fmla="*/ 120 w 12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20" h="115">
                  <a:moveTo>
                    <a:pt x="0" y="53"/>
                  </a:moveTo>
                  <a:lnTo>
                    <a:pt x="33" y="0"/>
                  </a:lnTo>
                  <a:lnTo>
                    <a:pt x="120" y="9"/>
                  </a:lnTo>
                  <a:lnTo>
                    <a:pt x="109" y="105"/>
                  </a:lnTo>
                  <a:lnTo>
                    <a:pt x="47" y="115"/>
                  </a:lnTo>
                  <a:lnTo>
                    <a:pt x="0" y="53"/>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7" name="Freeform 419">
              <a:extLst>
                <a:ext uri="{FF2B5EF4-FFF2-40B4-BE49-F238E27FC236}">
                  <a16:creationId xmlns:a16="http://schemas.microsoft.com/office/drawing/2014/main" id="{612A371E-B4BB-CA55-F1CA-1A5F316AB3FC}"/>
                </a:ext>
              </a:extLst>
            </p:cNvPr>
            <p:cNvSpPr>
              <a:spLocks noChangeAspect="1"/>
            </p:cNvSpPr>
            <p:nvPr/>
          </p:nvSpPr>
          <p:spPr bwMode="auto">
            <a:xfrm>
              <a:off x="2676522" y="4229144"/>
              <a:ext cx="19050" cy="17462"/>
            </a:xfrm>
            <a:custGeom>
              <a:avLst/>
              <a:gdLst>
                <a:gd name="T0" fmla="*/ 0 w 29"/>
                <a:gd name="T1" fmla="*/ 0 h 21"/>
                <a:gd name="T2" fmla="*/ 15205 w 29"/>
                <a:gd name="T3" fmla="*/ 0 h 21"/>
                <a:gd name="T4" fmla="*/ 15205 w 29"/>
                <a:gd name="T5" fmla="*/ 0 h 21"/>
                <a:gd name="T6" fmla="*/ 0 w 29"/>
                <a:gd name="T7" fmla="*/ 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1"/>
                  </a:moveTo>
                  <a:lnTo>
                    <a:pt x="27" y="17"/>
                  </a:lnTo>
                  <a:lnTo>
                    <a:pt x="29" y="0"/>
                  </a:lnTo>
                  <a:lnTo>
                    <a:pt x="0" y="2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8" name="Freeform 441">
              <a:extLst>
                <a:ext uri="{FF2B5EF4-FFF2-40B4-BE49-F238E27FC236}">
                  <a16:creationId xmlns:a16="http://schemas.microsoft.com/office/drawing/2014/main" id="{5C2D9D88-1332-5041-EB67-E0BAF4D30129}"/>
                </a:ext>
              </a:extLst>
            </p:cNvPr>
            <p:cNvSpPr>
              <a:spLocks noChangeAspect="1"/>
            </p:cNvSpPr>
            <p:nvPr/>
          </p:nvSpPr>
          <p:spPr bwMode="auto">
            <a:xfrm>
              <a:off x="2747962" y="5210217"/>
              <a:ext cx="106363" cy="123824"/>
            </a:xfrm>
            <a:custGeom>
              <a:avLst/>
              <a:gdLst>
                <a:gd name="T0" fmla="*/ 0 w 152"/>
                <a:gd name="T1" fmla="*/ 43384 h 156"/>
                <a:gd name="T2" fmla="*/ 21817 w 152"/>
                <a:gd name="T3" fmla="*/ 43384 h 156"/>
                <a:gd name="T4" fmla="*/ 21817 w 152"/>
                <a:gd name="T5" fmla="*/ 0 h 156"/>
                <a:gd name="T6" fmla="*/ 87326 w 152"/>
                <a:gd name="T7" fmla="*/ 43384 h 156"/>
                <a:gd name="T8" fmla="*/ 87326 w 152"/>
                <a:gd name="T9" fmla="*/ 43384 h 156"/>
                <a:gd name="T10" fmla="*/ 87326 w 152"/>
                <a:gd name="T11" fmla="*/ 43384 h 156"/>
                <a:gd name="T12" fmla="*/ 65480 w 152"/>
                <a:gd name="T13" fmla="*/ 86820 h 156"/>
                <a:gd name="T14" fmla="*/ 0 w 152"/>
                <a:gd name="T15" fmla="*/ 43384 h 1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6"/>
                <a:gd name="T26" fmla="*/ 152 w 152"/>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6">
                  <a:moveTo>
                    <a:pt x="0" y="126"/>
                  </a:moveTo>
                  <a:lnTo>
                    <a:pt x="24" y="4"/>
                  </a:lnTo>
                  <a:lnTo>
                    <a:pt x="46" y="0"/>
                  </a:lnTo>
                  <a:lnTo>
                    <a:pt x="135" y="61"/>
                  </a:lnTo>
                  <a:lnTo>
                    <a:pt x="152" y="87"/>
                  </a:lnTo>
                  <a:lnTo>
                    <a:pt x="146" y="118"/>
                  </a:lnTo>
                  <a:lnTo>
                    <a:pt x="105" y="156"/>
                  </a:lnTo>
                  <a:lnTo>
                    <a:pt x="0" y="12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9" name="Freeform 442">
              <a:extLst>
                <a:ext uri="{FF2B5EF4-FFF2-40B4-BE49-F238E27FC236}">
                  <a16:creationId xmlns:a16="http://schemas.microsoft.com/office/drawing/2014/main" id="{19BB3693-70AE-1568-97AC-946DD6760C34}"/>
                </a:ext>
              </a:extLst>
            </p:cNvPr>
            <p:cNvSpPr>
              <a:spLocks noChangeAspect="1"/>
            </p:cNvSpPr>
            <p:nvPr/>
          </p:nvSpPr>
          <p:spPr bwMode="auto">
            <a:xfrm>
              <a:off x="2446340" y="4192631"/>
              <a:ext cx="274638" cy="269874"/>
            </a:xfrm>
            <a:custGeom>
              <a:avLst/>
              <a:gdLst>
                <a:gd name="T0" fmla="*/ 0 w 395"/>
                <a:gd name="T1" fmla="*/ 46586 h 334"/>
                <a:gd name="T2" fmla="*/ 20932 w 395"/>
                <a:gd name="T3" fmla="*/ 139814 h 334"/>
                <a:gd name="T4" fmla="*/ 41891 w 395"/>
                <a:gd name="T5" fmla="*/ 139814 h 334"/>
                <a:gd name="T6" fmla="*/ 62823 w 395"/>
                <a:gd name="T7" fmla="*/ 139814 h 334"/>
                <a:gd name="T8" fmla="*/ 83782 w 395"/>
                <a:gd name="T9" fmla="*/ 139814 h 334"/>
                <a:gd name="T10" fmla="*/ 83782 w 395"/>
                <a:gd name="T11" fmla="*/ 232986 h 334"/>
                <a:gd name="T12" fmla="*/ 104714 w 395"/>
                <a:gd name="T13" fmla="*/ 232986 h 334"/>
                <a:gd name="T14" fmla="*/ 104714 w 395"/>
                <a:gd name="T15" fmla="*/ 232986 h 334"/>
                <a:gd name="T16" fmla="*/ 167565 w 395"/>
                <a:gd name="T17" fmla="*/ 232986 h 334"/>
                <a:gd name="T18" fmla="*/ 146605 w 395"/>
                <a:gd name="T19" fmla="*/ 232986 h 334"/>
                <a:gd name="T20" fmla="*/ 146605 w 395"/>
                <a:gd name="T21" fmla="*/ 139814 h 334"/>
                <a:gd name="T22" fmla="*/ 167565 w 395"/>
                <a:gd name="T23" fmla="*/ 139814 h 334"/>
                <a:gd name="T24" fmla="*/ 188497 w 395"/>
                <a:gd name="T25" fmla="*/ 139814 h 334"/>
                <a:gd name="T26" fmla="*/ 188497 w 395"/>
                <a:gd name="T27" fmla="*/ 139814 h 334"/>
                <a:gd name="T28" fmla="*/ 209456 w 395"/>
                <a:gd name="T29" fmla="*/ 139814 h 334"/>
                <a:gd name="T30" fmla="*/ 188497 w 395"/>
                <a:gd name="T31" fmla="*/ 139814 h 334"/>
                <a:gd name="T32" fmla="*/ 209456 w 395"/>
                <a:gd name="T33" fmla="*/ 46586 h 334"/>
                <a:gd name="T34" fmla="*/ 188497 w 395"/>
                <a:gd name="T35" fmla="*/ 46586 h 334"/>
                <a:gd name="T36" fmla="*/ 188497 w 395"/>
                <a:gd name="T37" fmla="*/ 46586 h 334"/>
                <a:gd name="T38" fmla="*/ 167565 w 395"/>
                <a:gd name="T39" fmla="*/ 46586 h 334"/>
                <a:gd name="T40" fmla="*/ 167565 w 395"/>
                <a:gd name="T41" fmla="*/ 46586 h 334"/>
                <a:gd name="T42" fmla="*/ 83782 w 395"/>
                <a:gd name="T43" fmla="*/ 46586 h 334"/>
                <a:gd name="T44" fmla="*/ 62823 w 395"/>
                <a:gd name="T45" fmla="*/ 0 h 334"/>
                <a:gd name="T46" fmla="*/ 62823 w 395"/>
                <a:gd name="T47" fmla="*/ 46586 h 334"/>
                <a:gd name="T48" fmla="*/ 20932 w 395"/>
                <a:gd name="T49" fmla="*/ 46586 h 334"/>
                <a:gd name="T50" fmla="*/ 41891 w 395"/>
                <a:gd name="T51" fmla="*/ 46586 h 334"/>
                <a:gd name="T52" fmla="*/ 20932 w 395"/>
                <a:gd name="T53" fmla="*/ 46586 h 334"/>
                <a:gd name="T54" fmla="*/ 20932 w 395"/>
                <a:gd name="T55" fmla="*/ 46586 h 334"/>
                <a:gd name="T56" fmla="*/ 41891 w 395"/>
                <a:gd name="T57" fmla="*/ 46586 h 334"/>
                <a:gd name="T58" fmla="*/ 0 w 395"/>
                <a:gd name="T59" fmla="*/ 46586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5"/>
                <a:gd name="T91" fmla="*/ 0 h 334"/>
                <a:gd name="T92" fmla="*/ 395 w 395"/>
                <a:gd name="T93" fmla="*/ 334 h 3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5" h="334">
                  <a:moveTo>
                    <a:pt x="0" y="91"/>
                  </a:moveTo>
                  <a:lnTo>
                    <a:pt x="36" y="149"/>
                  </a:lnTo>
                  <a:lnTo>
                    <a:pt x="93" y="156"/>
                  </a:lnTo>
                  <a:lnTo>
                    <a:pt x="111" y="180"/>
                  </a:lnTo>
                  <a:lnTo>
                    <a:pt x="168" y="177"/>
                  </a:lnTo>
                  <a:lnTo>
                    <a:pt x="160" y="278"/>
                  </a:lnTo>
                  <a:lnTo>
                    <a:pt x="188" y="320"/>
                  </a:lnTo>
                  <a:lnTo>
                    <a:pt x="220" y="334"/>
                  </a:lnTo>
                  <a:lnTo>
                    <a:pt x="291" y="294"/>
                  </a:lnTo>
                  <a:lnTo>
                    <a:pt x="263" y="289"/>
                  </a:lnTo>
                  <a:lnTo>
                    <a:pt x="249" y="232"/>
                  </a:lnTo>
                  <a:lnTo>
                    <a:pt x="298" y="244"/>
                  </a:lnTo>
                  <a:lnTo>
                    <a:pt x="372" y="208"/>
                  </a:lnTo>
                  <a:lnTo>
                    <a:pt x="352" y="180"/>
                  </a:lnTo>
                  <a:lnTo>
                    <a:pt x="376" y="154"/>
                  </a:lnTo>
                  <a:lnTo>
                    <a:pt x="366" y="136"/>
                  </a:lnTo>
                  <a:lnTo>
                    <a:pt x="395" y="115"/>
                  </a:lnTo>
                  <a:lnTo>
                    <a:pt x="358" y="111"/>
                  </a:lnTo>
                  <a:lnTo>
                    <a:pt x="358" y="85"/>
                  </a:lnTo>
                  <a:lnTo>
                    <a:pt x="301" y="55"/>
                  </a:lnTo>
                  <a:lnTo>
                    <a:pt x="327" y="46"/>
                  </a:lnTo>
                  <a:lnTo>
                    <a:pt x="154" y="53"/>
                  </a:lnTo>
                  <a:lnTo>
                    <a:pt x="97" y="0"/>
                  </a:lnTo>
                  <a:lnTo>
                    <a:pt x="100" y="24"/>
                  </a:lnTo>
                  <a:lnTo>
                    <a:pt x="51" y="44"/>
                  </a:lnTo>
                  <a:lnTo>
                    <a:pt x="65" y="85"/>
                  </a:lnTo>
                  <a:lnTo>
                    <a:pt x="48" y="98"/>
                  </a:lnTo>
                  <a:lnTo>
                    <a:pt x="36" y="62"/>
                  </a:lnTo>
                  <a:lnTo>
                    <a:pt x="55" y="14"/>
                  </a:lnTo>
                  <a:lnTo>
                    <a:pt x="0" y="9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0" name="Freeform 521">
              <a:extLst>
                <a:ext uri="{FF2B5EF4-FFF2-40B4-BE49-F238E27FC236}">
                  <a16:creationId xmlns:a16="http://schemas.microsoft.com/office/drawing/2014/main" id="{4C10C9A4-6473-876F-475F-A59EBFA9B25A}"/>
                </a:ext>
              </a:extLst>
            </p:cNvPr>
            <p:cNvSpPr>
              <a:spLocks noChangeAspect="1"/>
            </p:cNvSpPr>
            <p:nvPr/>
          </p:nvSpPr>
          <p:spPr bwMode="auto">
            <a:xfrm>
              <a:off x="2538414" y="5848390"/>
              <a:ext cx="73025" cy="73025"/>
            </a:xfrm>
            <a:custGeom>
              <a:avLst/>
              <a:gdLst>
                <a:gd name="T0" fmla="*/ 0 w 103"/>
                <a:gd name="T1" fmla="*/ 0 h 91"/>
                <a:gd name="T2" fmla="*/ 22801 w 103"/>
                <a:gd name="T3" fmla="*/ 44339 h 91"/>
                <a:gd name="T4" fmla="*/ 68402 w 103"/>
                <a:gd name="T5" fmla="*/ 44339 h 91"/>
                <a:gd name="T6" fmla="*/ 22801 w 103"/>
                <a:gd name="T7" fmla="*/ 0 h 91"/>
                <a:gd name="T8" fmla="*/ 0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0" y="0"/>
                  </a:moveTo>
                  <a:lnTo>
                    <a:pt x="3" y="91"/>
                  </a:lnTo>
                  <a:lnTo>
                    <a:pt x="103" y="79"/>
                  </a:lnTo>
                  <a:lnTo>
                    <a:pt x="24" y="44"/>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1" name="Freeform 522">
              <a:extLst>
                <a:ext uri="{FF2B5EF4-FFF2-40B4-BE49-F238E27FC236}">
                  <a16:creationId xmlns:a16="http://schemas.microsoft.com/office/drawing/2014/main" id="{9C5BC5BD-6830-59B2-043D-4107CC5C8DD4}"/>
                </a:ext>
              </a:extLst>
            </p:cNvPr>
            <p:cNvSpPr>
              <a:spLocks noChangeAspect="1"/>
            </p:cNvSpPr>
            <p:nvPr/>
          </p:nvSpPr>
          <p:spPr bwMode="auto">
            <a:xfrm>
              <a:off x="2435226" y="5872202"/>
              <a:ext cx="26988" cy="22225"/>
            </a:xfrm>
            <a:custGeom>
              <a:avLst/>
              <a:gdLst>
                <a:gd name="T0" fmla="*/ 0 w 38"/>
                <a:gd name="T1" fmla="*/ 0 h 26"/>
                <a:gd name="T2" fmla="*/ 21520 w 38"/>
                <a:gd name="T3" fmla="*/ 58351 h 26"/>
                <a:gd name="T4" fmla="*/ 21520 w 38"/>
                <a:gd name="T5" fmla="*/ 58351 h 26"/>
                <a:gd name="T6" fmla="*/ 0 w 38"/>
                <a:gd name="T7" fmla="*/ 0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0"/>
                  </a:moveTo>
                  <a:lnTo>
                    <a:pt x="38" y="6"/>
                  </a:lnTo>
                  <a:lnTo>
                    <a:pt x="38" y="26"/>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2" name="Freeform 523">
              <a:extLst>
                <a:ext uri="{FF2B5EF4-FFF2-40B4-BE49-F238E27FC236}">
                  <a16:creationId xmlns:a16="http://schemas.microsoft.com/office/drawing/2014/main" id="{7A752F5B-AE8C-B7F9-140F-15AA2AA32FE0}"/>
                </a:ext>
              </a:extLst>
            </p:cNvPr>
            <p:cNvSpPr>
              <a:spLocks noChangeAspect="1"/>
            </p:cNvSpPr>
            <p:nvPr/>
          </p:nvSpPr>
          <p:spPr bwMode="auto">
            <a:xfrm>
              <a:off x="2441567" y="5827755"/>
              <a:ext cx="38100" cy="46037"/>
            </a:xfrm>
            <a:custGeom>
              <a:avLst/>
              <a:gdLst>
                <a:gd name="T0" fmla="*/ 0 w 56"/>
                <a:gd name="T1" fmla="*/ 43385 h 58"/>
                <a:gd name="T2" fmla="*/ 20051 w 56"/>
                <a:gd name="T3" fmla="*/ 0 h 58"/>
                <a:gd name="T4" fmla="*/ 20051 w 56"/>
                <a:gd name="T5" fmla="*/ 43385 h 58"/>
                <a:gd name="T6" fmla="*/ 40103 w 56"/>
                <a:gd name="T7" fmla="*/ 43385 h 58"/>
                <a:gd name="T8" fmla="*/ 20051 w 56"/>
                <a:gd name="T9" fmla="*/ 43385 h 58"/>
                <a:gd name="T10" fmla="*/ 0 w 56"/>
                <a:gd name="T11" fmla="*/ 43385 h 58"/>
                <a:gd name="T12" fmla="*/ 0 60000 65536"/>
                <a:gd name="T13" fmla="*/ 0 60000 65536"/>
                <a:gd name="T14" fmla="*/ 0 60000 65536"/>
                <a:gd name="T15" fmla="*/ 0 60000 65536"/>
                <a:gd name="T16" fmla="*/ 0 60000 65536"/>
                <a:gd name="T17" fmla="*/ 0 60000 65536"/>
                <a:gd name="T18" fmla="*/ 0 w 56"/>
                <a:gd name="T19" fmla="*/ 0 h 58"/>
                <a:gd name="T20" fmla="*/ 56 w 5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6" h="58">
                  <a:moveTo>
                    <a:pt x="0" y="8"/>
                  </a:moveTo>
                  <a:lnTo>
                    <a:pt x="15" y="0"/>
                  </a:lnTo>
                  <a:lnTo>
                    <a:pt x="14" y="25"/>
                  </a:lnTo>
                  <a:lnTo>
                    <a:pt x="56" y="35"/>
                  </a:lnTo>
                  <a:lnTo>
                    <a:pt x="29" y="58"/>
                  </a:lnTo>
                  <a:lnTo>
                    <a:pt x="0" y="8"/>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3" name="Freeform 524">
              <a:extLst>
                <a:ext uri="{FF2B5EF4-FFF2-40B4-BE49-F238E27FC236}">
                  <a16:creationId xmlns:a16="http://schemas.microsoft.com/office/drawing/2014/main" id="{DF7CD35C-3C92-9BC6-737D-F64625EC4A9D}"/>
                </a:ext>
              </a:extLst>
            </p:cNvPr>
            <p:cNvSpPr>
              <a:spLocks noChangeAspect="1"/>
            </p:cNvSpPr>
            <p:nvPr/>
          </p:nvSpPr>
          <p:spPr bwMode="auto">
            <a:xfrm>
              <a:off x="2471726" y="5886493"/>
              <a:ext cx="19050" cy="11112"/>
            </a:xfrm>
            <a:custGeom>
              <a:avLst/>
              <a:gdLst>
                <a:gd name="T0" fmla="*/ 0 w 30"/>
                <a:gd name="T1" fmla="*/ 43383 h 14"/>
                <a:gd name="T2" fmla="*/ 12406 w 30"/>
                <a:gd name="T3" fmla="*/ 0 h 14"/>
                <a:gd name="T4" fmla="*/ 12406 w 30"/>
                <a:gd name="T5" fmla="*/ 43383 h 14"/>
                <a:gd name="T6" fmla="*/ 0 w 30"/>
                <a:gd name="T7" fmla="*/ 43383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0" y="11"/>
                  </a:moveTo>
                  <a:lnTo>
                    <a:pt x="9" y="0"/>
                  </a:lnTo>
                  <a:lnTo>
                    <a:pt x="30" y="14"/>
                  </a:lnTo>
                  <a:lnTo>
                    <a:pt x="0" y="1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4" name="Freeform 525">
              <a:extLst>
                <a:ext uri="{FF2B5EF4-FFF2-40B4-BE49-F238E27FC236}">
                  <a16:creationId xmlns:a16="http://schemas.microsoft.com/office/drawing/2014/main" id="{585E3FA9-19B9-7122-920F-01833B8ABBDF}"/>
                </a:ext>
              </a:extLst>
            </p:cNvPr>
            <p:cNvSpPr>
              <a:spLocks noChangeAspect="1"/>
            </p:cNvSpPr>
            <p:nvPr/>
          </p:nvSpPr>
          <p:spPr bwMode="auto">
            <a:xfrm>
              <a:off x="2484435" y="5848371"/>
              <a:ext cx="57150" cy="73025"/>
            </a:xfrm>
            <a:custGeom>
              <a:avLst/>
              <a:gdLst>
                <a:gd name="T0" fmla="*/ 0 w 81"/>
                <a:gd name="T1" fmla="*/ 44339 h 91"/>
                <a:gd name="T2" fmla="*/ 22314 w 81"/>
                <a:gd name="T3" fmla="*/ 0 h 91"/>
                <a:gd name="T4" fmla="*/ 44658 w 81"/>
                <a:gd name="T5" fmla="*/ 44339 h 91"/>
                <a:gd name="T6" fmla="*/ 22314 w 81"/>
                <a:gd name="T7" fmla="*/ 0 h 91"/>
                <a:gd name="T8" fmla="*/ 44658 w 81"/>
                <a:gd name="T9" fmla="*/ 0 h 91"/>
                <a:gd name="T10" fmla="*/ 22314 w 81"/>
                <a:gd name="T11" fmla="*/ 0 h 91"/>
                <a:gd name="T12" fmla="*/ 22314 w 81"/>
                <a:gd name="T13" fmla="*/ 0 h 91"/>
                <a:gd name="T14" fmla="*/ 44658 w 81"/>
                <a:gd name="T15" fmla="*/ 0 h 91"/>
                <a:gd name="T16" fmla="*/ 44658 w 81"/>
                <a:gd name="T17" fmla="*/ 44339 h 91"/>
                <a:gd name="T18" fmla="*/ 0 w 81"/>
                <a:gd name="T19" fmla="*/ 4433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1"/>
                <a:gd name="T32" fmla="*/ 81 w 8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1">
                  <a:moveTo>
                    <a:pt x="0" y="74"/>
                  </a:moveTo>
                  <a:lnTo>
                    <a:pt x="13" y="59"/>
                  </a:lnTo>
                  <a:lnTo>
                    <a:pt x="56" y="68"/>
                  </a:lnTo>
                  <a:lnTo>
                    <a:pt x="37" y="45"/>
                  </a:lnTo>
                  <a:lnTo>
                    <a:pt x="58" y="31"/>
                  </a:lnTo>
                  <a:lnTo>
                    <a:pt x="27" y="27"/>
                  </a:lnTo>
                  <a:lnTo>
                    <a:pt x="27" y="6"/>
                  </a:lnTo>
                  <a:lnTo>
                    <a:pt x="78" y="0"/>
                  </a:lnTo>
                  <a:lnTo>
                    <a:pt x="81" y="91"/>
                  </a:lnTo>
                  <a:lnTo>
                    <a:pt x="0" y="7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5" name="Freeform 526">
              <a:extLst>
                <a:ext uri="{FF2B5EF4-FFF2-40B4-BE49-F238E27FC236}">
                  <a16:creationId xmlns:a16="http://schemas.microsoft.com/office/drawing/2014/main" id="{1FAF93A6-8CE8-5E34-28AA-B50D999C5E88}"/>
                </a:ext>
              </a:extLst>
            </p:cNvPr>
            <p:cNvSpPr>
              <a:spLocks noChangeAspect="1"/>
            </p:cNvSpPr>
            <p:nvPr/>
          </p:nvSpPr>
          <p:spPr bwMode="auto">
            <a:xfrm>
              <a:off x="2513024" y="5930978"/>
              <a:ext cx="42864" cy="14287"/>
            </a:xfrm>
            <a:custGeom>
              <a:avLst/>
              <a:gdLst>
                <a:gd name="T0" fmla="*/ 0 w 61"/>
                <a:gd name="T1" fmla="*/ 0 h 17"/>
                <a:gd name="T2" fmla="*/ 43578 w 61"/>
                <a:gd name="T3" fmla="*/ 61130 h 17"/>
                <a:gd name="T4" fmla="*/ 43578 w 61"/>
                <a:gd name="T5" fmla="*/ 61130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54" y="5"/>
                  </a:lnTo>
                  <a:lnTo>
                    <a:pt x="61" y="17"/>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6" name="Freeform 527">
              <a:extLst>
                <a:ext uri="{FF2B5EF4-FFF2-40B4-BE49-F238E27FC236}">
                  <a16:creationId xmlns:a16="http://schemas.microsoft.com/office/drawing/2014/main" id="{B32F9AD3-86B7-37C5-3245-8E7E56CB99E4}"/>
                </a:ext>
              </a:extLst>
            </p:cNvPr>
            <p:cNvSpPr>
              <a:spLocks noChangeAspect="1"/>
            </p:cNvSpPr>
            <p:nvPr/>
          </p:nvSpPr>
          <p:spPr bwMode="auto">
            <a:xfrm>
              <a:off x="2554288" y="5921429"/>
              <a:ext cx="19050" cy="9525"/>
            </a:xfrm>
            <a:custGeom>
              <a:avLst/>
              <a:gdLst>
                <a:gd name="T0" fmla="*/ 0 w 28"/>
                <a:gd name="T1" fmla="*/ 43386 h 12"/>
                <a:gd name="T2" fmla="*/ 18775 w 28"/>
                <a:gd name="T3" fmla="*/ 0 h 12"/>
                <a:gd name="T4" fmla="*/ 18775 w 28"/>
                <a:gd name="T5" fmla="*/ 43386 h 12"/>
                <a:gd name="T6" fmla="*/ 0 w 28"/>
                <a:gd name="T7" fmla="*/ 43386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12"/>
                  </a:moveTo>
                  <a:lnTo>
                    <a:pt x="6" y="0"/>
                  </a:lnTo>
                  <a:lnTo>
                    <a:pt x="28" y="12"/>
                  </a:lnTo>
                  <a:lnTo>
                    <a:pt x="0" y="1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77" name="Group 76">
            <a:extLst>
              <a:ext uri="{FF2B5EF4-FFF2-40B4-BE49-F238E27FC236}">
                <a16:creationId xmlns:a16="http://schemas.microsoft.com/office/drawing/2014/main" id="{72174012-2B66-9677-9382-2E867FDB7F55}"/>
              </a:ext>
            </a:extLst>
          </p:cNvPr>
          <p:cNvGrpSpPr/>
          <p:nvPr>
            <p:custDataLst>
              <p:tags r:id="rId4"/>
            </p:custDataLst>
          </p:nvPr>
        </p:nvGrpSpPr>
        <p:grpSpPr>
          <a:xfrm>
            <a:off x="3283540" y="1967064"/>
            <a:ext cx="2135679" cy="1763318"/>
            <a:chOff x="2451100" y="1816154"/>
            <a:chExt cx="2203451" cy="1819274"/>
          </a:xfrm>
          <a:solidFill>
            <a:srgbClr val="F25C75"/>
          </a:solidFill>
        </p:grpSpPr>
        <p:sp>
          <p:nvSpPr>
            <p:cNvPr id="78" name="Freeform 281">
              <a:extLst>
                <a:ext uri="{FF2B5EF4-FFF2-40B4-BE49-F238E27FC236}">
                  <a16:creationId xmlns:a16="http://schemas.microsoft.com/office/drawing/2014/main" id="{2221031A-F39C-59B2-0B99-77052A04B4CF}"/>
                </a:ext>
              </a:extLst>
            </p:cNvPr>
            <p:cNvSpPr>
              <a:spLocks noChangeAspect="1"/>
            </p:cNvSpPr>
            <p:nvPr/>
          </p:nvSpPr>
          <p:spPr bwMode="auto">
            <a:xfrm>
              <a:off x="4138613" y="3233791"/>
              <a:ext cx="157163" cy="69850"/>
            </a:xfrm>
            <a:custGeom>
              <a:avLst/>
              <a:gdLst>
                <a:gd name="T0" fmla="*/ 0 w 224"/>
                <a:gd name="T1" fmla="*/ 49837 h 86"/>
                <a:gd name="T2" fmla="*/ 21936 w 224"/>
                <a:gd name="T3" fmla="*/ 49837 h 86"/>
                <a:gd name="T4" fmla="*/ 21936 w 224"/>
                <a:gd name="T5" fmla="*/ 99615 h 86"/>
                <a:gd name="T6" fmla="*/ 21936 w 224"/>
                <a:gd name="T7" fmla="*/ 99615 h 86"/>
                <a:gd name="T8" fmla="*/ 43900 w 224"/>
                <a:gd name="T9" fmla="*/ 99615 h 86"/>
                <a:gd name="T10" fmla="*/ 65836 w 224"/>
                <a:gd name="T11" fmla="*/ 99615 h 86"/>
                <a:gd name="T12" fmla="*/ 109736 w 224"/>
                <a:gd name="T13" fmla="*/ 99615 h 86"/>
                <a:gd name="T14" fmla="*/ 131701 w 224"/>
                <a:gd name="T15" fmla="*/ 49837 h 86"/>
                <a:gd name="T16" fmla="*/ 109736 w 224"/>
                <a:gd name="T17" fmla="*/ 0 h 86"/>
                <a:gd name="T18" fmla="*/ 65836 w 224"/>
                <a:gd name="T19" fmla="*/ 49837 h 86"/>
                <a:gd name="T20" fmla="*/ 65836 w 224"/>
                <a:gd name="T21" fmla="*/ 49837 h 86"/>
                <a:gd name="T22" fmla="*/ 0 w 224"/>
                <a:gd name="T23" fmla="*/ 4983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6"/>
                <a:gd name="T38" fmla="*/ 224 w 224"/>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6">
                  <a:moveTo>
                    <a:pt x="0" y="49"/>
                  </a:moveTo>
                  <a:lnTo>
                    <a:pt x="4" y="52"/>
                  </a:lnTo>
                  <a:lnTo>
                    <a:pt x="4" y="68"/>
                  </a:lnTo>
                  <a:lnTo>
                    <a:pt x="30" y="72"/>
                  </a:lnTo>
                  <a:lnTo>
                    <a:pt x="74" y="64"/>
                  </a:lnTo>
                  <a:lnTo>
                    <a:pt x="125" y="86"/>
                  </a:lnTo>
                  <a:lnTo>
                    <a:pt x="195" y="71"/>
                  </a:lnTo>
                  <a:lnTo>
                    <a:pt x="224" y="27"/>
                  </a:lnTo>
                  <a:lnTo>
                    <a:pt x="212" y="0"/>
                  </a:lnTo>
                  <a:lnTo>
                    <a:pt x="126" y="1"/>
                  </a:lnTo>
                  <a:lnTo>
                    <a:pt x="99" y="48"/>
                  </a:lnTo>
                  <a:lnTo>
                    <a:pt x="0" y="49"/>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9" name="Freeform 283">
              <a:extLst>
                <a:ext uri="{FF2B5EF4-FFF2-40B4-BE49-F238E27FC236}">
                  <a16:creationId xmlns:a16="http://schemas.microsoft.com/office/drawing/2014/main" id="{C66391CB-5E29-AACB-2402-23A4610EA34F}"/>
                </a:ext>
              </a:extLst>
            </p:cNvPr>
            <p:cNvSpPr>
              <a:spLocks noChangeAspect="1"/>
            </p:cNvSpPr>
            <p:nvPr/>
          </p:nvSpPr>
          <p:spPr bwMode="auto">
            <a:xfrm>
              <a:off x="4003675" y="3154416"/>
              <a:ext cx="65088" cy="57150"/>
            </a:xfrm>
            <a:custGeom>
              <a:avLst/>
              <a:gdLst>
                <a:gd name="T0" fmla="*/ 0 w 96"/>
                <a:gd name="T1" fmla="*/ 52933 h 69"/>
                <a:gd name="T2" fmla="*/ 18922 w 96"/>
                <a:gd name="T3" fmla="*/ 52933 h 69"/>
                <a:gd name="T4" fmla="*/ 37870 w 96"/>
                <a:gd name="T5" fmla="*/ 0 h 69"/>
                <a:gd name="T6" fmla="*/ 37870 w 96"/>
                <a:gd name="T7" fmla="*/ 52933 h 69"/>
                <a:gd name="T8" fmla="*/ 37870 w 96"/>
                <a:gd name="T9" fmla="*/ 52933 h 69"/>
                <a:gd name="T10" fmla="*/ 37870 w 96"/>
                <a:gd name="T11" fmla="*/ 105927 h 69"/>
                <a:gd name="T12" fmla="*/ 0 w 96"/>
                <a:gd name="T13" fmla="*/ 52933 h 69"/>
                <a:gd name="T14" fmla="*/ 0 60000 65536"/>
                <a:gd name="T15" fmla="*/ 0 60000 65536"/>
                <a:gd name="T16" fmla="*/ 0 60000 65536"/>
                <a:gd name="T17" fmla="*/ 0 60000 65536"/>
                <a:gd name="T18" fmla="*/ 0 60000 65536"/>
                <a:gd name="T19" fmla="*/ 0 60000 65536"/>
                <a:gd name="T20" fmla="*/ 0 60000 65536"/>
                <a:gd name="T21" fmla="*/ 0 w 96"/>
                <a:gd name="T22" fmla="*/ 0 h 69"/>
                <a:gd name="T23" fmla="*/ 96 w 96"/>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9">
                  <a:moveTo>
                    <a:pt x="0" y="13"/>
                  </a:moveTo>
                  <a:lnTo>
                    <a:pt x="21" y="3"/>
                  </a:lnTo>
                  <a:lnTo>
                    <a:pt x="64" y="0"/>
                  </a:lnTo>
                  <a:lnTo>
                    <a:pt x="93" y="28"/>
                  </a:lnTo>
                  <a:lnTo>
                    <a:pt x="96" y="49"/>
                  </a:lnTo>
                  <a:lnTo>
                    <a:pt x="85" y="69"/>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0" name="Freeform 322">
              <a:extLst>
                <a:ext uri="{FF2B5EF4-FFF2-40B4-BE49-F238E27FC236}">
                  <a16:creationId xmlns:a16="http://schemas.microsoft.com/office/drawing/2014/main" id="{F8B4772E-5345-185E-7087-4677800E5D1D}"/>
                </a:ext>
              </a:extLst>
            </p:cNvPr>
            <p:cNvSpPr>
              <a:spLocks noChangeAspect="1"/>
            </p:cNvSpPr>
            <p:nvPr/>
          </p:nvSpPr>
          <p:spPr bwMode="auto">
            <a:xfrm>
              <a:off x="4113213" y="2951216"/>
              <a:ext cx="52388" cy="93662"/>
            </a:xfrm>
            <a:custGeom>
              <a:avLst/>
              <a:gdLst>
                <a:gd name="T0" fmla="*/ 0 w 77"/>
                <a:gd name="T1" fmla="*/ 92964 h 116"/>
                <a:gd name="T2" fmla="*/ 18562 w 77"/>
                <a:gd name="T3" fmla="*/ 46454 h 116"/>
                <a:gd name="T4" fmla="*/ 37098 w 77"/>
                <a:gd name="T5" fmla="*/ 0 h 116"/>
                <a:gd name="T6" fmla="*/ 18562 w 77"/>
                <a:gd name="T7" fmla="*/ 46454 h 116"/>
                <a:gd name="T8" fmla="*/ 37098 w 77"/>
                <a:gd name="T9" fmla="*/ 46454 h 116"/>
                <a:gd name="T10" fmla="*/ 18562 w 77"/>
                <a:gd name="T11" fmla="*/ 92964 h 116"/>
                <a:gd name="T12" fmla="*/ 18562 w 77"/>
                <a:gd name="T13" fmla="*/ 92964 h 116"/>
                <a:gd name="T14" fmla="*/ 18562 w 77"/>
                <a:gd name="T15" fmla="*/ 92964 h 116"/>
                <a:gd name="T16" fmla="*/ 0 w 77"/>
                <a:gd name="T17" fmla="*/ 9296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6"/>
                <a:gd name="T29" fmla="*/ 77 w 7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6">
                  <a:moveTo>
                    <a:pt x="0" y="88"/>
                  </a:moveTo>
                  <a:lnTo>
                    <a:pt x="4" y="33"/>
                  </a:lnTo>
                  <a:lnTo>
                    <a:pt x="67" y="0"/>
                  </a:lnTo>
                  <a:lnTo>
                    <a:pt x="54" y="45"/>
                  </a:lnTo>
                  <a:lnTo>
                    <a:pt x="77" y="58"/>
                  </a:lnTo>
                  <a:lnTo>
                    <a:pt x="38" y="84"/>
                  </a:lnTo>
                  <a:lnTo>
                    <a:pt x="37" y="116"/>
                  </a:lnTo>
                  <a:lnTo>
                    <a:pt x="13" y="116"/>
                  </a:lnTo>
                  <a:lnTo>
                    <a:pt x="0" y="8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1" name="Freeform 323">
              <a:extLst>
                <a:ext uri="{FF2B5EF4-FFF2-40B4-BE49-F238E27FC236}">
                  <a16:creationId xmlns:a16="http://schemas.microsoft.com/office/drawing/2014/main" id="{7925FC76-5B30-7DE7-7018-95C302F7EF70}"/>
                </a:ext>
              </a:extLst>
            </p:cNvPr>
            <p:cNvSpPr>
              <a:spLocks noChangeAspect="1"/>
            </p:cNvSpPr>
            <p:nvPr/>
          </p:nvSpPr>
          <p:spPr bwMode="auto">
            <a:xfrm>
              <a:off x="4148138" y="3022654"/>
              <a:ext cx="19050" cy="9525"/>
            </a:xfrm>
            <a:custGeom>
              <a:avLst/>
              <a:gdLst>
                <a:gd name="T0" fmla="*/ 0 w 28"/>
                <a:gd name="T1" fmla="*/ 0 h 13"/>
                <a:gd name="T2" fmla="*/ 18775 w 28"/>
                <a:gd name="T3" fmla="*/ 0 h 13"/>
                <a:gd name="T4" fmla="*/ 18775 w 28"/>
                <a:gd name="T5" fmla="*/ 0 h 13"/>
                <a:gd name="T6" fmla="*/ 0 w 28"/>
                <a:gd name="T7" fmla="*/ 0 h 13"/>
                <a:gd name="T8" fmla="*/ 0 60000 65536"/>
                <a:gd name="T9" fmla="*/ 0 60000 65536"/>
                <a:gd name="T10" fmla="*/ 0 60000 65536"/>
                <a:gd name="T11" fmla="*/ 0 60000 65536"/>
                <a:gd name="T12" fmla="*/ 0 w 28"/>
                <a:gd name="T13" fmla="*/ 0 h 13"/>
                <a:gd name="T14" fmla="*/ 28 w 28"/>
                <a:gd name="T15" fmla="*/ 13 h 13"/>
              </a:gdLst>
              <a:ahLst/>
              <a:cxnLst>
                <a:cxn ang="T8">
                  <a:pos x="T0" y="T1"/>
                </a:cxn>
                <a:cxn ang="T9">
                  <a:pos x="T2" y="T3"/>
                </a:cxn>
                <a:cxn ang="T10">
                  <a:pos x="T4" y="T5"/>
                </a:cxn>
                <a:cxn ang="T11">
                  <a:pos x="T6" y="T7"/>
                </a:cxn>
              </a:cxnLst>
              <a:rect l="T12" t="T13" r="T14" b="T15"/>
              <a:pathLst>
                <a:path w="28" h="13">
                  <a:moveTo>
                    <a:pt x="0" y="13"/>
                  </a:moveTo>
                  <a:lnTo>
                    <a:pt x="21" y="0"/>
                  </a:lnTo>
                  <a:lnTo>
                    <a:pt x="28" y="10"/>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2" name="Freeform 324">
              <a:extLst>
                <a:ext uri="{FF2B5EF4-FFF2-40B4-BE49-F238E27FC236}">
                  <a16:creationId xmlns:a16="http://schemas.microsoft.com/office/drawing/2014/main" id="{989D1E10-262A-121E-AC4E-F59F26DC1F95}"/>
                </a:ext>
              </a:extLst>
            </p:cNvPr>
            <p:cNvSpPr>
              <a:spLocks noChangeAspect="1"/>
            </p:cNvSpPr>
            <p:nvPr/>
          </p:nvSpPr>
          <p:spPr bwMode="auto">
            <a:xfrm>
              <a:off x="4175125" y="2998841"/>
              <a:ext cx="28575" cy="42862"/>
            </a:xfrm>
            <a:custGeom>
              <a:avLst/>
              <a:gdLst>
                <a:gd name="T0" fmla="*/ 0 w 45"/>
                <a:gd name="T1" fmla="*/ 56732 h 51"/>
                <a:gd name="T2" fmla="*/ 0 w 45"/>
                <a:gd name="T3" fmla="*/ 56732 h 51"/>
                <a:gd name="T4" fmla="*/ 0 w 45"/>
                <a:gd name="T5" fmla="*/ 56732 h 51"/>
                <a:gd name="T6" fmla="*/ 0 w 45"/>
                <a:gd name="T7" fmla="*/ 0 h 51"/>
                <a:gd name="T8" fmla="*/ 0 w 45"/>
                <a:gd name="T9" fmla="*/ 56732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27"/>
                  </a:moveTo>
                  <a:lnTo>
                    <a:pt x="34" y="51"/>
                  </a:lnTo>
                  <a:lnTo>
                    <a:pt x="45" y="25"/>
                  </a:lnTo>
                  <a:lnTo>
                    <a:pt x="36" y="0"/>
                  </a:lnTo>
                  <a:lnTo>
                    <a:pt x="0" y="27"/>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3" name="Freeform 330">
              <a:extLst>
                <a:ext uri="{FF2B5EF4-FFF2-40B4-BE49-F238E27FC236}">
                  <a16:creationId xmlns:a16="http://schemas.microsoft.com/office/drawing/2014/main" id="{0F32FB89-B219-6A7E-2EB1-E29532E45AA6}"/>
                </a:ext>
              </a:extLst>
            </p:cNvPr>
            <p:cNvSpPr>
              <a:spLocks noChangeAspect="1"/>
            </p:cNvSpPr>
            <p:nvPr/>
          </p:nvSpPr>
          <p:spPr bwMode="auto">
            <a:xfrm>
              <a:off x="4367213" y="2489254"/>
              <a:ext cx="220663" cy="385762"/>
            </a:xfrm>
            <a:custGeom>
              <a:avLst/>
              <a:gdLst>
                <a:gd name="T0" fmla="*/ 0 w 320"/>
                <a:gd name="T1" fmla="*/ 0 h 480"/>
                <a:gd name="T2" fmla="*/ 19959 w 320"/>
                <a:gd name="T3" fmla="*/ 0 h 480"/>
                <a:gd name="T4" fmla="*/ 39891 w 320"/>
                <a:gd name="T5" fmla="*/ 45240 h 480"/>
                <a:gd name="T6" fmla="*/ 59850 w 320"/>
                <a:gd name="T7" fmla="*/ 45240 h 480"/>
                <a:gd name="T8" fmla="*/ 79783 w 320"/>
                <a:gd name="T9" fmla="*/ 0 h 480"/>
                <a:gd name="T10" fmla="*/ 79783 w 320"/>
                <a:gd name="T11" fmla="*/ 0 h 480"/>
                <a:gd name="T12" fmla="*/ 99742 w 320"/>
                <a:gd name="T13" fmla="*/ 0 h 480"/>
                <a:gd name="T14" fmla="*/ 119675 w 320"/>
                <a:gd name="T15" fmla="*/ 0 h 480"/>
                <a:gd name="T16" fmla="*/ 119675 w 320"/>
                <a:gd name="T17" fmla="*/ 0 h 480"/>
                <a:gd name="T18" fmla="*/ 119675 w 320"/>
                <a:gd name="T19" fmla="*/ 45240 h 480"/>
                <a:gd name="T20" fmla="*/ 119675 w 320"/>
                <a:gd name="T21" fmla="*/ 45240 h 480"/>
                <a:gd name="T22" fmla="*/ 119675 w 320"/>
                <a:gd name="T23" fmla="*/ 90481 h 480"/>
                <a:gd name="T24" fmla="*/ 139633 w 320"/>
                <a:gd name="T25" fmla="*/ 135666 h 480"/>
                <a:gd name="T26" fmla="*/ 119675 w 320"/>
                <a:gd name="T27" fmla="*/ 135666 h 480"/>
                <a:gd name="T28" fmla="*/ 159566 w 320"/>
                <a:gd name="T29" fmla="*/ 226146 h 480"/>
                <a:gd name="T30" fmla="*/ 99742 w 320"/>
                <a:gd name="T31" fmla="*/ 316627 h 480"/>
                <a:gd name="T32" fmla="*/ 39891 w 320"/>
                <a:gd name="T33" fmla="*/ 316627 h 480"/>
                <a:gd name="T34" fmla="*/ 39891 w 320"/>
                <a:gd name="T35" fmla="*/ 316627 h 480"/>
                <a:gd name="T36" fmla="*/ 19959 w 320"/>
                <a:gd name="T37" fmla="*/ 271387 h 480"/>
                <a:gd name="T38" fmla="*/ 19959 w 320"/>
                <a:gd name="T39" fmla="*/ 226146 h 480"/>
                <a:gd name="T40" fmla="*/ 59850 w 320"/>
                <a:gd name="T41" fmla="*/ 135666 h 480"/>
                <a:gd name="T42" fmla="*/ 59850 w 320"/>
                <a:gd name="T43" fmla="*/ 135666 h 480"/>
                <a:gd name="T44" fmla="*/ 39891 w 320"/>
                <a:gd name="T45" fmla="*/ 45240 h 480"/>
                <a:gd name="T46" fmla="*/ 0 w 320"/>
                <a:gd name="T47" fmla="*/ 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480"/>
                <a:gd name="T74" fmla="*/ 320 w 32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480">
                  <a:moveTo>
                    <a:pt x="0" y="50"/>
                  </a:moveTo>
                  <a:lnTo>
                    <a:pt x="21" y="34"/>
                  </a:lnTo>
                  <a:lnTo>
                    <a:pt x="55" y="64"/>
                  </a:lnTo>
                  <a:lnTo>
                    <a:pt x="118" y="70"/>
                  </a:lnTo>
                  <a:lnTo>
                    <a:pt x="151" y="51"/>
                  </a:lnTo>
                  <a:lnTo>
                    <a:pt x="160" y="12"/>
                  </a:lnTo>
                  <a:lnTo>
                    <a:pt x="219" y="0"/>
                  </a:lnTo>
                  <a:lnTo>
                    <a:pt x="251" y="16"/>
                  </a:lnTo>
                  <a:lnTo>
                    <a:pt x="246" y="50"/>
                  </a:lnTo>
                  <a:lnTo>
                    <a:pt x="235" y="84"/>
                  </a:lnTo>
                  <a:lnTo>
                    <a:pt x="276" y="125"/>
                  </a:lnTo>
                  <a:lnTo>
                    <a:pt x="252" y="154"/>
                  </a:lnTo>
                  <a:lnTo>
                    <a:pt x="283" y="208"/>
                  </a:lnTo>
                  <a:lnTo>
                    <a:pt x="269" y="255"/>
                  </a:lnTo>
                  <a:lnTo>
                    <a:pt x="320" y="355"/>
                  </a:lnTo>
                  <a:lnTo>
                    <a:pt x="207" y="449"/>
                  </a:lnTo>
                  <a:lnTo>
                    <a:pt x="72" y="480"/>
                  </a:lnTo>
                  <a:lnTo>
                    <a:pt x="64" y="460"/>
                  </a:lnTo>
                  <a:lnTo>
                    <a:pt x="21" y="444"/>
                  </a:lnTo>
                  <a:lnTo>
                    <a:pt x="16" y="352"/>
                  </a:lnTo>
                  <a:lnTo>
                    <a:pt x="144" y="251"/>
                  </a:lnTo>
                  <a:lnTo>
                    <a:pt x="102" y="201"/>
                  </a:lnTo>
                  <a:lnTo>
                    <a:pt x="86" y="101"/>
                  </a:lnTo>
                  <a:lnTo>
                    <a:pt x="0" y="50"/>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4" name="Freeform 331">
              <a:extLst>
                <a:ext uri="{FF2B5EF4-FFF2-40B4-BE49-F238E27FC236}">
                  <a16:creationId xmlns:a16="http://schemas.microsoft.com/office/drawing/2014/main" id="{34147983-9F83-47BC-19E7-197A2D2B5A49}"/>
                </a:ext>
              </a:extLst>
            </p:cNvPr>
            <p:cNvSpPr>
              <a:spLocks noChangeAspect="1"/>
            </p:cNvSpPr>
            <p:nvPr/>
          </p:nvSpPr>
          <p:spPr bwMode="auto">
            <a:xfrm>
              <a:off x="3852863" y="3163941"/>
              <a:ext cx="258763" cy="258762"/>
            </a:xfrm>
            <a:custGeom>
              <a:avLst/>
              <a:gdLst>
                <a:gd name="T0" fmla="*/ 0 w 369"/>
                <a:gd name="T1" fmla="*/ 95276 h 319"/>
                <a:gd name="T2" fmla="*/ 21922 w 369"/>
                <a:gd name="T3" fmla="*/ 95276 h 319"/>
                <a:gd name="T4" fmla="*/ 43815 w 369"/>
                <a:gd name="T5" fmla="*/ 142914 h 319"/>
                <a:gd name="T6" fmla="*/ 43815 w 369"/>
                <a:gd name="T7" fmla="*/ 142914 h 319"/>
                <a:gd name="T8" fmla="*/ 65737 w 369"/>
                <a:gd name="T9" fmla="*/ 142914 h 319"/>
                <a:gd name="T10" fmla="*/ 65737 w 369"/>
                <a:gd name="T11" fmla="*/ 190552 h 319"/>
                <a:gd name="T12" fmla="*/ 43815 w 369"/>
                <a:gd name="T13" fmla="*/ 238189 h 319"/>
                <a:gd name="T14" fmla="*/ 87630 w 369"/>
                <a:gd name="T15" fmla="*/ 238189 h 319"/>
                <a:gd name="T16" fmla="*/ 109551 w 369"/>
                <a:gd name="T17" fmla="*/ 238189 h 319"/>
                <a:gd name="T18" fmla="*/ 131444 w 369"/>
                <a:gd name="T19" fmla="*/ 238189 h 319"/>
                <a:gd name="T20" fmla="*/ 131444 w 369"/>
                <a:gd name="T21" fmla="*/ 238189 h 319"/>
                <a:gd name="T22" fmla="*/ 153366 w 369"/>
                <a:gd name="T23" fmla="*/ 238189 h 319"/>
                <a:gd name="T24" fmla="*/ 175259 w 369"/>
                <a:gd name="T25" fmla="*/ 238189 h 319"/>
                <a:gd name="T26" fmla="*/ 197181 w 369"/>
                <a:gd name="T27" fmla="*/ 238189 h 319"/>
                <a:gd name="T28" fmla="*/ 197181 w 369"/>
                <a:gd name="T29" fmla="*/ 190552 h 319"/>
                <a:gd name="T30" fmla="*/ 197181 w 369"/>
                <a:gd name="T31" fmla="*/ 142914 h 319"/>
                <a:gd name="T32" fmla="*/ 175259 w 369"/>
                <a:gd name="T33" fmla="*/ 142914 h 319"/>
                <a:gd name="T34" fmla="*/ 197181 w 369"/>
                <a:gd name="T35" fmla="*/ 95276 h 319"/>
                <a:gd name="T36" fmla="*/ 197181 w 369"/>
                <a:gd name="T37" fmla="*/ 95276 h 319"/>
                <a:gd name="T38" fmla="*/ 175259 w 369"/>
                <a:gd name="T39" fmla="*/ 47638 h 319"/>
                <a:gd name="T40" fmla="*/ 175259 w 369"/>
                <a:gd name="T41" fmla="*/ 47638 h 319"/>
                <a:gd name="T42" fmla="*/ 109551 w 369"/>
                <a:gd name="T43" fmla="*/ 0 h 319"/>
                <a:gd name="T44" fmla="*/ 109551 w 369"/>
                <a:gd name="T45" fmla="*/ 47638 h 319"/>
                <a:gd name="T46" fmla="*/ 87630 w 369"/>
                <a:gd name="T47" fmla="*/ 47638 h 319"/>
                <a:gd name="T48" fmla="*/ 43815 w 369"/>
                <a:gd name="T49" fmla="*/ 47638 h 319"/>
                <a:gd name="T50" fmla="*/ 43815 w 369"/>
                <a:gd name="T51" fmla="*/ 95276 h 319"/>
                <a:gd name="T52" fmla="*/ 0 w 369"/>
                <a:gd name="T53" fmla="*/ 95276 h 3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9"/>
                <a:gd name="T82" fmla="*/ 0 h 319"/>
                <a:gd name="T83" fmla="*/ 369 w 369"/>
                <a:gd name="T84" fmla="*/ 319 h 3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9" h="319">
                  <a:moveTo>
                    <a:pt x="0" y="97"/>
                  </a:moveTo>
                  <a:lnTo>
                    <a:pt x="11" y="124"/>
                  </a:lnTo>
                  <a:lnTo>
                    <a:pt x="88" y="144"/>
                  </a:lnTo>
                  <a:lnTo>
                    <a:pt x="75" y="161"/>
                  </a:lnTo>
                  <a:lnTo>
                    <a:pt x="103" y="181"/>
                  </a:lnTo>
                  <a:lnTo>
                    <a:pt x="115" y="218"/>
                  </a:lnTo>
                  <a:lnTo>
                    <a:pt x="83" y="285"/>
                  </a:lnTo>
                  <a:lnTo>
                    <a:pt x="174" y="311"/>
                  </a:lnTo>
                  <a:lnTo>
                    <a:pt x="184" y="315"/>
                  </a:lnTo>
                  <a:lnTo>
                    <a:pt x="228" y="319"/>
                  </a:lnTo>
                  <a:lnTo>
                    <a:pt x="228" y="292"/>
                  </a:lnTo>
                  <a:lnTo>
                    <a:pt x="252" y="278"/>
                  </a:lnTo>
                  <a:lnTo>
                    <a:pt x="314" y="295"/>
                  </a:lnTo>
                  <a:lnTo>
                    <a:pt x="352" y="268"/>
                  </a:lnTo>
                  <a:lnTo>
                    <a:pt x="330" y="230"/>
                  </a:lnTo>
                  <a:lnTo>
                    <a:pt x="338" y="192"/>
                  </a:lnTo>
                  <a:lnTo>
                    <a:pt x="308" y="172"/>
                  </a:lnTo>
                  <a:lnTo>
                    <a:pt x="352" y="128"/>
                  </a:lnTo>
                  <a:lnTo>
                    <a:pt x="369" y="82"/>
                  </a:lnTo>
                  <a:lnTo>
                    <a:pt x="316" y="60"/>
                  </a:lnTo>
                  <a:lnTo>
                    <a:pt x="300" y="56"/>
                  </a:lnTo>
                  <a:lnTo>
                    <a:pt x="215" y="0"/>
                  </a:lnTo>
                  <a:lnTo>
                    <a:pt x="187" y="10"/>
                  </a:lnTo>
                  <a:lnTo>
                    <a:pt x="153" y="62"/>
                  </a:lnTo>
                  <a:lnTo>
                    <a:pt x="82" y="53"/>
                  </a:lnTo>
                  <a:lnTo>
                    <a:pt x="92" y="96"/>
                  </a:lnTo>
                  <a:lnTo>
                    <a:pt x="0" y="97"/>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5" name="Freeform 332">
              <a:extLst>
                <a:ext uri="{FF2B5EF4-FFF2-40B4-BE49-F238E27FC236}">
                  <a16:creationId xmlns:a16="http://schemas.microsoft.com/office/drawing/2014/main" id="{89A7E305-2D50-A879-6FDF-36F6C0ADE77B}"/>
                </a:ext>
              </a:extLst>
            </p:cNvPr>
            <p:cNvSpPr>
              <a:spLocks noChangeAspect="1"/>
            </p:cNvSpPr>
            <p:nvPr/>
          </p:nvSpPr>
          <p:spPr bwMode="auto">
            <a:xfrm>
              <a:off x="4121150" y="3402066"/>
              <a:ext cx="15875" cy="50800"/>
            </a:xfrm>
            <a:custGeom>
              <a:avLst/>
              <a:gdLst>
                <a:gd name="T0" fmla="*/ 0 w 23"/>
                <a:gd name="T1" fmla="*/ 54329 h 61"/>
                <a:gd name="T2" fmla="*/ 18877 w 23"/>
                <a:gd name="T3" fmla="*/ 54329 h 61"/>
                <a:gd name="T4" fmla="*/ 18877 w 23"/>
                <a:gd name="T5" fmla="*/ 0 h 61"/>
                <a:gd name="T6" fmla="*/ 0 w 23"/>
                <a:gd name="T7" fmla="*/ 54329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0" y="31"/>
                  </a:moveTo>
                  <a:lnTo>
                    <a:pt x="20" y="61"/>
                  </a:lnTo>
                  <a:lnTo>
                    <a:pt x="23" y="0"/>
                  </a:lnTo>
                  <a:lnTo>
                    <a:pt x="0" y="31"/>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6" name="Freeform 334">
              <a:extLst>
                <a:ext uri="{FF2B5EF4-FFF2-40B4-BE49-F238E27FC236}">
                  <a16:creationId xmlns:a16="http://schemas.microsoft.com/office/drawing/2014/main" id="{F12E8892-3897-60F8-0C53-DE48BA5FD126}"/>
                </a:ext>
              </a:extLst>
            </p:cNvPr>
            <p:cNvSpPr>
              <a:spLocks noChangeAspect="1"/>
            </p:cNvSpPr>
            <p:nvPr/>
          </p:nvSpPr>
          <p:spPr bwMode="auto">
            <a:xfrm>
              <a:off x="4067175" y="3044879"/>
              <a:ext cx="177800" cy="228600"/>
            </a:xfrm>
            <a:custGeom>
              <a:avLst/>
              <a:gdLst>
                <a:gd name="T0" fmla="*/ 0 w 256"/>
                <a:gd name="T1" fmla="*/ 45880 h 284"/>
                <a:gd name="T2" fmla="*/ 20943 w 256"/>
                <a:gd name="T3" fmla="*/ 91814 h 284"/>
                <a:gd name="T4" fmla="*/ 20943 w 256"/>
                <a:gd name="T5" fmla="*/ 91814 h 284"/>
                <a:gd name="T6" fmla="*/ 20943 w 256"/>
                <a:gd name="T7" fmla="*/ 137694 h 284"/>
                <a:gd name="T8" fmla="*/ 41885 w 256"/>
                <a:gd name="T9" fmla="*/ 137694 h 284"/>
                <a:gd name="T10" fmla="*/ 20943 w 256"/>
                <a:gd name="T11" fmla="*/ 183574 h 284"/>
                <a:gd name="T12" fmla="*/ 62828 w 256"/>
                <a:gd name="T13" fmla="*/ 183574 h 284"/>
                <a:gd name="T14" fmla="*/ 104741 w 256"/>
                <a:gd name="T15" fmla="*/ 183574 h 284"/>
                <a:gd name="T16" fmla="*/ 125684 w 256"/>
                <a:gd name="T17" fmla="*/ 137694 h 284"/>
                <a:gd name="T18" fmla="*/ 83798 w 256"/>
                <a:gd name="T19" fmla="*/ 91814 h 284"/>
                <a:gd name="T20" fmla="*/ 125684 w 256"/>
                <a:gd name="T21" fmla="*/ 91814 h 284"/>
                <a:gd name="T22" fmla="*/ 146626 w 256"/>
                <a:gd name="T23" fmla="*/ 91814 h 284"/>
                <a:gd name="T24" fmla="*/ 125684 w 256"/>
                <a:gd name="T25" fmla="*/ 45880 h 284"/>
                <a:gd name="T26" fmla="*/ 104741 w 256"/>
                <a:gd name="T27" fmla="*/ 45880 h 284"/>
                <a:gd name="T28" fmla="*/ 83798 w 256"/>
                <a:gd name="T29" fmla="*/ 45880 h 284"/>
                <a:gd name="T30" fmla="*/ 83798 w 256"/>
                <a:gd name="T31" fmla="*/ 45880 h 284"/>
                <a:gd name="T32" fmla="*/ 62828 w 256"/>
                <a:gd name="T33" fmla="*/ 0 h 284"/>
                <a:gd name="T34" fmla="*/ 41885 w 256"/>
                <a:gd name="T35" fmla="*/ 0 h 284"/>
                <a:gd name="T36" fmla="*/ 41885 w 256"/>
                <a:gd name="T37" fmla="*/ 45880 h 284"/>
                <a:gd name="T38" fmla="*/ 20943 w 256"/>
                <a:gd name="T39" fmla="*/ 45880 h 284"/>
                <a:gd name="T40" fmla="*/ 20943 w 256"/>
                <a:gd name="T41" fmla="*/ 45880 h 284"/>
                <a:gd name="T42" fmla="*/ 20943 w 256"/>
                <a:gd name="T43" fmla="*/ 45880 h 284"/>
                <a:gd name="T44" fmla="*/ 0 w 256"/>
                <a:gd name="T45" fmla="*/ 4588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284"/>
                <a:gd name="T71" fmla="*/ 256 w 256"/>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284">
                  <a:moveTo>
                    <a:pt x="0" y="118"/>
                  </a:moveTo>
                  <a:lnTo>
                    <a:pt x="1" y="164"/>
                  </a:lnTo>
                  <a:lnTo>
                    <a:pt x="4" y="185"/>
                  </a:lnTo>
                  <a:lnTo>
                    <a:pt x="9" y="209"/>
                  </a:lnTo>
                  <a:lnTo>
                    <a:pt x="62" y="231"/>
                  </a:lnTo>
                  <a:lnTo>
                    <a:pt x="45" y="277"/>
                  </a:lnTo>
                  <a:lnTo>
                    <a:pt x="102" y="284"/>
                  </a:lnTo>
                  <a:lnTo>
                    <a:pt x="201" y="283"/>
                  </a:lnTo>
                  <a:lnTo>
                    <a:pt x="228" y="236"/>
                  </a:lnTo>
                  <a:lnTo>
                    <a:pt x="176" y="178"/>
                  </a:lnTo>
                  <a:lnTo>
                    <a:pt x="238" y="147"/>
                  </a:lnTo>
                  <a:lnTo>
                    <a:pt x="256" y="157"/>
                  </a:lnTo>
                  <a:lnTo>
                    <a:pt x="238" y="44"/>
                  </a:lnTo>
                  <a:lnTo>
                    <a:pt x="191" y="16"/>
                  </a:lnTo>
                  <a:lnTo>
                    <a:pt x="139" y="35"/>
                  </a:lnTo>
                  <a:lnTo>
                    <a:pt x="147" y="23"/>
                  </a:lnTo>
                  <a:lnTo>
                    <a:pt x="102" y="0"/>
                  </a:lnTo>
                  <a:lnTo>
                    <a:pt x="78" y="0"/>
                  </a:lnTo>
                  <a:lnTo>
                    <a:pt x="78" y="64"/>
                  </a:lnTo>
                  <a:lnTo>
                    <a:pt x="52" y="45"/>
                  </a:lnTo>
                  <a:lnTo>
                    <a:pt x="35" y="65"/>
                  </a:lnTo>
                  <a:lnTo>
                    <a:pt x="31" y="103"/>
                  </a:lnTo>
                  <a:lnTo>
                    <a:pt x="0" y="11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7" name="Freeform 335">
              <a:extLst>
                <a:ext uri="{FF2B5EF4-FFF2-40B4-BE49-F238E27FC236}">
                  <a16:creationId xmlns:a16="http://schemas.microsoft.com/office/drawing/2014/main" id="{1106EF38-5905-2857-FEFB-DB48D6030F34}"/>
                </a:ext>
              </a:extLst>
            </p:cNvPr>
            <p:cNvSpPr>
              <a:spLocks noChangeAspect="1"/>
            </p:cNvSpPr>
            <p:nvPr/>
          </p:nvSpPr>
          <p:spPr bwMode="auto">
            <a:xfrm>
              <a:off x="4359275" y="3438579"/>
              <a:ext cx="127000" cy="147637"/>
            </a:xfrm>
            <a:custGeom>
              <a:avLst/>
              <a:gdLst>
                <a:gd name="T0" fmla="*/ 0 w 184"/>
                <a:gd name="T1" fmla="*/ 45825 h 183"/>
                <a:gd name="T2" fmla="*/ 20055 w 184"/>
                <a:gd name="T3" fmla="*/ 0 h 183"/>
                <a:gd name="T4" fmla="*/ 40136 w 184"/>
                <a:gd name="T5" fmla="*/ 0 h 183"/>
                <a:gd name="T6" fmla="*/ 80245 w 184"/>
                <a:gd name="T7" fmla="*/ 0 h 183"/>
                <a:gd name="T8" fmla="*/ 100300 w 184"/>
                <a:gd name="T9" fmla="*/ 0 h 183"/>
                <a:gd name="T10" fmla="*/ 80245 w 184"/>
                <a:gd name="T11" fmla="*/ 0 h 183"/>
                <a:gd name="T12" fmla="*/ 60190 w 184"/>
                <a:gd name="T13" fmla="*/ 0 h 183"/>
                <a:gd name="T14" fmla="*/ 60190 w 184"/>
                <a:gd name="T15" fmla="*/ 0 h 183"/>
                <a:gd name="T16" fmla="*/ 40136 w 184"/>
                <a:gd name="T17" fmla="*/ 0 h 183"/>
                <a:gd name="T18" fmla="*/ 40136 w 184"/>
                <a:gd name="T19" fmla="*/ 45825 h 183"/>
                <a:gd name="T20" fmla="*/ 40136 w 184"/>
                <a:gd name="T21" fmla="*/ 45825 h 183"/>
                <a:gd name="T22" fmla="*/ 60190 w 184"/>
                <a:gd name="T23" fmla="*/ 45825 h 183"/>
                <a:gd name="T24" fmla="*/ 60190 w 184"/>
                <a:gd name="T25" fmla="*/ 91595 h 183"/>
                <a:gd name="T26" fmla="*/ 40136 w 184"/>
                <a:gd name="T27" fmla="*/ 91595 h 183"/>
                <a:gd name="T28" fmla="*/ 40136 w 184"/>
                <a:gd name="T29" fmla="*/ 91595 h 183"/>
                <a:gd name="T30" fmla="*/ 20055 w 184"/>
                <a:gd name="T31" fmla="*/ 91595 h 183"/>
                <a:gd name="T32" fmla="*/ 20055 w 184"/>
                <a:gd name="T33" fmla="*/ 91595 h 183"/>
                <a:gd name="T34" fmla="*/ 40136 w 184"/>
                <a:gd name="T35" fmla="*/ 45825 h 183"/>
                <a:gd name="T36" fmla="*/ 20055 w 184"/>
                <a:gd name="T37" fmla="*/ 45825 h 183"/>
                <a:gd name="T38" fmla="*/ 0 w 184"/>
                <a:gd name="T39" fmla="*/ 45825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3"/>
                <a:gd name="T62" fmla="*/ 184 w 184"/>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3">
                  <a:moveTo>
                    <a:pt x="0" y="72"/>
                  </a:moveTo>
                  <a:lnTo>
                    <a:pt x="25" y="31"/>
                  </a:lnTo>
                  <a:lnTo>
                    <a:pt x="83" y="17"/>
                  </a:lnTo>
                  <a:lnTo>
                    <a:pt x="155" y="19"/>
                  </a:lnTo>
                  <a:lnTo>
                    <a:pt x="184" y="0"/>
                  </a:lnTo>
                  <a:lnTo>
                    <a:pt x="172" y="38"/>
                  </a:lnTo>
                  <a:lnTo>
                    <a:pt x="124" y="31"/>
                  </a:lnTo>
                  <a:lnTo>
                    <a:pt x="99" y="62"/>
                  </a:lnTo>
                  <a:lnTo>
                    <a:pt x="72" y="45"/>
                  </a:lnTo>
                  <a:lnTo>
                    <a:pt x="90" y="92"/>
                  </a:lnTo>
                  <a:lnTo>
                    <a:pt x="68" y="102"/>
                  </a:lnTo>
                  <a:lnTo>
                    <a:pt x="113" y="123"/>
                  </a:lnTo>
                  <a:lnTo>
                    <a:pt x="113" y="142"/>
                  </a:lnTo>
                  <a:lnTo>
                    <a:pt x="75" y="149"/>
                  </a:lnTo>
                  <a:lnTo>
                    <a:pt x="87" y="183"/>
                  </a:lnTo>
                  <a:lnTo>
                    <a:pt x="44" y="171"/>
                  </a:lnTo>
                  <a:lnTo>
                    <a:pt x="29" y="139"/>
                  </a:lnTo>
                  <a:lnTo>
                    <a:pt x="87" y="126"/>
                  </a:lnTo>
                  <a:lnTo>
                    <a:pt x="29" y="120"/>
                  </a:lnTo>
                  <a:lnTo>
                    <a:pt x="0" y="72"/>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8" name="Freeform 336">
              <a:extLst>
                <a:ext uri="{FF2B5EF4-FFF2-40B4-BE49-F238E27FC236}">
                  <a16:creationId xmlns:a16="http://schemas.microsoft.com/office/drawing/2014/main" id="{C013CB08-56E2-0FD5-93A0-46F1C9937793}"/>
                </a:ext>
              </a:extLst>
            </p:cNvPr>
            <p:cNvSpPr>
              <a:spLocks noChangeAspect="1"/>
            </p:cNvSpPr>
            <p:nvPr/>
          </p:nvSpPr>
          <p:spPr bwMode="auto">
            <a:xfrm>
              <a:off x="4427538" y="3611616"/>
              <a:ext cx="58738" cy="9525"/>
            </a:xfrm>
            <a:custGeom>
              <a:avLst/>
              <a:gdLst>
                <a:gd name="T0" fmla="*/ 0 w 87"/>
                <a:gd name="T1" fmla="*/ 73148 h 11"/>
                <a:gd name="T2" fmla="*/ 17729 w 87"/>
                <a:gd name="T3" fmla="*/ 0 h 11"/>
                <a:gd name="T4" fmla="*/ 35481 w 87"/>
                <a:gd name="T5" fmla="*/ 73148 h 11"/>
                <a:gd name="T6" fmla="*/ 17729 w 87"/>
                <a:gd name="T7" fmla="*/ 73148 h 11"/>
                <a:gd name="T8" fmla="*/ 0 w 87"/>
                <a:gd name="T9" fmla="*/ 73148 h 11"/>
                <a:gd name="T10" fmla="*/ 0 60000 65536"/>
                <a:gd name="T11" fmla="*/ 0 60000 65536"/>
                <a:gd name="T12" fmla="*/ 0 60000 65536"/>
                <a:gd name="T13" fmla="*/ 0 60000 65536"/>
                <a:gd name="T14" fmla="*/ 0 60000 65536"/>
                <a:gd name="T15" fmla="*/ 0 w 87"/>
                <a:gd name="T16" fmla="*/ 0 h 11"/>
                <a:gd name="T17" fmla="*/ 87 w 87"/>
                <a:gd name="T18" fmla="*/ 11 h 11"/>
              </a:gdLst>
              <a:ahLst/>
              <a:cxnLst>
                <a:cxn ang="T10">
                  <a:pos x="T0" y="T1"/>
                </a:cxn>
                <a:cxn ang="T11">
                  <a:pos x="T2" y="T3"/>
                </a:cxn>
                <a:cxn ang="T12">
                  <a:pos x="T4" y="T5"/>
                </a:cxn>
                <a:cxn ang="T13">
                  <a:pos x="T6" y="T7"/>
                </a:cxn>
                <a:cxn ang="T14">
                  <a:pos x="T8" y="T9"/>
                </a:cxn>
              </a:cxnLst>
              <a:rect l="T15" t="T16" r="T17" b="T18"/>
              <a:pathLst>
                <a:path w="87" h="11">
                  <a:moveTo>
                    <a:pt x="0" y="11"/>
                  </a:moveTo>
                  <a:lnTo>
                    <a:pt x="7" y="0"/>
                  </a:lnTo>
                  <a:lnTo>
                    <a:pt x="87" y="11"/>
                  </a:lnTo>
                  <a:lnTo>
                    <a:pt x="29" y="11"/>
                  </a:lnTo>
                  <a:lnTo>
                    <a:pt x="0" y="11"/>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9" name="Freeform 337">
              <a:extLst>
                <a:ext uri="{FF2B5EF4-FFF2-40B4-BE49-F238E27FC236}">
                  <a16:creationId xmlns:a16="http://schemas.microsoft.com/office/drawing/2014/main" id="{DD276BDA-C1CC-483B-E94D-25347B6551CA}"/>
                </a:ext>
              </a:extLst>
            </p:cNvPr>
            <p:cNvSpPr>
              <a:spLocks noChangeAspect="1"/>
            </p:cNvSpPr>
            <p:nvPr/>
          </p:nvSpPr>
          <p:spPr bwMode="auto">
            <a:xfrm>
              <a:off x="2451100" y="1816154"/>
              <a:ext cx="1243013" cy="1050925"/>
            </a:xfrm>
            <a:custGeom>
              <a:avLst/>
              <a:gdLst>
                <a:gd name="T0" fmla="*/ 105843 w 1783"/>
                <a:gd name="T1" fmla="*/ 233127 h 1301"/>
                <a:gd name="T2" fmla="*/ 127028 w 1783"/>
                <a:gd name="T3" fmla="*/ 186501 h 1301"/>
                <a:gd name="T4" fmla="*/ 84686 w 1783"/>
                <a:gd name="T5" fmla="*/ 186501 h 1301"/>
                <a:gd name="T6" fmla="*/ 190529 w 1783"/>
                <a:gd name="T7" fmla="*/ 93251 h 1301"/>
                <a:gd name="T8" fmla="*/ 275214 w 1783"/>
                <a:gd name="T9" fmla="*/ 93251 h 1301"/>
                <a:gd name="T10" fmla="*/ 338742 w 1783"/>
                <a:gd name="T11" fmla="*/ 139876 h 1301"/>
                <a:gd name="T12" fmla="*/ 338742 w 1783"/>
                <a:gd name="T13" fmla="*/ 93251 h 1301"/>
                <a:gd name="T14" fmla="*/ 444584 w 1783"/>
                <a:gd name="T15" fmla="*/ 93251 h 1301"/>
                <a:gd name="T16" fmla="*/ 508113 w 1783"/>
                <a:gd name="T17" fmla="*/ 93251 h 1301"/>
                <a:gd name="T18" fmla="*/ 423427 w 1783"/>
                <a:gd name="T19" fmla="*/ 46625 h 1301"/>
                <a:gd name="T20" fmla="*/ 529270 w 1783"/>
                <a:gd name="T21" fmla="*/ 46625 h 1301"/>
                <a:gd name="T22" fmla="*/ 508113 w 1783"/>
                <a:gd name="T23" fmla="*/ 46625 h 1301"/>
                <a:gd name="T24" fmla="*/ 719798 w 1783"/>
                <a:gd name="T25" fmla="*/ 46625 h 1301"/>
                <a:gd name="T26" fmla="*/ 740984 w 1783"/>
                <a:gd name="T27" fmla="*/ 46625 h 1301"/>
                <a:gd name="T28" fmla="*/ 804484 w 1783"/>
                <a:gd name="T29" fmla="*/ 93251 h 1301"/>
                <a:gd name="T30" fmla="*/ 613955 w 1783"/>
                <a:gd name="T31" fmla="*/ 93251 h 1301"/>
                <a:gd name="T32" fmla="*/ 719798 w 1783"/>
                <a:gd name="T33" fmla="*/ 139876 h 1301"/>
                <a:gd name="T34" fmla="*/ 825669 w 1783"/>
                <a:gd name="T35" fmla="*/ 139876 h 1301"/>
                <a:gd name="T36" fmla="*/ 910354 w 1783"/>
                <a:gd name="T37" fmla="*/ 93251 h 1301"/>
                <a:gd name="T38" fmla="*/ 804484 w 1783"/>
                <a:gd name="T39" fmla="*/ 186501 h 1301"/>
                <a:gd name="T40" fmla="*/ 868012 w 1783"/>
                <a:gd name="T41" fmla="*/ 186501 h 1301"/>
                <a:gd name="T42" fmla="*/ 804484 w 1783"/>
                <a:gd name="T43" fmla="*/ 279752 h 1301"/>
                <a:gd name="T44" fmla="*/ 825669 w 1783"/>
                <a:gd name="T45" fmla="*/ 326378 h 1301"/>
                <a:gd name="T46" fmla="*/ 804484 w 1783"/>
                <a:gd name="T47" fmla="*/ 326378 h 1301"/>
                <a:gd name="T48" fmla="*/ 846826 w 1783"/>
                <a:gd name="T49" fmla="*/ 373003 h 1301"/>
                <a:gd name="T50" fmla="*/ 783327 w 1783"/>
                <a:gd name="T51" fmla="*/ 419572 h 1301"/>
                <a:gd name="T52" fmla="*/ 825669 w 1783"/>
                <a:gd name="T53" fmla="*/ 466198 h 1301"/>
                <a:gd name="T54" fmla="*/ 825669 w 1783"/>
                <a:gd name="T55" fmla="*/ 466198 h 1301"/>
                <a:gd name="T56" fmla="*/ 719798 w 1783"/>
                <a:gd name="T57" fmla="*/ 512823 h 1301"/>
                <a:gd name="T58" fmla="*/ 740984 w 1783"/>
                <a:gd name="T59" fmla="*/ 559448 h 1301"/>
                <a:gd name="T60" fmla="*/ 804484 w 1783"/>
                <a:gd name="T61" fmla="*/ 559448 h 1301"/>
                <a:gd name="T62" fmla="*/ 783327 w 1783"/>
                <a:gd name="T63" fmla="*/ 606073 h 1301"/>
                <a:gd name="T64" fmla="*/ 719798 w 1783"/>
                <a:gd name="T65" fmla="*/ 559448 h 1301"/>
                <a:gd name="T66" fmla="*/ 740984 w 1783"/>
                <a:gd name="T67" fmla="*/ 606073 h 1301"/>
                <a:gd name="T68" fmla="*/ 740984 w 1783"/>
                <a:gd name="T69" fmla="*/ 699324 h 1301"/>
                <a:gd name="T70" fmla="*/ 635113 w 1783"/>
                <a:gd name="T71" fmla="*/ 699324 h 1301"/>
                <a:gd name="T72" fmla="*/ 571612 w 1783"/>
                <a:gd name="T73" fmla="*/ 792575 h 1301"/>
                <a:gd name="T74" fmla="*/ 550427 w 1783"/>
                <a:gd name="T75" fmla="*/ 745949 h 1301"/>
                <a:gd name="T76" fmla="*/ 486928 w 1783"/>
                <a:gd name="T77" fmla="*/ 792575 h 1301"/>
                <a:gd name="T78" fmla="*/ 486928 w 1783"/>
                <a:gd name="T79" fmla="*/ 839200 h 1301"/>
                <a:gd name="T80" fmla="*/ 486928 w 1783"/>
                <a:gd name="T81" fmla="*/ 885826 h 1301"/>
                <a:gd name="T82" fmla="*/ 465770 w 1783"/>
                <a:gd name="T83" fmla="*/ 979077 h 1301"/>
                <a:gd name="T84" fmla="*/ 381085 w 1783"/>
                <a:gd name="T85" fmla="*/ 932451 h 1301"/>
                <a:gd name="T86" fmla="*/ 381085 w 1783"/>
                <a:gd name="T87" fmla="*/ 932451 h 1301"/>
                <a:gd name="T88" fmla="*/ 338742 w 1783"/>
                <a:gd name="T89" fmla="*/ 839200 h 1301"/>
                <a:gd name="T90" fmla="*/ 338742 w 1783"/>
                <a:gd name="T91" fmla="*/ 792575 h 1301"/>
                <a:gd name="T92" fmla="*/ 317557 w 1783"/>
                <a:gd name="T93" fmla="*/ 699324 h 1301"/>
                <a:gd name="T94" fmla="*/ 317557 w 1783"/>
                <a:gd name="T95" fmla="*/ 699324 h 1301"/>
                <a:gd name="T96" fmla="*/ 317557 w 1783"/>
                <a:gd name="T97" fmla="*/ 606073 h 1301"/>
                <a:gd name="T98" fmla="*/ 338742 w 1783"/>
                <a:gd name="T99" fmla="*/ 606073 h 1301"/>
                <a:gd name="T100" fmla="*/ 338742 w 1783"/>
                <a:gd name="T101" fmla="*/ 559448 h 1301"/>
                <a:gd name="T102" fmla="*/ 296399 w 1783"/>
                <a:gd name="T103" fmla="*/ 559448 h 1301"/>
                <a:gd name="T104" fmla="*/ 275214 w 1783"/>
                <a:gd name="T105" fmla="*/ 559448 h 1301"/>
                <a:gd name="T106" fmla="*/ 254056 w 1783"/>
                <a:gd name="T107" fmla="*/ 466198 h 1301"/>
                <a:gd name="T108" fmla="*/ 190529 w 1783"/>
                <a:gd name="T109" fmla="*/ 373003 h 1301"/>
                <a:gd name="T110" fmla="*/ 105843 w 1783"/>
                <a:gd name="T111" fmla="*/ 373003 h 1301"/>
                <a:gd name="T112" fmla="*/ 21157 w 1783"/>
                <a:gd name="T113" fmla="*/ 326378 h 1301"/>
                <a:gd name="T114" fmla="*/ 105843 w 1783"/>
                <a:gd name="T115" fmla="*/ 326378 h 1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3"/>
                <a:gd name="T175" fmla="*/ 0 h 1301"/>
                <a:gd name="T176" fmla="*/ 1783 w 1783"/>
                <a:gd name="T177" fmla="*/ 1301 h 1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3" h="1301">
                  <a:moveTo>
                    <a:pt x="0" y="366"/>
                  </a:moveTo>
                  <a:lnTo>
                    <a:pt x="10" y="347"/>
                  </a:lnTo>
                  <a:lnTo>
                    <a:pt x="124" y="308"/>
                  </a:lnTo>
                  <a:lnTo>
                    <a:pt x="199" y="308"/>
                  </a:lnTo>
                  <a:lnTo>
                    <a:pt x="240" y="280"/>
                  </a:lnTo>
                  <a:lnTo>
                    <a:pt x="228" y="270"/>
                  </a:lnTo>
                  <a:lnTo>
                    <a:pt x="253" y="260"/>
                  </a:lnTo>
                  <a:lnTo>
                    <a:pt x="232" y="253"/>
                  </a:lnTo>
                  <a:lnTo>
                    <a:pt x="271" y="242"/>
                  </a:lnTo>
                  <a:lnTo>
                    <a:pt x="257" y="232"/>
                  </a:lnTo>
                  <a:lnTo>
                    <a:pt x="205" y="250"/>
                  </a:lnTo>
                  <a:lnTo>
                    <a:pt x="154" y="226"/>
                  </a:lnTo>
                  <a:lnTo>
                    <a:pt x="221" y="211"/>
                  </a:lnTo>
                  <a:lnTo>
                    <a:pt x="256" y="170"/>
                  </a:lnTo>
                  <a:lnTo>
                    <a:pt x="335" y="168"/>
                  </a:lnTo>
                  <a:lnTo>
                    <a:pt x="331" y="123"/>
                  </a:lnTo>
                  <a:lnTo>
                    <a:pt x="390" y="123"/>
                  </a:lnTo>
                  <a:lnTo>
                    <a:pt x="451" y="154"/>
                  </a:lnTo>
                  <a:lnTo>
                    <a:pt x="381" y="113"/>
                  </a:lnTo>
                  <a:lnTo>
                    <a:pt x="514" y="85"/>
                  </a:lnTo>
                  <a:lnTo>
                    <a:pt x="548" y="105"/>
                  </a:lnTo>
                  <a:lnTo>
                    <a:pt x="552" y="144"/>
                  </a:lnTo>
                  <a:lnTo>
                    <a:pt x="569" y="110"/>
                  </a:lnTo>
                  <a:lnTo>
                    <a:pt x="655" y="136"/>
                  </a:lnTo>
                  <a:lnTo>
                    <a:pt x="625" y="116"/>
                  </a:lnTo>
                  <a:lnTo>
                    <a:pt x="668" y="119"/>
                  </a:lnTo>
                  <a:lnTo>
                    <a:pt x="632" y="96"/>
                  </a:lnTo>
                  <a:lnTo>
                    <a:pt x="620" y="79"/>
                  </a:lnTo>
                  <a:lnTo>
                    <a:pt x="640" y="75"/>
                  </a:lnTo>
                  <a:lnTo>
                    <a:pt x="812" y="129"/>
                  </a:lnTo>
                  <a:lnTo>
                    <a:pt x="800" y="110"/>
                  </a:lnTo>
                  <a:lnTo>
                    <a:pt x="836" y="108"/>
                  </a:lnTo>
                  <a:lnTo>
                    <a:pt x="812" y="93"/>
                  </a:lnTo>
                  <a:lnTo>
                    <a:pt x="869" y="96"/>
                  </a:lnTo>
                  <a:lnTo>
                    <a:pt x="778" y="57"/>
                  </a:lnTo>
                  <a:lnTo>
                    <a:pt x="944" y="79"/>
                  </a:lnTo>
                  <a:lnTo>
                    <a:pt x="907" y="55"/>
                  </a:lnTo>
                  <a:lnTo>
                    <a:pt x="809" y="52"/>
                  </a:lnTo>
                  <a:lnTo>
                    <a:pt x="842" y="50"/>
                  </a:lnTo>
                  <a:lnTo>
                    <a:pt x="781" y="30"/>
                  </a:lnTo>
                  <a:lnTo>
                    <a:pt x="853" y="35"/>
                  </a:lnTo>
                  <a:lnTo>
                    <a:pt x="824" y="25"/>
                  </a:lnTo>
                  <a:lnTo>
                    <a:pt x="855" y="20"/>
                  </a:lnTo>
                  <a:lnTo>
                    <a:pt x="978" y="57"/>
                  </a:lnTo>
                  <a:lnTo>
                    <a:pt x="965" y="42"/>
                  </a:lnTo>
                  <a:lnTo>
                    <a:pt x="1019" y="30"/>
                  </a:lnTo>
                  <a:lnTo>
                    <a:pt x="972" y="25"/>
                  </a:lnTo>
                  <a:lnTo>
                    <a:pt x="971" y="8"/>
                  </a:lnTo>
                  <a:lnTo>
                    <a:pt x="1002" y="0"/>
                  </a:lnTo>
                  <a:lnTo>
                    <a:pt x="1330" y="10"/>
                  </a:lnTo>
                  <a:lnTo>
                    <a:pt x="1354" y="20"/>
                  </a:lnTo>
                  <a:lnTo>
                    <a:pt x="1345" y="25"/>
                  </a:lnTo>
                  <a:lnTo>
                    <a:pt x="1124" y="28"/>
                  </a:lnTo>
                  <a:lnTo>
                    <a:pt x="1149" y="40"/>
                  </a:lnTo>
                  <a:lnTo>
                    <a:pt x="1063" y="50"/>
                  </a:lnTo>
                  <a:lnTo>
                    <a:pt x="1376" y="30"/>
                  </a:lnTo>
                  <a:lnTo>
                    <a:pt x="1386" y="47"/>
                  </a:lnTo>
                  <a:lnTo>
                    <a:pt x="1345" y="58"/>
                  </a:lnTo>
                  <a:lnTo>
                    <a:pt x="1417" y="51"/>
                  </a:lnTo>
                  <a:lnTo>
                    <a:pt x="1499" y="71"/>
                  </a:lnTo>
                  <a:lnTo>
                    <a:pt x="1376" y="105"/>
                  </a:lnTo>
                  <a:lnTo>
                    <a:pt x="1176" y="102"/>
                  </a:lnTo>
                  <a:lnTo>
                    <a:pt x="1224" y="108"/>
                  </a:lnTo>
                  <a:lnTo>
                    <a:pt x="1141" y="123"/>
                  </a:lnTo>
                  <a:lnTo>
                    <a:pt x="1141" y="140"/>
                  </a:lnTo>
                  <a:lnTo>
                    <a:pt x="1357" y="113"/>
                  </a:lnTo>
                  <a:lnTo>
                    <a:pt x="1377" y="123"/>
                  </a:lnTo>
                  <a:lnTo>
                    <a:pt x="1330" y="150"/>
                  </a:lnTo>
                  <a:lnTo>
                    <a:pt x="1472" y="108"/>
                  </a:lnTo>
                  <a:lnTo>
                    <a:pt x="1479" y="149"/>
                  </a:lnTo>
                  <a:lnTo>
                    <a:pt x="1410" y="218"/>
                  </a:lnTo>
                  <a:lnTo>
                    <a:pt x="1543" y="139"/>
                  </a:lnTo>
                  <a:lnTo>
                    <a:pt x="1543" y="150"/>
                  </a:lnTo>
                  <a:lnTo>
                    <a:pt x="1606" y="149"/>
                  </a:lnTo>
                  <a:lnTo>
                    <a:pt x="1626" y="123"/>
                  </a:lnTo>
                  <a:lnTo>
                    <a:pt x="1696" y="119"/>
                  </a:lnTo>
                  <a:lnTo>
                    <a:pt x="1783" y="143"/>
                  </a:lnTo>
                  <a:lnTo>
                    <a:pt x="1698" y="177"/>
                  </a:lnTo>
                  <a:lnTo>
                    <a:pt x="1704" y="191"/>
                  </a:lnTo>
                  <a:lnTo>
                    <a:pt x="1510" y="211"/>
                  </a:lnTo>
                  <a:lnTo>
                    <a:pt x="1666" y="214"/>
                  </a:lnTo>
                  <a:lnTo>
                    <a:pt x="1538" y="243"/>
                  </a:lnTo>
                  <a:lnTo>
                    <a:pt x="1546" y="265"/>
                  </a:lnTo>
                  <a:lnTo>
                    <a:pt x="1630" y="243"/>
                  </a:lnTo>
                  <a:lnTo>
                    <a:pt x="1570" y="270"/>
                  </a:lnTo>
                  <a:lnTo>
                    <a:pt x="1561" y="306"/>
                  </a:lnTo>
                  <a:lnTo>
                    <a:pt x="1582" y="297"/>
                  </a:lnTo>
                  <a:lnTo>
                    <a:pt x="1523" y="328"/>
                  </a:lnTo>
                  <a:lnTo>
                    <a:pt x="1502" y="395"/>
                  </a:lnTo>
                  <a:lnTo>
                    <a:pt x="1533" y="381"/>
                  </a:lnTo>
                  <a:lnTo>
                    <a:pt x="1578" y="395"/>
                  </a:lnTo>
                  <a:lnTo>
                    <a:pt x="1537" y="395"/>
                  </a:lnTo>
                  <a:lnTo>
                    <a:pt x="1537" y="413"/>
                  </a:lnTo>
                  <a:lnTo>
                    <a:pt x="1605" y="423"/>
                  </a:lnTo>
                  <a:lnTo>
                    <a:pt x="1606" y="447"/>
                  </a:lnTo>
                  <a:lnTo>
                    <a:pt x="1505" y="441"/>
                  </a:lnTo>
                  <a:lnTo>
                    <a:pt x="1533" y="453"/>
                  </a:lnTo>
                  <a:lnTo>
                    <a:pt x="1476" y="460"/>
                  </a:lnTo>
                  <a:lnTo>
                    <a:pt x="1505" y="487"/>
                  </a:lnTo>
                  <a:lnTo>
                    <a:pt x="1557" y="488"/>
                  </a:lnTo>
                  <a:lnTo>
                    <a:pt x="1526" y="504"/>
                  </a:lnTo>
                  <a:lnTo>
                    <a:pt x="1567" y="518"/>
                  </a:lnTo>
                  <a:lnTo>
                    <a:pt x="1565" y="552"/>
                  </a:lnTo>
                  <a:lnTo>
                    <a:pt x="1490" y="532"/>
                  </a:lnTo>
                  <a:lnTo>
                    <a:pt x="1536" y="549"/>
                  </a:lnTo>
                  <a:lnTo>
                    <a:pt x="1507" y="560"/>
                  </a:lnTo>
                  <a:lnTo>
                    <a:pt x="1533" y="559"/>
                  </a:lnTo>
                  <a:lnTo>
                    <a:pt x="1526" y="580"/>
                  </a:lnTo>
                  <a:lnTo>
                    <a:pt x="1581" y="591"/>
                  </a:lnTo>
                  <a:lnTo>
                    <a:pt x="1495" y="586"/>
                  </a:lnTo>
                  <a:lnTo>
                    <a:pt x="1479" y="597"/>
                  </a:lnTo>
                  <a:lnTo>
                    <a:pt x="1543" y="624"/>
                  </a:lnTo>
                  <a:lnTo>
                    <a:pt x="1536" y="646"/>
                  </a:lnTo>
                  <a:lnTo>
                    <a:pt x="1482" y="659"/>
                  </a:lnTo>
                  <a:lnTo>
                    <a:pt x="1431" y="628"/>
                  </a:lnTo>
                  <a:lnTo>
                    <a:pt x="1352" y="656"/>
                  </a:lnTo>
                  <a:lnTo>
                    <a:pt x="1407" y="672"/>
                  </a:lnTo>
                  <a:lnTo>
                    <a:pt x="1354" y="688"/>
                  </a:lnTo>
                  <a:lnTo>
                    <a:pt x="1412" y="690"/>
                  </a:lnTo>
                  <a:lnTo>
                    <a:pt x="1393" y="723"/>
                  </a:lnTo>
                  <a:lnTo>
                    <a:pt x="1417" y="703"/>
                  </a:lnTo>
                  <a:lnTo>
                    <a:pt x="1479" y="730"/>
                  </a:lnTo>
                  <a:lnTo>
                    <a:pt x="1461" y="753"/>
                  </a:lnTo>
                  <a:lnTo>
                    <a:pt x="1495" y="743"/>
                  </a:lnTo>
                  <a:lnTo>
                    <a:pt x="1479" y="767"/>
                  </a:lnTo>
                  <a:lnTo>
                    <a:pt x="1502" y="755"/>
                  </a:lnTo>
                  <a:lnTo>
                    <a:pt x="1506" y="811"/>
                  </a:lnTo>
                  <a:lnTo>
                    <a:pt x="1479" y="791"/>
                  </a:lnTo>
                  <a:lnTo>
                    <a:pt x="1479" y="811"/>
                  </a:lnTo>
                  <a:lnTo>
                    <a:pt x="1451" y="809"/>
                  </a:lnTo>
                  <a:lnTo>
                    <a:pt x="1417" y="764"/>
                  </a:lnTo>
                  <a:lnTo>
                    <a:pt x="1332" y="740"/>
                  </a:lnTo>
                  <a:lnTo>
                    <a:pt x="1391" y="768"/>
                  </a:lnTo>
                  <a:lnTo>
                    <a:pt x="1312" y="784"/>
                  </a:lnTo>
                  <a:lnTo>
                    <a:pt x="1291" y="811"/>
                  </a:lnTo>
                  <a:lnTo>
                    <a:pt x="1363" y="818"/>
                  </a:lnTo>
                  <a:lnTo>
                    <a:pt x="1301" y="833"/>
                  </a:lnTo>
                  <a:lnTo>
                    <a:pt x="1394" y="813"/>
                  </a:lnTo>
                  <a:lnTo>
                    <a:pt x="1485" y="837"/>
                  </a:lnTo>
                  <a:lnTo>
                    <a:pt x="1367" y="903"/>
                  </a:lnTo>
                  <a:lnTo>
                    <a:pt x="1254" y="929"/>
                  </a:lnTo>
                  <a:lnTo>
                    <a:pt x="1213" y="931"/>
                  </a:lnTo>
                  <a:lnTo>
                    <a:pt x="1186" y="904"/>
                  </a:lnTo>
                  <a:lnTo>
                    <a:pt x="1199" y="931"/>
                  </a:lnTo>
                  <a:lnTo>
                    <a:pt x="1166" y="948"/>
                  </a:lnTo>
                  <a:lnTo>
                    <a:pt x="1124" y="1017"/>
                  </a:lnTo>
                  <a:lnTo>
                    <a:pt x="1090" y="1016"/>
                  </a:lnTo>
                  <a:lnTo>
                    <a:pt x="1081" y="1037"/>
                  </a:lnTo>
                  <a:lnTo>
                    <a:pt x="1047" y="1041"/>
                  </a:lnTo>
                  <a:lnTo>
                    <a:pt x="1030" y="1033"/>
                  </a:lnTo>
                  <a:lnTo>
                    <a:pt x="1053" y="1019"/>
                  </a:lnTo>
                  <a:lnTo>
                    <a:pt x="1029" y="1016"/>
                  </a:lnTo>
                  <a:lnTo>
                    <a:pt x="1018" y="1051"/>
                  </a:lnTo>
                  <a:lnTo>
                    <a:pt x="964" y="1054"/>
                  </a:lnTo>
                  <a:lnTo>
                    <a:pt x="965" y="1082"/>
                  </a:lnTo>
                  <a:lnTo>
                    <a:pt x="931" y="1085"/>
                  </a:lnTo>
                  <a:lnTo>
                    <a:pt x="961" y="1109"/>
                  </a:lnTo>
                  <a:lnTo>
                    <a:pt x="923" y="1113"/>
                  </a:lnTo>
                  <a:lnTo>
                    <a:pt x="951" y="1137"/>
                  </a:lnTo>
                  <a:lnTo>
                    <a:pt x="924" y="1137"/>
                  </a:lnTo>
                  <a:lnTo>
                    <a:pt x="945" y="1144"/>
                  </a:lnTo>
                  <a:lnTo>
                    <a:pt x="924" y="1173"/>
                  </a:lnTo>
                  <a:lnTo>
                    <a:pt x="907" y="1167"/>
                  </a:lnTo>
                  <a:lnTo>
                    <a:pt x="923" y="1178"/>
                  </a:lnTo>
                  <a:lnTo>
                    <a:pt x="884" y="1191"/>
                  </a:lnTo>
                  <a:lnTo>
                    <a:pt x="907" y="1229"/>
                  </a:lnTo>
                  <a:lnTo>
                    <a:pt x="884" y="1282"/>
                  </a:lnTo>
                  <a:lnTo>
                    <a:pt x="859" y="1283"/>
                  </a:lnTo>
                  <a:lnTo>
                    <a:pt x="880" y="1301"/>
                  </a:lnTo>
                  <a:lnTo>
                    <a:pt x="819" y="1301"/>
                  </a:lnTo>
                  <a:lnTo>
                    <a:pt x="812" y="1266"/>
                  </a:lnTo>
                  <a:lnTo>
                    <a:pt x="729" y="1272"/>
                  </a:lnTo>
                  <a:lnTo>
                    <a:pt x="747" y="1260"/>
                  </a:lnTo>
                  <a:lnTo>
                    <a:pt x="703" y="1246"/>
                  </a:lnTo>
                  <a:lnTo>
                    <a:pt x="726" y="1241"/>
                  </a:lnTo>
                  <a:lnTo>
                    <a:pt x="695" y="1241"/>
                  </a:lnTo>
                  <a:lnTo>
                    <a:pt x="705" y="1214"/>
                  </a:lnTo>
                  <a:lnTo>
                    <a:pt x="688" y="1218"/>
                  </a:lnTo>
                  <a:lnTo>
                    <a:pt x="632" y="1144"/>
                  </a:lnTo>
                  <a:lnTo>
                    <a:pt x="632" y="1122"/>
                  </a:lnTo>
                  <a:lnTo>
                    <a:pt x="674" y="1096"/>
                  </a:lnTo>
                  <a:lnTo>
                    <a:pt x="655" y="1091"/>
                  </a:lnTo>
                  <a:lnTo>
                    <a:pt x="614" y="1118"/>
                  </a:lnTo>
                  <a:lnTo>
                    <a:pt x="614" y="1062"/>
                  </a:lnTo>
                  <a:lnTo>
                    <a:pt x="574" y="1033"/>
                  </a:lnTo>
                  <a:lnTo>
                    <a:pt x="586" y="989"/>
                  </a:lnTo>
                  <a:lnTo>
                    <a:pt x="562" y="972"/>
                  </a:lnTo>
                  <a:lnTo>
                    <a:pt x="594" y="934"/>
                  </a:lnTo>
                  <a:lnTo>
                    <a:pt x="574" y="929"/>
                  </a:lnTo>
                  <a:lnTo>
                    <a:pt x="647" y="929"/>
                  </a:lnTo>
                  <a:lnTo>
                    <a:pt x="638" y="915"/>
                  </a:lnTo>
                  <a:lnTo>
                    <a:pt x="591" y="917"/>
                  </a:lnTo>
                  <a:lnTo>
                    <a:pt x="662" y="883"/>
                  </a:lnTo>
                  <a:lnTo>
                    <a:pt x="647" y="870"/>
                  </a:lnTo>
                  <a:lnTo>
                    <a:pt x="662" y="833"/>
                  </a:lnTo>
                  <a:lnTo>
                    <a:pt x="604" y="832"/>
                  </a:lnTo>
                  <a:lnTo>
                    <a:pt x="538" y="801"/>
                  </a:lnTo>
                  <a:lnTo>
                    <a:pt x="655" y="818"/>
                  </a:lnTo>
                  <a:lnTo>
                    <a:pt x="635" y="804"/>
                  </a:lnTo>
                  <a:lnTo>
                    <a:pt x="655" y="798"/>
                  </a:lnTo>
                  <a:lnTo>
                    <a:pt x="610" y="775"/>
                  </a:lnTo>
                  <a:lnTo>
                    <a:pt x="625" y="764"/>
                  </a:lnTo>
                  <a:lnTo>
                    <a:pt x="601" y="772"/>
                  </a:lnTo>
                  <a:lnTo>
                    <a:pt x="617" y="757"/>
                  </a:lnTo>
                  <a:lnTo>
                    <a:pt x="587" y="758"/>
                  </a:lnTo>
                  <a:lnTo>
                    <a:pt x="620" y="746"/>
                  </a:lnTo>
                  <a:lnTo>
                    <a:pt x="569" y="727"/>
                  </a:lnTo>
                  <a:lnTo>
                    <a:pt x="557" y="757"/>
                  </a:lnTo>
                  <a:lnTo>
                    <a:pt x="514" y="758"/>
                  </a:lnTo>
                  <a:lnTo>
                    <a:pt x="506" y="746"/>
                  </a:lnTo>
                  <a:lnTo>
                    <a:pt x="535" y="727"/>
                  </a:lnTo>
                  <a:lnTo>
                    <a:pt x="511" y="727"/>
                  </a:lnTo>
                  <a:lnTo>
                    <a:pt x="538" y="680"/>
                  </a:lnTo>
                  <a:lnTo>
                    <a:pt x="509" y="671"/>
                  </a:lnTo>
                  <a:lnTo>
                    <a:pt x="523" y="649"/>
                  </a:lnTo>
                  <a:lnTo>
                    <a:pt x="474" y="590"/>
                  </a:lnTo>
                  <a:lnTo>
                    <a:pt x="491" y="588"/>
                  </a:lnTo>
                  <a:lnTo>
                    <a:pt x="426" y="536"/>
                  </a:lnTo>
                  <a:lnTo>
                    <a:pt x="426" y="518"/>
                  </a:lnTo>
                  <a:lnTo>
                    <a:pt x="354" y="492"/>
                  </a:lnTo>
                  <a:lnTo>
                    <a:pt x="287" y="478"/>
                  </a:lnTo>
                  <a:lnTo>
                    <a:pt x="226" y="502"/>
                  </a:lnTo>
                  <a:lnTo>
                    <a:pt x="178" y="487"/>
                  </a:lnTo>
                  <a:lnTo>
                    <a:pt x="195" y="506"/>
                  </a:lnTo>
                  <a:lnTo>
                    <a:pt x="143" y="497"/>
                  </a:lnTo>
                  <a:lnTo>
                    <a:pt x="99" y="477"/>
                  </a:lnTo>
                  <a:lnTo>
                    <a:pt x="143" y="460"/>
                  </a:lnTo>
                  <a:lnTo>
                    <a:pt x="44" y="441"/>
                  </a:lnTo>
                  <a:lnTo>
                    <a:pt x="80" y="424"/>
                  </a:lnTo>
                  <a:lnTo>
                    <a:pt x="199" y="430"/>
                  </a:lnTo>
                  <a:lnTo>
                    <a:pt x="213" y="424"/>
                  </a:lnTo>
                  <a:lnTo>
                    <a:pt x="194" y="412"/>
                  </a:lnTo>
                  <a:lnTo>
                    <a:pt x="212" y="403"/>
                  </a:lnTo>
                  <a:lnTo>
                    <a:pt x="106" y="410"/>
                  </a:lnTo>
                  <a:lnTo>
                    <a:pt x="0" y="36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0" name="Freeform 343">
              <a:extLst>
                <a:ext uri="{FF2B5EF4-FFF2-40B4-BE49-F238E27FC236}">
                  <a16:creationId xmlns:a16="http://schemas.microsoft.com/office/drawing/2014/main" id="{5965D070-FCB8-1536-2837-A6C96366C7E1}"/>
                </a:ext>
              </a:extLst>
            </p:cNvPr>
            <p:cNvSpPr>
              <a:spLocks noChangeAspect="1"/>
            </p:cNvSpPr>
            <p:nvPr/>
          </p:nvSpPr>
          <p:spPr bwMode="auto">
            <a:xfrm>
              <a:off x="3443288" y="2630541"/>
              <a:ext cx="225425" cy="117475"/>
            </a:xfrm>
            <a:custGeom>
              <a:avLst/>
              <a:gdLst>
                <a:gd name="T0" fmla="*/ 0 w 325"/>
                <a:gd name="T1" fmla="*/ 45202 h 147"/>
                <a:gd name="T2" fmla="*/ 20496 w 325"/>
                <a:gd name="T3" fmla="*/ 45202 h 147"/>
                <a:gd name="T4" fmla="*/ 20496 w 325"/>
                <a:gd name="T5" fmla="*/ 45202 h 147"/>
                <a:gd name="T6" fmla="*/ 20496 w 325"/>
                <a:gd name="T7" fmla="*/ 45202 h 147"/>
                <a:gd name="T8" fmla="*/ 20496 w 325"/>
                <a:gd name="T9" fmla="*/ 45202 h 147"/>
                <a:gd name="T10" fmla="*/ 40991 w 325"/>
                <a:gd name="T11" fmla="*/ 45202 h 147"/>
                <a:gd name="T12" fmla="*/ 20496 w 325"/>
                <a:gd name="T13" fmla="*/ 45202 h 147"/>
                <a:gd name="T14" fmla="*/ 40991 w 325"/>
                <a:gd name="T15" fmla="*/ 45202 h 147"/>
                <a:gd name="T16" fmla="*/ 40991 w 325"/>
                <a:gd name="T17" fmla="*/ 45202 h 147"/>
                <a:gd name="T18" fmla="*/ 61486 w 325"/>
                <a:gd name="T19" fmla="*/ 45202 h 147"/>
                <a:gd name="T20" fmla="*/ 61486 w 325"/>
                <a:gd name="T21" fmla="*/ 45202 h 147"/>
                <a:gd name="T22" fmla="*/ 81955 w 325"/>
                <a:gd name="T23" fmla="*/ 45202 h 147"/>
                <a:gd name="T24" fmla="*/ 102450 w 325"/>
                <a:gd name="T25" fmla="*/ 45202 h 147"/>
                <a:gd name="T26" fmla="*/ 102450 w 325"/>
                <a:gd name="T27" fmla="*/ 45202 h 147"/>
                <a:gd name="T28" fmla="*/ 122946 w 325"/>
                <a:gd name="T29" fmla="*/ 45202 h 147"/>
                <a:gd name="T30" fmla="*/ 122946 w 325"/>
                <a:gd name="T31" fmla="*/ 0 h 147"/>
                <a:gd name="T32" fmla="*/ 122946 w 325"/>
                <a:gd name="T33" fmla="*/ 45202 h 147"/>
                <a:gd name="T34" fmla="*/ 143441 w 325"/>
                <a:gd name="T35" fmla="*/ 45202 h 147"/>
                <a:gd name="T36" fmla="*/ 122946 w 325"/>
                <a:gd name="T37" fmla="*/ 45202 h 147"/>
                <a:gd name="T38" fmla="*/ 163937 w 325"/>
                <a:gd name="T39" fmla="*/ 90405 h 147"/>
                <a:gd name="T40" fmla="*/ 143441 w 325"/>
                <a:gd name="T41" fmla="*/ 90405 h 147"/>
                <a:gd name="T42" fmla="*/ 81955 w 325"/>
                <a:gd name="T43" fmla="*/ 135608 h 147"/>
                <a:gd name="T44" fmla="*/ 40991 w 325"/>
                <a:gd name="T45" fmla="*/ 90405 h 147"/>
                <a:gd name="T46" fmla="*/ 40991 w 325"/>
                <a:gd name="T47" fmla="*/ 90405 h 147"/>
                <a:gd name="T48" fmla="*/ 20496 w 325"/>
                <a:gd name="T49" fmla="*/ 90405 h 147"/>
                <a:gd name="T50" fmla="*/ 40991 w 325"/>
                <a:gd name="T51" fmla="*/ 90405 h 147"/>
                <a:gd name="T52" fmla="*/ 40991 w 325"/>
                <a:gd name="T53" fmla="*/ 45202 h 147"/>
                <a:gd name="T54" fmla="*/ 40991 w 325"/>
                <a:gd name="T55" fmla="*/ 45202 h 147"/>
                <a:gd name="T56" fmla="*/ 0 w 325"/>
                <a:gd name="T57" fmla="*/ 45202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147"/>
                <a:gd name="T89" fmla="*/ 325 w 325"/>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147">
                  <a:moveTo>
                    <a:pt x="0" y="52"/>
                  </a:moveTo>
                  <a:lnTo>
                    <a:pt x="22" y="45"/>
                  </a:lnTo>
                  <a:lnTo>
                    <a:pt x="10" y="32"/>
                  </a:lnTo>
                  <a:lnTo>
                    <a:pt x="39" y="41"/>
                  </a:lnTo>
                  <a:lnTo>
                    <a:pt x="24" y="17"/>
                  </a:lnTo>
                  <a:lnTo>
                    <a:pt x="57" y="31"/>
                  </a:lnTo>
                  <a:lnTo>
                    <a:pt x="40" y="1"/>
                  </a:lnTo>
                  <a:lnTo>
                    <a:pt x="92" y="24"/>
                  </a:lnTo>
                  <a:lnTo>
                    <a:pt x="95" y="62"/>
                  </a:lnTo>
                  <a:lnTo>
                    <a:pt x="121" y="19"/>
                  </a:lnTo>
                  <a:lnTo>
                    <a:pt x="148" y="35"/>
                  </a:lnTo>
                  <a:lnTo>
                    <a:pt x="169" y="15"/>
                  </a:lnTo>
                  <a:lnTo>
                    <a:pt x="187" y="42"/>
                  </a:lnTo>
                  <a:lnTo>
                    <a:pt x="183" y="17"/>
                  </a:lnTo>
                  <a:lnTo>
                    <a:pt x="235" y="17"/>
                  </a:lnTo>
                  <a:lnTo>
                    <a:pt x="244" y="0"/>
                  </a:lnTo>
                  <a:lnTo>
                    <a:pt x="265" y="15"/>
                  </a:lnTo>
                  <a:lnTo>
                    <a:pt x="295" y="8"/>
                  </a:lnTo>
                  <a:lnTo>
                    <a:pt x="274" y="19"/>
                  </a:lnTo>
                  <a:lnTo>
                    <a:pt x="325" y="66"/>
                  </a:lnTo>
                  <a:lnTo>
                    <a:pt x="282" y="107"/>
                  </a:lnTo>
                  <a:lnTo>
                    <a:pt x="162" y="147"/>
                  </a:lnTo>
                  <a:lnTo>
                    <a:pt x="56" y="128"/>
                  </a:lnTo>
                  <a:lnTo>
                    <a:pt x="80" y="90"/>
                  </a:lnTo>
                  <a:lnTo>
                    <a:pt x="17" y="77"/>
                  </a:lnTo>
                  <a:lnTo>
                    <a:pt x="80" y="73"/>
                  </a:lnTo>
                  <a:lnTo>
                    <a:pt x="57" y="63"/>
                  </a:lnTo>
                  <a:lnTo>
                    <a:pt x="80" y="52"/>
                  </a:lnTo>
                  <a:lnTo>
                    <a:pt x="0" y="52"/>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1" name="Freeform 357">
              <a:extLst>
                <a:ext uri="{FF2B5EF4-FFF2-40B4-BE49-F238E27FC236}">
                  <a16:creationId xmlns:a16="http://schemas.microsoft.com/office/drawing/2014/main" id="{C8933B3D-D55C-3D6E-8C59-B2B73B984D7A}"/>
                </a:ext>
              </a:extLst>
            </p:cNvPr>
            <p:cNvSpPr>
              <a:spLocks noChangeAspect="1"/>
            </p:cNvSpPr>
            <p:nvPr/>
          </p:nvSpPr>
          <p:spPr bwMode="auto">
            <a:xfrm>
              <a:off x="4083050" y="3284591"/>
              <a:ext cx="239713" cy="261937"/>
            </a:xfrm>
            <a:custGeom>
              <a:avLst/>
              <a:gdLst>
                <a:gd name="T0" fmla="*/ 0 w 344"/>
                <a:gd name="T1" fmla="*/ 96947 h 322"/>
                <a:gd name="T2" fmla="*/ 21050 w 344"/>
                <a:gd name="T3" fmla="*/ 48444 h 322"/>
                <a:gd name="T4" fmla="*/ 21050 w 344"/>
                <a:gd name="T5" fmla="*/ 48444 h 322"/>
                <a:gd name="T6" fmla="*/ 42099 w 344"/>
                <a:gd name="T7" fmla="*/ 48444 h 322"/>
                <a:gd name="T8" fmla="*/ 63149 w 344"/>
                <a:gd name="T9" fmla="*/ 48444 h 322"/>
                <a:gd name="T10" fmla="*/ 84199 w 344"/>
                <a:gd name="T11" fmla="*/ 0 h 322"/>
                <a:gd name="T12" fmla="*/ 105248 w 344"/>
                <a:gd name="T13" fmla="*/ 48444 h 322"/>
                <a:gd name="T14" fmla="*/ 105248 w 344"/>
                <a:gd name="T15" fmla="*/ 48444 h 322"/>
                <a:gd name="T16" fmla="*/ 84199 w 344"/>
                <a:gd name="T17" fmla="*/ 48444 h 322"/>
                <a:gd name="T18" fmla="*/ 84199 w 344"/>
                <a:gd name="T19" fmla="*/ 96947 h 322"/>
                <a:gd name="T20" fmla="*/ 126298 w 344"/>
                <a:gd name="T21" fmla="*/ 145391 h 322"/>
                <a:gd name="T22" fmla="*/ 126298 w 344"/>
                <a:gd name="T23" fmla="*/ 145391 h 322"/>
                <a:gd name="T24" fmla="*/ 126298 w 344"/>
                <a:gd name="T25" fmla="*/ 193893 h 322"/>
                <a:gd name="T26" fmla="*/ 189447 w 344"/>
                <a:gd name="T27" fmla="*/ 193893 h 322"/>
                <a:gd name="T28" fmla="*/ 168397 w 344"/>
                <a:gd name="T29" fmla="*/ 193893 h 322"/>
                <a:gd name="T30" fmla="*/ 168397 w 344"/>
                <a:gd name="T31" fmla="*/ 242338 h 322"/>
                <a:gd name="T32" fmla="*/ 126298 w 344"/>
                <a:gd name="T33" fmla="*/ 290841 h 322"/>
                <a:gd name="T34" fmla="*/ 126298 w 344"/>
                <a:gd name="T35" fmla="*/ 193893 h 322"/>
                <a:gd name="T36" fmla="*/ 63149 w 344"/>
                <a:gd name="T37" fmla="*/ 145391 h 322"/>
                <a:gd name="T38" fmla="*/ 63149 w 344"/>
                <a:gd name="T39" fmla="*/ 96947 h 322"/>
                <a:gd name="T40" fmla="*/ 42099 w 344"/>
                <a:gd name="T41" fmla="*/ 96947 h 322"/>
                <a:gd name="T42" fmla="*/ 21050 w 344"/>
                <a:gd name="T43" fmla="*/ 96947 h 322"/>
                <a:gd name="T44" fmla="*/ 0 w 344"/>
                <a:gd name="T45" fmla="*/ 96947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4"/>
                <a:gd name="T70" fmla="*/ 0 h 322"/>
                <a:gd name="T71" fmla="*/ 344 w 344"/>
                <a:gd name="T72" fmla="*/ 322 h 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4" h="322">
                  <a:moveTo>
                    <a:pt x="0" y="80"/>
                  </a:moveTo>
                  <a:lnTo>
                    <a:pt x="8" y="42"/>
                  </a:lnTo>
                  <a:lnTo>
                    <a:pt x="49" y="25"/>
                  </a:lnTo>
                  <a:lnTo>
                    <a:pt x="68" y="42"/>
                  </a:lnTo>
                  <a:lnTo>
                    <a:pt x="109" y="8"/>
                  </a:lnTo>
                  <a:lnTo>
                    <a:pt x="153" y="0"/>
                  </a:lnTo>
                  <a:lnTo>
                    <a:pt x="204" y="22"/>
                  </a:lnTo>
                  <a:lnTo>
                    <a:pt x="204" y="56"/>
                  </a:lnTo>
                  <a:lnTo>
                    <a:pt x="164" y="63"/>
                  </a:lnTo>
                  <a:lnTo>
                    <a:pt x="167" y="107"/>
                  </a:lnTo>
                  <a:lnTo>
                    <a:pt x="233" y="179"/>
                  </a:lnTo>
                  <a:lnTo>
                    <a:pt x="274" y="184"/>
                  </a:lnTo>
                  <a:lnTo>
                    <a:pt x="270" y="199"/>
                  </a:lnTo>
                  <a:lnTo>
                    <a:pt x="344" y="247"/>
                  </a:lnTo>
                  <a:lnTo>
                    <a:pt x="293" y="240"/>
                  </a:lnTo>
                  <a:lnTo>
                    <a:pt x="303" y="285"/>
                  </a:lnTo>
                  <a:lnTo>
                    <a:pt x="274" y="322"/>
                  </a:lnTo>
                  <a:lnTo>
                    <a:pt x="260" y="249"/>
                  </a:lnTo>
                  <a:lnTo>
                    <a:pt x="131" y="167"/>
                  </a:lnTo>
                  <a:lnTo>
                    <a:pt x="100" y="114"/>
                  </a:lnTo>
                  <a:lnTo>
                    <a:pt x="59" y="96"/>
                  </a:lnTo>
                  <a:lnTo>
                    <a:pt x="22" y="118"/>
                  </a:lnTo>
                  <a:lnTo>
                    <a:pt x="0" y="80"/>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2" name="Freeform 358">
              <a:extLst>
                <a:ext uri="{FF2B5EF4-FFF2-40B4-BE49-F238E27FC236}">
                  <a16:creationId xmlns:a16="http://schemas.microsoft.com/office/drawing/2014/main" id="{27AEEF05-5818-EFAE-F8D5-27AE6D126B1F}"/>
                </a:ext>
              </a:extLst>
            </p:cNvPr>
            <p:cNvSpPr>
              <a:spLocks noChangeAspect="1"/>
            </p:cNvSpPr>
            <p:nvPr/>
          </p:nvSpPr>
          <p:spPr bwMode="auto">
            <a:xfrm>
              <a:off x="4113213" y="3452866"/>
              <a:ext cx="31750" cy="61912"/>
            </a:xfrm>
            <a:custGeom>
              <a:avLst/>
              <a:gdLst>
                <a:gd name="T0" fmla="*/ 0 w 42"/>
                <a:gd name="T1" fmla="*/ 46886 h 77"/>
                <a:gd name="T2" fmla="*/ 32570 w 42"/>
                <a:gd name="T3" fmla="*/ 93772 h 77"/>
                <a:gd name="T4" fmla="*/ 32570 w 42"/>
                <a:gd name="T5" fmla="*/ 93772 h 77"/>
                <a:gd name="T6" fmla="*/ 65140 w 42"/>
                <a:gd name="T7" fmla="*/ 46886 h 77"/>
                <a:gd name="T8" fmla="*/ 32570 w 42"/>
                <a:gd name="T9" fmla="*/ 0 h 77"/>
                <a:gd name="T10" fmla="*/ 0 w 42"/>
                <a:gd name="T11" fmla="*/ 46886 h 77"/>
                <a:gd name="T12" fmla="*/ 0 60000 65536"/>
                <a:gd name="T13" fmla="*/ 0 60000 65536"/>
                <a:gd name="T14" fmla="*/ 0 60000 65536"/>
                <a:gd name="T15" fmla="*/ 0 60000 65536"/>
                <a:gd name="T16" fmla="*/ 0 60000 65536"/>
                <a:gd name="T17" fmla="*/ 0 60000 65536"/>
                <a:gd name="T18" fmla="*/ 0 w 42"/>
                <a:gd name="T19" fmla="*/ 0 h 77"/>
                <a:gd name="T20" fmla="*/ 42 w 4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42" h="77">
                  <a:moveTo>
                    <a:pt x="0" y="12"/>
                  </a:moveTo>
                  <a:lnTo>
                    <a:pt x="7" y="72"/>
                  </a:lnTo>
                  <a:lnTo>
                    <a:pt x="27" y="77"/>
                  </a:lnTo>
                  <a:lnTo>
                    <a:pt x="42" y="31"/>
                  </a:lnTo>
                  <a:lnTo>
                    <a:pt x="27" y="0"/>
                  </a:lnTo>
                  <a:lnTo>
                    <a:pt x="0" y="12"/>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3" name="Freeform 359">
              <a:extLst>
                <a:ext uri="{FF2B5EF4-FFF2-40B4-BE49-F238E27FC236}">
                  <a16:creationId xmlns:a16="http://schemas.microsoft.com/office/drawing/2014/main" id="{A32EDFBA-0D3F-31D3-CB0B-09BF9AE59775}"/>
                </a:ext>
              </a:extLst>
            </p:cNvPr>
            <p:cNvSpPr>
              <a:spLocks noChangeAspect="1"/>
            </p:cNvSpPr>
            <p:nvPr/>
          </p:nvSpPr>
          <p:spPr bwMode="auto">
            <a:xfrm>
              <a:off x="4200525" y="3537004"/>
              <a:ext cx="65088" cy="41275"/>
            </a:xfrm>
            <a:custGeom>
              <a:avLst/>
              <a:gdLst>
                <a:gd name="T0" fmla="*/ 0 w 90"/>
                <a:gd name="T1" fmla="*/ 43385 h 52"/>
                <a:gd name="T2" fmla="*/ 51547 w 90"/>
                <a:gd name="T3" fmla="*/ 43385 h 52"/>
                <a:gd name="T4" fmla="*/ 77337 w 90"/>
                <a:gd name="T5" fmla="*/ 0 h 52"/>
                <a:gd name="T6" fmla="*/ 0 w 90"/>
                <a:gd name="T7" fmla="*/ 43385 h 52"/>
                <a:gd name="T8" fmla="*/ 0 60000 65536"/>
                <a:gd name="T9" fmla="*/ 0 60000 65536"/>
                <a:gd name="T10" fmla="*/ 0 60000 65536"/>
                <a:gd name="T11" fmla="*/ 0 60000 65536"/>
                <a:gd name="T12" fmla="*/ 0 w 90"/>
                <a:gd name="T13" fmla="*/ 0 h 52"/>
                <a:gd name="T14" fmla="*/ 90 w 90"/>
                <a:gd name="T15" fmla="*/ 52 h 52"/>
              </a:gdLst>
              <a:ahLst/>
              <a:cxnLst>
                <a:cxn ang="T8">
                  <a:pos x="T0" y="T1"/>
                </a:cxn>
                <a:cxn ang="T9">
                  <a:pos x="T2" y="T3"/>
                </a:cxn>
                <a:cxn ang="T10">
                  <a:pos x="T4" y="T5"/>
                </a:cxn>
                <a:cxn ang="T11">
                  <a:pos x="T6" y="T7"/>
                </a:cxn>
              </a:cxnLst>
              <a:rect l="T12" t="T13" r="T14" b="T15"/>
              <a:pathLst>
                <a:path w="90" h="52">
                  <a:moveTo>
                    <a:pt x="0" y="13"/>
                  </a:moveTo>
                  <a:lnTo>
                    <a:pt x="76" y="52"/>
                  </a:lnTo>
                  <a:lnTo>
                    <a:pt x="90" y="0"/>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4" name="Freeform 367">
              <a:extLst>
                <a:ext uri="{FF2B5EF4-FFF2-40B4-BE49-F238E27FC236}">
                  <a16:creationId xmlns:a16="http://schemas.microsoft.com/office/drawing/2014/main" id="{887BEED1-82AC-EE1F-D8F3-3C3AD58185B3}"/>
                </a:ext>
              </a:extLst>
            </p:cNvPr>
            <p:cNvSpPr>
              <a:spLocks noChangeAspect="1"/>
            </p:cNvSpPr>
            <p:nvPr/>
          </p:nvSpPr>
          <p:spPr bwMode="auto">
            <a:xfrm>
              <a:off x="4064000" y="3194104"/>
              <a:ext cx="11113" cy="19050"/>
            </a:xfrm>
            <a:custGeom>
              <a:avLst/>
              <a:gdLst>
                <a:gd name="T0" fmla="*/ 0 w 16"/>
                <a:gd name="T1" fmla="*/ 43384 h 24"/>
                <a:gd name="T2" fmla="*/ 22470 w 16"/>
                <a:gd name="T3" fmla="*/ 0 h 24"/>
                <a:gd name="T4" fmla="*/ 22470 w 16"/>
                <a:gd name="T5" fmla="*/ 43384 h 24"/>
                <a:gd name="T6" fmla="*/ 0 w 16"/>
                <a:gd name="T7" fmla="*/ 43384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0"/>
                  </a:moveTo>
                  <a:lnTo>
                    <a:pt x="11" y="0"/>
                  </a:lnTo>
                  <a:lnTo>
                    <a:pt x="16" y="24"/>
                  </a:lnTo>
                  <a:lnTo>
                    <a:pt x="0" y="20"/>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5" name="Freeform 374">
              <a:extLst>
                <a:ext uri="{FF2B5EF4-FFF2-40B4-BE49-F238E27FC236}">
                  <a16:creationId xmlns:a16="http://schemas.microsoft.com/office/drawing/2014/main" id="{C9671D13-F0FC-1925-F82B-BE63216CC216}"/>
                </a:ext>
              </a:extLst>
            </p:cNvPr>
            <p:cNvSpPr>
              <a:spLocks noChangeAspect="1"/>
            </p:cNvSpPr>
            <p:nvPr/>
          </p:nvSpPr>
          <p:spPr bwMode="auto">
            <a:xfrm>
              <a:off x="4017963" y="3097266"/>
              <a:ext cx="74613" cy="79375"/>
            </a:xfrm>
            <a:custGeom>
              <a:avLst/>
              <a:gdLst>
                <a:gd name="T0" fmla="*/ 0 w 106"/>
                <a:gd name="T1" fmla="*/ 44278 h 99"/>
                <a:gd name="T2" fmla="*/ 22443 w 106"/>
                <a:gd name="T3" fmla="*/ 0 h 99"/>
                <a:gd name="T4" fmla="*/ 22443 w 106"/>
                <a:gd name="T5" fmla="*/ 0 h 99"/>
                <a:gd name="T6" fmla="*/ 22443 w 106"/>
                <a:gd name="T7" fmla="*/ 0 h 99"/>
                <a:gd name="T8" fmla="*/ 44885 w 106"/>
                <a:gd name="T9" fmla="*/ 0 h 99"/>
                <a:gd name="T10" fmla="*/ 44885 w 106"/>
                <a:gd name="T11" fmla="*/ 0 h 99"/>
                <a:gd name="T12" fmla="*/ 67327 w 106"/>
                <a:gd name="T13" fmla="*/ 0 h 99"/>
                <a:gd name="T14" fmla="*/ 67327 w 106"/>
                <a:gd name="T15" fmla="*/ 0 h 99"/>
                <a:gd name="T16" fmla="*/ 44885 w 106"/>
                <a:gd name="T17" fmla="*/ 0 h 99"/>
                <a:gd name="T18" fmla="*/ 44885 w 106"/>
                <a:gd name="T19" fmla="*/ 44278 h 99"/>
                <a:gd name="T20" fmla="*/ 22443 w 106"/>
                <a:gd name="T21" fmla="*/ 44278 h 99"/>
                <a:gd name="T22" fmla="*/ 0 w 106"/>
                <a:gd name="T23" fmla="*/ 442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99"/>
                <a:gd name="T38" fmla="*/ 106 w 10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99">
                  <a:moveTo>
                    <a:pt x="0" y="74"/>
                  </a:moveTo>
                  <a:lnTo>
                    <a:pt x="41" y="62"/>
                  </a:lnTo>
                  <a:lnTo>
                    <a:pt x="20" y="50"/>
                  </a:lnTo>
                  <a:lnTo>
                    <a:pt x="40" y="16"/>
                  </a:lnTo>
                  <a:lnTo>
                    <a:pt x="57" y="38"/>
                  </a:lnTo>
                  <a:lnTo>
                    <a:pt x="58" y="0"/>
                  </a:lnTo>
                  <a:lnTo>
                    <a:pt x="106" y="0"/>
                  </a:lnTo>
                  <a:lnTo>
                    <a:pt x="102" y="38"/>
                  </a:lnTo>
                  <a:lnTo>
                    <a:pt x="71" y="53"/>
                  </a:lnTo>
                  <a:lnTo>
                    <a:pt x="72" y="99"/>
                  </a:lnTo>
                  <a:lnTo>
                    <a:pt x="43" y="71"/>
                  </a:lnTo>
                  <a:lnTo>
                    <a:pt x="0" y="7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6" name="Freeform 378">
              <a:extLst>
                <a:ext uri="{FF2B5EF4-FFF2-40B4-BE49-F238E27FC236}">
                  <a16:creationId xmlns:a16="http://schemas.microsoft.com/office/drawing/2014/main" id="{53600602-F058-F16E-3FDE-835B300A077C}"/>
                </a:ext>
              </a:extLst>
            </p:cNvPr>
            <p:cNvSpPr>
              <a:spLocks noChangeAspect="1"/>
            </p:cNvSpPr>
            <p:nvPr/>
          </p:nvSpPr>
          <p:spPr bwMode="auto">
            <a:xfrm>
              <a:off x="4048125" y="2444804"/>
              <a:ext cx="531813" cy="488950"/>
            </a:xfrm>
            <a:custGeom>
              <a:avLst/>
              <a:gdLst>
                <a:gd name="T0" fmla="*/ 21517 w 760"/>
                <a:gd name="T1" fmla="*/ 321128 h 607"/>
                <a:gd name="T2" fmla="*/ 43034 w 760"/>
                <a:gd name="T3" fmla="*/ 321128 h 607"/>
                <a:gd name="T4" fmla="*/ 21517 w 760"/>
                <a:gd name="T5" fmla="*/ 321128 h 607"/>
                <a:gd name="T6" fmla="*/ 43034 w 760"/>
                <a:gd name="T7" fmla="*/ 321128 h 607"/>
                <a:gd name="T8" fmla="*/ 21517 w 760"/>
                <a:gd name="T9" fmla="*/ 367011 h 607"/>
                <a:gd name="T10" fmla="*/ 43034 w 760"/>
                <a:gd name="T11" fmla="*/ 412895 h 607"/>
                <a:gd name="T12" fmla="*/ 86067 w 760"/>
                <a:gd name="T13" fmla="*/ 367011 h 607"/>
                <a:gd name="T14" fmla="*/ 107584 w 760"/>
                <a:gd name="T15" fmla="*/ 367011 h 607"/>
                <a:gd name="T16" fmla="*/ 129101 w 760"/>
                <a:gd name="T17" fmla="*/ 321128 h 607"/>
                <a:gd name="T18" fmla="*/ 107584 w 760"/>
                <a:gd name="T19" fmla="*/ 229417 h 607"/>
                <a:gd name="T20" fmla="*/ 150618 w 760"/>
                <a:gd name="T21" fmla="*/ 183533 h 607"/>
                <a:gd name="T22" fmla="*/ 172106 w 760"/>
                <a:gd name="T23" fmla="*/ 137650 h 607"/>
                <a:gd name="T24" fmla="*/ 215140 w 760"/>
                <a:gd name="T25" fmla="*/ 91767 h 607"/>
                <a:gd name="T26" fmla="*/ 236656 w 760"/>
                <a:gd name="T27" fmla="*/ 91767 h 607"/>
                <a:gd name="T28" fmla="*/ 258173 w 760"/>
                <a:gd name="T29" fmla="*/ 45883 h 607"/>
                <a:gd name="T30" fmla="*/ 279690 w 760"/>
                <a:gd name="T31" fmla="*/ 45883 h 607"/>
                <a:gd name="T32" fmla="*/ 322724 w 760"/>
                <a:gd name="T33" fmla="*/ 45883 h 607"/>
                <a:gd name="T34" fmla="*/ 365757 w 760"/>
                <a:gd name="T35" fmla="*/ 0 h 607"/>
                <a:gd name="T36" fmla="*/ 387274 w 760"/>
                <a:gd name="T37" fmla="*/ 45883 h 607"/>
                <a:gd name="T38" fmla="*/ 387274 w 760"/>
                <a:gd name="T39" fmla="*/ 45883 h 607"/>
                <a:gd name="T40" fmla="*/ 387274 w 760"/>
                <a:gd name="T41" fmla="*/ 0 h 607"/>
                <a:gd name="T42" fmla="*/ 387274 w 760"/>
                <a:gd name="T43" fmla="*/ 0 h 607"/>
                <a:gd name="T44" fmla="*/ 387274 w 760"/>
                <a:gd name="T45" fmla="*/ 0 h 607"/>
                <a:gd name="T46" fmla="*/ 344240 w 760"/>
                <a:gd name="T47" fmla="*/ 0 h 607"/>
                <a:gd name="T48" fmla="*/ 344240 w 760"/>
                <a:gd name="T49" fmla="*/ 0 h 607"/>
                <a:gd name="T50" fmla="*/ 344240 w 760"/>
                <a:gd name="T51" fmla="*/ 0 h 607"/>
                <a:gd name="T52" fmla="*/ 301207 w 760"/>
                <a:gd name="T53" fmla="*/ 0 h 607"/>
                <a:gd name="T54" fmla="*/ 258173 w 760"/>
                <a:gd name="T55" fmla="*/ 45883 h 607"/>
                <a:gd name="T56" fmla="*/ 236656 w 760"/>
                <a:gd name="T57" fmla="*/ 45883 h 607"/>
                <a:gd name="T58" fmla="*/ 236656 w 760"/>
                <a:gd name="T59" fmla="*/ 45883 h 607"/>
                <a:gd name="T60" fmla="*/ 236656 w 760"/>
                <a:gd name="T61" fmla="*/ 45883 h 607"/>
                <a:gd name="T62" fmla="*/ 215140 w 760"/>
                <a:gd name="T63" fmla="*/ 45883 h 607"/>
                <a:gd name="T64" fmla="*/ 193623 w 760"/>
                <a:gd name="T65" fmla="*/ 91767 h 607"/>
                <a:gd name="T66" fmla="*/ 172106 w 760"/>
                <a:gd name="T67" fmla="*/ 91767 h 607"/>
                <a:gd name="T68" fmla="*/ 129101 w 760"/>
                <a:gd name="T69" fmla="*/ 137650 h 607"/>
                <a:gd name="T70" fmla="*/ 86067 w 760"/>
                <a:gd name="T71" fmla="*/ 229417 h 607"/>
                <a:gd name="T72" fmla="*/ 107584 w 760"/>
                <a:gd name="T73" fmla="*/ 229417 h 607"/>
                <a:gd name="T74" fmla="*/ 43034 w 760"/>
                <a:gd name="T75" fmla="*/ 275300 h 607"/>
                <a:gd name="T76" fmla="*/ 21517 w 760"/>
                <a:gd name="T77" fmla="*/ 275300 h 607"/>
                <a:gd name="T78" fmla="*/ 21517 w 760"/>
                <a:gd name="T79" fmla="*/ 275300 h 607"/>
                <a:gd name="T80" fmla="*/ 0 w 760"/>
                <a:gd name="T81" fmla="*/ 321128 h 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0"/>
                <a:gd name="T124" fmla="*/ 0 h 607"/>
                <a:gd name="T125" fmla="*/ 760 w 760"/>
                <a:gd name="T126" fmla="*/ 607 h 6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0" h="607">
                  <a:moveTo>
                    <a:pt x="0" y="456"/>
                  </a:moveTo>
                  <a:lnTo>
                    <a:pt x="3" y="480"/>
                  </a:lnTo>
                  <a:lnTo>
                    <a:pt x="72" y="463"/>
                  </a:lnTo>
                  <a:lnTo>
                    <a:pt x="75" y="473"/>
                  </a:lnTo>
                  <a:lnTo>
                    <a:pt x="2" y="491"/>
                  </a:lnTo>
                  <a:lnTo>
                    <a:pt x="20" y="499"/>
                  </a:lnTo>
                  <a:lnTo>
                    <a:pt x="13" y="533"/>
                  </a:lnTo>
                  <a:lnTo>
                    <a:pt x="61" y="505"/>
                  </a:lnTo>
                  <a:lnTo>
                    <a:pt x="9" y="550"/>
                  </a:lnTo>
                  <a:lnTo>
                    <a:pt x="37" y="550"/>
                  </a:lnTo>
                  <a:lnTo>
                    <a:pt x="20" y="591"/>
                  </a:lnTo>
                  <a:lnTo>
                    <a:pt x="92" y="607"/>
                  </a:lnTo>
                  <a:lnTo>
                    <a:pt x="150" y="569"/>
                  </a:lnTo>
                  <a:lnTo>
                    <a:pt x="162" y="535"/>
                  </a:lnTo>
                  <a:lnTo>
                    <a:pt x="181" y="569"/>
                  </a:lnTo>
                  <a:lnTo>
                    <a:pt x="215" y="525"/>
                  </a:lnTo>
                  <a:lnTo>
                    <a:pt x="208" y="487"/>
                  </a:lnTo>
                  <a:lnTo>
                    <a:pt x="224" y="470"/>
                  </a:lnTo>
                  <a:lnTo>
                    <a:pt x="208" y="453"/>
                  </a:lnTo>
                  <a:lnTo>
                    <a:pt x="211" y="365"/>
                  </a:lnTo>
                  <a:lnTo>
                    <a:pt x="265" y="345"/>
                  </a:lnTo>
                  <a:lnTo>
                    <a:pt x="255" y="317"/>
                  </a:lnTo>
                  <a:lnTo>
                    <a:pt x="279" y="252"/>
                  </a:lnTo>
                  <a:lnTo>
                    <a:pt x="329" y="204"/>
                  </a:lnTo>
                  <a:lnTo>
                    <a:pt x="340" y="164"/>
                  </a:lnTo>
                  <a:lnTo>
                    <a:pt x="377" y="156"/>
                  </a:lnTo>
                  <a:lnTo>
                    <a:pt x="388" y="130"/>
                  </a:lnTo>
                  <a:lnTo>
                    <a:pt x="442" y="137"/>
                  </a:lnTo>
                  <a:lnTo>
                    <a:pt x="443" y="105"/>
                  </a:lnTo>
                  <a:lnTo>
                    <a:pt x="456" y="105"/>
                  </a:lnTo>
                  <a:lnTo>
                    <a:pt x="477" y="89"/>
                  </a:lnTo>
                  <a:lnTo>
                    <a:pt x="511" y="119"/>
                  </a:lnTo>
                  <a:lnTo>
                    <a:pt x="574" y="125"/>
                  </a:lnTo>
                  <a:lnTo>
                    <a:pt x="607" y="106"/>
                  </a:lnTo>
                  <a:lnTo>
                    <a:pt x="616" y="67"/>
                  </a:lnTo>
                  <a:lnTo>
                    <a:pt x="675" y="55"/>
                  </a:lnTo>
                  <a:lnTo>
                    <a:pt x="707" y="71"/>
                  </a:lnTo>
                  <a:lnTo>
                    <a:pt x="702" y="105"/>
                  </a:lnTo>
                  <a:lnTo>
                    <a:pt x="758" y="67"/>
                  </a:lnTo>
                  <a:lnTo>
                    <a:pt x="721" y="71"/>
                  </a:lnTo>
                  <a:lnTo>
                    <a:pt x="731" y="62"/>
                  </a:lnTo>
                  <a:lnTo>
                    <a:pt x="694" y="51"/>
                  </a:lnTo>
                  <a:lnTo>
                    <a:pt x="760" y="33"/>
                  </a:lnTo>
                  <a:lnTo>
                    <a:pt x="707" y="10"/>
                  </a:lnTo>
                  <a:lnTo>
                    <a:pt x="671" y="33"/>
                  </a:lnTo>
                  <a:lnTo>
                    <a:pt x="690" y="3"/>
                  </a:lnTo>
                  <a:lnTo>
                    <a:pt x="661" y="0"/>
                  </a:lnTo>
                  <a:lnTo>
                    <a:pt x="643" y="33"/>
                  </a:lnTo>
                  <a:lnTo>
                    <a:pt x="634" y="35"/>
                  </a:lnTo>
                  <a:lnTo>
                    <a:pt x="634" y="6"/>
                  </a:lnTo>
                  <a:lnTo>
                    <a:pt x="586" y="55"/>
                  </a:lnTo>
                  <a:lnTo>
                    <a:pt x="612" y="11"/>
                  </a:lnTo>
                  <a:lnTo>
                    <a:pt x="586" y="4"/>
                  </a:lnTo>
                  <a:lnTo>
                    <a:pt x="532" y="57"/>
                  </a:lnTo>
                  <a:lnTo>
                    <a:pt x="484" y="41"/>
                  </a:lnTo>
                  <a:lnTo>
                    <a:pt x="497" y="71"/>
                  </a:lnTo>
                  <a:lnTo>
                    <a:pt x="477" y="55"/>
                  </a:lnTo>
                  <a:lnTo>
                    <a:pt x="443" y="91"/>
                  </a:lnTo>
                  <a:lnTo>
                    <a:pt x="448" y="61"/>
                  </a:lnTo>
                  <a:lnTo>
                    <a:pt x="429" y="86"/>
                  </a:lnTo>
                  <a:lnTo>
                    <a:pt x="412" y="68"/>
                  </a:lnTo>
                  <a:lnTo>
                    <a:pt x="423" y="95"/>
                  </a:lnTo>
                  <a:lnTo>
                    <a:pt x="384" y="85"/>
                  </a:lnTo>
                  <a:lnTo>
                    <a:pt x="372" y="120"/>
                  </a:lnTo>
                  <a:lnTo>
                    <a:pt x="337" y="133"/>
                  </a:lnTo>
                  <a:lnTo>
                    <a:pt x="370" y="136"/>
                  </a:lnTo>
                  <a:lnTo>
                    <a:pt x="310" y="153"/>
                  </a:lnTo>
                  <a:lnTo>
                    <a:pt x="299" y="180"/>
                  </a:lnTo>
                  <a:lnTo>
                    <a:pt x="317" y="180"/>
                  </a:lnTo>
                  <a:lnTo>
                    <a:pt x="244" y="222"/>
                  </a:lnTo>
                  <a:lnTo>
                    <a:pt x="215" y="294"/>
                  </a:lnTo>
                  <a:lnTo>
                    <a:pt x="136" y="355"/>
                  </a:lnTo>
                  <a:lnTo>
                    <a:pt x="150" y="371"/>
                  </a:lnTo>
                  <a:lnTo>
                    <a:pt x="186" y="358"/>
                  </a:lnTo>
                  <a:lnTo>
                    <a:pt x="105" y="376"/>
                  </a:lnTo>
                  <a:lnTo>
                    <a:pt x="61" y="400"/>
                  </a:lnTo>
                  <a:lnTo>
                    <a:pt x="72" y="415"/>
                  </a:lnTo>
                  <a:lnTo>
                    <a:pt x="40" y="415"/>
                  </a:lnTo>
                  <a:lnTo>
                    <a:pt x="43" y="434"/>
                  </a:lnTo>
                  <a:lnTo>
                    <a:pt x="4" y="434"/>
                  </a:lnTo>
                  <a:lnTo>
                    <a:pt x="40" y="443"/>
                  </a:lnTo>
                  <a:lnTo>
                    <a:pt x="0" y="45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7" name="Freeform 393">
              <a:extLst>
                <a:ext uri="{FF2B5EF4-FFF2-40B4-BE49-F238E27FC236}">
                  <a16:creationId xmlns:a16="http://schemas.microsoft.com/office/drawing/2014/main" id="{91DABB08-6296-510C-76F0-401B3F50D8C9}"/>
                </a:ext>
              </a:extLst>
            </p:cNvPr>
            <p:cNvSpPr>
              <a:spLocks noChangeAspect="1"/>
            </p:cNvSpPr>
            <p:nvPr/>
          </p:nvSpPr>
          <p:spPr bwMode="auto">
            <a:xfrm>
              <a:off x="3757613" y="3438579"/>
              <a:ext cx="66675" cy="130175"/>
            </a:xfrm>
            <a:custGeom>
              <a:avLst/>
              <a:gdLst>
                <a:gd name="T0" fmla="*/ 0 w 91"/>
                <a:gd name="T1" fmla="*/ 43920 h 163"/>
                <a:gd name="T2" fmla="*/ 27623 w 91"/>
                <a:gd name="T3" fmla="*/ 0 h 163"/>
                <a:gd name="T4" fmla="*/ 82905 w 91"/>
                <a:gd name="T5" fmla="*/ 0 h 163"/>
                <a:gd name="T6" fmla="*/ 55282 w 91"/>
                <a:gd name="T7" fmla="*/ 43920 h 163"/>
                <a:gd name="T8" fmla="*/ 55282 w 91"/>
                <a:gd name="T9" fmla="*/ 87841 h 163"/>
                <a:gd name="T10" fmla="*/ 27623 w 91"/>
                <a:gd name="T11" fmla="*/ 87841 h 163"/>
                <a:gd name="T12" fmla="*/ 27623 w 91"/>
                <a:gd name="T13" fmla="*/ 43920 h 163"/>
                <a:gd name="T14" fmla="*/ 0 w 91"/>
                <a:gd name="T15" fmla="*/ 43920 h 1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63"/>
                <a:gd name="T26" fmla="*/ 91 w 91"/>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63">
                  <a:moveTo>
                    <a:pt x="0" y="106"/>
                  </a:moveTo>
                  <a:lnTo>
                    <a:pt x="14" y="0"/>
                  </a:lnTo>
                  <a:lnTo>
                    <a:pt x="91" y="7"/>
                  </a:lnTo>
                  <a:lnTo>
                    <a:pt x="57" y="74"/>
                  </a:lnTo>
                  <a:lnTo>
                    <a:pt x="57" y="157"/>
                  </a:lnTo>
                  <a:lnTo>
                    <a:pt x="13" y="163"/>
                  </a:lnTo>
                  <a:lnTo>
                    <a:pt x="18" y="113"/>
                  </a:lnTo>
                  <a:lnTo>
                    <a:pt x="0" y="10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8" name="Freeform 410">
              <a:extLst>
                <a:ext uri="{FF2B5EF4-FFF2-40B4-BE49-F238E27FC236}">
                  <a16:creationId xmlns:a16="http://schemas.microsoft.com/office/drawing/2014/main" id="{51BD5D26-2193-FDEA-1D99-30A9C007EE00}"/>
                </a:ext>
              </a:extLst>
            </p:cNvPr>
            <p:cNvSpPr>
              <a:spLocks noChangeAspect="1"/>
            </p:cNvSpPr>
            <p:nvPr/>
          </p:nvSpPr>
          <p:spPr bwMode="auto">
            <a:xfrm>
              <a:off x="3759200" y="3386191"/>
              <a:ext cx="252413" cy="209550"/>
            </a:xfrm>
            <a:custGeom>
              <a:avLst/>
              <a:gdLst>
                <a:gd name="T0" fmla="*/ 0 w 363"/>
                <a:gd name="T1" fmla="*/ 46115 h 260"/>
                <a:gd name="T2" fmla="*/ 20814 w 363"/>
                <a:gd name="T3" fmla="*/ 46115 h 260"/>
                <a:gd name="T4" fmla="*/ 41628 w 363"/>
                <a:gd name="T5" fmla="*/ 46115 h 260"/>
                <a:gd name="T6" fmla="*/ 41628 w 363"/>
                <a:gd name="T7" fmla="*/ 92286 h 260"/>
                <a:gd name="T8" fmla="*/ 41628 w 363"/>
                <a:gd name="T9" fmla="*/ 138401 h 260"/>
                <a:gd name="T10" fmla="*/ 62442 w 363"/>
                <a:gd name="T11" fmla="*/ 184517 h 260"/>
                <a:gd name="T12" fmla="*/ 104069 w 363"/>
                <a:gd name="T13" fmla="*/ 138401 h 260"/>
                <a:gd name="T14" fmla="*/ 124883 w 363"/>
                <a:gd name="T15" fmla="*/ 92286 h 260"/>
                <a:gd name="T16" fmla="*/ 124883 w 363"/>
                <a:gd name="T17" fmla="*/ 92286 h 260"/>
                <a:gd name="T18" fmla="*/ 145669 w 363"/>
                <a:gd name="T19" fmla="*/ 46115 h 260"/>
                <a:gd name="T20" fmla="*/ 187297 w 363"/>
                <a:gd name="T21" fmla="*/ 46115 h 260"/>
                <a:gd name="T22" fmla="*/ 187297 w 363"/>
                <a:gd name="T23" fmla="*/ 46115 h 260"/>
                <a:gd name="T24" fmla="*/ 166483 w 363"/>
                <a:gd name="T25" fmla="*/ 46115 h 260"/>
                <a:gd name="T26" fmla="*/ 166483 w 363"/>
                <a:gd name="T27" fmla="*/ 46115 h 260"/>
                <a:gd name="T28" fmla="*/ 104069 w 363"/>
                <a:gd name="T29" fmla="*/ 46115 h 260"/>
                <a:gd name="T30" fmla="*/ 20814 w 363"/>
                <a:gd name="T31" fmla="*/ 0 h 260"/>
                <a:gd name="T32" fmla="*/ 0 w 363"/>
                <a:gd name="T33" fmla="*/ 46115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60"/>
                <a:gd name="T53" fmla="*/ 363 w 363"/>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60">
                  <a:moveTo>
                    <a:pt x="0" y="23"/>
                  </a:moveTo>
                  <a:lnTo>
                    <a:pt x="13" y="65"/>
                  </a:lnTo>
                  <a:lnTo>
                    <a:pt x="90" y="72"/>
                  </a:lnTo>
                  <a:lnTo>
                    <a:pt x="56" y="139"/>
                  </a:lnTo>
                  <a:lnTo>
                    <a:pt x="56" y="222"/>
                  </a:lnTo>
                  <a:lnTo>
                    <a:pt x="109" y="260"/>
                  </a:lnTo>
                  <a:lnTo>
                    <a:pt x="216" y="236"/>
                  </a:lnTo>
                  <a:lnTo>
                    <a:pt x="274" y="174"/>
                  </a:lnTo>
                  <a:lnTo>
                    <a:pt x="262" y="149"/>
                  </a:lnTo>
                  <a:lnTo>
                    <a:pt x="293" y="102"/>
                  </a:lnTo>
                  <a:lnTo>
                    <a:pt x="361" y="67"/>
                  </a:lnTo>
                  <a:lnTo>
                    <a:pt x="363" y="45"/>
                  </a:lnTo>
                  <a:lnTo>
                    <a:pt x="319" y="41"/>
                  </a:lnTo>
                  <a:lnTo>
                    <a:pt x="309" y="37"/>
                  </a:lnTo>
                  <a:lnTo>
                    <a:pt x="218" y="11"/>
                  </a:lnTo>
                  <a:lnTo>
                    <a:pt x="33" y="0"/>
                  </a:lnTo>
                  <a:lnTo>
                    <a:pt x="0" y="2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9" name="Freeform 412">
              <a:extLst>
                <a:ext uri="{FF2B5EF4-FFF2-40B4-BE49-F238E27FC236}">
                  <a16:creationId xmlns:a16="http://schemas.microsoft.com/office/drawing/2014/main" id="{4D8BFBD4-788E-908B-26CF-92DB43653E8D}"/>
                </a:ext>
              </a:extLst>
            </p:cNvPr>
            <p:cNvSpPr>
              <a:spLocks noChangeAspect="1"/>
            </p:cNvSpPr>
            <p:nvPr/>
          </p:nvSpPr>
          <p:spPr bwMode="auto">
            <a:xfrm>
              <a:off x="4165600" y="2013004"/>
              <a:ext cx="217488" cy="177800"/>
            </a:xfrm>
            <a:custGeom>
              <a:avLst/>
              <a:gdLst>
                <a:gd name="T0" fmla="*/ 0 w 310"/>
                <a:gd name="T1" fmla="*/ 0 h 221"/>
                <a:gd name="T2" fmla="*/ 21735 w 310"/>
                <a:gd name="T3" fmla="*/ 0 h 221"/>
                <a:gd name="T4" fmla="*/ 21735 w 310"/>
                <a:gd name="T5" fmla="*/ 0 h 221"/>
                <a:gd name="T6" fmla="*/ 21735 w 310"/>
                <a:gd name="T7" fmla="*/ 45416 h 221"/>
                <a:gd name="T8" fmla="*/ 21735 w 310"/>
                <a:gd name="T9" fmla="*/ 45416 h 221"/>
                <a:gd name="T10" fmla="*/ 21735 w 310"/>
                <a:gd name="T11" fmla="*/ 45416 h 221"/>
                <a:gd name="T12" fmla="*/ 43440 w 310"/>
                <a:gd name="T13" fmla="*/ 45416 h 221"/>
                <a:gd name="T14" fmla="*/ 21735 w 310"/>
                <a:gd name="T15" fmla="*/ 45416 h 221"/>
                <a:gd name="T16" fmla="*/ 43440 w 310"/>
                <a:gd name="T17" fmla="*/ 45416 h 221"/>
                <a:gd name="T18" fmla="*/ 65175 w 310"/>
                <a:gd name="T19" fmla="*/ 45416 h 221"/>
                <a:gd name="T20" fmla="*/ 65175 w 310"/>
                <a:gd name="T21" fmla="*/ 45416 h 221"/>
                <a:gd name="T22" fmla="*/ 86910 w 310"/>
                <a:gd name="T23" fmla="*/ 45416 h 221"/>
                <a:gd name="T24" fmla="*/ 86910 w 310"/>
                <a:gd name="T25" fmla="*/ 45416 h 221"/>
                <a:gd name="T26" fmla="*/ 86910 w 310"/>
                <a:gd name="T27" fmla="*/ 45416 h 221"/>
                <a:gd name="T28" fmla="*/ 86910 w 310"/>
                <a:gd name="T29" fmla="*/ 45416 h 221"/>
                <a:gd name="T30" fmla="*/ 108616 w 310"/>
                <a:gd name="T31" fmla="*/ 45416 h 221"/>
                <a:gd name="T32" fmla="*/ 43440 w 310"/>
                <a:gd name="T33" fmla="*/ 90778 h 221"/>
                <a:gd name="T34" fmla="*/ 43440 w 310"/>
                <a:gd name="T35" fmla="*/ 90778 h 221"/>
                <a:gd name="T36" fmla="*/ 86910 w 310"/>
                <a:gd name="T37" fmla="*/ 90778 h 221"/>
                <a:gd name="T38" fmla="*/ 65175 w 310"/>
                <a:gd name="T39" fmla="*/ 90778 h 221"/>
                <a:gd name="T40" fmla="*/ 86910 w 310"/>
                <a:gd name="T41" fmla="*/ 90778 h 221"/>
                <a:gd name="T42" fmla="*/ 43440 w 310"/>
                <a:gd name="T43" fmla="*/ 90778 h 221"/>
                <a:gd name="T44" fmla="*/ 108616 w 310"/>
                <a:gd name="T45" fmla="*/ 136194 h 221"/>
                <a:gd name="T46" fmla="*/ 130350 w 310"/>
                <a:gd name="T47" fmla="*/ 45416 h 221"/>
                <a:gd name="T48" fmla="*/ 173820 w 310"/>
                <a:gd name="T49" fmla="*/ 45416 h 221"/>
                <a:gd name="T50" fmla="*/ 130350 w 310"/>
                <a:gd name="T51" fmla="*/ 0 h 221"/>
                <a:gd name="T52" fmla="*/ 130350 w 310"/>
                <a:gd name="T53" fmla="*/ 0 h 221"/>
                <a:gd name="T54" fmla="*/ 108616 w 310"/>
                <a:gd name="T55" fmla="*/ 0 h 221"/>
                <a:gd name="T56" fmla="*/ 108616 w 310"/>
                <a:gd name="T57" fmla="*/ 0 h 221"/>
                <a:gd name="T58" fmla="*/ 86910 w 310"/>
                <a:gd name="T59" fmla="*/ 0 h 221"/>
                <a:gd name="T60" fmla="*/ 86910 w 310"/>
                <a:gd name="T61" fmla="*/ 0 h 221"/>
                <a:gd name="T62" fmla="*/ 86910 w 310"/>
                <a:gd name="T63" fmla="*/ 45416 h 221"/>
                <a:gd name="T64" fmla="*/ 65175 w 310"/>
                <a:gd name="T65" fmla="*/ 0 h 221"/>
                <a:gd name="T66" fmla="*/ 43440 w 310"/>
                <a:gd name="T67" fmla="*/ 0 h 221"/>
                <a:gd name="T68" fmla="*/ 65175 w 310"/>
                <a:gd name="T69" fmla="*/ 0 h 221"/>
                <a:gd name="T70" fmla="*/ 21735 w 310"/>
                <a:gd name="T71" fmla="*/ 0 h 221"/>
                <a:gd name="T72" fmla="*/ 43440 w 310"/>
                <a:gd name="T73" fmla="*/ 0 h 221"/>
                <a:gd name="T74" fmla="*/ 0 w 310"/>
                <a:gd name="T75" fmla="*/ 0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21"/>
                <a:gd name="T116" fmla="*/ 310 w 310"/>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21">
                  <a:moveTo>
                    <a:pt x="0" y="27"/>
                  </a:moveTo>
                  <a:lnTo>
                    <a:pt x="2" y="54"/>
                  </a:lnTo>
                  <a:lnTo>
                    <a:pt x="34" y="54"/>
                  </a:lnTo>
                  <a:lnTo>
                    <a:pt x="24" y="67"/>
                  </a:lnTo>
                  <a:lnTo>
                    <a:pt x="46" y="75"/>
                  </a:lnTo>
                  <a:lnTo>
                    <a:pt x="17" y="74"/>
                  </a:lnTo>
                  <a:lnTo>
                    <a:pt x="73" y="98"/>
                  </a:lnTo>
                  <a:lnTo>
                    <a:pt x="48" y="106"/>
                  </a:lnTo>
                  <a:lnTo>
                    <a:pt x="65" y="123"/>
                  </a:lnTo>
                  <a:lnTo>
                    <a:pt x="114" y="112"/>
                  </a:lnTo>
                  <a:lnTo>
                    <a:pt x="113" y="89"/>
                  </a:lnTo>
                  <a:lnTo>
                    <a:pt x="137" y="82"/>
                  </a:lnTo>
                  <a:lnTo>
                    <a:pt x="141" y="106"/>
                  </a:lnTo>
                  <a:lnTo>
                    <a:pt x="171" y="89"/>
                  </a:lnTo>
                  <a:lnTo>
                    <a:pt x="165" y="106"/>
                  </a:lnTo>
                  <a:lnTo>
                    <a:pt x="194" y="108"/>
                  </a:lnTo>
                  <a:lnTo>
                    <a:pt x="86" y="133"/>
                  </a:lnTo>
                  <a:lnTo>
                    <a:pt x="90" y="153"/>
                  </a:lnTo>
                  <a:lnTo>
                    <a:pt x="178" y="139"/>
                  </a:lnTo>
                  <a:lnTo>
                    <a:pt x="117" y="156"/>
                  </a:lnTo>
                  <a:lnTo>
                    <a:pt x="154" y="167"/>
                  </a:lnTo>
                  <a:lnTo>
                    <a:pt x="93" y="176"/>
                  </a:lnTo>
                  <a:lnTo>
                    <a:pt x="184" y="221"/>
                  </a:lnTo>
                  <a:lnTo>
                    <a:pt x="240" y="106"/>
                  </a:lnTo>
                  <a:lnTo>
                    <a:pt x="310" y="81"/>
                  </a:lnTo>
                  <a:lnTo>
                    <a:pt x="235" y="61"/>
                  </a:lnTo>
                  <a:lnTo>
                    <a:pt x="223" y="31"/>
                  </a:lnTo>
                  <a:lnTo>
                    <a:pt x="201" y="48"/>
                  </a:lnTo>
                  <a:lnTo>
                    <a:pt x="212" y="23"/>
                  </a:lnTo>
                  <a:lnTo>
                    <a:pt x="158" y="0"/>
                  </a:lnTo>
                  <a:lnTo>
                    <a:pt x="143" y="23"/>
                  </a:lnTo>
                  <a:lnTo>
                    <a:pt x="167" y="75"/>
                  </a:lnTo>
                  <a:lnTo>
                    <a:pt x="109" y="22"/>
                  </a:lnTo>
                  <a:lnTo>
                    <a:pt x="90" y="31"/>
                  </a:lnTo>
                  <a:lnTo>
                    <a:pt x="102" y="60"/>
                  </a:lnTo>
                  <a:lnTo>
                    <a:pt x="46" y="34"/>
                  </a:lnTo>
                  <a:lnTo>
                    <a:pt x="86" y="19"/>
                  </a:lnTo>
                  <a:lnTo>
                    <a:pt x="0" y="27"/>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0" name="Freeform 413">
              <a:extLst>
                <a:ext uri="{FF2B5EF4-FFF2-40B4-BE49-F238E27FC236}">
                  <a16:creationId xmlns:a16="http://schemas.microsoft.com/office/drawing/2014/main" id="{86A67E09-6464-5818-3C4E-751AA8C098EB}"/>
                </a:ext>
              </a:extLst>
            </p:cNvPr>
            <p:cNvSpPr>
              <a:spLocks noChangeAspect="1"/>
            </p:cNvSpPr>
            <p:nvPr/>
          </p:nvSpPr>
          <p:spPr bwMode="auto">
            <a:xfrm>
              <a:off x="4305300" y="1987604"/>
              <a:ext cx="195263" cy="74612"/>
            </a:xfrm>
            <a:custGeom>
              <a:avLst/>
              <a:gdLst>
                <a:gd name="T0" fmla="*/ 0 w 282"/>
                <a:gd name="T1" fmla="*/ 43384 h 94"/>
                <a:gd name="T2" fmla="*/ 20402 w 282"/>
                <a:gd name="T3" fmla="*/ 43384 h 94"/>
                <a:gd name="T4" fmla="*/ 20402 w 282"/>
                <a:gd name="T5" fmla="*/ 43384 h 94"/>
                <a:gd name="T6" fmla="*/ 20402 w 282"/>
                <a:gd name="T7" fmla="*/ 43384 h 94"/>
                <a:gd name="T8" fmla="*/ 61180 w 282"/>
                <a:gd name="T9" fmla="*/ 43384 h 94"/>
                <a:gd name="T10" fmla="*/ 40778 w 282"/>
                <a:gd name="T11" fmla="*/ 43384 h 94"/>
                <a:gd name="T12" fmla="*/ 81555 w 282"/>
                <a:gd name="T13" fmla="*/ 43384 h 94"/>
                <a:gd name="T14" fmla="*/ 122360 w 282"/>
                <a:gd name="T15" fmla="*/ 43384 h 94"/>
                <a:gd name="T16" fmla="*/ 142735 w 282"/>
                <a:gd name="T17" fmla="*/ 43384 h 94"/>
                <a:gd name="T18" fmla="*/ 122360 w 282"/>
                <a:gd name="T19" fmla="*/ 43384 h 94"/>
                <a:gd name="T20" fmla="*/ 101957 w 282"/>
                <a:gd name="T21" fmla="*/ 43384 h 94"/>
                <a:gd name="T22" fmla="*/ 101957 w 282"/>
                <a:gd name="T23" fmla="*/ 43384 h 94"/>
                <a:gd name="T24" fmla="*/ 81555 w 282"/>
                <a:gd name="T25" fmla="*/ 43384 h 94"/>
                <a:gd name="T26" fmla="*/ 81555 w 282"/>
                <a:gd name="T27" fmla="*/ 0 h 94"/>
                <a:gd name="T28" fmla="*/ 61180 w 282"/>
                <a:gd name="T29" fmla="*/ 43384 h 94"/>
                <a:gd name="T30" fmla="*/ 40778 w 282"/>
                <a:gd name="T31" fmla="*/ 0 h 94"/>
                <a:gd name="T32" fmla="*/ 40778 w 282"/>
                <a:gd name="T33" fmla="*/ 43384 h 94"/>
                <a:gd name="T34" fmla="*/ 20402 w 282"/>
                <a:gd name="T35" fmla="*/ 43384 h 94"/>
                <a:gd name="T36" fmla="*/ 40778 w 282"/>
                <a:gd name="T37" fmla="*/ 43384 h 94"/>
                <a:gd name="T38" fmla="*/ 0 w 282"/>
                <a:gd name="T39" fmla="*/ 4338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94"/>
                <a:gd name="T62" fmla="*/ 282 w 28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94">
                  <a:moveTo>
                    <a:pt x="0" y="26"/>
                  </a:moveTo>
                  <a:lnTo>
                    <a:pt x="41" y="34"/>
                  </a:lnTo>
                  <a:lnTo>
                    <a:pt x="14" y="44"/>
                  </a:lnTo>
                  <a:lnTo>
                    <a:pt x="26" y="53"/>
                  </a:lnTo>
                  <a:lnTo>
                    <a:pt x="129" y="51"/>
                  </a:lnTo>
                  <a:lnTo>
                    <a:pt x="64" y="64"/>
                  </a:lnTo>
                  <a:lnTo>
                    <a:pt x="167" y="94"/>
                  </a:lnTo>
                  <a:lnTo>
                    <a:pt x="237" y="77"/>
                  </a:lnTo>
                  <a:lnTo>
                    <a:pt x="282" y="44"/>
                  </a:lnTo>
                  <a:lnTo>
                    <a:pt x="269" y="28"/>
                  </a:lnTo>
                  <a:lnTo>
                    <a:pt x="204" y="30"/>
                  </a:lnTo>
                  <a:lnTo>
                    <a:pt x="214" y="13"/>
                  </a:lnTo>
                  <a:lnTo>
                    <a:pt x="160" y="30"/>
                  </a:lnTo>
                  <a:lnTo>
                    <a:pt x="152" y="0"/>
                  </a:lnTo>
                  <a:lnTo>
                    <a:pt x="139" y="37"/>
                  </a:lnTo>
                  <a:lnTo>
                    <a:pt x="64" y="0"/>
                  </a:lnTo>
                  <a:lnTo>
                    <a:pt x="67" y="23"/>
                  </a:lnTo>
                  <a:lnTo>
                    <a:pt x="43" y="13"/>
                  </a:lnTo>
                  <a:lnTo>
                    <a:pt x="54" y="34"/>
                  </a:lnTo>
                  <a:lnTo>
                    <a:pt x="0" y="2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1" name="Freeform 414">
              <a:extLst>
                <a:ext uri="{FF2B5EF4-FFF2-40B4-BE49-F238E27FC236}">
                  <a16:creationId xmlns:a16="http://schemas.microsoft.com/office/drawing/2014/main" id="{3E0B8DCA-B2EB-D47E-4FE7-127CEDE08A20}"/>
                </a:ext>
              </a:extLst>
            </p:cNvPr>
            <p:cNvSpPr>
              <a:spLocks noChangeAspect="1"/>
            </p:cNvSpPr>
            <p:nvPr/>
          </p:nvSpPr>
          <p:spPr bwMode="auto">
            <a:xfrm>
              <a:off x="4371975" y="2109841"/>
              <a:ext cx="87313" cy="49212"/>
            </a:xfrm>
            <a:custGeom>
              <a:avLst/>
              <a:gdLst>
                <a:gd name="T0" fmla="*/ 0 w 121"/>
                <a:gd name="T1" fmla="*/ 49464 h 60"/>
                <a:gd name="T2" fmla="*/ 26159 w 121"/>
                <a:gd name="T3" fmla="*/ 49464 h 60"/>
                <a:gd name="T4" fmla="*/ 52284 w 121"/>
                <a:gd name="T5" fmla="*/ 0 h 60"/>
                <a:gd name="T6" fmla="*/ 52284 w 121"/>
                <a:gd name="T7" fmla="*/ 49464 h 60"/>
                <a:gd name="T8" fmla="*/ 104568 w 121"/>
                <a:gd name="T9" fmla="*/ 49464 h 60"/>
                <a:gd name="T10" fmla="*/ 26159 w 121"/>
                <a:gd name="T11" fmla="*/ 49464 h 60"/>
                <a:gd name="T12" fmla="*/ 52284 w 121"/>
                <a:gd name="T13" fmla="*/ 49464 h 60"/>
                <a:gd name="T14" fmla="*/ 0 w 121"/>
                <a:gd name="T15" fmla="*/ 49464 h 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0"/>
                <a:gd name="T26" fmla="*/ 121 w 12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0">
                  <a:moveTo>
                    <a:pt x="0" y="48"/>
                  </a:moveTo>
                  <a:lnTo>
                    <a:pt x="9" y="17"/>
                  </a:lnTo>
                  <a:lnTo>
                    <a:pt x="59" y="0"/>
                  </a:lnTo>
                  <a:lnTo>
                    <a:pt x="67" y="17"/>
                  </a:lnTo>
                  <a:lnTo>
                    <a:pt x="121" y="31"/>
                  </a:lnTo>
                  <a:lnTo>
                    <a:pt x="48" y="60"/>
                  </a:lnTo>
                  <a:lnTo>
                    <a:pt x="59" y="45"/>
                  </a:lnTo>
                  <a:lnTo>
                    <a:pt x="0" y="4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2" name="Freeform 415">
              <a:extLst>
                <a:ext uri="{FF2B5EF4-FFF2-40B4-BE49-F238E27FC236}">
                  <a16:creationId xmlns:a16="http://schemas.microsoft.com/office/drawing/2014/main" id="{EAADAC25-D119-B020-B5D7-A3A092F35B25}"/>
                </a:ext>
              </a:extLst>
            </p:cNvPr>
            <p:cNvSpPr>
              <a:spLocks noChangeAspect="1"/>
            </p:cNvSpPr>
            <p:nvPr/>
          </p:nvSpPr>
          <p:spPr bwMode="auto">
            <a:xfrm>
              <a:off x="4175125" y="2527354"/>
              <a:ext cx="261938" cy="498475"/>
            </a:xfrm>
            <a:custGeom>
              <a:avLst/>
              <a:gdLst>
                <a:gd name="T0" fmla="*/ 0 w 377"/>
                <a:gd name="T1" fmla="*/ 323934 h 618"/>
                <a:gd name="T2" fmla="*/ 20635 w 377"/>
                <a:gd name="T3" fmla="*/ 416510 h 618"/>
                <a:gd name="T4" fmla="*/ 20635 w 377"/>
                <a:gd name="T5" fmla="*/ 416510 h 618"/>
                <a:gd name="T6" fmla="*/ 20635 w 377"/>
                <a:gd name="T7" fmla="*/ 462771 h 618"/>
                <a:gd name="T8" fmla="*/ 61906 w 377"/>
                <a:gd name="T9" fmla="*/ 462771 h 618"/>
                <a:gd name="T10" fmla="*/ 82513 w 377"/>
                <a:gd name="T11" fmla="*/ 323934 h 618"/>
                <a:gd name="T12" fmla="*/ 61906 w 377"/>
                <a:gd name="T13" fmla="*/ 323934 h 618"/>
                <a:gd name="T14" fmla="*/ 103149 w 377"/>
                <a:gd name="T15" fmla="*/ 323934 h 618"/>
                <a:gd name="T16" fmla="*/ 61906 w 377"/>
                <a:gd name="T17" fmla="*/ 277674 h 618"/>
                <a:gd name="T18" fmla="*/ 103149 w 377"/>
                <a:gd name="T19" fmla="*/ 323934 h 618"/>
                <a:gd name="T20" fmla="*/ 103149 w 377"/>
                <a:gd name="T21" fmla="*/ 277674 h 618"/>
                <a:gd name="T22" fmla="*/ 103149 w 377"/>
                <a:gd name="T23" fmla="*/ 277674 h 618"/>
                <a:gd name="T24" fmla="*/ 61906 w 377"/>
                <a:gd name="T25" fmla="*/ 277674 h 618"/>
                <a:gd name="T26" fmla="*/ 82513 w 377"/>
                <a:gd name="T27" fmla="*/ 277674 h 618"/>
                <a:gd name="T28" fmla="*/ 82513 w 377"/>
                <a:gd name="T29" fmla="*/ 231358 h 618"/>
                <a:gd name="T30" fmla="*/ 144419 w 377"/>
                <a:gd name="T31" fmla="*/ 138837 h 618"/>
                <a:gd name="T32" fmla="*/ 144419 w 377"/>
                <a:gd name="T33" fmla="*/ 138837 h 618"/>
                <a:gd name="T34" fmla="*/ 165054 w 377"/>
                <a:gd name="T35" fmla="*/ 92576 h 618"/>
                <a:gd name="T36" fmla="*/ 185689 w 377"/>
                <a:gd name="T37" fmla="*/ 92576 h 618"/>
                <a:gd name="T38" fmla="*/ 185689 w 377"/>
                <a:gd name="T39" fmla="*/ 46260 h 618"/>
                <a:gd name="T40" fmla="*/ 123784 w 377"/>
                <a:gd name="T41" fmla="*/ 0 h 618"/>
                <a:gd name="T42" fmla="*/ 123784 w 377"/>
                <a:gd name="T43" fmla="*/ 0 h 618"/>
                <a:gd name="T44" fmla="*/ 123784 w 377"/>
                <a:gd name="T45" fmla="*/ 46260 h 618"/>
                <a:gd name="T46" fmla="*/ 103149 w 377"/>
                <a:gd name="T47" fmla="*/ 46260 h 618"/>
                <a:gd name="T48" fmla="*/ 103149 w 377"/>
                <a:gd name="T49" fmla="*/ 46260 h 618"/>
                <a:gd name="T50" fmla="*/ 82513 w 377"/>
                <a:gd name="T51" fmla="*/ 46260 h 618"/>
                <a:gd name="T52" fmla="*/ 61906 w 377"/>
                <a:gd name="T53" fmla="*/ 46260 h 618"/>
                <a:gd name="T54" fmla="*/ 61906 w 377"/>
                <a:gd name="T55" fmla="*/ 92576 h 618"/>
                <a:gd name="T56" fmla="*/ 41270 w 377"/>
                <a:gd name="T57" fmla="*/ 138837 h 618"/>
                <a:gd name="T58" fmla="*/ 41270 w 377"/>
                <a:gd name="T59" fmla="*/ 138837 h 618"/>
                <a:gd name="T60" fmla="*/ 20635 w 377"/>
                <a:gd name="T61" fmla="*/ 231358 h 618"/>
                <a:gd name="T62" fmla="*/ 20635 w 377"/>
                <a:gd name="T63" fmla="*/ 231358 h 618"/>
                <a:gd name="T64" fmla="*/ 20635 w 377"/>
                <a:gd name="T65" fmla="*/ 231358 h 618"/>
                <a:gd name="T66" fmla="*/ 20635 w 377"/>
                <a:gd name="T67" fmla="*/ 231358 h 618"/>
                <a:gd name="T68" fmla="*/ 20635 w 377"/>
                <a:gd name="T69" fmla="*/ 277674 h 618"/>
                <a:gd name="T70" fmla="*/ 0 w 377"/>
                <a:gd name="T71" fmla="*/ 323934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618"/>
                <a:gd name="T110" fmla="*/ 377 w 377"/>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618">
                  <a:moveTo>
                    <a:pt x="0" y="464"/>
                  </a:moveTo>
                  <a:lnTo>
                    <a:pt x="16" y="536"/>
                  </a:lnTo>
                  <a:lnTo>
                    <a:pt x="49" y="568"/>
                  </a:lnTo>
                  <a:lnTo>
                    <a:pt x="44" y="618"/>
                  </a:lnTo>
                  <a:lnTo>
                    <a:pt x="136" y="584"/>
                  </a:lnTo>
                  <a:lnTo>
                    <a:pt x="160" y="486"/>
                  </a:lnTo>
                  <a:lnTo>
                    <a:pt x="143" y="484"/>
                  </a:lnTo>
                  <a:lnTo>
                    <a:pt x="211" y="454"/>
                  </a:lnTo>
                  <a:lnTo>
                    <a:pt x="145" y="445"/>
                  </a:lnTo>
                  <a:lnTo>
                    <a:pt x="196" y="454"/>
                  </a:lnTo>
                  <a:lnTo>
                    <a:pt x="223" y="428"/>
                  </a:lnTo>
                  <a:lnTo>
                    <a:pt x="183" y="396"/>
                  </a:lnTo>
                  <a:lnTo>
                    <a:pt x="145" y="418"/>
                  </a:lnTo>
                  <a:lnTo>
                    <a:pt x="175" y="399"/>
                  </a:lnTo>
                  <a:lnTo>
                    <a:pt x="176" y="310"/>
                  </a:lnTo>
                  <a:lnTo>
                    <a:pt x="303" y="226"/>
                  </a:lnTo>
                  <a:lnTo>
                    <a:pt x="293" y="208"/>
                  </a:lnTo>
                  <a:lnTo>
                    <a:pt x="315" y="165"/>
                  </a:lnTo>
                  <a:lnTo>
                    <a:pt x="377" y="151"/>
                  </a:lnTo>
                  <a:lnTo>
                    <a:pt x="361" y="51"/>
                  </a:lnTo>
                  <a:lnTo>
                    <a:pt x="275" y="0"/>
                  </a:lnTo>
                  <a:lnTo>
                    <a:pt x="262" y="0"/>
                  </a:lnTo>
                  <a:lnTo>
                    <a:pt x="261" y="32"/>
                  </a:lnTo>
                  <a:lnTo>
                    <a:pt x="207" y="25"/>
                  </a:lnTo>
                  <a:lnTo>
                    <a:pt x="196" y="51"/>
                  </a:lnTo>
                  <a:lnTo>
                    <a:pt x="159" y="59"/>
                  </a:lnTo>
                  <a:lnTo>
                    <a:pt x="148" y="99"/>
                  </a:lnTo>
                  <a:lnTo>
                    <a:pt x="98" y="147"/>
                  </a:lnTo>
                  <a:lnTo>
                    <a:pt x="74" y="212"/>
                  </a:lnTo>
                  <a:lnTo>
                    <a:pt x="84" y="240"/>
                  </a:lnTo>
                  <a:lnTo>
                    <a:pt x="30" y="260"/>
                  </a:lnTo>
                  <a:lnTo>
                    <a:pt x="27" y="348"/>
                  </a:lnTo>
                  <a:lnTo>
                    <a:pt x="43" y="365"/>
                  </a:lnTo>
                  <a:lnTo>
                    <a:pt x="27" y="382"/>
                  </a:lnTo>
                  <a:lnTo>
                    <a:pt x="34" y="420"/>
                  </a:lnTo>
                  <a:lnTo>
                    <a:pt x="0" y="46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3" name="Freeform 416">
              <a:extLst>
                <a:ext uri="{FF2B5EF4-FFF2-40B4-BE49-F238E27FC236}">
                  <a16:creationId xmlns:a16="http://schemas.microsoft.com/office/drawing/2014/main" id="{448E6499-B1C0-43D1-73F9-D8677C9D85AF}"/>
                </a:ext>
              </a:extLst>
            </p:cNvPr>
            <p:cNvSpPr>
              <a:spLocks noChangeAspect="1"/>
            </p:cNvSpPr>
            <p:nvPr/>
          </p:nvSpPr>
          <p:spPr bwMode="auto">
            <a:xfrm>
              <a:off x="4067175" y="3268716"/>
              <a:ext cx="92075" cy="50800"/>
            </a:xfrm>
            <a:custGeom>
              <a:avLst/>
              <a:gdLst>
                <a:gd name="T0" fmla="*/ 0 w 131"/>
                <a:gd name="T1" fmla="*/ 43384 h 64"/>
                <a:gd name="T2" fmla="*/ 21897 w 131"/>
                <a:gd name="T3" fmla="*/ 43384 h 64"/>
                <a:gd name="T4" fmla="*/ 43794 w 131"/>
                <a:gd name="T5" fmla="*/ 43384 h 64"/>
                <a:gd name="T6" fmla="*/ 43794 w 131"/>
                <a:gd name="T7" fmla="*/ 43384 h 64"/>
                <a:gd name="T8" fmla="*/ 65662 w 131"/>
                <a:gd name="T9" fmla="*/ 43384 h 64"/>
                <a:gd name="T10" fmla="*/ 65662 w 131"/>
                <a:gd name="T11" fmla="*/ 43384 h 64"/>
                <a:gd name="T12" fmla="*/ 65662 w 131"/>
                <a:gd name="T13" fmla="*/ 43384 h 64"/>
                <a:gd name="T14" fmla="*/ 65662 w 131"/>
                <a:gd name="T15" fmla="*/ 43384 h 64"/>
                <a:gd name="T16" fmla="*/ 21897 w 131"/>
                <a:gd name="T17" fmla="*/ 0 h 64"/>
                <a:gd name="T18" fmla="*/ 0 w 131"/>
                <a:gd name="T19" fmla="*/ 4338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64"/>
                <a:gd name="T32" fmla="*/ 131 w 13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64">
                  <a:moveTo>
                    <a:pt x="0" y="44"/>
                  </a:moveTo>
                  <a:lnTo>
                    <a:pt x="30" y="64"/>
                  </a:lnTo>
                  <a:lnTo>
                    <a:pt x="71" y="47"/>
                  </a:lnTo>
                  <a:lnTo>
                    <a:pt x="90" y="64"/>
                  </a:lnTo>
                  <a:lnTo>
                    <a:pt x="131" y="30"/>
                  </a:lnTo>
                  <a:lnTo>
                    <a:pt x="105" y="26"/>
                  </a:lnTo>
                  <a:lnTo>
                    <a:pt x="105" y="10"/>
                  </a:lnTo>
                  <a:lnTo>
                    <a:pt x="101" y="7"/>
                  </a:lnTo>
                  <a:lnTo>
                    <a:pt x="44" y="0"/>
                  </a:lnTo>
                  <a:lnTo>
                    <a:pt x="0" y="4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4" name="Freeform 424">
              <a:extLst>
                <a:ext uri="{FF2B5EF4-FFF2-40B4-BE49-F238E27FC236}">
                  <a16:creationId xmlns:a16="http://schemas.microsoft.com/office/drawing/2014/main" id="{FEF61A38-5E40-644D-8B1A-C4FB54E45DB3}"/>
                </a:ext>
              </a:extLst>
            </p:cNvPr>
            <p:cNvSpPr>
              <a:spLocks noChangeAspect="1"/>
            </p:cNvSpPr>
            <p:nvPr/>
          </p:nvSpPr>
          <p:spPr bwMode="auto">
            <a:xfrm>
              <a:off x="3736975" y="3036941"/>
              <a:ext cx="87313" cy="111125"/>
            </a:xfrm>
            <a:custGeom>
              <a:avLst/>
              <a:gdLst>
                <a:gd name="T0" fmla="*/ 0 w 119"/>
                <a:gd name="T1" fmla="*/ 44005 h 139"/>
                <a:gd name="T2" fmla="*/ 28050 w 119"/>
                <a:gd name="T3" fmla="*/ 88063 h 139"/>
                <a:gd name="T4" fmla="*/ 28050 w 119"/>
                <a:gd name="T5" fmla="*/ 88063 h 139"/>
                <a:gd name="T6" fmla="*/ 84149 w 119"/>
                <a:gd name="T7" fmla="*/ 44005 h 139"/>
                <a:gd name="T8" fmla="*/ 112199 w 119"/>
                <a:gd name="T9" fmla="*/ 0 h 139"/>
                <a:gd name="T10" fmla="*/ 84149 w 119"/>
                <a:gd name="T11" fmla="*/ 0 h 139"/>
                <a:gd name="T12" fmla="*/ 56100 w 119"/>
                <a:gd name="T13" fmla="*/ 0 h 139"/>
                <a:gd name="T14" fmla="*/ 56100 w 119"/>
                <a:gd name="T15" fmla="*/ 0 h 139"/>
                <a:gd name="T16" fmla="*/ 84149 w 119"/>
                <a:gd name="T17" fmla="*/ 0 h 139"/>
                <a:gd name="T18" fmla="*/ 56100 w 119"/>
                <a:gd name="T19" fmla="*/ 0 h 139"/>
                <a:gd name="T20" fmla="*/ 56100 w 119"/>
                <a:gd name="T21" fmla="*/ 0 h 139"/>
                <a:gd name="T22" fmla="*/ 28050 w 119"/>
                <a:gd name="T23" fmla="*/ 0 h 139"/>
                <a:gd name="T24" fmla="*/ 28050 w 119"/>
                <a:gd name="T25" fmla="*/ 0 h 139"/>
                <a:gd name="T26" fmla="*/ 28050 w 119"/>
                <a:gd name="T27" fmla="*/ 44005 h 139"/>
                <a:gd name="T28" fmla="*/ 28050 w 119"/>
                <a:gd name="T29" fmla="*/ 44005 h 139"/>
                <a:gd name="T30" fmla="*/ 28050 w 119"/>
                <a:gd name="T31" fmla="*/ 44005 h 139"/>
                <a:gd name="T32" fmla="*/ 56100 w 119"/>
                <a:gd name="T33" fmla="*/ 44005 h 139"/>
                <a:gd name="T34" fmla="*/ 0 w 119"/>
                <a:gd name="T35" fmla="*/ 4400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39"/>
                <a:gd name="T56" fmla="*/ 119 w 119"/>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39">
                  <a:moveTo>
                    <a:pt x="0" y="116"/>
                  </a:moveTo>
                  <a:lnTo>
                    <a:pt x="14" y="129"/>
                  </a:lnTo>
                  <a:lnTo>
                    <a:pt x="3" y="139"/>
                  </a:lnTo>
                  <a:lnTo>
                    <a:pt x="110" y="118"/>
                  </a:lnTo>
                  <a:lnTo>
                    <a:pt x="119" y="45"/>
                  </a:lnTo>
                  <a:lnTo>
                    <a:pt x="104" y="29"/>
                  </a:lnTo>
                  <a:lnTo>
                    <a:pt x="72" y="36"/>
                  </a:lnTo>
                  <a:lnTo>
                    <a:pt x="62" y="26"/>
                  </a:lnTo>
                  <a:lnTo>
                    <a:pt x="75" y="9"/>
                  </a:lnTo>
                  <a:lnTo>
                    <a:pt x="62" y="0"/>
                  </a:lnTo>
                  <a:lnTo>
                    <a:pt x="48" y="36"/>
                  </a:lnTo>
                  <a:lnTo>
                    <a:pt x="3" y="45"/>
                  </a:lnTo>
                  <a:lnTo>
                    <a:pt x="17" y="54"/>
                  </a:lnTo>
                  <a:lnTo>
                    <a:pt x="8" y="74"/>
                  </a:lnTo>
                  <a:lnTo>
                    <a:pt x="38" y="77"/>
                  </a:lnTo>
                  <a:lnTo>
                    <a:pt x="11" y="105"/>
                  </a:lnTo>
                  <a:lnTo>
                    <a:pt x="42" y="98"/>
                  </a:lnTo>
                  <a:lnTo>
                    <a:pt x="0" y="11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5" name="Freeform 425">
              <a:extLst>
                <a:ext uri="{FF2B5EF4-FFF2-40B4-BE49-F238E27FC236}">
                  <a16:creationId xmlns:a16="http://schemas.microsoft.com/office/drawing/2014/main" id="{076D14C9-E858-1EB6-D2F6-37B8B9BAC141}"/>
                </a:ext>
              </a:extLst>
            </p:cNvPr>
            <p:cNvSpPr>
              <a:spLocks noChangeAspect="1"/>
            </p:cNvSpPr>
            <p:nvPr/>
          </p:nvSpPr>
          <p:spPr bwMode="auto">
            <a:xfrm>
              <a:off x="3781425" y="3030591"/>
              <a:ext cx="53975" cy="42862"/>
            </a:xfrm>
            <a:custGeom>
              <a:avLst/>
              <a:gdLst>
                <a:gd name="T0" fmla="*/ 0 w 75"/>
                <a:gd name="T1" fmla="*/ 48549 h 53"/>
                <a:gd name="T2" fmla="*/ 24469 w 75"/>
                <a:gd name="T3" fmla="*/ 48549 h 53"/>
                <a:gd name="T4" fmla="*/ 24469 w 75"/>
                <a:gd name="T5" fmla="*/ 48549 h 53"/>
                <a:gd name="T6" fmla="*/ 48969 w 75"/>
                <a:gd name="T7" fmla="*/ 48549 h 53"/>
                <a:gd name="T8" fmla="*/ 48969 w 75"/>
                <a:gd name="T9" fmla="*/ 48549 h 53"/>
                <a:gd name="T10" fmla="*/ 48969 w 75"/>
                <a:gd name="T11" fmla="*/ 48549 h 53"/>
                <a:gd name="T12" fmla="*/ 24469 w 75"/>
                <a:gd name="T13" fmla="*/ 0 h 53"/>
                <a:gd name="T14" fmla="*/ 24469 w 75"/>
                <a:gd name="T15" fmla="*/ 48549 h 53"/>
                <a:gd name="T16" fmla="*/ 0 w 75"/>
                <a:gd name="T17" fmla="*/ 4854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3"/>
                <a:gd name="T29" fmla="*/ 75 w 7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3">
                  <a:moveTo>
                    <a:pt x="0" y="34"/>
                  </a:moveTo>
                  <a:lnTo>
                    <a:pt x="10" y="44"/>
                  </a:lnTo>
                  <a:lnTo>
                    <a:pt x="42" y="37"/>
                  </a:lnTo>
                  <a:lnTo>
                    <a:pt x="57" y="53"/>
                  </a:lnTo>
                  <a:lnTo>
                    <a:pt x="75" y="34"/>
                  </a:lnTo>
                  <a:lnTo>
                    <a:pt x="58" y="7"/>
                  </a:lnTo>
                  <a:lnTo>
                    <a:pt x="21" y="0"/>
                  </a:lnTo>
                  <a:lnTo>
                    <a:pt x="13" y="17"/>
                  </a:lnTo>
                  <a:lnTo>
                    <a:pt x="0" y="3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6" name="Freeform 426">
              <a:extLst>
                <a:ext uri="{FF2B5EF4-FFF2-40B4-BE49-F238E27FC236}">
                  <a16:creationId xmlns:a16="http://schemas.microsoft.com/office/drawing/2014/main" id="{58614A98-50DD-33B4-550D-03BADF4C7B35}"/>
                </a:ext>
              </a:extLst>
            </p:cNvPr>
            <p:cNvSpPr>
              <a:spLocks noChangeAspect="1"/>
            </p:cNvSpPr>
            <p:nvPr/>
          </p:nvSpPr>
          <p:spPr bwMode="auto">
            <a:xfrm>
              <a:off x="3806825" y="2928991"/>
              <a:ext cx="9525" cy="20637"/>
            </a:xfrm>
            <a:custGeom>
              <a:avLst/>
              <a:gdLst>
                <a:gd name="T0" fmla="*/ 0 w 18"/>
                <a:gd name="T1" fmla="*/ 59755 h 24"/>
                <a:gd name="T2" fmla="*/ 0 w 18"/>
                <a:gd name="T3" fmla="*/ 59755 h 24"/>
                <a:gd name="T4" fmla="*/ 0 w 18"/>
                <a:gd name="T5" fmla="*/ 0 h 24"/>
                <a:gd name="T6" fmla="*/ 0 w 18"/>
                <a:gd name="T7" fmla="*/ 59755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0" y="4"/>
                  </a:lnTo>
                  <a:lnTo>
                    <a:pt x="18" y="0"/>
                  </a:lnTo>
                  <a:lnTo>
                    <a:pt x="0" y="2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7" name="Freeform 427">
              <a:extLst>
                <a:ext uri="{FF2B5EF4-FFF2-40B4-BE49-F238E27FC236}">
                  <a16:creationId xmlns:a16="http://schemas.microsoft.com/office/drawing/2014/main" id="{110C1920-0820-8DEA-B313-EDE751C7912A}"/>
                </a:ext>
              </a:extLst>
            </p:cNvPr>
            <p:cNvSpPr>
              <a:spLocks noChangeAspect="1"/>
            </p:cNvSpPr>
            <p:nvPr/>
          </p:nvSpPr>
          <p:spPr bwMode="auto">
            <a:xfrm>
              <a:off x="3810000" y="2951216"/>
              <a:ext cx="14288" cy="12700"/>
            </a:xfrm>
            <a:custGeom>
              <a:avLst/>
              <a:gdLst>
                <a:gd name="T0" fmla="*/ 0 w 18"/>
                <a:gd name="T1" fmla="*/ 43384 h 16"/>
                <a:gd name="T2" fmla="*/ 37426 w 18"/>
                <a:gd name="T3" fmla="*/ 0 h 16"/>
                <a:gd name="T4" fmla="*/ 37426 w 18"/>
                <a:gd name="T5" fmla="*/ 43384 h 16"/>
                <a:gd name="T6" fmla="*/ 0 w 18"/>
                <a:gd name="T7" fmla="*/ 43384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13"/>
                  </a:moveTo>
                  <a:lnTo>
                    <a:pt x="9" y="0"/>
                  </a:lnTo>
                  <a:lnTo>
                    <a:pt x="18" y="16"/>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8" name="Freeform 428">
              <a:extLst>
                <a:ext uri="{FF2B5EF4-FFF2-40B4-BE49-F238E27FC236}">
                  <a16:creationId xmlns:a16="http://schemas.microsoft.com/office/drawing/2014/main" id="{9F59951E-56EB-0F2E-967D-AC473CE802B2}"/>
                </a:ext>
              </a:extLst>
            </p:cNvPr>
            <p:cNvSpPr>
              <a:spLocks noChangeAspect="1"/>
            </p:cNvSpPr>
            <p:nvPr/>
          </p:nvSpPr>
          <p:spPr bwMode="auto">
            <a:xfrm>
              <a:off x="3824288" y="2922641"/>
              <a:ext cx="155575" cy="277812"/>
            </a:xfrm>
            <a:custGeom>
              <a:avLst/>
              <a:gdLst>
                <a:gd name="T0" fmla="*/ 0 w 227"/>
                <a:gd name="T1" fmla="*/ 46490 h 344"/>
                <a:gd name="T2" fmla="*/ 19447 w 227"/>
                <a:gd name="T3" fmla="*/ 46490 h 344"/>
                <a:gd name="T4" fmla="*/ 19447 w 227"/>
                <a:gd name="T5" fmla="*/ 0 h 344"/>
                <a:gd name="T6" fmla="*/ 38920 w 227"/>
                <a:gd name="T7" fmla="*/ 0 h 344"/>
                <a:gd name="T8" fmla="*/ 38920 w 227"/>
                <a:gd name="T9" fmla="*/ 46490 h 344"/>
                <a:gd name="T10" fmla="*/ 58368 w 227"/>
                <a:gd name="T11" fmla="*/ 46490 h 344"/>
                <a:gd name="T12" fmla="*/ 38920 w 227"/>
                <a:gd name="T13" fmla="*/ 46490 h 344"/>
                <a:gd name="T14" fmla="*/ 58368 w 227"/>
                <a:gd name="T15" fmla="*/ 46490 h 344"/>
                <a:gd name="T16" fmla="*/ 77841 w 227"/>
                <a:gd name="T17" fmla="*/ 139527 h 344"/>
                <a:gd name="T18" fmla="*/ 77841 w 227"/>
                <a:gd name="T19" fmla="*/ 139527 h 344"/>
                <a:gd name="T20" fmla="*/ 97288 w 227"/>
                <a:gd name="T21" fmla="*/ 139527 h 344"/>
                <a:gd name="T22" fmla="*/ 77841 w 227"/>
                <a:gd name="T23" fmla="*/ 139527 h 344"/>
                <a:gd name="T24" fmla="*/ 97288 w 227"/>
                <a:gd name="T25" fmla="*/ 139527 h 344"/>
                <a:gd name="T26" fmla="*/ 97288 w 227"/>
                <a:gd name="T27" fmla="*/ 232507 h 344"/>
                <a:gd name="T28" fmla="*/ 97288 w 227"/>
                <a:gd name="T29" fmla="*/ 232507 h 344"/>
                <a:gd name="T30" fmla="*/ 19447 w 227"/>
                <a:gd name="T31" fmla="*/ 232507 h 344"/>
                <a:gd name="T32" fmla="*/ 58368 w 227"/>
                <a:gd name="T33" fmla="*/ 232507 h 344"/>
                <a:gd name="T34" fmla="*/ 38920 w 227"/>
                <a:gd name="T35" fmla="*/ 232507 h 344"/>
                <a:gd name="T36" fmla="*/ 19447 w 227"/>
                <a:gd name="T37" fmla="*/ 232507 h 344"/>
                <a:gd name="T38" fmla="*/ 38920 w 227"/>
                <a:gd name="T39" fmla="*/ 139527 h 344"/>
                <a:gd name="T40" fmla="*/ 19447 w 227"/>
                <a:gd name="T41" fmla="*/ 139527 h 344"/>
                <a:gd name="T42" fmla="*/ 38920 w 227"/>
                <a:gd name="T43" fmla="*/ 139527 h 344"/>
                <a:gd name="T44" fmla="*/ 38920 w 227"/>
                <a:gd name="T45" fmla="*/ 139527 h 344"/>
                <a:gd name="T46" fmla="*/ 38920 w 227"/>
                <a:gd name="T47" fmla="*/ 139527 h 344"/>
                <a:gd name="T48" fmla="*/ 38920 w 227"/>
                <a:gd name="T49" fmla="*/ 139527 h 344"/>
                <a:gd name="T50" fmla="*/ 19447 w 227"/>
                <a:gd name="T51" fmla="*/ 139527 h 344"/>
                <a:gd name="T52" fmla="*/ 19447 w 227"/>
                <a:gd name="T53" fmla="*/ 46490 h 344"/>
                <a:gd name="T54" fmla="*/ 19447 w 227"/>
                <a:gd name="T55" fmla="*/ 139527 h 344"/>
                <a:gd name="T56" fmla="*/ 19447 w 227"/>
                <a:gd name="T57" fmla="*/ 46490 h 344"/>
                <a:gd name="T58" fmla="*/ 0 w 227"/>
                <a:gd name="T59" fmla="*/ 46490 h 3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344"/>
                <a:gd name="T92" fmla="*/ 227 w 227"/>
                <a:gd name="T93" fmla="*/ 344 h 3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344">
                  <a:moveTo>
                    <a:pt x="0" y="81"/>
                  </a:moveTo>
                  <a:lnTo>
                    <a:pt x="9" y="33"/>
                  </a:lnTo>
                  <a:lnTo>
                    <a:pt x="33" y="0"/>
                  </a:lnTo>
                  <a:lnTo>
                    <a:pt x="85" y="0"/>
                  </a:lnTo>
                  <a:lnTo>
                    <a:pt x="56" y="41"/>
                  </a:lnTo>
                  <a:lnTo>
                    <a:pt x="125" y="50"/>
                  </a:lnTo>
                  <a:lnTo>
                    <a:pt x="81" y="106"/>
                  </a:lnTo>
                  <a:lnTo>
                    <a:pt x="133" y="125"/>
                  </a:lnTo>
                  <a:lnTo>
                    <a:pt x="182" y="197"/>
                  </a:lnTo>
                  <a:lnTo>
                    <a:pt x="167" y="201"/>
                  </a:lnTo>
                  <a:lnTo>
                    <a:pt x="190" y="218"/>
                  </a:lnTo>
                  <a:lnTo>
                    <a:pt x="177" y="237"/>
                  </a:lnTo>
                  <a:lnTo>
                    <a:pt x="227" y="239"/>
                  </a:lnTo>
                  <a:lnTo>
                    <a:pt x="196" y="288"/>
                  </a:lnTo>
                  <a:lnTo>
                    <a:pt x="217" y="300"/>
                  </a:lnTo>
                  <a:lnTo>
                    <a:pt x="13" y="344"/>
                  </a:lnTo>
                  <a:lnTo>
                    <a:pt x="104" y="280"/>
                  </a:lnTo>
                  <a:lnTo>
                    <a:pt x="77" y="290"/>
                  </a:lnTo>
                  <a:lnTo>
                    <a:pt x="26" y="272"/>
                  </a:lnTo>
                  <a:lnTo>
                    <a:pt x="64" y="248"/>
                  </a:lnTo>
                  <a:lnTo>
                    <a:pt x="40" y="237"/>
                  </a:lnTo>
                  <a:lnTo>
                    <a:pt x="92" y="211"/>
                  </a:lnTo>
                  <a:lnTo>
                    <a:pt x="98" y="179"/>
                  </a:lnTo>
                  <a:lnTo>
                    <a:pt x="71" y="170"/>
                  </a:lnTo>
                  <a:lnTo>
                    <a:pt x="85" y="152"/>
                  </a:lnTo>
                  <a:lnTo>
                    <a:pt x="32" y="160"/>
                  </a:lnTo>
                  <a:lnTo>
                    <a:pt x="33" y="111"/>
                  </a:lnTo>
                  <a:lnTo>
                    <a:pt x="9" y="135"/>
                  </a:lnTo>
                  <a:lnTo>
                    <a:pt x="23" y="82"/>
                  </a:lnTo>
                  <a:lnTo>
                    <a:pt x="0" y="81"/>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9" name="Freeform 456">
              <a:extLst>
                <a:ext uri="{FF2B5EF4-FFF2-40B4-BE49-F238E27FC236}">
                  <a16:creationId xmlns:a16="http://schemas.microsoft.com/office/drawing/2014/main" id="{9955C24D-10FE-FA98-2352-C00DF752DAEA}"/>
                </a:ext>
              </a:extLst>
            </p:cNvPr>
            <p:cNvSpPr>
              <a:spLocks noChangeAspect="1"/>
            </p:cNvSpPr>
            <p:nvPr/>
          </p:nvSpPr>
          <p:spPr bwMode="auto">
            <a:xfrm>
              <a:off x="4608513" y="3608441"/>
              <a:ext cx="46038" cy="26987"/>
            </a:xfrm>
            <a:custGeom>
              <a:avLst/>
              <a:gdLst>
                <a:gd name="T0" fmla="*/ 0 w 70"/>
                <a:gd name="T1" fmla="*/ 0 h 35"/>
                <a:gd name="T2" fmla="*/ 15959 w 70"/>
                <a:gd name="T3" fmla="*/ 0 h 35"/>
                <a:gd name="T4" fmla="*/ 31918 w 70"/>
                <a:gd name="T5" fmla="*/ 0 h 35"/>
                <a:gd name="T6" fmla="*/ 0 w 70"/>
                <a:gd name="T7" fmla="*/ 0 h 35"/>
                <a:gd name="T8" fmla="*/ 0 60000 65536"/>
                <a:gd name="T9" fmla="*/ 0 60000 65536"/>
                <a:gd name="T10" fmla="*/ 0 60000 65536"/>
                <a:gd name="T11" fmla="*/ 0 60000 65536"/>
                <a:gd name="T12" fmla="*/ 0 w 70"/>
                <a:gd name="T13" fmla="*/ 0 h 35"/>
                <a:gd name="T14" fmla="*/ 70 w 70"/>
                <a:gd name="T15" fmla="*/ 35 h 35"/>
              </a:gdLst>
              <a:ahLst/>
              <a:cxnLst>
                <a:cxn ang="T8">
                  <a:pos x="T0" y="T1"/>
                </a:cxn>
                <a:cxn ang="T9">
                  <a:pos x="T2" y="T3"/>
                </a:cxn>
                <a:cxn ang="T10">
                  <a:pos x="T4" y="T5"/>
                </a:cxn>
                <a:cxn ang="T11">
                  <a:pos x="T6" y="T7"/>
                </a:cxn>
              </a:cxnLst>
              <a:rect l="T12" t="T13" r="T14" b="T15"/>
              <a:pathLst>
                <a:path w="70" h="35">
                  <a:moveTo>
                    <a:pt x="0" y="18"/>
                  </a:moveTo>
                  <a:lnTo>
                    <a:pt x="24" y="35"/>
                  </a:lnTo>
                  <a:lnTo>
                    <a:pt x="70" y="0"/>
                  </a:lnTo>
                  <a:lnTo>
                    <a:pt x="0" y="1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110" name="Group 109">
            <a:extLst>
              <a:ext uri="{FF2B5EF4-FFF2-40B4-BE49-F238E27FC236}">
                <a16:creationId xmlns:a16="http://schemas.microsoft.com/office/drawing/2014/main" id="{6CB3F41B-C267-ECD2-9673-0328C8F54CAA}"/>
              </a:ext>
            </a:extLst>
          </p:cNvPr>
          <p:cNvGrpSpPr/>
          <p:nvPr>
            <p:custDataLst>
              <p:tags r:id="rId5"/>
            </p:custDataLst>
          </p:nvPr>
        </p:nvGrpSpPr>
        <p:grpSpPr>
          <a:xfrm>
            <a:off x="4969925" y="2087080"/>
            <a:ext cx="3538948" cy="1606373"/>
            <a:chOff x="4191000" y="1939979"/>
            <a:chExt cx="3651251" cy="1657349"/>
          </a:xfrm>
          <a:solidFill>
            <a:schemeClr val="bg2"/>
          </a:solidFill>
        </p:grpSpPr>
        <p:sp>
          <p:nvSpPr>
            <p:cNvPr id="111" name="Freeform 276">
              <a:extLst>
                <a:ext uri="{FF2B5EF4-FFF2-40B4-BE49-F238E27FC236}">
                  <a16:creationId xmlns:a16="http://schemas.microsoft.com/office/drawing/2014/main" id="{5488D5E2-6FCE-BC13-4EAE-9EFEA18EB5B4}"/>
                </a:ext>
              </a:extLst>
            </p:cNvPr>
            <p:cNvSpPr>
              <a:spLocks noChangeAspect="1"/>
            </p:cNvSpPr>
            <p:nvPr/>
          </p:nvSpPr>
          <p:spPr bwMode="auto">
            <a:xfrm>
              <a:off x="4338638" y="3416354"/>
              <a:ext cx="39688" cy="80962"/>
            </a:xfrm>
            <a:custGeom>
              <a:avLst/>
              <a:gdLst>
                <a:gd name="T0" fmla="*/ 0 w 54"/>
                <a:gd name="T1" fmla="*/ 47928 h 99"/>
                <a:gd name="T2" fmla="*/ 27509 w 54"/>
                <a:gd name="T3" fmla="*/ 0 h 99"/>
                <a:gd name="T4" fmla="*/ 27509 w 54"/>
                <a:gd name="T5" fmla="*/ 0 h 99"/>
                <a:gd name="T6" fmla="*/ 54982 w 54"/>
                <a:gd name="T7" fmla="*/ 0 h 99"/>
                <a:gd name="T8" fmla="*/ 27509 w 54"/>
                <a:gd name="T9" fmla="*/ 47928 h 99"/>
                <a:gd name="T10" fmla="*/ 0 w 54"/>
                <a:gd name="T11" fmla="*/ 47928 h 99"/>
                <a:gd name="T12" fmla="*/ 0 60000 65536"/>
                <a:gd name="T13" fmla="*/ 0 60000 65536"/>
                <a:gd name="T14" fmla="*/ 0 60000 65536"/>
                <a:gd name="T15" fmla="*/ 0 60000 65536"/>
                <a:gd name="T16" fmla="*/ 0 60000 65536"/>
                <a:gd name="T17" fmla="*/ 0 60000 65536"/>
                <a:gd name="T18" fmla="*/ 0 w 54"/>
                <a:gd name="T19" fmla="*/ 0 h 99"/>
                <a:gd name="T20" fmla="*/ 54 w 5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4" h="99">
                  <a:moveTo>
                    <a:pt x="0" y="77"/>
                  </a:moveTo>
                  <a:lnTo>
                    <a:pt x="3" y="24"/>
                  </a:lnTo>
                  <a:lnTo>
                    <a:pt x="27" y="0"/>
                  </a:lnTo>
                  <a:lnTo>
                    <a:pt x="54" y="58"/>
                  </a:lnTo>
                  <a:lnTo>
                    <a:pt x="29" y="99"/>
                  </a:lnTo>
                  <a:lnTo>
                    <a:pt x="0" y="77"/>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2" name="Freeform 289">
              <a:extLst>
                <a:ext uri="{FF2B5EF4-FFF2-40B4-BE49-F238E27FC236}">
                  <a16:creationId xmlns:a16="http://schemas.microsoft.com/office/drawing/2014/main" id="{7C53B8C1-4D65-B462-B9BE-6AB6474C56BB}"/>
                </a:ext>
              </a:extLst>
            </p:cNvPr>
            <p:cNvSpPr>
              <a:spLocks noChangeAspect="1"/>
            </p:cNvSpPr>
            <p:nvPr/>
          </p:nvSpPr>
          <p:spPr bwMode="auto">
            <a:xfrm>
              <a:off x="4403725" y="3370316"/>
              <a:ext cx="127000" cy="82550"/>
            </a:xfrm>
            <a:custGeom>
              <a:avLst/>
              <a:gdLst>
                <a:gd name="T0" fmla="*/ 0 w 184"/>
                <a:gd name="T1" fmla="*/ 41732 h 104"/>
                <a:gd name="T2" fmla="*/ 20473 w 184"/>
                <a:gd name="T3" fmla="*/ 0 h 104"/>
                <a:gd name="T4" fmla="*/ 102340 w 184"/>
                <a:gd name="T5" fmla="*/ 0 h 104"/>
                <a:gd name="T6" fmla="*/ 81867 w 184"/>
                <a:gd name="T7" fmla="*/ 0 h 104"/>
                <a:gd name="T8" fmla="*/ 81867 w 184"/>
                <a:gd name="T9" fmla="*/ 41732 h 104"/>
                <a:gd name="T10" fmla="*/ 61420 w 184"/>
                <a:gd name="T11" fmla="*/ 41732 h 104"/>
                <a:gd name="T12" fmla="*/ 40947 w 184"/>
                <a:gd name="T13" fmla="*/ 41732 h 104"/>
                <a:gd name="T14" fmla="*/ 20473 w 184"/>
                <a:gd name="T15" fmla="*/ 41732 h 104"/>
                <a:gd name="T16" fmla="*/ 0 w 184"/>
                <a:gd name="T17" fmla="*/ 4173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04"/>
                <a:gd name="T29" fmla="*/ 184 w 18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04">
                  <a:moveTo>
                    <a:pt x="0" y="71"/>
                  </a:moveTo>
                  <a:lnTo>
                    <a:pt x="10" y="0"/>
                  </a:lnTo>
                  <a:lnTo>
                    <a:pt x="184" y="16"/>
                  </a:lnTo>
                  <a:lnTo>
                    <a:pt x="150" y="60"/>
                  </a:lnTo>
                  <a:lnTo>
                    <a:pt x="164" y="82"/>
                  </a:lnTo>
                  <a:lnTo>
                    <a:pt x="119" y="85"/>
                  </a:lnTo>
                  <a:lnTo>
                    <a:pt x="90" y="104"/>
                  </a:lnTo>
                  <a:lnTo>
                    <a:pt x="18" y="102"/>
                  </a:lnTo>
                  <a:lnTo>
                    <a:pt x="0" y="7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3" name="Freeform 321">
              <a:extLst>
                <a:ext uri="{FF2B5EF4-FFF2-40B4-BE49-F238E27FC236}">
                  <a16:creationId xmlns:a16="http://schemas.microsoft.com/office/drawing/2014/main" id="{873F6B40-233E-53ED-77E6-CF585A004F8F}"/>
                </a:ext>
              </a:extLst>
            </p:cNvPr>
            <p:cNvSpPr>
              <a:spLocks noChangeAspect="1"/>
            </p:cNvSpPr>
            <p:nvPr/>
          </p:nvSpPr>
          <p:spPr bwMode="auto">
            <a:xfrm>
              <a:off x="4191000" y="3163941"/>
              <a:ext cx="212725" cy="101600"/>
            </a:xfrm>
            <a:custGeom>
              <a:avLst/>
              <a:gdLst>
                <a:gd name="T0" fmla="*/ 0 w 307"/>
                <a:gd name="T1" fmla="*/ 46204 h 126"/>
                <a:gd name="T2" fmla="*/ 20090 w 307"/>
                <a:gd name="T3" fmla="*/ 92464 h 126"/>
                <a:gd name="T4" fmla="*/ 60268 w 307"/>
                <a:gd name="T5" fmla="*/ 92464 h 126"/>
                <a:gd name="T6" fmla="*/ 60268 w 307"/>
                <a:gd name="T7" fmla="*/ 92464 h 126"/>
                <a:gd name="T8" fmla="*/ 80357 w 307"/>
                <a:gd name="T9" fmla="*/ 92464 h 126"/>
                <a:gd name="T10" fmla="*/ 120536 w 307"/>
                <a:gd name="T11" fmla="*/ 92464 h 126"/>
                <a:gd name="T12" fmla="*/ 140598 w 307"/>
                <a:gd name="T13" fmla="*/ 92464 h 126"/>
                <a:gd name="T14" fmla="*/ 140598 w 307"/>
                <a:gd name="T15" fmla="*/ 92464 h 126"/>
                <a:gd name="T16" fmla="*/ 100447 w 307"/>
                <a:gd name="T17" fmla="*/ 92464 h 126"/>
                <a:gd name="T18" fmla="*/ 40179 w 307"/>
                <a:gd name="T19" fmla="*/ 46204 h 126"/>
                <a:gd name="T20" fmla="*/ 40179 w 307"/>
                <a:gd name="T21" fmla="*/ 0 h 126"/>
                <a:gd name="T22" fmla="*/ 0 w 307"/>
                <a:gd name="T23" fmla="*/ 46204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26"/>
                <a:gd name="T38" fmla="*/ 307 w 30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26">
                  <a:moveTo>
                    <a:pt x="0" y="31"/>
                  </a:moveTo>
                  <a:lnTo>
                    <a:pt x="52" y="89"/>
                  </a:lnTo>
                  <a:lnTo>
                    <a:pt x="138" y="88"/>
                  </a:lnTo>
                  <a:lnTo>
                    <a:pt x="150" y="115"/>
                  </a:lnTo>
                  <a:lnTo>
                    <a:pt x="191" y="126"/>
                  </a:lnTo>
                  <a:lnTo>
                    <a:pt x="259" y="99"/>
                  </a:lnTo>
                  <a:lnTo>
                    <a:pt x="298" y="104"/>
                  </a:lnTo>
                  <a:lnTo>
                    <a:pt x="307" y="78"/>
                  </a:lnTo>
                  <a:lnTo>
                    <a:pt x="233" y="71"/>
                  </a:lnTo>
                  <a:lnTo>
                    <a:pt x="80" y="13"/>
                  </a:lnTo>
                  <a:lnTo>
                    <a:pt x="63" y="0"/>
                  </a:lnTo>
                  <a:lnTo>
                    <a:pt x="0" y="3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4" name="Freeform 342">
              <a:extLst>
                <a:ext uri="{FF2B5EF4-FFF2-40B4-BE49-F238E27FC236}">
                  <a16:creationId xmlns:a16="http://schemas.microsoft.com/office/drawing/2014/main" id="{240F4889-E7E7-54EE-91F9-BE181F8044B5}"/>
                </a:ext>
              </a:extLst>
            </p:cNvPr>
            <p:cNvSpPr>
              <a:spLocks noChangeAspect="1"/>
            </p:cNvSpPr>
            <p:nvPr/>
          </p:nvSpPr>
          <p:spPr bwMode="auto">
            <a:xfrm>
              <a:off x="4275138" y="3243316"/>
              <a:ext cx="136525" cy="82550"/>
            </a:xfrm>
            <a:custGeom>
              <a:avLst/>
              <a:gdLst>
                <a:gd name="T0" fmla="*/ 0 w 196"/>
                <a:gd name="T1" fmla="*/ 46887 h 102"/>
                <a:gd name="T2" fmla="*/ 20628 w 196"/>
                <a:gd name="T3" fmla="*/ 46887 h 102"/>
                <a:gd name="T4" fmla="*/ 41257 w 196"/>
                <a:gd name="T5" fmla="*/ 46887 h 102"/>
                <a:gd name="T6" fmla="*/ 61885 w 196"/>
                <a:gd name="T7" fmla="*/ 0 h 102"/>
                <a:gd name="T8" fmla="*/ 82513 w 196"/>
                <a:gd name="T9" fmla="*/ 46887 h 102"/>
                <a:gd name="T10" fmla="*/ 103142 w 196"/>
                <a:gd name="T11" fmla="*/ 46887 h 102"/>
                <a:gd name="T12" fmla="*/ 61885 w 196"/>
                <a:gd name="T13" fmla="*/ 93831 h 102"/>
                <a:gd name="T14" fmla="*/ 41257 w 196"/>
                <a:gd name="T15" fmla="*/ 93831 h 102"/>
                <a:gd name="T16" fmla="*/ 0 w 196"/>
                <a:gd name="T17" fmla="*/ 4688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02"/>
                <a:gd name="T29" fmla="*/ 196 w 19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02">
                  <a:moveTo>
                    <a:pt x="0" y="60"/>
                  </a:moveTo>
                  <a:lnTo>
                    <a:pt x="29" y="16"/>
                  </a:lnTo>
                  <a:lnTo>
                    <a:pt x="70" y="27"/>
                  </a:lnTo>
                  <a:lnTo>
                    <a:pt x="138" y="0"/>
                  </a:lnTo>
                  <a:lnTo>
                    <a:pt x="177" y="5"/>
                  </a:lnTo>
                  <a:lnTo>
                    <a:pt x="196" y="21"/>
                  </a:lnTo>
                  <a:lnTo>
                    <a:pt x="121" y="89"/>
                  </a:lnTo>
                  <a:lnTo>
                    <a:pt x="57" y="102"/>
                  </a:lnTo>
                  <a:lnTo>
                    <a:pt x="0" y="6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5" name="Freeform 392">
              <a:extLst>
                <a:ext uri="{FF2B5EF4-FFF2-40B4-BE49-F238E27FC236}">
                  <a16:creationId xmlns:a16="http://schemas.microsoft.com/office/drawing/2014/main" id="{F764F666-057A-A2D8-3054-10CC3BB76529}"/>
                </a:ext>
              </a:extLst>
            </p:cNvPr>
            <p:cNvSpPr>
              <a:spLocks noChangeAspect="1"/>
            </p:cNvSpPr>
            <p:nvPr/>
          </p:nvSpPr>
          <p:spPr bwMode="auto">
            <a:xfrm>
              <a:off x="4233863" y="3046466"/>
              <a:ext cx="203200" cy="180975"/>
            </a:xfrm>
            <a:custGeom>
              <a:avLst/>
              <a:gdLst>
                <a:gd name="T0" fmla="*/ 0 w 293"/>
                <a:gd name="T1" fmla="*/ 49170 h 222"/>
                <a:gd name="T2" fmla="*/ 20541 w 293"/>
                <a:gd name="T3" fmla="*/ 147451 h 222"/>
                <a:gd name="T4" fmla="*/ 82164 w 293"/>
                <a:gd name="T5" fmla="*/ 196621 h 222"/>
                <a:gd name="T6" fmla="*/ 123246 w 293"/>
                <a:gd name="T7" fmla="*/ 196621 h 222"/>
                <a:gd name="T8" fmla="*/ 143787 w 293"/>
                <a:gd name="T9" fmla="*/ 147451 h 222"/>
                <a:gd name="T10" fmla="*/ 123246 w 293"/>
                <a:gd name="T11" fmla="*/ 98340 h 222"/>
                <a:gd name="T12" fmla="*/ 143787 w 293"/>
                <a:gd name="T13" fmla="*/ 98340 h 222"/>
                <a:gd name="T14" fmla="*/ 123246 w 293"/>
                <a:gd name="T15" fmla="*/ 49170 h 222"/>
                <a:gd name="T16" fmla="*/ 82164 w 293"/>
                <a:gd name="T17" fmla="*/ 49170 h 222"/>
                <a:gd name="T18" fmla="*/ 41082 w 293"/>
                <a:gd name="T19" fmla="*/ 0 h 222"/>
                <a:gd name="T20" fmla="*/ 0 w 293"/>
                <a:gd name="T21" fmla="*/ 4917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222"/>
                <a:gd name="T35" fmla="*/ 293 w 29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222">
                  <a:moveTo>
                    <a:pt x="0" y="41"/>
                  </a:moveTo>
                  <a:lnTo>
                    <a:pt x="18" y="157"/>
                  </a:lnTo>
                  <a:lnTo>
                    <a:pt x="171" y="215"/>
                  </a:lnTo>
                  <a:lnTo>
                    <a:pt x="245" y="222"/>
                  </a:lnTo>
                  <a:lnTo>
                    <a:pt x="293" y="164"/>
                  </a:lnTo>
                  <a:lnTo>
                    <a:pt x="267" y="98"/>
                  </a:lnTo>
                  <a:lnTo>
                    <a:pt x="287" y="81"/>
                  </a:lnTo>
                  <a:lnTo>
                    <a:pt x="275" y="30"/>
                  </a:lnTo>
                  <a:lnTo>
                    <a:pt x="164" y="13"/>
                  </a:lnTo>
                  <a:lnTo>
                    <a:pt x="91" y="0"/>
                  </a:lnTo>
                  <a:lnTo>
                    <a:pt x="0" y="4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6" name="Freeform 394">
              <a:extLst>
                <a:ext uri="{FF2B5EF4-FFF2-40B4-BE49-F238E27FC236}">
                  <a16:creationId xmlns:a16="http://schemas.microsoft.com/office/drawing/2014/main" id="{B755733A-1A22-F600-C0A6-B2A1E2E5A1BB}"/>
                </a:ext>
              </a:extLst>
            </p:cNvPr>
            <p:cNvSpPr>
              <a:spLocks noChangeAspect="1"/>
            </p:cNvSpPr>
            <p:nvPr/>
          </p:nvSpPr>
          <p:spPr bwMode="auto">
            <a:xfrm>
              <a:off x="4359275" y="3251254"/>
              <a:ext cx="193675" cy="130175"/>
            </a:xfrm>
            <a:custGeom>
              <a:avLst/>
              <a:gdLst>
                <a:gd name="T0" fmla="*/ 0 w 279"/>
                <a:gd name="T1" fmla="*/ 43920 h 163"/>
                <a:gd name="T2" fmla="*/ 40978 w 279"/>
                <a:gd name="T3" fmla="*/ 87841 h 163"/>
                <a:gd name="T4" fmla="*/ 122962 w 279"/>
                <a:gd name="T5" fmla="*/ 87841 h 163"/>
                <a:gd name="T6" fmla="*/ 143465 w 279"/>
                <a:gd name="T7" fmla="*/ 43920 h 163"/>
                <a:gd name="T8" fmla="*/ 122962 w 279"/>
                <a:gd name="T9" fmla="*/ 43920 h 163"/>
                <a:gd name="T10" fmla="*/ 102487 w 279"/>
                <a:gd name="T11" fmla="*/ 0 h 163"/>
                <a:gd name="T12" fmla="*/ 102487 w 279"/>
                <a:gd name="T13" fmla="*/ 0 h 163"/>
                <a:gd name="T14" fmla="*/ 40978 w 279"/>
                <a:gd name="T15" fmla="*/ 0 h 163"/>
                <a:gd name="T16" fmla="*/ 0 w 279"/>
                <a:gd name="T17" fmla="*/ 439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63"/>
                <a:gd name="T29" fmla="*/ 279 w 27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63">
                  <a:moveTo>
                    <a:pt x="0" y="79"/>
                  </a:moveTo>
                  <a:lnTo>
                    <a:pt x="75" y="147"/>
                  </a:lnTo>
                  <a:lnTo>
                    <a:pt x="249" y="163"/>
                  </a:lnTo>
                  <a:lnTo>
                    <a:pt x="279" y="106"/>
                  </a:lnTo>
                  <a:lnTo>
                    <a:pt x="235" y="102"/>
                  </a:lnTo>
                  <a:lnTo>
                    <a:pt x="230" y="54"/>
                  </a:lnTo>
                  <a:lnTo>
                    <a:pt x="191" y="0"/>
                  </a:lnTo>
                  <a:lnTo>
                    <a:pt x="75" y="11"/>
                  </a:lnTo>
                  <a:lnTo>
                    <a:pt x="0" y="7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7" name="Freeform 397">
              <a:extLst>
                <a:ext uri="{FF2B5EF4-FFF2-40B4-BE49-F238E27FC236}">
                  <a16:creationId xmlns:a16="http://schemas.microsoft.com/office/drawing/2014/main" id="{CFE00634-ED64-1193-E317-D16F9488490E}"/>
                </a:ext>
              </a:extLst>
            </p:cNvPr>
            <p:cNvSpPr>
              <a:spLocks noChangeAspect="1"/>
            </p:cNvSpPr>
            <p:nvPr/>
          </p:nvSpPr>
          <p:spPr bwMode="auto">
            <a:xfrm>
              <a:off x="4900613" y="1968554"/>
              <a:ext cx="101600" cy="49212"/>
            </a:xfrm>
            <a:custGeom>
              <a:avLst/>
              <a:gdLst>
                <a:gd name="T0" fmla="*/ 0 w 146"/>
                <a:gd name="T1" fmla="*/ 43384 h 62"/>
                <a:gd name="T2" fmla="*/ 20978 w 146"/>
                <a:gd name="T3" fmla="*/ 43384 h 62"/>
                <a:gd name="T4" fmla="*/ 20978 w 146"/>
                <a:gd name="T5" fmla="*/ 43384 h 62"/>
                <a:gd name="T6" fmla="*/ 62908 w 146"/>
                <a:gd name="T7" fmla="*/ 0 h 62"/>
                <a:gd name="T8" fmla="*/ 62908 w 146"/>
                <a:gd name="T9" fmla="*/ 43384 h 62"/>
                <a:gd name="T10" fmla="*/ 62908 w 146"/>
                <a:gd name="T11" fmla="*/ 43384 h 62"/>
                <a:gd name="T12" fmla="*/ 62908 w 146"/>
                <a:gd name="T13" fmla="*/ 43384 h 62"/>
                <a:gd name="T14" fmla="*/ 41929 w 146"/>
                <a:gd name="T15" fmla="*/ 43384 h 62"/>
                <a:gd name="T16" fmla="*/ 20978 w 146"/>
                <a:gd name="T17" fmla="*/ 43384 h 62"/>
                <a:gd name="T18" fmla="*/ 20978 w 146"/>
                <a:gd name="T19" fmla="*/ 43384 h 62"/>
                <a:gd name="T20" fmla="*/ 0 w 146"/>
                <a:gd name="T21" fmla="*/ 43384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62"/>
                <a:gd name="T35" fmla="*/ 146 w 14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62">
                  <a:moveTo>
                    <a:pt x="0" y="44"/>
                  </a:moveTo>
                  <a:lnTo>
                    <a:pt x="30" y="30"/>
                  </a:lnTo>
                  <a:lnTo>
                    <a:pt x="8" y="17"/>
                  </a:lnTo>
                  <a:lnTo>
                    <a:pt x="112" y="0"/>
                  </a:lnTo>
                  <a:lnTo>
                    <a:pt x="131" y="2"/>
                  </a:lnTo>
                  <a:lnTo>
                    <a:pt x="111" y="17"/>
                  </a:lnTo>
                  <a:lnTo>
                    <a:pt x="146" y="17"/>
                  </a:lnTo>
                  <a:lnTo>
                    <a:pt x="53" y="52"/>
                  </a:lnTo>
                  <a:lnTo>
                    <a:pt x="30" y="62"/>
                  </a:lnTo>
                  <a:lnTo>
                    <a:pt x="36" y="47"/>
                  </a:lnTo>
                  <a:lnTo>
                    <a:pt x="0" y="44"/>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8" name="Freeform 398">
              <a:extLst>
                <a:ext uri="{FF2B5EF4-FFF2-40B4-BE49-F238E27FC236}">
                  <a16:creationId xmlns:a16="http://schemas.microsoft.com/office/drawing/2014/main" id="{83C60AC6-F61C-C895-2C1D-01157DF99F13}"/>
                </a:ext>
              </a:extLst>
            </p:cNvPr>
            <p:cNvSpPr>
              <a:spLocks noChangeAspect="1"/>
            </p:cNvSpPr>
            <p:nvPr/>
          </p:nvSpPr>
          <p:spPr bwMode="auto">
            <a:xfrm>
              <a:off x="4930775" y="2511479"/>
              <a:ext cx="39688" cy="25400"/>
            </a:xfrm>
            <a:custGeom>
              <a:avLst/>
              <a:gdLst>
                <a:gd name="T0" fmla="*/ 0 w 58"/>
                <a:gd name="T1" fmla="*/ 52494 h 31"/>
                <a:gd name="T2" fmla="*/ 19115 w 58"/>
                <a:gd name="T3" fmla="*/ 0 h 31"/>
                <a:gd name="T4" fmla="*/ 38256 w 58"/>
                <a:gd name="T5" fmla="*/ 52494 h 31"/>
                <a:gd name="T6" fmla="*/ 0 w 58"/>
                <a:gd name="T7" fmla="*/ 52494 h 31"/>
                <a:gd name="T8" fmla="*/ 0 60000 65536"/>
                <a:gd name="T9" fmla="*/ 0 60000 65536"/>
                <a:gd name="T10" fmla="*/ 0 60000 65536"/>
                <a:gd name="T11" fmla="*/ 0 60000 65536"/>
                <a:gd name="T12" fmla="*/ 0 w 58"/>
                <a:gd name="T13" fmla="*/ 0 h 31"/>
                <a:gd name="T14" fmla="*/ 58 w 58"/>
                <a:gd name="T15" fmla="*/ 31 h 31"/>
              </a:gdLst>
              <a:ahLst/>
              <a:cxnLst>
                <a:cxn ang="T8">
                  <a:pos x="T0" y="T1"/>
                </a:cxn>
                <a:cxn ang="T9">
                  <a:pos x="T2" y="T3"/>
                </a:cxn>
                <a:cxn ang="T10">
                  <a:pos x="T4" y="T5"/>
                </a:cxn>
                <a:cxn ang="T11">
                  <a:pos x="T6" y="T7"/>
                </a:cxn>
              </a:cxnLst>
              <a:rect l="T12" t="T13" r="T14" b="T15"/>
              <a:pathLst>
                <a:path w="58" h="31">
                  <a:moveTo>
                    <a:pt x="0" y="31"/>
                  </a:moveTo>
                  <a:lnTo>
                    <a:pt x="17" y="0"/>
                  </a:lnTo>
                  <a:lnTo>
                    <a:pt x="58" y="17"/>
                  </a:lnTo>
                  <a:lnTo>
                    <a:pt x="0" y="3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9" name="Freeform 399">
              <a:extLst>
                <a:ext uri="{FF2B5EF4-FFF2-40B4-BE49-F238E27FC236}">
                  <a16:creationId xmlns:a16="http://schemas.microsoft.com/office/drawing/2014/main" id="{BBAD311E-8387-DA9F-89C9-C83476A3098F}"/>
                </a:ext>
              </a:extLst>
            </p:cNvPr>
            <p:cNvSpPr>
              <a:spLocks noChangeAspect="1"/>
            </p:cNvSpPr>
            <p:nvPr/>
          </p:nvSpPr>
          <p:spPr bwMode="auto">
            <a:xfrm>
              <a:off x="5000625" y="2347966"/>
              <a:ext cx="127000" cy="111125"/>
            </a:xfrm>
            <a:custGeom>
              <a:avLst/>
              <a:gdLst>
                <a:gd name="T0" fmla="*/ 0 w 180"/>
                <a:gd name="T1" fmla="*/ 101885 h 135"/>
                <a:gd name="T2" fmla="*/ 22424 w 180"/>
                <a:gd name="T3" fmla="*/ 101885 h 135"/>
                <a:gd name="T4" fmla="*/ 22424 w 180"/>
                <a:gd name="T5" fmla="*/ 101885 h 135"/>
                <a:gd name="T6" fmla="*/ 44848 w 180"/>
                <a:gd name="T7" fmla="*/ 101885 h 135"/>
                <a:gd name="T8" fmla="*/ 44848 w 180"/>
                <a:gd name="T9" fmla="*/ 101885 h 135"/>
                <a:gd name="T10" fmla="*/ 44848 w 180"/>
                <a:gd name="T11" fmla="*/ 152798 h 135"/>
                <a:gd name="T12" fmla="*/ 112149 w 180"/>
                <a:gd name="T13" fmla="*/ 152798 h 135"/>
                <a:gd name="T14" fmla="*/ 89726 w 180"/>
                <a:gd name="T15" fmla="*/ 101885 h 135"/>
                <a:gd name="T16" fmla="*/ 67302 w 180"/>
                <a:gd name="T17" fmla="*/ 101885 h 135"/>
                <a:gd name="T18" fmla="*/ 67302 w 180"/>
                <a:gd name="T19" fmla="*/ 50912 h 135"/>
                <a:gd name="T20" fmla="*/ 89726 w 180"/>
                <a:gd name="T21" fmla="*/ 0 h 135"/>
                <a:gd name="T22" fmla="*/ 22424 w 180"/>
                <a:gd name="T23" fmla="*/ 50912 h 135"/>
                <a:gd name="T24" fmla="*/ 22424 w 180"/>
                <a:gd name="T25" fmla="*/ 101885 h 135"/>
                <a:gd name="T26" fmla="*/ 0 w 180"/>
                <a:gd name="T27" fmla="*/ 101885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35"/>
                <a:gd name="T44" fmla="*/ 180 w 18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35">
                  <a:moveTo>
                    <a:pt x="0" y="66"/>
                  </a:moveTo>
                  <a:lnTo>
                    <a:pt x="14" y="96"/>
                  </a:lnTo>
                  <a:lnTo>
                    <a:pt x="35" y="86"/>
                  </a:lnTo>
                  <a:lnTo>
                    <a:pt x="55" y="106"/>
                  </a:lnTo>
                  <a:lnTo>
                    <a:pt x="73" y="96"/>
                  </a:lnTo>
                  <a:lnTo>
                    <a:pt x="66" y="130"/>
                  </a:lnTo>
                  <a:lnTo>
                    <a:pt x="180" y="135"/>
                  </a:lnTo>
                  <a:lnTo>
                    <a:pt x="136" y="111"/>
                  </a:lnTo>
                  <a:lnTo>
                    <a:pt x="115" y="69"/>
                  </a:lnTo>
                  <a:lnTo>
                    <a:pt x="117" y="25"/>
                  </a:lnTo>
                  <a:lnTo>
                    <a:pt x="144" y="0"/>
                  </a:lnTo>
                  <a:lnTo>
                    <a:pt x="47" y="10"/>
                  </a:lnTo>
                  <a:lnTo>
                    <a:pt x="22" y="66"/>
                  </a:lnTo>
                  <a:lnTo>
                    <a:pt x="0" y="66"/>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0" name="Freeform 400">
              <a:extLst>
                <a:ext uri="{FF2B5EF4-FFF2-40B4-BE49-F238E27FC236}">
                  <a16:creationId xmlns:a16="http://schemas.microsoft.com/office/drawing/2014/main" id="{86299D78-410D-F936-89FD-AB0019F4031F}"/>
                </a:ext>
              </a:extLst>
            </p:cNvPr>
            <p:cNvSpPr>
              <a:spLocks noChangeAspect="1"/>
            </p:cNvSpPr>
            <p:nvPr/>
          </p:nvSpPr>
          <p:spPr bwMode="auto">
            <a:xfrm>
              <a:off x="5046663" y="2173341"/>
              <a:ext cx="312738" cy="174625"/>
            </a:xfrm>
            <a:custGeom>
              <a:avLst/>
              <a:gdLst>
                <a:gd name="T0" fmla="*/ 0 w 452"/>
                <a:gd name="T1" fmla="*/ 135047 h 218"/>
                <a:gd name="T2" fmla="*/ 20234 w 452"/>
                <a:gd name="T3" fmla="*/ 135047 h 218"/>
                <a:gd name="T4" fmla="*/ 20234 w 452"/>
                <a:gd name="T5" fmla="*/ 135047 h 218"/>
                <a:gd name="T6" fmla="*/ 40441 w 452"/>
                <a:gd name="T7" fmla="*/ 135047 h 218"/>
                <a:gd name="T8" fmla="*/ 40441 w 452"/>
                <a:gd name="T9" fmla="*/ 135047 h 218"/>
                <a:gd name="T10" fmla="*/ 60675 w 452"/>
                <a:gd name="T11" fmla="*/ 135047 h 218"/>
                <a:gd name="T12" fmla="*/ 40441 w 452"/>
                <a:gd name="T13" fmla="*/ 135047 h 218"/>
                <a:gd name="T14" fmla="*/ 60675 w 452"/>
                <a:gd name="T15" fmla="*/ 135047 h 218"/>
                <a:gd name="T16" fmla="*/ 60675 w 452"/>
                <a:gd name="T17" fmla="*/ 135047 h 218"/>
                <a:gd name="T18" fmla="*/ 60675 w 452"/>
                <a:gd name="T19" fmla="*/ 135047 h 218"/>
                <a:gd name="T20" fmla="*/ 80909 w 452"/>
                <a:gd name="T21" fmla="*/ 135047 h 218"/>
                <a:gd name="T22" fmla="*/ 60675 w 452"/>
                <a:gd name="T23" fmla="*/ 135047 h 218"/>
                <a:gd name="T24" fmla="*/ 80909 w 452"/>
                <a:gd name="T25" fmla="*/ 135047 h 218"/>
                <a:gd name="T26" fmla="*/ 80909 w 452"/>
                <a:gd name="T27" fmla="*/ 135047 h 218"/>
                <a:gd name="T28" fmla="*/ 101116 w 452"/>
                <a:gd name="T29" fmla="*/ 135047 h 218"/>
                <a:gd name="T30" fmla="*/ 101116 w 452"/>
                <a:gd name="T31" fmla="*/ 90049 h 218"/>
                <a:gd name="T32" fmla="*/ 202259 w 452"/>
                <a:gd name="T33" fmla="*/ 44998 h 218"/>
                <a:gd name="T34" fmla="*/ 222466 w 452"/>
                <a:gd name="T35" fmla="*/ 44998 h 218"/>
                <a:gd name="T36" fmla="*/ 202259 w 452"/>
                <a:gd name="T37" fmla="*/ 0 h 218"/>
                <a:gd name="T38" fmla="*/ 161791 w 452"/>
                <a:gd name="T39" fmla="*/ 44998 h 218"/>
                <a:gd name="T40" fmla="*/ 101116 w 452"/>
                <a:gd name="T41" fmla="*/ 44998 h 218"/>
                <a:gd name="T42" fmla="*/ 60675 w 452"/>
                <a:gd name="T43" fmla="*/ 90049 h 218"/>
                <a:gd name="T44" fmla="*/ 40441 w 452"/>
                <a:gd name="T45" fmla="*/ 90049 h 218"/>
                <a:gd name="T46" fmla="*/ 40441 w 452"/>
                <a:gd name="T47" fmla="*/ 135047 h 218"/>
                <a:gd name="T48" fmla="*/ 40441 w 452"/>
                <a:gd name="T49" fmla="*/ 135047 h 218"/>
                <a:gd name="T50" fmla="*/ 40441 w 452"/>
                <a:gd name="T51" fmla="*/ 135047 h 218"/>
                <a:gd name="T52" fmla="*/ 40441 w 452"/>
                <a:gd name="T53" fmla="*/ 135047 h 218"/>
                <a:gd name="T54" fmla="*/ 20234 w 452"/>
                <a:gd name="T55" fmla="*/ 135047 h 218"/>
                <a:gd name="T56" fmla="*/ 40441 w 452"/>
                <a:gd name="T57" fmla="*/ 135047 h 218"/>
                <a:gd name="T58" fmla="*/ 0 w 452"/>
                <a:gd name="T59" fmla="*/ 135047 h 2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2"/>
                <a:gd name="T91" fmla="*/ 0 h 218"/>
                <a:gd name="T92" fmla="*/ 452 w 452"/>
                <a:gd name="T93" fmla="*/ 218 h 2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2" h="218">
                  <a:moveTo>
                    <a:pt x="0" y="189"/>
                  </a:moveTo>
                  <a:lnTo>
                    <a:pt x="43" y="194"/>
                  </a:lnTo>
                  <a:lnTo>
                    <a:pt x="14" y="214"/>
                  </a:lnTo>
                  <a:lnTo>
                    <a:pt x="91" y="218"/>
                  </a:lnTo>
                  <a:lnTo>
                    <a:pt x="94" y="194"/>
                  </a:lnTo>
                  <a:lnTo>
                    <a:pt x="113" y="198"/>
                  </a:lnTo>
                  <a:lnTo>
                    <a:pt x="92" y="184"/>
                  </a:lnTo>
                  <a:lnTo>
                    <a:pt x="122" y="189"/>
                  </a:lnTo>
                  <a:lnTo>
                    <a:pt x="115" y="160"/>
                  </a:lnTo>
                  <a:lnTo>
                    <a:pt x="130" y="177"/>
                  </a:lnTo>
                  <a:lnTo>
                    <a:pt x="152" y="162"/>
                  </a:lnTo>
                  <a:lnTo>
                    <a:pt x="137" y="145"/>
                  </a:lnTo>
                  <a:lnTo>
                    <a:pt x="183" y="147"/>
                  </a:lnTo>
                  <a:lnTo>
                    <a:pt x="171" y="136"/>
                  </a:lnTo>
                  <a:lnTo>
                    <a:pt x="193" y="138"/>
                  </a:lnTo>
                  <a:lnTo>
                    <a:pt x="204" y="116"/>
                  </a:lnTo>
                  <a:lnTo>
                    <a:pt x="428" y="47"/>
                  </a:lnTo>
                  <a:lnTo>
                    <a:pt x="452" y="20"/>
                  </a:lnTo>
                  <a:lnTo>
                    <a:pt x="408" y="0"/>
                  </a:lnTo>
                  <a:lnTo>
                    <a:pt x="314" y="44"/>
                  </a:lnTo>
                  <a:lnTo>
                    <a:pt x="217" y="44"/>
                  </a:lnTo>
                  <a:lnTo>
                    <a:pt x="112" y="104"/>
                  </a:lnTo>
                  <a:lnTo>
                    <a:pt x="55" y="111"/>
                  </a:lnTo>
                  <a:lnTo>
                    <a:pt x="57" y="136"/>
                  </a:lnTo>
                  <a:lnTo>
                    <a:pt x="89" y="138"/>
                  </a:lnTo>
                  <a:lnTo>
                    <a:pt x="55" y="139"/>
                  </a:lnTo>
                  <a:lnTo>
                    <a:pt x="70" y="150"/>
                  </a:lnTo>
                  <a:lnTo>
                    <a:pt x="43" y="162"/>
                  </a:lnTo>
                  <a:lnTo>
                    <a:pt x="74" y="176"/>
                  </a:lnTo>
                  <a:lnTo>
                    <a:pt x="0" y="18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1" name="Freeform 401">
              <a:extLst>
                <a:ext uri="{FF2B5EF4-FFF2-40B4-BE49-F238E27FC236}">
                  <a16:creationId xmlns:a16="http://schemas.microsoft.com/office/drawing/2014/main" id="{2AFAB3D7-1975-D660-2A5C-98D46A168E26}"/>
                </a:ext>
              </a:extLst>
            </p:cNvPr>
            <p:cNvSpPr>
              <a:spLocks noChangeAspect="1"/>
            </p:cNvSpPr>
            <p:nvPr/>
          </p:nvSpPr>
          <p:spPr bwMode="auto">
            <a:xfrm>
              <a:off x="5224463" y="1939979"/>
              <a:ext cx="60325" cy="38100"/>
            </a:xfrm>
            <a:custGeom>
              <a:avLst/>
              <a:gdLst>
                <a:gd name="T0" fmla="*/ 0 w 85"/>
                <a:gd name="T1" fmla="*/ 58719 h 45"/>
                <a:gd name="T2" fmla="*/ 23684 w 85"/>
                <a:gd name="T3" fmla="*/ 58719 h 45"/>
                <a:gd name="T4" fmla="*/ 47368 w 85"/>
                <a:gd name="T5" fmla="*/ 58719 h 45"/>
                <a:gd name="T6" fmla="*/ 23684 w 85"/>
                <a:gd name="T7" fmla="*/ 0 h 45"/>
                <a:gd name="T8" fmla="*/ 0 w 85"/>
                <a:gd name="T9" fmla="*/ 58719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0" y="31"/>
                  </a:moveTo>
                  <a:lnTo>
                    <a:pt x="25" y="45"/>
                  </a:lnTo>
                  <a:lnTo>
                    <a:pt x="85" y="30"/>
                  </a:lnTo>
                  <a:lnTo>
                    <a:pt x="49" y="0"/>
                  </a:lnTo>
                  <a:lnTo>
                    <a:pt x="0" y="3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2" name="Freeform 402">
              <a:extLst>
                <a:ext uri="{FF2B5EF4-FFF2-40B4-BE49-F238E27FC236}">
                  <a16:creationId xmlns:a16="http://schemas.microsoft.com/office/drawing/2014/main" id="{07823788-B7C3-D8FA-4790-979DB080EF20}"/>
                </a:ext>
              </a:extLst>
            </p:cNvPr>
            <p:cNvSpPr>
              <a:spLocks noChangeAspect="1"/>
            </p:cNvSpPr>
            <p:nvPr/>
          </p:nvSpPr>
          <p:spPr bwMode="auto">
            <a:xfrm>
              <a:off x="5808663" y="2013004"/>
              <a:ext cx="57150" cy="22225"/>
            </a:xfrm>
            <a:custGeom>
              <a:avLst/>
              <a:gdLst>
                <a:gd name="T0" fmla="*/ 0 w 78"/>
                <a:gd name="T1" fmla="*/ 0 h 29"/>
                <a:gd name="T2" fmla="*/ 28018 w 78"/>
                <a:gd name="T3" fmla="*/ 0 h 29"/>
                <a:gd name="T4" fmla="*/ 28018 w 78"/>
                <a:gd name="T5" fmla="*/ 0 h 29"/>
                <a:gd name="T6" fmla="*/ 56000 w 78"/>
                <a:gd name="T7" fmla="*/ 0 h 29"/>
                <a:gd name="T8" fmla="*/ 84018 w 78"/>
                <a:gd name="T9" fmla="*/ 0 h 29"/>
                <a:gd name="T10" fmla="*/ 0 w 78"/>
                <a:gd name="T11" fmla="*/ 0 h 29"/>
                <a:gd name="T12" fmla="*/ 0 60000 65536"/>
                <a:gd name="T13" fmla="*/ 0 60000 65536"/>
                <a:gd name="T14" fmla="*/ 0 60000 65536"/>
                <a:gd name="T15" fmla="*/ 0 60000 65536"/>
                <a:gd name="T16" fmla="*/ 0 60000 65536"/>
                <a:gd name="T17" fmla="*/ 0 60000 65536"/>
                <a:gd name="T18" fmla="*/ 0 w 78"/>
                <a:gd name="T19" fmla="*/ 0 h 29"/>
                <a:gd name="T20" fmla="*/ 78 w 7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8" h="29">
                  <a:moveTo>
                    <a:pt x="0" y="0"/>
                  </a:moveTo>
                  <a:lnTo>
                    <a:pt x="34" y="23"/>
                  </a:lnTo>
                  <a:lnTo>
                    <a:pt x="23" y="29"/>
                  </a:lnTo>
                  <a:lnTo>
                    <a:pt x="54" y="27"/>
                  </a:lnTo>
                  <a:lnTo>
                    <a:pt x="78" y="13"/>
                  </a:lnTo>
                  <a:lnTo>
                    <a:pt x="0"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3" name="Freeform 403">
              <a:extLst>
                <a:ext uri="{FF2B5EF4-FFF2-40B4-BE49-F238E27FC236}">
                  <a16:creationId xmlns:a16="http://schemas.microsoft.com/office/drawing/2014/main" id="{F691657B-560E-43FB-8C35-16197210C98B}"/>
                </a:ext>
              </a:extLst>
            </p:cNvPr>
            <p:cNvSpPr>
              <a:spLocks noChangeAspect="1"/>
            </p:cNvSpPr>
            <p:nvPr/>
          </p:nvSpPr>
          <p:spPr bwMode="auto">
            <a:xfrm>
              <a:off x="5818188" y="1947916"/>
              <a:ext cx="130175" cy="66675"/>
            </a:xfrm>
            <a:custGeom>
              <a:avLst/>
              <a:gdLst>
                <a:gd name="T0" fmla="*/ 0 w 185"/>
                <a:gd name="T1" fmla="*/ 47774 h 82"/>
                <a:gd name="T2" fmla="*/ 22761 w 185"/>
                <a:gd name="T3" fmla="*/ 47774 h 82"/>
                <a:gd name="T4" fmla="*/ 68251 w 185"/>
                <a:gd name="T5" fmla="*/ 0 h 82"/>
                <a:gd name="T6" fmla="*/ 113773 w 185"/>
                <a:gd name="T7" fmla="*/ 47774 h 82"/>
                <a:gd name="T8" fmla="*/ 91012 w 185"/>
                <a:gd name="T9" fmla="*/ 47774 h 82"/>
                <a:gd name="T10" fmla="*/ 113773 w 185"/>
                <a:gd name="T11" fmla="*/ 47774 h 82"/>
                <a:gd name="T12" fmla="*/ 45521 w 185"/>
                <a:gd name="T13" fmla="*/ 47774 h 82"/>
                <a:gd name="T14" fmla="*/ 0 w 185"/>
                <a:gd name="T15" fmla="*/ 47774 h 8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82"/>
                <a:gd name="T26" fmla="*/ 185 w 185"/>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82">
                  <a:moveTo>
                    <a:pt x="0" y="68"/>
                  </a:moveTo>
                  <a:lnTo>
                    <a:pt x="50" y="23"/>
                  </a:lnTo>
                  <a:lnTo>
                    <a:pt x="120" y="0"/>
                  </a:lnTo>
                  <a:lnTo>
                    <a:pt x="185" y="41"/>
                  </a:lnTo>
                  <a:lnTo>
                    <a:pt x="164" y="47"/>
                  </a:lnTo>
                  <a:lnTo>
                    <a:pt x="170" y="65"/>
                  </a:lnTo>
                  <a:lnTo>
                    <a:pt x="74" y="82"/>
                  </a:lnTo>
                  <a:lnTo>
                    <a:pt x="0" y="68"/>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4" name="Freeform 404">
              <a:extLst>
                <a:ext uri="{FF2B5EF4-FFF2-40B4-BE49-F238E27FC236}">
                  <a16:creationId xmlns:a16="http://schemas.microsoft.com/office/drawing/2014/main" id="{A6CD8468-38C8-841E-2253-CB29AA61D78F}"/>
                </a:ext>
              </a:extLst>
            </p:cNvPr>
            <p:cNvSpPr>
              <a:spLocks noChangeAspect="1"/>
            </p:cNvSpPr>
            <p:nvPr/>
          </p:nvSpPr>
          <p:spPr bwMode="auto">
            <a:xfrm>
              <a:off x="5846763" y="2005066"/>
              <a:ext cx="146050" cy="77787"/>
            </a:xfrm>
            <a:custGeom>
              <a:avLst/>
              <a:gdLst>
                <a:gd name="T0" fmla="*/ 0 w 211"/>
                <a:gd name="T1" fmla="*/ 50182 h 95"/>
                <a:gd name="T2" fmla="*/ 20108 w 211"/>
                <a:gd name="T3" fmla="*/ 50182 h 95"/>
                <a:gd name="T4" fmla="*/ 40217 w 211"/>
                <a:gd name="T5" fmla="*/ 100364 h 95"/>
                <a:gd name="T6" fmla="*/ 40217 w 211"/>
                <a:gd name="T7" fmla="*/ 100364 h 95"/>
                <a:gd name="T8" fmla="*/ 80407 w 211"/>
                <a:gd name="T9" fmla="*/ 100364 h 95"/>
                <a:gd name="T10" fmla="*/ 100515 w 211"/>
                <a:gd name="T11" fmla="*/ 100364 h 95"/>
                <a:gd name="T12" fmla="*/ 80407 w 211"/>
                <a:gd name="T13" fmla="*/ 50182 h 95"/>
                <a:gd name="T14" fmla="*/ 100515 w 211"/>
                <a:gd name="T15" fmla="*/ 100364 h 95"/>
                <a:gd name="T16" fmla="*/ 100515 w 211"/>
                <a:gd name="T17" fmla="*/ 50182 h 95"/>
                <a:gd name="T18" fmla="*/ 80407 w 211"/>
                <a:gd name="T19" fmla="*/ 50182 h 95"/>
                <a:gd name="T20" fmla="*/ 60298 w 211"/>
                <a:gd name="T21" fmla="*/ 50182 h 95"/>
                <a:gd name="T22" fmla="*/ 80407 w 211"/>
                <a:gd name="T23" fmla="*/ 50182 h 95"/>
                <a:gd name="T24" fmla="*/ 60298 w 211"/>
                <a:gd name="T25" fmla="*/ 0 h 95"/>
                <a:gd name="T26" fmla="*/ 40217 w 211"/>
                <a:gd name="T27" fmla="*/ 50182 h 95"/>
                <a:gd name="T28" fmla="*/ 0 w 211"/>
                <a:gd name="T29" fmla="*/ 50182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5"/>
                <a:gd name="T47" fmla="*/ 211 w 2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5">
                  <a:moveTo>
                    <a:pt x="0" y="41"/>
                  </a:moveTo>
                  <a:lnTo>
                    <a:pt x="39" y="47"/>
                  </a:lnTo>
                  <a:lnTo>
                    <a:pt x="65" y="79"/>
                  </a:lnTo>
                  <a:lnTo>
                    <a:pt x="86" y="69"/>
                  </a:lnTo>
                  <a:lnTo>
                    <a:pt x="172" y="95"/>
                  </a:lnTo>
                  <a:lnTo>
                    <a:pt x="202" y="83"/>
                  </a:lnTo>
                  <a:lnTo>
                    <a:pt x="181" y="59"/>
                  </a:lnTo>
                  <a:lnTo>
                    <a:pt x="198" y="65"/>
                  </a:lnTo>
                  <a:lnTo>
                    <a:pt x="211" y="28"/>
                  </a:lnTo>
                  <a:lnTo>
                    <a:pt x="164" y="10"/>
                  </a:lnTo>
                  <a:lnTo>
                    <a:pt x="120" y="35"/>
                  </a:lnTo>
                  <a:lnTo>
                    <a:pt x="157" y="21"/>
                  </a:lnTo>
                  <a:lnTo>
                    <a:pt x="134" y="0"/>
                  </a:lnTo>
                  <a:lnTo>
                    <a:pt x="60" y="8"/>
                  </a:lnTo>
                  <a:lnTo>
                    <a:pt x="0" y="4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5" name="Freeform 405">
              <a:extLst>
                <a:ext uri="{FF2B5EF4-FFF2-40B4-BE49-F238E27FC236}">
                  <a16:creationId xmlns:a16="http://schemas.microsoft.com/office/drawing/2014/main" id="{4A450ACA-DFE0-42B2-3DF5-726284532B12}"/>
                </a:ext>
              </a:extLst>
            </p:cNvPr>
            <p:cNvSpPr>
              <a:spLocks noChangeAspect="1"/>
            </p:cNvSpPr>
            <p:nvPr/>
          </p:nvSpPr>
          <p:spPr bwMode="auto">
            <a:xfrm>
              <a:off x="5983288" y="2046341"/>
              <a:ext cx="120650" cy="77787"/>
            </a:xfrm>
            <a:custGeom>
              <a:avLst/>
              <a:gdLst>
                <a:gd name="T0" fmla="*/ 0 w 175"/>
                <a:gd name="T1" fmla="*/ 48145 h 95"/>
                <a:gd name="T2" fmla="*/ 19903 w 175"/>
                <a:gd name="T3" fmla="*/ 48145 h 95"/>
                <a:gd name="T4" fmla="*/ 79611 w 175"/>
                <a:gd name="T5" fmla="*/ 48145 h 95"/>
                <a:gd name="T6" fmla="*/ 79611 w 175"/>
                <a:gd name="T7" fmla="*/ 0 h 95"/>
                <a:gd name="T8" fmla="*/ 59709 w 175"/>
                <a:gd name="T9" fmla="*/ 0 h 95"/>
                <a:gd name="T10" fmla="*/ 39806 w 175"/>
                <a:gd name="T11" fmla="*/ 0 h 95"/>
                <a:gd name="T12" fmla="*/ 59709 w 175"/>
                <a:gd name="T13" fmla="*/ 0 h 95"/>
                <a:gd name="T14" fmla="*/ 39806 w 175"/>
                <a:gd name="T15" fmla="*/ 0 h 95"/>
                <a:gd name="T16" fmla="*/ 19903 w 175"/>
                <a:gd name="T17" fmla="*/ 48145 h 95"/>
                <a:gd name="T18" fmla="*/ 0 w 175"/>
                <a:gd name="T19" fmla="*/ 4814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95"/>
                <a:gd name="T32" fmla="*/ 175 w 17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95">
                  <a:moveTo>
                    <a:pt x="0" y="80"/>
                  </a:moveTo>
                  <a:lnTo>
                    <a:pt x="13" y="95"/>
                  </a:lnTo>
                  <a:lnTo>
                    <a:pt x="160" y="75"/>
                  </a:lnTo>
                  <a:lnTo>
                    <a:pt x="175" y="44"/>
                  </a:lnTo>
                  <a:lnTo>
                    <a:pt x="133" y="18"/>
                  </a:lnTo>
                  <a:lnTo>
                    <a:pt x="98" y="28"/>
                  </a:lnTo>
                  <a:lnTo>
                    <a:pt x="105" y="7"/>
                  </a:lnTo>
                  <a:lnTo>
                    <a:pt x="85" y="0"/>
                  </a:lnTo>
                  <a:lnTo>
                    <a:pt x="16" y="69"/>
                  </a:lnTo>
                  <a:lnTo>
                    <a:pt x="0" y="8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6" name="Freeform 406">
              <a:extLst>
                <a:ext uri="{FF2B5EF4-FFF2-40B4-BE49-F238E27FC236}">
                  <a16:creationId xmlns:a16="http://schemas.microsoft.com/office/drawing/2014/main" id="{4352E732-EB09-61A9-BD1B-9EAAC3C93AB7}"/>
                </a:ext>
              </a:extLst>
            </p:cNvPr>
            <p:cNvSpPr>
              <a:spLocks noChangeAspect="1"/>
            </p:cNvSpPr>
            <p:nvPr/>
          </p:nvSpPr>
          <p:spPr bwMode="auto">
            <a:xfrm>
              <a:off x="6742113" y="2209854"/>
              <a:ext cx="139700" cy="73025"/>
            </a:xfrm>
            <a:custGeom>
              <a:avLst/>
              <a:gdLst>
                <a:gd name="T0" fmla="*/ 0 w 197"/>
                <a:gd name="T1" fmla="*/ 50693 h 89"/>
                <a:gd name="T2" fmla="*/ 23194 w 197"/>
                <a:gd name="T3" fmla="*/ 50693 h 89"/>
                <a:gd name="T4" fmla="*/ 46418 w 197"/>
                <a:gd name="T5" fmla="*/ 0 h 89"/>
                <a:gd name="T6" fmla="*/ 69612 w 197"/>
                <a:gd name="T7" fmla="*/ 50693 h 89"/>
                <a:gd name="T8" fmla="*/ 69612 w 197"/>
                <a:gd name="T9" fmla="*/ 50693 h 89"/>
                <a:gd name="T10" fmla="*/ 92836 w 197"/>
                <a:gd name="T11" fmla="*/ 50693 h 89"/>
                <a:gd name="T12" fmla="*/ 92836 w 197"/>
                <a:gd name="T13" fmla="*/ 50693 h 89"/>
                <a:gd name="T14" fmla="*/ 116029 w 197"/>
                <a:gd name="T15" fmla="*/ 101326 h 89"/>
                <a:gd name="T16" fmla="*/ 69612 w 197"/>
                <a:gd name="T17" fmla="*/ 101326 h 89"/>
                <a:gd name="T18" fmla="*/ 46418 w 197"/>
                <a:gd name="T19" fmla="*/ 101326 h 89"/>
                <a:gd name="T20" fmla="*/ 46418 w 197"/>
                <a:gd name="T21" fmla="*/ 101326 h 89"/>
                <a:gd name="T22" fmla="*/ 0 w 197"/>
                <a:gd name="T23" fmla="*/ 5069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89"/>
                <a:gd name="T38" fmla="*/ 197 w 19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89">
                  <a:moveTo>
                    <a:pt x="0" y="48"/>
                  </a:moveTo>
                  <a:lnTo>
                    <a:pt x="40" y="4"/>
                  </a:lnTo>
                  <a:lnTo>
                    <a:pt x="68" y="0"/>
                  </a:lnTo>
                  <a:lnTo>
                    <a:pt x="114" y="34"/>
                  </a:lnTo>
                  <a:lnTo>
                    <a:pt x="121" y="9"/>
                  </a:lnTo>
                  <a:lnTo>
                    <a:pt x="170" y="30"/>
                  </a:lnTo>
                  <a:lnTo>
                    <a:pt x="165" y="62"/>
                  </a:lnTo>
                  <a:lnTo>
                    <a:pt x="197" y="74"/>
                  </a:lnTo>
                  <a:lnTo>
                    <a:pt x="95" y="81"/>
                  </a:lnTo>
                  <a:lnTo>
                    <a:pt x="88" y="67"/>
                  </a:lnTo>
                  <a:lnTo>
                    <a:pt x="71" y="89"/>
                  </a:lnTo>
                  <a:lnTo>
                    <a:pt x="0" y="48"/>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7" name="Freeform 407">
              <a:extLst>
                <a:ext uri="{FF2B5EF4-FFF2-40B4-BE49-F238E27FC236}">
                  <a16:creationId xmlns:a16="http://schemas.microsoft.com/office/drawing/2014/main" id="{8C76EEE4-BAC5-F1FF-6FC1-D36A8AA09B71}"/>
                </a:ext>
              </a:extLst>
            </p:cNvPr>
            <p:cNvSpPr>
              <a:spLocks noChangeAspect="1"/>
            </p:cNvSpPr>
            <p:nvPr/>
          </p:nvSpPr>
          <p:spPr bwMode="auto">
            <a:xfrm>
              <a:off x="6838950" y="2213029"/>
              <a:ext cx="84138" cy="50800"/>
            </a:xfrm>
            <a:custGeom>
              <a:avLst/>
              <a:gdLst>
                <a:gd name="T0" fmla="*/ 0 w 121"/>
                <a:gd name="T1" fmla="*/ 0 h 61"/>
                <a:gd name="T2" fmla="*/ 21250 w 121"/>
                <a:gd name="T3" fmla="*/ 54329 h 61"/>
                <a:gd name="T4" fmla="*/ 21250 w 121"/>
                <a:gd name="T5" fmla="*/ 54329 h 61"/>
                <a:gd name="T6" fmla="*/ 21250 w 121"/>
                <a:gd name="T7" fmla="*/ 54329 h 61"/>
                <a:gd name="T8" fmla="*/ 42472 w 121"/>
                <a:gd name="T9" fmla="*/ 54329 h 61"/>
                <a:gd name="T10" fmla="*/ 63722 w 121"/>
                <a:gd name="T11" fmla="*/ 54329 h 61"/>
                <a:gd name="T12" fmla="*/ 0 w 121"/>
                <a:gd name="T13" fmla="*/ 0 h 61"/>
                <a:gd name="T14" fmla="*/ 0 60000 65536"/>
                <a:gd name="T15" fmla="*/ 0 60000 65536"/>
                <a:gd name="T16" fmla="*/ 0 60000 65536"/>
                <a:gd name="T17" fmla="*/ 0 60000 65536"/>
                <a:gd name="T18" fmla="*/ 0 60000 65536"/>
                <a:gd name="T19" fmla="*/ 0 60000 65536"/>
                <a:gd name="T20" fmla="*/ 0 60000 65536"/>
                <a:gd name="T21" fmla="*/ 0 w 121"/>
                <a:gd name="T22" fmla="*/ 0 h 61"/>
                <a:gd name="T23" fmla="*/ 121 w 12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61">
                  <a:moveTo>
                    <a:pt x="0" y="0"/>
                  </a:moveTo>
                  <a:lnTo>
                    <a:pt x="41" y="23"/>
                  </a:lnTo>
                  <a:lnTo>
                    <a:pt x="28" y="43"/>
                  </a:lnTo>
                  <a:lnTo>
                    <a:pt x="49" y="61"/>
                  </a:lnTo>
                  <a:lnTo>
                    <a:pt x="85" y="61"/>
                  </a:lnTo>
                  <a:lnTo>
                    <a:pt x="121" y="38"/>
                  </a:lnTo>
                  <a:lnTo>
                    <a:pt x="0"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8" name="Freeform 408">
              <a:extLst>
                <a:ext uri="{FF2B5EF4-FFF2-40B4-BE49-F238E27FC236}">
                  <a16:creationId xmlns:a16="http://schemas.microsoft.com/office/drawing/2014/main" id="{BC8FF972-E464-F284-9B0E-57A85EF51B01}"/>
                </a:ext>
              </a:extLst>
            </p:cNvPr>
            <p:cNvSpPr>
              <a:spLocks noChangeAspect="1"/>
            </p:cNvSpPr>
            <p:nvPr/>
          </p:nvSpPr>
          <p:spPr bwMode="auto">
            <a:xfrm>
              <a:off x="6848475" y="3062341"/>
              <a:ext cx="61913" cy="257175"/>
            </a:xfrm>
            <a:custGeom>
              <a:avLst/>
              <a:gdLst>
                <a:gd name="T0" fmla="*/ 0 w 91"/>
                <a:gd name="T1" fmla="*/ 94712 h 318"/>
                <a:gd name="T2" fmla="*/ 18973 w 91"/>
                <a:gd name="T3" fmla="*/ 94712 h 318"/>
                <a:gd name="T4" fmla="*/ 18973 w 91"/>
                <a:gd name="T5" fmla="*/ 284137 h 318"/>
                <a:gd name="T6" fmla="*/ 18973 w 91"/>
                <a:gd name="T7" fmla="*/ 236809 h 318"/>
                <a:gd name="T8" fmla="*/ 37946 w 91"/>
                <a:gd name="T9" fmla="*/ 236809 h 318"/>
                <a:gd name="T10" fmla="*/ 18973 w 91"/>
                <a:gd name="T11" fmla="*/ 189425 h 318"/>
                <a:gd name="T12" fmla="*/ 18973 w 91"/>
                <a:gd name="T13" fmla="*/ 189425 h 318"/>
                <a:gd name="T14" fmla="*/ 37946 w 91"/>
                <a:gd name="T15" fmla="*/ 189425 h 318"/>
                <a:gd name="T16" fmla="*/ 18973 w 91"/>
                <a:gd name="T17" fmla="*/ 94712 h 318"/>
                <a:gd name="T18" fmla="*/ 18973 w 91"/>
                <a:gd name="T19" fmla="*/ 0 h 318"/>
                <a:gd name="T20" fmla="*/ 0 w 91"/>
                <a:gd name="T21" fmla="*/ 947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18"/>
                <a:gd name="T35" fmla="*/ 91 w 91"/>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18">
                  <a:moveTo>
                    <a:pt x="0" y="80"/>
                  </a:moveTo>
                  <a:lnTo>
                    <a:pt x="15" y="120"/>
                  </a:lnTo>
                  <a:lnTo>
                    <a:pt x="15" y="318"/>
                  </a:lnTo>
                  <a:lnTo>
                    <a:pt x="30" y="293"/>
                  </a:lnTo>
                  <a:lnTo>
                    <a:pt x="54" y="310"/>
                  </a:lnTo>
                  <a:lnTo>
                    <a:pt x="29" y="254"/>
                  </a:lnTo>
                  <a:lnTo>
                    <a:pt x="42" y="199"/>
                  </a:lnTo>
                  <a:lnTo>
                    <a:pt x="91" y="216"/>
                  </a:lnTo>
                  <a:lnTo>
                    <a:pt x="44" y="112"/>
                  </a:lnTo>
                  <a:lnTo>
                    <a:pt x="30" y="0"/>
                  </a:lnTo>
                  <a:lnTo>
                    <a:pt x="0" y="8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9" name="Freeform 409">
              <a:extLst>
                <a:ext uri="{FF2B5EF4-FFF2-40B4-BE49-F238E27FC236}">
                  <a16:creationId xmlns:a16="http://schemas.microsoft.com/office/drawing/2014/main" id="{774E946F-08FC-5704-84F1-477E51A83C71}"/>
                </a:ext>
              </a:extLst>
            </p:cNvPr>
            <p:cNvSpPr>
              <a:spLocks noChangeAspect="1"/>
            </p:cNvSpPr>
            <p:nvPr/>
          </p:nvSpPr>
          <p:spPr bwMode="auto">
            <a:xfrm>
              <a:off x="6938963" y="2240016"/>
              <a:ext cx="96838" cy="38100"/>
            </a:xfrm>
            <a:custGeom>
              <a:avLst/>
              <a:gdLst>
                <a:gd name="T0" fmla="*/ 0 w 137"/>
                <a:gd name="T1" fmla="*/ 0 h 47"/>
                <a:gd name="T2" fmla="*/ 23471 w 137"/>
                <a:gd name="T3" fmla="*/ 0 h 47"/>
                <a:gd name="T4" fmla="*/ 46912 w 137"/>
                <a:gd name="T5" fmla="*/ 0 h 47"/>
                <a:gd name="T6" fmla="*/ 93824 w 137"/>
                <a:gd name="T7" fmla="*/ 0 h 47"/>
                <a:gd name="T8" fmla="*/ 0 w 137"/>
                <a:gd name="T9" fmla="*/ 0 h 47"/>
                <a:gd name="T10" fmla="*/ 0 60000 65536"/>
                <a:gd name="T11" fmla="*/ 0 60000 65536"/>
                <a:gd name="T12" fmla="*/ 0 60000 65536"/>
                <a:gd name="T13" fmla="*/ 0 60000 65536"/>
                <a:gd name="T14" fmla="*/ 0 60000 65536"/>
                <a:gd name="T15" fmla="*/ 0 w 137"/>
                <a:gd name="T16" fmla="*/ 0 h 47"/>
                <a:gd name="T17" fmla="*/ 137 w 137"/>
                <a:gd name="T18" fmla="*/ 47 h 47"/>
              </a:gdLst>
              <a:ahLst/>
              <a:cxnLst>
                <a:cxn ang="T10">
                  <a:pos x="T0" y="T1"/>
                </a:cxn>
                <a:cxn ang="T11">
                  <a:pos x="T2" y="T3"/>
                </a:cxn>
                <a:cxn ang="T12">
                  <a:pos x="T4" y="T5"/>
                </a:cxn>
                <a:cxn ang="T13">
                  <a:pos x="T6" y="T7"/>
                </a:cxn>
                <a:cxn ang="T14">
                  <a:pos x="T8" y="T9"/>
                </a:cxn>
              </a:cxnLst>
              <a:rect l="T15" t="T16" r="T17" b="T18"/>
              <a:pathLst>
                <a:path w="137" h="47">
                  <a:moveTo>
                    <a:pt x="0" y="0"/>
                  </a:moveTo>
                  <a:lnTo>
                    <a:pt x="24" y="31"/>
                  </a:lnTo>
                  <a:lnTo>
                    <a:pt x="88" y="47"/>
                  </a:lnTo>
                  <a:lnTo>
                    <a:pt x="137" y="36"/>
                  </a:lnTo>
                  <a:lnTo>
                    <a:pt x="0"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0" name="Freeform 422">
              <a:extLst>
                <a:ext uri="{FF2B5EF4-FFF2-40B4-BE49-F238E27FC236}">
                  <a16:creationId xmlns:a16="http://schemas.microsoft.com/office/drawing/2014/main" id="{99C8D282-8A12-D530-495A-3DB7935F1D27}"/>
                </a:ext>
              </a:extLst>
            </p:cNvPr>
            <p:cNvSpPr>
              <a:spLocks noChangeAspect="1"/>
            </p:cNvSpPr>
            <p:nvPr/>
          </p:nvSpPr>
          <p:spPr bwMode="auto">
            <a:xfrm>
              <a:off x="4478338" y="3436991"/>
              <a:ext cx="57150" cy="50800"/>
            </a:xfrm>
            <a:custGeom>
              <a:avLst/>
              <a:gdLst>
                <a:gd name="T0" fmla="*/ 0 w 83"/>
                <a:gd name="T1" fmla="*/ 0 h 63"/>
                <a:gd name="T2" fmla="*/ 19282 w 83"/>
                <a:gd name="T3" fmla="*/ 0 h 63"/>
                <a:gd name="T4" fmla="*/ 19282 w 83"/>
                <a:gd name="T5" fmla="*/ 0 h 63"/>
                <a:gd name="T6" fmla="*/ 38564 w 83"/>
                <a:gd name="T7" fmla="*/ 0 h 63"/>
                <a:gd name="T8" fmla="*/ 19282 w 83"/>
                <a:gd name="T9" fmla="*/ 0 h 63"/>
                <a:gd name="T10" fmla="*/ 19282 w 83"/>
                <a:gd name="T11" fmla="*/ 0 h 63"/>
                <a:gd name="T12" fmla="*/ 19282 w 83"/>
                <a:gd name="T13" fmla="*/ 0 h 63"/>
                <a:gd name="T14" fmla="*/ 0 w 8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63"/>
                <a:gd name="T26" fmla="*/ 83 w 8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63">
                  <a:moveTo>
                    <a:pt x="0" y="41"/>
                  </a:moveTo>
                  <a:lnTo>
                    <a:pt x="12" y="3"/>
                  </a:lnTo>
                  <a:lnTo>
                    <a:pt x="57" y="0"/>
                  </a:lnTo>
                  <a:lnTo>
                    <a:pt x="83" y="31"/>
                  </a:lnTo>
                  <a:lnTo>
                    <a:pt x="46" y="33"/>
                  </a:lnTo>
                  <a:lnTo>
                    <a:pt x="5" y="63"/>
                  </a:lnTo>
                  <a:lnTo>
                    <a:pt x="23" y="44"/>
                  </a:lnTo>
                  <a:lnTo>
                    <a:pt x="0" y="4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1" name="Freeform 423">
              <a:extLst>
                <a:ext uri="{FF2B5EF4-FFF2-40B4-BE49-F238E27FC236}">
                  <a16:creationId xmlns:a16="http://schemas.microsoft.com/office/drawing/2014/main" id="{19C2BA18-5879-D11E-64E6-8F29E24C7534}"/>
                </a:ext>
              </a:extLst>
            </p:cNvPr>
            <p:cNvSpPr>
              <a:spLocks noChangeAspect="1"/>
            </p:cNvSpPr>
            <p:nvPr/>
          </p:nvSpPr>
          <p:spPr bwMode="auto">
            <a:xfrm>
              <a:off x="4486275" y="3430641"/>
              <a:ext cx="376238" cy="166687"/>
            </a:xfrm>
            <a:custGeom>
              <a:avLst/>
              <a:gdLst>
                <a:gd name="T0" fmla="*/ 0 w 540"/>
                <a:gd name="T1" fmla="*/ 90206 h 208"/>
                <a:gd name="T2" fmla="*/ 21195 w 540"/>
                <a:gd name="T3" fmla="*/ 90206 h 208"/>
                <a:gd name="T4" fmla="*/ 21195 w 540"/>
                <a:gd name="T5" fmla="*/ 135282 h 208"/>
                <a:gd name="T6" fmla="*/ 21195 w 540"/>
                <a:gd name="T7" fmla="*/ 135282 h 208"/>
                <a:gd name="T8" fmla="*/ 21195 w 540"/>
                <a:gd name="T9" fmla="*/ 135282 h 208"/>
                <a:gd name="T10" fmla="*/ 42362 w 540"/>
                <a:gd name="T11" fmla="*/ 135282 h 208"/>
                <a:gd name="T12" fmla="*/ 21195 w 540"/>
                <a:gd name="T13" fmla="*/ 135282 h 208"/>
                <a:gd name="T14" fmla="*/ 42362 w 540"/>
                <a:gd name="T15" fmla="*/ 135282 h 208"/>
                <a:gd name="T16" fmla="*/ 63557 w 540"/>
                <a:gd name="T17" fmla="*/ 135282 h 208"/>
                <a:gd name="T18" fmla="*/ 84724 w 540"/>
                <a:gd name="T19" fmla="*/ 135282 h 208"/>
                <a:gd name="T20" fmla="*/ 105919 w 540"/>
                <a:gd name="T21" fmla="*/ 135282 h 208"/>
                <a:gd name="T22" fmla="*/ 169477 w 540"/>
                <a:gd name="T23" fmla="*/ 135282 h 208"/>
                <a:gd name="T24" fmla="*/ 148281 w 540"/>
                <a:gd name="T25" fmla="*/ 135282 h 208"/>
                <a:gd name="T26" fmla="*/ 169477 w 540"/>
                <a:gd name="T27" fmla="*/ 135282 h 208"/>
                <a:gd name="T28" fmla="*/ 254200 w 540"/>
                <a:gd name="T29" fmla="*/ 135282 h 208"/>
                <a:gd name="T30" fmla="*/ 296562 w 540"/>
                <a:gd name="T31" fmla="*/ 135282 h 208"/>
                <a:gd name="T32" fmla="*/ 296562 w 540"/>
                <a:gd name="T33" fmla="*/ 90206 h 208"/>
                <a:gd name="T34" fmla="*/ 296562 w 540"/>
                <a:gd name="T35" fmla="*/ 90206 h 208"/>
                <a:gd name="T36" fmla="*/ 254200 w 540"/>
                <a:gd name="T37" fmla="*/ 45076 h 208"/>
                <a:gd name="T38" fmla="*/ 233034 w 540"/>
                <a:gd name="T39" fmla="*/ 45076 h 208"/>
                <a:gd name="T40" fmla="*/ 190644 w 540"/>
                <a:gd name="T41" fmla="*/ 45076 h 208"/>
                <a:gd name="T42" fmla="*/ 148281 w 540"/>
                <a:gd name="T43" fmla="*/ 0 h 208"/>
                <a:gd name="T44" fmla="*/ 105919 w 540"/>
                <a:gd name="T45" fmla="*/ 0 h 208"/>
                <a:gd name="T46" fmla="*/ 84724 w 540"/>
                <a:gd name="T47" fmla="*/ 45076 h 208"/>
                <a:gd name="T48" fmla="*/ 42362 w 540"/>
                <a:gd name="T49" fmla="*/ 45076 h 208"/>
                <a:gd name="T50" fmla="*/ 63557 w 540"/>
                <a:gd name="T51" fmla="*/ 45076 h 208"/>
                <a:gd name="T52" fmla="*/ 0 w 540"/>
                <a:gd name="T53" fmla="*/ 90206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0"/>
                <a:gd name="T82" fmla="*/ 0 h 208"/>
                <a:gd name="T83" fmla="*/ 540 w 54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0" h="208">
                  <a:moveTo>
                    <a:pt x="0" y="70"/>
                  </a:moveTo>
                  <a:lnTo>
                    <a:pt x="23" y="123"/>
                  </a:lnTo>
                  <a:lnTo>
                    <a:pt x="2" y="130"/>
                  </a:lnTo>
                  <a:lnTo>
                    <a:pt x="23" y="139"/>
                  </a:lnTo>
                  <a:lnTo>
                    <a:pt x="30" y="173"/>
                  </a:lnTo>
                  <a:lnTo>
                    <a:pt x="61" y="169"/>
                  </a:lnTo>
                  <a:lnTo>
                    <a:pt x="30" y="184"/>
                  </a:lnTo>
                  <a:lnTo>
                    <a:pt x="67" y="179"/>
                  </a:lnTo>
                  <a:lnTo>
                    <a:pt x="104" y="200"/>
                  </a:lnTo>
                  <a:lnTo>
                    <a:pt x="138" y="177"/>
                  </a:lnTo>
                  <a:lnTo>
                    <a:pt x="191" y="205"/>
                  </a:lnTo>
                  <a:lnTo>
                    <a:pt x="283" y="177"/>
                  </a:lnTo>
                  <a:lnTo>
                    <a:pt x="281" y="208"/>
                  </a:lnTo>
                  <a:lnTo>
                    <a:pt x="299" y="177"/>
                  </a:lnTo>
                  <a:lnTo>
                    <a:pt x="475" y="167"/>
                  </a:lnTo>
                  <a:lnTo>
                    <a:pt x="540" y="164"/>
                  </a:lnTo>
                  <a:lnTo>
                    <a:pt x="521" y="92"/>
                  </a:lnTo>
                  <a:lnTo>
                    <a:pt x="535" y="77"/>
                  </a:lnTo>
                  <a:lnTo>
                    <a:pt x="480" y="14"/>
                  </a:lnTo>
                  <a:lnTo>
                    <a:pt x="442" y="14"/>
                  </a:lnTo>
                  <a:lnTo>
                    <a:pt x="346" y="41"/>
                  </a:lnTo>
                  <a:lnTo>
                    <a:pt x="259" y="0"/>
                  </a:lnTo>
                  <a:lnTo>
                    <a:pt x="207" y="0"/>
                  </a:lnTo>
                  <a:lnTo>
                    <a:pt x="139" y="38"/>
                  </a:lnTo>
                  <a:lnTo>
                    <a:pt x="84" y="29"/>
                  </a:lnTo>
                  <a:lnTo>
                    <a:pt x="101" y="47"/>
                  </a:lnTo>
                  <a:lnTo>
                    <a:pt x="0" y="7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2" name="Freeform 446">
              <a:extLst>
                <a:ext uri="{FF2B5EF4-FFF2-40B4-BE49-F238E27FC236}">
                  <a16:creationId xmlns:a16="http://schemas.microsoft.com/office/drawing/2014/main" id="{4002F767-03AB-7064-DC7A-BEDCECA7D92F}"/>
                </a:ext>
              </a:extLst>
            </p:cNvPr>
            <p:cNvSpPr>
              <a:spLocks noChangeAspect="1"/>
            </p:cNvSpPr>
            <p:nvPr/>
          </p:nvSpPr>
          <p:spPr bwMode="auto">
            <a:xfrm>
              <a:off x="4225925" y="3292529"/>
              <a:ext cx="190500" cy="171450"/>
            </a:xfrm>
            <a:custGeom>
              <a:avLst/>
              <a:gdLst>
                <a:gd name="T0" fmla="*/ 0 w 274"/>
                <a:gd name="T1" fmla="*/ 46316 h 213"/>
                <a:gd name="T2" fmla="*/ 0 w 274"/>
                <a:gd name="T3" fmla="*/ 46316 h 213"/>
                <a:gd name="T4" fmla="*/ 42208 w 274"/>
                <a:gd name="T5" fmla="*/ 0 h 213"/>
                <a:gd name="T6" fmla="*/ 63298 w 274"/>
                <a:gd name="T7" fmla="*/ 46316 h 213"/>
                <a:gd name="T8" fmla="*/ 105478 w 274"/>
                <a:gd name="T9" fmla="*/ 46316 h 213"/>
                <a:gd name="T10" fmla="*/ 147686 w 274"/>
                <a:gd name="T11" fmla="*/ 92633 h 213"/>
                <a:gd name="T12" fmla="*/ 147686 w 274"/>
                <a:gd name="T13" fmla="*/ 139005 h 213"/>
                <a:gd name="T14" fmla="*/ 147686 w 274"/>
                <a:gd name="T15" fmla="*/ 185321 h 213"/>
                <a:gd name="T16" fmla="*/ 105478 w 274"/>
                <a:gd name="T17" fmla="*/ 185321 h 213"/>
                <a:gd name="T18" fmla="*/ 105478 w 274"/>
                <a:gd name="T19" fmla="*/ 139005 h 213"/>
                <a:gd name="T20" fmla="*/ 84388 w 274"/>
                <a:gd name="T21" fmla="*/ 139005 h 213"/>
                <a:gd name="T22" fmla="*/ 42208 w 274"/>
                <a:gd name="T23" fmla="*/ 92633 h 213"/>
                <a:gd name="T24" fmla="*/ 21090 w 274"/>
                <a:gd name="T25" fmla="*/ 46316 h 213"/>
                <a:gd name="T26" fmla="*/ 21090 w 274"/>
                <a:gd name="T27" fmla="*/ 92633 h 213"/>
                <a:gd name="T28" fmla="*/ 0 w 274"/>
                <a:gd name="T29" fmla="*/ 46316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213"/>
                <a:gd name="T47" fmla="*/ 274 w 27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213">
                  <a:moveTo>
                    <a:pt x="0" y="49"/>
                  </a:moveTo>
                  <a:lnTo>
                    <a:pt x="0" y="15"/>
                  </a:lnTo>
                  <a:lnTo>
                    <a:pt x="70" y="0"/>
                  </a:lnTo>
                  <a:lnTo>
                    <a:pt x="127" y="42"/>
                  </a:lnTo>
                  <a:lnTo>
                    <a:pt x="191" y="29"/>
                  </a:lnTo>
                  <a:lnTo>
                    <a:pt x="266" y="97"/>
                  </a:lnTo>
                  <a:lnTo>
                    <a:pt x="256" y="168"/>
                  </a:lnTo>
                  <a:lnTo>
                    <a:pt x="274" y="199"/>
                  </a:lnTo>
                  <a:lnTo>
                    <a:pt x="216" y="213"/>
                  </a:lnTo>
                  <a:lnTo>
                    <a:pt x="189" y="155"/>
                  </a:lnTo>
                  <a:lnTo>
                    <a:pt x="165" y="179"/>
                  </a:lnTo>
                  <a:lnTo>
                    <a:pt x="70" y="121"/>
                  </a:lnTo>
                  <a:lnTo>
                    <a:pt x="25" y="61"/>
                  </a:lnTo>
                  <a:lnTo>
                    <a:pt x="2" y="73"/>
                  </a:lnTo>
                  <a:lnTo>
                    <a:pt x="0" y="4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3" name="Freeform 501">
              <a:extLst>
                <a:ext uri="{FF2B5EF4-FFF2-40B4-BE49-F238E27FC236}">
                  <a16:creationId xmlns:a16="http://schemas.microsoft.com/office/drawing/2014/main" id="{CF70A7BA-8806-B40E-DD19-4C6157F10E5D}"/>
                </a:ext>
              </a:extLst>
            </p:cNvPr>
            <p:cNvSpPr>
              <a:spLocks noChangeAspect="1"/>
            </p:cNvSpPr>
            <p:nvPr/>
          </p:nvSpPr>
          <p:spPr bwMode="auto">
            <a:xfrm>
              <a:off x="4419600" y="3021066"/>
              <a:ext cx="163513" cy="144462"/>
            </a:xfrm>
            <a:custGeom>
              <a:avLst/>
              <a:gdLst>
                <a:gd name="T0" fmla="*/ 44001 w 233"/>
                <a:gd name="T1" fmla="*/ 0 h 180"/>
                <a:gd name="T2" fmla="*/ 44001 w 233"/>
                <a:gd name="T3" fmla="*/ 45344 h 180"/>
                <a:gd name="T4" fmla="*/ 66002 w 233"/>
                <a:gd name="T5" fmla="*/ 45344 h 180"/>
                <a:gd name="T6" fmla="*/ 88003 w 233"/>
                <a:gd name="T7" fmla="*/ 45344 h 180"/>
                <a:gd name="T8" fmla="*/ 110003 w 233"/>
                <a:gd name="T9" fmla="*/ 45344 h 180"/>
                <a:gd name="T10" fmla="*/ 110003 w 233"/>
                <a:gd name="T11" fmla="*/ 45344 h 180"/>
                <a:gd name="T12" fmla="*/ 110003 w 233"/>
                <a:gd name="T13" fmla="*/ 45344 h 180"/>
                <a:gd name="T14" fmla="*/ 110003 w 233"/>
                <a:gd name="T15" fmla="*/ 45344 h 180"/>
                <a:gd name="T16" fmla="*/ 132004 w 233"/>
                <a:gd name="T17" fmla="*/ 45344 h 180"/>
                <a:gd name="T18" fmla="*/ 132004 w 233"/>
                <a:gd name="T19" fmla="*/ 45344 h 180"/>
                <a:gd name="T20" fmla="*/ 132004 w 233"/>
                <a:gd name="T21" fmla="*/ 45344 h 180"/>
                <a:gd name="T22" fmla="*/ 110003 w 233"/>
                <a:gd name="T23" fmla="*/ 45344 h 180"/>
                <a:gd name="T24" fmla="*/ 110003 w 233"/>
                <a:gd name="T25" fmla="*/ 45344 h 180"/>
                <a:gd name="T26" fmla="*/ 110003 w 233"/>
                <a:gd name="T27" fmla="*/ 45344 h 180"/>
                <a:gd name="T28" fmla="*/ 110003 w 233"/>
                <a:gd name="T29" fmla="*/ 136087 h 180"/>
                <a:gd name="T30" fmla="*/ 110003 w 233"/>
                <a:gd name="T31" fmla="*/ 136087 h 180"/>
                <a:gd name="T32" fmla="*/ 110003 w 233"/>
                <a:gd name="T33" fmla="*/ 136087 h 180"/>
                <a:gd name="T34" fmla="*/ 110003 w 233"/>
                <a:gd name="T35" fmla="*/ 136087 h 180"/>
                <a:gd name="T36" fmla="*/ 110003 w 233"/>
                <a:gd name="T37" fmla="*/ 136087 h 180"/>
                <a:gd name="T38" fmla="*/ 110003 w 233"/>
                <a:gd name="T39" fmla="*/ 136087 h 180"/>
                <a:gd name="T40" fmla="*/ 110003 w 233"/>
                <a:gd name="T41" fmla="*/ 136087 h 180"/>
                <a:gd name="T42" fmla="*/ 88003 w 233"/>
                <a:gd name="T43" fmla="*/ 136087 h 180"/>
                <a:gd name="T44" fmla="*/ 88003 w 233"/>
                <a:gd name="T45" fmla="*/ 136087 h 180"/>
                <a:gd name="T46" fmla="*/ 88003 w 233"/>
                <a:gd name="T47" fmla="*/ 136087 h 180"/>
                <a:gd name="T48" fmla="*/ 66002 w 233"/>
                <a:gd name="T49" fmla="*/ 136087 h 180"/>
                <a:gd name="T50" fmla="*/ 66002 w 233"/>
                <a:gd name="T51" fmla="*/ 136087 h 180"/>
                <a:gd name="T52" fmla="*/ 44001 w 233"/>
                <a:gd name="T53" fmla="*/ 136087 h 180"/>
                <a:gd name="T54" fmla="*/ 22000 w 233"/>
                <a:gd name="T55" fmla="*/ 136087 h 180"/>
                <a:gd name="T56" fmla="*/ 22000 w 233"/>
                <a:gd name="T57" fmla="*/ 136087 h 180"/>
                <a:gd name="T58" fmla="*/ 22000 w 233"/>
                <a:gd name="T59" fmla="*/ 136087 h 180"/>
                <a:gd name="T60" fmla="*/ 0 w 233"/>
                <a:gd name="T61" fmla="*/ 136087 h 180"/>
                <a:gd name="T62" fmla="*/ 22000 w 233"/>
                <a:gd name="T63" fmla="*/ 45344 h 180"/>
                <a:gd name="T64" fmla="*/ 22000 w 233"/>
                <a:gd name="T65" fmla="*/ 45344 h 180"/>
                <a:gd name="T66" fmla="*/ 22000 w 233"/>
                <a:gd name="T67" fmla="*/ 45344 h 180"/>
                <a:gd name="T68" fmla="*/ 22000 w 233"/>
                <a:gd name="T69" fmla="*/ 45344 h 180"/>
                <a:gd name="T70" fmla="*/ 22000 w 233"/>
                <a:gd name="T71" fmla="*/ 45344 h 180"/>
                <a:gd name="T72" fmla="*/ 22000 w 233"/>
                <a:gd name="T73" fmla="*/ 45344 h 180"/>
                <a:gd name="T74" fmla="*/ 22000 w 233"/>
                <a:gd name="T75" fmla="*/ 45344 h 180"/>
                <a:gd name="T76" fmla="*/ 44001 w 233"/>
                <a:gd name="T77" fmla="*/ 45344 h 180"/>
                <a:gd name="T78" fmla="*/ 44001 w 233"/>
                <a:gd name="T79" fmla="*/ 0 h 180"/>
                <a:gd name="T80" fmla="*/ 44001 w 233"/>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80"/>
                <a:gd name="T125" fmla="*/ 233 w 233"/>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80">
                  <a:moveTo>
                    <a:pt x="78" y="0"/>
                  </a:moveTo>
                  <a:lnTo>
                    <a:pt x="96" y="3"/>
                  </a:lnTo>
                  <a:lnTo>
                    <a:pt x="116" y="16"/>
                  </a:lnTo>
                  <a:lnTo>
                    <a:pt x="147" y="16"/>
                  </a:lnTo>
                  <a:lnTo>
                    <a:pt x="180" y="22"/>
                  </a:lnTo>
                  <a:lnTo>
                    <a:pt x="195" y="43"/>
                  </a:lnTo>
                  <a:lnTo>
                    <a:pt x="208" y="74"/>
                  </a:lnTo>
                  <a:lnTo>
                    <a:pt x="214" y="84"/>
                  </a:lnTo>
                  <a:lnTo>
                    <a:pt x="226" y="95"/>
                  </a:lnTo>
                  <a:lnTo>
                    <a:pt x="233" y="102"/>
                  </a:lnTo>
                  <a:lnTo>
                    <a:pt x="233" y="114"/>
                  </a:lnTo>
                  <a:lnTo>
                    <a:pt x="219" y="114"/>
                  </a:lnTo>
                  <a:lnTo>
                    <a:pt x="199" y="114"/>
                  </a:lnTo>
                  <a:lnTo>
                    <a:pt x="208" y="125"/>
                  </a:lnTo>
                  <a:lnTo>
                    <a:pt x="216" y="133"/>
                  </a:lnTo>
                  <a:lnTo>
                    <a:pt x="219" y="149"/>
                  </a:lnTo>
                  <a:lnTo>
                    <a:pt x="208" y="156"/>
                  </a:lnTo>
                  <a:lnTo>
                    <a:pt x="191" y="156"/>
                  </a:lnTo>
                  <a:lnTo>
                    <a:pt x="188" y="156"/>
                  </a:lnTo>
                  <a:lnTo>
                    <a:pt x="180" y="163"/>
                  </a:lnTo>
                  <a:lnTo>
                    <a:pt x="180" y="177"/>
                  </a:lnTo>
                  <a:lnTo>
                    <a:pt x="167" y="180"/>
                  </a:lnTo>
                  <a:lnTo>
                    <a:pt x="156" y="174"/>
                  </a:lnTo>
                  <a:lnTo>
                    <a:pt x="137" y="170"/>
                  </a:lnTo>
                  <a:lnTo>
                    <a:pt x="122" y="163"/>
                  </a:lnTo>
                  <a:lnTo>
                    <a:pt x="105" y="166"/>
                  </a:lnTo>
                  <a:lnTo>
                    <a:pt x="56" y="149"/>
                  </a:lnTo>
                  <a:lnTo>
                    <a:pt x="38" y="152"/>
                  </a:lnTo>
                  <a:lnTo>
                    <a:pt x="20" y="149"/>
                  </a:lnTo>
                  <a:lnTo>
                    <a:pt x="13" y="163"/>
                  </a:lnTo>
                  <a:lnTo>
                    <a:pt x="0" y="132"/>
                  </a:lnTo>
                  <a:lnTo>
                    <a:pt x="21" y="112"/>
                  </a:lnTo>
                  <a:lnTo>
                    <a:pt x="7" y="74"/>
                  </a:lnTo>
                  <a:lnTo>
                    <a:pt x="20" y="78"/>
                  </a:lnTo>
                  <a:lnTo>
                    <a:pt x="23" y="70"/>
                  </a:lnTo>
                  <a:lnTo>
                    <a:pt x="25" y="56"/>
                  </a:lnTo>
                  <a:lnTo>
                    <a:pt x="35" y="49"/>
                  </a:lnTo>
                  <a:lnTo>
                    <a:pt x="38" y="32"/>
                  </a:lnTo>
                  <a:lnTo>
                    <a:pt x="54" y="15"/>
                  </a:lnTo>
                  <a:lnTo>
                    <a:pt x="64" y="0"/>
                  </a:lnTo>
                  <a:lnTo>
                    <a:pt x="78"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4" name="Freeform 502">
              <a:extLst>
                <a:ext uri="{FF2B5EF4-FFF2-40B4-BE49-F238E27FC236}">
                  <a16:creationId xmlns:a16="http://schemas.microsoft.com/office/drawing/2014/main" id="{852E2DEE-7CDC-D500-432D-3947501CAC0A}"/>
                </a:ext>
              </a:extLst>
            </p:cNvPr>
            <p:cNvSpPr>
              <a:spLocks noChangeAspect="1"/>
            </p:cNvSpPr>
            <p:nvPr/>
          </p:nvSpPr>
          <p:spPr bwMode="auto">
            <a:xfrm>
              <a:off x="4397375" y="3124254"/>
              <a:ext cx="360363" cy="239712"/>
            </a:xfrm>
            <a:custGeom>
              <a:avLst/>
              <a:gdLst>
                <a:gd name="T0" fmla="*/ 149724 w 516"/>
                <a:gd name="T1" fmla="*/ 0 h 297"/>
                <a:gd name="T2" fmla="*/ 171093 w 516"/>
                <a:gd name="T3" fmla="*/ 0 h 297"/>
                <a:gd name="T4" fmla="*/ 171093 w 516"/>
                <a:gd name="T5" fmla="*/ 0 h 297"/>
                <a:gd name="T6" fmla="*/ 192490 w 516"/>
                <a:gd name="T7" fmla="*/ 0 h 297"/>
                <a:gd name="T8" fmla="*/ 192490 w 516"/>
                <a:gd name="T9" fmla="*/ 46057 h 297"/>
                <a:gd name="T10" fmla="*/ 235256 w 516"/>
                <a:gd name="T11" fmla="*/ 46057 h 297"/>
                <a:gd name="T12" fmla="*/ 235256 w 516"/>
                <a:gd name="T13" fmla="*/ 46057 h 297"/>
                <a:gd name="T14" fmla="*/ 256653 w 516"/>
                <a:gd name="T15" fmla="*/ 46057 h 297"/>
                <a:gd name="T16" fmla="*/ 256653 w 516"/>
                <a:gd name="T17" fmla="*/ 92169 h 297"/>
                <a:gd name="T18" fmla="*/ 235256 w 516"/>
                <a:gd name="T19" fmla="*/ 138227 h 297"/>
                <a:gd name="T20" fmla="*/ 213887 w 516"/>
                <a:gd name="T21" fmla="*/ 138227 h 297"/>
                <a:gd name="T22" fmla="*/ 213887 w 516"/>
                <a:gd name="T23" fmla="*/ 184338 h 297"/>
                <a:gd name="T24" fmla="*/ 192490 w 516"/>
                <a:gd name="T25" fmla="*/ 184338 h 297"/>
                <a:gd name="T26" fmla="*/ 192490 w 516"/>
                <a:gd name="T27" fmla="*/ 138227 h 297"/>
                <a:gd name="T28" fmla="*/ 171093 w 516"/>
                <a:gd name="T29" fmla="*/ 138227 h 297"/>
                <a:gd name="T30" fmla="*/ 171093 w 516"/>
                <a:gd name="T31" fmla="*/ 138227 h 297"/>
                <a:gd name="T32" fmla="*/ 106930 w 516"/>
                <a:gd name="T33" fmla="*/ 184338 h 297"/>
                <a:gd name="T34" fmla="*/ 106930 w 516"/>
                <a:gd name="T35" fmla="*/ 138227 h 297"/>
                <a:gd name="T36" fmla="*/ 106930 w 516"/>
                <a:gd name="T37" fmla="*/ 138227 h 297"/>
                <a:gd name="T38" fmla="*/ 128327 w 516"/>
                <a:gd name="T39" fmla="*/ 138227 h 297"/>
                <a:gd name="T40" fmla="*/ 106930 w 516"/>
                <a:gd name="T41" fmla="*/ 92169 h 297"/>
                <a:gd name="T42" fmla="*/ 85561 w 516"/>
                <a:gd name="T43" fmla="*/ 92169 h 297"/>
                <a:gd name="T44" fmla="*/ 42766 w 516"/>
                <a:gd name="T45" fmla="*/ 92169 h 297"/>
                <a:gd name="T46" fmla="*/ 21397 w 516"/>
                <a:gd name="T47" fmla="*/ 92169 h 297"/>
                <a:gd name="T48" fmla="*/ 21397 w 516"/>
                <a:gd name="T49" fmla="*/ 46057 h 297"/>
                <a:gd name="T50" fmla="*/ 42766 w 516"/>
                <a:gd name="T51" fmla="*/ 46057 h 297"/>
                <a:gd name="T52" fmla="*/ 21397 w 516"/>
                <a:gd name="T53" fmla="*/ 0 h 297"/>
                <a:gd name="T54" fmla="*/ 42766 w 516"/>
                <a:gd name="T55" fmla="*/ 0 h 297"/>
                <a:gd name="T56" fmla="*/ 64164 w 516"/>
                <a:gd name="T57" fmla="*/ 0 h 297"/>
                <a:gd name="T58" fmla="*/ 85561 w 516"/>
                <a:gd name="T59" fmla="*/ 0 h 297"/>
                <a:gd name="T60" fmla="*/ 106930 w 516"/>
                <a:gd name="T61" fmla="*/ 0 h 297"/>
                <a:gd name="T62" fmla="*/ 106930 w 516"/>
                <a:gd name="T63" fmla="*/ 0 h 297"/>
                <a:gd name="T64" fmla="*/ 106930 w 516"/>
                <a:gd name="T65" fmla="*/ 0 h 297"/>
                <a:gd name="T66" fmla="*/ 149724 w 516"/>
                <a:gd name="T67" fmla="*/ 0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97"/>
                <a:gd name="T104" fmla="*/ 516 w 516"/>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97">
                  <a:moveTo>
                    <a:pt x="257" y="14"/>
                  </a:moveTo>
                  <a:lnTo>
                    <a:pt x="265" y="11"/>
                  </a:lnTo>
                  <a:lnTo>
                    <a:pt x="279" y="4"/>
                  </a:lnTo>
                  <a:lnTo>
                    <a:pt x="291" y="0"/>
                  </a:lnTo>
                  <a:lnTo>
                    <a:pt x="313" y="4"/>
                  </a:lnTo>
                  <a:lnTo>
                    <a:pt x="320" y="20"/>
                  </a:lnTo>
                  <a:lnTo>
                    <a:pt x="326" y="37"/>
                  </a:lnTo>
                  <a:lnTo>
                    <a:pt x="334" y="44"/>
                  </a:lnTo>
                  <a:lnTo>
                    <a:pt x="346" y="40"/>
                  </a:lnTo>
                  <a:lnTo>
                    <a:pt x="371" y="65"/>
                  </a:lnTo>
                  <a:lnTo>
                    <a:pt x="384" y="84"/>
                  </a:lnTo>
                  <a:lnTo>
                    <a:pt x="419" y="96"/>
                  </a:lnTo>
                  <a:lnTo>
                    <a:pt x="443" y="101"/>
                  </a:lnTo>
                  <a:lnTo>
                    <a:pt x="453" y="96"/>
                  </a:lnTo>
                  <a:lnTo>
                    <a:pt x="475" y="106"/>
                  </a:lnTo>
                  <a:lnTo>
                    <a:pt x="501" y="110"/>
                  </a:lnTo>
                  <a:lnTo>
                    <a:pt x="516" y="156"/>
                  </a:lnTo>
                  <a:lnTo>
                    <a:pt x="489" y="161"/>
                  </a:lnTo>
                  <a:lnTo>
                    <a:pt x="486" y="184"/>
                  </a:lnTo>
                  <a:lnTo>
                    <a:pt x="445" y="207"/>
                  </a:lnTo>
                  <a:lnTo>
                    <a:pt x="385" y="222"/>
                  </a:lnTo>
                  <a:lnTo>
                    <a:pt x="380" y="242"/>
                  </a:lnTo>
                  <a:lnTo>
                    <a:pt x="354" y="235"/>
                  </a:lnTo>
                  <a:lnTo>
                    <a:pt x="383" y="262"/>
                  </a:lnTo>
                  <a:lnTo>
                    <a:pt x="417" y="266"/>
                  </a:lnTo>
                  <a:lnTo>
                    <a:pt x="349" y="297"/>
                  </a:lnTo>
                  <a:lnTo>
                    <a:pt x="309" y="263"/>
                  </a:lnTo>
                  <a:lnTo>
                    <a:pt x="341" y="238"/>
                  </a:lnTo>
                  <a:lnTo>
                    <a:pt x="309" y="232"/>
                  </a:lnTo>
                  <a:lnTo>
                    <a:pt x="288" y="232"/>
                  </a:lnTo>
                  <a:lnTo>
                    <a:pt x="293" y="211"/>
                  </a:lnTo>
                  <a:lnTo>
                    <a:pt x="286" y="214"/>
                  </a:lnTo>
                  <a:lnTo>
                    <a:pt x="238" y="225"/>
                  </a:lnTo>
                  <a:lnTo>
                    <a:pt x="220" y="263"/>
                  </a:lnTo>
                  <a:lnTo>
                    <a:pt x="189" y="260"/>
                  </a:lnTo>
                  <a:lnTo>
                    <a:pt x="197" y="235"/>
                  </a:lnTo>
                  <a:lnTo>
                    <a:pt x="197" y="222"/>
                  </a:lnTo>
                  <a:lnTo>
                    <a:pt x="217" y="215"/>
                  </a:lnTo>
                  <a:lnTo>
                    <a:pt x="225" y="208"/>
                  </a:lnTo>
                  <a:lnTo>
                    <a:pt x="228" y="201"/>
                  </a:lnTo>
                  <a:lnTo>
                    <a:pt x="217" y="197"/>
                  </a:lnTo>
                  <a:lnTo>
                    <a:pt x="203" y="170"/>
                  </a:lnTo>
                  <a:lnTo>
                    <a:pt x="183" y="152"/>
                  </a:lnTo>
                  <a:lnTo>
                    <a:pt x="156" y="152"/>
                  </a:lnTo>
                  <a:lnTo>
                    <a:pt x="125" y="160"/>
                  </a:lnTo>
                  <a:lnTo>
                    <a:pt x="78" y="161"/>
                  </a:lnTo>
                  <a:lnTo>
                    <a:pt x="54" y="167"/>
                  </a:lnTo>
                  <a:lnTo>
                    <a:pt x="19" y="167"/>
                  </a:lnTo>
                  <a:lnTo>
                    <a:pt x="0" y="150"/>
                  </a:lnTo>
                  <a:lnTo>
                    <a:pt x="12" y="123"/>
                  </a:lnTo>
                  <a:lnTo>
                    <a:pt x="31" y="95"/>
                  </a:lnTo>
                  <a:lnTo>
                    <a:pt x="56" y="67"/>
                  </a:lnTo>
                  <a:lnTo>
                    <a:pt x="46" y="33"/>
                  </a:lnTo>
                  <a:lnTo>
                    <a:pt x="46" y="27"/>
                  </a:lnTo>
                  <a:lnTo>
                    <a:pt x="53" y="20"/>
                  </a:lnTo>
                  <a:lnTo>
                    <a:pt x="71" y="23"/>
                  </a:lnTo>
                  <a:lnTo>
                    <a:pt x="89" y="20"/>
                  </a:lnTo>
                  <a:lnTo>
                    <a:pt x="114" y="28"/>
                  </a:lnTo>
                  <a:lnTo>
                    <a:pt x="136" y="37"/>
                  </a:lnTo>
                  <a:lnTo>
                    <a:pt x="155" y="33"/>
                  </a:lnTo>
                  <a:lnTo>
                    <a:pt x="170" y="41"/>
                  </a:lnTo>
                  <a:lnTo>
                    <a:pt x="189" y="45"/>
                  </a:lnTo>
                  <a:lnTo>
                    <a:pt x="200" y="51"/>
                  </a:lnTo>
                  <a:lnTo>
                    <a:pt x="213" y="48"/>
                  </a:lnTo>
                  <a:lnTo>
                    <a:pt x="214" y="34"/>
                  </a:lnTo>
                  <a:lnTo>
                    <a:pt x="221" y="27"/>
                  </a:lnTo>
                  <a:lnTo>
                    <a:pt x="241" y="27"/>
                  </a:lnTo>
                  <a:lnTo>
                    <a:pt x="249" y="23"/>
                  </a:lnTo>
                  <a:lnTo>
                    <a:pt x="257" y="14"/>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5" name="Freeform 503">
              <a:extLst>
                <a:ext uri="{FF2B5EF4-FFF2-40B4-BE49-F238E27FC236}">
                  <a16:creationId xmlns:a16="http://schemas.microsoft.com/office/drawing/2014/main" id="{99513F4A-B93D-5605-9018-AD779FCE4E60}"/>
                </a:ext>
              </a:extLst>
            </p:cNvPr>
            <p:cNvSpPr>
              <a:spLocks noChangeAspect="1"/>
            </p:cNvSpPr>
            <p:nvPr/>
          </p:nvSpPr>
          <p:spPr bwMode="auto">
            <a:xfrm>
              <a:off x="4494213" y="3246491"/>
              <a:ext cx="65088" cy="87312"/>
            </a:xfrm>
            <a:custGeom>
              <a:avLst/>
              <a:gdLst>
                <a:gd name="T0" fmla="*/ 17800 w 97"/>
                <a:gd name="T1" fmla="*/ 49380 h 107"/>
                <a:gd name="T2" fmla="*/ 17800 w 97"/>
                <a:gd name="T3" fmla="*/ 49380 h 107"/>
                <a:gd name="T4" fmla="*/ 17800 w 97"/>
                <a:gd name="T5" fmla="*/ 49380 h 107"/>
                <a:gd name="T6" fmla="*/ 17800 w 97"/>
                <a:gd name="T7" fmla="*/ 98760 h 107"/>
                <a:gd name="T8" fmla="*/ 35577 w 97"/>
                <a:gd name="T9" fmla="*/ 98760 h 107"/>
                <a:gd name="T10" fmla="*/ 35577 w 97"/>
                <a:gd name="T11" fmla="*/ 98760 h 107"/>
                <a:gd name="T12" fmla="*/ 35577 w 97"/>
                <a:gd name="T13" fmla="*/ 98760 h 107"/>
                <a:gd name="T14" fmla="*/ 35577 w 97"/>
                <a:gd name="T15" fmla="*/ 49380 h 107"/>
                <a:gd name="T16" fmla="*/ 35577 w 97"/>
                <a:gd name="T17" fmla="*/ 49380 h 107"/>
                <a:gd name="T18" fmla="*/ 35577 w 97"/>
                <a:gd name="T19" fmla="*/ 49380 h 107"/>
                <a:gd name="T20" fmla="*/ 35577 w 97"/>
                <a:gd name="T21" fmla="*/ 49380 h 107"/>
                <a:gd name="T22" fmla="*/ 17800 w 97"/>
                <a:gd name="T23" fmla="*/ 49380 h 107"/>
                <a:gd name="T24" fmla="*/ 17800 w 97"/>
                <a:gd name="T25" fmla="*/ 0 h 107"/>
                <a:gd name="T26" fmla="*/ 0 w 97"/>
                <a:gd name="T27" fmla="*/ 49380 h 107"/>
                <a:gd name="T28" fmla="*/ 17800 w 97"/>
                <a:gd name="T29" fmla="*/ 4938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7"/>
                <a:gd name="T47" fmla="*/ 97 w 97"/>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7">
                  <a:moveTo>
                    <a:pt x="23" y="29"/>
                  </a:moveTo>
                  <a:lnTo>
                    <a:pt x="34" y="45"/>
                  </a:lnTo>
                  <a:lnTo>
                    <a:pt x="40" y="58"/>
                  </a:lnTo>
                  <a:lnTo>
                    <a:pt x="46" y="106"/>
                  </a:lnTo>
                  <a:lnTo>
                    <a:pt x="56" y="107"/>
                  </a:lnTo>
                  <a:lnTo>
                    <a:pt x="64" y="83"/>
                  </a:lnTo>
                  <a:lnTo>
                    <a:pt x="64" y="69"/>
                  </a:lnTo>
                  <a:lnTo>
                    <a:pt x="91" y="62"/>
                  </a:lnTo>
                  <a:lnTo>
                    <a:pt x="97" y="49"/>
                  </a:lnTo>
                  <a:lnTo>
                    <a:pt x="85" y="46"/>
                  </a:lnTo>
                  <a:lnTo>
                    <a:pt x="71" y="19"/>
                  </a:lnTo>
                  <a:lnTo>
                    <a:pt x="50" y="1"/>
                  </a:lnTo>
                  <a:lnTo>
                    <a:pt x="23" y="0"/>
                  </a:lnTo>
                  <a:lnTo>
                    <a:pt x="0" y="4"/>
                  </a:lnTo>
                  <a:lnTo>
                    <a:pt x="23" y="2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6" name="Freeform 396">
              <a:extLst>
                <a:ext uri="{FF2B5EF4-FFF2-40B4-BE49-F238E27FC236}">
                  <a16:creationId xmlns:a16="http://schemas.microsoft.com/office/drawing/2014/main" id="{52110997-C727-86CA-DAFC-56001DB171FB}"/>
                </a:ext>
              </a:extLst>
            </p:cNvPr>
            <p:cNvSpPr>
              <a:spLocks noChangeAspect="1"/>
            </p:cNvSpPr>
            <p:nvPr/>
          </p:nvSpPr>
          <p:spPr bwMode="auto">
            <a:xfrm>
              <a:off x="4348163" y="2143179"/>
              <a:ext cx="3494088" cy="1296987"/>
            </a:xfrm>
            <a:custGeom>
              <a:avLst/>
              <a:gdLst>
                <a:gd name="T0" fmla="*/ 42378 w 5011"/>
                <a:gd name="T1" fmla="*/ 697559 h 1606"/>
                <a:gd name="T2" fmla="*/ 148337 w 5011"/>
                <a:gd name="T3" fmla="*/ 604582 h 1606"/>
                <a:gd name="T4" fmla="*/ 148337 w 5011"/>
                <a:gd name="T5" fmla="*/ 418569 h 1606"/>
                <a:gd name="T6" fmla="*/ 254267 w 5011"/>
                <a:gd name="T7" fmla="*/ 325535 h 1606"/>
                <a:gd name="T8" fmla="*/ 275470 w 5011"/>
                <a:gd name="T9" fmla="*/ 558092 h 1606"/>
                <a:gd name="T10" fmla="*/ 317848 w 5011"/>
                <a:gd name="T11" fmla="*/ 511547 h 1606"/>
                <a:gd name="T12" fmla="*/ 402604 w 5011"/>
                <a:gd name="T13" fmla="*/ 418569 h 1606"/>
                <a:gd name="T14" fmla="*/ 614493 w 5011"/>
                <a:gd name="T15" fmla="*/ 325535 h 1606"/>
                <a:gd name="T16" fmla="*/ 784004 w 5011"/>
                <a:gd name="T17" fmla="*/ 325535 h 1606"/>
                <a:gd name="T18" fmla="*/ 784004 w 5011"/>
                <a:gd name="T19" fmla="*/ 232501 h 1606"/>
                <a:gd name="T20" fmla="*/ 847585 w 5011"/>
                <a:gd name="T21" fmla="*/ 418569 h 1606"/>
                <a:gd name="T22" fmla="*/ 868760 w 5011"/>
                <a:gd name="T23" fmla="*/ 325535 h 1606"/>
                <a:gd name="T24" fmla="*/ 911138 w 5011"/>
                <a:gd name="T25" fmla="*/ 325535 h 1606"/>
                <a:gd name="T26" fmla="*/ 868760 w 5011"/>
                <a:gd name="T27" fmla="*/ 279046 h 1606"/>
                <a:gd name="T28" fmla="*/ 995894 w 5011"/>
                <a:gd name="T29" fmla="*/ 279046 h 1606"/>
                <a:gd name="T30" fmla="*/ 1059475 w 5011"/>
                <a:gd name="T31" fmla="*/ 139523 h 1606"/>
                <a:gd name="T32" fmla="*/ 1186608 w 5011"/>
                <a:gd name="T33" fmla="*/ 93034 h 1606"/>
                <a:gd name="T34" fmla="*/ 1292539 w 5011"/>
                <a:gd name="T35" fmla="*/ 46489 h 1606"/>
                <a:gd name="T36" fmla="*/ 1483254 w 5011"/>
                <a:gd name="T37" fmla="*/ 93034 h 1606"/>
                <a:gd name="T38" fmla="*/ 1356120 w 5011"/>
                <a:gd name="T39" fmla="*/ 232501 h 1606"/>
                <a:gd name="T40" fmla="*/ 1483254 w 5011"/>
                <a:gd name="T41" fmla="*/ 232501 h 1606"/>
                <a:gd name="T42" fmla="*/ 1631590 w 5011"/>
                <a:gd name="T43" fmla="*/ 139523 h 1606"/>
                <a:gd name="T44" fmla="*/ 1822276 w 5011"/>
                <a:gd name="T45" fmla="*/ 279046 h 1606"/>
                <a:gd name="T46" fmla="*/ 2034165 w 5011"/>
                <a:gd name="T47" fmla="*/ 279046 h 1606"/>
                <a:gd name="T48" fmla="*/ 2246083 w 5011"/>
                <a:gd name="T49" fmla="*/ 325535 h 1606"/>
                <a:gd name="T50" fmla="*/ 2373216 w 5011"/>
                <a:gd name="T51" fmla="*/ 279046 h 1606"/>
                <a:gd name="T52" fmla="*/ 2627484 w 5011"/>
                <a:gd name="T53" fmla="*/ 465059 h 1606"/>
                <a:gd name="T54" fmla="*/ 2627484 w 5011"/>
                <a:gd name="T55" fmla="*/ 558092 h 1606"/>
                <a:gd name="T56" fmla="*/ 2542729 w 5011"/>
                <a:gd name="T57" fmla="*/ 465059 h 1606"/>
                <a:gd name="T58" fmla="*/ 2500348 w 5011"/>
                <a:gd name="T59" fmla="*/ 604582 h 1606"/>
                <a:gd name="T60" fmla="*/ 2309634 w 5011"/>
                <a:gd name="T61" fmla="*/ 604582 h 1606"/>
                <a:gd name="T62" fmla="*/ 2246083 w 5011"/>
                <a:gd name="T63" fmla="*/ 790594 h 1606"/>
                <a:gd name="T64" fmla="*/ 2161299 w 5011"/>
                <a:gd name="T65" fmla="*/ 976605 h 1606"/>
                <a:gd name="T66" fmla="*/ 2267258 w 5011"/>
                <a:gd name="T67" fmla="*/ 604582 h 1606"/>
                <a:gd name="T68" fmla="*/ 2118921 w 5011"/>
                <a:gd name="T69" fmla="*/ 651071 h 1606"/>
                <a:gd name="T70" fmla="*/ 1949410 w 5011"/>
                <a:gd name="T71" fmla="*/ 651071 h 1606"/>
                <a:gd name="T72" fmla="*/ 1864654 w 5011"/>
                <a:gd name="T73" fmla="*/ 883627 h 1606"/>
                <a:gd name="T74" fmla="*/ 1907031 w 5011"/>
                <a:gd name="T75" fmla="*/ 976605 h 1606"/>
                <a:gd name="T76" fmla="*/ 1758722 w 5011"/>
                <a:gd name="T77" fmla="*/ 1162616 h 1606"/>
                <a:gd name="T78" fmla="*/ 1673968 w 5011"/>
                <a:gd name="T79" fmla="*/ 883627 h 1606"/>
                <a:gd name="T80" fmla="*/ 1483254 w 5011"/>
                <a:gd name="T81" fmla="*/ 976605 h 1606"/>
                <a:gd name="T82" fmla="*/ 1228986 w 5011"/>
                <a:gd name="T83" fmla="*/ 976605 h 1606"/>
                <a:gd name="T84" fmla="*/ 953516 w 5011"/>
                <a:gd name="T85" fmla="*/ 976605 h 1606"/>
                <a:gd name="T86" fmla="*/ 826382 w 5011"/>
                <a:gd name="T87" fmla="*/ 883627 h 1606"/>
                <a:gd name="T88" fmla="*/ 656871 w 5011"/>
                <a:gd name="T89" fmla="*/ 837082 h 1606"/>
                <a:gd name="T90" fmla="*/ 572115 w 5011"/>
                <a:gd name="T91" fmla="*/ 837082 h 1606"/>
                <a:gd name="T92" fmla="*/ 593290 w 5011"/>
                <a:gd name="T93" fmla="*/ 976605 h 1606"/>
                <a:gd name="T94" fmla="*/ 508535 w 5011"/>
                <a:gd name="T95" fmla="*/ 930116 h 1606"/>
                <a:gd name="T96" fmla="*/ 423779 w 5011"/>
                <a:gd name="T97" fmla="*/ 976605 h 1606"/>
                <a:gd name="T98" fmla="*/ 423779 w 5011"/>
                <a:gd name="T99" fmla="*/ 1023150 h 1606"/>
                <a:gd name="T100" fmla="*/ 444981 w 5011"/>
                <a:gd name="T101" fmla="*/ 1069640 h 1606"/>
                <a:gd name="T102" fmla="*/ 423779 w 5011"/>
                <a:gd name="T103" fmla="*/ 1162616 h 1606"/>
                <a:gd name="T104" fmla="*/ 317848 w 5011"/>
                <a:gd name="T105" fmla="*/ 1116129 h 1606"/>
                <a:gd name="T106" fmla="*/ 317848 w 5011"/>
                <a:gd name="T107" fmla="*/ 976605 h 1606"/>
                <a:gd name="T108" fmla="*/ 211889 w 5011"/>
                <a:gd name="T109" fmla="*/ 930116 h 1606"/>
                <a:gd name="T110" fmla="*/ 190714 w 5011"/>
                <a:gd name="T111" fmla="*/ 883627 h 1606"/>
                <a:gd name="T112" fmla="*/ 105959 w 5011"/>
                <a:gd name="T113" fmla="*/ 837082 h 1606"/>
                <a:gd name="T114" fmla="*/ 63581 w 5011"/>
                <a:gd name="T115" fmla="*/ 883627 h 16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11"/>
                <a:gd name="T175" fmla="*/ 0 h 1606"/>
                <a:gd name="T176" fmla="*/ 5011 w 5011"/>
                <a:gd name="T177" fmla="*/ 1606 h 16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11" h="1606">
                  <a:moveTo>
                    <a:pt x="0" y="1142"/>
                  </a:moveTo>
                  <a:lnTo>
                    <a:pt x="41" y="1105"/>
                  </a:lnTo>
                  <a:lnTo>
                    <a:pt x="27" y="1120"/>
                  </a:lnTo>
                  <a:lnTo>
                    <a:pt x="45" y="1125"/>
                  </a:lnTo>
                  <a:lnTo>
                    <a:pt x="41" y="1048"/>
                  </a:lnTo>
                  <a:lnTo>
                    <a:pt x="58" y="1014"/>
                  </a:lnTo>
                  <a:lnTo>
                    <a:pt x="82" y="1009"/>
                  </a:lnTo>
                  <a:lnTo>
                    <a:pt x="130" y="1043"/>
                  </a:lnTo>
                  <a:lnTo>
                    <a:pt x="142" y="979"/>
                  </a:lnTo>
                  <a:lnTo>
                    <a:pt x="120" y="980"/>
                  </a:lnTo>
                  <a:lnTo>
                    <a:pt x="112" y="944"/>
                  </a:lnTo>
                  <a:lnTo>
                    <a:pt x="310" y="911"/>
                  </a:lnTo>
                  <a:lnTo>
                    <a:pt x="262" y="898"/>
                  </a:lnTo>
                  <a:lnTo>
                    <a:pt x="265" y="880"/>
                  </a:lnTo>
                  <a:lnTo>
                    <a:pt x="234" y="886"/>
                  </a:lnTo>
                  <a:lnTo>
                    <a:pt x="347" y="792"/>
                  </a:lnTo>
                  <a:lnTo>
                    <a:pt x="296" y="692"/>
                  </a:lnTo>
                  <a:lnTo>
                    <a:pt x="310" y="645"/>
                  </a:lnTo>
                  <a:lnTo>
                    <a:pt x="279" y="591"/>
                  </a:lnTo>
                  <a:lnTo>
                    <a:pt x="303" y="562"/>
                  </a:lnTo>
                  <a:lnTo>
                    <a:pt x="262" y="521"/>
                  </a:lnTo>
                  <a:lnTo>
                    <a:pt x="273" y="487"/>
                  </a:lnTo>
                  <a:lnTo>
                    <a:pt x="329" y="449"/>
                  </a:lnTo>
                  <a:lnTo>
                    <a:pt x="358" y="443"/>
                  </a:lnTo>
                  <a:lnTo>
                    <a:pt x="395" y="451"/>
                  </a:lnTo>
                  <a:lnTo>
                    <a:pt x="364" y="460"/>
                  </a:lnTo>
                  <a:lnTo>
                    <a:pt x="389" y="474"/>
                  </a:lnTo>
                  <a:lnTo>
                    <a:pt x="476" y="480"/>
                  </a:lnTo>
                  <a:lnTo>
                    <a:pt x="629" y="560"/>
                  </a:lnTo>
                  <a:lnTo>
                    <a:pt x="633" y="598"/>
                  </a:lnTo>
                  <a:lnTo>
                    <a:pt x="566" y="634"/>
                  </a:lnTo>
                  <a:lnTo>
                    <a:pt x="360" y="586"/>
                  </a:lnTo>
                  <a:lnTo>
                    <a:pt x="445" y="644"/>
                  </a:lnTo>
                  <a:lnTo>
                    <a:pt x="442" y="710"/>
                  </a:lnTo>
                  <a:lnTo>
                    <a:pt x="525" y="741"/>
                  </a:lnTo>
                  <a:lnTo>
                    <a:pt x="547" y="737"/>
                  </a:lnTo>
                  <a:lnTo>
                    <a:pt x="537" y="710"/>
                  </a:lnTo>
                  <a:lnTo>
                    <a:pt x="497" y="699"/>
                  </a:lnTo>
                  <a:lnTo>
                    <a:pt x="507" y="676"/>
                  </a:lnTo>
                  <a:lnTo>
                    <a:pt x="544" y="700"/>
                  </a:lnTo>
                  <a:lnTo>
                    <a:pt x="626" y="710"/>
                  </a:lnTo>
                  <a:lnTo>
                    <a:pt x="590" y="656"/>
                  </a:lnTo>
                  <a:lnTo>
                    <a:pt x="665" y="613"/>
                  </a:lnTo>
                  <a:lnTo>
                    <a:pt x="721" y="644"/>
                  </a:lnTo>
                  <a:lnTo>
                    <a:pt x="719" y="524"/>
                  </a:lnTo>
                  <a:lnTo>
                    <a:pt x="695" y="507"/>
                  </a:lnTo>
                  <a:lnTo>
                    <a:pt x="786" y="532"/>
                  </a:lnTo>
                  <a:lnTo>
                    <a:pt x="791" y="548"/>
                  </a:lnTo>
                  <a:lnTo>
                    <a:pt x="743" y="567"/>
                  </a:lnTo>
                  <a:lnTo>
                    <a:pt x="791" y="606"/>
                  </a:lnTo>
                  <a:lnTo>
                    <a:pt x="833" y="562"/>
                  </a:lnTo>
                  <a:lnTo>
                    <a:pt x="1002" y="491"/>
                  </a:lnTo>
                  <a:lnTo>
                    <a:pt x="1028" y="488"/>
                  </a:lnTo>
                  <a:lnTo>
                    <a:pt x="1002" y="499"/>
                  </a:lnTo>
                  <a:lnTo>
                    <a:pt x="1031" y="533"/>
                  </a:lnTo>
                  <a:lnTo>
                    <a:pt x="1152" y="488"/>
                  </a:lnTo>
                  <a:lnTo>
                    <a:pt x="1179" y="522"/>
                  </a:lnTo>
                  <a:lnTo>
                    <a:pt x="1209" y="495"/>
                  </a:lnTo>
                  <a:lnTo>
                    <a:pt x="1195" y="457"/>
                  </a:lnTo>
                  <a:lnTo>
                    <a:pt x="1212" y="446"/>
                  </a:lnTo>
                  <a:lnTo>
                    <a:pt x="1304" y="464"/>
                  </a:lnTo>
                  <a:lnTo>
                    <a:pt x="1427" y="532"/>
                  </a:lnTo>
                  <a:lnTo>
                    <a:pt x="1451" y="498"/>
                  </a:lnTo>
                  <a:lnTo>
                    <a:pt x="1424" y="466"/>
                  </a:lnTo>
                  <a:lnTo>
                    <a:pt x="1387" y="454"/>
                  </a:lnTo>
                  <a:lnTo>
                    <a:pt x="1403" y="402"/>
                  </a:lnTo>
                  <a:lnTo>
                    <a:pt x="1378" y="395"/>
                  </a:lnTo>
                  <a:lnTo>
                    <a:pt x="1385" y="371"/>
                  </a:lnTo>
                  <a:lnTo>
                    <a:pt x="1430" y="344"/>
                  </a:lnTo>
                  <a:lnTo>
                    <a:pt x="1460" y="280"/>
                  </a:lnTo>
                  <a:lnTo>
                    <a:pt x="1523" y="282"/>
                  </a:lnTo>
                  <a:lnTo>
                    <a:pt x="1553" y="290"/>
                  </a:lnTo>
                  <a:lnTo>
                    <a:pt x="1530" y="358"/>
                  </a:lnTo>
                  <a:lnTo>
                    <a:pt x="1557" y="392"/>
                  </a:lnTo>
                  <a:lnTo>
                    <a:pt x="1549" y="487"/>
                  </a:lnTo>
                  <a:lnTo>
                    <a:pt x="1580" y="519"/>
                  </a:lnTo>
                  <a:lnTo>
                    <a:pt x="1569" y="552"/>
                  </a:lnTo>
                  <a:lnTo>
                    <a:pt x="1521" y="579"/>
                  </a:lnTo>
                  <a:lnTo>
                    <a:pt x="1535" y="591"/>
                  </a:lnTo>
                  <a:lnTo>
                    <a:pt x="1471" y="604"/>
                  </a:lnTo>
                  <a:lnTo>
                    <a:pt x="1539" y="628"/>
                  </a:lnTo>
                  <a:lnTo>
                    <a:pt x="1615" y="552"/>
                  </a:lnTo>
                  <a:lnTo>
                    <a:pt x="1607" y="507"/>
                  </a:lnTo>
                  <a:lnTo>
                    <a:pt x="1632" y="498"/>
                  </a:lnTo>
                  <a:lnTo>
                    <a:pt x="1672" y="490"/>
                  </a:lnTo>
                  <a:lnTo>
                    <a:pt x="1693" y="516"/>
                  </a:lnTo>
                  <a:lnTo>
                    <a:pt x="1690" y="552"/>
                  </a:lnTo>
                  <a:lnTo>
                    <a:pt x="1740" y="563"/>
                  </a:lnTo>
                  <a:lnTo>
                    <a:pt x="1700" y="550"/>
                  </a:lnTo>
                  <a:lnTo>
                    <a:pt x="1717" y="531"/>
                  </a:lnTo>
                  <a:lnTo>
                    <a:pt x="1703" y="498"/>
                  </a:lnTo>
                  <a:lnTo>
                    <a:pt x="1590" y="478"/>
                  </a:lnTo>
                  <a:lnTo>
                    <a:pt x="1607" y="405"/>
                  </a:lnTo>
                  <a:lnTo>
                    <a:pt x="1567" y="358"/>
                  </a:lnTo>
                  <a:lnTo>
                    <a:pt x="1624" y="316"/>
                  </a:lnTo>
                  <a:lnTo>
                    <a:pt x="1617" y="286"/>
                  </a:lnTo>
                  <a:lnTo>
                    <a:pt x="1644" y="303"/>
                  </a:lnTo>
                  <a:lnTo>
                    <a:pt x="1631" y="362"/>
                  </a:lnTo>
                  <a:lnTo>
                    <a:pt x="1648" y="371"/>
                  </a:lnTo>
                  <a:lnTo>
                    <a:pt x="1726" y="388"/>
                  </a:lnTo>
                  <a:lnTo>
                    <a:pt x="1655" y="340"/>
                  </a:lnTo>
                  <a:lnTo>
                    <a:pt x="1709" y="342"/>
                  </a:lnTo>
                  <a:lnTo>
                    <a:pt x="1696" y="323"/>
                  </a:lnTo>
                  <a:lnTo>
                    <a:pt x="1726" y="313"/>
                  </a:lnTo>
                  <a:lnTo>
                    <a:pt x="1866" y="351"/>
                  </a:lnTo>
                  <a:lnTo>
                    <a:pt x="1839" y="376"/>
                  </a:lnTo>
                  <a:lnTo>
                    <a:pt x="1838" y="415"/>
                  </a:lnTo>
                  <a:lnTo>
                    <a:pt x="1864" y="437"/>
                  </a:lnTo>
                  <a:lnTo>
                    <a:pt x="1879" y="351"/>
                  </a:lnTo>
                  <a:lnTo>
                    <a:pt x="1802" y="307"/>
                  </a:lnTo>
                  <a:lnTo>
                    <a:pt x="1787" y="248"/>
                  </a:lnTo>
                  <a:lnTo>
                    <a:pt x="1966" y="226"/>
                  </a:lnTo>
                  <a:lnTo>
                    <a:pt x="1944" y="173"/>
                  </a:lnTo>
                  <a:lnTo>
                    <a:pt x="1966" y="184"/>
                  </a:lnTo>
                  <a:lnTo>
                    <a:pt x="1998" y="163"/>
                  </a:lnTo>
                  <a:lnTo>
                    <a:pt x="1975" y="157"/>
                  </a:lnTo>
                  <a:lnTo>
                    <a:pt x="2165" y="112"/>
                  </a:lnTo>
                  <a:lnTo>
                    <a:pt x="2148" y="99"/>
                  </a:lnTo>
                  <a:lnTo>
                    <a:pt x="2235" y="96"/>
                  </a:lnTo>
                  <a:lnTo>
                    <a:pt x="2234" y="110"/>
                  </a:lnTo>
                  <a:lnTo>
                    <a:pt x="2255" y="110"/>
                  </a:lnTo>
                  <a:lnTo>
                    <a:pt x="2319" y="91"/>
                  </a:lnTo>
                  <a:lnTo>
                    <a:pt x="2349" y="101"/>
                  </a:lnTo>
                  <a:lnTo>
                    <a:pt x="2320" y="78"/>
                  </a:lnTo>
                  <a:lnTo>
                    <a:pt x="2393" y="72"/>
                  </a:lnTo>
                  <a:lnTo>
                    <a:pt x="2395" y="41"/>
                  </a:lnTo>
                  <a:lnTo>
                    <a:pt x="2479" y="0"/>
                  </a:lnTo>
                  <a:lnTo>
                    <a:pt x="2538" y="26"/>
                  </a:lnTo>
                  <a:lnTo>
                    <a:pt x="2487" y="47"/>
                  </a:lnTo>
                  <a:lnTo>
                    <a:pt x="2572" y="45"/>
                  </a:lnTo>
                  <a:lnTo>
                    <a:pt x="2540" y="78"/>
                  </a:lnTo>
                  <a:lnTo>
                    <a:pt x="2684" y="61"/>
                  </a:lnTo>
                  <a:lnTo>
                    <a:pt x="2763" y="110"/>
                  </a:lnTo>
                  <a:lnTo>
                    <a:pt x="2751" y="127"/>
                  </a:lnTo>
                  <a:lnTo>
                    <a:pt x="2725" y="118"/>
                  </a:lnTo>
                  <a:lnTo>
                    <a:pt x="2761" y="133"/>
                  </a:lnTo>
                  <a:lnTo>
                    <a:pt x="2744" y="161"/>
                  </a:lnTo>
                  <a:lnTo>
                    <a:pt x="2479" y="303"/>
                  </a:lnTo>
                  <a:lnTo>
                    <a:pt x="2562" y="284"/>
                  </a:lnTo>
                  <a:lnTo>
                    <a:pt x="2545" y="265"/>
                  </a:lnTo>
                  <a:lnTo>
                    <a:pt x="2678" y="239"/>
                  </a:lnTo>
                  <a:lnTo>
                    <a:pt x="2643" y="243"/>
                  </a:lnTo>
                  <a:lnTo>
                    <a:pt x="2650" y="221"/>
                  </a:lnTo>
                  <a:lnTo>
                    <a:pt x="2725" y="239"/>
                  </a:lnTo>
                  <a:lnTo>
                    <a:pt x="2735" y="221"/>
                  </a:lnTo>
                  <a:lnTo>
                    <a:pt x="2752" y="265"/>
                  </a:lnTo>
                  <a:lnTo>
                    <a:pt x="2787" y="267"/>
                  </a:lnTo>
                  <a:lnTo>
                    <a:pt x="2755" y="249"/>
                  </a:lnTo>
                  <a:lnTo>
                    <a:pt x="2826" y="238"/>
                  </a:lnTo>
                  <a:lnTo>
                    <a:pt x="2911" y="248"/>
                  </a:lnTo>
                  <a:lnTo>
                    <a:pt x="2902" y="265"/>
                  </a:lnTo>
                  <a:lnTo>
                    <a:pt x="2976" y="280"/>
                  </a:lnTo>
                  <a:lnTo>
                    <a:pt x="3039" y="276"/>
                  </a:lnTo>
                  <a:lnTo>
                    <a:pt x="3042" y="234"/>
                  </a:lnTo>
                  <a:lnTo>
                    <a:pt x="3061" y="228"/>
                  </a:lnTo>
                  <a:lnTo>
                    <a:pt x="3225" y="276"/>
                  </a:lnTo>
                  <a:lnTo>
                    <a:pt x="3201" y="351"/>
                  </a:lnTo>
                  <a:lnTo>
                    <a:pt x="3279" y="402"/>
                  </a:lnTo>
                  <a:lnTo>
                    <a:pt x="3320" y="331"/>
                  </a:lnTo>
                  <a:lnTo>
                    <a:pt x="3347" y="362"/>
                  </a:lnTo>
                  <a:lnTo>
                    <a:pt x="3402" y="351"/>
                  </a:lnTo>
                  <a:lnTo>
                    <a:pt x="3474" y="376"/>
                  </a:lnTo>
                  <a:lnTo>
                    <a:pt x="3532" y="361"/>
                  </a:lnTo>
                  <a:lnTo>
                    <a:pt x="3528" y="331"/>
                  </a:lnTo>
                  <a:lnTo>
                    <a:pt x="3568" y="284"/>
                  </a:lnTo>
                  <a:lnTo>
                    <a:pt x="3811" y="318"/>
                  </a:lnTo>
                  <a:lnTo>
                    <a:pt x="3827" y="341"/>
                  </a:lnTo>
                  <a:lnTo>
                    <a:pt x="3797" y="350"/>
                  </a:lnTo>
                  <a:lnTo>
                    <a:pt x="3875" y="361"/>
                  </a:lnTo>
                  <a:lnTo>
                    <a:pt x="3903" y="395"/>
                  </a:lnTo>
                  <a:lnTo>
                    <a:pt x="4087" y="388"/>
                  </a:lnTo>
                  <a:lnTo>
                    <a:pt x="4121" y="415"/>
                  </a:lnTo>
                  <a:lnTo>
                    <a:pt x="4108" y="449"/>
                  </a:lnTo>
                  <a:lnTo>
                    <a:pt x="4162" y="470"/>
                  </a:lnTo>
                  <a:lnTo>
                    <a:pt x="4190" y="453"/>
                  </a:lnTo>
                  <a:lnTo>
                    <a:pt x="4321" y="467"/>
                  </a:lnTo>
                  <a:lnTo>
                    <a:pt x="4348" y="449"/>
                  </a:lnTo>
                  <a:lnTo>
                    <a:pt x="4363" y="477"/>
                  </a:lnTo>
                  <a:lnTo>
                    <a:pt x="4418" y="501"/>
                  </a:lnTo>
                  <a:lnTo>
                    <a:pt x="4442" y="484"/>
                  </a:lnTo>
                  <a:lnTo>
                    <a:pt x="4417" y="457"/>
                  </a:lnTo>
                  <a:lnTo>
                    <a:pt x="4432" y="437"/>
                  </a:lnTo>
                  <a:lnTo>
                    <a:pt x="4660" y="470"/>
                  </a:lnTo>
                  <a:lnTo>
                    <a:pt x="4810" y="553"/>
                  </a:lnTo>
                  <a:lnTo>
                    <a:pt x="4843" y="553"/>
                  </a:lnTo>
                  <a:lnTo>
                    <a:pt x="4881" y="623"/>
                  </a:lnTo>
                  <a:lnTo>
                    <a:pt x="4866" y="586"/>
                  </a:lnTo>
                  <a:lnTo>
                    <a:pt x="4891" y="582"/>
                  </a:lnTo>
                  <a:lnTo>
                    <a:pt x="4905" y="596"/>
                  </a:lnTo>
                  <a:lnTo>
                    <a:pt x="4949" y="591"/>
                  </a:lnTo>
                  <a:lnTo>
                    <a:pt x="5011" y="631"/>
                  </a:lnTo>
                  <a:lnTo>
                    <a:pt x="4922" y="675"/>
                  </a:lnTo>
                  <a:lnTo>
                    <a:pt x="4941" y="686"/>
                  </a:lnTo>
                  <a:lnTo>
                    <a:pt x="4910" y="696"/>
                  </a:lnTo>
                  <a:lnTo>
                    <a:pt x="4934" y="712"/>
                  </a:lnTo>
                  <a:lnTo>
                    <a:pt x="4881" y="713"/>
                  </a:lnTo>
                  <a:lnTo>
                    <a:pt x="4864" y="686"/>
                  </a:lnTo>
                  <a:lnTo>
                    <a:pt x="4844" y="696"/>
                  </a:lnTo>
                  <a:lnTo>
                    <a:pt x="4810" y="656"/>
                  </a:lnTo>
                  <a:lnTo>
                    <a:pt x="4751" y="658"/>
                  </a:lnTo>
                  <a:lnTo>
                    <a:pt x="4735" y="634"/>
                  </a:lnTo>
                  <a:lnTo>
                    <a:pt x="4750" y="623"/>
                  </a:lnTo>
                  <a:lnTo>
                    <a:pt x="4727" y="623"/>
                  </a:lnTo>
                  <a:lnTo>
                    <a:pt x="4707" y="631"/>
                  </a:lnTo>
                  <a:lnTo>
                    <a:pt x="4728" y="658"/>
                  </a:lnTo>
                  <a:lnTo>
                    <a:pt x="4716" y="676"/>
                  </a:lnTo>
                  <a:lnTo>
                    <a:pt x="4665" y="703"/>
                  </a:lnTo>
                  <a:lnTo>
                    <a:pt x="4631" y="698"/>
                  </a:lnTo>
                  <a:lnTo>
                    <a:pt x="4687" y="777"/>
                  </a:lnTo>
                  <a:lnTo>
                    <a:pt x="4679" y="806"/>
                  </a:lnTo>
                  <a:lnTo>
                    <a:pt x="4621" y="784"/>
                  </a:lnTo>
                  <a:lnTo>
                    <a:pt x="4624" y="797"/>
                  </a:lnTo>
                  <a:lnTo>
                    <a:pt x="4517" y="836"/>
                  </a:lnTo>
                  <a:lnTo>
                    <a:pt x="4423" y="915"/>
                  </a:lnTo>
                  <a:lnTo>
                    <a:pt x="4357" y="884"/>
                  </a:lnTo>
                  <a:lnTo>
                    <a:pt x="4299" y="918"/>
                  </a:lnTo>
                  <a:lnTo>
                    <a:pt x="4299" y="888"/>
                  </a:lnTo>
                  <a:lnTo>
                    <a:pt x="4265" y="920"/>
                  </a:lnTo>
                  <a:lnTo>
                    <a:pt x="4224" y="917"/>
                  </a:lnTo>
                  <a:lnTo>
                    <a:pt x="4179" y="993"/>
                  </a:lnTo>
                  <a:lnTo>
                    <a:pt x="4214" y="1009"/>
                  </a:lnTo>
                  <a:lnTo>
                    <a:pt x="4200" y="1034"/>
                  </a:lnTo>
                  <a:lnTo>
                    <a:pt x="4217" y="1074"/>
                  </a:lnTo>
                  <a:lnTo>
                    <a:pt x="4188" y="1068"/>
                  </a:lnTo>
                  <a:lnTo>
                    <a:pt x="4169" y="1102"/>
                  </a:lnTo>
                  <a:lnTo>
                    <a:pt x="4180" y="1133"/>
                  </a:lnTo>
                  <a:lnTo>
                    <a:pt x="4117" y="1160"/>
                  </a:lnTo>
                  <a:lnTo>
                    <a:pt x="4121" y="1194"/>
                  </a:lnTo>
                  <a:lnTo>
                    <a:pt x="4080" y="1205"/>
                  </a:lnTo>
                  <a:lnTo>
                    <a:pt x="4067" y="1244"/>
                  </a:lnTo>
                  <a:lnTo>
                    <a:pt x="4028" y="1285"/>
                  </a:lnTo>
                  <a:lnTo>
                    <a:pt x="3996" y="1133"/>
                  </a:lnTo>
                  <a:lnTo>
                    <a:pt x="3999" y="1053"/>
                  </a:lnTo>
                  <a:lnTo>
                    <a:pt x="4028" y="1004"/>
                  </a:lnTo>
                  <a:lnTo>
                    <a:pt x="4073" y="995"/>
                  </a:lnTo>
                  <a:lnTo>
                    <a:pt x="4176" y="893"/>
                  </a:lnTo>
                  <a:lnTo>
                    <a:pt x="4227" y="873"/>
                  </a:lnTo>
                  <a:lnTo>
                    <a:pt x="4244" y="814"/>
                  </a:lnTo>
                  <a:lnTo>
                    <a:pt x="4265" y="798"/>
                  </a:lnTo>
                  <a:lnTo>
                    <a:pt x="4226" y="797"/>
                  </a:lnTo>
                  <a:lnTo>
                    <a:pt x="4213" y="845"/>
                  </a:lnTo>
                  <a:lnTo>
                    <a:pt x="4125" y="886"/>
                  </a:lnTo>
                  <a:lnTo>
                    <a:pt x="4134" y="823"/>
                  </a:lnTo>
                  <a:lnTo>
                    <a:pt x="4039" y="838"/>
                  </a:lnTo>
                  <a:lnTo>
                    <a:pt x="3950" y="918"/>
                  </a:lnTo>
                  <a:lnTo>
                    <a:pt x="3967" y="949"/>
                  </a:lnTo>
                  <a:lnTo>
                    <a:pt x="3872" y="961"/>
                  </a:lnTo>
                  <a:lnTo>
                    <a:pt x="3861" y="951"/>
                  </a:lnTo>
                  <a:lnTo>
                    <a:pt x="3892" y="946"/>
                  </a:lnTo>
                  <a:lnTo>
                    <a:pt x="3812" y="925"/>
                  </a:lnTo>
                  <a:lnTo>
                    <a:pt x="3791" y="946"/>
                  </a:lnTo>
                  <a:lnTo>
                    <a:pt x="3611" y="946"/>
                  </a:lnTo>
                  <a:lnTo>
                    <a:pt x="3395" y="1130"/>
                  </a:lnTo>
                  <a:lnTo>
                    <a:pt x="3439" y="1139"/>
                  </a:lnTo>
                  <a:lnTo>
                    <a:pt x="3439" y="1170"/>
                  </a:lnTo>
                  <a:lnTo>
                    <a:pt x="3464" y="1150"/>
                  </a:lnTo>
                  <a:lnTo>
                    <a:pt x="3457" y="1178"/>
                  </a:lnTo>
                  <a:lnTo>
                    <a:pt x="3488" y="1163"/>
                  </a:lnTo>
                  <a:lnTo>
                    <a:pt x="3487" y="1180"/>
                  </a:lnTo>
                  <a:lnTo>
                    <a:pt x="3495" y="1150"/>
                  </a:lnTo>
                  <a:lnTo>
                    <a:pt x="3528" y="1152"/>
                  </a:lnTo>
                  <a:lnTo>
                    <a:pt x="3572" y="1191"/>
                  </a:lnTo>
                  <a:lnTo>
                    <a:pt x="3531" y="1193"/>
                  </a:lnTo>
                  <a:lnTo>
                    <a:pt x="3569" y="1207"/>
                  </a:lnTo>
                  <a:lnTo>
                    <a:pt x="3576" y="1232"/>
                  </a:lnTo>
                  <a:lnTo>
                    <a:pt x="3548" y="1290"/>
                  </a:lnTo>
                  <a:lnTo>
                    <a:pt x="3542" y="1377"/>
                  </a:lnTo>
                  <a:lnTo>
                    <a:pt x="3391" y="1560"/>
                  </a:lnTo>
                  <a:lnTo>
                    <a:pt x="3337" y="1583"/>
                  </a:lnTo>
                  <a:lnTo>
                    <a:pt x="3296" y="1560"/>
                  </a:lnTo>
                  <a:lnTo>
                    <a:pt x="3260" y="1594"/>
                  </a:lnTo>
                  <a:lnTo>
                    <a:pt x="3256" y="1587"/>
                  </a:lnTo>
                  <a:lnTo>
                    <a:pt x="3277" y="1560"/>
                  </a:lnTo>
                  <a:lnTo>
                    <a:pt x="3267" y="1514"/>
                  </a:lnTo>
                  <a:lnTo>
                    <a:pt x="3333" y="1495"/>
                  </a:lnTo>
                  <a:lnTo>
                    <a:pt x="3383" y="1374"/>
                  </a:lnTo>
                  <a:lnTo>
                    <a:pt x="3273" y="1402"/>
                  </a:lnTo>
                  <a:lnTo>
                    <a:pt x="3256" y="1357"/>
                  </a:lnTo>
                  <a:lnTo>
                    <a:pt x="3167" y="1330"/>
                  </a:lnTo>
                  <a:lnTo>
                    <a:pt x="3113" y="1204"/>
                  </a:lnTo>
                  <a:lnTo>
                    <a:pt x="3054" y="1180"/>
                  </a:lnTo>
                  <a:lnTo>
                    <a:pt x="2947" y="1214"/>
                  </a:lnTo>
                  <a:lnTo>
                    <a:pt x="2967" y="1241"/>
                  </a:lnTo>
                  <a:lnTo>
                    <a:pt x="2925" y="1316"/>
                  </a:lnTo>
                  <a:lnTo>
                    <a:pt x="2882" y="1335"/>
                  </a:lnTo>
                  <a:lnTo>
                    <a:pt x="2837" y="1317"/>
                  </a:lnTo>
                  <a:lnTo>
                    <a:pt x="2785" y="1310"/>
                  </a:lnTo>
                  <a:lnTo>
                    <a:pt x="2645" y="1344"/>
                  </a:lnTo>
                  <a:lnTo>
                    <a:pt x="2523" y="1294"/>
                  </a:lnTo>
                  <a:lnTo>
                    <a:pt x="2443" y="1302"/>
                  </a:lnTo>
                  <a:lnTo>
                    <a:pt x="2415" y="1261"/>
                  </a:lnTo>
                  <a:lnTo>
                    <a:pt x="2337" y="1232"/>
                  </a:lnTo>
                  <a:lnTo>
                    <a:pt x="2296" y="1262"/>
                  </a:lnTo>
                  <a:lnTo>
                    <a:pt x="2293" y="1316"/>
                  </a:lnTo>
                  <a:lnTo>
                    <a:pt x="2118" y="1293"/>
                  </a:lnTo>
                  <a:lnTo>
                    <a:pt x="2024" y="1344"/>
                  </a:lnTo>
                  <a:lnTo>
                    <a:pt x="1975" y="1364"/>
                  </a:lnTo>
                  <a:lnTo>
                    <a:pt x="1913" y="1324"/>
                  </a:lnTo>
                  <a:lnTo>
                    <a:pt x="1873" y="1345"/>
                  </a:lnTo>
                  <a:lnTo>
                    <a:pt x="1797" y="1317"/>
                  </a:lnTo>
                  <a:lnTo>
                    <a:pt x="1770" y="1316"/>
                  </a:lnTo>
                  <a:lnTo>
                    <a:pt x="1748" y="1273"/>
                  </a:lnTo>
                  <a:lnTo>
                    <a:pt x="1709" y="1273"/>
                  </a:lnTo>
                  <a:lnTo>
                    <a:pt x="1692" y="1279"/>
                  </a:lnTo>
                  <a:lnTo>
                    <a:pt x="1659" y="1248"/>
                  </a:lnTo>
                  <a:lnTo>
                    <a:pt x="1638" y="1255"/>
                  </a:lnTo>
                  <a:lnTo>
                    <a:pt x="1617" y="1266"/>
                  </a:lnTo>
                  <a:lnTo>
                    <a:pt x="1535" y="1197"/>
                  </a:lnTo>
                  <a:lnTo>
                    <a:pt x="1511" y="1191"/>
                  </a:lnTo>
                  <a:lnTo>
                    <a:pt x="1455" y="1139"/>
                  </a:lnTo>
                  <a:lnTo>
                    <a:pt x="1404" y="1170"/>
                  </a:lnTo>
                  <a:lnTo>
                    <a:pt x="1395" y="1150"/>
                  </a:lnTo>
                  <a:lnTo>
                    <a:pt x="1317" y="1147"/>
                  </a:lnTo>
                  <a:lnTo>
                    <a:pt x="1287" y="1109"/>
                  </a:lnTo>
                  <a:lnTo>
                    <a:pt x="1246" y="1111"/>
                  </a:lnTo>
                  <a:lnTo>
                    <a:pt x="1232" y="1128"/>
                  </a:lnTo>
                  <a:lnTo>
                    <a:pt x="1179" y="1137"/>
                  </a:lnTo>
                  <a:lnTo>
                    <a:pt x="1165" y="1128"/>
                  </a:lnTo>
                  <a:lnTo>
                    <a:pt x="1147" y="1156"/>
                  </a:lnTo>
                  <a:lnTo>
                    <a:pt x="1131" y="1150"/>
                  </a:lnTo>
                  <a:lnTo>
                    <a:pt x="1069" y="1157"/>
                  </a:lnTo>
                  <a:lnTo>
                    <a:pt x="1049" y="1150"/>
                  </a:lnTo>
                  <a:lnTo>
                    <a:pt x="1041" y="1157"/>
                  </a:lnTo>
                  <a:lnTo>
                    <a:pt x="1073" y="1191"/>
                  </a:lnTo>
                  <a:lnTo>
                    <a:pt x="1052" y="1211"/>
                  </a:lnTo>
                  <a:lnTo>
                    <a:pt x="1053" y="1238"/>
                  </a:lnTo>
                  <a:lnTo>
                    <a:pt x="1089" y="1239"/>
                  </a:lnTo>
                  <a:lnTo>
                    <a:pt x="1103" y="1266"/>
                  </a:lnTo>
                  <a:lnTo>
                    <a:pt x="1094" y="1286"/>
                  </a:lnTo>
                  <a:lnTo>
                    <a:pt x="1069" y="1273"/>
                  </a:lnTo>
                  <a:lnTo>
                    <a:pt x="1049" y="1285"/>
                  </a:lnTo>
                  <a:lnTo>
                    <a:pt x="1029" y="1273"/>
                  </a:lnTo>
                  <a:lnTo>
                    <a:pt x="1019" y="1255"/>
                  </a:lnTo>
                  <a:lnTo>
                    <a:pt x="995" y="1266"/>
                  </a:lnTo>
                  <a:lnTo>
                    <a:pt x="977" y="1256"/>
                  </a:lnTo>
                  <a:lnTo>
                    <a:pt x="957" y="1273"/>
                  </a:lnTo>
                  <a:lnTo>
                    <a:pt x="929" y="1275"/>
                  </a:lnTo>
                  <a:lnTo>
                    <a:pt x="915" y="1255"/>
                  </a:lnTo>
                  <a:lnTo>
                    <a:pt x="818" y="1249"/>
                  </a:lnTo>
                  <a:lnTo>
                    <a:pt x="807" y="1261"/>
                  </a:lnTo>
                  <a:lnTo>
                    <a:pt x="799" y="1259"/>
                  </a:lnTo>
                  <a:lnTo>
                    <a:pt x="784" y="1280"/>
                  </a:lnTo>
                  <a:lnTo>
                    <a:pt x="786" y="1303"/>
                  </a:lnTo>
                  <a:lnTo>
                    <a:pt x="776" y="1303"/>
                  </a:lnTo>
                  <a:lnTo>
                    <a:pt x="766" y="1286"/>
                  </a:lnTo>
                  <a:lnTo>
                    <a:pt x="753" y="1289"/>
                  </a:lnTo>
                  <a:lnTo>
                    <a:pt x="749" y="1350"/>
                  </a:lnTo>
                  <a:lnTo>
                    <a:pt x="765" y="1369"/>
                  </a:lnTo>
                  <a:lnTo>
                    <a:pt x="765" y="1385"/>
                  </a:lnTo>
                  <a:lnTo>
                    <a:pt x="780" y="1384"/>
                  </a:lnTo>
                  <a:lnTo>
                    <a:pt x="799" y="1375"/>
                  </a:lnTo>
                  <a:lnTo>
                    <a:pt x="817" y="1402"/>
                  </a:lnTo>
                  <a:lnTo>
                    <a:pt x="830" y="1420"/>
                  </a:lnTo>
                  <a:lnTo>
                    <a:pt x="844" y="1443"/>
                  </a:lnTo>
                  <a:lnTo>
                    <a:pt x="864" y="1450"/>
                  </a:lnTo>
                  <a:lnTo>
                    <a:pt x="837" y="1467"/>
                  </a:lnTo>
                  <a:lnTo>
                    <a:pt x="818" y="1451"/>
                  </a:lnTo>
                  <a:lnTo>
                    <a:pt x="797" y="1521"/>
                  </a:lnTo>
                  <a:lnTo>
                    <a:pt x="821" y="1539"/>
                  </a:lnTo>
                  <a:lnTo>
                    <a:pt x="842" y="1606"/>
                  </a:lnTo>
                  <a:lnTo>
                    <a:pt x="823" y="1594"/>
                  </a:lnTo>
                  <a:lnTo>
                    <a:pt x="804" y="1587"/>
                  </a:lnTo>
                  <a:lnTo>
                    <a:pt x="780" y="1583"/>
                  </a:lnTo>
                  <a:lnTo>
                    <a:pt x="765" y="1577"/>
                  </a:lnTo>
                  <a:lnTo>
                    <a:pt x="749" y="1575"/>
                  </a:lnTo>
                  <a:lnTo>
                    <a:pt x="736" y="1549"/>
                  </a:lnTo>
                  <a:lnTo>
                    <a:pt x="705" y="1563"/>
                  </a:lnTo>
                  <a:lnTo>
                    <a:pt x="678" y="1563"/>
                  </a:lnTo>
                  <a:lnTo>
                    <a:pt x="660" y="1542"/>
                  </a:lnTo>
                  <a:lnTo>
                    <a:pt x="613" y="1522"/>
                  </a:lnTo>
                  <a:lnTo>
                    <a:pt x="565" y="1526"/>
                  </a:lnTo>
                  <a:lnTo>
                    <a:pt x="517" y="1494"/>
                  </a:lnTo>
                  <a:lnTo>
                    <a:pt x="555" y="1461"/>
                  </a:lnTo>
                  <a:lnTo>
                    <a:pt x="558" y="1436"/>
                  </a:lnTo>
                  <a:lnTo>
                    <a:pt x="558" y="1409"/>
                  </a:lnTo>
                  <a:lnTo>
                    <a:pt x="561" y="1388"/>
                  </a:lnTo>
                  <a:lnTo>
                    <a:pt x="586" y="1381"/>
                  </a:lnTo>
                  <a:lnTo>
                    <a:pt x="573" y="1340"/>
                  </a:lnTo>
                  <a:lnTo>
                    <a:pt x="544" y="1330"/>
                  </a:lnTo>
                  <a:lnTo>
                    <a:pt x="530" y="1321"/>
                  </a:lnTo>
                  <a:lnTo>
                    <a:pt x="508" y="1328"/>
                  </a:lnTo>
                  <a:lnTo>
                    <a:pt x="464" y="1316"/>
                  </a:lnTo>
                  <a:lnTo>
                    <a:pt x="430" y="1276"/>
                  </a:lnTo>
                  <a:lnTo>
                    <a:pt x="402" y="1265"/>
                  </a:lnTo>
                  <a:lnTo>
                    <a:pt x="389" y="1228"/>
                  </a:lnTo>
                  <a:lnTo>
                    <a:pt x="364" y="1224"/>
                  </a:lnTo>
                  <a:lnTo>
                    <a:pt x="340" y="1235"/>
                  </a:lnTo>
                  <a:lnTo>
                    <a:pt x="324" y="1244"/>
                  </a:lnTo>
                  <a:lnTo>
                    <a:pt x="317" y="1227"/>
                  </a:lnTo>
                  <a:lnTo>
                    <a:pt x="306" y="1210"/>
                  </a:lnTo>
                  <a:lnTo>
                    <a:pt x="338" y="1207"/>
                  </a:lnTo>
                  <a:lnTo>
                    <a:pt x="337" y="1195"/>
                  </a:lnTo>
                  <a:lnTo>
                    <a:pt x="329" y="1188"/>
                  </a:lnTo>
                  <a:lnTo>
                    <a:pt x="317" y="1180"/>
                  </a:lnTo>
                  <a:lnTo>
                    <a:pt x="299" y="1137"/>
                  </a:lnTo>
                  <a:lnTo>
                    <a:pt x="273" y="1113"/>
                  </a:lnTo>
                  <a:lnTo>
                    <a:pt x="248" y="1112"/>
                  </a:lnTo>
                  <a:lnTo>
                    <a:pt x="222" y="1112"/>
                  </a:lnTo>
                  <a:lnTo>
                    <a:pt x="203" y="1099"/>
                  </a:lnTo>
                  <a:lnTo>
                    <a:pt x="187" y="1098"/>
                  </a:lnTo>
                  <a:lnTo>
                    <a:pt x="170" y="1098"/>
                  </a:lnTo>
                  <a:lnTo>
                    <a:pt x="160" y="1109"/>
                  </a:lnTo>
                  <a:lnTo>
                    <a:pt x="143" y="1126"/>
                  </a:lnTo>
                  <a:lnTo>
                    <a:pt x="140" y="1145"/>
                  </a:lnTo>
                  <a:lnTo>
                    <a:pt x="130" y="1150"/>
                  </a:lnTo>
                  <a:lnTo>
                    <a:pt x="122" y="1178"/>
                  </a:lnTo>
                  <a:lnTo>
                    <a:pt x="115" y="1170"/>
                  </a:lnTo>
                  <a:lnTo>
                    <a:pt x="111" y="1159"/>
                  </a:lnTo>
                  <a:lnTo>
                    <a:pt x="0" y="1142"/>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137" name="Group 136">
            <a:extLst>
              <a:ext uri="{FF2B5EF4-FFF2-40B4-BE49-F238E27FC236}">
                <a16:creationId xmlns:a16="http://schemas.microsoft.com/office/drawing/2014/main" id="{3685DAFB-F56F-AE04-4D97-2A7DCEFC7BA1}"/>
              </a:ext>
            </a:extLst>
          </p:cNvPr>
          <p:cNvGrpSpPr/>
          <p:nvPr>
            <p:custDataLst>
              <p:tags r:id="rId6"/>
            </p:custDataLst>
          </p:nvPr>
        </p:nvGrpSpPr>
        <p:grpSpPr>
          <a:xfrm>
            <a:off x="4382153" y="3902714"/>
            <a:ext cx="1366342" cy="1460193"/>
            <a:chOff x="3584599" y="3813250"/>
            <a:chExt cx="1409710" cy="1506538"/>
          </a:xfrm>
          <a:solidFill>
            <a:srgbClr val="C5C0BB"/>
          </a:solidFill>
        </p:grpSpPr>
        <p:sp>
          <p:nvSpPr>
            <p:cNvPr id="138" name="Freeform 447">
              <a:extLst>
                <a:ext uri="{FF2B5EF4-FFF2-40B4-BE49-F238E27FC236}">
                  <a16:creationId xmlns:a16="http://schemas.microsoft.com/office/drawing/2014/main" id="{E21A1159-22CF-11A8-0BFE-1827DC7AE20B}"/>
                </a:ext>
              </a:extLst>
            </p:cNvPr>
            <p:cNvSpPr>
              <a:spLocks noChangeAspect="1"/>
            </p:cNvSpPr>
            <p:nvPr/>
          </p:nvSpPr>
          <p:spPr bwMode="auto">
            <a:xfrm>
              <a:off x="4181502" y="4616529"/>
              <a:ext cx="260351" cy="295276"/>
            </a:xfrm>
            <a:custGeom>
              <a:avLst/>
              <a:gdLst>
                <a:gd name="T0" fmla="*/ 0 w 371"/>
                <a:gd name="T1" fmla="*/ 282466 h 365"/>
                <a:gd name="T2" fmla="*/ 22171 w 371"/>
                <a:gd name="T3" fmla="*/ 282466 h 365"/>
                <a:gd name="T4" fmla="*/ 177365 w 371"/>
                <a:gd name="T5" fmla="*/ 282466 h 365"/>
                <a:gd name="T6" fmla="*/ 199536 w 371"/>
                <a:gd name="T7" fmla="*/ 282466 h 365"/>
                <a:gd name="T8" fmla="*/ 177365 w 371"/>
                <a:gd name="T9" fmla="*/ 282466 h 365"/>
                <a:gd name="T10" fmla="*/ 177365 w 371"/>
                <a:gd name="T11" fmla="*/ 188311 h 365"/>
                <a:gd name="T12" fmla="*/ 221707 w 371"/>
                <a:gd name="T13" fmla="*/ 188311 h 365"/>
                <a:gd name="T14" fmla="*/ 221707 w 371"/>
                <a:gd name="T15" fmla="*/ 141261 h 365"/>
                <a:gd name="T16" fmla="*/ 177365 w 371"/>
                <a:gd name="T17" fmla="*/ 141261 h 365"/>
                <a:gd name="T18" fmla="*/ 177365 w 371"/>
                <a:gd name="T19" fmla="*/ 47106 h 365"/>
                <a:gd name="T20" fmla="*/ 177365 w 371"/>
                <a:gd name="T21" fmla="*/ 47106 h 365"/>
                <a:gd name="T22" fmla="*/ 133024 w 371"/>
                <a:gd name="T23" fmla="*/ 47106 h 365"/>
                <a:gd name="T24" fmla="*/ 133024 w 371"/>
                <a:gd name="T25" fmla="*/ 94155 h 365"/>
                <a:gd name="T26" fmla="*/ 110853 w 371"/>
                <a:gd name="T27" fmla="*/ 94155 h 365"/>
                <a:gd name="T28" fmla="*/ 88683 w 371"/>
                <a:gd name="T29" fmla="*/ 0 h 365"/>
                <a:gd name="T30" fmla="*/ 22171 w 371"/>
                <a:gd name="T31" fmla="*/ 47106 h 365"/>
                <a:gd name="T32" fmla="*/ 44341 w 371"/>
                <a:gd name="T33" fmla="*/ 141261 h 365"/>
                <a:gd name="T34" fmla="*/ 0 w 371"/>
                <a:gd name="T35" fmla="*/ 282466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65"/>
                <a:gd name="T56" fmla="*/ 371 w 371"/>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65">
                  <a:moveTo>
                    <a:pt x="0" y="341"/>
                  </a:moveTo>
                  <a:lnTo>
                    <a:pt x="50" y="328"/>
                  </a:lnTo>
                  <a:lnTo>
                    <a:pt x="288" y="365"/>
                  </a:lnTo>
                  <a:lnTo>
                    <a:pt x="341" y="348"/>
                  </a:lnTo>
                  <a:lnTo>
                    <a:pt x="306" y="321"/>
                  </a:lnTo>
                  <a:lnTo>
                    <a:pt x="306" y="211"/>
                  </a:lnTo>
                  <a:lnTo>
                    <a:pt x="371" y="211"/>
                  </a:lnTo>
                  <a:lnTo>
                    <a:pt x="367" y="150"/>
                  </a:lnTo>
                  <a:lnTo>
                    <a:pt x="306" y="157"/>
                  </a:lnTo>
                  <a:lnTo>
                    <a:pt x="300" y="52"/>
                  </a:lnTo>
                  <a:lnTo>
                    <a:pt x="272" y="33"/>
                  </a:lnTo>
                  <a:lnTo>
                    <a:pt x="235" y="35"/>
                  </a:lnTo>
                  <a:lnTo>
                    <a:pt x="225" y="65"/>
                  </a:lnTo>
                  <a:lnTo>
                    <a:pt x="184" y="68"/>
                  </a:lnTo>
                  <a:lnTo>
                    <a:pt x="135" y="0"/>
                  </a:lnTo>
                  <a:lnTo>
                    <a:pt x="24" y="14"/>
                  </a:lnTo>
                  <a:lnTo>
                    <a:pt x="65" y="153"/>
                  </a:lnTo>
                  <a:lnTo>
                    <a:pt x="0" y="341"/>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9" name="Freeform 448">
              <a:extLst>
                <a:ext uri="{FF2B5EF4-FFF2-40B4-BE49-F238E27FC236}">
                  <a16:creationId xmlns:a16="http://schemas.microsoft.com/office/drawing/2014/main" id="{EA7BB306-F8EF-8EC1-DC72-F07E863536CA}"/>
                </a:ext>
              </a:extLst>
            </p:cNvPr>
            <p:cNvSpPr>
              <a:spLocks noChangeAspect="1"/>
            </p:cNvSpPr>
            <p:nvPr/>
          </p:nvSpPr>
          <p:spPr bwMode="auto">
            <a:xfrm>
              <a:off x="4191027" y="4592716"/>
              <a:ext cx="19050" cy="23813"/>
            </a:xfrm>
            <a:custGeom>
              <a:avLst/>
              <a:gdLst>
                <a:gd name="T0" fmla="*/ 0 w 29"/>
                <a:gd name="T1" fmla="*/ 43384 h 30"/>
                <a:gd name="T2" fmla="*/ 15205 w 29"/>
                <a:gd name="T3" fmla="*/ 43384 h 30"/>
                <a:gd name="T4" fmla="*/ 15205 w 29"/>
                <a:gd name="T5" fmla="*/ 0 h 30"/>
                <a:gd name="T6" fmla="*/ 0 w 29"/>
                <a:gd name="T7" fmla="*/ 43384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0" y="9"/>
                  </a:moveTo>
                  <a:lnTo>
                    <a:pt x="11" y="30"/>
                  </a:lnTo>
                  <a:lnTo>
                    <a:pt x="29" y="0"/>
                  </a:lnTo>
                  <a:lnTo>
                    <a:pt x="0" y="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0" name="Freeform 449">
              <a:extLst>
                <a:ext uri="{FF2B5EF4-FFF2-40B4-BE49-F238E27FC236}">
                  <a16:creationId xmlns:a16="http://schemas.microsoft.com/office/drawing/2014/main" id="{CEE8D36B-EC6C-3B56-C90B-A2008571B613}"/>
                </a:ext>
              </a:extLst>
            </p:cNvPr>
            <p:cNvSpPr>
              <a:spLocks noChangeAspect="1"/>
            </p:cNvSpPr>
            <p:nvPr/>
          </p:nvSpPr>
          <p:spPr bwMode="auto">
            <a:xfrm>
              <a:off x="4352952" y="4903868"/>
              <a:ext cx="192089" cy="219076"/>
            </a:xfrm>
            <a:custGeom>
              <a:avLst/>
              <a:gdLst>
                <a:gd name="T0" fmla="*/ 0 w 275"/>
                <a:gd name="T1" fmla="*/ 135035 h 273"/>
                <a:gd name="T2" fmla="*/ 0 w 275"/>
                <a:gd name="T3" fmla="*/ 44994 h 273"/>
                <a:gd name="T4" fmla="*/ 21352 w 275"/>
                <a:gd name="T5" fmla="*/ 44994 h 273"/>
                <a:gd name="T6" fmla="*/ 21352 w 275"/>
                <a:gd name="T7" fmla="*/ 0 h 273"/>
                <a:gd name="T8" fmla="*/ 42675 w 275"/>
                <a:gd name="T9" fmla="*/ 0 h 273"/>
                <a:gd name="T10" fmla="*/ 64027 w 275"/>
                <a:gd name="T11" fmla="*/ 0 h 273"/>
                <a:gd name="T12" fmla="*/ 85351 w 275"/>
                <a:gd name="T13" fmla="*/ 0 h 273"/>
                <a:gd name="T14" fmla="*/ 128026 w 275"/>
                <a:gd name="T15" fmla="*/ 44994 h 273"/>
                <a:gd name="T16" fmla="*/ 149378 w 275"/>
                <a:gd name="T17" fmla="*/ 89987 h 273"/>
                <a:gd name="T18" fmla="*/ 85351 w 275"/>
                <a:gd name="T19" fmla="*/ 135035 h 273"/>
                <a:gd name="T20" fmla="*/ 64027 w 275"/>
                <a:gd name="T21" fmla="*/ 135035 h 273"/>
                <a:gd name="T22" fmla="*/ 42675 w 275"/>
                <a:gd name="T23" fmla="*/ 180028 h 273"/>
                <a:gd name="T24" fmla="*/ 21352 w 275"/>
                <a:gd name="T25" fmla="*/ 180028 h 273"/>
                <a:gd name="T26" fmla="*/ 21352 w 275"/>
                <a:gd name="T27" fmla="*/ 135035 h 273"/>
                <a:gd name="T28" fmla="*/ 0 w 275"/>
                <a:gd name="T29" fmla="*/ 135035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273"/>
                <a:gd name="T47" fmla="*/ 275 w 27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273">
                  <a:moveTo>
                    <a:pt x="0" y="209"/>
                  </a:moveTo>
                  <a:lnTo>
                    <a:pt x="0" y="127"/>
                  </a:lnTo>
                  <a:lnTo>
                    <a:pt x="30" y="126"/>
                  </a:lnTo>
                  <a:lnTo>
                    <a:pt x="30" y="21"/>
                  </a:lnTo>
                  <a:lnTo>
                    <a:pt x="87" y="10"/>
                  </a:lnTo>
                  <a:lnTo>
                    <a:pt x="105" y="27"/>
                  </a:lnTo>
                  <a:lnTo>
                    <a:pt x="153" y="0"/>
                  </a:lnTo>
                  <a:lnTo>
                    <a:pt x="235" y="113"/>
                  </a:lnTo>
                  <a:lnTo>
                    <a:pt x="275" y="133"/>
                  </a:lnTo>
                  <a:lnTo>
                    <a:pt x="164" y="235"/>
                  </a:lnTo>
                  <a:lnTo>
                    <a:pt x="99" y="235"/>
                  </a:lnTo>
                  <a:lnTo>
                    <a:pt x="65" y="272"/>
                  </a:lnTo>
                  <a:lnTo>
                    <a:pt x="24" y="273"/>
                  </a:lnTo>
                  <a:lnTo>
                    <a:pt x="26" y="239"/>
                  </a:lnTo>
                  <a:lnTo>
                    <a:pt x="0" y="20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1" name="Freeform 450">
              <a:extLst>
                <a:ext uri="{FF2B5EF4-FFF2-40B4-BE49-F238E27FC236}">
                  <a16:creationId xmlns:a16="http://schemas.microsoft.com/office/drawing/2014/main" id="{E5F95F2C-1FB1-63CA-6073-DACAF02C1C73}"/>
                </a:ext>
              </a:extLst>
            </p:cNvPr>
            <p:cNvSpPr>
              <a:spLocks noChangeAspect="1"/>
            </p:cNvSpPr>
            <p:nvPr/>
          </p:nvSpPr>
          <p:spPr bwMode="auto">
            <a:xfrm>
              <a:off x="4543454" y="4538741"/>
              <a:ext cx="33339" cy="44450"/>
            </a:xfrm>
            <a:custGeom>
              <a:avLst/>
              <a:gdLst>
                <a:gd name="T0" fmla="*/ 0 w 51"/>
                <a:gd name="T1" fmla="*/ 0 h 57"/>
                <a:gd name="T2" fmla="*/ 14490 w 51"/>
                <a:gd name="T3" fmla="*/ 0 h 57"/>
                <a:gd name="T4" fmla="*/ 14490 w 51"/>
                <a:gd name="T5" fmla="*/ 0 h 57"/>
                <a:gd name="T6" fmla="*/ 14490 w 51"/>
                <a:gd name="T7" fmla="*/ 0 h 57"/>
                <a:gd name="T8" fmla="*/ 14490 w 51"/>
                <a:gd name="T9" fmla="*/ 0 h 57"/>
                <a:gd name="T10" fmla="*/ 0 w 51"/>
                <a:gd name="T11" fmla="*/ 0 h 57"/>
                <a:gd name="T12" fmla="*/ 0 60000 65536"/>
                <a:gd name="T13" fmla="*/ 0 60000 65536"/>
                <a:gd name="T14" fmla="*/ 0 60000 65536"/>
                <a:gd name="T15" fmla="*/ 0 60000 65536"/>
                <a:gd name="T16" fmla="*/ 0 60000 65536"/>
                <a:gd name="T17" fmla="*/ 0 60000 65536"/>
                <a:gd name="T18" fmla="*/ 0 w 51"/>
                <a:gd name="T19" fmla="*/ 0 h 57"/>
                <a:gd name="T20" fmla="*/ 51 w 5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1" h="57">
                  <a:moveTo>
                    <a:pt x="0" y="9"/>
                  </a:moveTo>
                  <a:lnTo>
                    <a:pt x="5" y="30"/>
                  </a:lnTo>
                  <a:lnTo>
                    <a:pt x="18" y="57"/>
                  </a:lnTo>
                  <a:lnTo>
                    <a:pt x="51" y="24"/>
                  </a:lnTo>
                  <a:lnTo>
                    <a:pt x="48" y="0"/>
                  </a:lnTo>
                  <a:lnTo>
                    <a:pt x="0" y="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2" name="Freeform 451">
              <a:extLst>
                <a:ext uri="{FF2B5EF4-FFF2-40B4-BE49-F238E27FC236}">
                  <a16:creationId xmlns:a16="http://schemas.microsoft.com/office/drawing/2014/main" id="{331C9A7E-2A0F-0BE9-D6D8-E7B527223392}"/>
                </a:ext>
              </a:extLst>
            </p:cNvPr>
            <p:cNvSpPr>
              <a:spLocks noChangeAspect="1"/>
            </p:cNvSpPr>
            <p:nvPr/>
          </p:nvSpPr>
          <p:spPr bwMode="auto">
            <a:xfrm>
              <a:off x="4118001" y="4181552"/>
              <a:ext cx="157164" cy="263527"/>
            </a:xfrm>
            <a:custGeom>
              <a:avLst/>
              <a:gdLst>
                <a:gd name="T0" fmla="*/ 0 w 227"/>
                <a:gd name="T1" fmla="*/ 136672 h 328"/>
                <a:gd name="T2" fmla="*/ 20610 w 227"/>
                <a:gd name="T3" fmla="*/ 136672 h 328"/>
                <a:gd name="T4" fmla="*/ 41193 w 227"/>
                <a:gd name="T5" fmla="*/ 136672 h 328"/>
                <a:gd name="T6" fmla="*/ 82387 w 227"/>
                <a:gd name="T7" fmla="*/ 45539 h 328"/>
                <a:gd name="T8" fmla="*/ 82387 w 227"/>
                <a:gd name="T9" fmla="*/ 45539 h 328"/>
                <a:gd name="T10" fmla="*/ 82387 w 227"/>
                <a:gd name="T11" fmla="*/ 45539 h 328"/>
                <a:gd name="T12" fmla="*/ 102997 w 227"/>
                <a:gd name="T13" fmla="*/ 0 h 328"/>
                <a:gd name="T14" fmla="*/ 102997 w 227"/>
                <a:gd name="T15" fmla="*/ 45539 h 328"/>
                <a:gd name="T16" fmla="*/ 82387 w 227"/>
                <a:gd name="T17" fmla="*/ 45539 h 328"/>
                <a:gd name="T18" fmla="*/ 102997 w 227"/>
                <a:gd name="T19" fmla="*/ 136672 h 328"/>
                <a:gd name="T20" fmla="*/ 102997 w 227"/>
                <a:gd name="T21" fmla="*/ 136672 h 328"/>
                <a:gd name="T22" fmla="*/ 123580 w 227"/>
                <a:gd name="T23" fmla="*/ 227749 h 328"/>
                <a:gd name="T24" fmla="*/ 102997 w 227"/>
                <a:gd name="T25" fmla="*/ 227749 h 328"/>
                <a:gd name="T26" fmla="*/ 82387 w 227"/>
                <a:gd name="T27" fmla="*/ 227749 h 328"/>
                <a:gd name="T28" fmla="*/ 41193 w 227"/>
                <a:gd name="T29" fmla="*/ 227749 h 328"/>
                <a:gd name="T30" fmla="*/ 20610 w 227"/>
                <a:gd name="T31" fmla="*/ 227749 h 328"/>
                <a:gd name="T32" fmla="*/ 20610 w 227"/>
                <a:gd name="T33" fmla="*/ 182210 h 328"/>
                <a:gd name="T34" fmla="*/ 0 w 227"/>
                <a:gd name="T35" fmla="*/ 136672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28"/>
                <a:gd name="T56" fmla="*/ 227 w 227"/>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28">
                  <a:moveTo>
                    <a:pt x="0" y="235"/>
                  </a:moveTo>
                  <a:lnTo>
                    <a:pt x="31" y="172"/>
                  </a:lnTo>
                  <a:lnTo>
                    <a:pt x="87" y="182"/>
                  </a:lnTo>
                  <a:lnTo>
                    <a:pt x="146" y="53"/>
                  </a:lnTo>
                  <a:lnTo>
                    <a:pt x="177" y="31"/>
                  </a:lnTo>
                  <a:lnTo>
                    <a:pt x="166" y="4"/>
                  </a:lnTo>
                  <a:lnTo>
                    <a:pt x="180" y="0"/>
                  </a:lnTo>
                  <a:lnTo>
                    <a:pt x="201" y="80"/>
                  </a:lnTo>
                  <a:lnTo>
                    <a:pt x="166" y="94"/>
                  </a:lnTo>
                  <a:lnTo>
                    <a:pt x="207" y="157"/>
                  </a:lnTo>
                  <a:lnTo>
                    <a:pt x="180" y="232"/>
                  </a:lnTo>
                  <a:lnTo>
                    <a:pt x="227" y="288"/>
                  </a:lnTo>
                  <a:lnTo>
                    <a:pt x="221" y="328"/>
                  </a:lnTo>
                  <a:lnTo>
                    <a:pt x="145" y="309"/>
                  </a:lnTo>
                  <a:lnTo>
                    <a:pt x="84" y="308"/>
                  </a:lnTo>
                  <a:lnTo>
                    <a:pt x="36" y="309"/>
                  </a:lnTo>
                  <a:lnTo>
                    <a:pt x="34" y="256"/>
                  </a:lnTo>
                  <a:lnTo>
                    <a:pt x="0" y="23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3" name="Freeform 452">
              <a:extLst>
                <a:ext uri="{FF2B5EF4-FFF2-40B4-BE49-F238E27FC236}">
                  <a16:creationId xmlns:a16="http://schemas.microsoft.com/office/drawing/2014/main" id="{423B76D0-9A49-1058-217D-3469887FB860}"/>
                </a:ext>
              </a:extLst>
            </p:cNvPr>
            <p:cNvSpPr>
              <a:spLocks noChangeAspect="1"/>
            </p:cNvSpPr>
            <p:nvPr/>
          </p:nvSpPr>
          <p:spPr bwMode="auto">
            <a:xfrm>
              <a:off x="4243416" y="4222828"/>
              <a:ext cx="266702" cy="190501"/>
            </a:xfrm>
            <a:custGeom>
              <a:avLst/>
              <a:gdLst>
                <a:gd name="T0" fmla="*/ 0 w 382"/>
                <a:gd name="T1" fmla="*/ 139257 h 236"/>
                <a:gd name="T2" fmla="*/ 21314 w 382"/>
                <a:gd name="T3" fmla="*/ 92857 h 236"/>
                <a:gd name="T4" fmla="*/ 63913 w 382"/>
                <a:gd name="T5" fmla="*/ 92857 h 236"/>
                <a:gd name="T6" fmla="*/ 63913 w 382"/>
                <a:gd name="T7" fmla="*/ 46400 h 236"/>
                <a:gd name="T8" fmla="*/ 85199 w 382"/>
                <a:gd name="T9" fmla="*/ 46400 h 236"/>
                <a:gd name="T10" fmla="*/ 127826 w 382"/>
                <a:gd name="T11" fmla="*/ 0 h 236"/>
                <a:gd name="T12" fmla="*/ 149112 w 382"/>
                <a:gd name="T13" fmla="*/ 46400 h 236"/>
                <a:gd name="T14" fmla="*/ 170425 w 382"/>
                <a:gd name="T15" fmla="*/ 92857 h 236"/>
                <a:gd name="T16" fmla="*/ 213025 w 382"/>
                <a:gd name="T17" fmla="*/ 139257 h 236"/>
                <a:gd name="T18" fmla="*/ 106512 w 382"/>
                <a:gd name="T19" fmla="*/ 185657 h 236"/>
                <a:gd name="T20" fmla="*/ 85199 w 382"/>
                <a:gd name="T21" fmla="*/ 139257 h 236"/>
                <a:gd name="T22" fmla="*/ 63913 w 382"/>
                <a:gd name="T23" fmla="*/ 185657 h 236"/>
                <a:gd name="T24" fmla="*/ 42599 w 382"/>
                <a:gd name="T25" fmla="*/ 185657 h 236"/>
                <a:gd name="T26" fmla="*/ 21314 w 382"/>
                <a:gd name="T27" fmla="*/ 185657 h 236"/>
                <a:gd name="T28" fmla="*/ 0 w 382"/>
                <a:gd name="T29" fmla="*/ 13925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2"/>
                <a:gd name="T46" fmla="*/ 0 h 236"/>
                <a:gd name="T47" fmla="*/ 382 w 38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2" h="236">
                  <a:moveTo>
                    <a:pt x="0" y="180"/>
                  </a:moveTo>
                  <a:lnTo>
                    <a:pt x="27" y="105"/>
                  </a:lnTo>
                  <a:lnTo>
                    <a:pt x="122" y="86"/>
                  </a:lnTo>
                  <a:lnTo>
                    <a:pt x="130" y="61"/>
                  </a:lnTo>
                  <a:lnTo>
                    <a:pt x="174" y="52"/>
                  </a:lnTo>
                  <a:lnTo>
                    <a:pt x="239" y="0"/>
                  </a:lnTo>
                  <a:lnTo>
                    <a:pt x="262" y="62"/>
                  </a:lnTo>
                  <a:lnTo>
                    <a:pt x="311" y="86"/>
                  </a:lnTo>
                  <a:lnTo>
                    <a:pt x="382" y="171"/>
                  </a:lnTo>
                  <a:lnTo>
                    <a:pt x="205" y="195"/>
                  </a:lnTo>
                  <a:lnTo>
                    <a:pt x="147" y="171"/>
                  </a:lnTo>
                  <a:lnTo>
                    <a:pt x="122" y="214"/>
                  </a:lnTo>
                  <a:lnTo>
                    <a:pt x="71" y="214"/>
                  </a:lnTo>
                  <a:lnTo>
                    <a:pt x="47" y="236"/>
                  </a:lnTo>
                  <a:lnTo>
                    <a:pt x="0" y="18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4" name="Freeform 453">
              <a:extLst>
                <a:ext uri="{FF2B5EF4-FFF2-40B4-BE49-F238E27FC236}">
                  <a16:creationId xmlns:a16="http://schemas.microsoft.com/office/drawing/2014/main" id="{6AEC7999-F81F-0339-2ACE-6998ED8DC536}"/>
                </a:ext>
              </a:extLst>
            </p:cNvPr>
            <p:cNvSpPr>
              <a:spLocks noChangeAspect="1"/>
            </p:cNvSpPr>
            <p:nvPr/>
          </p:nvSpPr>
          <p:spPr bwMode="auto">
            <a:xfrm>
              <a:off x="4218015" y="3921201"/>
              <a:ext cx="220664" cy="385764"/>
            </a:xfrm>
            <a:custGeom>
              <a:avLst/>
              <a:gdLst>
                <a:gd name="T0" fmla="*/ 0 w 315"/>
                <a:gd name="T1" fmla="*/ 180906 h 480"/>
                <a:gd name="T2" fmla="*/ 21669 w 315"/>
                <a:gd name="T3" fmla="*/ 180906 h 480"/>
                <a:gd name="T4" fmla="*/ 21669 w 315"/>
                <a:gd name="T5" fmla="*/ 226146 h 480"/>
                <a:gd name="T6" fmla="*/ 43338 w 315"/>
                <a:gd name="T7" fmla="*/ 271387 h 480"/>
                <a:gd name="T8" fmla="*/ 21669 w 315"/>
                <a:gd name="T9" fmla="*/ 271387 h 480"/>
                <a:gd name="T10" fmla="*/ 43338 w 315"/>
                <a:gd name="T11" fmla="*/ 316627 h 480"/>
                <a:gd name="T12" fmla="*/ 86677 w 315"/>
                <a:gd name="T13" fmla="*/ 316627 h 480"/>
                <a:gd name="T14" fmla="*/ 86677 w 315"/>
                <a:gd name="T15" fmla="*/ 271387 h 480"/>
                <a:gd name="T16" fmla="*/ 108347 w 315"/>
                <a:gd name="T17" fmla="*/ 271387 h 480"/>
                <a:gd name="T18" fmla="*/ 151686 w 315"/>
                <a:gd name="T19" fmla="*/ 226146 h 480"/>
                <a:gd name="T20" fmla="*/ 151686 w 315"/>
                <a:gd name="T21" fmla="*/ 180906 h 480"/>
                <a:gd name="T22" fmla="*/ 173355 w 315"/>
                <a:gd name="T23" fmla="*/ 135666 h 480"/>
                <a:gd name="T24" fmla="*/ 173355 w 315"/>
                <a:gd name="T25" fmla="*/ 135666 h 480"/>
                <a:gd name="T26" fmla="*/ 173355 w 315"/>
                <a:gd name="T27" fmla="*/ 45240 h 480"/>
                <a:gd name="T28" fmla="*/ 43338 w 315"/>
                <a:gd name="T29" fmla="*/ 0 h 480"/>
                <a:gd name="T30" fmla="*/ 21669 w 315"/>
                <a:gd name="T31" fmla="*/ 0 h 480"/>
                <a:gd name="T32" fmla="*/ 21669 w 315"/>
                <a:gd name="T33" fmla="*/ 0 h 480"/>
                <a:gd name="T34" fmla="*/ 43338 w 315"/>
                <a:gd name="T35" fmla="*/ 45240 h 480"/>
                <a:gd name="T36" fmla="*/ 43338 w 315"/>
                <a:gd name="T37" fmla="*/ 135666 h 480"/>
                <a:gd name="T38" fmla="*/ 0 w 315"/>
                <a:gd name="T39" fmla="*/ 180906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480"/>
                <a:gd name="T62" fmla="*/ 315 w 315"/>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480">
                  <a:moveTo>
                    <a:pt x="0" y="275"/>
                  </a:moveTo>
                  <a:lnTo>
                    <a:pt x="46" y="299"/>
                  </a:lnTo>
                  <a:lnTo>
                    <a:pt x="35" y="323"/>
                  </a:lnTo>
                  <a:lnTo>
                    <a:pt x="56" y="403"/>
                  </a:lnTo>
                  <a:lnTo>
                    <a:pt x="21" y="417"/>
                  </a:lnTo>
                  <a:lnTo>
                    <a:pt x="62" y="480"/>
                  </a:lnTo>
                  <a:lnTo>
                    <a:pt x="157" y="461"/>
                  </a:lnTo>
                  <a:lnTo>
                    <a:pt x="165" y="436"/>
                  </a:lnTo>
                  <a:lnTo>
                    <a:pt x="209" y="427"/>
                  </a:lnTo>
                  <a:lnTo>
                    <a:pt x="274" y="375"/>
                  </a:lnTo>
                  <a:lnTo>
                    <a:pt x="252" y="317"/>
                  </a:lnTo>
                  <a:lnTo>
                    <a:pt x="284" y="238"/>
                  </a:lnTo>
                  <a:lnTo>
                    <a:pt x="314" y="232"/>
                  </a:lnTo>
                  <a:lnTo>
                    <a:pt x="315" y="120"/>
                  </a:lnTo>
                  <a:lnTo>
                    <a:pt x="80" y="0"/>
                  </a:lnTo>
                  <a:lnTo>
                    <a:pt x="49" y="11"/>
                  </a:lnTo>
                  <a:lnTo>
                    <a:pt x="49" y="60"/>
                  </a:lnTo>
                  <a:lnTo>
                    <a:pt x="80" y="94"/>
                  </a:lnTo>
                  <a:lnTo>
                    <a:pt x="62" y="197"/>
                  </a:lnTo>
                  <a:lnTo>
                    <a:pt x="0" y="27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5" name="Freeform 454">
              <a:extLst>
                <a:ext uri="{FF2B5EF4-FFF2-40B4-BE49-F238E27FC236}">
                  <a16:creationId xmlns:a16="http://schemas.microsoft.com/office/drawing/2014/main" id="{6F729110-62AC-8570-AAE7-6B647F7B6AAD}"/>
                </a:ext>
              </a:extLst>
            </p:cNvPr>
            <p:cNvSpPr>
              <a:spLocks noChangeAspect="1"/>
            </p:cNvSpPr>
            <p:nvPr/>
          </p:nvSpPr>
          <p:spPr bwMode="auto">
            <a:xfrm>
              <a:off x="4175152" y="4395865"/>
              <a:ext cx="152401" cy="203201"/>
            </a:xfrm>
            <a:custGeom>
              <a:avLst/>
              <a:gdLst>
                <a:gd name="T0" fmla="*/ 0 w 221"/>
                <a:gd name="T1" fmla="*/ 135406 h 253"/>
                <a:gd name="T2" fmla="*/ 20024 w 221"/>
                <a:gd name="T3" fmla="*/ 135406 h 253"/>
                <a:gd name="T4" fmla="*/ 20024 w 221"/>
                <a:gd name="T5" fmla="*/ 135406 h 253"/>
                <a:gd name="T6" fmla="*/ 60072 w 221"/>
                <a:gd name="T7" fmla="*/ 135406 h 253"/>
                <a:gd name="T8" fmla="*/ 60072 w 221"/>
                <a:gd name="T9" fmla="*/ 135406 h 253"/>
                <a:gd name="T10" fmla="*/ 60072 w 221"/>
                <a:gd name="T11" fmla="*/ 90270 h 253"/>
                <a:gd name="T12" fmla="*/ 100094 w 221"/>
                <a:gd name="T13" fmla="*/ 45135 h 253"/>
                <a:gd name="T14" fmla="*/ 100094 w 221"/>
                <a:gd name="T15" fmla="*/ 0 h 253"/>
                <a:gd name="T16" fmla="*/ 80070 w 221"/>
                <a:gd name="T17" fmla="*/ 0 h 253"/>
                <a:gd name="T18" fmla="*/ 60072 w 221"/>
                <a:gd name="T19" fmla="*/ 0 h 253"/>
                <a:gd name="T20" fmla="*/ 60072 w 221"/>
                <a:gd name="T21" fmla="*/ 0 h 253"/>
                <a:gd name="T22" fmla="*/ 40048 w 221"/>
                <a:gd name="T23" fmla="*/ 0 h 253"/>
                <a:gd name="T24" fmla="*/ 40048 w 221"/>
                <a:gd name="T25" fmla="*/ 45135 h 253"/>
                <a:gd name="T26" fmla="*/ 40048 w 221"/>
                <a:gd name="T27" fmla="*/ 45135 h 253"/>
                <a:gd name="T28" fmla="*/ 40048 w 221"/>
                <a:gd name="T29" fmla="*/ 90270 h 253"/>
                <a:gd name="T30" fmla="*/ 20024 w 221"/>
                <a:gd name="T31" fmla="*/ 90270 h 253"/>
                <a:gd name="T32" fmla="*/ 0 w 221"/>
                <a:gd name="T33" fmla="*/ 135406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253"/>
                <a:gd name="T53" fmla="*/ 221 w 221"/>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253">
                  <a:moveTo>
                    <a:pt x="0" y="222"/>
                  </a:moveTo>
                  <a:lnTo>
                    <a:pt x="23" y="253"/>
                  </a:lnTo>
                  <a:lnTo>
                    <a:pt x="52" y="244"/>
                  </a:lnTo>
                  <a:lnTo>
                    <a:pt x="98" y="246"/>
                  </a:lnTo>
                  <a:lnTo>
                    <a:pt x="139" y="219"/>
                  </a:lnTo>
                  <a:lnTo>
                    <a:pt x="149" y="168"/>
                  </a:lnTo>
                  <a:lnTo>
                    <a:pt x="192" y="126"/>
                  </a:lnTo>
                  <a:lnTo>
                    <a:pt x="221" y="0"/>
                  </a:lnTo>
                  <a:lnTo>
                    <a:pt x="170" y="0"/>
                  </a:lnTo>
                  <a:lnTo>
                    <a:pt x="146" y="22"/>
                  </a:lnTo>
                  <a:lnTo>
                    <a:pt x="140" y="62"/>
                  </a:lnTo>
                  <a:lnTo>
                    <a:pt x="64" y="43"/>
                  </a:lnTo>
                  <a:lnTo>
                    <a:pt x="61" y="70"/>
                  </a:lnTo>
                  <a:lnTo>
                    <a:pt x="91" y="73"/>
                  </a:lnTo>
                  <a:lnTo>
                    <a:pt x="82" y="174"/>
                  </a:lnTo>
                  <a:lnTo>
                    <a:pt x="44" y="162"/>
                  </a:lnTo>
                  <a:lnTo>
                    <a:pt x="0" y="22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6" name="Freeform 455">
              <a:extLst>
                <a:ext uri="{FF2B5EF4-FFF2-40B4-BE49-F238E27FC236}">
                  <a16:creationId xmlns:a16="http://schemas.microsoft.com/office/drawing/2014/main" id="{9BB6B536-22E9-042F-64B7-400D26108DFE}"/>
                </a:ext>
              </a:extLst>
            </p:cNvPr>
            <p:cNvSpPr>
              <a:spLocks noChangeAspect="1"/>
            </p:cNvSpPr>
            <p:nvPr/>
          </p:nvSpPr>
          <p:spPr bwMode="auto">
            <a:xfrm>
              <a:off x="4197377" y="4362528"/>
              <a:ext cx="387352" cy="431802"/>
            </a:xfrm>
            <a:custGeom>
              <a:avLst/>
              <a:gdLst>
                <a:gd name="T0" fmla="*/ 0 w 556"/>
                <a:gd name="T1" fmla="*/ 184184 h 536"/>
                <a:gd name="T2" fmla="*/ 21210 w 556"/>
                <a:gd name="T3" fmla="*/ 230216 h 536"/>
                <a:gd name="T4" fmla="*/ 63657 w 556"/>
                <a:gd name="T5" fmla="*/ 184184 h 536"/>
                <a:gd name="T6" fmla="*/ 84895 w 556"/>
                <a:gd name="T7" fmla="*/ 276303 h 536"/>
                <a:gd name="T8" fmla="*/ 106105 w 556"/>
                <a:gd name="T9" fmla="*/ 230216 h 536"/>
                <a:gd name="T10" fmla="*/ 106105 w 556"/>
                <a:gd name="T11" fmla="*/ 230216 h 536"/>
                <a:gd name="T12" fmla="*/ 148553 w 556"/>
                <a:gd name="T13" fmla="*/ 230216 h 536"/>
                <a:gd name="T14" fmla="*/ 148553 w 556"/>
                <a:gd name="T15" fmla="*/ 230216 h 536"/>
                <a:gd name="T16" fmla="*/ 169762 w 556"/>
                <a:gd name="T17" fmla="*/ 322335 h 536"/>
                <a:gd name="T18" fmla="*/ 191000 w 556"/>
                <a:gd name="T19" fmla="*/ 322335 h 536"/>
                <a:gd name="T20" fmla="*/ 275867 w 556"/>
                <a:gd name="T21" fmla="*/ 368367 h 536"/>
                <a:gd name="T22" fmla="*/ 275867 w 556"/>
                <a:gd name="T23" fmla="*/ 322335 h 536"/>
                <a:gd name="T24" fmla="*/ 254657 w 556"/>
                <a:gd name="T25" fmla="*/ 322335 h 536"/>
                <a:gd name="T26" fmla="*/ 254657 w 556"/>
                <a:gd name="T27" fmla="*/ 276303 h 536"/>
                <a:gd name="T28" fmla="*/ 297105 w 556"/>
                <a:gd name="T29" fmla="*/ 276303 h 536"/>
                <a:gd name="T30" fmla="*/ 275867 w 556"/>
                <a:gd name="T31" fmla="*/ 230216 h 536"/>
                <a:gd name="T32" fmla="*/ 254657 w 556"/>
                <a:gd name="T33" fmla="*/ 138152 h 536"/>
                <a:gd name="T34" fmla="*/ 254657 w 556"/>
                <a:gd name="T35" fmla="*/ 138152 h 536"/>
                <a:gd name="T36" fmla="*/ 275867 w 556"/>
                <a:gd name="T37" fmla="*/ 92120 h 536"/>
                <a:gd name="T38" fmla="*/ 297105 w 556"/>
                <a:gd name="T39" fmla="*/ 46032 h 536"/>
                <a:gd name="T40" fmla="*/ 297105 w 556"/>
                <a:gd name="T41" fmla="*/ 46032 h 536"/>
                <a:gd name="T42" fmla="*/ 297105 w 556"/>
                <a:gd name="T43" fmla="*/ 46032 h 536"/>
                <a:gd name="T44" fmla="*/ 233420 w 556"/>
                <a:gd name="T45" fmla="*/ 0 h 536"/>
                <a:gd name="T46" fmla="*/ 148553 w 556"/>
                <a:gd name="T47" fmla="*/ 46032 h 536"/>
                <a:gd name="T48" fmla="*/ 106105 w 556"/>
                <a:gd name="T49" fmla="*/ 0 h 536"/>
                <a:gd name="T50" fmla="*/ 106105 w 556"/>
                <a:gd name="T51" fmla="*/ 46032 h 536"/>
                <a:gd name="T52" fmla="*/ 84895 w 556"/>
                <a:gd name="T53" fmla="*/ 92120 h 536"/>
                <a:gd name="T54" fmla="*/ 63657 w 556"/>
                <a:gd name="T55" fmla="*/ 138152 h 536"/>
                <a:gd name="T56" fmla="*/ 63657 w 556"/>
                <a:gd name="T57" fmla="*/ 184184 h 536"/>
                <a:gd name="T58" fmla="*/ 42448 w 556"/>
                <a:gd name="T59" fmla="*/ 184184 h 536"/>
                <a:gd name="T60" fmla="*/ 21210 w 556"/>
                <a:gd name="T61" fmla="*/ 184184 h 536"/>
                <a:gd name="T62" fmla="*/ 0 w 556"/>
                <a:gd name="T63" fmla="*/ 184184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6"/>
                <a:gd name="T97" fmla="*/ 0 h 536"/>
                <a:gd name="T98" fmla="*/ 556 w 556"/>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6" h="536">
                  <a:moveTo>
                    <a:pt x="0" y="317"/>
                  </a:moveTo>
                  <a:lnTo>
                    <a:pt x="1" y="331"/>
                  </a:lnTo>
                  <a:lnTo>
                    <a:pt x="112" y="317"/>
                  </a:lnTo>
                  <a:lnTo>
                    <a:pt x="161" y="385"/>
                  </a:lnTo>
                  <a:lnTo>
                    <a:pt x="202" y="382"/>
                  </a:lnTo>
                  <a:lnTo>
                    <a:pt x="212" y="352"/>
                  </a:lnTo>
                  <a:lnTo>
                    <a:pt x="249" y="350"/>
                  </a:lnTo>
                  <a:lnTo>
                    <a:pt x="277" y="369"/>
                  </a:lnTo>
                  <a:lnTo>
                    <a:pt x="283" y="474"/>
                  </a:lnTo>
                  <a:lnTo>
                    <a:pt x="344" y="467"/>
                  </a:lnTo>
                  <a:lnTo>
                    <a:pt x="511" y="536"/>
                  </a:lnTo>
                  <a:lnTo>
                    <a:pt x="511" y="505"/>
                  </a:lnTo>
                  <a:lnTo>
                    <a:pt x="478" y="491"/>
                  </a:lnTo>
                  <a:lnTo>
                    <a:pt x="484" y="415"/>
                  </a:lnTo>
                  <a:lnTo>
                    <a:pt x="538" y="388"/>
                  </a:lnTo>
                  <a:lnTo>
                    <a:pt x="504" y="335"/>
                  </a:lnTo>
                  <a:lnTo>
                    <a:pt x="498" y="248"/>
                  </a:lnTo>
                  <a:lnTo>
                    <a:pt x="493" y="227"/>
                  </a:lnTo>
                  <a:lnTo>
                    <a:pt x="511" y="187"/>
                  </a:lnTo>
                  <a:lnTo>
                    <a:pt x="538" y="113"/>
                  </a:lnTo>
                  <a:lnTo>
                    <a:pt x="556" y="85"/>
                  </a:lnTo>
                  <a:lnTo>
                    <a:pt x="546" y="43"/>
                  </a:lnTo>
                  <a:lnTo>
                    <a:pt x="447" y="0"/>
                  </a:lnTo>
                  <a:lnTo>
                    <a:pt x="270" y="24"/>
                  </a:lnTo>
                  <a:lnTo>
                    <a:pt x="212" y="0"/>
                  </a:lnTo>
                  <a:lnTo>
                    <a:pt x="187" y="43"/>
                  </a:lnTo>
                  <a:lnTo>
                    <a:pt x="158" y="169"/>
                  </a:lnTo>
                  <a:lnTo>
                    <a:pt x="115" y="211"/>
                  </a:lnTo>
                  <a:lnTo>
                    <a:pt x="105" y="262"/>
                  </a:lnTo>
                  <a:lnTo>
                    <a:pt x="64" y="289"/>
                  </a:lnTo>
                  <a:lnTo>
                    <a:pt x="18" y="287"/>
                  </a:lnTo>
                  <a:lnTo>
                    <a:pt x="0" y="31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7" name="Freeform 457">
              <a:extLst>
                <a:ext uri="{FF2B5EF4-FFF2-40B4-BE49-F238E27FC236}">
                  <a16:creationId xmlns:a16="http://schemas.microsoft.com/office/drawing/2014/main" id="{F8656A47-B783-D212-8FEB-4DC563CA6E6B}"/>
                </a:ext>
              </a:extLst>
            </p:cNvPr>
            <p:cNvSpPr>
              <a:spLocks noChangeAspect="1"/>
            </p:cNvSpPr>
            <p:nvPr/>
          </p:nvSpPr>
          <p:spPr bwMode="auto">
            <a:xfrm>
              <a:off x="3964013" y="4189489"/>
              <a:ext cx="53975" cy="146051"/>
            </a:xfrm>
            <a:custGeom>
              <a:avLst/>
              <a:gdLst>
                <a:gd name="T0" fmla="*/ 0 w 80"/>
                <a:gd name="T1" fmla="*/ 49001 h 179"/>
                <a:gd name="T2" fmla="*/ 17436 w 80"/>
                <a:gd name="T3" fmla="*/ 147003 h 179"/>
                <a:gd name="T4" fmla="*/ 17436 w 80"/>
                <a:gd name="T5" fmla="*/ 147003 h 179"/>
                <a:gd name="T6" fmla="*/ 34873 w 80"/>
                <a:gd name="T7" fmla="*/ 49001 h 179"/>
                <a:gd name="T8" fmla="*/ 17436 w 80"/>
                <a:gd name="T9" fmla="*/ 0 h 179"/>
                <a:gd name="T10" fmla="*/ 17436 w 80"/>
                <a:gd name="T11" fmla="*/ 49001 h 179"/>
                <a:gd name="T12" fmla="*/ 0 w 80"/>
                <a:gd name="T13" fmla="*/ 49001 h 179"/>
                <a:gd name="T14" fmla="*/ 0 60000 65536"/>
                <a:gd name="T15" fmla="*/ 0 60000 65536"/>
                <a:gd name="T16" fmla="*/ 0 60000 65536"/>
                <a:gd name="T17" fmla="*/ 0 60000 65536"/>
                <a:gd name="T18" fmla="*/ 0 60000 65536"/>
                <a:gd name="T19" fmla="*/ 0 60000 65536"/>
                <a:gd name="T20" fmla="*/ 0 60000 65536"/>
                <a:gd name="T21" fmla="*/ 0 w 80"/>
                <a:gd name="T22" fmla="*/ 0 h 179"/>
                <a:gd name="T23" fmla="*/ 80 w 80"/>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79">
                  <a:moveTo>
                    <a:pt x="0" y="43"/>
                  </a:moveTo>
                  <a:lnTo>
                    <a:pt x="33" y="179"/>
                  </a:lnTo>
                  <a:lnTo>
                    <a:pt x="57" y="178"/>
                  </a:lnTo>
                  <a:lnTo>
                    <a:pt x="80" y="21"/>
                  </a:lnTo>
                  <a:lnTo>
                    <a:pt x="57" y="0"/>
                  </a:lnTo>
                  <a:lnTo>
                    <a:pt x="43" y="12"/>
                  </a:lnTo>
                  <a:lnTo>
                    <a:pt x="0" y="4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8" name="Freeform 458">
              <a:extLst>
                <a:ext uri="{FF2B5EF4-FFF2-40B4-BE49-F238E27FC236}">
                  <a16:creationId xmlns:a16="http://schemas.microsoft.com/office/drawing/2014/main" id="{8A79161A-E69B-2AA3-A0CC-8518B02D0DDD}"/>
                </a:ext>
              </a:extLst>
            </p:cNvPr>
            <p:cNvSpPr>
              <a:spLocks noChangeAspect="1"/>
            </p:cNvSpPr>
            <p:nvPr/>
          </p:nvSpPr>
          <p:spPr bwMode="auto">
            <a:xfrm>
              <a:off x="4141814" y="4429203"/>
              <a:ext cx="34925" cy="31750"/>
            </a:xfrm>
            <a:custGeom>
              <a:avLst/>
              <a:gdLst>
                <a:gd name="T0" fmla="*/ 0 w 53"/>
                <a:gd name="T1" fmla="*/ 53263 h 38"/>
                <a:gd name="T2" fmla="*/ 14933 w 53"/>
                <a:gd name="T3" fmla="*/ 53263 h 38"/>
                <a:gd name="T4" fmla="*/ 14933 w 53"/>
                <a:gd name="T5" fmla="*/ 0 h 38"/>
                <a:gd name="T6" fmla="*/ 14933 w 53"/>
                <a:gd name="T7" fmla="*/ 53263 h 38"/>
                <a:gd name="T8" fmla="*/ 0 w 53"/>
                <a:gd name="T9" fmla="*/ 53263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0" y="38"/>
                  </a:moveTo>
                  <a:lnTo>
                    <a:pt x="5" y="1"/>
                  </a:lnTo>
                  <a:lnTo>
                    <a:pt x="53" y="0"/>
                  </a:lnTo>
                  <a:lnTo>
                    <a:pt x="53" y="33"/>
                  </a:lnTo>
                  <a:lnTo>
                    <a:pt x="0" y="38"/>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9" name="Freeform 459">
              <a:extLst>
                <a:ext uri="{FF2B5EF4-FFF2-40B4-BE49-F238E27FC236}">
                  <a16:creationId xmlns:a16="http://schemas.microsoft.com/office/drawing/2014/main" id="{247090CF-C88B-F420-E469-344AB816F9FF}"/>
                </a:ext>
              </a:extLst>
            </p:cNvPr>
            <p:cNvSpPr>
              <a:spLocks noChangeAspect="1"/>
            </p:cNvSpPr>
            <p:nvPr/>
          </p:nvSpPr>
          <p:spPr bwMode="auto">
            <a:xfrm>
              <a:off x="4619654" y="4052963"/>
              <a:ext cx="311152" cy="347664"/>
            </a:xfrm>
            <a:custGeom>
              <a:avLst/>
              <a:gdLst>
                <a:gd name="T0" fmla="*/ 0 w 442"/>
                <a:gd name="T1" fmla="*/ 233573 h 430"/>
                <a:gd name="T2" fmla="*/ 22104 w 442"/>
                <a:gd name="T3" fmla="*/ 233573 h 430"/>
                <a:gd name="T4" fmla="*/ 22104 w 442"/>
                <a:gd name="T5" fmla="*/ 140166 h 430"/>
                <a:gd name="T6" fmla="*/ 44208 w 442"/>
                <a:gd name="T7" fmla="*/ 140166 h 430"/>
                <a:gd name="T8" fmla="*/ 66311 w 442"/>
                <a:gd name="T9" fmla="*/ 46704 h 430"/>
                <a:gd name="T10" fmla="*/ 88444 w 442"/>
                <a:gd name="T11" fmla="*/ 0 h 430"/>
                <a:gd name="T12" fmla="*/ 110548 w 442"/>
                <a:gd name="T13" fmla="*/ 93463 h 430"/>
                <a:gd name="T14" fmla="*/ 176859 w 442"/>
                <a:gd name="T15" fmla="*/ 140166 h 430"/>
                <a:gd name="T16" fmla="*/ 154756 w 442"/>
                <a:gd name="T17" fmla="*/ 140166 h 430"/>
                <a:gd name="T18" fmla="*/ 176859 w 442"/>
                <a:gd name="T19" fmla="*/ 140166 h 430"/>
                <a:gd name="T20" fmla="*/ 198964 w 442"/>
                <a:gd name="T21" fmla="*/ 233573 h 430"/>
                <a:gd name="T22" fmla="*/ 243201 w 442"/>
                <a:gd name="T23" fmla="*/ 233573 h 430"/>
                <a:gd name="T24" fmla="*/ 198964 w 442"/>
                <a:gd name="T25" fmla="*/ 280332 h 430"/>
                <a:gd name="T26" fmla="*/ 154756 w 442"/>
                <a:gd name="T27" fmla="*/ 327035 h 430"/>
                <a:gd name="T28" fmla="*/ 88444 w 442"/>
                <a:gd name="T29" fmla="*/ 327035 h 430"/>
                <a:gd name="T30" fmla="*/ 44208 w 442"/>
                <a:gd name="T31" fmla="*/ 327035 h 430"/>
                <a:gd name="T32" fmla="*/ 22104 w 442"/>
                <a:gd name="T33" fmla="*/ 280332 h 430"/>
                <a:gd name="T34" fmla="*/ 0 w 442"/>
                <a:gd name="T35" fmla="*/ 233573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2"/>
                <a:gd name="T55" fmla="*/ 0 h 430"/>
                <a:gd name="T56" fmla="*/ 442 w 442"/>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2" h="430">
                  <a:moveTo>
                    <a:pt x="0" y="302"/>
                  </a:moveTo>
                  <a:lnTo>
                    <a:pt x="33" y="279"/>
                  </a:lnTo>
                  <a:lnTo>
                    <a:pt x="37" y="225"/>
                  </a:lnTo>
                  <a:lnTo>
                    <a:pt x="95" y="154"/>
                  </a:lnTo>
                  <a:lnTo>
                    <a:pt x="118" y="29"/>
                  </a:lnTo>
                  <a:lnTo>
                    <a:pt x="163" y="0"/>
                  </a:lnTo>
                  <a:lnTo>
                    <a:pt x="196" y="87"/>
                  </a:lnTo>
                  <a:lnTo>
                    <a:pt x="293" y="160"/>
                  </a:lnTo>
                  <a:lnTo>
                    <a:pt x="259" y="203"/>
                  </a:lnTo>
                  <a:lnTo>
                    <a:pt x="290" y="215"/>
                  </a:lnTo>
                  <a:lnTo>
                    <a:pt x="327" y="268"/>
                  </a:lnTo>
                  <a:lnTo>
                    <a:pt x="442" y="297"/>
                  </a:lnTo>
                  <a:lnTo>
                    <a:pt x="353" y="384"/>
                  </a:lnTo>
                  <a:lnTo>
                    <a:pt x="262" y="418"/>
                  </a:lnTo>
                  <a:lnTo>
                    <a:pt x="177" y="430"/>
                  </a:lnTo>
                  <a:lnTo>
                    <a:pt x="84" y="398"/>
                  </a:lnTo>
                  <a:lnTo>
                    <a:pt x="51" y="337"/>
                  </a:lnTo>
                  <a:lnTo>
                    <a:pt x="0" y="30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0" name="Freeform 460">
              <a:extLst>
                <a:ext uri="{FF2B5EF4-FFF2-40B4-BE49-F238E27FC236}">
                  <a16:creationId xmlns:a16="http://schemas.microsoft.com/office/drawing/2014/main" id="{4BCFD5F0-BD00-AF3D-06BE-3F4BD37143E1}"/>
                </a:ext>
              </a:extLst>
            </p:cNvPr>
            <p:cNvSpPr>
              <a:spLocks noChangeAspect="1"/>
            </p:cNvSpPr>
            <p:nvPr/>
          </p:nvSpPr>
          <p:spPr bwMode="auto">
            <a:xfrm>
              <a:off x="4802219" y="4183139"/>
              <a:ext cx="31750" cy="42863"/>
            </a:xfrm>
            <a:custGeom>
              <a:avLst/>
              <a:gdLst>
                <a:gd name="T0" fmla="*/ 0 w 46"/>
                <a:gd name="T1" fmla="*/ 0 h 55"/>
                <a:gd name="T2" fmla="*/ 18875 w 46"/>
                <a:gd name="T3" fmla="*/ 0 h 55"/>
                <a:gd name="T4" fmla="*/ 18875 w 46"/>
                <a:gd name="T5" fmla="*/ 0 h 55"/>
                <a:gd name="T6" fmla="*/ 18875 w 46"/>
                <a:gd name="T7" fmla="*/ 0 h 55"/>
                <a:gd name="T8" fmla="*/ 18875 w 46"/>
                <a:gd name="T9" fmla="*/ 0 h 55"/>
                <a:gd name="T10" fmla="*/ 18875 w 46"/>
                <a:gd name="T11" fmla="*/ 0 h 55"/>
                <a:gd name="T12" fmla="*/ 0 w 46"/>
                <a:gd name="T13" fmla="*/ 0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0" y="43"/>
                  </a:moveTo>
                  <a:lnTo>
                    <a:pt x="31" y="55"/>
                  </a:lnTo>
                  <a:lnTo>
                    <a:pt x="44" y="38"/>
                  </a:lnTo>
                  <a:lnTo>
                    <a:pt x="22" y="34"/>
                  </a:lnTo>
                  <a:lnTo>
                    <a:pt x="46" y="20"/>
                  </a:lnTo>
                  <a:lnTo>
                    <a:pt x="34" y="0"/>
                  </a:lnTo>
                  <a:lnTo>
                    <a:pt x="0" y="4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1" name="Freeform 461">
              <a:extLst>
                <a:ext uri="{FF2B5EF4-FFF2-40B4-BE49-F238E27FC236}">
                  <a16:creationId xmlns:a16="http://schemas.microsoft.com/office/drawing/2014/main" id="{815B033E-D210-756D-109D-C56136EAFAC7}"/>
                </a:ext>
              </a:extLst>
            </p:cNvPr>
            <p:cNvSpPr>
              <a:spLocks noChangeAspect="1"/>
            </p:cNvSpPr>
            <p:nvPr/>
          </p:nvSpPr>
          <p:spPr bwMode="auto">
            <a:xfrm>
              <a:off x="4124352" y="4429203"/>
              <a:ext cx="112713" cy="146051"/>
            </a:xfrm>
            <a:custGeom>
              <a:avLst/>
              <a:gdLst>
                <a:gd name="T0" fmla="*/ 0 w 163"/>
                <a:gd name="T1" fmla="*/ 47370 h 180"/>
                <a:gd name="T2" fmla="*/ 19880 w 163"/>
                <a:gd name="T3" fmla="*/ 47370 h 180"/>
                <a:gd name="T4" fmla="*/ 19880 w 163"/>
                <a:gd name="T5" fmla="*/ 47370 h 180"/>
                <a:gd name="T6" fmla="*/ 19880 w 163"/>
                <a:gd name="T7" fmla="*/ 47370 h 180"/>
                <a:gd name="T8" fmla="*/ 39787 w 163"/>
                <a:gd name="T9" fmla="*/ 47370 h 180"/>
                <a:gd name="T10" fmla="*/ 39787 w 163"/>
                <a:gd name="T11" fmla="*/ 0 h 180"/>
                <a:gd name="T12" fmla="*/ 59668 w 163"/>
                <a:gd name="T13" fmla="*/ 47370 h 180"/>
                <a:gd name="T14" fmla="*/ 59668 w 163"/>
                <a:gd name="T15" fmla="*/ 47370 h 180"/>
                <a:gd name="T16" fmla="*/ 79548 w 163"/>
                <a:gd name="T17" fmla="*/ 47370 h 180"/>
                <a:gd name="T18" fmla="*/ 59668 w 163"/>
                <a:gd name="T19" fmla="*/ 142168 h 180"/>
                <a:gd name="T20" fmla="*/ 59668 w 163"/>
                <a:gd name="T21" fmla="*/ 47370 h 180"/>
                <a:gd name="T22" fmla="*/ 39787 w 163"/>
                <a:gd name="T23" fmla="*/ 142168 h 180"/>
                <a:gd name="T24" fmla="*/ 0 w 163"/>
                <a:gd name="T25" fmla="*/ 4737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80"/>
                <a:gd name="T41" fmla="*/ 163 w 163"/>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80">
                  <a:moveTo>
                    <a:pt x="0" y="85"/>
                  </a:moveTo>
                  <a:lnTo>
                    <a:pt x="18" y="58"/>
                  </a:lnTo>
                  <a:lnTo>
                    <a:pt x="31" y="61"/>
                  </a:lnTo>
                  <a:lnTo>
                    <a:pt x="22" y="38"/>
                  </a:lnTo>
                  <a:lnTo>
                    <a:pt x="75" y="33"/>
                  </a:lnTo>
                  <a:lnTo>
                    <a:pt x="75" y="0"/>
                  </a:lnTo>
                  <a:lnTo>
                    <a:pt x="136" y="1"/>
                  </a:lnTo>
                  <a:lnTo>
                    <a:pt x="133" y="28"/>
                  </a:lnTo>
                  <a:lnTo>
                    <a:pt x="163" y="31"/>
                  </a:lnTo>
                  <a:lnTo>
                    <a:pt x="154" y="132"/>
                  </a:lnTo>
                  <a:lnTo>
                    <a:pt x="116" y="120"/>
                  </a:lnTo>
                  <a:lnTo>
                    <a:pt x="72" y="180"/>
                  </a:lnTo>
                  <a:lnTo>
                    <a:pt x="0" y="8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2" name="Freeform 462">
              <a:extLst>
                <a:ext uri="{FF2B5EF4-FFF2-40B4-BE49-F238E27FC236}">
                  <a16:creationId xmlns:a16="http://schemas.microsoft.com/office/drawing/2014/main" id="{BC774FBD-A199-1DC0-0835-0CD494D3D94E}"/>
                </a:ext>
              </a:extLst>
            </p:cNvPr>
            <p:cNvSpPr>
              <a:spLocks noChangeAspect="1"/>
            </p:cNvSpPr>
            <p:nvPr/>
          </p:nvSpPr>
          <p:spPr bwMode="auto">
            <a:xfrm>
              <a:off x="3603648" y="4159327"/>
              <a:ext cx="60326" cy="14288"/>
            </a:xfrm>
            <a:custGeom>
              <a:avLst/>
              <a:gdLst>
                <a:gd name="T0" fmla="*/ 0 w 86"/>
                <a:gd name="T1" fmla="*/ 69494 h 16"/>
                <a:gd name="T2" fmla="*/ 23021 w 86"/>
                <a:gd name="T3" fmla="*/ 0 h 16"/>
                <a:gd name="T4" fmla="*/ 46072 w 86"/>
                <a:gd name="T5" fmla="*/ 69494 h 16"/>
                <a:gd name="T6" fmla="*/ 0 w 86"/>
                <a:gd name="T7" fmla="*/ 69494 h 16"/>
                <a:gd name="T8" fmla="*/ 0 60000 65536"/>
                <a:gd name="T9" fmla="*/ 0 60000 65536"/>
                <a:gd name="T10" fmla="*/ 0 60000 65536"/>
                <a:gd name="T11" fmla="*/ 0 60000 65536"/>
                <a:gd name="T12" fmla="*/ 0 w 86"/>
                <a:gd name="T13" fmla="*/ 0 h 16"/>
                <a:gd name="T14" fmla="*/ 86 w 86"/>
                <a:gd name="T15" fmla="*/ 16 h 16"/>
              </a:gdLst>
              <a:ahLst/>
              <a:cxnLst>
                <a:cxn ang="T8">
                  <a:pos x="T0" y="T1"/>
                </a:cxn>
                <a:cxn ang="T9">
                  <a:pos x="T2" y="T3"/>
                </a:cxn>
                <a:cxn ang="T10">
                  <a:pos x="T4" y="T5"/>
                </a:cxn>
                <a:cxn ang="T11">
                  <a:pos x="T6" y="T7"/>
                </a:cxn>
              </a:cxnLst>
              <a:rect l="T12" t="T13" r="T14" b="T15"/>
              <a:pathLst>
                <a:path w="86" h="16">
                  <a:moveTo>
                    <a:pt x="0" y="16"/>
                  </a:moveTo>
                  <a:lnTo>
                    <a:pt x="3" y="0"/>
                  </a:lnTo>
                  <a:lnTo>
                    <a:pt x="86" y="4"/>
                  </a:lnTo>
                  <a:lnTo>
                    <a:pt x="0" y="1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3" name="Freeform 463">
              <a:extLst>
                <a:ext uri="{FF2B5EF4-FFF2-40B4-BE49-F238E27FC236}">
                  <a16:creationId xmlns:a16="http://schemas.microsoft.com/office/drawing/2014/main" id="{FF864E9B-CAA7-2DBA-49FB-C02E4C48C804}"/>
                </a:ext>
              </a:extLst>
            </p:cNvPr>
            <p:cNvSpPr>
              <a:spLocks noChangeAspect="1"/>
            </p:cNvSpPr>
            <p:nvPr/>
          </p:nvSpPr>
          <p:spPr bwMode="auto">
            <a:xfrm>
              <a:off x="3883049" y="4216477"/>
              <a:ext cx="87313" cy="153988"/>
            </a:xfrm>
            <a:custGeom>
              <a:avLst/>
              <a:gdLst>
                <a:gd name="T0" fmla="*/ 0 w 126"/>
                <a:gd name="T1" fmla="*/ 140028 h 191"/>
                <a:gd name="T2" fmla="*/ 20518 w 126"/>
                <a:gd name="T3" fmla="*/ 46695 h 191"/>
                <a:gd name="T4" fmla="*/ 20518 w 126"/>
                <a:gd name="T5" fmla="*/ 46695 h 191"/>
                <a:gd name="T6" fmla="*/ 41010 w 126"/>
                <a:gd name="T7" fmla="*/ 0 h 191"/>
                <a:gd name="T8" fmla="*/ 61528 w 126"/>
                <a:gd name="T9" fmla="*/ 140028 h 191"/>
                <a:gd name="T10" fmla="*/ 20518 w 126"/>
                <a:gd name="T11" fmla="*/ 140028 h 191"/>
                <a:gd name="T12" fmla="*/ 0 w 126"/>
                <a:gd name="T13" fmla="*/ 140028 h 191"/>
                <a:gd name="T14" fmla="*/ 0 60000 65536"/>
                <a:gd name="T15" fmla="*/ 0 60000 65536"/>
                <a:gd name="T16" fmla="*/ 0 60000 65536"/>
                <a:gd name="T17" fmla="*/ 0 60000 65536"/>
                <a:gd name="T18" fmla="*/ 0 60000 65536"/>
                <a:gd name="T19" fmla="*/ 0 60000 65536"/>
                <a:gd name="T20" fmla="*/ 0 60000 65536"/>
                <a:gd name="T21" fmla="*/ 0 w 126"/>
                <a:gd name="T22" fmla="*/ 0 h 191"/>
                <a:gd name="T23" fmla="*/ 126 w 12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91">
                  <a:moveTo>
                    <a:pt x="0" y="180"/>
                  </a:moveTo>
                  <a:lnTo>
                    <a:pt x="13" y="49"/>
                  </a:lnTo>
                  <a:lnTo>
                    <a:pt x="7" y="8"/>
                  </a:lnTo>
                  <a:lnTo>
                    <a:pt x="85" y="0"/>
                  </a:lnTo>
                  <a:lnTo>
                    <a:pt x="126" y="150"/>
                  </a:lnTo>
                  <a:lnTo>
                    <a:pt x="33" y="191"/>
                  </a:lnTo>
                  <a:lnTo>
                    <a:pt x="0" y="18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4" name="Freeform 464">
              <a:extLst>
                <a:ext uri="{FF2B5EF4-FFF2-40B4-BE49-F238E27FC236}">
                  <a16:creationId xmlns:a16="http://schemas.microsoft.com/office/drawing/2014/main" id="{121EA818-96CF-446B-C724-98345499A89F}"/>
                </a:ext>
              </a:extLst>
            </p:cNvPr>
            <p:cNvSpPr>
              <a:spLocks noChangeAspect="1"/>
            </p:cNvSpPr>
            <p:nvPr/>
          </p:nvSpPr>
          <p:spPr bwMode="auto">
            <a:xfrm>
              <a:off x="3638573" y="4183139"/>
              <a:ext cx="152401" cy="125413"/>
            </a:xfrm>
            <a:custGeom>
              <a:avLst/>
              <a:gdLst>
                <a:gd name="T0" fmla="*/ 0 w 213"/>
                <a:gd name="T1" fmla="*/ 0 h 157"/>
                <a:gd name="T2" fmla="*/ 24147 w 213"/>
                <a:gd name="T3" fmla="*/ 0 h 157"/>
                <a:gd name="T4" fmla="*/ 24147 w 213"/>
                <a:gd name="T5" fmla="*/ 0 h 157"/>
                <a:gd name="T6" fmla="*/ 72440 w 213"/>
                <a:gd name="T7" fmla="*/ 0 h 157"/>
                <a:gd name="T8" fmla="*/ 96587 w 213"/>
                <a:gd name="T9" fmla="*/ 0 h 157"/>
                <a:gd name="T10" fmla="*/ 120733 w 213"/>
                <a:gd name="T11" fmla="*/ 0 h 157"/>
                <a:gd name="T12" fmla="*/ 120733 w 213"/>
                <a:gd name="T13" fmla="*/ 43951 h 157"/>
                <a:gd name="T14" fmla="*/ 120733 w 213"/>
                <a:gd name="T15" fmla="*/ 43951 h 157"/>
                <a:gd name="T16" fmla="*/ 120733 w 213"/>
                <a:gd name="T17" fmla="*/ 43951 h 157"/>
                <a:gd name="T18" fmla="*/ 120733 w 213"/>
                <a:gd name="T19" fmla="*/ 87902 h 157"/>
                <a:gd name="T20" fmla="*/ 96587 w 213"/>
                <a:gd name="T21" fmla="*/ 87902 h 157"/>
                <a:gd name="T22" fmla="*/ 96587 w 213"/>
                <a:gd name="T23" fmla="*/ 43951 h 157"/>
                <a:gd name="T24" fmla="*/ 96587 w 213"/>
                <a:gd name="T25" fmla="*/ 43951 h 157"/>
                <a:gd name="T26" fmla="*/ 72440 w 213"/>
                <a:gd name="T27" fmla="*/ 43951 h 157"/>
                <a:gd name="T28" fmla="*/ 24147 w 213"/>
                <a:gd name="T29" fmla="*/ 43951 h 157"/>
                <a:gd name="T30" fmla="*/ 0 w 213"/>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57"/>
                <a:gd name="T50" fmla="*/ 213 w 213"/>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57">
                  <a:moveTo>
                    <a:pt x="0" y="52"/>
                  </a:moveTo>
                  <a:lnTo>
                    <a:pt x="35" y="30"/>
                  </a:lnTo>
                  <a:lnTo>
                    <a:pt x="37" y="0"/>
                  </a:lnTo>
                  <a:lnTo>
                    <a:pt x="107" y="6"/>
                  </a:lnTo>
                  <a:lnTo>
                    <a:pt x="127" y="20"/>
                  </a:lnTo>
                  <a:lnTo>
                    <a:pt x="175" y="3"/>
                  </a:lnTo>
                  <a:lnTo>
                    <a:pt x="206" y="74"/>
                  </a:lnTo>
                  <a:lnTo>
                    <a:pt x="213" y="126"/>
                  </a:lnTo>
                  <a:lnTo>
                    <a:pt x="196" y="123"/>
                  </a:lnTo>
                  <a:lnTo>
                    <a:pt x="191" y="153"/>
                  </a:lnTo>
                  <a:lnTo>
                    <a:pt x="160" y="157"/>
                  </a:lnTo>
                  <a:lnTo>
                    <a:pt x="158" y="126"/>
                  </a:lnTo>
                  <a:lnTo>
                    <a:pt x="141" y="125"/>
                  </a:lnTo>
                  <a:lnTo>
                    <a:pt x="112" y="81"/>
                  </a:lnTo>
                  <a:lnTo>
                    <a:pt x="49" y="106"/>
                  </a:lnTo>
                  <a:lnTo>
                    <a:pt x="0" y="5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5" name="Freeform 467">
              <a:extLst>
                <a:ext uri="{FF2B5EF4-FFF2-40B4-BE49-F238E27FC236}">
                  <a16:creationId xmlns:a16="http://schemas.microsoft.com/office/drawing/2014/main" id="{B5E069AD-AF8E-7F1D-0ED8-32728C15EC3C}"/>
                </a:ext>
              </a:extLst>
            </p:cNvPr>
            <p:cNvSpPr>
              <a:spLocks noChangeAspect="1"/>
            </p:cNvSpPr>
            <p:nvPr/>
          </p:nvSpPr>
          <p:spPr bwMode="auto">
            <a:xfrm>
              <a:off x="3771924" y="4229177"/>
              <a:ext cx="120651" cy="149226"/>
            </a:xfrm>
            <a:custGeom>
              <a:avLst/>
              <a:gdLst>
                <a:gd name="T0" fmla="*/ 0 w 173"/>
                <a:gd name="T1" fmla="*/ 45796 h 185"/>
                <a:gd name="T2" fmla="*/ 21334 w 173"/>
                <a:gd name="T3" fmla="*/ 45796 h 185"/>
                <a:gd name="T4" fmla="*/ 21334 w 173"/>
                <a:gd name="T5" fmla="*/ 45796 h 185"/>
                <a:gd name="T6" fmla="*/ 21334 w 173"/>
                <a:gd name="T7" fmla="*/ 45796 h 185"/>
                <a:gd name="T8" fmla="*/ 21334 w 173"/>
                <a:gd name="T9" fmla="*/ 0 h 185"/>
                <a:gd name="T10" fmla="*/ 42640 w 173"/>
                <a:gd name="T11" fmla="*/ 0 h 185"/>
                <a:gd name="T12" fmla="*/ 63973 w 173"/>
                <a:gd name="T13" fmla="*/ 0 h 185"/>
                <a:gd name="T14" fmla="*/ 63973 w 173"/>
                <a:gd name="T15" fmla="*/ 0 h 185"/>
                <a:gd name="T16" fmla="*/ 85307 w 173"/>
                <a:gd name="T17" fmla="*/ 0 h 185"/>
                <a:gd name="T18" fmla="*/ 85307 w 173"/>
                <a:gd name="T19" fmla="*/ 91591 h 185"/>
                <a:gd name="T20" fmla="*/ 21334 w 173"/>
                <a:gd name="T21" fmla="*/ 91591 h 185"/>
                <a:gd name="T22" fmla="*/ 21334 w 173"/>
                <a:gd name="T23" fmla="*/ 91591 h 185"/>
                <a:gd name="T24" fmla="*/ 0 w 173"/>
                <a:gd name="T25" fmla="*/ 4579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5"/>
                <a:gd name="T41" fmla="*/ 173 w 17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5">
                  <a:moveTo>
                    <a:pt x="0" y="123"/>
                  </a:moveTo>
                  <a:lnTo>
                    <a:pt x="2" y="95"/>
                  </a:lnTo>
                  <a:lnTo>
                    <a:pt x="7" y="65"/>
                  </a:lnTo>
                  <a:lnTo>
                    <a:pt x="24" y="68"/>
                  </a:lnTo>
                  <a:lnTo>
                    <a:pt x="17" y="16"/>
                  </a:lnTo>
                  <a:lnTo>
                    <a:pt x="67" y="0"/>
                  </a:lnTo>
                  <a:lnTo>
                    <a:pt x="98" y="11"/>
                  </a:lnTo>
                  <a:lnTo>
                    <a:pt x="114" y="28"/>
                  </a:lnTo>
                  <a:lnTo>
                    <a:pt x="173" y="35"/>
                  </a:lnTo>
                  <a:lnTo>
                    <a:pt x="160" y="166"/>
                  </a:lnTo>
                  <a:lnTo>
                    <a:pt x="27" y="185"/>
                  </a:lnTo>
                  <a:lnTo>
                    <a:pt x="32" y="143"/>
                  </a:lnTo>
                  <a:lnTo>
                    <a:pt x="0" y="12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6" name="Freeform 469">
              <a:extLst>
                <a:ext uri="{FF2B5EF4-FFF2-40B4-BE49-F238E27FC236}">
                  <a16:creationId xmlns:a16="http://schemas.microsoft.com/office/drawing/2014/main" id="{B70D3648-D62F-BA9D-FD0F-1AC745F38425}"/>
                </a:ext>
              </a:extLst>
            </p:cNvPr>
            <p:cNvSpPr>
              <a:spLocks noChangeAspect="1"/>
            </p:cNvSpPr>
            <p:nvPr/>
          </p:nvSpPr>
          <p:spPr bwMode="auto">
            <a:xfrm>
              <a:off x="4641880" y="4372053"/>
              <a:ext cx="161926" cy="219076"/>
            </a:xfrm>
            <a:custGeom>
              <a:avLst/>
              <a:gdLst>
                <a:gd name="T0" fmla="*/ 0 w 233"/>
                <a:gd name="T1" fmla="*/ 47370 h 270"/>
                <a:gd name="T2" fmla="*/ 20826 w 233"/>
                <a:gd name="T3" fmla="*/ 47370 h 270"/>
                <a:gd name="T4" fmla="*/ 0 w 233"/>
                <a:gd name="T5" fmla="*/ 47370 h 270"/>
                <a:gd name="T6" fmla="*/ 20826 w 233"/>
                <a:gd name="T7" fmla="*/ 94798 h 270"/>
                <a:gd name="T8" fmla="*/ 20826 w 233"/>
                <a:gd name="T9" fmla="*/ 94798 h 270"/>
                <a:gd name="T10" fmla="*/ 83305 w 233"/>
                <a:gd name="T11" fmla="*/ 189539 h 270"/>
                <a:gd name="T12" fmla="*/ 104131 w 233"/>
                <a:gd name="T13" fmla="*/ 94798 h 270"/>
                <a:gd name="T14" fmla="*/ 104131 w 233"/>
                <a:gd name="T15" fmla="*/ 94798 h 270"/>
                <a:gd name="T16" fmla="*/ 104131 w 233"/>
                <a:gd name="T17" fmla="*/ 47370 h 270"/>
                <a:gd name="T18" fmla="*/ 124957 w 233"/>
                <a:gd name="T19" fmla="*/ 47370 h 270"/>
                <a:gd name="T20" fmla="*/ 62478 w 233"/>
                <a:gd name="T21" fmla="*/ 47370 h 270"/>
                <a:gd name="T22" fmla="*/ 41652 w 233"/>
                <a:gd name="T23" fmla="*/ 0 h 270"/>
                <a:gd name="T24" fmla="*/ 0 w 233"/>
                <a:gd name="T25" fmla="*/ 4737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70"/>
                <a:gd name="T41" fmla="*/ 233 w 23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70">
                  <a:moveTo>
                    <a:pt x="0" y="17"/>
                  </a:moveTo>
                  <a:lnTo>
                    <a:pt x="32" y="73"/>
                  </a:lnTo>
                  <a:lnTo>
                    <a:pt x="0" y="127"/>
                  </a:lnTo>
                  <a:lnTo>
                    <a:pt x="25" y="141"/>
                  </a:lnTo>
                  <a:lnTo>
                    <a:pt x="8" y="161"/>
                  </a:lnTo>
                  <a:lnTo>
                    <a:pt x="158" y="270"/>
                  </a:lnTo>
                  <a:lnTo>
                    <a:pt x="222" y="182"/>
                  </a:lnTo>
                  <a:lnTo>
                    <a:pt x="208" y="158"/>
                  </a:lnTo>
                  <a:lnTo>
                    <a:pt x="208" y="51"/>
                  </a:lnTo>
                  <a:lnTo>
                    <a:pt x="233" y="20"/>
                  </a:lnTo>
                  <a:lnTo>
                    <a:pt x="148" y="32"/>
                  </a:lnTo>
                  <a:lnTo>
                    <a:pt x="55" y="0"/>
                  </a:lnTo>
                  <a:lnTo>
                    <a:pt x="0" y="1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7" name="Freeform 472">
              <a:extLst>
                <a:ext uri="{FF2B5EF4-FFF2-40B4-BE49-F238E27FC236}">
                  <a16:creationId xmlns:a16="http://schemas.microsoft.com/office/drawing/2014/main" id="{0304C2A3-37A3-0D36-A4A6-D62F7844BACA}"/>
                </a:ext>
              </a:extLst>
            </p:cNvPr>
            <p:cNvSpPr>
              <a:spLocks noChangeAspect="1"/>
            </p:cNvSpPr>
            <p:nvPr/>
          </p:nvSpPr>
          <p:spPr bwMode="auto">
            <a:xfrm>
              <a:off x="3711599" y="4281565"/>
              <a:ext cx="80964" cy="96838"/>
            </a:xfrm>
            <a:custGeom>
              <a:avLst/>
              <a:gdLst>
                <a:gd name="T0" fmla="*/ 0 w 117"/>
                <a:gd name="T1" fmla="*/ 49572 h 118"/>
                <a:gd name="T2" fmla="*/ 20304 w 117"/>
                <a:gd name="T3" fmla="*/ 0 h 118"/>
                <a:gd name="T4" fmla="*/ 40607 w 117"/>
                <a:gd name="T5" fmla="*/ 49572 h 118"/>
                <a:gd name="T6" fmla="*/ 40607 w 117"/>
                <a:gd name="T7" fmla="*/ 49572 h 118"/>
                <a:gd name="T8" fmla="*/ 40607 w 117"/>
                <a:gd name="T9" fmla="*/ 49572 h 118"/>
                <a:gd name="T10" fmla="*/ 40607 w 117"/>
                <a:gd name="T11" fmla="*/ 49572 h 118"/>
                <a:gd name="T12" fmla="*/ 60911 w 117"/>
                <a:gd name="T13" fmla="*/ 99204 h 118"/>
                <a:gd name="T14" fmla="*/ 60911 w 117"/>
                <a:gd name="T15" fmla="*/ 99204 h 118"/>
                <a:gd name="T16" fmla="*/ 0 w 117"/>
                <a:gd name="T17" fmla="*/ 49572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8"/>
                <a:gd name="T29" fmla="*/ 117 w 11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8">
                  <a:moveTo>
                    <a:pt x="0" y="43"/>
                  </a:moveTo>
                  <a:lnTo>
                    <a:pt x="37" y="0"/>
                  </a:lnTo>
                  <a:lnTo>
                    <a:pt x="54" y="1"/>
                  </a:lnTo>
                  <a:lnTo>
                    <a:pt x="56" y="32"/>
                  </a:lnTo>
                  <a:lnTo>
                    <a:pt x="87" y="28"/>
                  </a:lnTo>
                  <a:lnTo>
                    <a:pt x="85" y="56"/>
                  </a:lnTo>
                  <a:lnTo>
                    <a:pt x="117" y="76"/>
                  </a:lnTo>
                  <a:lnTo>
                    <a:pt x="112" y="118"/>
                  </a:lnTo>
                  <a:lnTo>
                    <a:pt x="0" y="4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8" name="Freeform 474">
              <a:extLst>
                <a:ext uri="{FF2B5EF4-FFF2-40B4-BE49-F238E27FC236}">
                  <a16:creationId xmlns:a16="http://schemas.microsoft.com/office/drawing/2014/main" id="{78E71A06-1B70-85AA-C8D4-C62BF014F45B}"/>
                </a:ext>
              </a:extLst>
            </p:cNvPr>
            <p:cNvSpPr>
              <a:spLocks noChangeAspect="1"/>
            </p:cNvSpPr>
            <p:nvPr/>
          </p:nvSpPr>
          <p:spPr bwMode="auto">
            <a:xfrm>
              <a:off x="4827619" y="4768930"/>
              <a:ext cx="142876" cy="327027"/>
            </a:xfrm>
            <a:custGeom>
              <a:avLst/>
              <a:gdLst>
                <a:gd name="T0" fmla="*/ 0 w 207"/>
                <a:gd name="T1" fmla="*/ 230083 h 406"/>
                <a:gd name="T2" fmla="*/ 19933 w 207"/>
                <a:gd name="T3" fmla="*/ 276144 h 406"/>
                <a:gd name="T4" fmla="*/ 39840 w 207"/>
                <a:gd name="T5" fmla="*/ 276144 h 406"/>
                <a:gd name="T6" fmla="*/ 59774 w 207"/>
                <a:gd name="T7" fmla="*/ 276144 h 406"/>
                <a:gd name="T8" fmla="*/ 99641 w 207"/>
                <a:gd name="T9" fmla="*/ 92066 h 406"/>
                <a:gd name="T10" fmla="*/ 99641 w 207"/>
                <a:gd name="T11" fmla="*/ 92066 h 406"/>
                <a:gd name="T12" fmla="*/ 79707 w 207"/>
                <a:gd name="T13" fmla="*/ 0 h 406"/>
                <a:gd name="T14" fmla="*/ 59774 w 207"/>
                <a:gd name="T15" fmla="*/ 46005 h 406"/>
                <a:gd name="T16" fmla="*/ 59774 w 207"/>
                <a:gd name="T17" fmla="*/ 92066 h 406"/>
                <a:gd name="T18" fmla="*/ 39840 w 207"/>
                <a:gd name="T19" fmla="*/ 92066 h 406"/>
                <a:gd name="T20" fmla="*/ 19933 w 207"/>
                <a:gd name="T21" fmla="*/ 92066 h 406"/>
                <a:gd name="T22" fmla="*/ 19933 w 207"/>
                <a:gd name="T23" fmla="*/ 138072 h 406"/>
                <a:gd name="T24" fmla="*/ 19933 w 207"/>
                <a:gd name="T25" fmla="*/ 138072 h 406"/>
                <a:gd name="T26" fmla="*/ 0 w 207"/>
                <a:gd name="T27" fmla="*/ 230083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406"/>
                <a:gd name="T44" fmla="*/ 207 w 207"/>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406">
                  <a:moveTo>
                    <a:pt x="0" y="290"/>
                  </a:moveTo>
                  <a:lnTo>
                    <a:pt x="19" y="374"/>
                  </a:lnTo>
                  <a:lnTo>
                    <a:pt x="57" y="406"/>
                  </a:lnTo>
                  <a:lnTo>
                    <a:pt x="120" y="374"/>
                  </a:lnTo>
                  <a:lnTo>
                    <a:pt x="194" y="95"/>
                  </a:lnTo>
                  <a:lnTo>
                    <a:pt x="207" y="105"/>
                  </a:lnTo>
                  <a:lnTo>
                    <a:pt x="176" y="0"/>
                  </a:lnTo>
                  <a:lnTo>
                    <a:pt x="139" y="43"/>
                  </a:lnTo>
                  <a:lnTo>
                    <a:pt x="139" y="74"/>
                  </a:lnTo>
                  <a:lnTo>
                    <a:pt x="94" y="108"/>
                  </a:lnTo>
                  <a:lnTo>
                    <a:pt x="36" y="122"/>
                  </a:lnTo>
                  <a:lnTo>
                    <a:pt x="20" y="157"/>
                  </a:lnTo>
                  <a:lnTo>
                    <a:pt x="36" y="229"/>
                  </a:lnTo>
                  <a:lnTo>
                    <a:pt x="0" y="29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9" name="Freeform 475">
              <a:extLst>
                <a:ext uri="{FF2B5EF4-FFF2-40B4-BE49-F238E27FC236}">
                  <a16:creationId xmlns:a16="http://schemas.microsoft.com/office/drawing/2014/main" id="{F9D82419-94BF-173A-BD3A-83A9D95AC848}"/>
                </a:ext>
              </a:extLst>
            </p:cNvPr>
            <p:cNvSpPr>
              <a:spLocks noChangeAspect="1"/>
            </p:cNvSpPr>
            <p:nvPr/>
          </p:nvSpPr>
          <p:spPr bwMode="auto">
            <a:xfrm>
              <a:off x="4616480" y="4703842"/>
              <a:ext cx="65088" cy="184151"/>
            </a:xfrm>
            <a:custGeom>
              <a:avLst/>
              <a:gdLst>
                <a:gd name="T0" fmla="*/ 0 w 94"/>
                <a:gd name="T1" fmla="*/ 45338 h 229"/>
                <a:gd name="T2" fmla="*/ 19866 w 94"/>
                <a:gd name="T3" fmla="*/ 90622 h 229"/>
                <a:gd name="T4" fmla="*/ 19866 w 94"/>
                <a:gd name="T5" fmla="*/ 90622 h 229"/>
                <a:gd name="T6" fmla="*/ 19866 w 94"/>
                <a:gd name="T7" fmla="*/ 135961 h 229"/>
                <a:gd name="T8" fmla="*/ 39705 w 94"/>
                <a:gd name="T9" fmla="*/ 135961 h 229"/>
                <a:gd name="T10" fmla="*/ 39705 w 94"/>
                <a:gd name="T11" fmla="*/ 90622 h 229"/>
                <a:gd name="T12" fmla="*/ 39705 w 94"/>
                <a:gd name="T13" fmla="*/ 45338 h 229"/>
                <a:gd name="T14" fmla="*/ 39705 w 94"/>
                <a:gd name="T15" fmla="*/ 90622 h 229"/>
                <a:gd name="T16" fmla="*/ 19866 w 94"/>
                <a:gd name="T17" fmla="*/ 90622 h 229"/>
                <a:gd name="T18" fmla="*/ 19866 w 94"/>
                <a:gd name="T19" fmla="*/ 45338 h 229"/>
                <a:gd name="T20" fmla="*/ 19866 w 94"/>
                <a:gd name="T21" fmla="*/ 0 h 229"/>
                <a:gd name="T22" fmla="*/ 19866 w 94"/>
                <a:gd name="T23" fmla="*/ 0 h 229"/>
                <a:gd name="T24" fmla="*/ 19866 w 94"/>
                <a:gd name="T25" fmla="*/ 0 h 229"/>
                <a:gd name="T26" fmla="*/ 0 w 94"/>
                <a:gd name="T27" fmla="*/ 45338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29"/>
                <a:gd name="T44" fmla="*/ 94 w 9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29">
                  <a:moveTo>
                    <a:pt x="0" y="123"/>
                  </a:moveTo>
                  <a:lnTo>
                    <a:pt x="11" y="137"/>
                  </a:lnTo>
                  <a:lnTo>
                    <a:pt x="50" y="151"/>
                  </a:lnTo>
                  <a:lnTo>
                    <a:pt x="45" y="193"/>
                  </a:lnTo>
                  <a:lnTo>
                    <a:pt x="75" y="229"/>
                  </a:lnTo>
                  <a:lnTo>
                    <a:pt x="94" y="164"/>
                  </a:lnTo>
                  <a:lnTo>
                    <a:pt x="64" y="120"/>
                  </a:lnTo>
                  <a:lnTo>
                    <a:pt x="74" y="144"/>
                  </a:lnTo>
                  <a:lnTo>
                    <a:pt x="55" y="142"/>
                  </a:lnTo>
                  <a:lnTo>
                    <a:pt x="36" y="83"/>
                  </a:lnTo>
                  <a:lnTo>
                    <a:pt x="34" y="5"/>
                  </a:lnTo>
                  <a:lnTo>
                    <a:pt x="7" y="0"/>
                  </a:lnTo>
                  <a:lnTo>
                    <a:pt x="28" y="36"/>
                  </a:lnTo>
                  <a:lnTo>
                    <a:pt x="0" y="12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0" name="Freeform 476">
              <a:extLst>
                <a:ext uri="{FF2B5EF4-FFF2-40B4-BE49-F238E27FC236}">
                  <a16:creationId xmlns:a16="http://schemas.microsoft.com/office/drawing/2014/main" id="{D3912063-7C10-A808-980E-BE3017E0E079}"/>
                </a:ext>
              </a:extLst>
            </p:cNvPr>
            <p:cNvSpPr>
              <a:spLocks noChangeAspect="1"/>
            </p:cNvSpPr>
            <p:nvPr/>
          </p:nvSpPr>
          <p:spPr bwMode="auto">
            <a:xfrm>
              <a:off x="3698898" y="3881512"/>
              <a:ext cx="331790" cy="358777"/>
            </a:xfrm>
            <a:custGeom>
              <a:avLst/>
              <a:gdLst>
                <a:gd name="T0" fmla="*/ 0 w 474"/>
                <a:gd name="T1" fmla="*/ 183967 h 445"/>
                <a:gd name="T2" fmla="*/ 21548 w 474"/>
                <a:gd name="T3" fmla="*/ 183967 h 445"/>
                <a:gd name="T4" fmla="*/ 21548 w 474"/>
                <a:gd name="T5" fmla="*/ 183967 h 445"/>
                <a:gd name="T6" fmla="*/ 107737 w 474"/>
                <a:gd name="T7" fmla="*/ 183967 h 445"/>
                <a:gd name="T8" fmla="*/ 86190 w 474"/>
                <a:gd name="T9" fmla="*/ 0 h 445"/>
                <a:gd name="T10" fmla="*/ 107737 w 474"/>
                <a:gd name="T11" fmla="*/ 0 h 445"/>
                <a:gd name="T12" fmla="*/ 237051 w 474"/>
                <a:gd name="T13" fmla="*/ 91984 h 445"/>
                <a:gd name="T14" fmla="*/ 237051 w 474"/>
                <a:gd name="T15" fmla="*/ 91984 h 445"/>
                <a:gd name="T16" fmla="*/ 258598 w 474"/>
                <a:gd name="T17" fmla="*/ 91984 h 445"/>
                <a:gd name="T18" fmla="*/ 258598 w 474"/>
                <a:gd name="T19" fmla="*/ 183967 h 445"/>
                <a:gd name="T20" fmla="*/ 258598 w 474"/>
                <a:gd name="T21" fmla="*/ 183967 h 445"/>
                <a:gd name="T22" fmla="*/ 193927 w 474"/>
                <a:gd name="T23" fmla="*/ 183967 h 445"/>
                <a:gd name="T24" fmla="*/ 129285 w 474"/>
                <a:gd name="T25" fmla="*/ 229931 h 445"/>
                <a:gd name="T26" fmla="*/ 107737 w 474"/>
                <a:gd name="T27" fmla="*/ 275951 h 445"/>
                <a:gd name="T28" fmla="*/ 86190 w 474"/>
                <a:gd name="T29" fmla="*/ 275951 h 445"/>
                <a:gd name="T30" fmla="*/ 64642 w 474"/>
                <a:gd name="T31" fmla="*/ 275951 h 445"/>
                <a:gd name="T32" fmla="*/ 43095 w 474"/>
                <a:gd name="T33" fmla="*/ 229931 h 445"/>
                <a:gd name="T34" fmla="*/ 21548 w 474"/>
                <a:gd name="T35" fmla="*/ 275951 h 445"/>
                <a:gd name="T36" fmla="*/ 21548 w 474"/>
                <a:gd name="T37" fmla="*/ 229931 h 445"/>
                <a:gd name="T38" fmla="*/ 0 w 474"/>
                <a:gd name="T39" fmla="*/ 183967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4"/>
                <a:gd name="T61" fmla="*/ 0 h 445"/>
                <a:gd name="T62" fmla="*/ 474 w 474"/>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4" h="445">
                  <a:moveTo>
                    <a:pt x="0" y="307"/>
                  </a:moveTo>
                  <a:lnTo>
                    <a:pt x="20" y="278"/>
                  </a:lnTo>
                  <a:lnTo>
                    <a:pt x="43" y="298"/>
                  </a:lnTo>
                  <a:lnTo>
                    <a:pt x="191" y="288"/>
                  </a:lnTo>
                  <a:lnTo>
                    <a:pt x="160" y="0"/>
                  </a:lnTo>
                  <a:lnTo>
                    <a:pt x="211" y="0"/>
                  </a:lnTo>
                  <a:lnTo>
                    <a:pt x="447" y="156"/>
                  </a:lnTo>
                  <a:lnTo>
                    <a:pt x="450" y="182"/>
                  </a:lnTo>
                  <a:lnTo>
                    <a:pt x="473" y="180"/>
                  </a:lnTo>
                  <a:lnTo>
                    <a:pt x="474" y="271"/>
                  </a:lnTo>
                  <a:lnTo>
                    <a:pt x="456" y="290"/>
                  </a:lnTo>
                  <a:lnTo>
                    <a:pt x="358" y="303"/>
                  </a:lnTo>
                  <a:lnTo>
                    <a:pt x="238" y="356"/>
                  </a:lnTo>
                  <a:lnTo>
                    <a:pt x="201" y="440"/>
                  </a:lnTo>
                  <a:lnTo>
                    <a:pt x="170" y="429"/>
                  </a:lnTo>
                  <a:lnTo>
                    <a:pt x="120" y="445"/>
                  </a:lnTo>
                  <a:lnTo>
                    <a:pt x="89" y="374"/>
                  </a:lnTo>
                  <a:lnTo>
                    <a:pt x="41" y="391"/>
                  </a:lnTo>
                  <a:lnTo>
                    <a:pt x="21" y="377"/>
                  </a:lnTo>
                  <a:lnTo>
                    <a:pt x="0" y="30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1" name="Freeform 477">
              <a:extLst>
                <a:ext uri="{FF2B5EF4-FFF2-40B4-BE49-F238E27FC236}">
                  <a16:creationId xmlns:a16="http://schemas.microsoft.com/office/drawing/2014/main" id="{B1E464C3-7BB7-34FA-ABF0-CAE2B7EDEBEA}"/>
                </a:ext>
              </a:extLst>
            </p:cNvPr>
            <p:cNvSpPr>
              <a:spLocks noChangeAspect="1"/>
            </p:cNvSpPr>
            <p:nvPr/>
          </p:nvSpPr>
          <p:spPr bwMode="auto">
            <a:xfrm>
              <a:off x="3600473" y="3825950"/>
              <a:ext cx="244477" cy="304801"/>
            </a:xfrm>
            <a:custGeom>
              <a:avLst/>
              <a:gdLst>
                <a:gd name="T0" fmla="*/ 0 w 354"/>
                <a:gd name="T1" fmla="*/ 140911 h 377"/>
                <a:gd name="T2" fmla="*/ 20210 w 354"/>
                <a:gd name="T3" fmla="*/ 187843 h 377"/>
                <a:gd name="T4" fmla="*/ 20210 w 354"/>
                <a:gd name="T5" fmla="*/ 234832 h 377"/>
                <a:gd name="T6" fmla="*/ 20210 w 354"/>
                <a:gd name="T7" fmla="*/ 281765 h 377"/>
                <a:gd name="T8" fmla="*/ 40447 w 354"/>
                <a:gd name="T9" fmla="*/ 281765 h 377"/>
                <a:gd name="T10" fmla="*/ 60656 w 354"/>
                <a:gd name="T11" fmla="*/ 281765 h 377"/>
                <a:gd name="T12" fmla="*/ 80867 w 354"/>
                <a:gd name="T13" fmla="*/ 281765 h 377"/>
                <a:gd name="T14" fmla="*/ 101103 w 354"/>
                <a:gd name="T15" fmla="*/ 281765 h 377"/>
                <a:gd name="T16" fmla="*/ 161760 w 354"/>
                <a:gd name="T17" fmla="*/ 281765 h 377"/>
                <a:gd name="T18" fmla="*/ 141550 w 354"/>
                <a:gd name="T19" fmla="*/ 93922 h 377"/>
                <a:gd name="T20" fmla="*/ 181970 w 354"/>
                <a:gd name="T21" fmla="*/ 93922 h 377"/>
                <a:gd name="T22" fmla="*/ 121313 w 354"/>
                <a:gd name="T23" fmla="*/ 0 h 377"/>
                <a:gd name="T24" fmla="*/ 121313 w 354"/>
                <a:gd name="T25" fmla="*/ 46989 h 377"/>
                <a:gd name="T26" fmla="*/ 60656 w 354"/>
                <a:gd name="T27" fmla="*/ 46989 h 377"/>
                <a:gd name="T28" fmla="*/ 60656 w 354"/>
                <a:gd name="T29" fmla="*/ 93922 h 377"/>
                <a:gd name="T30" fmla="*/ 60656 w 354"/>
                <a:gd name="T31" fmla="*/ 93922 h 377"/>
                <a:gd name="T32" fmla="*/ 60656 w 354"/>
                <a:gd name="T33" fmla="*/ 140911 h 377"/>
                <a:gd name="T34" fmla="*/ 0 w 354"/>
                <a:gd name="T35" fmla="*/ 140911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377"/>
                <a:gd name="T56" fmla="*/ 354 w 354"/>
                <a:gd name="T57" fmla="*/ 377 h 3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377">
                  <a:moveTo>
                    <a:pt x="0" y="191"/>
                  </a:moveTo>
                  <a:lnTo>
                    <a:pt x="21" y="211"/>
                  </a:lnTo>
                  <a:lnTo>
                    <a:pt x="26" y="269"/>
                  </a:lnTo>
                  <a:lnTo>
                    <a:pt x="9" y="339"/>
                  </a:lnTo>
                  <a:lnTo>
                    <a:pt x="75" y="324"/>
                  </a:lnTo>
                  <a:lnTo>
                    <a:pt x="143" y="377"/>
                  </a:lnTo>
                  <a:lnTo>
                    <a:pt x="163" y="348"/>
                  </a:lnTo>
                  <a:lnTo>
                    <a:pt x="186" y="368"/>
                  </a:lnTo>
                  <a:lnTo>
                    <a:pt x="334" y="358"/>
                  </a:lnTo>
                  <a:lnTo>
                    <a:pt x="303" y="70"/>
                  </a:lnTo>
                  <a:lnTo>
                    <a:pt x="354" y="70"/>
                  </a:lnTo>
                  <a:lnTo>
                    <a:pt x="246" y="0"/>
                  </a:lnTo>
                  <a:lnTo>
                    <a:pt x="244" y="38"/>
                  </a:lnTo>
                  <a:lnTo>
                    <a:pt x="149" y="35"/>
                  </a:lnTo>
                  <a:lnTo>
                    <a:pt x="147" y="114"/>
                  </a:lnTo>
                  <a:lnTo>
                    <a:pt x="115" y="128"/>
                  </a:lnTo>
                  <a:lnTo>
                    <a:pt x="118" y="178"/>
                  </a:lnTo>
                  <a:lnTo>
                    <a:pt x="0" y="191"/>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2" name="Freeform 479">
              <a:extLst>
                <a:ext uri="{FF2B5EF4-FFF2-40B4-BE49-F238E27FC236}">
                  <a16:creationId xmlns:a16="http://schemas.microsoft.com/office/drawing/2014/main" id="{69CB7E5C-B6F0-A3AB-C6F9-FABD23BF0B7C}"/>
                </a:ext>
              </a:extLst>
            </p:cNvPr>
            <p:cNvSpPr>
              <a:spLocks noChangeAspect="1"/>
            </p:cNvSpPr>
            <p:nvPr/>
          </p:nvSpPr>
          <p:spPr bwMode="auto">
            <a:xfrm>
              <a:off x="4559329" y="4727655"/>
              <a:ext cx="219077" cy="395289"/>
            </a:xfrm>
            <a:custGeom>
              <a:avLst/>
              <a:gdLst>
                <a:gd name="T0" fmla="*/ 0 w 310"/>
                <a:gd name="T1" fmla="*/ 140623 h 489"/>
                <a:gd name="T2" fmla="*/ 22629 w 310"/>
                <a:gd name="T3" fmla="*/ 140623 h 489"/>
                <a:gd name="T4" fmla="*/ 45257 w 310"/>
                <a:gd name="T5" fmla="*/ 140623 h 489"/>
                <a:gd name="T6" fmla="*/ 45257 w 310"/>
                <a:gd name="T7" fmla="*/ 187498 h 489"/>
                <a:gd name="T8" fmla="*/ 45257 w 310"/>
                <a:gd name="T9" fmla="*/ 234372 h 489"/>
                <a:gd name="T10" fmla="*/ 22629 w 310"/>
                <a:gd name="T11" fmla="*/ 281246 h 489"/>
                <a:gd name="T12" fmla="*/ 45257 w 310"/>
                <a:gd name="T13" fmla="*/ 374995 h 489"/>
                <a:gd name="T14" fmla="*/ 45257 w 310"/>
                <a:gd name="T15" fmla="*/ 374995 h 489"/>
                <a:gd name="T16" fmla="*/ 45257 w 310"/>
                <a:gd name="T17" fmla="*/ 374995 h 489"/>
                <a:gd name="T18" fmla="*/ 45257 w 310"/>
                <a:gd name="T19" fmla="*/ 374995 h 489"/>
                <a:gd name="T20" fmla="*/ 90544 w 310"/>
                <a:gd name="T21" fmla="*/ 328120 h 489"/>
                <a:gd name="T22" fmla="*/ 90544 w 310"/>
                <a:gd name="T23" fmla="*/ 234372 h 489"/>
                <a:gd name="T24" fmla="*/ 181059 w 310"/>
                <a:gd name="T25" fmla="*/ 140623 h 489"/>
                <a:gd name="T26" fmla="*/ 181059 w 310"/>
                <a:gd name="T27" fmla="*/ 0 h 489"/>
                <a:gd name="T28" fmla="*/ 158430 w 310"/>
                <a:gd name="T29" fmla="*/ 46875 h 489"/>
                <a:gd name="T30" fmla="*/ 90544 w 310"/>
                <a:gd name="T31" fmla="*/ 46875 h 489"/>
                <a:gd name="T32" fmla="*/ 90544 w 310"/>
                <a:gd name="T33" fmla="*/ 93749 h 489"/>
                <a:gd name="T34" fmla="*/ 90544 w 310"/>
                <a:gd name="T35" fmla="*/ 140623 h 489"/>
                <a:gd name="T36" fmla="*/ 90544 w 310"/>
                <a:gd name="T37" fmla="*/ 187498 h 489"/>
                <a:gd name="T38" fmla="*/ 67916 w 310"/>
                <a:gd name="T39" fmla="*/ 140623 h 489"/>
                <a:gd name="T40" fmla="*/ 67916 w 310"/>
                <a:gd name="T41" fmla="*/ 93749 h 489"/>
                <a:gd name="T42" fmla="*/ 45257 w 310"/>
                <a:gd name="T43" fmla="*/ 93749 h 489"/>
                <a:gd name="T44" fmla="*/ 0 w 310"/>
                <a:gd name="T45" fmla="*/ 140623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489"/>
                <a:gd name="T71" fmla="*/ 310 w 310"/>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489">
                  <a:moveTo>
                    <a:pt x="0" y="136"/>
                  </a:moveTo>
                  <a:lnTo>
                    <a:pt x="7" y="151"/>
                  </a:lnTo>
                  <a:lnTo>
                    <a:pt x="81" y="174"/>
                  </a:lnTo>
                  <a:lnTo>
                    <a:pt x="89" y="205"/>
                  </a:lnTo>
                  <a:lnTo>
                    <a:pt x="85" y="283"/>
                  </a:lnTo>
                  <a:lnTo>
                    <a:pt x="47" y="363"/>
                  </a:lnTo>
                  <a:lnTo>
                    <a:pt x="57" y="458"/>
                  </a:lnTo>
                  <a:lnTo>
                    <a:pt x="61" y="489"/>
                  </a:lnTo>
                  <a:lnTo>
                    <a:pt x="84" y="489"/>
                  </a:lnTo>
                  <a:lnTo>
                    <a:pt x="84" y="455"/>
                  </a:lnTo>
                  <a:lnTo>
                    <a:pt x="159" y="411"/>
                  </a:lnTo>
                  <a:lnTo>
                    <a:pt x="137" y="283"/>
                  </a:lnTo>
                  <a:lnTo>
                    <a:pt x="307" y="150"/>
                  </a:lnTo>
                  <a:lnTo>
                    <a:pt x="310" y="0"/>
                  </a:lnTo>
                  <a:lnTo>
                    <a:pt x="266" y="25"/>
                  </a:lnTo>
                  <a:lnTo>
                    <a:pt x="149" y="34"/>
                  </a:lnTo>
                  <a:lnTo>
                    <a:pt x="146" y="89"/>
                  </a:lnTo>
                  <a:lnTo>
                    <a:pt x="176" y="133"/>
                  </a:lnTo>
                  <a:lnTo>
                    <a:pt x="157" y="198"/>
                  </a:lnTo>
                  <a:lnTo>
                    <a:pt x="127" y="162"/>
                  </a:lnTo>
                  <a:lnTo>
                    <a:pt x="132" y="120"/>
                  </a:lnTo>
                  <a:lnTo>
                    <a:pt x="93" y="106"/>
                  </a:lnTo>
                  <a:lnTo>
                    <a:pt x="0" y="13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3" name="Freeform 480">
              <a:extLst>
                <a:ext uri="{FF2B5EF4-FFF2-40B4-BE49-F238E27FC236}">
                  <a16:creationId xmlns:a16="http://schemas.microsoft.com/office/drawing/2014/main" id="{EBF01A5A-C6A7-008E-E4B3-2D5D7EC72CCA}"/>
                </a:ext>
              </a:extLst>
            </p:cNvPr>
            <p:cNvSpPr>
              <a:spLocks noChangeAspect="1"/>
            </p:cNvSpPr>
            <p:nvPr/>
          </p:nvSpPr>
          <p:spPr bwMode="auto">
            <a:xfrm>
              <a:off x="3949726" y="3918025"/>
              <a:ext cx="325440" cy="287338"/>
            </a:xfrm>
            <a:custGeom>
              <a:avLst/>
              <a:gdLst>
                <a:gd name="T0" fmla="*/ 0 w 467"/>
                <a:gd name="T1" fmla="*/ 182510 h 357"/>
                <a:gd name="T2" fmla="*/ 21291 w 467"/>
                <a:gd name="T3" fmla="*/ 182510 h 357"/>
                <a:gd name="T4" fmla="*/ 42609 w 467"/>
                <a:gd name="T5" fmla="*/ 228137 h 357"/>
                <a:gd name="T6" fmla="*/ 42609 w 467"/>
                <a:gd name="T7" fmla="*/ 228137 h 357"/>
                <a:gd name="T8" fmla="*/ 63899 w 467"/>
                <a:gd name="T9" fmla="*/ 228137 h 357"/>
                <a:gd name="T10" fmla="*/ 85218 w 467"/>
                <a:gd name="T11" fmla="*/ 182510 h 357"/>
                <a:gd name="T12" fmla="*/ 149117 w 467"/>
                <a:gd name="T13" fmla="*/ 228137 h 357"/>
                <a:gd name="T14" fmla="*/ 213017 w 467"/>
                <a:gd name="T15" fmla="*/ 182510 h 357"/>
                <a:gd name="T16" fmla="*/ 213017 w 467"/>
                <a:gd name="T17" fmla="*/ 182510 h 357"/>
                <a:gd name="T18" fmla="*/ 234335 w 467"/>
                <a:gd name="T19" fmla="*/ 136882 h 357"/>
                <a:gd name="T20" fmla="*/ 255625 w 467"/>
                <a:gd name="T21" fmla="*/ 45628 h 357"/>
                <a:gd name="T22" fmla="*/ 234335 w 467"/>
                <a:gd name="T23" fmla="*/ 0 h 357"/>
                <a:gd name="T24" fmla="*/ 234335 w 467"/>
                <a:gd name="T25" fmla="*/ 0 h 357"/>
                <a:gd name="T26" fmla="*/ 191726 w 467"/>
                <a:gd name="T27" fmla="*/ 0 h 357"/>
                <a:gd name="T28" fmla="*/ 85218 w 467"/>
                <a:gd name="T29" fmla="*/ 45628 h 357"/>
                <a:gd name="T30" fmla="*/ 63899 w 467"/>
                <a:gd name="T31" fmla="*/ 91255 h 357"/>
                <a:gd name="T32" fmla="*/ 63899 w 467"/>
                <a:gd name="T33" fmla="*/ 136882 h 357"/>
                <a:gd name="T34" fmla="*/ 63899 w 467"/>
                <a:gd name="T35" fmla="*/ 136882 h 357"/>
                <a:gd name="T36" fmla="*/ 0 w 467"/>
                <a:gd name="T37" fmla="*/ 18251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357"/>
                <a:gd name="T59" fmla="*/ 467 w 4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357">
                  <a:moveTo>
                    <a:pt x="0" y="259"/>
                  </a:moveTo>
                  <a:lnTo>
                    <a:pt x="7" y="287"/>
                  </a:lnTo>
                  <a:lnTo>
                    <a:pt x="64" y="348"/>
                  </a:lnTo>
                  <a:lnTo>
                    <a:pt x="78" y="336"/>
                  </a:lnTo>
                  <a:lnTo>
                    <a:pt x="101" y="357"/>
                  </a:lnTo>
                  <a:lnTo>
                    <a:pt x="138" y="295"/>
                  </a:lnTo>
                  <a:lnTo>
                    <a:pt x="269" y="326"/>
                  </a:lnTo>
                  <a:lnTo>
                    <a:pt x="385" y="293"/>
                  </a:lnTo>
                  <a:lnTo>
                    <a:pt x="387" y="278"/>
                  </a:lnTo>
                  <a:lnTo>
                    <a:pt x="449" y="200"/>
                  </a:lnTo>
                  <a:lnTo>
                    <a:pt x="467" y="97"/>
                  </a:lnTo>
                  <a:lnTo>
                    <a:pt x="436" y="63"/>
                  </a:lnTo>
                  <a:lnTo>
                    <a:pt x="436" y="14"/>
                  </a:lnTo>
                  <a:lnTo>
                    <a:pt x="339" y="0"/>
                  </a:lnTo>
                  <a:lnTo>
                    <a:pt x="160" y="123"/>
                  </a:lnTo>
                  <a:lnTo>
                    <a:pt x="115" y="136"/>
                  </a:lnTo>
                  <a:lnTo>
                    <a:pt x="116" y="227"/>
                  </a:lnTo>
                  <a:lnTo>
                    <a:pt x="98" y="246"/>
                  </a:lnTo>
                  <a:lnTo>
                    <a:pt x="0" y="25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4" name="Freeform 481">
              <a:extLst>
                <a:ext uri="{FF2B5EF4-FFF2-40B4-BE49-F238E27FC236}">
                  <a16:creationId xmlns:a16="http://schemas.microsoft.com/office/drawing/2014/main" id="{57ADBE1C-3643-2275-66A5-CCE4D9AA768D}"/>
                </a:ext>
              </a:extLst>
            </p:cNvPr>
            <p:cNvSpPr>
              <a:spLocks noChangeAspect="1"/>
            </p:cNvSpPr>
            <p:nvPr/>
          </p:nvSpPr>
          <p:spPr bwMode="auto">
            <a:xfrm>
              <a:off x="4003700" y="4156152"/>
              <a:ext cx="238127" cy="227014"/>
            </a:xfrm>
            <a:custGeom>
              <a:avLst/>
              <a:gdLst>
                <a:gd name="T0" fmla="*/ 0 w 341"/>
                <a:gd name="T1" fmla="*/ 134845 h 283"/>
                <a:gd name="T2" fmla="*/ 21615 w 341"/>
                <a:gd name="T3" fmla="*/ 44930 h 283"/>
                <a:gd name="T4" fmla="*/ 43200 w 341"/>
                <a:gd name="T5" fmla="*/ 0 h 283"/>
                <a:gd name="T6" fmla="*/ 108015 w 341"/>
                <a:gd name="T7" fmla="*/ 0 h 283"/>
                <a:gd name="T8" fmla="*/ 172829 w 341"/>
                <a:gd name="T9" fmla="*/ 0 h 283"/>
                <a:gd name="T10" fmla="*/ 194415 w 341"/>
                <a:gd name="T11" fmla="*/ 0 h 283"/>
                <a:gd name="T12" fmla="*/ 194415 w 341"/>
                <a:gd name="T13" fmla="*/ 44930 h 283"/>
                <a:gd name="T14" fmla="*/ 172829 w 341"/>
                <a:gd name="T15" fmla="*/ 44930 h 283"/>
                <a:gd name="T16" fmla="*/ 151215 w 341"/>
                <a:gd name="T17" fmla="*/ 134845 h 283"/>
                <a:gd name="T18" fmla="*/ 108015 w 341"/>
                <a:gd name="T19" fmla="*/ 134845 h 283"/>
                <a:gd name="T20" fmla="*/ 86400 w 341"/>
                <a:gd name="T21" fmla="*/ 179775 h 283"/>
                <a:gd name="T22" fmla="*/ 64815 w 341"/>
                <a:gd name="T23" fmla="*/ 179775 h 283"/>
                <a:gd name="T24" fmla="*/ 43200 w 341"/>
                <a:gd name="T25" fmla="*/ 134845 h 283"/>
                <a:gd name="T26" fmla="*/ 0 w 341"/>
                <a:gd name="T27" fmla="*/ 13484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83"/>
                <a:gd name="T44" fmla="*/ 341 w 341"/>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83">
                  <a:moveTo>
                    <a:pt x="0" y="221"/>
                  </a:moveTo>
                  <a:lnTo>
                    <a:pt x="23" y="64"/>
                  </a:lnTo>
                  <a:lnTo>
                    <a:pt x="60" y="2"/>
                  </a:lnTo>
                  <a:lnTo>
                    <a:pt x="191" y="33"/>
                  </a:lnTo>
                  <a:lnTo>
                    <a:pt x="307" y="0"/>
                  </a:lnTo>
                  <a:lnTo>
                    <a:pt x="330" y="37"/>
                  </a:lnTo>
                  <a:lnTo>
                    <a:pt x="341" y="64"/>
                  </a:lnTo>
                  <a:lnTo>
                    <a:pt x="310" y="86"/>
                  </a:lnTo>
                  <a:lnTo>
                    <a:pt x="251" y="215"/>
                  </a:lnTo>
                  <a:lnTo>
                    <a:pt x="195" y="205"/>
                  </a:lnTo>
                  <a:lnTo>
                    <a:pt x="164" y="268"/>
                  </a:lnTo>
                  <a:lnTo>
                    <a:pt x="99" y="283"/>
                  </a:lnTo>
                  <a:lnTo>
                    <a:pt x="60" y="228"/>
                  </a:lnTo>
                  <a:lnTo>
                    <a:pt x="0" y="221"/>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5" name="Freeform 482">
              <a:extLst>
                <a:ext uri="{FF2B5EF4-FFF2-40B4-BE49-F238E27FC236}">
                  <a16:creationId xmlns:a16="http://schemas.microsoft.com/office/drawing/2014/main" id="{D6AD8042-8805-613B-41D1-921EC2047E38}"/>
                </a:ext>
              </a:extLst>
            </p:cNvPr>
            <p:cNvSpPr>
              <a:spLocks noChangeAspect="1"/>
            </p:cNvSpPr>
            <p:nvPr/>
          </p:nvSpPr>
          <p:spPr bwMode="auto">
            <a:xfrm>
              <a:off x="3603648" y="4183139"/>
              <a:ext cx="60326" cy="41275"/>
            </a:xfrm>
            <a:custGeom>
              <a:avLst/>
              <a:gdLst>
                <a:gd name="T0" fmla="*/ 0 w 88"/>
                <a:gd name="T1" fmla="*/ 43385 h 52"/>
                <a:gd name="T2" fmla="*/ 20072 w 88"/>
                <a:gd name="T3" fmla="*/ 43385 h 52"/>
                <a:gd name="T4" fmla="*/ 40118 w 88"/>
                <a:gd name="T5" fmla="*/ 43385 h 52"/>
                <a:gd name="T6" fmla="*/ 20072 w 88"/>
                <a:gd name="T7" fmla="*/ 43385 h 52"/>
                <a:gd name="T8" fmla="*/ 20072 w 88"/>
                <a:gd name="T9" fmla="*/ 43385 h 52"/>
                <a:gd name="T10" fmla="*/ 40118 w 88"/>
                <a:gd name="T11" fmla="*/ 43385 h 52"/>
                <a:gd name="T12" fmla="*/ 40118 w 88"/>
                <a:gd name="T13" fmla="*/ 0 h 52"/>
                <a:gd name="T14" fmla="*/ 0 w 88"/>
                <a:gd name="T15" fmla="*/ 43385 h 52"/>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2"/>
                <a:gd name="T26" fmla="*/ 88 w 8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2">
                  <a:moveTo>
                    <a:pt x="0" y="6"/>
                  </a:moveTo>
                  <a:lnTo>
                    <a:pt x="25" y="30"/>
                  </a:lnTo>
                  <a:lnTo>
                    <a:pt x="55" y="21"/>
                  </a:lnTo>
                  <a:lnTo>
                    <a:pt x="37" y="30"/>
                  </a:lnTo>
                  <a:lnTo>
                    <a:pt x="51" y="52"/>
                  </a:lnTo>
                  <a:lnTo>
                    <a:pt x="86" y="30"/>
                  </a:lnTo>
                  <a:lnTo>
                    <a:pt x="88" y="0"/>
                  </a:lnTo>
                  <a:lnTo>
                    <a:pt x="0" y="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6" name="Freeform 484">
              <a:extLst>
                <a:ext uri="{FF2B5EF4-FFF2-40B4-BE49-F238E27FC236}">
                  <a16:creationId xmlns:a16="http://schemas.microsoft.com/office/drawing/2014/main" id="{B1E5CE71-BBB9-BBC0-A6A9-24556BC5EC8D}"/>
                </a:ext>
              </a:extLst>
            </p:cNvPr>
            <p:cNvSpPr>
              <a:spLocks noChangeAspect="1"/>
            </p:cNvSpPr>
            <p:nvPr/>
          </p:nvSpPr>
          <p:spPr bwMode="auto">
            <a:xfrm>
              <a:off x="4543454" y="4505403"/>
              <a:ext cx="33339" cy="38100"/>
            </a:xfrm>
            <a:custGeom>
              <a:avLst/>
              <a:gdLst>
                <a:gd name="T0" fmla="*/ 0 w 48"/>
                <a:gd name="T1" fmla="*/ 0 h 49"/>
                <a:gd name="T2" fmla="*/ 20837 w 48"/>
                <a:gd name="T3" fmla="*/ 0 h 49"/>
                <a:gd name="T4" fmla="*/ 20837 w 48"/>
                <a:gd name="T5" fmla="*/ 0 h 49"/>
                <a:gd name="T6" fmla="*/ 20837 w 48"/>
                <a:gd name="T7" fmla="*/ 0 h 49"/>
                <a:gd name="T8" fmla="*/ 0 w 48"/>
                <a:gd name="T9" fmla="*/ 0 h 49"/>
                <a:gd name="T10" fmla="*/ 0 60000 65536"/>
                <a:gd name="T11" fmla="*/ 0 60000 65536"/>
                <a:gd name="T12" fmla="*/ 0 60000 65536"/>
                <a:gd name="T13" fmla="*/ 0 60000 65536"/>
                <a:gd name="T14" fmla="*/ 0 60000 65536"/>
                <a:gd name="T15" fmla="*/ 0 w 48"/>
                <a:gd name="T16" fmla="*/ 0 h 49"/>
                <a:gd name="T17" fmla="*/ 48 w 48"/>
                <a:gd name="T18" fmla="*/ 49 h 49"/>
              </a:gdLst>
              <a:ahLst/>
              <a:cxnLst>
                <a:cxn ang="T10">
                  <a:pos x="T0" y="T1"/>
                </a:cxn>
                <a:cxn ang="T11">
                  <a:pos x="T2" y="T3"/>
                </a:cxn>
                <a:cxn ang="T12">
                  <a:pos x="T4" y="T5"/>
                </a:cxn>
                <a:cxn ang="T13">
                  <a:pos x="T6" y="T7"/>
                </a:cxn>
                <a:cxn ang="T14">
                  <a:pos x="T8" y="T9"/>
                </a:cxn>
              </a:cxnLst>
              <a:rect l="T15" t="T16" r="T17" b="T18"/>
              <a:pathLst>
                <a:path w="48" h="49">
                  <a:moveTo>
                    <a:pt x="0" y="49"/>
                  </a:moveTo>
                  <a:lnTo>
                    <a:pt x="18" y="9"/>
                  </a:lnTo>
                  <a:lnTo>
                    <a:pt x="42" y="0"/>
                  </a:lnTo>
                  <a:lnTo>
                    <a:pt x="48" y="40"/>
                  </a:lnTo>
                  <a:lnTo>
                    <a:pt x="0" y="4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7" name="Freeform 485">
              <a:extLst>
                <a:ext uri="{FF2B5EF4-FFF2-40B4-BE49-F238E27FC236}">
                  <a16:creationId xmlns:a16="http://schemas.microsoft.com/office/drawing/2014/main" id="{35182BD4-7503-B53A-1297-5BBA53061DB5}"/>
                </a:ext>
              </a:extLst>
            </p:cNvPr>
            <p:cNvSpPr>
              <a:spLocks noChangeAspect="1"/>
            </p:cNvSpPr>
            <p:nvPr/>
          </p:nvSpPr>
          <p:spPr bwMode="auto">
            <a:xfrm>
              <a:off x="3584599" y="4086302"/>
              <a:ext cx="130176" cy="98426"/>
            </a:xfrm>
            <a:custGeom>
              <a:avLst/>
              <a:gdLst>
                <a:gd name="T0" fmla="*/ 0 w 182"/>
                <a:gd name="T1" fmla="*/ 0 h 123"/>
                <a:gd name="T2" fmla="*/ 24121 w 182"/>
                <a:gd name="T3" fmla="*/ 44128 h 123"/>
                <a:gd name="T4" fmla="*/ 72361 w 182"/>
                <a:gd name="T5" fmla="*/ 44128 h 123"/>
                <a:gd name="T6" fmla="*/ 24121 w 182"/>
                <a:gd name="T7" fmla="*/ 44128 h 123"/>
                <a:gd name="T8" fmla="*/ 24121 w 182"/>
                <a:gd name="T9" fmla="*/ 44128 h 123"/>
                <a:gd name="T10" fmla="*/ 72361 w 182"/>
                <a:gd name="T11" fmla="*/ 44128 h 123"/>
                <a:gd name="T12" fmla="*/ 120633 w 182"/>
                <a:gd name="T13" fmla="*/ 44128 h 123"/>
                <a:gd name="T14" fmla="*/ 96513 w 182"/>
                <a:gd name="T15" fmla="*/ 0 h 123"/>
                <a:gd name="T16" fmla="*/ 48241 w 182"/>
                <a:gd name="T17" fmla="*/ 0 h 123"/>
                <a:gd name="T18" fmla="*/ 24121 w 182"/>
                <a:gd name="T19" fmla="*/ 0 h 123"/>
                <a:gd name="T20" fmla="*/ 0 w 182"/>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23"/>
                <a:gd name="T35" fmla="*/ 182 w 18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23">
                  <a:moveTo>
                    <a:pt x="0" y="53"/>
                  </a:moveTo>
                  <a:lnTo>
                    <a:pt x="27" y="90"/>
                  </a:lnTo>
                  <a:lnTo>
                    <a:pt x="110" y="94"/>
                  </a:lnTo>
                  <a:lnTo>
                    <a:pt x="24" y="106"/>
                  </a:lnTo>
                  <a:lnTo>
                    <a:pt x="24" y="123"/>
                  </a:lnTo>
                  <a:lnTo>
                    <a:pt x="112" y="117"/>
                  </a:lnTo>
                  <a:lnTo>
                    <a:pt x="182" y="123"/>
                  </a:lnTo>
                  <a:lnTo>
                    <a:pt x="161" y="53"/>
                  </a:lnTo>
                  <a:lnTo>
                    <a:pt x="93" y="0"/>
                  </a:lnTo>
                  <a:lnTo>
                    <a:pt x="27" y="15"/>
                  </a:lnTo>
                  <a:lnTo>
                    <a:pt x="0" y="5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8" name="Freeform 486">
              <a:extLst>
                <a:ext uri="{FF2B5EF4-FFF2-40B4-BE49-F238E27FC236}">
                  <a16:creationId xmlns:a16="http://schemas.microsoft.com/office/drawing/2014/main" id="{7F30EA83-FFFF-F4AD-9070-13584E70B508}"/>
                </a:ext>
              </a:extLst>
            </p:cNvPr>
            <p:cNvSpPr>
              <a:spLocks noChangeAspect="1"/>
            </p:cNvSpPr>
            <p:nvPr/>
          </p:nvSpPr>
          <p:spPr bwMode="auto">
            <a:xfrm>
              <a:off x="3675087" y="4246639"/>
              <a:ext cx="61914" cy="71438"/>
            </a:xfrm>
            <a:custGeom>
              <a:avLst/>
              <a:gdLst>
                <a:gd name="T0" fmla="*/ 0 w 92"/>
                <a:gd name="T1" fmla="*/ 50859 h 87"/>
                <a:gd name="T2" fmla="*/ 17772 w 92"/>
                <a:gd name="T3" fmla="*/ 50859 h 87"/>
                <a:gd name="T4" fmla="*/ 17772 w 92"/>
                <a:gd name="T5" fmla="*/ 101717 h 87"/>
                <a:gd name="T6" fmla="*/ 35521 w 92"/>
                <a:gd name="T7" fmla="*/ 50859 h 87"/>
                <a:gd name="T8" fmla="*/ 35521 w 92"/>
                <a:gd name="T9" fmla="*/ 0 h 87"/>
                <a:gd name="T10" fmla="*/ 0 w 92"/>
                <a:gd name="T11" fmla="*/ 50859 h 87"/>
                <a:gd name="T12" fmla="*/ 0 60000 65536"/>
                <a:gd name="T13" fmla="*/ 0 60000 65536"/>
                <a:gd name="T14" fmla="*/ 0 60000 65536"/>
                <a:gd name="T15" fmla="*/ 0 60000 65536"/>
                <a:gd name="T16" fmla="*/ 0 60000 65536"/>
                <a:gd name="T17" fmla="*/ 0 60000 65536"/>
                <a:gd name="T18" fmla="*/ 0 w 92"/>
                <a:gd name="T19" fmla="*/ 0 h 87"/>
                <a:gd name="T20" fmla="*/ 92 w 9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2" h="87">
                  <a:moveTo>
                    <a:pt x="0" y="25"/>
                  </a:moveTo>
                  <a:lnTo>
                    <a:pt x="12" y="61"/>
                  </a:lnTo>
                  <a:lnTo>
                    <a:pt x="55" y="87"/>
                  </a:lnTo>
                  <a:lnTo>
                    <a:pt x="92" y="44"/>
                  </a:lnTo>
                  <a:lnTo>
                    <a:pt x="63" y="0"/>
                  </a:lnTo>
                  <a:lnTo>
                    <a:pt x="0" y="2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9" name="Freeform 487">
              <a:extLst>
                <a:ext uri="{FF2B5EF4-FFF2-40B4-BE49-F238E27FC236}">
                  <a16:creationId xmlns:a16="http://schemas.microsoft.com/office/drawing/2014/main" id="{8BCEEA73-03C0-9236-DA05-237A1C57B568}"/>
                </a:ext>
              </a:extLst>
            </p:cNvPr>
            <p:cNvSpPr>
              <a:spLocks noChangeAspect="1"/>
            </p:cNvSpPr>
            <p:nvPr/>
          </p:nvSpPr>
          <p:spPr bwMode="auto">
            <a:xfrm>
              <a:off x="4786344" y="4200602"/>
              <a:ext cx="207965" cy="322264"/>
            </a:xfrm>
            <a:custGeom>
              <a:avLst/>
              <a:gdLst>
                <a:gd name="T0" fmla="*/ 0 w 300"/>
                <a:gd name="T1" fmla="*/ 286238 h 397"/>
                <a:gd name="T2" fmla="*/ 0 w 300"/>
                <a:gd name="T3" fmla="*/ 238551 h 397"/>
                <a:gd name="T4" fmla="*/ 20825 w 300"/>
                <a:gd name="T5" fmla="*/ 190863 h 397"/>
                <a:gd name="T6" fmla="*/ 62448 w 300"/>
                <a:gd name="T7" fmla="*/ 190863 h 397"/>
                <a:gd name="T8" fmla="*/ 104070 w 300"/>
                <a:gd name="T9" fmla="*/ 95431 h 397"/>
                <a:gd name="T10" fmla="*/ 41623 w 300"/>
                <a:gd name="T11" fmla="*/ 95431 h 397"/>
                <a:gd name="T12" fmla="*/ 41623 w 300"/>
                <a:gd name="T13" fmla="*/ 47687 h 397"/>
                <a:gd name="T14" fmla="*/ 41623 w 300"/>
                <a:gd name="T15" fmla="*/ 47687 h 397"/>
                <a:gd name="T16" fmla="*/ 62448 w 300"/>
                <a:gd name="T17" fmla="*/ 47687 h 397"/>
                <a:gd name="T18" fmla="*/ 166518 w 300"/>
                <a:gd name="T19" fmla="*/ 0 h 397"/>
                <a:gd name="T20" fmla="*/ 166518 w 300"/>
                <a:gd name="T21" fmla="*/ 47687 h 397"/>
                <a:gd name="T22" fmla="*/ 104070 w 300"/>
                <a:gd name="T23" fmla="*/ 190863 h 397"/>
                <a:gd name="T24" fmla="*/ 20825 w 300"/>
                <a:gd name="T25" fmla="*/ 333982 h 397"/>
                <a:gd name="T26" fmla="*/ 0 w 300"/>
                <a:gd name="T27" fmla="*/ 286238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97"/>
                <a:gd name="T44" fmla="*/ 300 w 300"/>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97">
                  <a:moveTo>
                    <a:pt x="0" y="373"/>
                  </a:moveTo>
                  <a:lnTo>
                    <a:pt x="0" y="266"/>
                  </a:lnTo>
                  <a:lnTo>
                    <a:pt x="25" y="235"/>
                  </a:lnTo>
                  <a:lnTo>
                    <a:pt x="116" y="201"/>
                  </a:lnTo>
                  <a:lnTo>
                    <a:pt x="205" y="114"/>
                  </a:lnTo>
                  <a:lnTo>
                    <a:pt x="90" y="85"/>
                  </a:lnTo>
                  <a:lnTo>
                    <a:pt x="53" y="32"/>
                  </a:lnTo>
                  <a:lnTo>
                    <a:pt x="66" y="15"/>
                  </a:lnTo>
                  <a:lnTo>
                    <a:pt x="113" y="46"/>
                  </a:lnTo>
                  <a:lnTo>
                    <a:pt x="286" y="0"/>
                  </a:lnTo>
                  <a:lnTo>
                    <a:pt x="300" y="46"/>
                  </a:lnTo>
                  <a:lnTo>
                    <a:pt x="195" y="232"/>
                  </a:lnTo>
                  <a:lnTo>
                    <a:pt x="14" y="397"/>
                  </a:lnTo>
                  <a:lnTo>
                    <a:pt x="0" y="37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0" name="Freeform 488">
              <a:extLst>
                <a:ext uri="{FF2B5EF4-FFF2-40B4-BE49-F238E27FC236}">
                  <a16:creationId xmlns:a16="http://schemas.microsoft.com/office/drawing/2014/main" id="{2A20C260-D6F7-2CCF-8F77-DFDA5C06E42F}"/>
                </a:ext>
              </a:extLst>
            </p:cNvPr>
            <p:cNvSpPr>
              <a:spLocks noChangeAspect="1"/>
            </p:cNvSpPr>
            <p:nvPr/>
          </p:nvSpPr>
          <p:spPr bwMode="auto">
            <a:xfrm>
              <a:off x="4459318" y="4851481"/>
              <a:ext cx="160339" cy="171451"/>
            </a:xfrm>
            <a:custGeom>
              <a:avLst/>
              <a:gdLst>
                <a:gd name="T0" fmla="*/ 0 w 232"/>
                <a:gd name="T1" fmla="*/ 93560 h 212"/>
                <a:gd name="T2" fmla="*/ 20213 w 232"/>
                <a:gd name="T3" fmla="*/ 93560 h 212"/>
                <a:gd name="T4" fmla="*/ 60667 w 232"/>
                <a:gd name="T5" fmla="*/ 46752 h 212"/>
                <a:gd name="T6" fmla="*/ 60667 w 232"/>
                <a:gd name="T7" fmla="*/ 46752 h 212"/>
                <a:gd name="T8" fmla="*/ 80881 w 232"/>
                <a:gd name="T9" fmla="*/ 0 h 212"/>
                <a:gd name="T10" fmla="*/ 101121 w 232"/>
                <a:gd name="T11" fmla="*/ 46752 h 212"/>
                <a:gd name="T12" fmla="*/ 101121 w 232"/>
                <a:gd name="T13" fmla="*/ 46752 h 212"/>
                <a:gd name="T14" fmla="*/ 101121 w 232"/>
                <a:gd name="T15" fmla="*/ 140311 h 212"/>
                <a:gd name="T16" fmla="*/ 101121 w 232"/>
                <a:gd name="T17" fmla="*/ 140311 h 212"/>
                <a:gd name="T18" fmla="*/ 60667 w 232"/>
                <a:gd name="T19" fmla="*/ 140311 h 212"/>
                <a:gd name="T20" fmla="*/ 40454 w 232"/>
                <a:gd name="T21" fmla="*/ 140311 h 212"/>
                <a:gd name="T22" fmla="*/ 0 w 232"/>
                <a:gd name="T23" fmla="*/ 9356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12"/>
                <a:gd name="T38" fmla="*/ 232 w 2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12">
                  <a:moveTo>
                    <a:pt x="0" y="65"/>
                  </a:moveTo>
                  <a:lnTo>
                    <a:pt x="52" y="67"/>
                  </a:lnTo>
                  <a:lnTo>
                    <a:pt x="105" y="28"/>
                  </a:lnTo>
                  <a:lnTo>
                    <a:pt x="108" y="11"/>
                  </a:lnTo>
                  <a:lnTo>
                    <a:pt x="150" y="0"/>
                  </a:lnTo>
                  <a:lnTo>
                    <a:pt x="224" y="23"/>
                  </a:lnTo>
                  <a:lnTo>
                    <a:pt x="232" y="54"/>
                  </a:lnTo>
                  <a:lnTo>
                    <a:pt x="228" y="132"/>
                  </a:lnTo>
                  <a:lnTo>
                    <a:pt x="190" y="212"/>
                  </a:lnTo>
                  <a:lnTo>
                    <a:pt x="122" y="198"/>
                  </a:lnTo>
                  <a:lnTo>
                    <a:pt x="82" y="178"/>
                  </a:lnTo>
                  <a:lnTo>
                    <a:pt x="0" y="6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1" name="Freeform 489">
              <a:extLst>
                <a:ext uri="{FF2B5EF4-FFF2-40B4-BE49-F238E27FC236}">
                  <a16:creationId xmlns:a16="http://schemas.microsoft.com/office/drawing/2014/main" id="{6BED95C6-527B-CE6B-32C5-6567DD55F031}"/>
                </a:ext>
              </a:extLst>
            </p:cNvPr>
            <p:cNvSpPr>
              <a:spLocks noChangeAspect="1"/>
            </p:cNvSpPr>
            <p:nvPr/>
          </p:nvSpPr>
          <p:spPr bwMode="auto">
            <a:xfrm>
              <a:off x="4181503" y="4881643"/>
              <a:ext cx="277815" cy="301627"/>
            </a:xfrm>
            <a:custGeom>
              <a:avLst/>
              <a:gdLst>
                <a:gd name="T0" fmla="*/ 0 w 398"/>
                <a:gd name="T1" fmla="*/ 46236 h 374"/>
                <a:gd name="T2" fmla="*/ 21357 w 398"/>
                <a:gd name="T3" fmla="*/ 0 h 374"/>
                <a:gd name="T4" fmla="*/ 170797 w 398"/>
                <a:gd name="T5" fmla="*/ 46236 h 374"/>
                <a:gd name="T6" fmla="*/ 192154 w 398"/>
                <a:gd name="T7" fmla="*/ 46236 h 374"/>
                <a:gd name="T8" fmla="*/ 213510 w 398"/>
                <a:gd name="T9" fmla="*/ 46236 h 374"/>
                <a:gd name="T10" fmla="*/ 192154 w 398"/>
                <a:gd name="T11" fmla="*/ 46236 h 374"/>
                <a:gd name="T12" fmla="*/ 192154 w 398"/>
                <a:gd name="T13" fmla="*/ 46236 h 374"/>
                <a:gd name="T14" fmla="*/ 149440 w 398"/>
                <a:gd name="T15" fmla="*/ 46236 h 374"/>
                <a:gd name="T16" fmla="*/ 149440 w 398"/>
                <a:gd name="T17" fmla="*/ 138761 h 374"/>
                <a:gd name="T18" fmla="*/ 128112 w 398"/>
                <a:gd name="T19" fmla="*/ 138761 h 374"/>
                <a:gd name="T20" fmla="*/ 128112 w 398"/>
                <a:gd name="T21" fmla="*/ 138761 h 374"/>
                <a:gd name="T22" fmla="*/ 128112 w 398"/>
                <a:gd name="T23" fmla="*/ 277523 h 374"/>
                <a:gd name="T24" fmla="*/ 106755 w 398"/>
                <a:gd name="T25" fmla="*/ 277523 h 374"/>
                <a:gd name="T26" fmla="*/ 106755 w 398"/>
                <a:gd name="T27" fmla="*/ 277523 h 374"/>
                <a:gd name="T28" fmla="*/ 85399 w 398"/>
                <a:gd name="T29" fmla="*/ 277523 h 374"/>
                <a:gd name="T30" fmla="*/ 85399 w 398"/>
                <a:gd name="T31" fmla="*/ 277523 h 374"/>
                <a:gd name="T32" fmla="*/ 64042 w 398"/>
                <a:gd name="T33" fmla="*/ 277523 h 374"/>
                <a:gd name="T34" fmla="*/ 42714 w 398"/>
                <a:gd name="T35" fmla="*/ 138761 h 374"/>
                <a:gd name="T36" fmla="*/ 42714 w 398"/>
                <a:gd name="T37" fmla="*/ 138761 h 374"/>
                <a:gd name="T38" fmla="*/ 0 w 398"/>
                <a:gd name="T39" fmla="*/ 46236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74"/>
                <a:gd name="T62" fmla="*/ 398 w 398"/>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74">
                  <a:moveTo>
                    <a:pt x="0" y="13"/>
                  </a:moveTo>
                  <a:lnTo>
                    <a:pt x="50" y="0"/>
                  </a:lnTo>
                  <a:lnTo>
                    <a:pt x="288" y="37"/>
                  </a:lnTo>
                  <a:lnTo>
                    <a:pt x="341" y="20"/>
                  </a:lnTo>
                  <a:lnTo>
                    <a:pt x="398" y="27"/>
                  </a:lnTo>
                  <a:lnTo>
                    <a:pt x="350" y="54"/>
                  </a:lnTo>
                  <a:lnTo>
                    <a:pt x="332" y="37"/>
                  </a:lnTo>
                  <a:lnTo>
                    <a:pt x="275" y="48"/>
                  </a:lnTo>
                  <a:lnTo>
                    <a:pt x="275" y="153"/>
                  </a:lnTo>
                  <a:lnTo>
                    <a:pt x="245" y="154"/>
                  </a:lnTo>
                  <a:lnTo>
                    <a:pt x="245" y="236"/>
                  </a:lnTo>
                  <a:lnTo>
                    <a:pt x="245" y="355"/>
                  </a:lnTo>
                  <a:lnTo>
                    <a:pt x="218" y="374"/>
                  </a:lnTo>
                  <a:lnTo>
                    <a:pt x="181" y="374"/>
                  </a:lnTo>
                  <a:lnTo>
                    <a:pt x="162" y="348"/>
                  </a:lnTo>
                  <a:lnTo>
                    <a:pt x="145" y="362"/>
                  </a:lnTo>
                  <a:lnTo>
                    <a:pt x="106" y="321"/>
                  </a:lnTo>
                  <a:lnTo>
                    <a:pt x="85" y="191"/>
                  </a:lnTo>
                  <a:lnTo>
                    <a:pt x="85" y="176"/>
                  </a:lnTo>
                  <a:lnTo>
                    <a:pt x="0" y="1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2" name="Freeform 490">
              <a:extLst>
                <a:ext uri="{FF2B5EF4-FFF2-40B4-BE49-F238E27FC236}">
                  <a16:creationId xmlns:a16="http://schemas.microsoft.com/office/drawing/2014/main" id="{F8ED23C0-8CE5-B1E6-6C61-6C990980C2B3}"/>
                </a:ext>
              </a:extLst>
            </p:cNvPr>
            <p:cNvSpPr>
              <a:spLocks noChangeAspect="1"/>
            </p:cNvSpPr>
            <p:nvPr/>
          </p:nvSpPr>
          <p:spPr bwMode="auto">
            <a:xfrm>
              <a:off x="3600473" y="3813250"/>
              <a:ext cx="171451" cy="165101"/>
            </a:xfrm>
            <a:custGeom>
              <a:avLst/>
              <a:gdLst>
                <a:gd name="T0" fmla="*/ 0 w 246"/>
                <a:gd name="T1" fmla="*/ 131462 h 207"/>
                <a:gd name="T2" fmla="*/ 63185 w 246"/>
                <a:gd name="T3" fmla="*/ 0 h 207"/>
                <a:gd name="T4" fmla="*/ 126341 w 246"/>
                <a:gd name="T5" fmla="*/ 0 h 207"/>
                <a:gd name="T6" fmla="*/ 126341 w 246"/>
                <a:gd name="T7" fmla="*/ 0 h 207"/>
                <a:gd name="T8" fmla="*/ 126341 w 246"/>
                <a:gd name="T9" fmla="*/ 0 h 207"/>
                <a:gd name="T10" fmla="*/ 84246 w 246"/>
                <a:gd name="T11" fmla="*/ 0 h 207"/>
                <a:gd name="T12" fmla="*/ 63185 w 246"/>
                <a:gd name="T13" fmla="*/ 87658 h 207"/>
                <a:gd name="T14" fmla="*/ 63185 w 246"/>
                <a:gd name="T15" fmla="*/ 87658 h 207"/>
                <a:gd name="T16" fmla="*/ 63185 w 246"/>
                <a:gd name="T17" fmla="*/ 131462 h 207"/>
                <a:gd name="T18" fmla="*/ 0 w 246"/>
                <a:gd name="T19" fmla="*/ 131462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07"/>
                <a:gd name="T32" fmla="*/ 246 w 246"/>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07">
                  <a:moveTo>
                    <a:pt x="0" y="207"/>
                  </a:moveTo>
                  <a:lnTo>
                    <a:pt x="116" y="0"/>
                  </a:lnTo>
                  <a:lnTo>
                    <a:pt x="244" y="4"/>
                  </a:lnTo>
                  <a:lnTo>
                    <a:pt x="246" y="16"/>
                  </a:lnTo>
                  <a:lnTo>
                    <a:pt x="244" y="54"/>
                  </a:lnTo>
                  <a:lnTo>
                    <a:pt x="149" y="51"/>
                  </a:lnTo>
                  <a:lnTo>
                    <a:pt x="147" y="130"/>
                  </a:lnTo>
                  <a:lnTo>
                    <a:pt x="115" y="144"/>
                  </a:lnTo>
                  <a:lnTo>
                    <a:pt x="118" y="194"/>
                  </a:lnTo>
                  <a:lnTo>
                    <a:pt x="0" y="20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3" name="Freeform 491">
              <a:extLst>
                <a:ext uri="{FF2B5EF4-FFF2-40B4-BE49-F238E27FC236}">
                  <a16:creationId xmlns:a16="http://schemas.microsoft.com/office/drawing/2014/main" id="{C9D48E31-3BAF-CA54-6F63-DC246C414E84}"/>
                </a:ext>
              </a:extLst>
            </p:cNvPr>
            <p:cNvSpPr>
              <a:spLocks noChangeAspect="1"/>
            </p:cNvSpPr>
            <p:nvPr/>
          </p:nvSpPr>
          <p:spPr bwMode="auto">
            <a:xfrm>
              <a:off x="4394228" y="3929140"/>
              <a:ext cx="341315" cy="466728"/>
            </a:xfrm>
            <a:custGeom>
              <a:avLst/>
              <a:gdLst>
                <a:gd name="T0" fmla="*/ 0 w 488"/>
                <a:gd name="T1" fmla="*/ 232379 h 578"/>
                <a:gd name="T2" fmla="*/ 21540 w 488"/>
                <a:gd name="T3" fmla="*/ 232379 h 578"/>
                <a:gd name="T4" fmla="*/ 21540 w 488"/>
                <a:gd name="T5" fmla="*/ 278900 h 578"/>
                <a:gd name="T6" fmla="*/ 43080 w 488"/>
                <a:gd name="T7" fmla="*/ 325364 h 578"/>
                <a:gd name="T8" fmla="*/ 86189 w 488"/>
                <a:gd name="T9" fmla="*/ 418349 h 578"/>
                <a:gd name="T10" fmla="*/ 150837 w 488"/>
                <a:gd name="T11" fmla="*/ 418349 h 578"/>
                <a:gd name="T12" fmla="*/ 193917 w 488"/>
                <a:gd name="T13" fmla="*/ 418349 h 578"/>
                <a:gd name="T14" fmla="*/ 236997 w 488"/>
                <a:gd name="T15" fmla="*/ 418349 h 578"/>
                <a:gd name="T16" fmla="*/ 215457 w 488"/>
                <a:gd name="T17" fmla="*/ 325364 h 578"/>
                <a:gd name="T18" fmla="*/ 172377 w 488"/>
                <a:gd name="T19" fmla="*/ 325364 h 578"/>
                <a:gd name="T20" fmla="*/ 193917 w 488"/>
                <a:gd name="T21" fmla="*/ 278900 h 578"/>
                <a:gd name="T22" fmla="*/ 193917 w 488"/>
                <a:gd name="T23" fmla="*/ 232379 h 578"/>
                <a:gd name="T24" fmla="*/ 236997 w 488"/>
                <a:gd name="T25" fmla="*/ 232379 h 578"/>
                <a:gd name="T26" fmla="*/ 236997 w 488"/>
                <a:gd name="T27" fmla="*/ 92985 h 578"/>
                <a:gd name="T28" fmla="*/ 258565 w 488"/>
                <a:gd name="T29" fmla="*/ 92985 h 578"/>
                <a:gd name="T30" fmla="*/ 236997 w 488"/>
                <a:gd name="T31" fmla="*/ 46465 h 578"/>
                <a:gd name="T32" fmla="*/ 236997 w 488"/>
                <a:gd name="T33" fmla="*/ 46465 h 578"/>
                <a:gd name="T34" fmla="*/ 215457 w 488"/>
                <a:gd name="T35" fmla="*/ 0 h 578"/>
                <a:gd name="T36" fmla="*/ 193917 w 488"/>
                <a:gd name="T37" fmla="*/ 46465 h 578"/>
                <a:gd name="T38" fmla="*/ 43080 w 488"/>
                <a:gd name="T39" fmla="*/ 46465 h 578"/>
                <a:gd name="T40" fmla="*/ 43080 w 488"/>
                <a:gd name="T41" fmla="*/ 46465 h 578"/>
                <a:gd name="T42" fmla="*/ 43080 w 488"/>
                <a:gd name="T43" fmla="*/ 46465 h 578"/>
                <a:gd name="T44" fmla="*/ 43080 w 488"/>
                <a:gd name="T45" fmla="*/ 46465 h 578"/>
                <a:gd name="T46" fmla="*/ 43080 w 488"/>
                <a:gd name="T47" fmla="*/ 139450 h 578"/>
                <a:gd name="T48" fmla="*/ 21540 w 488"/>
                <a:gd name="T49" fmla="*/ 139450 h 578"/>
                <a:gd name="T50" fmla="*/ 0 w 488"/>
                <a:gd name="T51" fmla="*/ 232379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78"/>
                <a:gd name="T80" fmla="*/ 488 w 488"/>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78">
                  <a:moveTo>
                    <a:pt x="0" y="306"/>
                  </a:moveTo>
                  <a:lnTo>
                    <a:pt x="22" y="364"/>
                  </a:lnTo>
                  <a:lnTo>
                    <a:pt x="45" y="426"/>
                  </a:lnTo>
                  <a:lnTo>
                    <a:pt x="94" y="450"/>
                  </a:lnTo>
                  <a:lnTo>
                    <a:pt x="165" y="535"/>
                  </a:lnTo>
                  <a:lnTo>
                    <a:pt x="264" y="578"/>
                  </a:lnTo>
                  <a:lnTo>
                    <a:pt x="354" y="568"/>
                  </a:lnTo>
                  <a:lnTo>
                    <a:pt x="409" y="551"/>
                  </a:lnTo>
                  <a:lnTo>
                    <a:pt x="376" y="490"/>
                  </a:lnTo>
                  <a:lnTo>
                    <a:pt x="325" y="455"/>
                  </a:lnTo>
                  <a:lnTo>
                    <a:pt x="358" y="432"/>
                  </a:lnTo>
                  <a:lnTo>
                    <a:pt x="362" y="378"/>
                  </a:lnTo>
                  <a:lnTo>
                    <a:pt x="420" y="307"/>
                  </a:lnTo>
                  <a:lnTo>
                    <a:pt x="443" y="182"/>
                  </a:lnTo>
                  <a:lnTo>
                    <a:pt x="488" y="153"/>
                  </a:lnTo>
                  <a:lnTo>
                    <a:pt x="451" y="126"/>
                  </a:lnTo>
                  <a:lnTo>
                    <a:pt x="438" y="34"/>
                  </a:lnTo>
                  <a:lnTo>
                    <a:pt x="400" y="0"/>
                  </a:lnTo>
                  <a:lnTo>
                    <a:pt x="354" y="41"/>
                  </a:lnTo>
                  <a:lnTo>
                    <a:pt x="90" y="33"/>
                  </a:lnTo>
                  <a:lnTo>
                    <a:pt x="90" y="92"/>
                  </a:lnTo>
                  <a:lnTo>
                    <a:pt x="63" y="94"/>
                  </a:lnTo>
                  <a:lnTo>
                    <a:pt x="63" y="109"/>
                  </a:lnTo>
                  <a:lnTo>
                    <a:pt x="62" y="221"/>
                  </a:lnTo>
                  <a:lnTo>
                    <a:pt x="32" y="227"/>
                  </a:lnTo>
                  <a:lnTo>
                    <a:pt x="0" y="30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4" name="Freeform 492">
              <a:extLst>
                <a:ext uri="{FF2B5EF4-FFF2-40B4-BE49-F238E27FC236}">
                  <a16:creationId xmlns:a16="http://schemas.microsoft.com/office/drawing/2014/main" id="{DB6F30A3-4FEE-A50E-1FEB-963AA92232CD}"/>
                </a:ext>
              </a:extLst>
            </p:cNvPr>
            <p:cNvSpPr>
              <a:spLocks noChangeAspect="1"/>
            </p:cNvSpPr>
            <p:nvPr/>
          </p:nvSpPr>
          <p:spPr bwMode="auto">
            <a:xfrm>
              <a:off x="4576793" y="5099134"/>
              <a:ext cx="25400" cy="38100"/>
            </a:xfrm>
            <a:custGeom>
              <a:avLst/>
              <a:gdLst>
                <a:gd name="T0" fmla="*/ 0 w 35"/>
                <a:gd name="T1" fmla="*/ 0 h 47"/>
                <a:gd name="T2" fmla="*/ 24960 w 35"/>
                <a:gd name="T3" fmla="*/ 0 h 47"/>
                <a:gd name="T4" fmla="*/ 24960 w 35"/>
                <a:gd name="T5" fmla="*/ 0 h 47"/>
                <a:gd name="T6" fmla="*/ 24960 w 35"/>
                <a:gd name="T7" fmla="*/ 0 h 47"/>
                <a:gd name="T8" fmla="*/ 0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0" y="27"/>
                  </a:moveTo>
                  <a:lnTo>
                    <a:pt x="19" y="47"/>
                  </a:lnTo>
                  <a:lnTo>
                    <a:pt x="35" y="31"/>
                  </a:lnTo>
                  <a:lnTo>
                    <a:pt x="31" y="0"/>
                  </a:lnTo>
                  <a:lnTo>
                    <a:pt x="0" y="2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5" name="Freeform 493">
              <a:extLst>
                <a:ext uri="{FF2B5EF4-FFF2-40B4-BE49-F238E27FC236}">
                  <a16:creationId xmlns:a16="http://schemas.microsoft.com/office/drawing/2014/main" id="{234D32F1-F9B6-2401-E86A-9DD2C6501FE8}"/>
                </a:ext>
              </a:extLst>
            </p:cNvPr>
            <p:cNvSpPr>
              <a:spLocks noChangeAspect="1"/>
            </p:cNvSpPr>
            <p:nvPr/>
          </p:nvSpPr>
          <p:spPr bwMode="auto">
            <a:xfrm>
              <a:off x="4554568" y="4503817"/>
              <a:ext cx="223839" cy="250826"/>
            </a:xfrm>
            <a:custGeom>
              <a:avLst/>
              <a:gdLst>
                <a:gd name="T0" fmla="*/ 0 w 317"/>
                <a:gd name="T1" fmla="*/ 44819 h 313"/>
                <a:gd name="T2" fmla="*/ 22858 w 317"/>
                <a:gd name="T3" fmla="*/ 89584 h 313"/>
                <a:gd name="T4" fmla="*/ 22858 w 317"/>
                <a:gd name="T5" fmla="*/ 134403 h 313"/>
                <a:gd name="T6" fmla="*/ 68605 w 317"/>
                <a:gd name="T7" fmla="*/ 134403 h 313"/>
                <a:gd name="T8" fmla="*/ 68605 w 317"/>
                <a:gd name="T9" fmla="*/ 134403 h 313"/>
                <a:gd name="T10" fmla="*/ 91493 w 317"/>
                <a:gd name="T11" fmla="*/ 179222 h 313"/>
                <a:gd name="T12" fmla="*/ 182957 w 317"/>
                <a:gd name="T13" fmla="*/ 179222 h 313"/>
                <a:gd name="T14" fmla="*/ 205815 w 317"/>
                <a:gd name="T15" fmla="*/ 179222 h 313"/>
                <a:gd name="T16" fmla="*/ 182957 w 317"/>
                <a:gd name="T17" fmla="*/ 89584 h 313"/>
                <a:gd name="T18" fmla="*/ 182957 w 317"/>
                <a:gd name="T19" fmla="*/ 44819 h 313"/>
                <a:gd name="T20" fmla="*/ 91493 w 317"/>
                <a:gd name="T21" fmla="*/ 0 h 313"/>
                <a:gd name="T22" fmla="*/ 45747 w 317"/>
                <a:gd name="T23" fmla="*/ 0 h 313"/>
                <a:gd name="T24" fmla="*/ 45747 w 317"/>
                <a:gd name="T25" fmla="*/ 0 h 313"/>
                <a:gd name="T26" fmla="*/ 45747 w 317"/>
                <a:gd name="T27" fmla="*/ 0 h 313"/>
                <a:gd name="T28" fmla="*/ 45747 w 317"/>
                <a:gd name="T29" fmla="*/ 0 h 313"/>
                <a:gd name="T30" fmla="*/ 22858 w 317"/>
                <a:gd name="T31" fmla="*/ 0 h 313"/>
                <a:gd name="T32" fmla="*/ 22858 w 317"/>
                <a:gd name="T33" fmla="*/ 0 h 313"/>
                <a:gd name="T34" fmla="*/ 22858 w 317"/>
                <a:gd name="T35" fmla="*/ 44819 h 313"/>
                <a:gd name="T36" fmla="*/ 0 w 317"/>
                <a:gd name="T37" fmla="*/ 44819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13"/>
                <a:gd name="T59" fmla="*/ 317 w 317"/>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13">
                  <a:moveTo>
                    <a:pt x="0" y="98"/>
                  </a:moveTo>
                  <a:lnTo>
                    <a:pt x="1" y="158"/>
                  </a:lnTo>
                  <a:lnTo>
                    <a:pt x="41" y="219"/>
                  </a:lnTo>
                  <a:lnTo>
                    <a:pt x="96" y="248"/>
                  </a:lnTo>
                  <a:lnTo>
                    <a:pt x="123" y="253"/>
                  </a:lnTo>
                  <a:lnTo>
                    <a:pt x="156" y="313"/>
                  </a:lnTo>
                  <a:lnTo>
                    <a:pt x="273" y="304"/>
                  </a:lnTo>
                  <a:lnTo>
                    <a:pt x="317" y="279"/>
                  </a:lnTo>
                  <a:lnTo>
                    <a:pt x="272" y="154"/>
                  </a:lnTo>
                  <a:lnTo>
                    <a:pt x="283" y="109"/>
                  </a:lnTo>
                  <a:lnTo>
                    <a:pt x="133" y="0"/>
                  </a:lnTo>
                  <a:lnTo>
                    <a:pt x="93" y="54"/>
                  </a:lnTo>
                  <a:lnTo>
                    <a:pt x="76" y="40"/>
                  </a:lnTo>
                  <a:lnTo>
                    <a:pt x="64" y="51"/>
                  </a:lnTo>
                  <a:lnTo>
                    <a:pt x="62" y="0"/>
                  </a:lnTo>
                  <a:lnTo>
                    <a:pt x="24" y="1"/>
                  </a:lnTo>
                  <a:lnTo>
                    <a:pt x="30" y="41"/>
                  </a:lnTo>
                  <a:lnTo>
                    <a:pt x="33" y="65"/>
                  </a:lnTo>
                  <a:lnTo>
                    <a:pt x="0" y="98"/>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6" name="Freeform 494">
              <a:extLst>
                <a:ext uri="{FF2B5EF4-FFF2-40B4-BE49-F238E27FC236}">
                  <a16:creationId xmlns:a16="http://schemas.microsoft.com/office/drawing/2014/main" id="{A2815E77-B642-3A31-977A-DC176AFC153C}"/>
                </a:ext>
              </a:extLst>
            </p:cNvPr>
            <p:cNvSpPr>
              <a:spLocks noChangeAspect="1"/>
            </p:cNvSpPr>
            <p:nvPr/>
          </p:nvSpPr>
          <p:spPr bwMode="auto">
            <a:xfrm>
              <a:off x="3941790" y="4216479"/>
              <a:ext cx="44450" cy="120651"/>
            </a:xfrm>
            <a:custGeom>
              <a:avLst/>
              <a:gdLst>
                <a:gd name="T0" fmla="*/ 0 w 64"/>
                <a:gd name="T1" fmla="*/ 0 h 150"/>
                <a:gd name="T2" fmla="*/ 20057 w 64"/>
                <a:gd name="T3" fmla="*/ 45744 h 150"/>
                <a:gd name="T4" fmla="*/ 40114 w 64"/>
                <a:gd name="T5" fmla="*/ 91543 h 150"/>
                <a:gd name="T6" fmla="*/ 20057 w 64"/>
                <a:gd name="T7" fmla="*/ 91543 h 150"/>
                <a:gd name="T8" fmla="*/ 0 w 64"/>
                <a:gd name="T9" fmla="*/ 0 h 150"/>
                <a:gd name="T10" fmla="*/ 0 60000 65536"/>
                <a:gd name="T11" fmla="*/ 0 60000 65536"/>
                <a:gd name="T12" fmla="*/ 0 60000 65536"/>
                <a:gd name="T13" fmla="*/ 0 60000 65536"/>
                <a:gd name="T14" fmla="*/ 0 60000 65536"/>
                <a:gd name="T15" fmla="*/ 0 w 64"/>
                <a:gd name="T16" fmla="*/ 0 h 150"/>
                <a:gd name="T17" fmla="*/ 64 w 64"/>
                <a:gd name="T18" fmla="*/ 150 h 150"/>
              </a:gdLst>
              <a:ahLst/>
              <a:cxnLst>
                <a:cxn ang="T10">
                  <a:pos x="T0" y="T1"/>
                </a:cxn>
                <a:cxn ang="T11">
                  <a:pos x="T2" y="T3"/>
                </a:cxn>
                <a:cxn ang="T12">
                  <a:pos x="T4" y="T5"/>
                </a:cxn>
                <a:cxn ang="T13">
                  <a:pos x="T6" y="T7"/>
                </a:cxn>
                <a:cxn ang="T14">
                  <a:pos x="T8" y="T9"/>
                </a:cxn>
              </a:cxnLst>
              <a:rect l="T15" t="T16" r="T17" b="T18"/>
              <a:pathLst>
                <a:path w="64" h="150">
                  <a:moveTo>
                    <a:pt x="0" y="0"/>
                  </a:moveTo>
                  <a:lnTo>
                    <a:pt x="31" y="8"/>
                  </a:lnTo>
                  <a:lnTo>
                    <a:pt x="64" y="144"/>
                  </a:lnTo>
                  <a:lnTo>
                    <a:pt x="41" y="150"/>
                  </a:lnTo>
                  <a:lnTo>
                    <a:pt x="0" y="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7" name="Freeform 495">
              <a:extLst>
                <a:ext uri="{FF2B5EF4-FFF2-40B4-BE49-F238E27FC236}">
                  <a16:creationId xmlns:a16="http://schemas.microsoft.com/office/drawing/2014/main" id="{7352971A-1E37-BC4D-AF7F-D91D253A8E0B}"/>
                </a:ext>
              </a:extLst>
            </p:cNvPr>
            <p:cNvSpPr>
              <a:spLocks noChangeAspect="1"/>
            </p:cNvSpPr>
            <p:nvPr/>
          </p:nvSpPr>
          <p:spPr bwMode="auto">
            <a:xfrm>
              <a:off x="4554569" y="4387930"/>
              <a:ext cx="109539" cy="123825"/>
            </a:xfrm>
            <a:custGeom>
              <a:avLst/>
              <a:gdLst>
                <a:gd name="T0" fmla="*/ 0 w 157"/>
                <a:gd name="T1" fmla="*/ 91418 h 154"/>
                <a:gd name="T2" fmla="*/ 21714 w 157"/>
                <a:gd name="T3" fmla="*/ 91418 h 154"/>
                <a:gd name="T4" fmla="*/ 43429 w 157"/>
                <a:gd name="T5" fmla="*/ 91418 h 154"/>
                <a:gd name="T6" fmla="*/ 43429 w 157"/>
                <a:gd name="T7" fmla="*/ 45682 h 154"/>
                <a:gd name="T8" fmla="*/ 65114 w 157"/>
                <a:gd name="T9" fmla="*/ 45682 h 154"/>
                <a:gd name="T10" fmla="*/ 86828 w 157"/>
                <a:gd name="T11" fmla="*/ 45682 h 154"/>
                <a:gd name="T12" fmla="*/ 65114 w 157"/>
                <a:gd name="T13" fmla="*/ 0 h 154"/>
                <a:gd name="T14" fmla="*/ 21714 w 157"/>
                <a:gd name="T15" fmla="*/ 45682 h 154"/>
                <a:gd name="T16" fmla="*/ 21714 w 157"/>
                <a:gd name="T17" fmla="*/ 45682 h 154"/>
                <a:gd name="T18" fmla="*/ 21714 w 157"/>
                <a:gd name="T19" fmla="*/ 45682 h 154"/>
                <a:gd name="T20" fmla="*/ 0 w 157"/>
                <a:gd name="T21" fmla="*/ 9141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0" y="154"/>
                  </a:moveTo>
                  <a:lnTo>
                    <a:pt x="24" y="145"/>
                  </a:lnTo>
                  <a:lnTo>
                    <a:pt x="62" y="144"/>
                  </a:lnTo>
                  <a:lnTo>
                    <a:pt x="64" y="121"/>
                  </a:lnTo>
                  <a:lnTo>
                    <a:pt x="125" y="110"/>
                  </a:lnTo>
                  <a:lnTo>
                    <a:pt x="157" y="56"/>
                  </a:lnTo>
                  <a:lnTo>
                    <a:pt x="125" y="0"/>
                  </a:lnTo>
                  <a:lnTo>
                    <a:pt x="35" y="10"/>
                  </a:lnTo>
                  <a:lnTo>
                    <a:pt x="45" y="52"/>
                  </a:lnTo>
                  <a:lnTo>
                    <a:pt x="27" y="80"/>
                  </a:lnTo>
                  <a:lnTo>
                    <a:pt x="0" y="154"/>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8" name="Freeform 497">
              <a:extLst>
                <a:ext uri="{FF2B5EF4-FFF2-40B4-BE49-F238E27FC236}">
                  <a16:creationId xmlns:a16="http://schemas.microsoft.com/office/drawing/2014/main" id="{F7BCD5C6-9D5D-0464-C222-97E703B3DEAD}"/>
                </a:ext>
              </a:extLst>
            </p:cNvPr>
            <p:cNvSpPr>
              <a:spLocks noChangeAspect="1"/>
            </p:cNvSpPr>
            <p:nvPr/>
          </p:nvSpPr>
          <p:spPr bwMode="auto">
            <a:xfrm>
              <a:off x="3840192" y="4127576"/>
              <a:ext cx="153989" cy="128588"/>
            </a:xfrm>
            <a:custGeom>
              <a:avLst/>
              <a:gdLst>
                <a:gd name="T0" fmla="*/ 0 w 221"/>
                <a:gd name="T1" fmla="*/ 87859 h 161"/>
                <a:gd name="T2" fmla="*/ 20872 w 221"/>
                <a:gd name="T3" fmla="*/ 87859 h 161"/>
                <a:gd name="T4" fmla="*/ 41743 w 221"/>
                <a:gd name="T5" fmla="*/ 87859 h 161"/>
                <a:gd name="T6" fmla="*/ 41743 w 221"/>
                <a:gd name="T7" fmla="*/ 43930 h 161"/>
                <a:gd name="T8" fmla="*/ 62615 w 221"/>
                <a:gd name="T9" fmla="*/ 43930 h 161"/>
                <a:gd name="T10" fmla="*/ 83458 w 221"/>
                <a:gd name="T11" fmla="*/ 43930 h 161"/>
                <a:gd name="T12" fmla="*/ 104330 w 221"/>
                <a:gd name="T13" fmla="*/ 43930 h 161"/>
                <a:gd name="T14" fmla="*/ 83458 w 221"/>
                <a:gd name="T15" fmla="*/ 0 h 161"/>
                <a:gd name="T16" fmla="*/ 83458 w 221"/>
                <a:gd name="T17" fmla="*/ 0 h 161"/>
                <a:gd name="T18" fmla="*/ 20872 w 221"/>
                <a:gd name="T19" fmla="*/ 0 h 161"/>
                <a:gd name="T20" fmla="*/ 0 w 221"/>
                <a:gd name="T21" fmla="*/ 8785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161"/>
                <a:gd name="T35" fmla="*/ 221 w 22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161">
                  <a:moveTo>
                    <a:pt x="0" y="137"/>
                  </a:moveTo>
                  <a:lnTo>
                    <a:pt x="16" y="154"/>
                  </a:lnTo>
                  <a:lnTo>
                    <a:pt x="75" y="161"/>
                  </a:lnTo>
                  <a:lnTo>
                    <a:pt x="69" y="120"/>
                  </a:lnTo>
                  <a:lnTo>
                    <a:pt x="147" y="112"/>
                  </a:lnTo>
                  <a:lnTo>
                    <a:pt x="178" y="120"/>
                  </a:lnTo>
                  <a:lnTo>
                    <a:pt x="221" y="89"/>
                  </a:lnTo>
                  <a:lnTo>
                    <a:pt x="164" y="28"/>
                  </a:lnTo>
                  <a:lnTo>
                    <a:pt x="157" y="0"/>
                  </a:lnTo>
                  <a:lnTo>
                    <a:pt x="37" y="53"/>
                  </a:lnTo>
                  <a:lnTo>
                    <a:pt x="0" y="13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9" name="Freeform 498">
              <a:extLst>
                <a:ext uri="{FF2B5EF4-FFF2-40B4-BE49-F238E27FC236}">
                  <a16:creationId xmlns:a16="http://schemas.microsoft.com/office/drawing/2014/main" id="{A3F3F230-0C99-11E0-3625-27B0F18775E6}"/>
                </a:ext>
              </a:extLst>
            </p:cNvPr>
            <p:cNvSpPr>
              <a:spLocks noChangeAspect="1"/>
            </p:cNvSpPr>
            <p:nvPr/>
          </p:nvSpPr>
          <p:spPr bwMode="auto">
            <a:xfrm>
              <a:off x="4395819" y="4673680"/>
              <a:ext cx="241301" cy="230188"/>
            </a:xfrm>
            <a:custGeom>
              <a:avLst/>
              <a:gdLst>
                <a:gd name="T0" fmla="*/ 0 w 345"/>
                <a:gd name="T1" fmla="*/ 91779 h 286"/>
                <a:gd name="T2" fmla="*/ 0 w 345"/>
                <a:gd name="T3" fmla="*/ 137642 h 286"/>
                <a:gd name="T4" fmla="*/ 21473 w 345"/>
                <a:gd name="T5" fmla="*/ 183504 h 286"/>
                <a:gd name="T6" fmla="*/ 42946 w 345"/>
                <a:gd name="T7" fmla="*/ 183504 h 286"/>
                <a:gd name="T8" fmla="*/ 85863 w 345"/>
                <a:gd name="T9" fmla="*/ 183504 h 286"/>
                <a:gd name="T10" fmla="*/ 107335 w 345"/>
                <a:gd name="T11" fmla="*/ 137642 h 286"/>
                <a:gd name="T12" fmla="*/ 107335 w 345"/>
                <a:gd name="T13" fmla="*/ 137642 h 286"/>
                <a:gd name="T14" fmla="*/ 128808 w 345"/>
                <a:gd name="T15" fmla="*/ 137642 h 286"/>
                <a:gd name="T16" fmla="*/ 128808 w 345"/>
                <a:gd name="T17" fmla="*/ 137642 h 286"/>
                <a:gd name="T18" fmla="*/ 171754 w 345"/>
                <a:gd name="T19" fmla="*/ 91779 h 286"/>
                <a:gd name="T20" fmla="*/ 171754 w 345"/>
                <a:gd name="T21" fmla="*/ 91779 h 286"/>
                <a:gd name="T22" fmla="*/ 193198 w 345"/>
                <a:gd name="T23" fmla="*/ 45862 h 286"/>
                <a:gd name="T24" fmla="*/ 171754 w 345"/>
                <a:gd name="T25" fmla="*/ 45862 h 286"/>
                <a:gd name="T26" fmla="*/ 150281 w 345"/>
                <a:gd name="T27" fmla="*/ 45862 h 286"/>
                <a:gd name="T28" fmla="*/ 150281 w 345"/>
                <a:gd name="T29" fmla="*/ 0 h 286"/>
                <a:gd name="T30" fmla="*/ 107335 w 345"/>
                <a:gd name="T31" fmla="*/ 45862 h 286"/>
                <a:gd name="T32" fmla="*/ 107335 w 345"/>
                <a:gd name="T33" fmla="*/ 45862 h 286"/>
                <a:gd name="T34" fmla="*/ 128808 w 345"/>
                <a:gd name="T35" fmla="*/ 45862 h 286"/>
                <a:gd name="T36" fmla="*/ 128808 w 345"/>
                <a:gd name="T37" fmla="*/ 91779 h 286"/>
                <a:gd name="T38" fmla="*/ 42946 w 345"/>
                <a:gd name="T39" fmla="*/ 45862 h 286"/>
                <a:gd name="T40" fmla="*/ 42946 w 345"/>
                <a:gd name="T41" fmla="*/ 91779 h 286"/>
                <a:gd name="T42" fmla="*/ 0 w 345"/>
                <a:gd name="T43" fmla="*/ 91779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286"/>
                <a:gd name="T68" fmla="*/ 345 w 345"/>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286">
                  <a:moveTo>
                    <a:pt x="0" y="140"/>
                  </a:moveTo>
                  <a:lnTo>
                    <a:pt x="0" y="250"/>
                  </a:lnTo>
                  <a:lnTo>
                    <a:pt x="35" y="277"/>
                  </a:lnTo>
                  <a:lnTo>
                    <a:pt x="92" y="284"/>
                  </a:lnTo>
                  <a:lnTo>
                    <a:pt x="144" y="286"/>
                  </a:lnTo>
                  <a:lnTo>
                    <a:pt x="197" y="247"/>
                  </a:lnTo>
                  <a:lnTo>
                    <a:pt x="200" y="230"/>
                  </a:lnTo>
                  <a:lnTo>
                    <a:pt x="242" y="219"/>
                  </a:lnTo>
                  <a:lnTo>
                    <a:pt x="235" y="204"/>
                  </a:lnTo>
                  <a:lnTo>
                    <a:pt x="328" y="174"/>
                  </a:lnTo>
                  <a:lnTo>
                    <a:pt x="317" y="160"/>
                  </a:lnTo>
                  <a:lnTo>
                    <a:pt x="345" y="73"/>
                  </a:lnTo>
                  <a:lnTo>
                    <a:pt x="324" y="37"/>
                  </a:lnTo>
                  <a:lnTo>
                    <a:pt x="269" y="8"/>
                  </a:lnTo>
                  <a:lnTo>
                    <a:pt x="255" y="0"/>
                  </a:lnTo>
                  <a:lnTo>
                    <a:pt x="201" y="27"/>
                  </a:lnTo>
                  <a:lnTo>
                    <a:pt x="195" y="103"/>
                  </a:lnTo>
                  <a:lnTo>
                    <a:pt x="228" y="117"/>
                  </a:lnTo>
                  <a:lnTo>
                    <a:pt x="228" y="148"/>
                  </a:lnTo>
                  <a:lnTo>
                    <a:pt x="61" y="79"/>
                  </a:lnTo>
                  <a:lnTo>
                    <a:pt x="65" y="140"/>
                  </a:lnTo>
                  <a:lnTo>
                    <a:pt x="0" y="14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0" name="Freeform 499">
              <a:extLst>
                <a:ext uri="{FF2B5EF4-FFF2-40B4-BE49-F238E27FC236}">
                  <a16:creationId xmlns:a16="http://schemas.microsoft.com/office/drawing/2014/main" id="{2E279955-A2F5-F33E-8E86-125BCEFFEE26}"/>
                </a:ext>
              </a:extLst>
            </p:cNvPr>
            <p:cNvSpPr>
              <a:spLocks noChangeAspect="1"/>
            </p:cNvSpPr>
            <p:nvPr/>
          </p:nvSpPr>
          <p:spPr bwMode="auto">
            <a:xfrm>
              <a:off x="4281518" y="5010224"/>
              <a:ext cx="334965" cy="309564"/>
            </a:xfrm>
            <a:custGeom>
              <a:avLst/>
              <a:gdLst>
                <a:gd name="T0" fmla="*/ 0 w 480"/>
                <a:gd name="T1" fmla="*/ 136360 h 385"/>
                <a:gd name="T2" fmla="*/ 21237 w 480"/>
                <a:gd name="T3" fmla="*/ 90907 h 385"/>
                <a:gd name="T4" fmla="*/ 21237 w 480"/>
                <a:gd name="T5" fmla="*/ 136360 h 385"/>
                <a:gd name="T6" fmla="*/ 42502 w 480"/>
                <a:gd name="T7" fmla="*/ 136360 h 385"/>
                <a:gd name="T8" fmla="*/ 63739 w 480"/>
                <a:gd name="T9" fmla="*/ 136360 h 385"/>
                <a:gd name="T10" fmla="*/ 63739 w 480"/>
                <a:gd name="T11" fmla="*/ 45454 h 385"/>
                <a:gd name="T12" fmla="*/ 63739 w 480"/>
                <a:gd name="T13" fmla="*/ 45454 h 385"/>
                <a:gd name="T14" fmla="*/ 63739 w 480"/>
                <a:gd name="T15" fmla="*/ 90907 h 385"/>
                <a:gd name="T16" fmla="*/ 84976 w 480"/>
                <a:gd name="T17" fmla="*/ 90907 h 385"/>
                <a:gd name="T18" fmla="*/ 106241 w 480"/>
                <a:gd name="T19" fmla="*/ 45454 h 385"/>
                <a:gd name="T20" fmla="*/ 148715 w 480"/>
                <a:gd name="T21" fmla="*/ 45454 h 385"/>
                <a:gd name="T22" fmla="*/ 212454 w 480"/>
                <a:gd name="T23" fmla="*/ 0 h 385"/>
                <a:gd name="T24" fmla="*/ 233719 w 480"/>
                <a:gd name="T25" fmla="*/ 0 h 385"/>
                <a:gd name="T26" fmla="*/ 233719 w 480"/>
                <a:gd name="T27" fmla="*/ 45454 h 385"/>
                <a:gd name="T28" fmla="*/ 233719 w 480"/>
                <a:gd name="T29" fmla="*/ 90907 h 385"/>
                <a:gd name="T30" fmla="*/ 233719 w 480"/>
                <a:gd name="T31" fmla="*/ 90907 h 385"/>
                <a:gd name="T32" fmla="*/ 254956 w 480"/>
                <a:gd name="T33" fmla="*/ 90907 h 385"/>
                <a:gd name="T34" fmla="*/ 254956 w 480"/>
                <a:gd name="T35" fmla="*/ 90907 h 385"/>
                <a:gd name="T36" fmla="*/ 254956 w 480"/>
                <a:gd name="T37" fmla="*/ 136360 h 385"/>
                <a:gd name="T38" fmla="*/ 212454 w 480"/>
                <a:gd name="T39" fmla="*/ 181869 h 385"/>
                <a:gd name="T40" fmla="*/ 169979 w 480"/>
                <a:gd name="T41" fmla="*/ 227322 h 385"/>
                <a:gd name="T42" fmla="*/ 127478 w 480"/>
                <a:gd name="T43" fmla="*/ 227322 h 385"/>
                <a:gd name="T44" fmla="*/ 42502 w 480"/>
                <a:gd name="T45" fmla="*/ 272776 h 385"/>
                <a:gd name="T46" fmla="*/ 21237 w 480"/>
                <a:gd name="T47" fmla="*/ 227322 h 385"/>
                <a:gd name="T48" fmla="*/ 21237 w 480"/>
                <a:gd name="T49" fmla="*/ 181869 h 385"/>
                <a:gd name="T50" fmla="*/ 0 w 480"/>
                <a:gd name="T51" fmla="*/ 136360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0"/>
                <a:gd name="T79" fmla="*/ 0 h 385"/>
                <a:gd name="T80" fmla="*/ 480 w 480"/>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0" h="385">
                  <a:moveTo>
                    <a:pt x="0" y="202"/>
                  </a:moveTo>
                  <a:lnTo>
                    <a:pt x="17" y="188"/>
                  </a:lnTo>
                  <a:lnTo>
                    <a:pt x="36" y="214"/>
                  </a:lnTo>
                  <a:lnTo>
                    <a:pt x="73" y="214"/>
                  </a:lnTo>
                  <a:lnTo>
                    <a:pt x="100" y="195"/>
                  </a:lnTo>
                  <a:lnTo>
                    <a:pt x="100" y="76"/>
                  </a:lnTo>
                  <a:lnTo>
                    <a:pt x="126" y="106"/>
                  </a:lnTo>
                  <a:lnTo>
                    <a:pt x="124" y="140"/>
                  </a:lnTo>
                  <a:lnTo>
                    <a:pt x="165" y="139"/>
                  </a:lnTo>
                  <a:lnTo>
                    <a:pt x="199" y="102"/>
                  </a:lnTo>
                  <a:lnTo>
                    <a:pt x="264" y="102"/>
                  </a:lnTo>
                  <a:lnTo>
                    <a:pt x="375" y="0"/>
                  </a:lnTo>
                  <a:lnTo>
                    <a:pt x="443" y="14"/>
                  </a:lnTo>
                  <a:lnTo>
                    <a:pt x="453" y="109"/>
                  </a:lnTo>
                  <a:lnTo>
                    <a:pt x="422" y="136"/>
                  </a:lnTo>
                  <a:lnTo>
                    <a:pt x="441" y="156"/>
                  </a:lnTo>
                  <a:lnTo>
                    <a:pt x="457" y="140"/>
                  </a:lnTo>
                  <a:lnTo>
                    <a:pt x="480" y="140"/>
                  </a:lnTo>
                  <a:lnTo>
                    <a:pt x="467" y="195"/>
                  </a:lnTo>
                  <a:lnTo>
                    <a:pt x="397" y="283"/>
                  </a:lnTo>
                  <a:lnTo>
                    <a:pt x="310" y="358"/>
                  </a:lnTo>
                  <a:lnTo>
                    <a:pt x="245" y="383"/>
                  </a:lnTo>
                  <a:lnTo>
                    <a:pt x="56" y="385"/>
                  </a:lnTo>
                  <a:lnTo>
                    <a:pt x="41" y="341"/>
                  </a:lnTo>
                  <a:lnTo>
                    <a:pt x="48" y="307"/>
                  </a:lnTo>
                  <a:lnTo>
                    <a:pt x="0" y="20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1" name="Freeform 500">
              <a:extLst>
                <a:ext uri="{FF2B5EF4-FFF2-40B4-BE49-F238E27FC236}">
                  <a16:creationId xmlns:a16="http://schemas.microsoft.com/office/drawing/2014/main" id="{CBEF444A-06AD-3BED-E5CE-5911106CDA0B}"/>
                </a:ext>
              </a:extLst>
            </p:cNvPr>
            <p:cNvSpPr>
              <a:spLocks noChangeAspect="1"/>
            </p:cNvSpPr>
            <p:nvPr/>
          </p:nvSpPr>
          <p:spPr bwMode="auto">
            <a:xfrm>
              <a:off x="4497388" y="5176891"/>
              <a:ext cx="49213" cy="57150"/>
            </a:xfrm>
            <a:custGeom>
              <a:avLst/>
              <a:gdLst>
                <a:gd name="T0" fmla="*/ 0 w 68"/>
                <a:gd name="T1" fmla="*/ 52933 h 69"/>
                <a:gd name="T2" fmla="*/ 24808 w 68"/>
                <a:gd name="T3" fmla="*/ 105927 h 69"/>
                <a:gd name="T4" fmla="*/ 49584 w 68"/>
                <a:gd name="T5" fmla="*/ 52933 h 69"/>
                <a:gd name="T6" fmla="*/ 24808 w 68"/>
                <a:gd name="T7" fmla="*/ 0 h 69"/>
                <a:gd name="T8" fmla="*/ 0 w 68"/>
                <a:gd name="T9" fmla="*/ 52933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0" y="32"/>
                  </a:moveTo>
                  <a:lnTo>
                    <a:pt x="26" y="69"/>
                  </a:lnTo>
                  <a:lnTo>
                    <a:pt x="68" y="32"/>
                  </a:lnTo>
                  <a:lnTo>
                    <a:pt x="50" y="0"/>
                  </a:lnTo>
                  <a:lnTo>
                    <a:pt x="0" y="3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182" name="Group 181">
            <a:extLst>
              <a:ext uri="{FF2B5EF4-FFF2-40B4-BE49-F238E27FC236}">
                <a16:creationId xmlns:a16="http://schemas.microsoft.com/office/drawing/2014/main" id="{25C31ABB-E760-DBD5-E982-AFE14FA219A7}"/>
              </a:ext>
            </a:extLst>
          </p:cNvPr>
          <p:cNvGrpSpPr/>
          <p:nvPr>
            <p:custDataLst>
              <p:tags r:id="rId7"/>
            </p:custDataLst>
          </p:nvPr>
        </p:nvGrpSpPr>
        <p:grpSpPr>
          <a:xfrm>
            <a:off x="4476011" y="3590363"/>
            <a:ext cx="1510977" cy="670861"/>
            <a:chOff x="3681413" y="3490966"/>
            <a:chExt cx="1558925" cy="692150"/>
          </a:xfrm>
          <a:solidFill>
            <a:srgbClr val="282887"/>
          </a:solidFill>
        </p:grpSpPr>
        <p:sp>
          <p:nvSpPr>
            <p:cNvPr id="183" name="Freeform 277">
              <a:extLst>
                <a:ext uri="{FF2B5EF4-FFF2-40B4-BE49-F238E27FC236}">
                  <a16:creationId xmlns:a16="http://schemas.microsoft.com/office/drawing/2014/main" id="{87769407-94AC-5557-A014-BC8663CAE0C1}"/>
                </a:ext>
              </a:extLst>
            </p:cNvPr>
            <p:cNvSpPr>
              <a:spLocks noChangeAspect="1"/>
            </p:cNvSpPr>
            <p:nvPr/>
          </p:nvSpPr>
          <p:spPr bwMode="auto">
            <a:xfrm>
              <a:off x="3768725" y="3571929"/>
              <a:ext cx="414338" cy="457200"/>
            </a:xfrm>
            <a:custGeom>
              <a:avLst/>
              <a:gdLst>
                <a:gd name="T0" fmla="*/ 0 w 596"/>
                <a:gd name="T1" fmla="*/ 186182 h 566"/>
                <a:gd name="T2" fmla="*/ 20956 w 596"/>
                <a:gd name="T3" fmla="*/ 186182 h 566"/>
                <a:gd name="T4" fmla="*/ 62839 w 596"/>
                <a:gd name="T5" fmla="*/ 279302 h 566"/>
                <a:gd name="T6" fmla="*/ 188518 w 596"/>
                <a:gd name="T7" fmla="*/ 418952 h 566"/>
                <a:gd name="T8" fmla="*/ 188518 w 596"/>
                <a:gd name="T9" fmla="*/ 418952 h 566"/>
                <a:gd name="T10" fmla="*/ 188518 w 596"/>
                <a:gd name="T11" fmla="*/ 418952 h 566"/>
                <a:gd name="T12" fmla="*/ 230430 w 596"/>
                <a:gd name="T13" fmla="*/ 418952 h 566"/>
                <a:gd name="T14" fmla="*/ 314225 w 596"/>
                <a:gd name="T15" fmla="*/ 279302 h 566"/>
                <a:gd name="T16" fmla="*/ 272314 w 596"/>
                <a:gd name="T17" fmla="*/ 232714 h 566"/>
                <a:gd name="T18" fmla="*/ 293269 w 596"/>
                <a:gd name="T19" fmla="*/ 139651 h 566"/>
                <a:gd name="T20" fmla="*/ 272314 w 596"/>
                <a:gd name="T21" fmla="*/ 93119 h 566"/>
                <a:gd name="T22" fmla="*/ 251358 w 596"/>
                <a:gd name="T23" fmla="*/ 46532 h 566"/>
                <a:gd name="T24" fmla="*/ 251358 w 596"/>
                <a:gd name="T25" fmla="*/ 46532 h 566"/>
                <a:gd name="T26" fmla="*/ 251358 w 596"/>
                <a:gd name="T27" fmla="*/ 0 h 566"/>
                <a:gd name="T28" fmla="*/ 167590 w 596"/>
                <a:gd name="T29" fmla="*/ 46532 h 566"/>
                <a:gd name="T30" fmla="*/ 104751 w 596"/>
                <a:gd name="T31" fmla="*/ 46532 h 566"/>
                <a:gd name="T32" fmla="*/ 104751 w 596"/>
                <a:gd name="T33" fmla="*/ 93119 h 566"/>
                <a:gd name="T34" fmla="*/ 83795 w 596"/>
                <a:gd name="T35" fmla="*/ 93119 h 566"/>
                <a:gd name="T36" fmla="*/ 83795 w 596"/>
                <a:gd name="T37" fmla="*/ 93119 h 566"/>
                <a:gd name="T38" fmla="*/ 83795 w 596"/>
                <a:gd name="T39" fmla="*/ 139651 h 566"/>
                <a:gd name="T40" fmla="*/ 20956 w 596"/>
                <a:gd name="T41" fmla="*/ 139651 h 566"/>
                <a:gd name="T42" fmla="*/ 0 w 596"/>
                <a:gd name="T43" fmla="*/ 186182 h 5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566"/>
                <a:gd name="T68" fmla="*/ 596 w 596"/>
                <a:gd name="T69" fmla="*/ 566 h 5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566">
                  <a:moveTo>
                    <a:pt x="0" y="302"/>
                  </a:moveTo>
                  <a:lnTo>
                    <a:pt x="2" y="314"/>
                  </a:lnTo>
                  <a:lnTo>
                    <a:pt x="110" y="384"/>
                  </a:lnTo>
                  <a:lnTo>
                    <a:pt x="346" y="540"/>
                  </a:lnTo>
                  <a:lnTo>
                    <a:pt x="349" y="566"/>
                  </a:lnTo>
                  <a:lnTo>
                    <a:pt x="372" y="564"/>
                  </a:lnTo>
                  <a:lnTo>
                    <a:pt x="417" y="551"/>
                  </a:lnTo>
                  <a:lnTo>
                    <a:pt x="596" y="428"/>
                  </a:lnTo>
                  <a:lnTo>
                    <a:pt x="526" y="348"/>
                  </a:lnTo>
                  <a:lnTo>
                    <a:pt x="528" y="218"/>
                  </a:lnTo>
                  <a:lnTo>
                    <a:pt x="521" y="158"/>
                  </a:lnTo>
                  <a:lnTo>
                    <a:pt x="470" y="99"/>
                  </a:lnTo>
                  <a:lnTo>
                    <a:pt x="495" y="79"/>
                  </a:lnTo>
                  <a:lnTo>
                    <a:pt x="506" y="0"/>
                  </a:lnTo>
                  <a:lnTo>
                    <a:pt x="297" y="12"/>
                  </a:lnTo>
                  <a:lnTo>
                    <a:pt x="189" y="59"/>
                  </a:lnTo>
                  <a:lnTo>
                    <a:pt x="216" y="155"/>
                  </a:lnTo>
                  <a:lnTo>
                    <a:pt x="169" y="158"/>
                  </a:lnTo>
                  <a:lnTo>
                    <a:pt x="144" y="169"/>
                  </a:lnTo>
                  <a:lnTo>
                    <a:pt x="148" y="195"/>
                  </a:lnTo>
                  <a:lnTo>
                    <a:pt x="15" y="253"/>
                  </a:lnTo>
                  <a:lnTo>
                    <a:pt x="0" y="302"/>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4" name="Freeform 355">
              <a:extLst>
                <a:ext uri="{FF2B5EF4-FFF2-40B4-BE49-F238E27FC236}">
                  <a16:creationId xmlns:a16="http://schemas.microsoft.com/office/drawing/2014/main" id="{C700ABBD-1920-61ED-7312-08D0C728361F}"/>
                </a:ext>
              </a:extLst>
            </p:cNvPr>
            <p:cNvSpPr>
              <a:spLocks noChangeAspect="1"/>
            </p:cNvSpPr>
            <p:nvPr/>
          </p:nvSpPr>
          <p:spPr bwMode="auto">
            <a:xfrm>
              <a:off x="4849813" y="3490966"/>
              <a:ext cx="390525" cy="388937"/>
            </a:xfrm>
            <a:custGeom>
              <a:avLst/>
              <a:gdLst>
                <a:gd name="T0" fmla="*/ 0 w 561"/>
                <a:gd name="T1" fmla="*/ 47722 h 479"/>
                <a:gd name="T2" fmla="*/ 20913 w 561"/>
                <a:gd name="T3" fmla="*/ 0 h 479"/>
                <a:gd name="T4" fmla="*/ 41825 w 561"/>
                <a:gd name="T5" fmla="*/ 47722 h 479"/>
                <a:gd name="T6" fmla="*/ 62738 w 561"/>
                <a:gd name="T7" fmla="*/ 47722 h 479"/>
                <a:gd name="T8" fmla="*/ 62738 w 561"/>
                <a:gd name="T9" fmla="*/ 47722 h 479"/>
                <a:gd name="T10" fmla="*/ 62738 w 561"/>
                <a:gd name="T11" fmla="*/ 47722 h 479"/>
                <a:gd name="T12" fmla="*/ 62738 w 561"/>
                <a:gd name="T13" fmla="*/ 95444 h 479"/>
                <a:gd name="T14" fmla="*/ 104591 w 561"/>
                <a:gd name="T15" fmla="*/ 95444 h 479"/>
                <a:gd name="T16" fmla="*/ 167329 w 561"/>
                <a:gd name="T17" fmla="*/ 95444 h 479"/>
                <a:gd name="T18" fmla="*/ 146416 w 561"/>
                <a:gd name="T19" fmla="*/ 95444 h 479"/>
                <a:gd name="T20" fmla="*/ 188241 w 561"/>
                <a:gd name="T21" fmla="*/ 47722 h 479"/>
                <a:gd name="T22" fmla="*/ 251006 w 561"/>
                <a:gd name="T23" fmla="*/ 95444 h 479"/>
                <a:gd name="T24" fmla="*/ 251006 w 561"/>
                <a:gd name="T25" fmla="*/ 143165 h 479"/>
                <a:gd name="T26" fmla="*/ 251006 w 561"/>
                <a:gd name="T27" fmla="*/ 143165 h 479"/>
                <a:gd name="T28" fmla="*/ 251006 w 561"/>
                <a:gd name="T29" fmla="*/ 238609 h 479"/>
                <a:gd name="T30" fmla="*/ 271919 w 561"/>
                <a:gd name="T31" fmla="*/ 238609 h 479"/>
                <a:gd name="T32" fmla="*/ 251006 w 561"/>
                <a:gd name="T33" fmla="*/ 286330 h 479"/>
                <a:gd name="T34" fmla="*/ 292832 w 561"/>
                <a:gd name="T35" fmla="*/ 334052 h 479"/>
                <a:gd name="T36" fmla="*/ 271919 w 561"/>
                <a:gd name="T37" fmla="*/ 381773 h 479"/>
                <a:gd name="T38" fmla="*/ 209154 w 561"/>
                <a:gd name="T39" fmla="*/ 381773 h 479"/>
                <a:gd name="T40" fmla="*/ 188241 w 561"/>
                <a:gd name="T41" fmla="*/ 334052 h 479"/>
                <a:gd name="T42" fmla="*/ 125503 w 561"/>
                <a:gd name="T43" fmla="*/ 334052 h 479"/>
                <a:gd name="T44" fmla="*/ 104591 w 561"/>
                <a:gd name="T45" fmla="*/ 334052 h 479"/>
                <a:gd name="T46" fmla="*/ 83678 w 561"/>
                <a:gd name="T47" fmla="*/ 286330 h 479"/>
                <a:gd name="T48" fmla="*/ 62738 w 561"/>
                <a:gd name="T49" fmla="*/ 238609 h 479"/>
                <a:gd name="T50" fmla="*/ 62738 w 561"/>
                <a:gd name="T51" fmla="*/ 286330 h 479"/>
                <a:gd name="T52" fmla="*/ 41825 w 561"/>
                <a:gd name="T53" fmla="*/ 190887 h 479"/>
                <a:gd name="T54" fmla="*/ 20913 w 561"/>
                <a:gd name="T55" fmla="*/ 190887 h 479"/>
                <a:gd name="T56" fmla="*/ 41825 w 561"/>
                <a:gd name="T57" fmla="*/ 143165 h 479"/>
                <a:gd name="T58" fmla="*/ 20913 w 561"/>
                <a:gd name="T59" fmla="*/ 95444 h 479"/>
                <a:gd name="T60" fmla="*/ 20913 w 561"/>
                <a:gd name="T61" fmla="*/ 95444 h 479"/>
                <a:gd name="T62" fmla="*/ 0 w 561"/>
                <a:gd name="T63" fmla="*/ 47722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479"/>
                <a:gd name="T98" fmla="*/ 561 w 561"/>
                <a:gd name="T99" fmla="*/ 479 h 4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479">
                  <a:moveTo>
                    <a:pt x="0" y="15"/>
                  </a:moveTo>
                  <a:lnTo>
                    <a:pt x="14" y="0"/>
                  </a:lnTo>
                  <a:lnTo>
                    <a:pt x="58" y="35"/>
                  </a:lnTo>
                  <a:lnTo>
                    <a:pt x="111" y="5"/>
                  </a:lnTo>
                  <a:lnTo>
                    <a:pt x="115" y="34"/>
                  </a:lnTo>
                  <a:lnTo>
                    <a:pt x="140" y="45"/>
                  </a:lnTo>
                  <a:lnTo>
                    <a:pt x="146" y="75"/>
                  </a:lnTo>
                  <a:lnTo>
                    <a:pt x="224" y="109"/>
                  </a:lnTo>
                  <a:lnTo>
                    <a:pt x="293" y="100"/>
                  </a:lnTo>
                  <a:lnTo>
                    <a:pt x="289" y="82"/>
                  </a:lnTo>
                  <a:lnTo>
                    <a:pt x="380" y="49"/>
                  </a:lnTo>
                  <a:lnTo>
                    <a:pt x="500" y="104"/>
                  </a:lnTo>
                  <a:lnTo>
                    <a:pt x="503" y="134"/>
                  </a:lnTo>
                  <a:lnTo>
                    <a:pt x="483" y="191"/>
                  </a:lnTo>
                  <a:lnTo>
                    <a:pt x="486" y="267"/>
                  </a:lnTo>
                  <a:lnTo>
                    <a:pt x="517" y="291"/>
                  </a:lnTo>
                  <a:lnTo>
                    <a:pt x="493" y="331"/>
                  </a:lnTo>
                  <a:lnTo>
                    <a:pt x="561" y="417"/>
                  </a:lnTo>
                  <a:lnTo>
                    <a:pt x="516" y="479"/>
                  </a:lnTo>
                  <a:lnTo>
                    <a:pt x="390" y="459"/>
                  </a:lnTo>
                  <a:lnTo>
                    <a:pt x="361" y="417"/>
                  </a:lnTo>
                  <a:lnTo>
                    <a:pt x="276" y="431"/>
                  </a:lnTo>
                  <a:lnTo>
                    <a:pt x="213" y="394"/>
                  </a:lnTo>
                  <a:lnTo>
                    <a:pt x="170" y="321"/>
                  </a:lnTo>
                  <a:lnTo>
                    <a:pt x="139" y="308"/>
                  </a:lnTo>
                  <a:lnTo>
                    <a:pt x="129" y="324"/>
                  </a:lnTo>
                  <a:lnTo>
                    <a:pt x="91" y="250"/>
                  </a:lnTo>
                  <a:lnTo>
                    <a:pt x="37" y="205"/>
                  </a:lnTo>
                  <a:lnTo>
                    <a:pt x="63" y="134"/>
                  </a:lnTo>
                  <a:lnTo>
                    <a:pt x="40" y="127"/>
                  </a:lnTo>
                  <a:lnTo>
                    <a:pt x="19" y="87"/>
                  </a:lnTo>
                  <a:lnTo>
                    <a:pt x="0" y="15"/>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5" name="Freeform 356">
              <a:extLst>
                <a:ext uri="{FF2B5EF4-FFF2-40B4-BE49-F238E27FC236}">
                  <a16:creationId xmlns:a16="http://schemas.microsoft.com/office/drawing/2014/main" id="{E4BC9A2B-3297-D2D0-1B93-8AEA16724FCE}"/>
                </a:ext>
              </a:extLst>
            </p:cNvPr>
            <p:cNvSpPr>
              <a:spLocks noChangeAspect="1"/>
            </p:cNvSpPr>
            <p:nvPr/>
          </p:nvSpPr>
          <p:spPr bwMode="auto">
            <a:xfrm>
              <a:off x="4735513" y="3562404"/>
              <a:ext cx="203200" cy="217487"/>
            </a:xfrm>
            <a:custGeom>
              <a:avLst/>
              <a:gdLst>
                <a:gd name="T0" fmla="*/ 0 w 290"/>
                <a:gd name="T1" fmla="*/ 94859 h 268"/>
                <a:gd name="T2" fmla="*/ 21575 w 290"/>
                <a:gd name="T3" fmla="*/ 94859 h 268"/>
                <a:gd name="T4" fmla="*/ 64724 w 290"/>
                <a:gd name="T5" fmla="*/ 142261 h 268"/>
                <a:gd name="T6" fmla="*/ 64724 w 290"/>
                <a:gd name="T7" fmla="*/ 142261 h 268"/>
                <a:gd name="T8" fmla="*/ 86298 w 290"/>
                <a:gd name="T9" fmla="*/ 189662 h 268"/>
                <a:gd name="T10" fmla="*/ 129448 w 290"/>
                <a:gd name="T11" fmla="*/ 189662 h 268"/>
                <a:gd name="T12" fmla="*/ 150994 w 290"/>
                <a:gd name="T13" fmla="*/ 142261 h 268"/>
                <a:gd name="T14" fmla="*/ 172568 w 290"/>
                <a:gd name="T15" fmla="*/ 142261 h 268"/>
                <a:gd name="T16" fmla="*/ 129448 w 290"/>
                <a:gd name="T17" fmla="*/ 94859 h 268"/>
                <a:gd name="T18" fmla="*/ 107873 w 290"/>
                <a:gd name="T19" fmla="*/ 47401 h 268"/>
                <a:gd name="T20" fmla="*/ 107873 w 290"/>
                <a:gd name="T21" fmla="*/ 47401 h 268"/>
                <a:gd name="T22" fmla="*/ 107873 w 290"/>
                <a:gd name="T23" fmla="*/ 47401 h 268"/>
                <a:gd name="T24" fmla="*/ 107873 w 290"/>
                <a:gd name="T25" fmla="*/ 0 h 268"/>
                <a:gd name="T26" fmla="*/ 64724 w 290"/>
                <a:gd name="T27" fmla="*/ 47401 h 268"/>
                <a:gd name="T28" fmla="*/ 43149 w 290"/>
                <a:gd name="T29" fmla="*/ 47401 h 268"/>
                <a:gd name="T30" fmla="*/ 43149 w 290"/>
                <a:gd name="T31" fmla="*/ 47401 h 268"/>
                <a:gd name="T32" fmla="*/ 0 w 290"/>
                <a:gd name="T33" fmla="*/ 94859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
                <a:gd name="T52" fmla="*/ 0 h 268"/>
                <a:gd name="T53" fmla="*/ 290 w 290"/>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 h="268">
                  <a:moveTo>
                    <a:pt x="0" y="131"/>
                  </a:moveTo>
                  <a:lnTo>
                    <a:pt x="14" y="167"/>
                  </a:lnTo>
                  <a:lnTo>
                    <a:pt x="146" y="228"/>
                  </a:lnTo>
                  <a:lnTo>
                    <a:pt x="147" y="248"/>
                  </a:lnTo>
                  <a:lnTo>
                    <a:pt x="178" y="263"/>
                  </a:lnTo>
                  <a:lnTo>
                    <a:pt x="232" y="268"/>
                  </a:lnTo>
                  <a:lnTo>
                    <a:pt x="275" y="239"/>
                  </a:lnTo>
                  <a:lnTo>
                    <a:pt x="290" y="237"/>
                  </a:lnTo>
                  <a:lnTo>
                    <a:pt x="252" y="163"/>
                  </a:lnTo>
                  <a:lnTo>
                    <a:pt x="198" y="118"/>
                  </a:lnTo>
                  <a:lnTo>
                    <a:pt x="224" y="47"/>
                  </a:lnTo>
                  <a:lnTo>
                    <a:pt x="201" y="40"/>
                  </a:lnTo>
                  <a:lnTo>
                    <a:pt x="180" y="0"/>
                  </a:lnTo>
                  <a:lnTo>
                    <a:pt x="115" y="3"/>
                  </a:lnTo>
                  <a:lnTo>
                    <a:pt x="82" y="29"/>
                  </a:lnTo>
                  <a:lnTo>
                    <a:pt x="71" y="92"/>
                  </a:lnTo>
                  <a:lnTo>
                    <a:pt x="0" y="13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6" name="Freeform 372">
              <a:extLst>
                <a:ext uri="{FF2B5EF4-FFF2-40B4-BE49-F238E27FC236}">
                  <a16:creationId xmlns:a16="http://schemas.microsoft.com/office/drawing/2014/main" id="{CB6FDA50-D5CD-A279-B337-AEC8D9468F43}"/>
                </a:ext>
              </a:extLst>
            </p:cNvPr>
            <p:cNvSpPr>
              <a:spLocks noChangeAspect="1"/>
            </p:cNvSpPr>
            <p:nvPr/>
          </p:nvSpPr>
          <p:spPr bwMode="auto">
            <a:xfrm>
              <a:off x="5011738" y="3886254"/>
              <a:ext cx="155575" cy="203200"/>
            </a:xfrm>
            <a:custGeom>
              <a:avLst/>
              <a:gdLst>
                <a:gd name="T0" fmla="*/ 0 w 227"/>
                <a:gd name="T1" fmla="*/ 88134 h 254"/>
                <a:gd name="T2" fmla="*/ 19133 w 227"/>
                <a:gd name="T3" fmla="*/ 132228 h 254"/>
                <a:gd name="T4" fmla="*/ 38292 w 227"/>
                <a:gd name="T5" fmla="*/ 132228 h 254"/>
                <a:gd name="T6" fmla="*/ 76558 w 227"/>
                <a:gd name="T7" fmla="*/ 88134 h 254"/>
                <a:gd name="T8" fmla="*/ 76558 w 227"/>
                <a:gd name="T9" fmla="*/ 88134 h 254"/>
                <a:gd name="T10" fmla="*/ 95718 w 227"/>
                <a:gd name="T11" fmla="*/ 44094 h 254"/>
                <a:gd name="T12" fmla="*/ 95718 w 227"/>
                <a:gd name="T13" fmla="*/ 44094 h 254"/>
                <a:gd name="T14" fmla="*/ 76558 w 227"/>
                <a:gd name="T15" fmla="*/ 0 h 254"/>
                <a:gd name="T16" fmla="*/ 57425 w 227"/>
                <a:gd name="T17" fmla="*/ 0 h 254"/>
                <a:gd name="T18" fmla="*/ 57425 w 227"/>
                <a:gd name="T19" fmla="*/ 0 h 254"/>
                <a:gd name="T20" fmla="*/ 57425 w 227"/>
                <a:gd name="T21" fmla="*/ 0 h 254"/>
                <a:gd name="T22" fmla="*/ 38292 w 227"/>
                <a:gd name="T23" fmla="*/ 44094 h 254"/>
                <a:gd name="T24" fmla="*/ 57425 w 227"/>
                <a:gd name="T25" fmla="*/ 44094 h 254"/>
                <a:gd name="T26" fmla="*/ 38292 w 227"/>
                <a:gd name="T27" fmla="*/ 88134 h 254"/>
                <a:gd name="T28" fmla="*/ 0 w 227"/>
                <a:gd name="T29" fmla="*/ 88134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54"/>
                <a:gd name="T47" fmla="*/ 227 w 227"/>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54">
                  <a:moveTo>
                    <a:pt x="0" y="179"/>
                  </a:moveTo>
                  <a:lnTo>
                    <a:pt x="31" y="254"/>
                  </a:lnTo>
                  <a:lnTo>
                    <a:pt x="84" y="241"/>
                  </a:lnTo>
                  <a:lnTo>
                    <a:pt x="168" y="179"/>
                  </a:lnTo>
                  <a:lnTo>
                    <a:pt x="167" y="149"/>
                  </a:lnTo>
                  <a:lnTo>
                    <a:pt x="222" y="94"/>
                  </a:lnTo>
                  <a:lnTo>
                    <a:pt x="227" y="75"/>
                  </a:lnTo>
                  <a:lnTo>
                    <a:pt x="195" y="41"/>
                  </a:lnTo>
                  <a:lnTo>
                    <a:pt x="126" y="0"/>
                  </a:lnTo>
                  <a:lnTo>
                    <a:pt x="108" y="0"/>
                  </a:lnTo>
                  <a:lnTo>
                    <a:pt x="118" y="24"/>
                  </a:lnTo>
                  <a:lnTo>
                    <a:pt x="93" y="68"/>
                  </a:lnTo>
                  <a:lnTo>
                    <a:pt x="108" y="89"/>
                  </a:lnTo>
                  <a:lnTo>
                    <a:pt x="86" y="150"/>
                  </a:lnTo>
                  <a:lnTo>
                    <a:pt x="0" y="179"/>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7" name="Freeform 395">
              <a:extLst>
                <a:ext uri="{FF2B5EF4-FFF2-40B4-BE49-F238E27FC236}">
                  <a16:creationId xmlns:a16="http://schemas.microsoft.com/office/drawing/2014/main" id="{5ED962BC-DD5D-B9DD-B68B-1E523DD3F45E}"/>
                </a:ext>
              </a:extLst>
            </p:cNvPr>
            <p:cNvSpPr>
              <a:spLocks noChangeAspect="1"/>
            </p:cNvSpPr>
            <p:nvPr/>
          </p:nvSpPr>
          <p:spPr bwMode="auto">
            <a:xfrm>
              <a:off x="4654550" y="3698929"/>
              <a:ext cx="430213" cy="412750"/>
            </a:xfrm>
            <a:custGeom>
              <a:avLst/>
              <a:gdLst>
                <a:gd name="T0" fmla="*/ 0 w 618"/>
                <a:gd name="T1" fmla="*/ 90210 h 514"/>
                <a:gd name="T2" fmla="*/ 21074 w 618"/>
                <a:gd name="T3" fmla="*/ 45105 h 514"/>
                <a:gd name="T4" fmla="*/ 21074 w 618"/>
                <a:gd name="T5" fmla="*/ 45105 h 514"/>
                <a:gd name="T6" fmla="*/ 42148 w 618"/>
                <a:gd name="T7" fmla="*/ 45105 h 514"/>
                <a:gd name="T8" fmla="*/ 63222 w 618"/>
                <a:gd name="T9" fmla="*/ 0 h 514"/>
                <a:gd name="T10" fmla="*/ 42148 w 618"/>
                <a:gd name="T11" fmla="*/ 0 h 514"/>
                <a:gd name="T12" fmla="*/ 63222 w 618"/>
                <a:gd name="T13" fmla="*/ 0 h 514"/>
                <a:gd name="T14" fmla="*/ 147490 w 618"/>
                <a:gd name="T15" fmla="*/ 0 h 514"/>
                <a:gd name="T16" fmla="*/ 147490 w 618"/>
                <a:gd name="T17" fmla="*/ 45105 h 514"/>
                <a:gd name="T18" fmla="*/ 168565 w 618"/>
                <a:gd name="T19" fmla="*/ 45105 h 514"/>
                <a:gd name="T20" fmla="*/ 168565 w 618"/>
                <a:gd name="T21" fmla="*/ 45105 h 514"/>
                <a:gd name="T22" fmla="*/ 189639 w 618"/>
                <a:gd name="T23" fmla="*/ 45105 h 514"/>
                <a:gd name="T24" fmla="*/ 210713 w 618"/>
                <a:gd name="T25" fmla="*/ 45105 h 514"/>
                <a:gd name="T26" fmla="*/ 252861 w 618"/>
                <a:gd name="T27" fmla="*/ 135315 h 514"/>
                <a:gd name="T28" fmla="*/ 252861 w 618"/>
                <a:gd name="T29" fmla="*/ 135315 h 514"/>
                <a:gd name="T30" fmla="*/ 273907 w 618"/>
                <a:gd name="T31" fmla="*/ 180420 h 514"/>
                <a:gd name="T32" fmla="*/ 316055 w 618"/>
                <a:gd name="T33" fmla="*/ 180420 h 514"/>
                <a:gd name="T34" fmla="*/ 337129 w 618"/>
                <a:gd name="T35" fmla="*/ 225525 h 514"/>
                <a:gd name="T36" fmla="*/ 316055 w 618"/>
                <a:gd name="T37" fmla="*/ 225525 h 514"/>
                <a:gd name="T38" fmla="*/ 273907 w 618"/>
                <a:gd name="T39" fmla="*/ 270630 h 514"/>
                <a:gd name="T40" fmla="*/ 231787 w 618"/>
                <a:gd name="T41" fmla="*/ 270630 h 514"/>
                <a:gd name="T42" fmla="*/ 189639 w 618"/>
                <a:gd name="T43" fmla="*/ 360841 h 514"/>
                <a:gd name="T44" fmla="*/ 189639 w 618"/>
                <a:gd name="T45" fmla="*/ 315736 h 514"/>
                <a:gd name="T46" fmla="*/ 168565 w 618"/>
                <a:gd name="T47" fmla="*/ 315736 h 514"/>
                <a:gd name="T48" fmla="*/ 126416 w 618"/>
                <a:gd name="T49" fmla="*/ 315736 h 514"/>
                <a:gd name="T50" fmla="*/ 105342 w 618"/>
                <a:gd name="T51" fmla="*/ 270630 h 514"/>
                <a:gd name="T52" fmla="*/ 84296 w 618"/>
                <a:gd name="T53" fmla="*/ 225525 h 514"/>
                <a:gd name="T54" fmla="*/ 63222 w 618"/>
                <a:gd name="T55" fmla="*/ 180420 h 514"/>
                <a:gd name="T56" fmla="*/ 0 w 618"/>
                <a:gd name="T57" fmla="*/ 9021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514"/>
                <a:gd name="T89" fmla="*/ 618 w 61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514">
                  <a:moveTo>
                    <a:pt x="0" y="136"/>
                  </a:moveTo>
                  <a:lnTo>
                    <a:pt x="9" y="91"/>
                  </a:lnTo>
                  <a:lnTo>
                    <a:pt x="41" y="101"/>
                  </a:lnTo>
                  <a:lnTo>
                    <a:pt x="81" y="72"/>
                  </a:lnTo>
                  <a:lnTo>
                    <a:pt x="98" y="54"/>
                  </a:lnTo>
                  <a:lnTo>
                    <a:pt x="65" y="23"/>
                  </a:lnTo>
                  <a:lnTo>
                    <a:pt x="132" y="0"/>
                  </a:lnTo>
                  <a:lnTo>
                    <a:pt x="264" y="61"/>
                  </a:lnTo>
                  <a:lnTo>
                    <a:pt x="265" y="81"/>
                  </a:lnTo>
                  <a:lnTo>
                    <a:pt x="296" y="96"/>
                  </a:lnTo>
                  <a:lnTo>
                    <a:pt x="325" y="111"/>
                  </a:lnTo>
                  <a:lnTo>
                    <a:pt x="350" y="101"/>
                  </a:lnTo>
                  <a:lnTo>
                    <a:pt x="404" y="118"/>
                  </a:lnTo>
                  <a:lnTo>
                    <a:pt x="475" y="234"/>
                  </a:lnTo>
                  <a:lnTo>
                    <a:pt x="483" y="244"/>
                  </a:lnTo>
                  <a:lnTo>
                    <a:pt x="510" y="287"/>
                  </a:lnTo>
                  <a:lnTo>
                    <a:pt x="603" y="300"/>
                  </a:lnTo>
                  <a:lnTo>
                    <a:pt x="618" y="321"/>
                  </a:lnTo>
                  <a:lnTo>
                    <a:pt x="596" y="382"/>
                  </a:lnTo>
                  <a:lnTo>
                    <a:pt x="510" y="411"/>
                  </a:lnTo>
                  <a:lnTo>
                    <a:pt x="417" y="432"/>
                  </a:lnTo>
                  <a:lnTo>
                    <a:pt x="342" y="514"/>
                  </a:lnTo>
                  <a:lnTo>
                    <a:pt x="342" y="483"/>
                  </a:lnTo>
                  <a:lnTo>
                    <a:pt x="288" y="463"/>
                  </a:lnTo>
                  <a:lnTo>
                    <a:pt x="235" y="491"/>
                  </a:lnTo>
                  <a:lnTo>
                    <a:pt x="182" y="396"/>
                  </a:lnTo>
                  <a:lnTo>
                    <a:pt x="139" y="361"/>
                  </a:lnTo>
                  <a:lnTo>
                    <a:pt x="111" y="265"/>
                  </a:lnTo>
                  <a:lnTo>
                    <a:pt x="0" y="136"/>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8" name="Freeform 417">
              <a:extLst>
                <a:ext uri="{FF2B5EF4-FFF2-40B4-BE49-F238E27FC236}">
                  <a16:creationId xmlns:a16="http://schemas.microsoft.com/office/drawing/2014/main" id="{E36815FE-327D-9EB9-8633-DE8520F12499}"/>
                </a:ext>
              </a:extLst>
            </p:cNvPr>
            <p:cNvSpPr>
              <a:spLocks noChangeAspect="1"/>
            </p:cNvSpPr>
            <p:nvPr/>
          </p:nvSpPr>
          <p:spPr bwMode="auto">
            <a:xfrm>
              <a:off x="4672013" y="3565579"/>
              <a:ext cx="142875" cy="130175"/>
            </a:xfrm>
            <a:custGeom>
              <a:avLst/>
              <a:gdLst>
                <a:gd name="T0" fmla="*/ 0 w 210"/>
                <a:gd name="T1" fmla="*/ 87841 h 163"/>
                <a:gd name="T2" fmla="*/ 18935 w 210"/>
                <a:gd name="T3" fmla="*/ 87841 h 163"/>
                <a:gd name="T4" fmla="*/ 18935 w 210"/>
                <a:gd name="T5" fmla="*/ 43920 h 163"/>
                <a:gd name="T6" fmla="*/ 18935 w 210"/>
                <a:gd name="T7" fmla="*/ 43920 h 163"/>
                <a:gd name="T8" fmla="*/ 18935 w 210"/>
                <a:gd name="T9" fmla="*/ 0 h 163"/>
                <a:gd name="T10" fmla="*/ 18935 w 210"/>
                <a:gd name="T11" fmla="*/ 0 h 163"/>
                <a:gd name="T12" fmla="*/ 94723 w 210"/>
                <a:gd name="T13" fmla="*/ 0 h 163"/>
                <a:gd name="T14" fmla="*/ 75763 w 210"/>
                <a:gd name="T15" fmla="*/ 0 h 163"/>
                <a:gd name="T16" fmla="*/ 75763 w 210"/>
                <a:gd name="T17" fmla="*/ 43920 h 163"/>
                <a:gd name="T18" fmla="*/ 37894 w 210"/>
                <a:gd name="T19" fmla="*/ 87841 h 163"/>
                <a:gd name="T20" fmla="*/ 18935 w 210"/>
                <a:gd name="T21" fmla="*/ 87841 h 163"/>
                <a:gd name="T22" fmla="*/ 0 w 210"/>
                <a:gd name="T23" fmla="*/ 8784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3"/>
                <a:gd name="T38" fmla="*/ 210 w 210"/>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3">
                  <a:moveTo>
                    <a:pt x="0" y="149"/>
                  </a:moveTo>
                  <a:lnTo>
                    <a:pt x="4" y="133"/>
                  </a:lnTo>
                  <a:lnTo>
                    <a:pt x="34" y="99"/>
                  </a:lnTo>
                  <a:lnTo>
                    <a:pt x="17" y="82"/>
                  </a:lnTo>
                  <a:lnTo>
                    <a:pt x="16" y="41"/>
                  </a:lnTo>
                  <a:lnTo>
                    <a:pt x="34" y="10"/>
                  </a:lnTo>
                  <a:lnTo>
                    <a:pt x="210" y="0"/>
                  </a:lnTo>
                  <a:lnTo>
                    <a:pt x="177" y="26"/>
                  </a:lnTo>
                  <a:lnTo>
                    <a:pt x="166" y="89"/>
                  </a:lnTo>
                  <a:lnTo>
                    <a:pt x="95" y="128"/>
                  </a:lnTo>
                  <a:lnTo>
                    <a:pt x="33" y="163"/>
                  </a:lnTo>
                  <a:lnTo>
                    <a:pt x="0" y="149"/>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9" name="Freeform 420">
              <a:extLst>
                <a:ext uri="{FF2B5EF4-FFF2-40B4-BE49-F238E27FC236}">
                  <a16:creationId xmlns:a16="http://schemas.microsoft.com/office/drawing/2014/main" id="{437C24E8-0513-47A9-F942-E8C3D6551705}"/>
                </a:ext>
              </a:extLst>
            </p:cNvPr>
            <p:cNvSpPr>
              <a:spLocks noChangeAspect="1"/>
            </p:cNvSpPr>
            <p:nvPr/>
          </p:nvSpPr>
          <p:spPr bwMode="auto">
            <a:xfrm>
              <a:off x="4992688" y="3854504"/>
              <a:ext cx="106363" cy="85725"/>
            </a:xfrm>
            <a:custGeom>
              <a:avLst/>
              <a:gdLst>
                <a:gd name="T0" fmla="*/ 0 w 153"/>
                <a:gd name="T1" fmla="*/ 46752 h 106"/>
                <a:gd name="T2" fmla="*/ 20474 w 153"/>
                <a:gd name="T3" fmla="*/ 46752 h 106"/>
                <a:gd name="T4" fmla="*/ 20474 w 153"/>
                <a:gd name="T5" fmla="*/ 46752 h 106"/>
                <a:gd name="T6" fmla="*/ 40977 w 153"/>
                <a:gd name="T7" fmla="*/ 46752 h 106"/>
                <a:gd name="T8" fmla="*/ 61452 w 153"/>
                <a:gd name="T9" fmla="*/ 0 h 106"/>
                <a:gd name="T10" fmla="*/ 81926 w 153"/>
                <a:gd name="T11" fmla="*/ 46752 h 106"/>
                <a:gd name="T12" fmla="*/ 61452 w 153"/>
                <a:gd name="T13" fmla="*/ 46752 h 106"/>
                <a:gd name="T14" fmla="*/ 61452 w 153"/>
                <a:gd name="T15" fmla="*/ 46752 h 106"/>
                <a:gd name="T16" fmla="*/ 61452 w 153"/>
                <a:gd name="T17" fmla="*/ 93560 h 106"/>
                <a:gd name="T18" fmla="*/ 20474 w 153"/>
                <a:gd name="T19" fmla="*/ 93560 h 106"/>
                <a:gd name="T20" fmla="*/ 0 w 153"/>
                <a:gd name="T21" fmla="*/ 4675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06"/>
                <a:gd name="T35" fmla="*/ 153 w 15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06">
                  <a:moveTo>
                    <a:pt x="0" y="50"/>
                  </a:moveTo>
                  <a:lnTo>
                    <a:pt x="7" y="47"/>
                  </a:lnTo>
                  <a:lnTo>
                    <a:pt x="20" y="64"/>
                  </a:lnTo>
                  <a:lnTo>
                    <a:pt x="86" y="62"/>
                  </a:lnTo>
                  <a:lnTo>
                    <a:pt x="145" y="0"/>
                  </a:lnTo>
                  <a:lnTo>
                    <a:pt x="153" y="38"/>
                  </a:lnTo>
                  <a:lnTo>
                    <a:pt x="135" y="38"/>
                  </a:lnTo>
                  <a:lnTo>
                    <a:pt x="145" y="62"/>
                  </a:lnTo>
                  <a:lnTo>
                    <a:pt x="120" y="106"/>
                  </a:lnTo>
                  <a:lnTo>
                    <a:pt x="27" y="93"/>
                  </a:lnTo>
                  <a:lnTo>
                    <a:pt x="0" y="50"/>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0" name="Freeform 421">
              <a:extLst>
                <a:ext uri="{FF2B5EF4-FFF2-40B4-BE49-F238E27FC236}">
                  <a16:creationId xmlns:a16="http://schemas.microsoft.com/office/drawing/2014/main" id="{31C9A9BC-6B92-9724-8FB3-1C4F66444E55}"/>
                </a:ext>
              </a:extLst>
            </p:cNvPr>
            <p:cNvSpPr>
              <a:spLocks noChangeAspect="1"/>
            </p:cNvSpPr>
            <p:nvPr/>
          </p:nvSpPr>
          <p:spPr bwMode="auto">
            <a:xfrm>
              <a:off x="4095750" y="3568754"/>
              <a:ext cx="82550" cy="179387"/>
            </a:xfrm>
            <a:custGeom>
              <a:avLst/>
              <a:gdLst>
                <a:gd name="T0" fmla="*/ 0 w 116"/>
                <a:gd name="T1" fmla="*/ 95777 h 221"/>
                <a:gd name="T2" fmla="*/ 23089 w 116"/>
                <a:gd name="T3" fmla="*/ 95777 h 221"/>
                <a:gd name="T4" fmla="*/ 23089 w 116"/>
                <a:gd name="T5" fmla="*/ 47889 h 221"/>
                <a:gd name="T6" fmla="*/ 69298 w 116"/>
                <a:gd name="T7" fmla="*/ 0 h 221"/>
                <a:gd name="T8" fmla="*/ 46209 w 116"/>
                <a:gd name="T9" fmla="*/ 47889 h 221"/>
                <a:gd name="T10" fmla="*/ 69298 w 116"/>
                <a:gd name="T11" fmla="*/ 47889 h 221"/>
                <a:gd name="T12" fmla="*/ 46209 w 116"/>
                <a:gd name="T13" fmla="*/ 95777 h 221"/>
                <a:gd name="T14" fmla="*/ 69298 w 116"/>
                <a:gd name="T15" fmla="*/ 143666 h 221"/>
                <a:gd name="T16" fmla="*/ 46209 w 116"/>
                <a:gd name="T17" fmla="*/ 191555 h 221"/>
                <a:gd name="T18" fmla="*/ 23089 w 116"/>
                <a:gd name="T19" fmla="*/ 143666 h 221"/>
                <a:gd name="T20" fmla="*/ 0 w 116"/>
                <a:gd name="T21" fmla="*/ 9577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221"/>
                <a:gd name="T35" fmla="*/ 116 w 116"/>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221">
                  <a:moveTo>
                    <a:pt x="0" y="102"/>
                  </a:moveTo>
                  <a:lnTo>
                    <a:pt x="25" y="82"/>
                  </a:lnTo>
                  <a:lnTo>
                    <a:pt x="36" y="3"/>
                  </a:lnTo>
                  <a:lnTo>
                    <a:pt x="109" y="0"/>
                  </a:lnTo>
                  <a:lnTo>
                    <a:pt x="92" y="27"/>
                  </a:lnTo>
                  <a:lnTo>
                    <a:pt x="111" y="61"/>
                  </a:lnTo>
                  <a:lnTo>
                    <a:pt x="70" y="102"/>
                  </a:lnTo>
                  <a:lnTo>
                    <a:pt x="116" y="130"/>
                  </a:lnTo>
                  <a:lnTo>
                    <a:pt x="58" y="221"/>
                  </a:lnTo>
                  <a:lnTo>
                    <a:pt x="51" y="161"/>
                  </a:lnTo>
                  <a:lnTo>
                    <a:pt x="0" y="102"/>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1" name="Freeform 444">
              <a:extLst>
                <a:ext uri="{FF2B5EF4-FFF2-40B4-BE49-F238E27FC236}">
                  <a16:creationId xmlns:a16="http://schemas.microsoft.com/office/drawing/2014/main" id="{4478473C-5B22-822A-39D1-52052D9E52F9}"/>
                </a:ext>
              </a:extLst>
            </p:cNvPr>
            <p:cNvSpPr>
              <a:spLocks noChangeAspect="1"/>
            </p:cNvSpPr>
            <p:nvPr/>
          </p:nvSpPr>
          <p:spPr bwMode="auto">
            <a:xfrm>
              <a:off x="4833938" y="4029129"/>
              <a:ext cx="198438" cy="153987"/>
            </a:xfrm>
            <a:custGeom>
              <a:avLst/>
              <a:gdLst>
                <a:gd name="T0" fmla="*/ 0 w 283"/>
                <a:gd name="T1" fmla="*/ 91423 h 191"/>
                <a:gd name="T2" fmla="*/ 43727 w 283"/>
                <a:gd name="T3" fmla="*/ 91423 h 191"/>
                <a:gd name="T4" fmla="*/ 43727 w 283"/>
                <a:gd name="T5" fmla="*/ 45711 h 191"/>
                <a:gd name="T6" fmla="*/ 43727 w 283"/>
                <a:gd name="T7" fmla="*/ 45711 h 191"/>
                <a:gd name="T8" fmla="*/ 87425 w 283"/>
                <a:gd name="T9" fmla="*/ 0 h 191"/>
                <a:gd name="T10" fmla="*/ 153016 w 283"/>
                <a:gd name="T11" fmla="*/ 0 h 191"/>
                <a:gd name="T12" fmla="*/ 174851 w 283"/>
                <a:gd name="T13" fmla="*/ 45711 h 191"/>
                <a:gd name="T14" fmla="*/ 153016 w 283"/>
                <a:gd name="T15" fmla="*/ 45711 h 191"/>
                <a:gd name="T16" fmla="*/ 87425 w 283"/>
                <a:gd name="T17" fmla="*/ 91423 h 191"/>
                <a:gd name="T18" fmla="*/ 0 w 283"/>
                <a:gd name="T19" fmla="*/ 9142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91"/>
                <a:gd name="T32" fmla="*/ 283 w 283"/>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91">
                  <a:moveTo>
                    <a:pt x="0" y="191"/>
                  </a:moveTo>
                  <a:lnTo>
                    <a:pt x="75" y="148"/>
                  </a:lnTo>
                  <a:lnTo>
                    <a:pt x="62" y="127"/>
                  </a:lnTo>
                  <a:lnTo>
                    <a:pt x="84" y="103"/>
                  </a:lnTo>
                  <a:lnTo>
                    <a:pt x="159" y="21"/>
                  </a:lnTo>
                  <a:lnTo>
                    <a:pt x="252" y="0"/>
                  </a:lnTo>
                  <a:lnTo>
                    <a:pt x="283" y="75"/>
                  </a:lnTo>
                  <a:lnTo>
                    <a:pt x="258" y="103"/>
                  </a:lnTo>
                  <a:lnTo>
                    <a:pt x="150" y="154"/>
                  </a:lnTo>
                  <a:lnTo>
                    <a:pt x="0" y="19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2" name="Freeform 445">
              <a:extLst>
                <a:ext uri="{FF2B5EF4-FFF2-40B4-BE49-F238E27FC236}">
                  <a16:creationId xmlns:a16="http://schemas.microsoft.com/office/drawing/2014/main" id="{1C5AB2ED-D04A-5EF2-093B-78E730C47AE3}"/>
                </a:ext>
              </a:extLst>
            </p:cNvPr>
            <p:cNvSpPr>
              <a:spLocks noChangeAspect="1"/>
            </p:cNvSpPr>
            <p:nvPr/>
          </p:nvSpPr>
          <p:spPr bwMode="auto">
            <a:xfrm>
              <a:off x="4818063" y="4070404"/>
              <a:ext cx="77788" cy="112712"/>
            </a:xfrm>
            <a:custGeom>
              <a:avLst/>
              <a:gdLst>
                <a:gd name="T0" fmla="*/ 0 w 107"/>
                <a:gd name="T1" fmla="*/ 0 h 139"/>
                <a:gd name="T2" fmla="*/ 25936 w 107"/>
                <a:gd name="T3" fmla="*/ 93204 h 139"/>
                <a:gd name="T4" fmla="*/ 77807 w 107"/>
                <a:gd name="T5" fmla="*/ 46573 h 139"/>
                <a:gd name="T6" fmla="*/ 51871 w 107"/>
                <a:gd name="T7" fmla="*/ 46573 h 139"/>
                <a:gd name="T8" fmla="*/ 77807 w 107"/>
                <a:gd name="T9" fmla="*/ 0 h 139"/>
                <a:gd name="T10" fmla="*/ 77807 w 107"/>
                <a:gd name="T11" fmla="*/ 0 h 139"/>
                <a:gd name="T12" fmla="*/ 51871 w 107"/>
                <a:gd name="T13" fmla="*/ 0 h 139"/>
                <a:gd name="T14" fmla="*/ 0 w 107"/>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9"/>
                <a:gd name="T26" fmla="*/ 107 w 10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9">
                  <a:moveTo>
                    <a:pt x="0" y="28"/>
                  </a:moveTo>
                  <a:lnTo>
                    <a:pt x="23" y="139"/>
                  </a:lnTo>
                  <a:lnTo>
                    <a:pt x="98" y="96"/>
                  </a:lnTo>
                  <a:lnTo>
                    <a:pt x="85" y="75"/>
                  </a:lnTo>
                  <a:lnTo>
                    <a:pt x="107" y="51"/>
                  </a:lnTo>
                  <a:lnTo>
                    <a:pt x="107" y="20"/>
                  </a:lnTo>
                  <a:lnTo>
                    <a:pt x="53" y="0"/>
                  </a:lnTo>
                  <a:lnTo>
                    <a:pt x="0" y="28"/>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3" name="Freeform 465">
              <a:extLst>
                <a:ext uri="{FF2B5EF4-FFF2-40B4-BE49-F238E27FC236}">
                  <a16:creationId xmlns:a16="http://schemas.microsoft.com/office/drawing/2014/main" id="{6EA9184E-EFA9-6BAB-1C18-6D32B52D6874}"/>
                </a:ext>
              </a:extLst>
            </p:cNvPr>
            <p:cNvSpPr>
              <a:spLocks noChangeAspect="1"/>
            </p:cNvSpPr>
            <p:nvPr/>
          </p:nvSpPr>
          <p:spPr bwMode="auto">
            <a:xfrm>
              <a:off x="4860925" y="3775129"/>
              <a:ext cx="38100" cy="12700"/>
            </a:xfrm>
            <a:custGeom>
              <a:avLst/>
              <a:gdLst>
                <a:gd name="T0" fmla="*/ 0 w 54"/>
                <a:gd name="T1" fmla="*/ 0 h 15"/>
                <a:gd name="T2" fmla="*/ 21827 w 54"/>
                <a:gd name="T3" fmla="*/ 0 h 15"/>
                <a:gd name="T4" fmla="*/ 43654 w 54"/>
                <a:gd name="T5" fmla="*/ 0 h 15"/>
                <a:gd name="T6" fmla="*/ 0 w 54"/>
                <a:gd name="T7" fmla="*/ 0 h 15"/>
                <a:gd name="T8" fmla="*/ 0 60000 65536"/>
                <a:gd name="T9" fmla="*/ 0 60000 65536"/>
                <a:gd name="T10" fmla="*/ 0 60000 65536"/>
                <a:gd name="T11" fmla="*/ 0 60000 65536"/>
                <a:gd name="T12" fmla="*/ 0 w 54"/>
                <a:gd name="T13" fmla="*/ 0 h 15"/>
                <a:gd name="T14" fmla="*/ 54 w 54"/>
                <a:gd name="T15" fmla="*/ 15 h 15"/>
              </a:gdLst>
              <a:ahLst/>
              <a:cxnLst>
                <a:cxn ang="T8">
                  <a:pos x="T0" y="T1"/>
                </a:cxn>
                <a:cxn ang="T9">
                  <a:pos x="T2" y="T3"/>
                </a:cxn>
                <a:cxn ang="T10">
                  <a:pos x="T4" y="T5"/>
                </a:cxn>
                <a:cxn ang="T11">
                  <a:pos x="T6" y="T7"/>
                </a:cxn>
              </a:cxnLst>
              <a:rect l="T12" t="T13" r="T14" b="T15"/>
              <a:pathLst>
                <a:path w="54" h="15">
                  <a:moveTo>
                    <a:pt x="0" y="0"/>
                  </a:moveTo>
                  <a:lnTo>
                    <a:pt x="29" y="15"/>
                  </a:lnTo>
                  <a:lnTo>
                    <a:pt x="54" y="5"/>
                  </a:lnTo>
                  <a:lnTo>
                    <a:pt x="0" y="0"/>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4" name="Freeform 466">
              <a:extLst>
                <a:ext uri="{FF2B5EF4-FFF2-40B4-BE49-F238E27FC236}">
                  <a16:creationId xmlns:a16="http://schemas.microsoft.com/office/drawing/2014/main" id="{68658148-E338-AD14-BAB2-02B469C52372}"/>
                </a:ext>
              </a:extLst>
            </p:cNvPr>
            <p:cNvSpPr>
              <a:spLocks noChangeAspect="1"/>
            </p:cNvSpPr>
            <p:nvPr/>
          </p:nvSpPr>
          <p:spPr bwMode="auto">
            <a:xfrm>
              <a:off x="4641850" y="3671941"/>
              <a:ext cx="31750" cy="101600"/>
            </a:xfrm>
            <a:custGeom>
              <a:avLst/>
              <a:gdLst>
                <a:gd name="T0" fmla="*/ 0 w 46"/>
                <a:gd name="T1" fmla="*/ 0 h 125"/>
                <a:gd name="T2" fmla="*/ 22136 w 46"/>
                <a:gd name="T3" fmla="*/ 46979 h 125"/>
                <a:gd name="T4" fmla="*/ 22136 w 46"/>
                <a:gd name="T5" fmla="*/ 46979 h 125"/>
                <a:gd name="T6" fmla="*/ 22136 w 46"/>
                <a:gd name="T7" fmla="*/ 0 h 125"/>
                <a:gd name="T8" fmla="*/ 22136 w 46"/>
                <a:gd name="T9" fmla="*/ 0 h 125"/>
                <a:gd name="T10" fmla="*/ 22136 w 46"/>
                <a:gd name="T11" fmla="*/ 0 h 125"/>
                <a:gd name="T12" fmla="*/ 44272 w 46"/>
                <a:gd name="T13" fmla="*/ 0 h 125"/>
                <a:gd name="T14" fmla="*/ 44272 w 46"/>
                <a:gd name="T15" fmla="*/ 0 h 125"/>
                <a:gd name="T16" fmla="*/ 22136 w 46"/>
                <a:gd name="T17" fmla="*/ 0 h 125"/>
                <a:gd name="T18" fmla="*/ 0 w 4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1"/>
                  </a:moveTo>
                  <a:lnTo>
                    <a:pt x="25" y="125"/>
                  </a:lnTo>
                  <a:lnTo>
                    <a:pt x="28" y="122"/>
                  </a:lnTo>
                  <a:lnTo>
                    <a:pt x="41" y="55"/>
                  </a:lnTo>
                  <a:lnTo>
                    <a:pt x="24" y="60"/>
                  </a:lnTo>
                  <a:lnTo>
                    <a:pt x="28" y="30"/>
                  </a:lnTo>
                  <a:lnTo>
                    <a:pt x="42" y="16"/>
                  </a:lnTo>
                  <a:lnTo>
                    <a:pt x="46" y="0"/>
                  </a:lnTo>
                  <a:lnTo>
                    <a:pt x="31" y="3"/>
                  </a:lnTo>
                  <a:lnTo>
                    <a:pt x="0" y="6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5" name="Freeform 468">
              <a:extLst>
                <a:ext uri="{FF2B5EF4-FFF2-40B4-BE49-F238E27FC236}">
                  <a16:creationId xmlns:a16="http://schemas.microsoft.com/office/drawing/2014/main" id="{4C60F33F-B985-3D2A-4236-439BBD9EAB73}"/>
                </a:ext>
              </a:extLst>
            </p:cNvPr>
            <p:cNvSpPr>
              <a:spLocks noChangeAspect="1"/>
            </p:cNvSpPr>
            <p:nvPr/>
          </p:nvSpPr>
          <p:spPr bwMode="auto">
            <a:xfrm>
              <a:off x="4657725" y="3667179"/>
              <a:ext cx="88900" cy="112712"/>
            </a:xfrm>
            <a:custGeom>
              <a:avLst/>
              <a:gdLst>
                <a:gd name="T0" fmla="*/ 0 w 127"/>
                <a:gd name="T1" fmla="*/ 101662 h 137"/>
                <a:gd name="T2" fmla="*/ 21652 w 127"/>
                <a:gd name="T3" fmla="*/ 50800 h 137"/>
                <a:gd name="T4" fmla="*/ 21652 w 127"/>
                <a:gd name="T5" fmla="*/ 50800 h 137"/>
                <a:gd name="T6" fmla="*/ 21652 w 127"/>
                <a:gd name="T7" fmla="*/ 50800 h 137"/>
                <a:gd name="T8" fmla="*/ 64928 w 127"/>
                <a:gd name="T9" fmla="*/ 0 h 137"/>
                <a:gd name="T10" fmla="*/ 64928 w 127"/>
                <a:gd name="T11" fmla="*/ 50800 h 137"/>
                <a:gd name="T12" fmla="*/ 43276 w 127"/>
                <a:gd name="T13" fmla="*/ 50800 h 137"/>
                <a:gd name="T14" fmla="*/ 43276 w 127"/>
                <a:gd name="T15" fmla="*/ 101662 h 137"/>
                <a:gd name="T16" fmla="*/ 43276 w 127"/>
                <a:gd name="T17" fmla="*/ 101662 h 137"/>
                <a:gd name="T18" fmla="*/ 21652 w 127"/>
                <a:gd name="T19" fmla="*/ 152462 h 137"/>
                <a:gd name="T20" fmla="*/ 21652 w 127"/>
                <a:gd name="T21" fmla="*/ 101662 h 137"/>
                <a:gd name="T22" fmla="*/ 21652 w 127"/>
                <a:gd name="T23" fmla="*/ 50800 h 137"/>
                <a:gd name="T24" fmla="*/ 0 w 127"/>
                <a:gd name="T25" fmla="*/ 101662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0" y="65"/>
                  </a:moveTo>
                  <a:lnTo>
                    <a:pt x="4" y="35"/>
                  </a:lnTo>
                  <a:lnTo>
                    <a:pt x="18" y="21"/>
                  </a:lnTo>
                  <a:lnTo>
                    <a:pt x="51" y="35"/>
                  </a:lnTo>
                  <a:lnTo>
                    <a:pt x="113" y="0"/>
                  </a:lnTo>
                  <a:lnTo>
                    <a:pt x="127" y="36"/>
                  </a:lnTo>
                  <a:lnTo>
                    <a:pt x="60" y="59"/>
                  </a:lnTo>
                  <a:lnTo>
                    <a:pt x="93" y="90"/>
                  </a:lnTo>
                  <a:lnTo>
                    <a:pt x="76" y="108"/>
                  </a:lnTo>
                  <a:lnTo>
                    <a:pt x="36" y="137"/>
                  </a:lnTo>
                  <a:lnTo>
                    <a:pt x="4" y="127"/>
                  </a:lnTo>
                  <a:lnTo>
                    <a:pt x="17" y="60"/>
                  </a:lnTo>
                  <a:lnTo>
                    <a:pt x="0" y="65"/>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6" name="Freeform 470">
              <a:extLst>
                <a:ext uri="{FF2B5EF4-FFF2-40B4-BE49-F238E27FC236}">
                  <a16:creationId xmlns:a16="http://schemas.microsoft.com/office/drawing/2014/main" id="{8EF0B854-E8D0-F76C-B313-93061C51793C}"/>
                </a:ext>
              </a:extLst>
            </p:cNvPr>
            <p:cNvSpPr>
              <a:spLocks noChangeAspect="1"/>
            </p:cNvSpPr>
            <p:nvPr/>
          </p:nvSpPr>
          <p:spPr bwMode="auto">
            <a:xfrm>
              <a:off x="4899025" y="3756079"/>
              <a:ext cx="36513" cy="34925"/>
            </a:xfrm>
            <a:custGeom>
              <a:avLst/>
              <a:gdLst>
                <a:gd name="T0" fmla="*/ 0 w 54"/>
                <a:gd name="T1" fmla="*/ 0 h 46"/>
                <a:gd name="T2" fmla="*/ 18411 w 54"/>
                <a:gd name="T3" fmla="*/ 0 h 46"/>
                <a:gd name="T4" fmla="*/ 36821 w 54"/>
                <a:gd name="T5" fmla="*/ 0 h 46"/>
                <a:gd name="T6" fmla="*/ 0 w 54"/>
                <a:gd name="T7" fmla="*/ 0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29"/>
                  </a:moveTo>
                  <a:lnTo>
                    <a:pt x="43" y="0"/>
                  </a:lnTo>
                  <a:lnTo>
                    <a:pt x="54" y="46"/>
                  </a:lnTo>
                  <a:lnTo>
                    <a:pt x="0" y="29"/>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7" name="Freeform 471">
              <a:extLst>
                <a:ext uri="{FF2B5EF4-FFF2-40B4-BE49-F238E27FC236}">
                  <a16:creationId xmlns:a16="http://schemas.microsoft.com/office/drawing/2014/main" id="{99ACFBE5-9B91-2C51-1848-90BC43EDB783}"/>
                </a:ext>
              </a:extLst>
            </p:cNvPr>
            <p:cNvSpPr>
              <a:spLocks noChangeAspect="1"/>
            </p:cNvSpPr>
            <p:nvPr/>
          </p:nvSpPr>
          <p:spPr bwMode="auto">
            <a:xfrm>
              <a:off x="4664075" y="3632254"/>
              <a:ext cx="31750" cy="42862"/>
            </a:xfrm>
            <a:custGeom>
              <a:avLst/>
              <a:gdLst>
                <a:gd name="T0" fmla="*/ 0 w 45"/>
                <a:gd name="T1" fmla="*/ 43384 h 54"/>
                <a:gd name="T2" fmla="*/ 23365 w 45"/>
                <a:gd name="T3" fmla="*/ 43384 h 54"/>
                <a:gd name="T4" fmla="*/ 23365 w 45"/>
                <a:gd name="T5" fmla="*/ 43384 h 54"/>
                <a:gd name="T6" fmla="*/ 23365 w 45"/>
                <a:gd name="T7" fmla="*/ 0 h 54"/>
                <a:gd name="T8" fmla="*/ 0 w 45"/>
                <a:gd name="T9" fmla="*/ 43384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0" y="54"/>
                  </a:moveTo>
                  <a:lnTo>
                    <a:pt x="15" y="51"/>
                  </a:lnTo>
                  <a:lnTo>
                    <a:pt x="45" y="17"/>
                  </a:lnTo>
                  <a:lnTo>
                    <a:pt x="28" y="0"/>
                  </a:lnTo>
                  <a:lnTo>
                    <a:pt x="0" y="54"/>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8" name="Freeform 473">
              <a:extLst>
                <a:ext uri="{FF2B5EF4-FFF2-40B4-BE49-F238E27FC236}">
                  <a16:creationId xmlns:a16="http://schemas.microsoft.com/office/drawing/2014/main" id="{CC53E0E3-A76F-CF91-F94B-B2C4B5CCB6FA}"/>
                </a:ext>
              </a:extLst>
            </p:cNvPr>
            <p:cNvSpPr>
              <a:spLocks noChangeAspect="1"/>
            </p:cNvSpPr>
            <p:nvPr/>
          </p:nvSpPr>
          <p:spPr bwMode="auto">
            <a:xfrm>
              <a:off x="4137025" y="3675116"/>
              <a:ext cx="322263" cy="342900"/>
            </a:xfrm>
            <a:custGeom>
              <a:avLst/>
              <a:gdLst>
                <a:gd name="T0" fmla="*/ 0 w 460"/>
                <a:gd name="T1" fmla="*/ 140311 h 424"/>
                <a:gd name="T2" fmla="*/ 21903 w 460"/>
                <a:gd name="T3" fmla="*/ 93560 h 424"/>
                <a:gd name="T4" fmla="*/ 43806 w 460"/>
                <a:gd name="T5" fmla="*/ 0 h 424"/>
                <a:gd name="T6" fmla="*/ 87583 w 460"/>
                <a:gd name="T7" fmla="*/ 46752 h 424"/>
                <a:gd name="T8" fmla="*/ 109487 w 460"/>
                <a:gd name="T9" fmla="*/ 46752 h 424"/>
                <a:gd name="T10" fmla="*/ 175196 w 460"/>
                <a:gd name="T11" fmla="*/ 93560 h 424"/>
                <a:gd name="T12" fmla="*/ 175196 w 460"/>
                <a:gd name="T13" fmla="*/ 93560 h 424"/>
                <a:gd name="T14" fmla="*/ 175196 w 460"/>
                <a:gd name="T15" fmla="*/ 46752 h 424"/>
                <a:gd name="T16" fmla="*/ 197099 w 460"/>
                <a:gd name="T17" fmla="*/ 46752 h 424"/>
                <a:gd name="T18" fmla="*/ 262780 w 460"/>
                <a:gd name="T19" fmla="*/ 46752 h 424"/>
                <a:gd name="T20" fmla="*/ 262780 w 460"/>
                <a:gd name="T21" fmla="*/ 93560 h 424"/>
                <a:gd name="T22" fmla="*/ 262780 w 460"/>
                <a:gd name="T23" fmla="*/ 280622 h 424"/>
                <a:gd name="T24" fmla="*/ 262780 w 460"/>
                <a:gd name="T25" fmla="*/ 327373 h 424"/>
                <a:gd name="T26" fmla="*/ 240905 w 460"/>
                <a:gd name="T27" fmla="*/ 327373 h 424"/>
                <a:gd name="T28" fmla="*/ 240905 w 460"/>
                <a:gd name="T29" fmla="*/ 327373 h 424"/>
                <a:gd name="T30" fmla="*/ 109487 w 460"/>
                <a:gd name="T31" fmla="*/ 233814 h 424"/>
                <a:gd name="T32" fmla="*/ 87583 w 460"/>
                <a:gd name="T33" fmla="*/ 233814 h 424"/>
                <a:gd name="T34" fmla="*/ 43806 w 460"/>
                <a:gd name="T35" fmla="*/ 233814 h 424"/>
                <a:gd name="T36" fmla="*/ 0 w 460"/>
                <a:gd name="T37" fmla="*/ 14031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24"/>
                <a:gd name="T59" fmla="*/ 460 w 460"/>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24">
                  <a:moveTo>
                    <a:pt x="0" y="221"/>
                  </a:moveTo>
                  <a:lnTo>
                    <a:pt x="2" y="91"/>
                  </a:lnTo>
                  <a:lnTo>
                    <a:pt x="60" y="0"/>
                  </a:lnTo>
                  <a:lnTo>
                    <a:pt x="169" y="27"/>
                  </a:lnTo>
                  <a:lnTo>
                    <a:pt x="188" y="57"/>
                  </a:lnTo>
                  <a:lnTo>
                    <a:pt x="279" y="91"/>
                  </a:lnTo>
                  <a:lnTo>
                    <a:pt x="307" y="79"/>
                  </a:lnTo>
                  <a:lnTo>
                    <a:pt x="310" y="33"/>
                  </a:lnTo>
                  <a:lnTo>
                    <a:pt x="339" y="11"/>
                  </a:lnTo>
                  <a:lnTo>
                    <a:pt x="460" y="47"/>
                  </a:lnTo>
                  <a:lnTo>
                    <a:pt x="448" y="98"/>
                  </a:lnTo>
                  <a:lnTo>
                    <a:pt x="460" y="348"/>
                  </a:lnTo>
                  <a:lnTo>
                    <a:pt x="460" y="407"/>
                  </a:lnTo>
                  <a:lnTo>
                    <a:pt x="433" y="409"/>
                  </a:lnTo>
                  <a:lnTo>
                    <a:pt x="433" y="424"/>
                  </a:lnTo>
                  <a:lnTo>
                    <a:pt x="198" y="304"/>
                  </a:lnTo>
                  <a:lnTo>
                    <a:pt x="167" y="315"/>
                  </a:lnTo>
                  <a:lnTo>
                    <a:pt x="70" y="301"/>
                  </a:lnTo>
                  <a:lnTo>
                    <a:pt x="0" y="22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9" name="Freeform 478">
              <a:extLst>
                <a:ext uri="{FF2B5EF4-FFF2-40B4-BE49-F238E27FC236}">
                  <a16:creationId xmlns:a16="http://schemas.microsoft.com/office/drawing/2014/main" id="{83CD8D4E-F082-B202-67AC-A97E56276C7A}"/>
                </a:ext>
              </a:extLst>
            </p:cNvPr>
            <p:cNvSpPr>
              <a:spLocks noChangeAspect="1"/>
            </p:cNvSpPr>
            <p:nvPr/>
          </p:nvSpPr>
          <p:spPr bwMode="auto">
            <a:xfrm>
              <a:off x="3681413" y="3608441"/>
              <a:ext cx="239713" cy="207962"/>
            </a:xfrm>
            <a:custGeom>
              <a:avLst/>
              <a:gdLst>
                <a:gd name="T0" fmla="*/ 0 w 344"/>
                <a:gd name="T1" fmla="*/ 138467 h 258"/>
                <a:gd name="T2" fmla="*/ 42099 w 344"/>
                <a:gd name="T3" fmla="*/ 138467 h 258"/>
                <a:gd name="T4" fmla="*/ 63149 w 344"/>
                <a:gd name="T5" fmla="*/ 46137 h 258"/>
                <a:gd name="T6" fmla="*/ 105248 w 344"/>
                <a:gd name="T7" fmla="*/ 46137 h 258"/>
                <a:gd name="T8" fmla="*/ 105248 w 344"/>
                <a:gd name="T9" fmla="*/ 0 h 258"/>
                <a:gd name="T10" fmla="*/ 168397 w 344"/>
                <a:gd name="T11" fmla="*/ 46137 h 258"/>
                <a:gd name="T12" fmla="*/ 189447 w 344"/>
                <a:gd name="T13" fmla="*/ 46137 h 258"/>
                <a:gd name="T14" fmla="*/ 168397 w 344"/>
                <a:gd name="T15" fmla="*/ 46137 h 258"/>
                <a:gd name="T16" fmla="*/ 126298 w 344"/>
                <a:gd name="T17" fmla="*/ 46137 h 258"/>
                <a:gd name="T18" fmla="*/ 147348 w 344"/>
                <a:gd name="T19" fmla="*/ 92330 h 258"/>
                <a:gd name="T20" fmla="*/ 63149 w 344"/>
                <a:gd name="T21" fmla="*/ 138467 h 258"/>
                <a:gd name="T22" fmla="*/ 63149 w 344"/>
                <a:gd name="T23" fmla="*/ 184604 h 258"/>
                <a:gd name="T24" fmla="*/ 0 w 344"/>
                <a:gd name="T25" fmla="*/ 13846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258"/>
                <a:gd name="T41" fmla="*/ 344 w 34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258">
                  <a:moveTo>
                    <a:pt x="0" y="254"/>
                  </a:moveTo>
                  <a:lnTo>
                    <a:pt x="84" y="206"/>
                  </a:lnTo>
                  <a:lnTo>
                    <a:pt x="113" y="103"/>
                  </a:lnTo>
                  <a:lnTo>
                    <a:pt x="187" y="50"/>
                  </a:lnTo>
                  <a:lnTo>
                    <a:pt x="211" y="0"/>
                  </a:lnTo>
                  <a:lnTo>
                    <a:pt x="317" y="15"/>
                  </a:lnTo>
                  <a:lnTo>
                    <a:pt x="344" y="111"/>
                  </a:lnTo>
                  <a:lnTo>
                    <a:pt x="297" y="114"/>
                  </a:lnTo>
                  <a:lnTo>
                    <a:pt x="272" y="125"/>
                  </a:lnTo>
                  <a:lnTo>
                    <a:pt x="276" y="151"/>
                  </a:lnTo>
                  <a:lnTo>
                    <a:pt x="143" y="209"/>
                  </a:lnTo>
                  <a:lnTo>
                    <a:pt x="128" y="258"/>
                  </a:lnTo>
                  <a:lnTo>
                    <a:pt x="0" y="254"/>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0" name="Freeform 483">
              <a:extLst>
                <a:ext uri="{FF2B5EF4-FFF2-40B4-BE49-F238E27FC236}">
                  <a16:creationId xmlns:a16="http://schemas.microsoft.com/office/drawing/2014/main" id="{8DE0323B-FBEF-DB3F-0B2D-DA0EE01BA3AB}"/>
                </a:ext>
              </a:extLst>
            </p:cNvPr>
            <p:cNvSpPr>
              <a:spLocks noChangeAspect="1"/>
            </p:cNvSpPr>
            <p:nvPr/>
          </p:nvSpPr>
          <p:spPr bwMode="auto">
            <a:xfrm>
              <a:off x="4984750" y="3854504"/>
              <a:ext cx="11113" cy="39687"/>
            </a:xfrm>
            <a:custGeom>
              <a:avLst/>
              <a:gdLst>
                <a:gd name="T0" fmla="*/ 0 w 15"/>
                <a:gd name="T1" fmla="*/ 0 h 50"/>
                <a:gd name="T2" fmla="*/ 33128 w 15"/>
                <a:gd name="T3" fmla="*/ 0 h 50"/>
                <a:gd name="T4" fmla="*/ 33128 w 15"/>
                <a:gd name="T5" fmla="*/ 0 h 50"/>
                <a:gd name="T6" fmla="*/ 33128 w 15"/>
                <a:gd name="T7" fmla="*/ 0 h 50"/>
                <a:gd name="T8" fmla="*/ 0 w 15"/>
                <a:gd name="T9" fmla="*/ 0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0" y="40"/>
                  </a:moveTo>
                  <a:lnTo>
                    <a:pt x="8" y="50"/>
                  </a:lnTo>
                  <a:lnTo>
                    <a:pt x="15" y="47"/>
                  </a:lnTo>
                  <a:lnTo>
                    <a:pt x="10" y="0"/>
                  </a:lnTo>
                  <a:lnTo>
                    <a:pt x="0" y="40"/>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1" name="Freeform 496">
              <a:extLst>
                <a:ext uri="{FF2B5EF4-FFF2-40B4-BE49-F238E27FC236}">
                  <a16:creationId xmlns:a16="http://schemas.microsoft.com/office/drawing/2014/main" id="{0E8F8F40-EB74-0306-F9A0-B7218AECE6FB}"/>
                </a:ext>
              </a:extLst>
            </p:cNvPr>
            <p:cNvSpPr>
              <a:spLocks noChangeAspect="1"/>
            </p:cNvSpPr>
            <p:nvPr/>
          </p:nvSpPr>
          <p:spPr bwMode="auto">
            <a:xfrm>
              <a:off x="4448175" y="3711629"/>
              <a:ext cx="228600" cy="250825"/>
            </a:xfrm>
            <a:custGeom>
              <a:avLst/>
              <a:gdLst>
                <a:gd name="T0" fmla="*/ 0 w 328"/>
                <a:gd name="T1" fmla="*/ 47775 h 309"/>
                <a:gd name="T2" fmla="*/ 21225 w 328"/>
                <a:gd name="T3" fmla="*/ 238878 h 309"/>
                <a:gd name="T4" fmla="*/ 148518 w 328"/>
                <a:gd name="T5" fmla="*/ 238878 h 309"/>
                <a:gd name="T6" fmla="*/ 169743 w 328"/>
                <a:gd name="T7" fmla="*/ 238878 h 309"/>
                <a:gd name="T8" fmla="*/ 190968 w 328"/>
                <a:gd name="T9" fmla="*/ 191102 h 309"/>
                <a:gd name="T10" fmla="*/ 127293 w 328"/>
                <a:gd name="T11" fmla="*/ 95551 h 309"/>
                <a:gd name="T12" fmla="*/ 148518 w 328"/>
                <a:gd name="T13" fmla="*/ 95551 h 309"/>
                <a:gd name="T14" fmla="*/ 169743 w 328"/>
                <a:gd name="T15" fmla="*/ 95551 h 309"/>
                <a:gd name="T16" fmla="*/ 148518 w 328"/>
                <a:gd name="T17" fmla="*/ 47775 h 309"/>
                <a:gd name="T18" fmla="*/ 106096 w 328"/>
                <a:gd name="T19" fmla="*/ 47775 h 309"/>
                <a:gd name="T20" fmla="*/ 106096 w 328"/>
                <a:gd name="T21" fmla="*/ 47775 h 309"/>
                <a:gd name="T22" fmla="*/ 106096 w 328"/>
                <a:gd name="T23" fmla="*/ 47775 h 309"/>
                <a:gd name="T24" fmla="*/ 63647 w 328"/>
                <a:gd name="T25" fmla="*/ 47775 h 309"/>
                <a:gd name="T26" fmla="*/ 21225 w 328"/>
                <a:gd name="T27" fmla="*/ 0 h 309"/>
                <a:gd name="T28" fmla="*/ 0 w 328"/>
                <a:gd name="T29" fmla="*/ 47775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8"/>
                <a:gd name="T46" fmla="*/ 0 h 309"/>
                <a:gd name="T47" fmla="*/ 328 w 328"/>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8" h="309">
                  <a:moveTo>
                    <a:pt x="0" y="51"/>
                  </a:moveTo>
                  <a:lnTo>
                    <a:pt x="12" y="301"/>
                  </a:lnTo>
                  <a:lnTo>
                    <a:pt x="276" y="309"/>
                  </a:lnTo>
                  <a:lnTo>
                    <a:pt x="322" y="268"/>
                  </a:lnTo>
                  <a:lnTo>
                    <a:pt x="328" y="242"/>
                  </a:lnTo>
                  <a:lnTo>
                    <a:pt x="227" y="65"/>
                  </a:lnTo>
                  <a:lnTo>
                    <a:pt x="276" y="123"/>
                  </a:lnTo>
                  <a:lnTo>
                    <a:pt x="301" y="75"/>
                  </a:lnTo>
                  <a:lnTo>
                    <a:pt x="276" y="11"/>
                  </a:lnTo>
                  <a:lnTo>
                    <a:pt x="215" y="21"/>
                  </a:lnTo>
                  <a:lnTo>
                    <a:pt x="213" y="4"/>
                  </a:lnTo>
                  <a:lnTo>
                    <a:pt x="181" y="4"/>
                  </a:lnTo>
                  <a:lnTo>
                    <a:pt x="126" y="27"/>
                  </a:lnTo>
                  <a:lnTo>
                    <a:pt x="12" y="0"/>
                  </a:lnTo>
                  <a:lnTo>
                    <a:pt x="0" y="5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202" name="Group 1315">
            <a:extLst>
              <a:ext uri="{FF2B5EF4-FFF2-40B4-BE49-F238E27FC236}">
                <a16:creationId xmlns:a16="http://schemas.microsoft.com/office/drawing/2014/main" id="{BCAB8DAF-B71A-757F-229C-A249A4AF2DC0}"/>
              </a:ext>
            </a:extLst>
          </p:cNvPr>
          <p:cNvGrpSpPr>
            <a:grpSpLocks/>
          </p:cNvGrpSpPr>
          <p:nvPr>
            <p:custDataLst>
              <p:tags r:id="rId8"/>
            </p:custDataLst>
          </p:nvPr>
        </p:nvGrpSpPr>
        <p:grpSpPr bwMode="auto">
          <a:xfrm>
            <a:off x="5497640" y="3144935"/>
            <a:ext cx="2273300" cy="1644650"/>
            <a:chOff x="4735513" y="3030591"/>
            <a:chExt cx="2344737" cy="1697037"/>
          </a:xfrm>
          <a:solidFill>
            <a:schemeClr val="accent1"/>
          </a:solidFill>
        </p:grpSpPr>
        <p:sp>
          <p:nvSpPr>
            <p:cNvPr id="203" name="Freeform 275">
              <a:extLst>
                <a:ext uri="{FF2B5EF4-FFF2-40B4-BE49-F238E27FC236}">
                  <a16:creationId xmlns:a16="http://schemas.microsoft.com/office/drawing/2014/main" id="{E0B3D0F4-9782-E0D3-A043-2CEDC6C4B3FF}"/>
                </a:ext>
              </a:extLst>
            </p:cNvPr>
            <p:cNvSpPr>
              <a:spLocks noChangeAspect="1"/>
            </p:cNvSpPr>
            <p:nvPr/>
          </p:nvSpPr>
          <p:spPr bwMode="auto">
            <a:xfrm>
              <a:off x="5185794" y="3530202"/>
              <a:ext cx="289818" cy="242434"/>
            </a:xfrm>
            <a:custGeom>
              <a:avLst/>
              <a:gdLst>
                <a:gd name="T0" fmla="*/ 0 w 415"/>
                <a:gd name="T1" fmla="*/ 92131 h 299"/>
                <a:gd name="T2" fmla="*/ 20909 w 415"/>
                <a:gd name="T3" fmla="*/ 138224 h 299"/>
                <a:gd name="T4" fmla="*/ 20909 w 415"/>
                <a:gd name="T5" fmla="*/ 138224 h 299"/>
                <a:gd name="T6" fmla="*/ 20909 w 415"/>
                <a:gd name="T7" fmla="*/ 184262 h 299"/>
                <a:gd name="T8" fmla="*/ 41790 w 415"/>
                <a:gd name="T9" fmla="*/ 184262 h 299"/>
                <a:gd name="T10" fmla="*/ 83608 w 415"/>
                <a:gd name="T11" fmla="*/ 184262 h 299"/>
                <a:gd name="T12" fmla="*/ 104489 w 415"/>
                <a:gd name="T13" fmla="*/ 138224 h 299"/>
                <a:gd name="T14" fmla="*/ 125398 w 415"/>
                <a:gd name="T15" fmla="*/ 138224 h 299"/>
                <a:gd name="T16" fmla="*/ 125398 w 415"/>
                <a:gd name="T17" fmla="*/ 92131 h 299"/>
                <a:gd name="T18" fmla="*/ 146307 w 415"/>
                <a:gd name="T19" fmla="*/ 92131 h 299"/>
                <a:gd name="T20" fmla="*/ 146307 w 415"/>
                <a:gd name="T21" fmla="*/ 92131 h 299"/>
                <a:gd name="T22" fmla="*/ 167188 w 415"/>
                <a:gd name="T23" fmla="*/ 92131 h 299"/>
                <a:gd name="T24" fmla="*/ 167188 w 415"/>
                <a:gd name="T25" fmla="*/ 46093 h 299"/>
                <a:gd name="T26" fmla="*/ 167188 w 415"/>
                <a:gd name="T27" fmla="*/ 46093 h 299"/>
                <a:gd name="T28" fmla="*/ 209006 w 415"/>
                <a:gd name="T29" fmla="*/ 0 h 299"/>
                <a:gd name="T30" fmla="*/ 209006 w 415"/>
                <a:gd name="T31" fmla="*/ 0 h 299"/>
                <a:gd name="T32" fmla="*/ 188097 w 415"/>
                <a:gd name="T33" fmla="*/ 0 h 299"/>
                <a:gd name="T34" fmla="*/ 167188 w 415"/>
                <a:gd name="T35" fmla="*/ 0 h 299"/>
                <a:gd name="T36" fmla="*/ 167188 w 415"/>
                <a:gd name="T37" fmla="*/ 0 h 299"/>
                <a:gd name="T38" fmla="*/ 125398 w 415"/>
                <a:gd name="T39" fmla="*/ 0 h 299"/>
                <a:gd name="T40" fmla="*/ 62699 w 415"/>
                <a:gd name="T41" fmla="*/ 0 h 299"/>
                <a:gd name="T42" fmla="*/ 41790 w 415"/>
                <a:gd name="T43" fmla="*/ 46093 h 299"/>
                <a:gd name="T44" fmla="*/ 20909 w 415"/>
                <a:gd name="T45" fmla="*/ 46093 h 299"/>
                <a:gd name="T46" fmla="*/ 0 w 415"/>
                <a:gd name="T47" fmla="*/ 9213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299"/>
                <a:gd name="T74" fmla="*/ 415 w 415"/>
                <a:gd name="T75" fmla="*/ 299 h 2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299">
                  <a:moveTo>
                    <a:pt x="0" y="145"/>
                  </a:moveTo>
                  <a:lnTo>
                    <a:pt x="3" y="221"/>
                  </a:lnTo>
                  <a:lnTo>
                    <a:pt x="34" y="245"/>
                  </a:lnTo>
                  <a:lnTo>
                    <a:pt x="10" y="285"/>
                  </a:lnTo>
                  <a:lnTo>
                    <a:pt x="57" y="299"/>
                  </a:lnTo>
                  <a:lnTo>
                    <a:pt x="163" y="285"/>
                  </a:lnTo>
                  <a:lnTo>
                    <a:pt x="183" y="241"/>
                  </a:lnTo>
                  <a:lnTo>
                    <a:pt x="256" y="217"/>
                  </a:lnTo>
                  <a:lnTo>
                    <a:pt x="265" y="180"/>
                  </a:lnTo>
                  <a:lnTo>
                    <a:pt x="287" y="170"/>
                  </a:lnTo>
                  <a:lnTo>
                    <a:pt x="277" y="152"/>
                  </a:lnTo>
                  <a:lnTo>
                    <a:pt x="304" y="150"/>
                  </a:lnTo>
                  <a:lnTo>
                    <a:pt x="323" y="112"/>
                  </a:lnTo>
                  <a:lnTo>
                    <a:pt x="314" y="77"/>
                  </a:lnTo>
                  <a:lnTo>
                    <a:pt x="412" y="50"/>
                  </a:lnTo>
                  <a:lnTo>
                    <a:pt x="415" y="41"/>
                  </a:lnTo>
                  <a:lnTo>
                    <a:pt x="378" y="36"/>
                  </a:lnTo>
                  <a:lnTo>
                    <a:pt x="326" y="61"/>
                  </a:lnTo>
                  <a:lnTo>
                    <a:pt x="303" y="0"/>
                  </a:lnTo>
                  <a:lnTo>
                    <a:pt x="258" y="46"/>
                  </a:lnTo>
                  <a:lnTo>
                    <a:pt x="129" y="41"/>
                  </a:lnTo>
                  <a:lnTo>
                    <a:pt x="64" y="111"/>
                  </a:lnTo>
                  <a:lnTo>
                    <a:pt x="20" y="88"/>
                  </a:lnTo>
                  <a:lnTo>
                    <a:pt x="0" y="14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4" name="Freeform 282">
              <a:extLst>
                <a:ext uri="{FF2B5EF4-FFF2-40B4-BE49-F238E27FC236}">
                  <a16:creationId xmlns:a16="http://schemas.microsoft.com/office/drawing/2014/main" id="{C1AE25E9-DFB5-97C3-1A70-F69D70E0FB5A}"/>
                </a:ext>
              </a:extLst>
            </p:cNvPr>
            <p:cNvSpPr>
              <a:spLocks noChangeAspect="1"/>
            </p:cNvSpPr>
            <p:nvPr/>
          </p:nvSpPr>
          <p:spPr bwMode="auto">
            <a:xfrm>
              <a:off x="5745780" y="3843072"/>
              <a:ext cx="94968" cy="140874"/>
            </a:xfrm>
            <a:custGeom>
              <a:avLst/>
              <a:gdLst>
                <a:gd name="T0" fmla="*/ 0 w 139"/>
                <a:gd name="T1" fmla="*/ 47513 h 174"/>
                <a:gd name="T2" fmla="*/ 19072 w 139"/>
                <a:gd name="T3" fmla="*/ 47513 h 174"/>
                <a:gd name="T4" fmla="*/ 19072 w 139"/>
                <a:gd name="T5" fmla="*/ 142596 h 174"/>
                <a:gd name="T6" fmla="*/ 38170 w 139"/>
                <a:gd name="T7" fmla="*/ 142596 h 174"/>
                <a:gd name="T8" fmla="*/ 38170 w 139"/>
                <a:gd name="T9" fmla="*/ 47513 h 174"/>
                <a:gd name="T10" fmla="*/ 57243 w 139"/>
                <a:gd name="T11" fmla="*/ 47513 h 174"/>
                <a:gd name="T12" fmla="*/ 57243 w 139"/>
                <a:gd name="T13" fmla="*/ 142596 h 174"/>
                <a:gd name="T14" fmla="*/ 57243 w 139"/>
                <a:gd name="T15" fmla="*/ 142596 h 174"/>
                <a:gd name="T16" fmla="*/ 57243 w 139"/>
                <a:gd name="T17" fmla="*/ 47513 h 174"/>
                <a:gd name="T18" fmla="*/ 57243 w 139"/>
                <a:gd name="T19" fmla="*/ 47513 h 174"/>
                <a:gd name="T20" fmla="*/ 38170 w 139"/>
                <a:gd name="T21" fmla="*/ 47513 h 174"/>
                <a:gd name="T22" fmla="*/ 57243 w 139"/>
                <a:gd name="T23" fmla="*/ 47513 h 174"/>
                <a:gd name="T24" fmla="*/ 38170 w 139"/>
                <a:gd name="T25" fmla="*/ 47513 h 174"/>
                <a:gd name="T26" fmla="*/ 19072 w 139"/>
                <a:gd name="T27" fmla="*/ 0 h 174"/>
                <a:gd name="T28" fmla="*/ 19072 w 139"/>
                <a:gd name="T29" fmla="*/ 47513 h 174"/>
                <a:gd name="T30" fmla="*/ 19072 w 139"/>
                <a:gd name="T31" fmla="*/ 47513 h 174"/>
                <a:gd name="T32" fmla="*/ 0 w 139"/>
                <a:gd name="T33" fmla="*/ 4751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74"/>
                <a:gd name="T53" fmla="*/ 139 w 139"/>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74">
                  <a:moveTo>
                    <a:pt x="0" y="51"/>
                  </a:moveTo>
                  <a:lnTo>
                    <a:pt x="19" y="70"/>
                  </a:lnTo>
                  <a:lnTo>
                    <a:pt x="29" y="150"/>
                  </a:lnTo>
                  <a:lnTo>
                    <a:pt x="64" y="147"/>
                  </a:lnTo>
                  <a:lnTo>
                    <a:pt x="84" y="111"/>
                  </a:lnTo>
                  <a:lnTo>
                    <a:pt x="109" y="119"/>
                  </a:lnTo>
                  <a:lnTo>
                    <a:pt x="126" y="174"/>
                  </a:lnTo>
                  <a:lnTo>
                    <a:pt x="139" y="143"/>
                  </a:lnTo>
                  <a:lnTo>
                    <a:pt x="123" y="85"/>
                  </a:lnTo>
                  <a:lnTo>
                    <a:pt x="109" y="106"/>
                  </a:lnTo>
                  <a:lnTo>
                    <a:pt x="92" y="80"/>
                  </a:lnTo>
                  <a:lnTo>
                    <a:pt x="125" y="44"/>
                  </a:lnTo>
                  <a:lnTo>
                    <a:pt x="60" y="40"/>
                  </a:lnTo>
                  <a:lnTo>
                    <a:pt x="17" y="0"/>
                  </a:lnTo>
                  <a:lnTo>
                    <a:pt x="3" y="23"/>
                  </a:lnTo>
                  <a:lnTo>
                    <a:pt x="20" y="40"/>
                  </a:lnTo>
                  <a:lnTo>
                    <a:pt x="0" y="5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5" name="Freeform 284">
              <a:extLst>
                <a:ext uri="{FF2B5EF4-FFF2-40B4-BE49-F238E27FC236}">
                  <a16:creationId xmlns:a16="http://schemas.microsoft.com/office/drawing/2014/main" id="{523B0748-BA86-294B-7F76-53748F9FE28F}"/>
                </a:ext>
              </a:extLst>
            </p:cNvPr>
            <p:cNvSpPr>
              <a:spLocks noChangeAspect="1"/>
            </p:cNvSpPr>
            <p:nvPr/>
          </p:nvSpPr>
          <p:spPr bwMode="auto">
            <a:xfrm>
              <a:off x="5765428" y="3800482"/>
              <a:ext cx="62221" cy="39314"/>
            </a:xfrm>
            <a:custGeom>
              <a:avLst/>
              <a:gdLst>
                <a:gd name="T0" fmla="*/ 0 w 90"/>
                <a:gd name="T1" fmla="*/ 0 h 51"/>
                <a:gd name="T2" fmla="*/ 20264 w 90"/>
                <a:gd name="T3" fmla="*/ 0 h 51"/>
                <a:gd name="T4" fmla="*/ 40529 w 90"/>
                <a:gd name="T5" fmla="*/ 0 h 51"/>
                <a:gd name="T6" fmla="*/ 40529 w 90"/>
                <a:gd name="T7" fmla="*/ 0 h 51"/>
                <a:gd name="T8" fmla="*/ 20264 w 90"/>
                <a:gd name="T9" fmla="*/ 0 h 51"/>
                <a:gd name="T10" fmla="*/ 0 w 90"/>
                <a:gd name="T11" fmla="*/ 0 h 51"/>
                <a:gd name="T12" fmla="*/ 0 60000 65536"/>
                <a:gd name="T13" fmla="*/ 0 60000 65536"/>
                <a:gd name="T14" fmla="*/ 0 60000 65536"/>
                <a:gd name="T15" fmla="*/ 0 60000 65536"/>
                <a:gd name="T16" fmla="*/ 0 60000 65536"/>
                <a:gd name="T17" fmla="*/ 0 60000 65536"/>
                <a:gd name="T18" fmla="*/ 0 w 90"/>
                <a:gd name="T19" fmla="*/ 0 h 51"/>
                <a:gd name="T20" fmla="*/ 90 w 9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0" h="51">
                  <a:moveTo>
                    <a:pt x="0" y="31"/>
                  </a:moveTo>
                  <a:lnTo>
                    <a:pt x="12" y="51"/>
                  </a:lnTo>
                  <a:lnTo>
                    <a:pt x="90" y="41"/>
                  </a:lnTo>
                  <a:lnTo>
                    <a:pt x="84" y="16"/>
                  </a:lnTo>
                  <a:lnTo>
                    <a:pt x="29" y="0"/>
                  </a:lnTo>
                  <a:lnTo>
                    <a:pt x="0" y="3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6" name="Freeform 290">
              <a:extLst>
                <a:ext uri="{FF2B5EF4-FFF2-40B4-BE49-F238E27FC236}">
                  <a16:creationId xmlns:a16="http://schemas.microsoft.com/office/drawing/2014/main" id="{5EECB644-283E-9396-28D5-7F8143B28F4E}"/>
                </a:ext>
              </a:extLst>
            </p:cNvPr>
            <p:cNvSpPr>
              <a:spLocks noChangeAspect="1"/>
            </p:cNvSpPr>
            <p:nvPr/>
          </p:nvSpPr>
          <p:spPr bwMode="auto">
            <a:xfrm>
              <a:off x="5832562" y="3803758"/>
              <a:ext cx="186662" cy="437364"/>
            </a:xfrm>
            <a:custGeom>
              <a:avLst/>
              <a:gdLst>
                <a:gd name="T0" fmla="*/ 0 w 266"/>
                <a:gd name="T1" fmla="*/ 186060 h 543"/>
                <a:gd name="T2" fmla="*/ 22013 w 266"/>
                <a:gd name="T3" fmla="*/ 139587 h 543"/>
                <a:gd name="T4" fmla="*/ 44026 w 266"/>
                <a:gd name="T5" fmla="*/ 46529 h 543"/>
                <a:gd name="T6" fmla="*/ 66039 w 266"/>
                <a:gd name="T7" fmla="*/ 46529 h 543"/>
                <a:gd name="T8" fmla="*/ 88052 w 266"/>
                <a:gd name="T9" fmla="*/ 0 h 543"/>
                <a:gd name="T10" fmla="*/ 110035 w 266"/>
                <a:gd name="T11" fmla="*/ 46529 h 543"/>
                <a:gd name="T12" fmla="*/ 110035 w 266"/>
                <a:gd name="T13" fmla="*/ 46529 h 543"/>
                <a:gd name="T14" fmla="*/ 88052 w 266"/>
                <a:gd name="T15" fmla="*/ 139587 h 543"/>
                <a:gd name="T16" fmla="*/ 110035 w 266"/>
                <a:gd name="T17" fmla="*/ 93058 h 543"/>
                <a:gd name="T18" fmla="*/ 110035 w 266"/>
                <a:gd name="T19" fmla="*/ 139587 h 543"/>
                <a:gd name="T20" fmla="*/ 132048 w 266"/>
                <a:gd name="T21" fmla="*/ 186060 h 543"/>
                <a:gd name="T22" fmla="*/ 132048 w 266"/>
                <a:gd name="T23" fmla="*/ 186060 h 543"/>
                <a:gd name="T24" fmla="*/ 88052 w 266"/>
                <a:gd name="T25" fmla="*/ 232589 h 543"/>
                <a:gd name="T26" fmla="*/ 88052 w 266"/>
                <a:gd name="T27" fmla="*/ 232589 h 543"/>
                <a:gd name="T28" fmla="*/ 110035 w 266"/>
                <a:gd name="T29" fmla="*/ 279118 h 543"/>
                <a:gd name="T30" fmla="*/ 110035 w 266"/>
                <a:gd name="T31" fmla="*/ 325647 h 543"/>
                <a:gd name="T32" fmla="*/ 110035 w 266"/>
                <a:gd name="T33" fmla="*/ 372176 h 543"/>
                <a:gd name="T34" fmla="*/ 110035 w 266"/>
                <a:gd name="T35" fmla="*/ 418705 h 543"/>
                <a:gd name="T36" fmla="*/ 88052 w 266"/>
                <a:gd name="T37" fmla="*/ 279118 h 543"/>
                <a:gd name="T38" fmla="*/ 66039 w 266"/>
                <a:gd name="T39" fmla="*/ 279118 h 543"/>
                <a:gd name="T40" fmla="*/ 44026 w 266"/>
                <a:gd name="T41" fmla="*/ 279118 h 543"/>
                <a:gd name="T42" fmla="*/ 44026 w 266"/>
                <a:gd name="T43" fmla="*/ 279118 h 543"/>
                <a:gd name="T44" fmla="*/ 44026 w 266"/>
                <a:gd name="T45" fmla="*/ 232589 h 543"/>
                <a:gd name="T46" fmla="*/ 0 w 266"/>
                <a:gd name="T47" fmla="*/ 18606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543"/>
                <a:gd name="T74" fmla="*/ 266 w 266"/>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543">
                  <a:moveTo>
                    <a:pt x="0" y="223"/>
                  </a:moveTo>
                  <a:lnTo>
                    <a:pt x="13" y="192"/>
                  </a:lnTo>
                  <a:lnTo>
                    <a:pt x="89" y="51"/>
                  </a:lnTo>
                  <a:lnTo>
                    <a:pt x="142" y="31"/>
                  </a:lnTo>
                  <a:lnTo>
                    <a:pt x="153" y="0"/>
                  </a:lnTo>
                  <a:lnTo>
                    <a:pt x="190" y="17"/>
                  </a:lnTo>
                  <a:lnTo>
                    <a:pt x="190" y="45"/>
                  </a:lnTo>
                  <a:lnTo>
                    <a:pt x="160" y="133"/>
                  </a:lnTo>
                  <a:lnTo>
                    <a:pt x="193" y="126"/>
                  </a:lnTo>
                  <a:lnTo>
                    <a:pt x="210" y="184"/>
                  </a:lnTo>
                  <a:lnTo>
                    <a:pt x="266" y="199"/>
                  </a:lnTo>
                  <a:lnTo>
                    <a:pt x="238" y="228"/>
                  </a:lnTo>
                  <a:lnTo>
                    <a:pt x="176" y="264"/>
                  </a:lnTo>
                  <a:lnTo>
                    <a:pt x="160" y="300"/>
                  </a:lnTo>
                  <a:lnTo>
                    <a:pt x="193" y="365"/>
                  </a:lnTo>
                  <a:lnTo>
                    <a:pt x="180" y="403"/>
                  </a:lnTo>
                  <a:lnTo>
                    <a:pt x="221" y="491"/>
                  </a:lnTo>
                  <a:lnTo>
                    <a:pt x="190" y="543"/>
                  </a:lnTo>
                  <a:lnTo>
                    <a:pt x="162" y="358"/>
                  </a:lnTo>
                  <a:lnTo>
                    <a:pt x="135" y="328"/>
                  </a:lnTo>
                  <a:lnTo>
                    <a:pt x="94" y="378"/>
                  </a:lnTo>
                  <a:lnTo>
                    <a:pt x="60" y="368"/>
                  </a:lnTo>
                  <a:lnTo>
                    <a:pt x="65" y="300"/>
                  </a:lnTo>
                  <a:lnTo>
                    <a:pt x="0" y="22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7" name="Freeform 291">
              <a:extLst>
                <a:ext uri="{FF2B5EF4-FFF2-40B4-BE49-F238E27FC236}">
                  <a16:creationId xmlns:a16="http://schemas.microsoft.com/office/drawing/2014/main" id="{E7021849-29EF-EDF1-5428-DED0D380F6B0}"/>
                </a:ext>
              </a:extLst>
            </p:cNvPr>
            <p:cNvSpPr>
              <a:spLocks noChangeAspect="1"/>
            </p:cNvSpPr>
            <p:nvPr/>
          </p:nvSpPr>
          <p:spPr bwMode="auto">
            <a:xfrm>
              <a:off x="6045422" y="4134648"/>
              <a:ext cx="101518" cy="103199"/>
            </a:xfrm>
            <a:custGeom>
              <a:avLst/>
              <a:gdLst>
                <a:gd name="T0" fmla="*/ 0 w 147"/>
                <a:gd name="T1" fmla="*/ 49160 h 126"/>
                <a:gd name="T2" fmla="*/ 20113 w 147"/>
                <a:gd name="T3" fmla="*/ 98380 h 126"/>
                <a:gd name="T4" fmla="*/ 20113 w 147"/>
                <a:gd name="T5" fmla="*/ 98380 h 126"/>
                <a:gd name="T6" fmla="*/ 40253 w 147"/>
                <a:gd name="T7" fmla="*/ 98380 h 126"/>
                <a:gd name="T8" fmla="*/ 60367 w 147"/>
                <a:gd name="T9" fmla="*/ 98380 h 126"/>
                <a:gd name="T10" fmla="*/ 60367 w 147"/>
                <a:gd name="T11" fmla="*/ 0 h 126"/>
                <a:gd name="T12" fmla="*/ 40253 w 147"/>
                <a:gd name="T13" fmla="*/ 49160 h 126"/>
                <a:gd name="T14" fmla="*/ 20113 w 147"/>
                <a:gd name="T15" fmla="*/ 49160 h 126"/>
                <a:gd name="T16" fmla="*/ 0 w 147"/>
                <a:gd name="T17" fmla="*/ 4916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26"/>
                <a:gd name="T29" fmla="*/ 147 w 14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26">
                  <a:moveTo>
                    <a:pt x="0" y="25"/>
                  </a:moveTo>
                  <a:lnTo>
                    <a:pt x="9" y="89"/>
                  </a:lnTo>
                  <a:lnTo>
                    <a:pt x="29" y="120"/>
                  </a:lnTo>
                  <a:lnTo>
                    <a:pt x="59" y="126"/>
                  </a:lnTo>
                  <a:lnTo>
                    <a:pt x="147" y="68"/>
                  </a:lnTo>
                  <a:lnTo>
                    <a:pt x="144" y="0"/>
                  </a:lnTo>
                  <a:lnTo>
                    <a:pt x="77" y="11"/>
                  </a:lnTo>
                  <a:lnTo>
                    <a:pt x="21" y="8"/>
                  </a:lnTo>
                  <a:lnTo>
                    <a:pt x="0" y="2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8" name="Freeform 311">
              <a:extLst>
                <a:ext uri="{FF2B5EF4-FFF2-40B4-BE49-F238E27FC236}">
                  <a16:creationId xmlns:a16="http://schemas.microsoft.com/office/drawing/2014/main" id="{9A8CDC78-4F9F-91D2-511A-0FE6F466B65A}"/>
                </a:ext>
              </a:extLst>
            </p:cNvPr>
            <p:cNvSpPr>
              <a:spLocks noChangeAspect="1"/>
            </p:cNvSpPr>
            <p:nvPr/>
          </p:nvSpPr>
          <p:spPr bwMode="auto">
            <a:xfrm>
              <a:off x="5582041" y="4250951"/>
              <a:ext cx="37660" cy="88456"/>
            </a:xfrm>
            <a:custGeom>
              <a:avLst/>
              <a:gdLst>
                <a:gd name="T0" fmla="*/ 0 w 55"/>
                <a:gd name="T1" fmla="*/ 0 h 109"/>
                <a:gd name="T2" fmla="*/ 20931 w 55"/>
                <a:gd name="T3" fmla="*/ 44210 h 109"/>
                <a:gd name="T4" fmla="*/ 41834 w 55"/>
                <a:gd name="T5" fmla="*/ 44210 h 109"/>
                <a:gd name="T6" fmla="*/ 20931 w 55"/>
                <a:gd name="T7" fmla="*/ 0 h 109"/>
                <a:gd name="T8" fmla="*/ 0 w 55"/>
                <a:gd name="T9" fmla="*/ 0 h 109"/>
                <a:gd name="T10" fmla="*/ 0 60000 65536"/>
                <a:gd name="T11" fmla="*/ 0 60000 65536"/>
                <a:gd name="T12" fmla="*/ 0 60000 65536"/>
                <a:gd name="T13" fmla="*/ 0 60000 65536"/>
                <a:gd name="T14" fmla="*/ 0 60000 65536"/>
                <a:gd name="T15" fmla="*/ 0 w 55"/>
                <a:gd name="T16" fmla="*/ 0 h 109"/>
                <a:gd name="T17" fmla="*/ 55 w 55"/>
                <a:gd name="T18" fmla="*/ 109 h 109"/>
              </a:gdLst>
              <a:ahLst/>
              <a:cxnLst>
                <a:cxn ang="T10">
                  <a:pos x="T0" y="T1"/>
                </a:cxn>
                <a:cxn ang="T11">
                  <a:pos x="T2" y="T3"/>
                </a:cxn>
                <a:cxn ang="T12">
                  <a:pos x="T4" y="T5"/>
                </a:cxn>
                <a:cxn ang="T13">
                  <a:pos x="T6" y="T7"/>
                </a:cxn>
                <a:cxn ang="T14">
                  <a:pos x="T8" y="T9"/>
                </a:cxn>
              </a:cxnLst>
              <a:rect l="T15" t="T16" r="T17" b="T18"/>
              <a:pathLst>
                <a:path w="55" h="109">
                  <a:moveTo>
                    <a:pt x="0" y="0"/>
                  </a:moveTo>
                  <a:lnTo>
                    <a:pt x="10" y="109"/>
                  </a:lnTo>
                  <a:lnTo>
                    <a:pt x="55" y="91"/>
                  </a:lnTo>
                  <a:lnTo>
                    <a:pt x="33" y="26"/>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9" name="Freeform 316">
              <a:extLst>
                <a:ext uri="{FF2B5EF4-FFF2-40B4-BE49-F238E27FC236}">
                  <a16:creationId xmlns:a16="http://schemas.microsoft.com/office/drawing/2014/main" id="{B3BAE2E4-9017-CE08-CB04-9E079B0D7AEC}"/>
                </a:ext>
              </a:extLst>
            </p:cNvPr>
            <p:cNvSpPr>
              <a:spLocks noChangeAspect="1"/>
            </p:cNvSpPr>
            <p:nvPr/>
          </p:nvSpPr>
          <p:spPr bwMode="auto">
            <a:xfrm>
              <a:off x="6169863" y="4005241"/>
              <a:ext cx="47484" cy="44227"/>
            </a:xfrm>
            <a:custGeom>
              <a:avLst/>
              <a:gdLst>
                <a:gd name="T0" fmla="*/ 0 w 64"/>
                <a:gd name="T1" fmla="*/ 0 h 54"/>
                <a:gd name="T2" fmla="*/ 24464 w 64"/>
                <a:gd name="T3" fmla="*/ 0 h 54"/>
                <a:gd name="T4" fmla="*/ 48896 w 64"/>
                <a:gd name="T5" fmla="*/ 0 h 54"/>
                <a:gd name="T6" fmla="*/ 24464 w 64"/>
                <a:gd name="T7" fmla="*/ 0 h 54"/>
                <a:gd name="T8" fmla="*/ 0 w 64"/>
                <a:gd name="T9" fmla="*/ 0 h 54"/>
                <a:gd name="T10" fmla="*/ 0 60000 65536"/>
                <a:gd name="T11" fmla="*/ 0 60000 65536"/>
                <a:gd name="T12" fmla="*/ 0 60000 65536"/>
                <a:gd name="T13" fmla="*/ 0 60000 65536"/>
                <a:gd name="T14" fmla="*/ 0 60000 65536"/>
                <a:gd name="T15" fmla="*/ 0 w 64"/>
                <a:gd name="T16" fmla="*/ 0 h 54"/>
                <a:gd name="T17" fmla="*/ 64 w 64"/>
                <a:gd name="T18" fmla="*/ 54 h 54"/>
              </a:gdLst>
              <a:ahLst/>
              <a:cxnLst>
                <a:cxn ang="T10">
                  <a:pos x="T0" y="T1"/>
                </a:cxn>
                <a:cxn ang="T11">
                  <a:pos x="T2" y="T3"/>
                </a:cxn>
                <a:cxn ang="T12">
                  <a:pos x="T4" y="T5"/>
                </a:cxn>
                <a:cxn ang="T13">
                  <a:pos x="T6" y="T7"/>
                </a:cxn>
                <a:cxn ang="T14">
                  <a:pos x="T8" y="T9"/>
                </a:cxn>
              </a:cxnLst>
              <a:rect l="T15" t="T16" r="T17" b="T18"/>
              <a:pathLst>
                <a:path w="64" h="54">
                  <a:moveTo>
                    <a:pt x="0" y="43"/>
                  </a:moveTo>
                  <a:lnTo>
                    <a:pt x="20" y="0"/>
                  </a:lnTo>
                  <a:lnTo>
                    <a:pt x="64" y="9"/>
                  </a:lnTo>
                  <a:lnTo>
                    <a:pt x="29" y="54"/>
                  </a:lnTo>
                  <a:lnTo>
                    <a:pt x="0" y="4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0" name="Freeform 344">
              <a:extLst>
                <a:ext uri="{FF2B5EF4-FFF2-40B4-BE49-F238E27FC236}">
                  <a16:creationId xmlns:a16="http://schemas.microsoft.com/office/drawing/2014/main" id="{3F85599A-7E0E-577E-67DD-853097C85513}"/>
                </a:ext>
              </a:extLst>
            </p:cNvPr>
            <p:cNvSpPr>
              <a:spLocks noChangeAspect="1"/>
            </p:cNvSpPr>
            <p:nvPr/>
          </p:nvSpPr>
          <p:spPr bwMode="auto">
            <a:xfrm>
              <a:off x="5338071" y="3597362"/>
              <a:ext cx="600920" cy="692903"/>
            </a:xfrm>
            <a:custGeom>
              <a:avLst/>
              <a:gdLst>
                <a:gd name="T0" fmla="*/ 0 w 861"/>
                <a:gd name="T1" fmla="*/ 278417 h 859"/>
                <a:gd name="T2" fmla="*/ 21112 w 861"/>
                <a:gd name="T3" fmla="*/ 232033 h 859"/>
                <a:gd name="T4" fmla="*/ 42196 w 861"/>
                <a:gd name="T5" fmla="*/ 232033 h 859"/>
                <a:gd name="T6" fmla="*/ 21112 w 861"/>
                <a:gd name="T7" fmla="*/ 185593 h 859"/>
                <a:gd name="T8" fmla="*/ 42196 w 861"/>
                <a:gd name="T9" fmla="*/ 185593 h 859"/>
                <a:gd name="T10" fmla="*/ 63308 w 861"/>
                <a:gd name="T11" fmla="*/ 185593 h 859"/>
                <a:gd name="T12" fmla="*/ 105532 w 861"/>
                <a:gd name="T13" fmla="*/ 92825 h 859"/>
                <a:gd name="T14" fmla="*/ 105532 w 861"/>
                <a:gd name="T15" fmla="*/ 92825 h 859"/>
                <a:gd name="T16" fmla="*/ 105532 w 861"/>
                <a:gd name="T17" fmla="*/ 46384 h 859"/>
                <a:gd name="T18" fmla="*/ 84420 w 861"/>
                <a:gd name="T19" fmla="*/ 46384 h 859"/>
                <a:gd name="T20" fmla="*/ 84420 w 861"/>
                <a:gd name="T21" fmla="*/ 0 h 859"/>
                <a:gd name="T22" fmla="*/ 126616 w 861"/>
                <a:gd name="T23" fmla="*/ 0 h 859"/>
                <a:gd name="T24" fmla="*/ 147728 w 861"/>
                <a:gd name="T25" fmla="*/ 0 h 859"/>
                <a:gd name="T26" fmla="*/ 168840 w 861"/>
                <a:gd name="T27" fmla="*/ 0 h 859"/>
                <a:gd name="T28" fmla="*/ 189925 w 861"/>
                <a:gd name="T29" fmla="*/ 0 h 859"/>
                <a:gd name="T30" fmla="*/ 168840 w 861"/>
                <a:gd name="T31" fmla="*/ 46384 h 859"/>
                <a:gd name="T32" fmla="*/ 189925 w 861"/>
                <a:gd name="T33" fmla="*/ 46384 h 859"/>
                <a:gd name="T34" fmla="*/ 168840 w 861"/>
                <a:gd name="T35" fmla="*/ 46384 h 859"/>
                <a:gd name="T36" fmla="*/ 168840 w 861"/>
                <a:gd name="T37" fmla="*/ 92825 h 859"/>
                <a:gd name="T38" fmla="*/ 189925 w 861"/>
                <a:gd name="T39" fmla="*/ 92825 h 859"/>
                <a:gd name="T40" fmla="*/ 189925 w 861"/>
                <a:gd name="T41" fmla="*/ 139209 h 859"/>
                <a:gd name="T42" fmla="*/ 232149 w 861"/>
                <a:gd name="T43" fmla="*/ 185593 h 859"/>
                <a:gd name="T44" fmla="*/ 316569 w 861"/>
                <a:gd name="T45" fmla="*/ 185593 h 859"/>
                <a:gd name="T46" fmla="*/ 316569 w 861"/>
                <a:gd name="T47" fmla="*/ 185593 h 859"/>
                <a:gd name="T48" fmla="*/ 316569 w 861"/>
                <a:gd name="T49" fmla="*/ 185593 h 859"/>
                <a:gd name="T50" fmla="*/ 316569 w 861"/>
                <a:gd name="T51" fmla="*/ 185593 h 859"/>
                <a:gd name="T52" fmla="*/ 337653 w 861"/>
                <a:gd name="T53" fmla="*/ 185593 h 859"/>
                <a:gd name="T54" fmla="*/ 358765 w 861"/>
                <a:gd name="T55" fmla="*/ 185593 h 859"/>
                <a:gd name="T56" fmla="*/ 358765 w 861"/>
                <a:gd name="T57" fmla="*/ 185593 h 859"/>
                <a:gd name="T58" fmla="*/ 443185 w 861"/>
                <a:gd name="T59" fmla="*/ 139209 h 859"/>
                <a:gd name="T60" fmla="*/ 443185 w 861"/>
                <a:gd name="T61" fmla="*/ 139209 h 859"/>
                <a:gd name="T62" fmla="*/ 464297 w 861"/>
                <a:gd name="T63" fmla="*/ 139209 h 859"/>
                <a:gd name="T64" fmla="*/ 464297 w 861"/>
                <a:gd name="T65" fmla="*/ 185593 h 859"/>
                <a:gd name="T66" fmla="*/ 422073 w 861"/>
                <a:gd name="T67" fmla="*/ 185593 h 859"/>
                <a:gd name="T68" fmla="*/ 379877 w 861"/>
                <a:gd name="T69" fmla="*/ 278417 h 859"/>
                <a:gd name="T70" fmla="*/ 379877 w 861"/>
                <a:gd name="T71" fmla="*/ 278417 h 859"/>
                <a:gd name="T72" fmla="*/ 358765 w 861"/>
                <a:gd name="T73" fmla="*/ 278417 h 859"/>
                <a:gd name="T74" fmla="*/ 358765 w 861"/>
                <a:gd name="T75" fmla="*/ 278417 h 859"/>
                <a:gd name="T76" fmla="*/ 379877 w 861"/>
                <a:gd name="T77" fmla="*/ 232033 h 859"/>
                <a:gd name="T78" fmla="*/ 337653 w 861"/>
                <a:gd name="T79" fmla="*/ 232033 h 859"/>
                <a:gd name="T80" fmla="*/ 316569 w 861"/>
                <a:gd name="T81" fmla="*/ 185593 h 859"/>
                <a:gd name="T82" fmla="*/ 316569 w 861"/>
                <a:gd name="T83" fmla="*/ 232033 h 859"/>
                <a:gd name="T84" fmla="*/ 316569 w 861"/>
                <a:gd name="T85" fmla="*/ 232033 h 859"/>
                <a:gd name="T86" fmla="*/ 316569 w 861"/>
                <a:gd name="T87" fmla="*/ 232033 h 859"/>
                <a:gd name="T88" fmla="*/ 316569 w 861"/>
                <a:gd name="T89" fmla="*/ 232033 h 859"/>
                <a:gd name="T90" fmla="*/ 316569 w 861"/>
                <a:gd name="T91" fmla="*/ 324802 h 859"/>
                <a:gd name="T92" fmla="*/ 316569 w 861"/>
                <a:gd name="T93" fmla="*/ 278417 h 859"/>
                <a:gd name="T94" fmla="*/ 295457 w 861"/>
                <a:gd name="T95" fmla="*/ 324802 h 859"/>
                <a:gd name="T96" fmla="*/ 189925 w 861"/>
                <a:gd name="T97" fmla="*/ 417625 h 859"/>
                <a:gd name="T98" fmla="*/ 189925 w 861"/>
                <a:gd name="T99" fmla="*/ 556835 h 859"/>
                <a:gd name="T100" fmla="*/ 126616 w 861"/>
                <a:gd name="T101" fmla="*/ 603219 h 859"/>
                <a:gd name="T102" fmla="*/ 105532 w 861"/>
                <a:gd name="T103" fmla="*/ 510450 h 859"/>
                <a:gd name="T104" fmla="*/ 84420 w 861"/>
                <a:gd name="T105" fmla="*/ 417625 h 859"/>
                <a:gd name="T106" fmla="*/ 84420 w 861"/>
                <a:gd name="T107" fmla="*/ 417625 h 859"/>
                <a:gd name="T108" fmla="*/ 63308 w 861"/>
                <a:gd name="T109" fmla="*/ 278417 h 859"/>
                <a:gd name="T110" fmla="*/ 63308 w 861"/>
                <a:gd name="T111" fmla="*/ 278417 h 859"/>
                <a:gd name="T112" fmla="*/ 63308 w 861"/>
                <a:gd name="T113" fmla="*/ 324802 h 859"/>
                <a:gd name="T114" fmla="*/ 42196 w 861"/>
                <a:gd name="T115" fmla="*/ 324802 h 859"/>
                <a:gd name="T116" fmla="*/ 21112 w 861"/>
                <a:gd name="T117" fmla="*/ 278417 h 859"/>
                <a:gd name="T118" fmla="*/ 42196 w 861"/>
                <a:gd name="T119" fmla="*/ 278417 h 859"/>
                <a:gd name="T120" fmla="*/ 21112 w 861"/>
                <a:gd name="T121" fmla="*/ 278417 h 859"/>
                <a:gd name="T122" fmla="*/ 0 w 861"/>
                <a:gd name="T123" fmla="*/ 27841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1"/>
                <a:gd name="T187" fmla="*/ 0 h 859"/>
                <a:gd name="T188" fmla="*/ 861 w 86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1" h="859">
                  <a:moveTo>
                    <a:pt x="0" y="391"/>
                  </a:moveTo>
                  <a:lnTo>
                    <a:pt x="24" y="371"/>
                  </a:lnTo>
                  <a:lnTo>
                    <a:pt x="90" y="371"/>
                  </a:lnTo>
                  <a:lnTo>
                    <a:pt x="46" y="283"/>
                  </a:lnTo>
                  <a:lnTo>
                    <a:pt x="71" y="259"/>
                  </a:lnTo>
                  <a:lnTo>
                    <a:pt x="109" y="261"/>
                  </a:lnTo>
                  <a:lnTo>
                    <a:pt x="196" y="163"/>
                  </a:lnTo>
                  <a:lnTo>
                    <a:pt x="190" y="136"/>
                  </a:lnTo>
                  <a:lnTo>
                    <a:pt x="213" y="122"/>
                  </a:lnTo>
                  <a:lnTo>
                    <a:pt x="175" y="91"/>
                  </a:lnTo>
                  <a:lnTo>
                    <a:pt x="173" y="41"/>
                  </a:lnTo>
                  <a:lnTo>
                    <a:pt x="258" y="41"/>
                  </a:lnTo>
                  <a:lnTo>
                    <a:pt x="282" y="19"/>
                  </a:lnTo>
                  <a:lnTo>
                    <a:pt x="329" y="0"/>
                  </a:lnTo>
                  <a:lnTo>
                    <a:pt x="360" y="19"/>
                  </a:lnTo>
                  <a:lnTo>
                    <a:pt x="319" y="67"/>
                  </a:lnTo>
                  <a:lnTo>
                    <a:pt x="337" y="108"/>
                  </a:lnTo>
                  <a:lnTo>
                    <a:pt x="306" y="115"/>
                  </a:lnTo>
                  <a:lnTo>
                    <a:pt x="320" y="164"/>
                  </a:lnTo>
                  <a:lnTo>
                    <a:pt x="381" y="187"/>
                  </a:lnTo>
                  <a:lnTo>
                    <a:pt x="353" y="234"/>
                  </a:lnTo>
                  <a:lnTo>
                    <a:pt x="431" y="279"/>
                  </a:lnTo>
                  <a:lnTo>
                    <a:pt x="584" y="307"/>
                  </a:lnTo>
                  <a:lnTo>
                    <a:pt x="588" y="263"/>
                  </a:lnTo>
                  <a:lnTo>
                    <a:pt x="608" y="259"/>
                  </a:lnTo>
                  <a:lnTo>
                    <a:pt x="611" y="280"/>
                  </a:lnTo>
                  <a:lnTo>
                    <a:pt x="623" y="300"/>
                  </a:lnTo>
                  <a:lnTo>
                    <a:pt x="701" y="290"/>
                  </a:lnTo>
                  <a:lnTo>
                    <a:pt x="695" y="265"/>
                  </a:lnTo>
                  <a:lnTo>
                    <a:pt x="821" y="211"/>
                  </a:lnTo>
                  <a:lnTo>
                    <a:pt x="830" y="244"/>
                  </a:lnTo>
                  <a:lnTo>
                    <a:pt x="861" y="255"/>
                  </a:lnTo>
                  <a:lnTo>
                    <a:pt x="850" y="286"/>
                  </a:lnTo>
                  <a:lnTo>
                    <a:pt x="797" y="306"/>
                  </a:lnTo>
                  <a:lnTo>
                    <a:pt x="721" y="447"/>
                  </a:lnTo>
                  <a:lnTo>
                    <a:pt x="705" y="389"/>
                  </a:lnTo>
                  <a:lnTo>
                    <a:pt x="691" y="410"/>
                  </a:lnTo>
                  <a:lnTo>
                    <a:pt x="674" y="384"/>
                  </a:lnTo>
                  <a:lnTo>
                    <a:pt x="707" y="348"/>
                  </a:lnTo>
                  <a:lnTo>
                    <a:pt x="642" y="344"/>
                  </a:lnTo>
                  <a:lnTo>
                    <a:pt x="599" y="304"/>
                  </a:lnTo>
                  <a:lnTo>
                    <a:pt x="585" y="327"/>
                  </a:lnTo>
                  <a:lnTo>
                    <a:pt x="602" y="344"/>
                  </a:lnTo>
                  <a:lnTo>
                    <a:pt x="582" y="355"/>
                  </a:lnTo>
                  <a:lnTo>
                    <a:pt x="601" y="374"/>
                  </a:lnTo>
                  <a:lnTo>
                    <a:pt x="611" y="454"/>
                  </a:lnTo>
                  <a:lnTo>
                    <a:pt x="585" y="442"/>
                  </a:lnTo>
                  <a:lnTo>
                    <a:pt x="537" y="505"/>
                  </a:lnTo>
                  <a:lnTo>
                    <a:pt x="359" y="635"/>
                  </a:lnTo>
                  <a:lnTo>
                    <a:pt x="346" y="794"/>
                  </a:lnTo>
                  <a:lnTo>
                    <a:pt x="272" y="859"/>
                  </a:lnTo>
                  <a:lnTo>
                    <a:pt x="206" y="736"/>
                  </a:lnTo>
                  <a:lnTo>
                    <a:pt x="179" y="637"/>
                  </a:lnTo>
                  <a:lnTo>
                    <a:pt x="155" y="616"/>
                  </a:lnTo>
                  <a:lnTo>
                    <a:pt x="136" y="437"/>
                  </a:lnTo>
                  <a:lnTo>
                    <a:pt x="122" y="432"/>
                  </a:lnTo>
                  <a:lnTo>
                    <a:pt x="111" y="470"/>
                  </a:lnTo>
                  <a:lnTo>
                    <a:pt x="68" y="480"/>
                  </a:lnTo>
                  <a:lnTo>
                    <a:pt x="26" y="433"/>
                  </a:lnTo>
                  <a:lnTo>
                    <a:pt x="67" y="410"/>
                  </a:lnTo>
                  <a:lnTo>
                    <a:pt x="26" y="418"/>
                  </a:lnTo>
                  <a:lnTo>
                    <a:pt x="0" y="39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1" name="Freeform 345">
              <a:extLst>
                <a:ext uri="{FF2B5EF4-FFF2-40B4-BE49-F238E27FC236}">
                  <a16:creationId xmlns:a16="http://schemas.microsoft.com/office/drawing/2014/main" id="{AF3CAE55-47C2-66FF-23E3-B2B5D0FF3777}"/>
                </a:ext>
              </a:extLst>
            </p:cNvPr>
            <p:cNvSpPr>
              <a:spLocks noChangeAspect="1"/>
            </p:cNvSpPr>
            <p:nvPr/>
          </p:nvSpPr>
          <p:spPr bwMode="auto">
            <a:xfrm>
              <a:off x="5896419" y="4350873"/>
              <a:ext cx="221048" cy="267005"/>
            </a:xfrm>
            <a:custGeom>
              <a:avLst/>
              <a:gdLst>
                <a:gd name="T0" fmla="*/ 0 w 320"/>
                <a:gd name="T1" fmla="*/ 0 h 332"/>
                <a:gd name="T2" fmla="*/ 41539 w 320"/>
                <a:gd name="T3" fmla="*/ 45512 h 332"/>
                <a:gd name="T4" fmla="*/ 83051 w 320"/>
                <a:gd name="T5" fmla="*/ 45512 h 332"/>
                <a:gd name="T6" fmla="*/ 124590 w 320"/>
                <a:gd name="T7" fmla="*/ 136591 h 332"/>
                <a:gd name="T8" fmla="*/ 103820 w 320"/>
                <a:gd name="T9" fmla="*/ 136591 h 332"/>
                <a:gd name="T10" fmla="*/ 124590 w 320"/>
                <a:gd name="T11" fmla="*/ 136591 h 332"/>
                <a:gd name="T12" fmla="*/ 124590 w 320"/>
                <a:gd name="T13" fmla="*/ 136591 h 332"/>
                <a:gd name="T14" fmla="*/ 166128 w 320"/>
                <a:gd name="T15" fmla="*/ 136591 h 332"/>
                <a:gd name="T16" fmla="*/ 166128 w 320"/>
                <a:gd name="T17" fmla="*/ 227616 h 332"/>
                <a:gd name="T18" fmla="*/ 145359 w 320"/>
                <a:gd name="T19" fmla="*/ 227616 h 332"/>
                <a:gd name="T20" fmla="*/ 103820 w 320"/>
                <a:gd name="T21" fmla="*/ 227616 h 332"/>
                <a:gd name="T22" fmla="*/ 62309 w 320"/>
                <a:gd name="T23" fmla="*/ 45512 h 332"/>
                <a:gd name="T24" fmla="*/ 0 w 320"/>
                <a:gd name="T25" fmla="*/ 0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
                <a:gd name="T40" fmla="*/ 0 h 332"/>
                <a:gd name="T41" fmla="*/ 320 w 3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 h="332">
                  <a:moveTo>
                    <a:pt x="0" y="0"/>
                  </a:moveTo>
                  <a:lnTo>
                    <a:pt x="71" y="14"/>
                  </a:lnTo>
                  <a:lnTo>
                    <a:pt x="158" y="100"/>
                  </a:lnTo>
                  <a:lnTo>
                    <a:pt x="232" y="133"/>
                  </a:lnTo>
                  <a:lnTo>
                    <a:pt x="222" y="157"/>
                  </a:lnTo>
                  <a:lnTo>
                    <a:pt x="249" y="154"/>
                  </a:lnTo>
                  <a:lnTo>
                    <a:pt x="245" y="187"/>
                  </a:lnTo>
                  <a:lnTo>
                    <a:pt x="320" y="248"/>
                  </a:lnTo>
                  <a:lnTo>
                    <a:pt x="310" y="331"/>
                  </a:lnTo>
                  <a:lnTo>
                    <a:pt x="279" y="332"/>
                  </a:lnTo>
                  <a:lnTo>
                    <a:pt x="214" y="284"/>
                  </a:lnTo>
                  <a:lnTo>
                    <a:pt x="109" y="117"/>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2" name="Freeform 346">
              <a:extLst>
                <a:ext uri="{FF2B5EF4-FFF2-40B4-BE49-F238E27FC236}">
                  <a16:creationId xmlns:a16="http://schemas.microsoft.com/office/drawing/2014/main" id="{16B62455-70C6-DC60-B463-766DB4BC649E}"/>
                </a:ext>
              </a:extLst>
            </p:cNvPr>
            <p:cNvSpPr>
              <a:spLocks noChangeAspect="1"/>
            </p:cNvSpPr>
            <p:nvPr/>
          </p:nvSpPr>
          <p:spPr bwMode="auto">
            <a:xfrm>
              <a:off x="6104368" y="4622792"/>
              <a:ext cx="186662" cy="67161"/>
            </a:xfrm>
            <a:custGeom>
              <a:avLst/>
              <a:gdLst>
                <a:gd name="T0" fmla="*/ 0 w 268"/>
                <a:gd name="T1" fmla="*/ 0 h 84"/>
                <a:gd name="T2" fmla="*/ 21641 w 268"/>
                <a:gd name="T3" fmla="*/ 0 h 84"/>
                <a:gd name="T4" fmla="*/ 108147 w 268"/>
                <a:gd name="T5" fmla="*/ 0 h 84"/>
                <a:gd name="T6" fmla="*/ 129787 w 268"/>
                <a:gd name="T7" fmla="*/ 0 h 84"/>
                <a:gd name="T8" fmla="*/ 151428 w 268"/>
                <a:gd name="T9" fmla="*/ 0 h 84"/>
                <a:gd name="T10" fmla="*/ 151428 w 268"/>
                <a:gd name="T11" fmla="*/ 41335 h 84"/>
                <a:gd name="T12" fmla="*/ 21641 w 268"/>
                <a:gd name="T13" fmla="*/ 0 h 84"/>
                <a:gd name="T14" fmla="*/ 0 w 26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84"/>
                <a:gd name="T26" fmla="*/ 268 w 2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84">
                  <a:moveTo>
                    <a:pt x="0" y="23"/>
                  </a:moveTo>
                  <a:lnTo>
                    <a:pt x="19" y="0"/>
                  </a:lnTo>
                  <a:lnTo>
                    <a:pt x="206" y="26"/>
                  </a:lnTo>
                  <a:lnTo>
                    <a:pt x="225" y="47"/>
                  </a:lnTo>
                  <a:lnTo>
                    <a:pt x="263" y="54"/>
                  </a:lnTo>
                  <a:lnTo>
                    <a:pt x="268" y="84"/>
                  </a:lnTo>
                  <a:lnTo>
                    <a:pt x="48" y="44"/>
                  </a:lnTo>
                  <a:lnTo>
                    <a:pt x="0" y="2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3" name="Freeform 347">
              <a:extLst>
                <a:ext uri="{FF2B5EF4-FFF2-40B4-BE49-F238E27FC236}">
                  <a16:creationId xmlns:a16="http://schemas.microsoft.com/office/drawing/2014/main" id="{8059CCEF-C05B-B739-A5F5-E0DADEE72B4D}"/>
                </a:ext>
              </a:extLst>
            </p:cNvPr>
            <p:cNvSpPr>
              <a:spLocks noChangeAspect="1"/>
            </p:cNvSpPr>
            <p:nvPr/>
          </p:nvSpPr>
          <p:spPr bwMode="auto">
            <a:xfrm>
              <a:off x="6176413" y="4380358"/>
              <a:ext cx="203036" cy="199844"/>
            </a:xfrm>
            <a:custGeom>
              <a:avLst/>
              <a:gdLst>
                <a:gd name="T0" fmla="*/ 0 w 288"/>
                <a:gd name="T1" fmla="*/ 95605 h 246"/>
                <a:gd name="T2" fmla="*/ 22775 w 288"/>
                <a:gd name="T3" fmla="*/ 95605 h 246"/>
                <a:gd name="T4" fmla="*/ 22775 w 288"/>
                <a:gd name="T5" fmla="*/ 95605 h 246"/>
                <a:gd name="T6" fmla="*/ 91099 w 288"/>
                <a:gd name="T7" fmla="*/ 95605 h 246"/>
                <a:gd name="T8" fmla="*/ 91099 w 288"/>
                <a:gd name="T9" fmla="*/ 95605 h 246"/>
                <a:gd name="T10" fmla="*/ 113873 w 288"/>
                <a:gd name="T11" fmla="*/ 0 h 246"/>
                <a:gd name="T12" fmla="*/ 159422 w 288"/>
                <a:gd name="T13" fmla="*/ 47773 h 246"/>
                <a:gd name="T14" fmla="*/ 159422 w 288"/>
                <a:gd name="T15" fmla="*/ 47773 h 246"/>
                <a:gd name="T16" fmla="*/ 182197 w 288"/>
                <a:gd name="T17" fmla="*/ 95605 h 246"/>
                <a:gd name="T18" fmla="*/ 159422 w 288"/>
                <a:gd name="T19" fmla="*/ 95605 h 246"/>
                <a:gd name="T20" fmla="*/ 113873 w 288"/>
                <a:gd name="T21" fmla="*/ 143379 h 246"/>
                <a:gd name="T22" fmla="*/ 113873 w 288"/>
                <a:gd name="T23" fmla="*/ 191152 h 246"/>
                <a:gd name="T24" fmla="*/ 113873 w 288"/>
                <a:gd name="T25" fmla="*/ 191152 h 246"/>
                <a:gd name="T26" fmla="*/ 68324 w 288"/>
                <a:gd name="T27" fmla="*/ 191152 h 246"/>
                <a:gd name="T28" fmla="*/ 45549 w 288"/>
                <a:gd name="T29" fmla="*/ 191152 h 246"/>
                <a:gd name="T30" fmla="*/ 45549 w 288"/>
                <a:gd name="T31" fmla="*/ 191152 h 246"/>
                <a:gd name="T32" fmla="*/ 22775 w 288"/>
                <a:gd name="T33" fmla="*/ 191152 h 246"/>
                <a:gd name="T34" fmla="*/ 0 w 288"/>
                <a:gd name="T35" fmla="*/ 956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46"/>
                <a:gd name="T56" fmla="*/ 288 w 28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46">
                  <a:moveTo>
                    <a:pt x="0" y="112"/>
                  </a:moveTo>
                  <a:lnTo>
                    <a:pt x="20" y="79"/>
                  </a:lnTo>
                  <a:lnTo>
                    <a:pt x="44" y="99"/>
                  </a:lnTo>
                  <a:lnTo>
                    <a:pt x="133" y="92"/>
                  </a:lnTo>
                  <a:lnTo>
                    <a:pt x="162" y="81"/>
                  </a:lnTo>
                  <a:lnTo>
                    <a:pt x="201" y="0"/>
                  </a:lnTo>
                  <a:lnTo>
                    <a:pt x="250" y="3"/>
                  </a:lnTo>
                  <a:lnTo>
                    <a:pt x="240" y="24"/>
                  </a:lnTo>
                  <a:lnTo>
                    <a:pt x="288" y="99"/>
                  </a:lnTo>
                  <a:lnTo>
                    <a:pt x="262" y="94"/>
                  </a:lnTo>
                  <a:lnTo>
                    <a:pt x="212" y="178"/>
                  </a:lnTo>
                  <a:lnTo>
                    <a:pt x="204" y="231"/>
                  </a:lnTo>
                  <a:lnTo>
                    <a:pt x="174" y="246"/>
                  </a:lnTo>
                  <a:lnTo>
                    <a:pt x="119" y="215"/>
                  </a:lnTo>
                  <a:lnTo>
                    <a:pt x="85" y="229"/>
                  </a:lnTo>
                  <a:lnTo>
                    <a:pt x="79" y="204"/>
                  </a:lnTo>
                  <a:lnTo>
                    <a:pt x="36" y="208"/>
                  </a:lnTo>
                  <a:lnTo>
                    <a:pt x="0" y="11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4" name="Freeform 348">
              <a:extLst>
                <a:ext uri="{FF2B5EF4-FFF2-40B4-BE49-F238E27FC236}">
                  <a16:creationId xmlns:a16="http://schemas.microsoft.com/office/drawing/2014/main" id="{D0EBCD33-C46E-7379-B5B0-DE96628B68BA}"/>
                </a:ext>
              </a:extLst>
            </p:cNvPr>
            <p:cNvSpPr>
              <a:spLocks noChangeAspect="1"/>
            </p:cNvSpPr>
            <p:nvPr/>
          </p:nvSpPr>
          <p:spPr bwMode="auto">
            <a:xfrm>
              <a:off x="6336877" y="4681762"/>
              <a:ext cx="49122" cy="14743"/>
            </a:xfrm>
            <a:custGeom>
              <a:avLst/>
              <a:gdLst>
                <a:gd name="T0" fmla="*/ 0 w 72"/>
                <a:gd name="T1" fmla="*/ 0 h 19"/>
                <a:gd name="T2" fmla="*/ 19546 w 72"/>
                <a:gd name="T3" fmla="*/ 0 h 19"/>
                <a:gd name="T4" fmla="*/ 39117 w 72"/>
                <a:gd name="T5" fmla="*/ 0 h 19"/>
                <a:gd name="T6" fmla="*/ 19546 w 72"/>
                <a:gd name="T7" fmla="*/ 0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3"/>
                  </a:moveTo>
                  <a:lnTo>
                    <a:pt x="8" y="19"/>
                  </a:lnTo>
                  <a:lnTo>
                    <a:pt x="72" y="6"/>
                  </a:lnTo>
                  <a:lnTo>
                    <a:pt x="22" y="0"/>
                  </a:lnTo>
                  <a:lnTo>
                    <a:pt x="0" y="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5" name="Freeform 349">
              <a:extLst>
                <a:ext uri="{FF2B5EF4-FFF2-40B4-BE49-F238E27FC236}">
                  <a16:creationId xmlns:a16="http://schemas.microsoft.com/office/drawing/2014/main" id="{26239BBD-5DAB-7710-F5DE-680EA304AF6F}"/>
                </a:ext>
              </a:extLst>
            </p:cNvPr>
            <p:cNvSpPr>
              <a:spLocks noChangeAspect="1"/>
            </p:cNvSpPr>
            <p:nvPr/>
          </p:nvSpPr>
          <p:spPr bwMode="auto">
            <a:xfrm>
              <a:off x="6379449" y="4439328"/>
              <a:ext cx="127716" cy="173635"/>
            </a:xfrm>
            <a:custGeom>
              <a:avLst/>
              <a:gdLst>
                <a:gd name="T0" fmla="*/ 0 w 183"/>
                <a:gd name="T1" fmla="*/ 144097 h 215"/>
                <a:gd name="T2" fmla="*/ 20319 w 183"/>
                <a:gd name="T3" fmla="*/ 144097 h 215"/>
                <a:gd name="T4" fmla="*/ 20319 w 183"/>
                <a:gd name="T5" fmla="*/ 192110 h 215"/>
                <a:gd name="T6" fmla="*/ 20319 w 183"/>
                <a:gd name="T7" fmla="*/ 192110 h 215"/>
                <a:gd name="T8" fmla="*/ 20319 w 183"/>
                <a:gd name="T9" fmla="*/ 144097 h 215"/>
                <a:gd name="T10" fmla="*/ 40637 w 183"/>
                <a:gd name="T11" fmla="*/ 144097 h 215"/>
                <a:gd name="T12" fmla="*/ 40637 w 183"/>
                <a:gd name="T13" fmla="*/ 144097 h 215"/>
                <a:gd name="T14" fmla="*/ 40637 w 183"/>
                <a:gd name="T15" fmla="*/ 144097 h 215"/>
                <a:gd name="T16" fmla="*/ 60928 w 183"/>
                <a:gd name="T17" fmla="*/ 144097 h 215"/>
                <a:gd name="T18" fmla="*/ 40637 w 183"/>
                <a:gd name="T19" fmla="*/ 96026 h 215"/>
                <a:gd name="T20" fmla="*/ 60928 w 183"/>
                <a:gd name="T21" fmla="*/ 96026 h 215"/>
                <a:gd name="T22" fmla="*/ 40637 w 183"/>
                <a:gd name="T23" fmla="*/ 96026 h 215"/>
                <a:gd name="T24" fmla="*/ 20319 w 183"/>
                <a:gd name="T25" fmla="*/ 48013 h 215"/>
                <a:gd name="T26" fmla="*/ 81246 w 183"/>
                <a:gd name="T27" fmla="*/ 48013 h 215"/>
                <a:gd name="T28" fmla="*/ 81246 w 183"/>
                <a:gd name="T29" fmla="*/ 0 h 215"/>
                <a:gd name="T30" fmla="*/ 60928 w 183"/>
                <a:gd name="T31" fmla="*/ 48013 h 215"/>
                <a:gd name="T32" fmla="*/ 40637 w 183"/>
                <a:gd name="T33" fmla="*/ 48013 h 215"/>
                <a:gd name="T34" fmla="*/ 20319 w 183"/>
                <a:gd name="T35" fmla="*/ 48013 h 215"/>
                <a:gd name="T36" fmla="*/ 0 w 183"/>
                <a:gd name="T37" fmla="*/ 14409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15"/>
                <a:gd name="T59" fmla="*/ 183 w 183"/>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15">
                  <a:moveTo>
                    <a:pt x="0" y="129"/>
                  </a:moveTo>
                  <a:lnTo>
                    <a:pt x="25" y="168"/>
                  </a:lnTo>
                  <a:lnTo>
                    <a:pt x="17" y="206"/>
                  </a:lnTo>
                  <a:lnTo>
                    <a:pt x="46" y="215"/>
                  </a:lnTo>
                  <a:lnTo>
                    <a:pt x="43" y="134"/>
                  </a:lnTo>
                  <a:lnTo>
                    <a:pt x="63" y="129"/>
                  </a:lnTo>
                  <a:lnTo>
                    <a:pt x="66" y="158"/>
                  </a:lnTo>
                  <a:lnTo>
                    <a:pt x="81" y="192"/>
                  </a:lnTo>
                  <a:lnTo>
                    <a:pt x="115" y="177"/>
                  </a:lnTo>
                  <a:lnTo>
                    <a:pt x="76" y="104"/>
                  </a:lnTo>
                  <a:lnTo>
                    <a:pt x="135" y="71"/>
                  </a:lnTo>
                  <a:lnTo>
                    <a:pt x="54" y="92"/>
                  </a:lnTo>
                  <a:lnTo>
                    <a:pt x="42" y="45"/>
                  </a:lnTo>
                  <a:lnTo>
                    <a:pt x="162" y="39"/>
                  </a:lnTo>
                  <a:lnTo>
                    <a:pt x="183" y="0"/>
                  </a:lnTo>
                  <a:lnTo>
                    <a:pt x="148" y="25"/>
                  </a:lnTo>
                  <a:lnTo>
                    <a:pt x="63" y="11"/>
                  </a:lnTo>
                  <a:lnTo>
                    <a:pt x="34" y="30"/>
                  </a:lnTo>
                  <a:lnTo>
                    <a:pt x="0" y="12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6" name="Freeform 350">
              <a:extLst>
                <a:ext uri="{FF2B5EF4-FFF2-40B4-BE49-F238E27FC236}">
                  <a16:creationId xmlns:a16="http://schemas.microsoft.com/office/drawing/2014/main" id="{DCFF81E7-F789-4DFB-D4E3-2C9BEDE8E3EB}"/>
                </a:ext>
              </a:extLst>
            </p:cNvPr>
            <p:cNvSpPr>
              <a:spLocks noChangeAspect="1"/>
            </p:cNvSpPr>
            <p:nvPr/>
          </p:nvSpPr>
          <p:spPr bwMode="auto">
            <a:xfrm>
              <a:off x="6480967" y="4681762"/>
              <a:ext cx="70407" cy="45866"/>
            </a:xfrm>
            <a:custGeom>
              <a:avLst/>
              <a:gdLst>
                <a:gd name="T0" fmla="*/ 0 w 102"/>
                <a:gd name="T1" fmla="*/ 0 h 57"/>
                <a:gd name="T2" fmla="*/ 22157 w 102"/>
                <a:gd name="T3" fmla="*/ 0 h 57"/>
                <a:gd name="T4" fmla="*/ 66443 w 102"/>
                <a:gd name="T5" fmla="*/ 0 h 57"/>
                <a:gd name="T6" fmla="*/ 22157 w 102"/>
                <a:gd name="T7" fmla="*/ 0 h 57"/>
                <a:gd name="T8" fmla="*/ 0 w 102"/>
                <a:gd name="T9" fmla="*/ 0 h 57"/>
                <a:gd name="T10" fmla="*/ 0 60000 65536"/>
                <a:gd name="T11" fmla="*/ 0 60000 65536"/>
                <a:gd name="T12" fmla="*/ 0 60000 65536"/>
                <a:gd name="T13" fmla="*/ 0 60000 65536"/>
                <a:gd name="T14" fmla="*/ 0 60000 65536"/>
                <a:gd name="T15" fmla="*/ 0 w 102"/>
                <a:gd name="T16" fmla="*/ 0 h 57"/>
                <a:gd name="T17" fmla="*/ 102 w 102"/>
                <a:gd name="T18" fmla="*/ 57 h 57"/>
              </a:gdLst>
              <a:ahLst/>
              <a:cxnLst>
                <a:cxn ang="T10">
                  <a:pos x="T0" y="T1"/>
                </a:cxn>
                <a:cxn ang="T11">
                  <a:pos x="T2" y="T3"/>
                </a:cxn>
                <a:cxn ang="T12">
                  <a:pos x="T4" y="T5"/>
                </a:cxn>
                <a:cxn ang="T13">
                  <a:pos x="T6" y="T7"/>
                </a:cxn>
                <a:cxn ang="T14">
                  <a:pos x="T8" y="T9"/>
                </a:cxn>
              </a:cxnLst>
              <a:rect l="T15" t="T16" r="T17" b="T18"/>
              <a:pathLst>
                <a:path w="102" h="57">
                  <a:moveTo>
                    <a:pt x="0" y="34"/>
                  </a:moveTo>
                  <a:lnTo>
                    <a:pt x="5" y="57"/>
                  </a:lnTo>
                  <a:lnTo>
                    <a:pt x="102" y="0"/>
                  </a:lnTo>
                  <a:lnTo>
                    <a:pt x="30" y="19"/>
                  </a:lnTo>
                  <a:lnTo>
                    <a:pt x="0" y="34"/>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7" name="Freeform 351">
              <a:extLst>
                <a:ext uri="{FF2B5EF4-FFF2-40B4-BE49-F238E27FC236}">
                  <a16:creationId xmlns:a16="http://schemas.microsoft.com/office/drawing/2014/main" id="{A8B695B4-A836-C13B-5969-DE2FEA54E3A5}"/>
                </a:ext>
              </a:extLst>
            </p:cNvPr>
            <p:cNvSpPr>
              <a:spLocks noChangeAspect="1"/>
            </p:cNvSpPr>
            <p:nvPr/>
          </p:nvSpPr>
          <p:spPr bwMode="auto">
            <a:xfrm>
              <a:off x="6553012" y="4431138"/>
              <a:ext cx="27835" cy="70436"/>
            </a:xfrm>
            <a:custGeom>
              <a:avLst/>
              <a:gdLst>
                <a:gd name="T0" fmla="*/ 0 w 35"/>
                <a:gd name="T1" fmla="*/ 47464 h 88"/>
                <a:gd name="T2" fmla="*/ 35256 w 35"/>
                <a:gd name="T3" fmla="*/ 47464 h 88"/>
                <a:gd name="T4" fmla="*/ 35256 w 35"/>
                <a:gd name="T5" fmla="*/ 47464 h 88"/>
                <a:gd name="T6" fmla="*/ 35256 w 35"/>
                <a:gd name="T7" fmla="*/ 47464 h 88"/>
                <a:gd name="T8" fmla="*/ 35256 w 35"/>
                <a:gd name="T9" fmla="*/ 47464 h 88"/>
                <a:gd name="T10" fmla="*/ 35256 w 35"/>
                <a:gd name="T11" fmla="*/ 47464 h 88"/>
                <a:gd name="T12" fmla="*/ 35256 w 35"/>
                <a:gd name="T13" fmla="*/ 47464 h 88"/>
                <a:gd name="T14" fmla="*/ 35256 w 35"/>
                <a:gd name="T15" fmla="*/ 0 h 88"/>
                <a:gd name="T16" fmla="*/ 0 w 35"/>
                <a:gd name="T17" fmla="*/ 47464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8"/>
                <a:gd name="T29" fmla="*/ 35 w 3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8">
                  <a:moveTo>
                    <a:pt x="0" y="32"/>
                  </a:moveTo>
                  <a:lnTo>
                    <a:pt x="9" y="71"/>
                  </a:lnTo>
                  <a:lnTo>
                    <a:pt x="28" y="88"/>
                  </a:lnTo>
                  <a:lnTo>
                    <a:pt x="16" y="51"/>
                  </a:lnTo>
                  <a:lnTo>
                    <a:pt x="35" y="47"/>
                  </a:lnTo>
                  <a:lnTo>
                    <a:pt x="34" y="19"/>
                  </a:lnTo>
                  <a:lnTo>
                    <a:pt x="9" y="37"/>
                  </a:lnTo>
                  <a:lnTo>
                    <a:pt x="18" y="0"/>
                  </a:lnTo>
                  <a:lnTo>
                    <a:pt x="0" y="3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8" name="Freeform 352">
              <a:extLst>
                <a:ext uri="{FF2B5EF4-FFF2-40B4-BE49-F238E27FC236}">
                  <a16:creationId xmlns:a16="http://schemas.microsoft.com/office/drawing/2014/main" id="{B81E9DA3-B88B-595F-CEFC-4AF407A8D332}"/>
                </a:ext>
              </a:extLst>
            </p:cNvPr>
            <p:cNvSpPr>
              <a:spLocks noChangeAspect="1"/>
            </p:cNvSpPr>
            <p:nvPr/>
          </p:nvSpPr>
          <p:spPr bwMode="auto">
            <a:xfrm>
              <a:off x="6566111" y="4545803"/>
              <a:ext cx="58946" cy="21294"/>
            </a:xfrm>
            <a:custGeom>
              <a:avLst/>
              <a:gdLst>
                <a:gd name="T0" fmla="*/ 0 w 83"/>
                <a:gd name="T1" fmla="*/ 0 h 29"/>
                <a:gd name="T2" fmla="*/ 22511 w 83"/>
                <a:gd name="T3" fmla="*/ 0 h 29"/>
                <a:gd name="T4" fmla="*/ 45022 w 83"/>
                <a:gd name="T5" fmla="*/ 0 h 29"/>
                <a:gd name="T6" fmla="*/ 0 w 83"/>
                <a:gd name="T7" fmla="*/ 0 h 29"/>
                <a:gd name="T8" fmla="*/ 0 60000 65536"/>
                <a:gd name="T9" fmla="*/ 0 60000 65536"/>
                <a:gd name="T10" fmla="*/ 0 60000 65536"/>
                <a:gd name="T11" fmla="*/ 0 60000 65536"/>
                <a:gd name="T12" fmla="*/ 0 w 83"/>
                <a:gd name="T13" fmla="*/ 0 h 29"/>
                <a:gd name="T14" fmla="*/ 83 w 83"/>
                <a:gd name="T15" fmla="*/ 29 h 29"/>
              </a:gdLst>
              <a:ahLst/>
              <a:cxnLst>
                <a:cxn ang="T8">
                  <a:pos x="T0" y="T1"/>
                </a:cxn>
                <a:cxn ang="T9">
                  <a:pos x="T2" y="T3"/>
                </a:cxn>
                <a:cxn ang="T10">
                  <a:pos x="T4" y="T5"/>
                </a:cxn>
                <a:cxn ang="T11">
                  <a:pos x="T6" y="T7"/>
                </a:cxn>
              </a:cxnLst>
              <a:rect l="T12" t="T13" r="T14" b="T15"/>
              <a:pathLst>
                <a:path w="83" h="29">
                  <a:moveTo>
                    <a:pt x="0" y="12"/>
                  </a:moveTo>
                  <a:lnTo>
                    <a:pt x="46" y="0"/>
                  </a:lnTo>
                  <a:lnTo>
                    <a:pt x="83" y="29"/>
                  </a:lnTo>
                  <a:lnTo>
                    <a:pt x="0" y="1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9" name="Freeform 353">
              <a:extLst>
                <a:ext uri="{FF2B5EF4-FFF2-40B4-BE49-F238E27FC236}">
                  <a16:creationId xmlns:a16="http://schemas.microsoft.com/office/drawing/2014/main" id="{9164FB88-829B-A59A-05CA-DFE2E8BB8C83}"/>
                </a:ext>
              </a:extLst>
            </p:cNvPr>
            <p:cNvSpPr>
              <a:spLocks noChangeAspect="1"/>
            </p:cNvSpPr>
            <p:nvPr/>
          </p:nvSpPr>
          <p:spPr bwMode="auto">
            <a:xfrm>
              <a:off x="6625057" y="4491746"/>
              <a:ext cx="214497" cy="204759"/>
            </a:xfrm>
            <a:custGeom>
              <a:avLst/>
              <a:gdLst>
                <a:gd name="T0" fmla="*/ 0 w 307"/>
                <a:gd name="T1" fmla="*/ 46181 h 254"/>
                <a:gd name="T2" fmla="*/ 21471 w 307"/>
                <a:gd name="T3" fmla="*/ 46181 h 254"/>
                <a:gd name="T4" fmla="*/ 42914 w 307"/>
                <a:gd name="T5" fmla="*/ 46181 h 254"/>
                <a:gd name="T6" fmla="*/ 21471 w 307"/>
                <a:gd name="T7" fmla="*/ 92418 h 254"/>
                <a:gd name="T8" fmla="*/ 42914 w 307"/>
                <a:gd name="T9" fmla="*/ 92418 h 254"/>
                <a:gd name="T10" fmla="*/ 42914 w 307"/>
                <a:gd name="T11" fmla="*/ 92418 h 254"/>
                <a:gd name="T12" fmla="*/ 64385 w 307"/>
                <a:gd name="T13" fmla="*/ 92418 h 254"/>
                <a:gd name="T14" fmla="*/ 107299 w 307"/>
                <a:gd name="T15" fmla="*/ 138600 h 254"/>
                <a:gd name="T16" fmla="*/ 128741 w 307"/>
                <a:gd name="T17" fmla="*/ 184781 h 254"/>
                <a:gd name="T18" fmla="*/ 128741 w 307"/>
                <a:gd name="T19" fmla="*/ 184781 h 254"/>
                <a:gd name="T20" fmla="*/ 107299 w 307"/>
                <a:gd name="T21" fmla="*/ 184781 h 254"/>
                <a:gd name="T22" fmla="*/ 150212 w 307"/>
                <a:gd name="T23" fmla="*/ 184781 h 254"/>
                <a:gd name="T24" fmla="*/ 171655 w 307"/>
                <a:gd name="T25" fmla="*/ 184781 h 254"/>
                <a:gd name="T26" fmla="*/ 171655 w 307"/>
                <a:gd name="T27" fmla="*/ 46181 h 254"/>
                <a:gd name="T28" fmla="*/ 107299 w 307"/>
                <a:gd name="T29" fmla="*/ 46181 h 254"/>
                <a:gd name="T30" fmla="*/ 64385 w 307"/>
                <a:gd name="T31" fmla="*/ 92418 h 254"/>
                <a:gd name="T32" fmla="*/ 64385 w 307"/>
                <a:gd name="T33" fmla="*/ 46181 h 254"/>
                <a:gd name="T34" fmla="*/ 42914 w 307"/>
                <a:gd name="T35" fmla="*/ 46181 h 254"/>
                <a:gd name="T36" fmla="*/ 21471 w 307"/>
                <a:gd name="T37" fmla="*/ 0 h 254"/>
                <a:gd name="T38" fmla="*/ 0 w 307"/>
                <a:gd name="T39" fmla="*/ 4618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54"/>
                <a:gd name="T62" fmla="*/ 307 w 307"/>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54">
                  <a:moveTo>
                    <a:pt x="0" y="30"/>
                  </a:moveTo>
                  <a:lnTo>
                    <a:pt x="43" y="56"/>
                  </a:lnTo>
                  <a:lnTo>
                    <a:pt x="89" y="49"/>
                  </a:lnTo>
                  <a:lnTo>
                    <a:pt x="32" y="67"/>
                  </a:lnTo>
                  <a:lnTo>
                    <a:pt x="59" y="108"/>
                  </a:lnTo>
                  <a:lnTo>
                    <a:pt x="86" y="73"/>
                  </a:lnTo>
                  <a:lnTo>
                    <a:pt x="104" y="108"/>
                  </a:lnTo>
                  <a:lnTo>
                    <a:pt x="215" y="148"/>
                  </a:lnTo>
                  <a:lnTo>
                    <a:pt x="242" y="210"/>
                  </a:lnTo>
                  <a:lnTo>
                    <a:pt x="222" y="207"/>
                  </a:lnTo>
                  <a:lnTo>
                    <a:pt x="203" y="235"/>
                  </a:lnTo>
                  <a:lnTo>
                    <a:pt x="270" y="223"/>
                  </a:lnTo>
                  <a:lnTo>
                    <a:pt x="307" y="254"/>
                  </a:lnTo>
                  <a:lnTo>
                    <a:pt x="303" y="64"/>
                  </a:lnTo>
                  <a:lnTo>
                    <a:pt x="208" y="30"/>
                  </a:lnTo>
                  <a:lnTo>
                    <a:pt x="130" y="87"/>
                  </a:lnTo>
                  <a:lnTo>
                    <a:pt x="100" y="58"/>
                  </a:lnTo>
                  <a:lnTo>
                    <a:pt x="90" y="12"/>
                  </a:lnTo>
                  <a:lnTo>
                    <a:pt x="43" y="0"/>
                  </a:lnTo>
                  <a:lnTo>
                    <a:pt x="0" y="3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0" name="Freeform 354">
              <a:extLst>
                <a:ext uri="{FF2B5EF4-FFF2-40B4-BE49-F238E27FC236}">
                  <a16:creationId xmlns:a16="http://schemas.microsoft.com/office/drawing/2014/main" id="{54CBE2E0-DA13-7F7F-6D7C-A62226BE4CE7}"/>
                </a:ext>
              </a:extLst>
            </p:cNvPr>
            <p:cNvSpPr>
              <a:spLocks noChangeAspect="1"/>
            </p:cNvSpPr>
            <p:nvPr/>
          </p:nvSpPr>
          <p:spPr bwMode="auto">
            <a:xfrm>
              <a:off x="6633243" y="4649001"/>
              <a:ext cx="6550" cy="16381"/>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1" name="Freeform 364">
              <a:extLst>
                <a:ext uri="{FF2B5EF4-FFF2-40B4-BE49-F238E27FC236}">
                  <a16:creationId xmlns:a16="http://schemas.microsoft.com/office/drawing/2014/main" id="{E217D2CA-4B6D-A6B4-3233-EC82122F21F7}"/>
                </a:ext>
              </a:extLst>
            </p:cNvPr>
            <p:cNvSpPr>
              <a:spLocks noChangeAspect="1"/>
            </p:cNvSpPr>
            <p:nvPr/>
          </p:nvSpPr>
          <p:spPr bwMode="auto">
            <a:xfrm>
              <a:off x="6490791" y="3408985"/>
              <a:ext cx="130991" cy="144150"/>
            </a:xfrm>
            <a:custGeom>
              <a:avLst/>
              <a:gdLst>
                <a:gd name="T0" fmla="*/ 0 w 185"/>
                <a:gd name="T1" fmla="*/ 45885 h 179"/>
                <a:gd name="T2" fmla="*/ 22303 w 185"/>
                <a:gd name="T3" fmla="*/ 45885 h 179"/>
                <a:gd name="T4" fmla="*/ 22303 w 185"/>
                <a:gd name="T5" fmla="*/ 91715 h 179"/>
                <a:gd name="T6" fmla="*/ 44634 w 185"/>
                <a:gd name="T7" fmla="*/ 91715 h 179"/>
                <a:gd name="T8" fmla="*/ 66937 w 185"/>
                <a:gd name="T9" fmla="*/ 91715 h 179"/>
                <a:gd name="T10" fmla="*/ 44634 w 185"/>
                <a:gd name="T11" fmla="*/ 45885 h 179"/>
                <a:gd name="T12" fmla="*/ 89239 w 185"/>
                <a:gd name="T13" fmla="*/ 45885 h 179"/>
                <a:gd name="T14" fmla="*/ 111542 w 185"/>
                <a:gd name="T15" fmla="*/ 0 h 179"/>
                <a:gd name="T16" fmla="*/ 111542 w 185"/>
                <a:gd name="T17" fmla="*/ 0 h 179"/>
                <a:gd name="T18" fmla="*/ 89239 w 185"/>
                <a:gd name="T19" fmla="*/ 0 h 179"/>
                <a:gd name="T20" fmla="*/ 66937 w 185"/>
                <a:gd name="T21" fmla="*/ 0 h 179"/>
                <a:gd name="T22" fmla="*/ 66937 w 185"/>
                <a:gd name="T23" fmla="*/ 0 h 179"/>
                <a:gd name="T24" fmla="*/ 44634 w 185"/>
                <a:gd name="T25" fmla="*/ 0 h 179"/>
                <a:gd name="T26" fmla="*/ 0 w 185"/>
                <a:gd name="T27" fmla="*/ 45885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79"/>
                <a:gd name="T44" fmla="*/ 185 w 185"/>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79">
                  <a:moveTo>
                    <a:pt x="0" y="102"/>
                  </a:moveTo>
                  <a:lnTo>
                    <a:pt x="32" y="116"/>
                  </a:lnTo>
                  <a:lnTo>
                    <a:pt x="11" y="169"/>
                  </a:lnTo>
                  <a:lnTo>
                    <a:pt x="64" y="179"/>
                  </a:lnTo>
                  <a:lnTo>
                    <a:pt x="119" y="150"/>
                  </a:lnTo>
                  <a:lnTo>
                    <a:pt x="93" y="108"/>
                  </a:lnTo>
                  <a:lnTo>
                    <a:pt x="156" y="68"/>
                  </a:lnTo>
                  <a:lnTo>
                    <a:pt x="185" y="17"/>
                  </a:lnTo>
                  <a:lnTo>
                    <a:pt x="181" y="10"/>
                  </a:lnTo>
                  <a:lnTo>
                    <a:pt x="168" y="0"/>
                  </a:lnTo>
                  <a:lnTo>
                    <a:pt x="113" y="34"/>
                  </a:lnTo>
                  <a:lnTo>
                    <a:pt x="113" y="54"/>
                  </a:lnTo>
                  <a:lnTo>
                    <a:pt x="73" y="47"/>
                  </a:lnTo>
                  <a:lnTo>
                    <a:pt x="0" y="10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2" name="Freeform 366">
              <a:extLst>
                <a:ext uri="{FF2B5EF4-FFF2-40B4-BE49-F238E27FC236}">
                  <a16:creationId xmlns:a16="http://schemas.microsoft.com/office/drawing/2014/main" id="{9BDD56DB-F3BC-0C52-9708-14459EF46F1C}"/>
                </a:ext>
              </a:extLst>
            </p:cNvPr>
            <p:cNvSpPr>
              <a:spLocks noChangeAspect="1"/>
            </p:cNvSpPr>
            <p:nvPr/>
          </p:nvSpPr>
          <p:spPr bwMode="auto">
            <a:xfrm>
              <a:off x="5999575" y="3944632"/>
              <a:ext cx="145727" cy="196568"/>
            </a:xfrm>
            <a:custGeom>
              <a:avLst/>
              <a:gdLst>
                <a:gd name="T0" fmla="*/ 0 w 211"/>
                <a:gd name="T1" fmla="*/ 0 h 245"/>
                <a:gd name="T2" fmla="*/ 20449 w 211"/>
                <a:gd name="T3" fmla="*/ 45198 h 245"/>
                <a:gd name="T4" fmla="*/ 20449 w 211"/>
                <a:gd name="T5" fmla="*/ 90397 h 245"/>
                <a:gd name="T6" fmla="*/ 40926 w 211"/>
                <a:gd name="T7" fmla="*/ 45198 h 245"/>
                <a:gd name="T8" fmla="*/ 61376 w 211"/>
                <a:gd name="T9" fmla="*/ 90397 h 245"/>
                <a:gd name="T10" fmla="*/ 81852 w 211"/>
                <a:gd name="T11" fmla="*/ 135595 h 245"/>
                <a:gd name="T12" fmla="*/ 61376 w 211"/>
                <a:gd name="T13" fmla="*/ 135595 h 245"/>
                <a:gd name="T14" fmla="*/ 102302 w 211"/>
                <a:gd name="T15" fmla="*/ 135595 h 245"/>
                <a:gd name="T16" fmla="*/ 81852 w 211"/>
                <a:gd name="T17" fmla="*/ 90397 h 245"/>
                <a:gd name="T18" fmla="*/ 61376 w 211"/>
                <a:gd name="T19" fmla="*/ 45198 h 245"/>
                <a:gd name="T20" fmla="*/ 61376 w 211"/>
                <a:gd name="T21" fmla="*/ 0 h 245"/>
                <a:gd name="T22" fmla="*/ 40926 w 211"/>
                <a:gd name="T23" fmla="*/ 0 h 245"/>
                <a:gd name="T24" fmla="*/ 40926 w 211"/>
                <a:gd name="T25" fmla="*/ 0 h 245"/>
                <a:gd name="T26" fmla="*/ 20449 w 211"/>
                <a:gd name="T27" fmla="*/ 0 h 245"/>
                <a:gd name="T28" fmla="*/ 20449 w 211"/>
                <a:gd name="T29" fmla="*/ 0 h 245"/>
                <a:gd name="T30" fmla="*/ 20449 w 211"/>
                <a:gd name="T31" fmla="*/ 0 h 245"/>
                <a:gd name="T32" fmla="*/ 0 w 211"/>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45"/>
                <a:gd name="T53" fmla="*/ 211 w 211"/>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45">
                  <a:moveTo>
                    <a:pt x="0" y="53"/>
                  </a:moveTo>
                  <a:lnTo>
                    <a:pt x="28" y="88"/>
                  </a:lnTo>
                  <a:lnTo>
                    <a:pt x="20" y="147"/>
                  </a:lnTo>
                  <a:lnTo>
                    <a:pt x="93" y="122"/>
                  </a:lnTo>
                  <a:lnTo>
                    <a:pt x="126" y="147"/>
                  </a:lnTo>
                  <a:lnTo>
                    <a:pt x="153" y="207"/>
                  </a:lnTo>
                  <a:lnTo>
                    <a:pt x="144" y="245"/>
                  </a:lnTo>
                  <a:lnTo>
                    <a:pt x="211" y="234"/>
                  </a:lnTo>
                  <a:lnTo>
                    <a:pt x="178" y="156"/>
                  </a:lnTo>
                  <a:lnTo>
                    <a:pt x="108" y="98"/>
                  </a:lnTo>
                  <a:lnTo>
                    <a:pt x="127" y="63"/>
                  </a:lnTo>
                  <a:lnTo>
                    <a:pt x="88" y="46"/>
                  </a:lnTo>
                  <a:lnTo>
                    <a:pt x="57" y="0"/>
                  </a:lnTo>
                  <a:lnTo>
                    <a:pt x="38" y="2"/>
                  </a:lnTo>
                  <a:lnTo>
                    <a:pt x="41" y="34"/>
                  </a:lnTo>
                  <a:lnTo>
                    <a:pt x="28" y="24"/>
                  </a:lnTo>
                  <a:lnTo>
                    <a:pt x="0" y="5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3" name="Freeform 368">
              <a:extLst>
                <a:ext uri="{FF2B5EF4-FFF2-40B4-BE49-F238E27FC236}">
                  <a16:creationId xmlns:a16="http://schemas.microsoft.com/office/drawing/2014/main" id="{7BEF97BA-576C-3FA7-18BA-84EDFA2CB852}"/>
                </a:ext>
              </a:extLst>
            </p:cNvPr>
            <p:cNvSpPr>
              <a:spLocks noChangeAspect="1"/>
            </p:cNvSpPr>
            <p:nvPr/>
          </p:nvSpPr>
          <p:spPr bwMode="auto">
            <a:xfrm>
              <a:off x="5999575" y="4327940"/>
              <a:ext cx="75320" cy="116303"/>
            </a:xfrm>
            <a:custGeom>
              <a:avLst/>
              <a:gdLst>
                <a:gd name="T0" fmla="*/ 0 w 109"/>
                <a:gd name="T1" fmla="*/ 0 h 146"/>
                <a:gd name="T2" fmla="*/ 21373 w 109"/>
                <a:gd name="T3" fmla="*/ 0 h 146"/>
                <a:gd name="T4" fmla="*/ 21373 w 109"/>
                <a:gd name="T5" fmla="*/ 45810 h 146"/>
                <a:gd name="T6" fmla="*/ 42747 w 109"/>
                <a:gd name="T7" fmla="*/ 45810 h 146"/>
                <a:gd name="T8" fmla="*/ 42747 w 109"/>
                <a:gd name="T9" fmla="*/ 45810 h 146"/>
                <a:gd name="T10" fmla="*/ 64092 w 109"/>
                <a:gd name="T11" fmla="*/ 91675 h 146"/>
                <a:gd name="T12" fmla="*/ 21373 w 109"/>
                <a:gd name="T13" fmla="*/ 45810 h 146"/>
                <a:gd name="T14" fmla="*/ 0 w 109"/>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6"/>
                <a:gd name="T26" fmla="*/ 109 w 1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6">
                  <a:moveTo>
                    <a:pt x="0" y="0"/>
                  </a:moveTo>
                  <a:lnTo>
                    <a:pt x="22" y="0"/>
                  </a:lnTo>
                  <a:lnTo>
                    <a:pt x="29" y="27"/>
                  </a:lnTo>
                  <a:lnTo>
                    <a:pt x="57" y="10"/>
                  </a:lnTo>
                  <a:lnTo>
                    <a:pt x="92" y="43"/>
                  </a:lnTo>
                  <a:lnTo>
                    <a:pt x="109" y="146"/>
                  </a:lnTo>
                  <a:lnTo>
                    <a:pt x="33" y="103"/>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4" name="Freeform 369">
              <a:extLst>
                <a:ext uri="{FF2B5EF4-FFF2-40B4-BE49-F238E27FC236}">
                  <a16:creationId xmlns:a16="http://schemas.microsoft.com/office/drawing/2014/main" id="{8F88CD65-0D6E-7943-F6D9-1973099F20B2}"/>
                </a:ext>
              </a:extLst>
            </p:cNvPr>
            <p:cNvSpPr>
              <a:spLocks noChangeAspect="1"/>
            </p:cNvSpPr>
            <p:nvPr/>
          </p:nvSpPr>
          <p:spPr bwMode="auto">
            <a:xfrm>
              <a:off x="6191149" y="4318111"/>
              <a:ext cx="194849" cy="142512"/>
            </a:xfrm>
            <a:custGeom>
              <a:avLst/>
              <a:gdLst>
                <a:gd name="T0" fmla="*/ 0 w 280"/>
                <a:gd name="T1" fmla="*/ 147387 h 175"/>
                <a:gd name="T2" fmla="*/ 21282 w 280"/>
                <a:gd name="T3" fmla="*/ 147387 h 175"/>
                <a:gd name="T4" fmla="*/ 63847 w 280"/>
                <a:gd name="T5" fmla="*/ 147387 h 175"/>
                <a:gd name="T6" fmla="*/ 85129 w 280"/>
                <a:gd name="T7" fmla="*/ 147387 h 175"/>
                <a:gd name="T8" fmla="*/ 106411 w 280"/>
                <a:gd name="T9" fmla="*/ 98258 h 175"/>
                <a:gd name="T10" fmla="*/ 127693 w 280"/>
                <a:gd name="T11" fmla="*/ 98258 h 175"/>
                <a:gd name="T12" fmla="*/ 148976 w 280"/>
                <a:gd name="T13" fmla="*/ 49129 h 175"/>
                <a:gd name="T14" fmla="*/ 127693 w 280"/>
                <a:gd name="T15" fmla="*/ 49129 h 175"/>
                <a:gd name="T16" fmla="*/ 106411 w 280"/>
                <a:gd name="T17" fmla="*/ 0 h 175"/>
                <a:gd name="T18" fmla="*/ 85129 w 280"/>
                <a:gd name="T19" fmla="*/ 49129 h 175"/>
                <a:gd name="T20" fmla="*/ 85129 w 280"/>
                <a:gd name="T21" fmla="*/ 98258 h 175"/>
                <a:gd name="T22" fmla="*/ 63847 w 280"/>
                <a:gd name="T23" fmla="*/ 98258 h 175"/>
                <a:gd name="T24" fmla="*/ 42565 w 280"/>
                <a:gd name="T25" fmla="*/ 98258 h 175"/>
                <a:gd name="T26" fmla="*/ 42565 w 280"/>
                <a:gd name="T27" fmla="*/ 98258 h 175"/>
                <a:gd name="T28" fmla="*/ 21282 w 280"/>
                <a:gd name="T29" fmla="*/ 147387 h 175"/>
                <a:gd name="T30" fmla="*/ 0 w 280"/>
                <a:gd name="T31" fmla="*/ 14738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175"/>
                <a:gd name="T50" fmla="*/ 280 w 280"/>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175">
                  <a:moveTo>
                    <a:pt x="0" y="155"/>
                  </a:moveTo>
                  <a:lnTo>
                    <a:pt x="24" y="175"/>
                  </a:lnTo>
                  <a:lnTo>
                    <a:pt x="113" y="168"/>
                  </a:lnTo>
                  <a:lnTo>
                    <a:pt x="142" y="157"/>
                  </a:lnTo>
                  <a:lnTo>
                    <a:pt x="181" y="76"/>
                  </a:lnTo>
                  <a:lnTo>
                    <a:pt x="230" y="79"/>
                  </a:lnTo>
                  <a:lnTo>
                    <a:pt x="280" y="52"/>
                  </a:lnTo>
                  <a:lnTo>
                    <a:pt x="233" y="30"/>
                  </a:lnTo>
                  <a:lnTo>
                    <a:pt x="219" y="0"/>
                  </a:lnTo>
                  <a:lnTo>
                    <a:pt x="161" y="54"/>
                  </a:lnTo>
                  <a:lnTo>
                    <a:pt x="142" y="85"/>
                  </a:lnTo>
                  <a:lnTo>
                    <a:pt x="126" y="68"/>
                  </a:lnTo>
                  <a:lnTo>
                    <a:pt x="92" y="112"/>
                  </a:lnTo>
                  <a:lnTo>
                    <a:pt x="55" y="117"/>
                  </a:lnTo>
                  <a:lnTo>
                    <a:pt x="42" y="157"/>
                  </a:lnTo>
                  <a:lnTo>
                    <a:pt x="0" y="15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5" name="Freeform 371">
              <a:extLst>
                <a:ext uri="{FF2B5EF4-FFF2-40B4-BE49-F238E27FC236}">
                  <a16:creationId xmlns:a16="http://schemas.microsoft.com/office/drawing/2014/main" id="{D6FD47D6-5C74-CCAE-8FBB-2933821A29E7}"/>
                </a:ext>
              </a:extLst>
            </p:cNvPr>
            <p:cNvSpPr>
              <a:spLocks noChangeAspect="1"/>
            </p:cNvSpPr>
            <p:nvPr/>
          </p:nvSpPr>
          <p:spPr bwMode="auto">
            <a:xfrm>
              <a:off x="5744143" y="3130514"/>
              <a:ext cx="648405" cy="314509"/>
            </a:xfrm>
            <a:custGeom>
              <a:avLst/>
              <a:gdLst>
                <a:gd name="T0" fmla="*/ 0 w 930"/>
                <a:gd name="T1" fmla="*/ 45419 h 391"/>
                <a:gd name="T2" fmla="*/ 21216 w 930"/>
                <a:gd name="T3" fmla="*/ 90839 h 391"/>
                <a:gd name="T4" fmla="*/ 42432 w 930"/>
                <a:gd name="T5" fmla="*/ 90839 h 391"/>
                <a:gd name="T6" fmla="*/ 42432 w 930"/>
                <a:gd name="T7" fmla="*/ 181733 h 391"/>
                <a:gd name="T8" fmla="*/ 106108 w 930"/>
                <a:gd name="T9" fmla="*/ 181733 h 391"/>
                <a:gd name="T10" fmla="*/ 127324 w 930"/>
                <a:gd name="T11" fmla="*/ 227152 h 391"/>
                <a:gd name="T12" fmla="*/ 191000 w 930"/>
                <a:gd name="T13" fmla="*/ 227152 h 391"/>
                <a:gd name="T14" fmla="*/ 254648 w 930"/>
                <a:gd name="T15" fmla="*/ 272572 h 391"/>
                <a:gd name="T16" fmla="*/ 339540 w 930"/>
                <a:gd name="T17" fmla="*/ 227152 h 391"/>
                <a:gd name="T18" fmla="*/ 381972 w 930"/>
                <a:gd name="T19" fmla="*/ 181733 h 391"/>
                <a:gd name="T20" fmla="*/ 381972 w 930"/>
                <a:gd name="T21" fmla="*/ 181733 h 391"/>
                <a:gd name="T22" fmla="*/ 403216 w 930"/>
                <a:gd name="T23" fmla="*/ 181733 h 391"/>
                <a:gd name="T24" fmla="*/ 445648 w 930"/>
                <a:gd name="T25" fmla="*/ 136258 h 391"/>
                <a:gd name="T26" fmla="*/ 488080 w 930"/>
                <a:gd name="T27" fmla="*/ 136258 h 391"/>
                <a:gd name="T28" fmla="*/ 466864 w 930"/>
                <a:gd name="T29" fmla="*/ 90839 h 391"/>
                <a:gd name="T30" fmla="*/ 445648 w 930"/>
                <a:gd name="T31" fmla="*/ 90839 h 391"/>
                <a:gd name="T32" fmla="*/ 445648 w 930"/>
                <a:gd name="T33" fmla="*/ 45419 h 391"/>
                <a:gd name="T34" fmla="*/ 445648 w 930"/>
                <a:gd name="T35" fmla="*/ 45419 h 391"/>
                <a:gd name="T36" fmla="*/ 403216 w 930"/>
                <a:gd name="T37" fmla="*/ 45419 h 391"/>
                <a:gd name="T38" fmla="*/ 339540 w 930"/>
                <a:gd name="T39" fmla="*/ 45419 h 391"/>
                <a:gd name="T40" fmla="*/ 275892 w 930"/>
                <a:gd name="T41" fmla="*/ 0 h 391"/>
                <a:gd name="T42" fmla="*/ 233432 w 930"/>
                <a:gd name="T43" fmla="*/ 45419 h 391"/>
                <a:gd name="T44" fmla="*/ 212216 w 930"/>
                <a:gd name="T45" fmla="*/ 0 h 391"/>
                <a:gd name="T46" fmla="*/ 191000 w 930"/>
                <a:gd name="T47" fmla="*/ 0 h 391"/>
                <a:gd name="T48" fmla="*/ 169784 w 930"/>
                <a:gd name="T49" fmla="*/ 0 h 391"/>
                <a:gd name="T50" fmla="*/ 169784 w 930"/>
                <a:gd name="T51" fmla="*/ 45419 h 391"/>
                <a:gd name="T52" fmla="*/ 63676 w 930"/>
                <a:gd name="T53" fmla="*/ 0 h 391"/>
                <a:gd name="T54" fmla="*/ 0 w 930"/>
                <a:gd name="T55" fmla="*/ 45419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0"/>
                <a:gd name="T85" fmla="*/ 0 h 391"/>
                <a:gd name="T86" fmla="*/ 930 w 930"/>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0" h="391">
                  <a:moveTo>
                    <a:pt x="0" y="123"/>
                  </a:moveTo>
                  <a:lnTo>
                    <a:pt x="28" y="163"/>
                  </a:lnTo>
                  <a:lnTo>
                    <a:pt x="69" y="177"/>
                  </a:lnTo>
                  <a:lnTo>
                    <a:pt x="86" y="261"/>
                  </a:lnTo>
                  <a:lnTo>
                    <a:pt x="216" y="292"/>
                  </a:lnTo>
                  <a:lnTo>
                    <a:pt x="270" y="350"/>
                  </a:lnTo>
                  <a:lnTo>
                    <a:pt x="376" y="345"/>
                  </a:lnTo>
                  <a:lnTo>
                    <a:pt x="497" y="391"/>
                  </a:lnTo>
                  <a:lnTo>
                    <a:pt x="659" y="350"/>
                  </a:lnTo>
                  <a:lnTo>
                    <a:pt x="708" y="317"/>
                  </a:lnTo>
                  <a:lnTo>
                    <a:pt x="708" y="272"/>
                  </a:lnTo>
                  <a:lnTo>
                    <a:pt x="753" y="276"/>
                  </a:lnTo>
                  <a:lnTo>
                    <a:pt x="851" y="211"/>
                  </a:lnTo>
                  <a:lnTo>
                    <a:pt x="930" y="208"/>
                  </a:lnTo>
                  <a:lnTo>
                    <a:pt x="892" y="159"/>
                  </a:lnTo>
                  <a:lnTo>
                    <a:pt x="817" y="171"/>
                  </a:lnTo>
                  <a:lnTo>
                    <a:pt x="815" y="116"/>
                  </a:lnTo>
                  <a:lnTo>
                    <a:pt x="835" y="85"/>
                  </a:lnTo>
                  <a:lnTo>
                    <a:pt x="783" y="78"/>
                  </a:lnTo>
                  <a:lnTo>
                    <a:pt x="643" y="112"/>
                  </a:lnTo>
                  <a:lnTo>
                    <a:pt x="521" y="62"/>
                  </a:lnTo>
                  <a:lnTo>
                    <a:pt x="441" y="70"/>
                  </a:lnTo>
                  <a:lnTo>
                    <a:pt x="413" y="29"/>
                  </a:lnTo>
                  <a:lnTo>
                    <a:pt x="335" y="0"/>
                  </a:lnTo>
                  <a:lnTo>
                    <a:pt x="294" y="30"/>
                  </a:lnTo>
                  <a:lnTo>
                    <a:pt x="291" y="84"/>
                  </a:lnTo>
                  <a:lnTo>
                    <a:pt x="116" y="61"/>
                  </a:lnTo>
                  <a:lnTo>
                    <a:pt x="0" y="12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6" name="Freeform 373">
              <a:extLst>
                <a:ext uri="{FF2B5EF4-FFF2-40B4-BE49-F238E27FC236}">
                  <a16:creationId xmlns:a16="http://schemas.microsoft.com/office/drawing/2014/main" id="{EFA79EF1-F116-7410-9A45-92F3F33F992A}"/>
                </a:ext>
              </a:extLst>
            </p:cNvPr>
            <p:cNvSpPr>
              <a:spLocks noChangeAspect="1"/>
            </p:cNvSpPr>
            <p:nvPr/>
          </p:nvSpPr>
          <p:spPr bwMode="auto">
            <a:xfrm>
              <a:off x="5585316" y="3748064"/>
              <a:ext cx="163739" cy="98284"/>
            </a:xfrm>
            <a:custGeom>
              <a:avLst/>
              <a:gdLst>
                <a:gd name="T0" fmla="*/ 0 w 235"/>
                <a:gd name="T1" fmla="*/ 51134 h 120"/>
                <a:gd name="T2" fmla="*/ 20914 w 235"/>
                <a:gd name="T3" fmla="*/ 0 h 120"/>
                <a:gd name="T4" fmla="*/ 62713 w 235"/>
                <a:gd name="T5" fmla="*/ 51134 h 120"/>
                <a:gd name="T6" fmla="*/ 83599 w 235"/>
                <a:gd name="T7" fmla="*/ 102267 h 120"/>
                <a:gd name="T8" fmla="*/ 125426 w 235"/>
                <a:gd name="T9" fmla="*/ 102267 h 120"/>
                <a:gd name="T10" fmla="*/ 125426 w 235"/>
                <a:gd name="T11" fmla="*/ 102267 h 120"/>
                <a:gd name="T12" fmla="*/ 41800 w 235"/>
                <a:gd name="T13" fmla="*/ 102267 h 120"/>
                <a:gd name="T14" fmla="*/ 0 w 235"/>
                <a:gd name="T15" fmla="*/ 51134 h 120"/>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120"/>
                <a:gd name="T26" fmla="*/ 235 w 23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120">
                  <a:moveTo>
                    <a:pt x="0" y="47"/>
                  </a:moveTo>
                  <a:lnTo>
                    <a:pt x="28" y="0"/>
                  </a:lnTo>
                  <a:lnTo>
                    <a:pt x="122" y="31"/>
                  </a:lnTo>
                  <a:lnTo>
                    <a:pt x="171" y="76"/>
                  </a:lnTo>
                  <a:lnTo>
                    <a:pt x="235" y="76"/>
                  </a:lnTo>
                  <a:lnTo>
                    <a:pt x="231" y="120"/>
                  </a:lnTo>
                  <a:lnTo>
                    <a:pt x="78" y="92"/>
                  </a:lnTo>
                  <a:lnTo>
                    <a:pt x="0" y="47"/>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7" name="Freeform 379">
              <a:extLst>
                <a:ext uri="{FF2B5EF4-FFF2-40B4-BE49-F238E27FC236}">
                  <a16:creationId xmlns:a16="http://schemas.microsoft.com/office/drawing/2014/main" id="{A9323DD3-F9D5-198F-01E7-DB1A2E234E5F}"/>
                </a:ext>
              </a:extLst>
            </p:cNvPr>
            <p:cNvSpPr>
              <a:spLocks noChangeAspect="1"/>
            </p:cNvSpPr>
            <p:nvPr/>
          </p:nvSpPr>
          <p:spPr bwMode="auto">
            <a:xfrm>
              <a:off x="5192343" y="3569515"/>
              <a:ext cx="345489" cy="343994"/>
            </a:xfrm>
            <a:custGeom>
              <a:avLst/>
              <a:gdLst>
                <a:gd name="T0" fmla="*/ 0 w 491"/>
                <a:gd name="T1" fmla="*/ 140262 h 426"/>
                <a:gd name="T2" fmla="*/ 21702 w 491"/>
                <a:gd name="T3" fmla="*/ 140262 h 426"/>
                <a:gd name="T4" fmla="*/ 86867 w 491"/>
                <a:gd name="T5" fmla="*/ 140262 h 426"/>
                <a:gd name="T6" fmla="*/ 86867 w 491"/>
                <a:gd name="T7" fmla="*/ 140262 h 426"/>
                <a:gd name="T8" fmla="*/ 130300 w 491"/>
                <a:gd name="T9" fmla="*/ 140262 h 426"/>
                <a:gd name="T10" fmla="*/ 152003 w 491"/>
                <a:gd name="T11" fmla="*/ 140262 h 426"/>
                <a:gd name="T12" fmla="*/ 152003 w 491"/>
                <a:gd name="T13" fmla="*/ 93526 h 426"/>
                <a:gd name="T14" fmla="*/ 152003 w 491"/>
                <a:gd name="T15" fmla="*/ 93526 h 426"/>
                <a:gd name="T16" fmla="*/ 173705 w 491"/>
                <a:gd name="T17" fmla="*/ 93526 h 426"/>
                <a:gd name="T18" fmla="*/ 173705 w 491"/>
                <a:gd name="T19" fmla="*/ 46735 h 426"/>
                <a:gd name="T20" fmla="*/ 173705 w 491"/>
                <a:gd name="T21" fmla="*/ 46735 h 426"/>
                <a:gd name="T22" fmla="*/ 217139 w 491"/>
                <a:gd name="T23" fmla="*/ 0 h 426"/>
                <a:gd name="T24" fmla="*/ 260572 w 491"/>
                <a:gd name="T25" fmla="*/ 46735 h 426"/>
                <a:gd name="T26" fmla="*/ 260572 w 491"/>
                <a:gd name="T27" fmla="*/ 93526 h 426"/>
                <a:gd name="T28" fmla="*/ 217139 w 491"/>
                <a:gd name="T29" fmla="*/ 93526 h 426"/>
                <a:gd name="T30" fmla="*/ 217139 w 491"/>
                <a:gd name="T31" fmla="*/ 93526 h 426"/>
                <a:gd name="T32" fmla="*/ 238870 w 491"/>
                <a:gd name="T33" fmla="*/ 140262 h 426"/>
                <a:gd name="T34" fmla="*/ 217139 w 491"/>
                <a:gd name="T35" fmla="*/ 140262 h 426"/>
                <a:gd name="T36" fmla="*/ 217139 w 491"/>
                <a:gd name="T37" fmla="*/ 140262 h 426"/>
                <a:gd name="T38" fmla="*/ 173705 w 491"/>
                <a:gd name="T39" fmla="*/ 233732 h 426"/>
                <a:gd name="T40" fmla="*/ 152003 w 491"/>
                <a:gd name="T41" fmla="*/ 233732 h 426"/>
                <a:gd name="T42" fmla="*/ 152003 w 491"/>
                <a:gd name="T43" fmla="*/ 233732 h 426"/>
                <a:gd name="T44" fmla="*/ 173705 w 491"/>
                <a:gd name="T45" fmla="*/ 327259 h 426"/>
                <a:gd name="T46" fmla="*/ 130300 w 491"/>
                <a:gd name="T47" fmla="*/ 327259 h 426"/>
                <a:gd name="T48" fmla="*/ 108569 w 491"/>
                <a:gd name="T49" fmla="*/ 327259 h 426"/>
                <a:gd name="T50" fmla="*/ 86867 w 491"/>
                <a:gd name="T51" fmla="*/ 280523 h 426"/>
                <a:gd name="T52" fmla="*/ 21702 w 491"/>
                <a:gd name="T53" fmla="*/ 280523 h 426"/>
                <a:gd name="T54" fmla="*/ 43434 w 491"/>
                <a:gd name="T55" fmla="*/ 280523 h 426"/>
                <a:gd name="T56" fmla="*/ 0 w 491"/>
                <a:gd name="T57" fmla="*/ 140262 h 4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1"/>
                <a:gd name="T88" fmla="*/ 0 h 426"/>
                <a:gd name="T89" fmla="*/ 491 w 491"/>
                <a:gd name="T90" fmla="*/ 426 h 4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1" h="426">
                  <a:moveTo>
                    <a:pt x="0" y="235"/>
                  </a:moveTo>
                  <a:lnTo>
                    <a:pt x="47" y="249"/>
                  </a:lnTo>
                  <a:lnTo>
                    <a:pt x="153" y="235"/>
                  </a:lnTo>
                  <a:lnTo>
                    <a:pt x="173" y="191"/>
                  </a:lnTo>
                  <a:lnTo>
                    <a:pt x="246" y="167"/>
                  </a:lnTo>
                  <a:lnTo>
                    <a:pt x="255" y="130"/>
                  </a:lnTo>
                  <a:lnTo>
                    <a:pt x="277" y="120"/>
                  </a:lnTo>
                  <a:lnTo>
                    <a:pt x="267" y="102"/>
                  </a:lnTo>
                  <a:lnTo>
                    <a:pt x="294" y="100"/>
                  </a:lnTo>
                  <a:lnTo>
                    <a:pt x="313" y="62"/>
                  </a:lnTo>
                  <a:lnTo>
                    <a:pt x="304" y="27"/>
                  </a:lnTo>
                  <a:lnTo>
                    <a:pt x="402" y="0"/>
                  </a:lnTo>
                  <a:lnTo>
                    <a:pt x="491" y="54"/>
                  </a:lnTo>
                  <a:lnTo>
                    <a:pt x="467" y="76"/>
                  </a:lnTo>
                  <a:lnTo>
                    <a:pt x="382" y="76"/>
                  </a:lnTo>
                  <a:lnTo>
                    <a:pt x="384" y="126"/>
                  </a:lnTo>
                  <a:lnTo>
                    <a:pt x="422" y="157"/>
                  </a:lnTo>
                  <a:lnTo>
                    <a:pt x="399" y="171"/>
                  </a:lnTo>
                  <a:lnTo>
                    <a:pt x="405" y="198"/>
                  </a:lnTo>
                  <a:lnTo>
                    <a:pt x="318" y="296"/>
                  </a:lnTo>
                  <a:lnTo>
                    <a:pt x="280" y="294"/>
                  </a:lnTo>
                  <a:lnTo>
                    <a:pt x="255" y="318"/>
                  </a:lnTo>
                  <a:lnTo>
                    <a:pt x="299" y="406"/>
                  </a:lnTo>
                  <a:lnTo>
                    <a:pt x="233" y="406"/>
                  </a:lnTo>
                  <a:lnTo>
                    <a:pt x="209" y="426"/>
                  </a:lnTo>
                  <a:lnTo>
                    <a:pt x="158" y="373"/>
                  </a:lnTo>
                  <a:lnTo>
                    <a:pt x="23" y="383"/>
                  </a:lnTo>
                  <a:lnTo>
                    <a:pt x="68" y="321"/>
                  </a:lnTo>
                  <a:lnTo>
                    <a:pt x="0" y="23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8" name="Freeform 381">
              <a:extLst>
                <a:ext uri="{FF2B5EF4-FFF2-40B4-BE49-F238E27FC236}">
                  <a16:creationId xmlns:a16="http://schemas.microsoft.com/office/drawing/2014/main" id="{A1E11E83-14D1-56D7-D58E-F902937569E9}"/>
                </a:ext>
              </a:extLst>
            </p:cNvPr>
            <p:cNvSpPr>
              <a:spLocks noChangeAspect="1"/>
            </p:cNvSpPr>
            <p:nvPr/>
          </p:nvSpPr>
          <p:spPr bwMode="auto">
            <a:xfrm>
              <a:off x="6836279" y="4542527"/>
              <a:ext cx="203036" cy="185101"/>
            </a:xfrm>
            <a:custGeom>
              <a:avLst/>
              <a:gdLst>
                <a:gd name="T0" fmla="*/ 0 w 291"/>
                <a:gd name="T1" fmla="*/ 0 h 228"/>
                <a:gd name="T2" fmla="*/ 21398 w 291"/>
                <a:gd name="T3" fmla="*/ 144459 h 228"/>
                <a:gd name="T4" fmla="*/ 21398 w 291"/>
                <a:gd name="T5" fmla="*/ 192593 h 228"/>
                <a:gd name="T6" fmla="*/ 64194 w 291"/>
                <a:gd name="T7" fmla="*/ 144459 h 228"/>
                <a:gd name="T8" fmla="*/ 85592 w 291"/>
                <a:gd name="T9" fmla="*/ 144459 h 228"/>
                <a:gd name="T10" fmla="*/ 107019 w 291"/>
                <a:gd name="T11" fmla="*/ 192593 h 228"/>
                <a:gd name="T12" fmla="*/ 171214 w 291"/>
                <a:gd name="T13" fmla="*/ 192593 h 228"/>
                <a:gd name="T14" fmla="*/ 107019 w 291"/>
                <a:gd name="T15" fmla="*/ 144459 h 228"/>
                <a:gd name="T16" fmla="*/ 107019 w 291"/>
                <a:gd name="T17" fmla="*/ 96325 h 228"/>
                <a:gd name="T18" fmla="*/ 85592 w 291"/>
                <a:gd name="T19" fmla="*/ 96325 h 228"/>
                <a:gd name="T20" fmla="*/ 64194 w 291"/>
                <a:gd name="T21" fmla="*/ 48134 h 228"/>
                <a:gd name="T22" fmla="*/ 0 w 291"/>
                <a:gd name="T23" fmla="*/ 0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28"/>
                <a:gd name="T38" fmla="*/ 291 w 29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28">
                  <a:moveTo>
                    <a:pt x="0" y="0"/>
                  </a:moveTo>
                  <a:lnTo>
                    <a:pt x="4" y="190"/>
                  </a:lnTo>
                  <a:lnTo>
                    <a:pt x="50" y="195"/>
                  </a:lnTo>
                  <a:lnTo>
                    <a:pt x="99" y="144"/>
                  </a:lnTo>
                  <a:lnTo>
                    <a:pt x="150" y="167"/>
                  </a:lnTo>
                  <a:lnTo>
                    <a:pt x="198" y="217"/>
                  </a:lnTo>
                  <a:lnTo>
                    <a:pt x="291" y="228"/>
                  </a:lnTo>
                  <a:lnTo>
                    <a:pt x="185" y="143"/>
                  </a:lnTo>
                  <a:lnTo>
                    <a:pt x="192" y="102"/>
                  </a:lnTo>
                  <a:lnTo>
                    <a:pt x="142" y="86"/>
                  </a:lnTo>
                  <a:lnTo>
                    <a:pt x="97" y="35"/>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9" name="Freeform 382">
              <a:extLst>
                <a:ext uri="{FF2B5EF4-FFF2-40B4-BE49-F238E27FC236}">
                  <a16:creationId xmlns:a16="http://schemas.microsoft.com/office/drawing/2014/main" id="{2002911A-2F1A-B02B-30F2-0DBDD156DC6D}"/>
                </a:ext>
              </a:extLst>
            </p:cNvPr>
            <p:cNvSpPr>
              <a:spLocks noChangeAspect="1"/>
            </p:cNvSpPr>
            <p:nvPr/>
          </p:nvSpPr>
          <p:spPr bwMode="auto">
            <a:xfrm>
              <a:off x="6982007" y="4581841"/>
              <a:ext cx="88419" cy="47503"/>
            </a:xfrm>
            <a:custGeom>
              <a:avLst/>
              <a:gdLst>
                <a:gd name="T0" fmla="*/ 0 w 124"/>
                <a:gd name="T1" fmla="*/ 49685 h 58"/>
                <a:gd name="T2" fmla="*/ 48508 w 124"/>
                <a:gd name="T3" fmla="*/ 49685 h 58"/>
                <a:gd name="T4" fmla="*/ 72778 w 124"/>
                <a:gd name="T5" fmla="*/ 49685 h 58"/>
                <a:gd name="T6" fmla="*/ 72778 w 124"/>
                <a:gd name="T7" fmla="*/ 0 h 58"/>
                <a:gd name="T8" fmla="*/ 48508 w 124"/>
                <a:gd name="T9" fmla="*/ 49685 h 58"/>
                <a:gd name="T10" fmla="*/ 0 w 124"/>
                <a:gd name="T11" fmla="*/ 49685 h 58"/>
                <a:gd name="T12" fmla="*/ 0 60000 65536"/>
                <a:gd name="T13" fmla="*/ 0 60000 65536"/>
                <a:gd name="T14" fmla="*/ 0 60000 65536"/>
                <a:gd name="T15" fmla="*/ 0 60000 65536"/>
                <a:gd name="T16" fmla="*/ 0 60000 65536"/>
                <a:gd name="T17" fmla="*/ 0 60000 65536"/>
                <a:gd name="T18" fmla="*/ 0 w 124"/>
                <a:gd name="T19" fmla="*/ 0 h 58"/>
                <a:gd name="T20" fmla="*/ 124 w 12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24" h="58">
                  <a:moveTo>
                    <a:pt x="0" y="38"/>
                  </a:moveTo>
                  <a:lnTo>
                    <a:pt x="73" y="58"/>
                  </a:lnTo>
                  <a:lnTo>
                    <a:pt x="124" y="17"/>
                  </a:lnTo>
                  <a:lnTo>
                    <a:pt x="102" y="0"/>
                  </a:lnTo>
                  <a:lnTo>
                    <a:pt x="87" y="23"/>
                  </a:lnTo>
                  <a:lnTo>
                    <a:pt x="0" y="38"/>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0" name="Freeform 383">
              <a:extLst>
                <a:ext uri="{FF2B5EF4-FFF2-40B4-BE49-F238E27FC236}">
                  <a16:creationId xmlns:a16="http://schemas.microsoft.com/office/drawing/2014/main" id="{9C7E7494-E038-7505-9CAC-2108C0184723}"/>
                </a:ext>
              </a:extLst>
            </p:cNvPr>
            <p:cNvSpPr>
              <a:spLocks noChangeAspect="1"/>
            </p:cNvSpPr>
            <p:nvPr/>
          </p:nvSpPr>
          <p:spPr bwMode="auto">
            <a:xfrm>
              <a:off x="7036040" y="4544165"/>
              <a:ext cx="44210" cy="49142"/>
            </a:xfrm>
            <a:custGeom>
              <a:avLst/>
              <a:gdLst>
                <a:gd name="T0" fmla="*/ 0 w 64"/>
                <a:gd name="T1" fmla="*/ 0 h 59"/>
                <a:gd name="T2" fmla="*/ 20057 w 64"/>
                <a:gd name="T3" fmla="*/ 54704 h 59"/>
                <a:gd name="T4" fmla="*/ 40114 w 64"/>
                <a:gd name="T5" fmla="*/ 54704 h 59"/>
                <a:gd name="T6" fmla="*/ 40114 w 64"/>
                <a:gd name="T7" fmla="*/ 54704 h 59"/>
                <a:gd name="T8" fmla="*/ 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0" y="0"/>
                  </a:moveTo>
                  <a:lnTo>
                    <a:pt x="49" y="27"/>
                  </a:lnTo>
                  <a:lnTo>
                    <a:pt x="64" y="59"/>
                  </a:lnTo>
                  <a:lnTo>
                    <a:pt x="63" y="35"/>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1" name="Freeform 386">
              <a:extLst>
                <a:ext uri="{FF2B5EF4-FFF2-40B4-BE49-F238E27FC236}">
                  <a16:creationId xmlns:a16="http://schemas.microsoft.com/office/drawing/2014/main" id="{1FF3F447-D8EE-FEB4-7C13-1CB79D4639AA}"/>
                </a:ext>
              </a:extLst>
            </p:cNvPr>
            <p:cNvSpPr>
              <a:spLocks noChangeAspect="1"/>
            </p:cNvSpPr>
            <p:nvPr/>
          </p:nvSpPr>
          <p:spPr bwMode="auto">
            <a:xfrm>
              <a:off x="6346701" y="4213275"/>
              <a:ext cx="45847" cy="68799"/>
            </a:xfrm>
            <a:custGeom>
              <a:avLst/>
              <a:gdLst>
                <a:gd name="T0" fmla="*/ 0 w 67"/>
                <a:gd name="T1" fmla="*/ 93098 h 85"/>
                <a:gd name="T2" fmla="*/ 18563 w 67"/>
                <a:gd name="T3" fmla="*/ 46549 h 85"/>
                <a:gd name="T4" fmla="*/ 37151 w 67"/>
                <a:gd name="T5" fmla="*/ 0 h 85"/>
                <a:gd name="T6" fmla="*/ 0 w 67"/>
                <a:gd name="T7" fmla="*/ 93098 h 85"/>
                <a:gd name="T8" fmla="*/ 0 60000 65536"/>
                <a:gd name="T9" fmla="*/ 0 60000 65536"/>
                <a:gd name="T10" fmla="*/ 0 60000 65536"/>
                <a:gd name="T11" fmla="*/ 0 60000 65536"/>
                <a:gd name="T12" fmla="*/ 0 w 67"/>
                <a:gd name="T13" fmla="*/ 0 h 85"/>
                <a:gd name="T14" fmla="*/ 67 w 67"/>
                <a:gd name="T15" fmla="*/ 85 h 85"/>
              </a:gdLst>
              <a:ahLst/>
              <a:cxnLst>
                <a:cxn ang="T8">
                  <a:pos x="T0" y="T1"/>
                </a:cxn>
                <a:cxn ang="T9">
                  <a:pos x="T2" y="T3"/>
                </a:cxn>
                <a:cxn ang="T10">
                  <a:pos x="T4" y="T5"/>
                </a:cxn>
                <a:cxn ang="T11">
                  <a:pos x="T6" y="T7"/>
                </a:cxn>
              </a:cxnLst>
              <a:rect l="T12" t="T13" r="T14" b="T15"/>
              <a:pathLst>
                <a:path w="67" h="85">
                  <a:moveTo>
                    <a:pt x="0" y="85"/>
                  </a:moveTo>
                  <a:lnTo>
                    <a:pt x="46" y="44"/>
                  </a:lnTo>
                  <a:lnTo>
                    <a:pt x="67" y="0"/>
                  </a:lnTo>
                  <a:lnTo>
                    <a:pt x="0" y="8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2" name="Freeform 387">
              <a:extLst>
                <a:ext uri="{FF2B5EF4-FFF2-40B4-BE49-F238E27FC236}">
                  <a16:creationId xmlns:a16="http://schemas.microsoft.com/office/drawing/2014/main" id="{840C0ED7-0F46-F339-03AD-9E8CBE33FAD5}"/>
                </a:ext>
              </a:extLst>
            </p:cNvPr>
            <p:cNvSpPr>
              <a:spLocks noChangeAspect="1"/>
            </p:cNvSpPr>
            <p:nvPr/>
          </p:nvSpPr>
          <p:spPr bwMode="auto">
            <a:xfrm>
              <a:off x="6402372" y="4041279"/>
              <a:ext cx="81869" cy="144150"/>
            </a:xfrm>
            <a:custGeom>
              <a:avLst/>
              <a:gdLst>
                <a:gd name="T0" fmla="*/ 0 w 119"/>
                <a:gd name="T1" fmla="*/ 45367 h 178"/>
                <a:gd name="T2" fmla="*/ 21106 w 119"/>
                <a:gd name="T3" fmla="*/ 0 h 178"/>
                <a:gd name="T4" fmla="*/ 42184 w 119"/>
                <a:gd name="T5" fmla="*/ 45367 h 178"/>
                <a:gd name="T6" fmla="*/ 42184 w 119"/>
                <a:gd name="T7" fmla="*/ 45367 h 178"/>
                <a:gd name="T8" fmla="*/ 21106 w 119"/>
                <a:gd name="T9" fmla="*/ 45367 h 178"/>
                <a:gd name="T10" fmla="*/ 21106 w 119"/>
                <a:gd name="T11" fmla="*/ 45367 h 178"/>
                <a:gd name="T12" fmla="*/ 63290 w 119"/>
                <a:gd name="T13" fmla="*/ 136154 h 178"/>
                <a:gd name="T14" fmla="*/ 63290 w 119"/>
                <a:gd name="T15" fmla="*/ 136154 h 178"/>
                <a:gd name="T16" fmla="*/ 42184 w 119"/>
                <a:gd name="T17" fmla="*/ 136154 h 178"/>
                <a:gd name="T18" fmla="*/ 42184 w 119"/>
                <a:gd name="T19" fmla="*/ 136154 h 178"/>
                <a:gd name="T20" fmla="*/ 21106 w 119"/>
                <a:gd name="T21" fmla="*/ 136154 h 178"/>
                <a:gd name="T22" fmla="*/ 0 w 119"/>
                <a:gd name="T23" fmla="*/ 4536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69"/>
                  </a:moveTo>
                  <a:lnTo>
                    <a:pt x="22" y="0"/>
                  </a:lnTo>
                  <a:lnTo>
                    <a:pt x="65" y="3"/>
                  </a:lnTo>
                  <a:lnTo>
                    <a:pt x="75" y="48"/>
                  </a:lnTo>
                  <a:lnTo>
                    <a:pt x="44" y="96"/>
                  </a:lnTo>
                  <a:lnTo>
                    <a:pt x="49" y="124"/>
                  </a:lnTo>
                  <a:lnTo>
                    <a:pt x="114" y="141"/>
                  </a:lnTo>
                  <a:lnTo>
                    <a:pt x="119" y="178"/>
                  </a:lnTo>
                  <a:lnTo>
                    <a:pt x="80" y="141"/>
                  </a:lnTo>
                  <a:lnTo>
                    <a:pt x="80" y="160"/>
                  </a:lnTo>
                  <a:lnTo>
                    <a:pt x="22" y="141"/>
                  </a:lnTo>
                  <a:lnTo>
                    <a:pt x="0" y="6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3" name="Freeform 388">
              <a:extLst>
                <a:ext uri="{FF2B5EF4-FFF2-40B4-BE49-F238E27FC236}">
                  <a16:creationId xmlns:a16="http://schemas.microsoft.com/office/drawing/2014/main" id="{ADD1D7BE-9141-CC74-344A-95B4DFB79640}"/>
                </a:ext>
              </a:extLst>
            </p:cNvPr>
            <p:cNvSpPr>
              <a:spLocks noChangeAspect="1"/>
            </p:cNvSpPr>
            <p:nvPr/>
          </p:nvSpPr>
          <p:spPr bwMode="auto">
            <a:xfrm>
              <a:off x="6407284" y="4164133"/>
              <a:ext cx="26198" cy="27848"/>
            </a:xfrm>
            <a:custGeom>
              <a:avLst/>
              <a:gdLst>
                <a:gd name="T0" fmla="*/ 0 w 35"/>
                <a:gd name="T1" fmla="*/ 0 h 38"/>
                <a:gd name="T2" fmla="*/ 38878 w 35"/>
                <a:gd name="T3" fmla="*/ 0 h 38"/>
                <a:gd name="T4" fmla="*/ 77708 w 35"/>
                <a:gd name="T5" fmla="*/ 34946 h 38"/>
                <a:gd name="T6" fmla="*/ 38878 w 35"/>
                <a:gd name="T7" fmla="*/ 34946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18" y="0"/>
                  </a:lnTo>
                  <a:lnTo>
                    <a:pt x="35" y="9"/>
                  </a:lnTo>
                  <a:lnTo>
                    <a:pt x="25" y="38"/>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4" name="Freeform 389">
              <a:extLst>
                <a:ext uri="{FF2B5EF4-FFF2-40B4-BE49-F238E27FC236}">
                  <a16:creationId xmlns:a16="http://schemas.microsoft.com/office/drawing/2014/main" id="{AE76C812-BFCF-9BCB-2308-F96825F6069A}"/>
                </a:ext>
              </a:extLst>
            </p:cNvPr>
            <p:cNvSpPr>
              <a:spLocks noChangeAspect="1"/>
            </p:cNvSpPr>
            <p:nvPr/>
          </p:nvSpPr>
          <p:spPr bwMode="auto">
            <a:xfrm>
              <a:off x="6440031" y="4200171"/>
              <a:ext cx="24561" cy="37676"/>
            </a:xfrm>
            <a:custGeom>
              <a:avLst/>
              <a:gdLst>
                <a:gd name="T0" fmla="*/ 0 w 32"/>
                <a:gd name="T1" fmla="*/ 0 h 46"/>
                <a:gd name="T2" fmla="*/ 33014 w 32"/>
                <a:gd name="T3" fmla="*/ 43384 h 46"/>
                <a:gd name="T4" fmla="*/ 33014 w 32"/>
                <a:gd name="T5" fmla="*/ 43384 h 46"/>
                <a:gd name="T6" fmla="*/ 0 w 32"/>
                <a:gd name="T7" fmla="*/ 0 h 46"/>
                <a:gd name="T8" fmla="*/ 0 60000 65536"/>
                <a:gd name="T9" fmla="*/ 0 60000 65536"/>
                <a:gd name="T10" fmla="*/ 0 60000 65536"/>
                <a:gd name="T11" fmla="*/ 0 60000 65536"/>
                <a:gd name="T12" fmla="*/ 0 w 32"/>
                <a:gd name="T13" fmla="*/ 0 h 46"/>
                <a:gd name="T14" fmla="*/ 32 w 32"/>
                <a:gd name="T15" fmla="*/ 46 h 46"/>
              </a:gdLst>
              <a:ahLst/>
              <a:cxnLst>
                <a:cxn ang="T8">
                  <a:pos x="T0" y="T1"/>
                </a:cxn>
                <a:cxn ang="T9">
                  <a:pos x="T2" y="T3"/>
                </a:cxn>
                <a:cxn ang="T10">
                  <a:pos x="T4" y="T5"/>
                </a:cxn>
                <a:cxn ang="T11">
                  <a:pos x="T6" y="T7"/>
                </a:cxn>
              </a:cxnLst>
              <a:rect l="T12" t="T13" r="T14" b="T15"/>
              <a:pathLst>
                <a:path w="32" h="46">
                  <a:moveTo>
                    <a:pt x="0" y="0"/>
                  </a:moveTo>
                  <a:lnTo>
                    <a:pt x="2" y="46"/>
                  </a:lnTo>
                  <a:lnTo>
                    <a:pt x="32" y="27"/>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5" name="Freeform 390">
              <a:extLst>
                <a:ext uri="{FF2B5EF4-FFF2-40B4-BE49-F238E27FC236}">
                  <a16:creationId xmlns:a16="http://schemas.microsoft.com/office/drawing/2014/main" id="{3684A25F-099A-3983-DD56-D300BB65F00F}"/>
                </a:ext>
              </a:extLst>
            </p:cNvPr>
            <p:cNvSpPr>
              <a:spLocks noChangeAspect="1"/>
            </p:cNvSpPr>
            <p:nvPr/>
          </p:nvSpPr>
          <p:spPr bwMode="auto">
            <a:xfrm>
              <a:off x="6443306" y="4250951"/>
              <a:ext cx="90057" cy="99922"/>
            </a:xfrm>
            <a:custGeom>
              <a:avLst/>
              <a:gdLst>
                <a:gd name="T0" fmla="*/ 0 w 128"/>
                <a:gd name="T1" fmla="*/ 98778 h 122"/>
                <a:gd name="T2" fmla="*/ 20654 w 128"/>
                <a:gd name="T3" fmla="*/ 49359 h 122"/>
                <a:gd name="T4" fmla="*/ 41281 w 128"/>
                <a:gd name="T5" fmla="*/ 49359 h 122"/>
                <a:gd name="T6" fmla="*/ 61936 w 128"/>
                <a:gd name="T7" fmla="*/ 0 h 122"/>
                <a:gd name="T8" fmla="*/ 61936 w 128"/>
                <a:gd name="T9" fmla="*/ 49359 h 122"/>
                <a:gd name="T10" fmla="*/ 61936 w 128"/>
                <a:gd name="T11" fmla="*/ 98778 h 122"/>
                <a:gd name="T12" fmla="*/ 61936 w 128"/>
                <a:gd name="T13" fmla="*/ 98778 h 122"/>
                <a:gd name="T14" fmla="*/ 61936 w 128"/>
                <a:gd name="T15" fmla="*/ 98778 h 122"/>
                <a:gd name="T16" fmla="*/ 41281 w 128"/>
                <a:gd name="T17" fmla="*/ 98778 h 122"/>
                <a:gd name="T18" fmla="*/ 20654 w 128"/>
                <a:gd name="T19" fmla="*/ 49359 h 122"/>
                <a:gd name="T20" fmla="*/ 0 w 128"/>
                <a:gd name="T21" fmla="*/ 9877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2"/>
                <a:gd name="T35" fmla="*/ 128 w 12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2">
                  <a:moveTo>
                    <a:pt x="0" y="84"/>
                  </a:moveTo>
                  <a:lnTo>
                    <a:pt x="29" y="40"/>
                  </a:lnTo>
                  <a:lnTo>
                    <a:pt x="60" y="48"/>
                  </a:lnTo>
                  <a:lnTo>
                    <a:pt x="107" y="0"/>
                  </a:lnTo>
                  <a:lnTo>
                    <a:pt x="128" y="29"/>
                  </a:lnTo>
                  <a:lnTo>
                    <a:pt x="125" y="101"/>
                  </a:lnTo>
                  <a:lnTo>
                    <a:pt x="112" y="71"/>
                  </a:lnTo>
                  <a:lnTo>
                    <a:pt x="101" y="122"/>
                  </a:lnTo>
                  <a:lnTo>
                    <a:pt x="70" y="108"/>
                  </a:lnTo>
                  <a:lnTo>
                    <a:pt x="50" y="56"/>
                  </a:lnTo>
                  <a:lnTo>
                    <a:pt x="0" y="84"/>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6" name="Freeform 391">
              <a:extLst>
                <a:ext uri="{FF2B5EF4-FFF2-40B4-BE49-F238E27FC236}">
                  <a16:creationId xmlns:a16="http://schemas.microsoft.com/office/drawing/2014/main" id="{EC371CDB-7C74-556A-3A16-227D13731E60}"/>
                </a:ext>
              </a:extLst>
            </p:cNvPr>
            <p:cNvSpPr>
              <a:spLocks noChangeAspect="1"/>
            </p:cNvSpPr>
            <p:nvPr/>
          </p:nvSpPr>
          <p:spPr bwMode="auto">
            <a:xfrm>
              <a:off x="6454768" y="4229656"/>
              <a:ext cx="19649" cy="37676"/>
            </a:xfrm>
            <a:custGeom>
              <a:avLst/>
              <a:gdLst>
                <a:gd name="T0" fmla="*/ 0 w 28"/>
                <a:gd name="T1" fmla="*/ 43384 h 48"/>
                <a:gd name="T2" fmla="*/ 18775 w 28"/>
                <a:gd name="T3" fmla="*/ 43384 h 48"/>
                <a:gd name="T4" fmla="*/ 18775 w 28"/>
                <a:gd name="T5" fmla="*/ 0 h 48"/>
                <a:gd name="T6" fmla="*/ 18775 w 28"/>
                <a:gd name="T7" fmla="*/ 43384 h 48"/>
                <a:gd name="T8" fmla="*/ 0 w 28"/>
                <a:gd name="T9" fmla="*/ 43384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30"/>
                  </a:moveTo>
                  <a:lnTo>
                    <a:pt x="7" y="21"/>
                  </a:lnTo>
                  <a:lnTo>
                    <a:pt x="28" y="0"/>
                  </a:lnTo>
                  <a:lnTo>
                    <a:pt x="18" y="48"/>
                  </a:lnTo>
                  <a:lnTo>
                    <a:pt x="0" y="3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7" name="Freeform 418">
              <a:extLst>
                <a:ext uri="{FF2B5EF4-FFF2-40B4-BE49-F238E27FC236}">
                  <a16:creationId xmlns:a16="http://schemas.microsoft.com/office/drawing/2014/main" id="{D6239871-DC72-68B0-84F1-5CDEEA31B158}"/>
                </a:ext>
              </a:extLst>
            </p:cNvPr>
            <p:cNvSpPr>
              <a:spLocks noChangeAspect="1"/>
            </p:cNvSpPr>
            <p:nvPr/>
          </p:nvSpPr>
          <p:spPr bwMode="auto">
            <a:xfrm>
              <a:off x="5945541" y="3987222"/>
              <a:ext cx="160464" cy="363651"/>
            </a:xfrm>
            <a:custGeom>
              <a:avLst/>
              <a:gdLst>
                <a:gd name="T0" fmla="*/ 0 w 231"/>
                <a:gd name="T1" fmla="*/ 95658 h 448"/>
                <a:gd name="T2" fmla="*/ 20435 w 231"/>
                <a:gd name="T3" fmla="*/ 47829 h 448"/>
                <a:gd name="T4" fmla="*/ 40842 w 231"/>
                <a:gd name="T5" fmla="*/ 0 h 448"/>
                <a:gd name="T6" fmla="*/ 61277 w 231"/>
                <a:gd name="T7" fmla="*/ 47829 h 448"/>
                <a:gd name="T8" fmla="*/ 40842 w 231"/>
                <a:gd name="T9" fmla="*/ 95658 h 448"/>
                <a:gd name="T10" fmla="*/ 81684 w 231"/>
                <a:gd name="T11" fmla="*/ 95658 h 448"/>
                <a:gd name="T12" fmla="*/ 102119 w 231"/>
                <a:gd name="T13" fmla="*/ 95658 h 448"/>
                <a:gd name="T14" fmla="*/ 102119 w 231"/>
                <a:gd name="T15" fmla="*/ 143487 h 448"/>
                <a:gd name="T16" fmla="*/ 102119 w 231"/>
                <a:gd name="T17" fmla="*/ 143487 h 448"/>
                <a:gd name="T18" fmla="*/ 81684 w 231"/>
                <a:gd name="T19" fmla="*/ 143487 h 448"/>
                <a:gd name="T20" fmla="*/ 61277 w 231"/>
                <a:gd name="T21" fmla="*/ 191316 h 448"/>
                <a:gd name="T22" fmla="*/ 81684 w 231"/>
                <a:gd name="T23" fmla="*/ 239145 h 448"/>
                <a:gd name="T24" fmla="*/ 40842 w 231"/>
                <a:gd name="T25" fmla="*/ 191316 h 448"/>
                <a:gd name="T26" fmla="*/ 20435 w 231"/>
                <a:gd name="T27" fmla="*/ 239145 h 448"/>
                <a:gd name="T28" fmla="*/ 40842 w 231"/>
                <a:gd name="T29" fmla="*/ 334803 h 448"/>
                <a:gd name="T30" fmla="*/ 61277 w 231"/>
                <a:gd name="T31" fmla="*/ 334803 h 448"/>
                <a:gd name="T32" fmla="*/ 61277 w 231"/>
                <a:gd name="T33" fmla="*/ 382632 h 448"/>
                <a:gd name="T34" fmla="*/ 61277 w 231"/>
                <a:gd name="T35" fmla="*/ 334803 h 448"/>
                <a:gd name="T36" fmla="*/ 40842 w 231"/>
                <a:gd name="T37" fmla="*/ 334803 h 448"/>
                <a:gd name="T38" fmla="*/ 20435 w 231"/>
                <a:gd name="T39" fmla="*/ 286974 h 448"/>
                <a:gd name="T40" fmla="*/ 20435 w 231"/>
                <a:gd name="T41" fmla="*/ 239145 h 448"/>
                <a:gd name="T42" fmla="*/ 40842 w 231"/>
                <a:gd name="T43" fmla="*/ 239145 h 448"/>
                <a:gd name="T44" fmla="*/ 20435 w 231"/>
                <a:gd name="T45" fmla="*/ 143487 h 448"/>
                <a:gd name="T46" fmla="*/ 20435 w 231"/>
                <a:gd name="T47" fmla="*/ 143487 h 448"/>
                <a:gd name="T48" fmla="*/ 0 w 231"/>
                <a:gd name="T49" fmla="*/ 95658 h 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448"/>
                <a:gd name="T77" fmla="*/ 231 w 231"/>
                <a:gd name="T78" fmla="*/ 448 h 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448">
                  <a:moveTo>
                    <a:pt x="0" y="72"/>
                  </a:moveTo>
                  <a:lnTo>
                    <a:pt x="16" y="36"/>
                  </a:lnTo>
                  <a:lnTo>
                    <a:pt x="78" y="0"/>
                  </a:lnTo>
                  <a:lnTo>
                    <a:pt x="106" y="35"/>
                  </a:lnTo>
                  <a:lnTo>
                    <a:pt x="98" y="94"/>
                  </a:lnTo>
                  <a:lnTo>
                    <a:pt x="171" y="69"/>
                  </a:lnTo>
                  <a:lnTo>
                    <a:pt x="204" y="94"/>
                  </a:lnTo>
                  <a:lnTo>
                    <a:pt x="231" y="154"/>
                  </a:lnTo>
                  <a:lnTo>
                    <a:pt x="222" y="192"/>
                  </a:lnTo>
                  <a:lnTo>
                    <a:pt x="166" y="189"/>
                  </a:lnTo>
                  <a:lnTo>
                    <a:pt x="145" y="206"/>
                  </a:lnTo>
                  <a:lnTo>
                    <a:pt x="154" y="270"/>
                  </a:lnTo>
                  <a:lnTo>
                    <a:pt x="79" y="215"/>
                  </a:lnTo>
                  <a:lnTo>
                    <a:pt x="47" y="311"/>
                  </a:lnTo>
                  <a:lnTo>
                    <a:pt x="85" y="400"/>
                  </a:lnTo>
                  <a:lnTo>
                    <a:pt x="136" y="431"/>
                  </a:lnTo>
                  <a:lnTo>
                    <a:pt x="108" y="448"/>
                  </a:lnTo>
                  <a:lnTo>
                    <a:pt x="101" y="421"/>
                  </a:lnTo>
                  <a:lnTo>
                    <a:pt x="79" y="421"/>
                  </a:lnTo>
                  <a:lnTo>
                    <a:pt x="21" y="372"/>
                  </a:lnTo>
                  <a:lnTo>
                    <a:pt x="30" y="315"/>
                  </a:lnTo>
                  <a:lnTo>
                    <a:pt x="61" y="263"/>
                  </a:lnTo>
                  <a:lnTo>
                    <a:pt x="20" y="175"/>
                  </a:lnTo>
                  <a:lnTo>
                    <a:pt x="33" y="137"/>
                  </a:lnTo>
                  <a:lnTo>
                    <a:pt x="0" y="7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8" name="Freeform 443">
              <a:extLst>
                <a:ext uri="{FF2B5EF4-FFF2-40B4-BE49-F238E27FC236}">
                  <a16:creationId xmlns:a16="http://schemas.microsoft.com/office/drawing/2014/main" id="{E6F9E30F-E2D5-9125-3D86-1950DC5FAF65}"/>
                </a:ext>
              </a:extLst>
            </p:cNvPr>
            <p:cNvSpPr>
              <a:spLocks noChangeAspect="1"/>
            </p:cNvSpPr>
            <p:nvPr/>
          </p:nvSpPr>
          <p:spPr bwMode="auto">
            <a:xfrm>
              <a:off x="6037234" y="3929890"/>
              <a:ext cx="142453" cy="350546"/>
            </a:xfrm>
            <a:custGeom>
              <a:avLst/>
              <a:gdLst>
                <a:gd name="T0" fmla="*/ 0 w 204"/>
                <a:gd name="T1" fmla="*/ 46672 h 434"/>
                <a:gd name="T2" fmla="*/ 21759 w 204"/>
                <a:gd name="T3" fmla="*/ 93400 h 434"/>
                <a:gd name="T4" fmla="*/ 43489 w 204"/>
                <a:gd name="T5" fmla="*/ 93400 h 434"/>
                <a:gd name="T6" fmla="*/ 21759 w 204"/>
                <a:gd name="T7" fmla="*/ 93400 h 434"/>
                <a:gd name="T8" fmla="*/ 65247 w 204"/>
                <a:gd name="T9" fmla="*/ 140072 h 434"/>
                <a:gd name="T10" fmla="*/ 87006 w 204"/>
                <a:gd name="T11" fmla="*/ 140072 h 434"/>
                <a:gd name="T12" fmla="*/ 87006 w 204"/>
                <a:gd name="T13" fmla="*/ 280144 h 434"/>
                <a:gd name="T14" fmla="*/ 43489 w 204"/>
                <a:gd name="T15" fmla="*/ 280144 h 434"/>
                <a:gd name="T16" fmla="*/ 43489 w 204"/>
                <a:gd name="T17" fmla="*/ 326816 h 434"/>
                <a:gd name="T18" fmla="*/ 65247 w 204"/>
                <a:gd name="T19" fmla="*/ 326816 h 434"/>
                <a:gd name="T20" fmla="*/ 65247 w 204"/>
                <a:gd name="T21" fmla="*/ 326816 h 434"/>
                <a:gd name="T22" fmla="*/ 87006 w 204"/>
                <a:gd name="T23" fmla="*/ 280144 h 434"/>
                <a:gd name="T24" fmla="*/ 108765 w 204"/>
                <a:gd name="T25" fmla="*/ 280144 h 434"/>
                <a:gd name="T26" fmla="*/ 108765 w 204"/>
                <a:gd name="T27" fmla="*/ 140072 h 434"/>
                <a:gd name="T28" fmla="*/ 65247 w 204"/>
                <a:gd name="T29" fmla="*/ 140072 h 434"/>
                <a:gd name="T30" fmla="*/ 65247 w 204"/>
                <a:gd name="T31" fmla="*/ 93400 h 434"/>
                <a:gd name="T32" fmla="*/ 87006 w 204"/>
                <a:gd name="T33" fmla="*/ 46672 h 434"/>
                <a:gd name="T34" fmla="*/ 43489 w 204"/>
                <a:gd name="T35" fmla="*/ 0 h 434"/>
                <a:gd name="T36" fmla="*/ 0 w 204"/>
                <a:gd name="T37" fmla="*/ 46672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434"/>
                <a:gd name="T59" fmla="*/ 204 w 204"/>
                <a:gd name="T60" fmla="*/ 434 h 4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434">
                  <a:moveTo>
                    <a:pt x="0" y="21"/>
                  </a:moveTo>
                  <a:lnTo>
                    <a:pt x="31" y="67"/>
                  </a:lnTo>
                  <a:lnTo>
                    <a:pt x="70" y="84"/>
                  </a:lnTo>
                  <a:lnTo>
                    <a:pt x="51" y="119"/>
                  </a:lnTo>
                  <a:lnTo>
                    <a:pt x="121" y="177"/>
                  </a:lnTo>
                  <a:lnTo>
                    <a:pt x="154" y="255"/>
                  </a:lnTo>
                  <a:lnTo>
                    <a:pt x="157" y="323"/>
                  </a:lnTo>
                  <a:lnTo>
                    <a:pt x="69" y="381"/>
                  </a:lnTo>
                  <a:lnTo>
                    <a:pt x="83" y="434"/>
                  </a:lnTo>
                  <a:lnTo>
                    <a:pt x="112" y="396"/>
                  </a:lnTo>
                  <a:lnTo>
                    <a:pt x="127" y="407"/>
                  </a:lnTo>
                  <a:lnTo>
                    <a:pt x="134" y="383"/>
                  </a:lnTo>
                  <a:lnTo>
                    <a:pt x="204" y="344"/>
                  </a:lnTo>
                  <a:lnTo>
                    <a:pt x="195" y="233"/>
                  </a:lnTo>
                  <a:lnTo>
                    <a:pt x="100" y="132"/>
                  </a:lnTo>
                  <a:lnTo>
                    <a:pt x="110" y="99"/>
                  </a:lnTo>
                  <a:lnTo>
                    <a:pt x="167" y="50"/>
                  </a:lnTo>
                  <a:lnTo>
                    <a:pt x="87" y="0"/>
                  </a:lnTo>
                  <a:lnTo>
                    <a:pt x="0" y="2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9" name="Freeform 504">
              <a:extLst>
                <a:ext uri="{FF2B5EF4-FFF2-40B4-BE49-F238E27FC236}">
                  <a16:creationId xmlns:a16="http://schemas.microsoft.com/office/drawing/2014/main" id="{9336D6B4-6504-AAD2-27D1-99EE96039B70}"/>
                </a:ext>
              </a:extLst>
            </p:cNvPr>
            <p:cNvSpPr>
              <a:spLocks noChangeAspect="1"/>
            </p:cNvSpPr>
            <p:nvPr/>
          </p:nvSpPr>
          <p:spPr bwMode="auto">
            <a:xfrm>
              <a:off x="4735513" y="3364757"/>
              <a:ext cx="152276" cy="78627"/>
            </a:xfrm>
            <a:custGeom>
              <a:avLst/>
              <a:gdLst>
                <a:gd name="T0" fmla="*/ 0 w 218"/>
                <a:gd name="T1" fmla="*/ 47035 h 98"/>
                <a:gd name="T2" fmla="*/ 21374 w 218"/>
                <a:gd name="T3" fmla="*/ 0 h 98"/>
                <a:gd name="T4" fmla="*/ 64093 w 218"/>
                <a:gd name="T5" fmla="*/ 47035 h 98"/>
                <a:gd name="T6" fmla="*/ 64093 w 218"/>
                <a:gd name="T7" fmla="*/ 47035 h 98"/>
                <a:gd name="T8" fmla="*/ 64093 w 218"/>
                <a:gd name="T9" fmla="*/ 47035 h 98"/>
                <a:gd name="T10" fmla="*/ 85466 w 218"/>
                <a:gd name="T11" fmla="*/ 47035 h 98"/>
                <a:gd name="T12" fmla="*/ 85466 w 218"/>
                <a:gd name="T13" fmla="*/ 47035 h 98"/>
                <a:gd name="T14" fmla="*/ 106840 w 218"/>
                <a:gd name="T15" fmla="*/ 47035 h 98"/>
                <a:gd name="T16" fmla="*/ 106840 w 218"/>
                <a:gd name="T17" fmla="*/ 47035 h 98"/>
                <a:gd name="T18" fmla="*/ 106840 w 218"/>
                <a:gd name="T19" fmla="*/ 94128 h 98"/>
                <a:gd name="T20" fmla="*/ 106840 w 218"/>
                <a:gd name="T21" fmla="*/ 94128 h 98"/>
                <a:gd name="T22" fmla="*/ 106840 w 218"/>
                <a:gd name="T23" fmla="*/ 94128 h 98"/>
                <a:gd name="T24" fmla="*/ 106840 w 218"/>
                <a:gd name="T25" fmla="*/ 94128 h 98"/>
                <a:gd name="T26" fmla="*/ 85466 w 218"/>
                <a:gd name="T27" fmla="*/ 94128 h 98"/>
                <a:gd name="T28" fmla="*/ 85466 w 218"/>
                <a:gd name="T29" fmla="*/ 94128 h 98"/>
                <a:gd name="T30" fmla="*/ 85466 w 218"/>
                <a:gd name="T31" fmla="*/ 94128 h 98"/>
                <a:gd name="T32" fmla="*/ 64093 w 218"/>
                <a:gd name="T33" fmla="*/ 94128 h 98"/>
                <a:gd name="T34" fmla="*/ 64093 w 218"/>
                <a:gd name="T35" fmla="*/ 94128 h 98"/>
                <a:gd name="T36" fmla="*/ 42747 w 218"/>
                <a:gd name="T37" fmla="*/ 94128 h 98"/>
                <a:gd name="T38" fmla="*/ 42747 w 218"/>
                <a:gd name="T39" fmla="*/ 47035 h 98"/>
                <a:gd name="T40" fmla="*/ 21374 w 218"/>
                <a:gd name="T41" fmla="*/ 47035 h 98"/>
                <a:gd name="T42" fmla="*/ 0 w 218"/>
                <a:gd name="T43" fmla="*/ 47035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98"/>
                <a:gd name="T68" fmla="*/ 218 w 21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98">
                  <a:moveTo>
                    <a:pt x="0" y="6"/>
                  </a:moveTo>
                  <a:lnTo>
                    <a:pt x="52" y="0"/>
                  </a:lnTo>
                  <a:lnTo>
                    <a:pt x="102" y="20"/>
                  </a:lnTo>
                  <a:lnTo>
                    <a:pt x="123" y="41"/>
                  </a:lnTo>
                  <a:lnTo>
                    <a:pt x="147" y="41"/>
                  </a:lnTo>
                  <a:lnTo>
                    <a:pt x="166" y="33"/>
                  </a:lnTo>
                  <a:lnTo>
                    <a:pt x="178" y="29"/>
                  </a:lnTo>
                  <a:lnTo>
                    <a:pt x="191" y="53"/>
                  </a:lnTo>
                  <a:lnTo>
                    <a:pt x="215" y="57"/>
                  </a:lnTo>
                  <a:lnTo>
                    <a:pt x="209" y="67"/>
                  </a:lnTo>
                  <a:lnTo>
                    <a:pt x="218" y="82"/>
                  </a:lnTo>
                  <a:lnTo>
                    <a:pt x="215" y="96"/>
                  </a:lnTo>
                  <a:lnTo>
                    <a:pt x="191" y="77"/>
                  </a:lnTo>
                  <a:lnTo>
                    <a:pt x="178" y="70"/>
                  </a:lnTo>
                  <a:lnTo>
                    <a:pt x="166" y="70"/>
                  </a:lnTo>
                  <a:lnTo>
                    <a:pt x="161" y="92"/>
                  </a:lnTo>
                  <a:lnTo>
                    <a:pt x="144" y="85"/>
                  </a:lnTo>
                  <a:lnTo>
                    <a:pt x="116" y="98"/>
                  </a:lnTo>
                  <a:lnTo>
                    <a:pt x="82" y="96"/>
                  </a:lnTo>
                  <a:lnTo>
                    <a:pt x="82" y="57"/>
                  </a:lnTo>
                  <a:lnTo>
                    <a:pt x="28" y="24"/>
                  </a:lnTo>
                  <a:lnTo>
                    <a:pt x="0" y="6"/>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0" name="Freeform 505">
              <a:extLst>
                <a:ext uri="{FF2B5EF4-FFF2-40B4-BE49-F238E27FC236}">
                  <a16:creationId xmlns:a16="http://schemas.microsoft.com/office/drawing/2014/main" id="{5BB27664-5C32-6B9F-8AA8-BE273B86D3C6}"/>
                </a:ext>
              </a:extLst>
            </p:cNvPr>
            <p:cNvSpPr>
              <a:spLocks noChangeAspect="1"/>
            </p:cNvSpPr>
            <p:nvPr/>
          </p:nvSpPr>
          <p:spPr bwMode="auto">
            <a:xfrm>
              <a:off x="4850130" y="3408985"/>
              <a:ext cx="124441" cy="119578"/>
            </a:xfrm>
            <a:custGeom>
              <a:avLst/>
              <a:gdLst>
                <a:gd name="T0" fmla="*/ 42647 w 180"/>
                <a:gd name="T1" fmla="*/ 50291 h 147"/>
                <a:gd name="T2" fmla="*/ 42647 w 180"/>
                <a:gd name="T3" fmla="*/ 50291 h 147"/>
                <a:gd name="T4" fmla="*/ 63999 w 180"/>
                <a:gd name="T5" fmla="*/ 50291 h 147"/>
                <a:gd name="T6" fmla="*/ 63999 w 180"/>
                <a:gd name="T7" fmla="*/ 50291 h 147"/>
                <a:gd name="T8" fmla="*/ 85323 w 180"/>
                <a:gd name="T9" fmla="*/ 50291 h 147"/>
                <a:gd name="T10" fmla="*/ 106646 w 180"/>
                <a:gd name="T11" fmla="*/ 100582 h 147"/>
                <a:gd name="T12" fmla="*/ 85323 w 180"/>
                <a:gd name="T13" fmla="*/ 100582 h 147"/>
                <a:gd name="T14" fmla="*/ 85323 w 180"/>
                <a:gd name="T15" fmla="*/ 100582 h 147"/>
                <a:gd name="T16" fmla="*/ 85323 w 180"/>
                <a:gd name="T17" fmla="*/ 100582 h 147"/>
                <a:gd name="T18" fmla="*/ 85323 w 180"/>
                <a:gd name="T19" fmla="*/ 150873 h 147"/>
                <a:gd name="T20" fmla="*/ 63999 w 180"/>
                <a:gd name="T21" fmla="*/ 150873 h 147"/>
                <a:gd name="T22" fmla="*/ 63999 w 180"/>
                <a:gd name="T23" fmla="*/ 100582 h 147"/>
                <a:gd name="T24" fmla="*/ 42647 w 180"/>
                <a:gd name="T25" fmla="*/ 100582 h 147"/>
                <a:gd name="T26" fmla="*/ 42647 w 180"/>
                <a:gd name="T27" fmla="*/ 150873 h 147"/>
                <a:gd name="T28" fmla="*/ 21323 w 180"/>
                <a:gd name="T29" fmla="*/ 150873 h 147"/>
                <a:gd name="T30" fmla="*/ 21323 w 180"/>
                <a:gd name="T31" fmla="*/ 100582 h 147"/>
                <a:gd name="T32" fmla="*/ 21323 w 180"/>
                <a:gd name="T33" fmla="*/ 100582 h 147"/>
                <a:gd name="T34" fmla="*/ 21323 w 180"/>
                <a:gd name="T35" fmla="*/ 100582 h 147"/>
                <a:gd name="T36" fmla="*/ 21323 w 180"/>
                <a:gd name="T37" fmla="*/ 100582 h 147"/>
                <a:gd name="T38" fmla="*/ 42647 w 180"/>
                <a:gd name="T39" fmla="*/ 100582 h 147"/>
                <a:gd name="T40" fmla="*/ 42647 w 180"/>
                <a:gd name="T41" fmla="*/ 100582 h 147"/>
                <a:gd name="T42" fmla="*/ 21323 w 180"/>
                <a:gd name="T43" fmla="*/ 100582 h 147"/>
                <a:gd name="T44" fmla="*/ 21323 w 180"/>
                <a:gd name="T45" fmla="*/ 50291 h 147"/>
                <a:gd name="T46" fmla="*/ 21323 w 180"/>
                <a:gd name="T47" fmla="*/ 50291 h 147"/>
                <a:gd name="T48" fmla="*/ 21323 w 180"/>
                <a:gd name="T49" fmla="*/ 50291 h 147"/>
                <a:gd name="T50" fmla="*/ 21323 w 180"/>
                <a:gd name="T51" fmla="*/ 50291 h 147"/>
                <a:gd name="T52" fmla="*/ 0 w 180"/>
                <a:gd name="T53" fmla="*/ 50291 h 147"/>
                <a:gd name="T54" fmla="*/ 21323 w 180"/>
                <a:gd name="T55" fmla="*/ 50291 h 147"/>
                <a:gd name="T56" fmla="*/ 21323 w 180"/>
                <a:gd name="T57" fmla="*/ 50291 h 147"/>
                <a:gd name="T58" fmla="*/ 21323 w 180"/>
                <a:gd name="T59" fmla="*/ 50291 h 147"/>
                <a:gd name="T60" fmla="*/ 21323 w 180"/>
                <a:gd name="T61" fmla="*/ 50291 h 147"/>
                <a:gd name="T62" fmla="*/ 42647 w 180"/>
                <a:gd name="T63" fmla="*/ 50291 h 147"/>
                <a:gd name="T64" fmla="*/ 42647 w 180"/>
                <a:gd name="T65" fmla="*/ 50291 h 147"/>
                <a:gd name="T66" fmla="*/ 21323 w 180"/>
                <a:gd name="T67" fmla="*/ 50291 h 147"/>
                <a:gd name="T68" fmla="*/ 42647 w 180"/>
                <a:gd name="T69" fmla="*/ 0 h 147"/>
                <a:gd name="T70" fmla="*/ 42647 w 180"/>
                <a:gd name="T71" fmla="*/ 502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47"/>
                <a:gd name="T110" fmla="*/ 180 w 18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47">
                  <a:moveTo>
                    <a:pt x="67" y="5"/>
                  </a:moveTo>
                  <a:lnTo>
                    <a:pt x="77" y="5"/>
                  </a:lnTo>
                  <a:lnTo>
                    <a:pt x="104" y="13"/>
                  </a:lnTo>
                  <a:lnTo>
                    <a:pt x="129" y="32"/>
                  </a:lnTo>
                  <a:lnTo>
                    <a:pt x="146" y="55"/>
                  </a:lnTo>
                  <a:lnTo>
                    <a:pt x="180" y="83"/>
                  </a:lnTo>
                  <a:lnTo>
                    <a:pt x="162" y="89"/>
                  </a:lnTo>
                  <a:lnTo>
                    <a:pt x="149" y="107"/>
                  </a:lnTo>
                  <a:lnTo>
                    <a:pt x="147" y="114"/>
                  </a:lnTo>
                  <a:lnTo>
                    <a:pt x="140" y="147"/>
                  </a:lnTo>
                  <a:lnTo>
                    <a:pt x="115" y="137"/>
                  </a:lnTo>
                  <a:lnTo>
                    <a:pt x="109" y="109"/>
                  </a:lnTo>
                  <a:lnTo>
                    <a:pt x="87" y="121"/>
                  </a:lnTo>
                  <a:lnTo>
                    <a:pt x="60" y="136"/>
                  </a:lnTo>
                  <a:lnTo>
                    <a:pt x="46" y="133"/>
                  </a:lnTo>
                  <a:lnTo>
                    <a:pt x="31" y="120"/>
                  </a:lnTo>
                  <a:lnTo>
                    <a:pt x="24" y="107"/>
                  </a:lnTo>
                  <a:lnTo>
                    <a:pt x="34" y="93"/>
                  </a:lnTo>
                  <a:lnTo>
                    <a:pt x="43" y="104"/>
                  </a:lnTo>
                  <a:lnTo>
                    <a:pt x="72" y="119"/>
                  </a:lnTo>
                  <a:lnTo>
                    <a:pt x="80" y="106"/>
                  </a:lnTo>
                  <a:lnTo>
                    <a:pt x="50" y="82"/>
                  </a:lnTo>
                  <a:lnTo>
                    <a:pt x="41" y="63"/>
                  </a:lnTo>
                  <a:lnTo>
                    <a:pt x="30" y="55"/>
                  </a:lnTo>
                  <a:lnTo>
                    <a:pt x="30" y="45"/>
                  </a:lnTo>
                  <a:lnTo>
                    <a:pt x="17" y="39"/>
                  </a:lnTo>
                  <a:lnTo>
                    <a:pt x="0" y="37"/>
                  </a:lnTo>
                  <a:lnTo>
                    <a:pt x="5" y="22"/>
                  </a:lnTo>
                  <a:lnTo>
                    <a:pt x="6" y="13"/>
                  </a:lnTo>
                  <a:lnTo>
                    <a:pt x="21" y="13"/>
                  </a:lnTo>
                  <a:lnTo>
                    <a:pt x="30" y="20"/>
                  </a:lnTo>
                  <a:lnTo>
                    <a:pt x="54" y="39"/>
                  </a:lnTo>
                  <a:lnTo>
                    <a:pt x="57" y="25"/>
                  </a:lnTo>
                  <a:lnTo>
                    <a:pt x="48" y="11"/>
                  </a:lnTo>
                  <a:lnTo>
                    <a:pt x="54" y="0"/>
                  </a:lnTo>
                  <a:lnTo>
                    <a:pt x="67" y="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1" name="Freeform 506">
              <a:extLst>
                <a:ext uri="{FF2B5EF4-FFF2-40B4-BE49-F238E27FC236}">
                  <a16:creationId xmlns:a16="http://schemas.microsoft.com/office/drawing/2014/main" id="{C26ABC3B-E59A-32DE-7331-FD2A474A83ED}"/>
                </a:ext>
              </a:extLst>
            </p:cNvPr>
            <p:cNvSpPr>
              <a:spLocks noChangeAspect="1"/>
            </p:cNvSpPr>
            <p:nvPr/>
          </p:nvSpPr>
          <p:spPr bwMode="auto">
            <a:xfrm>
              <a:off x="4822294" y="3433555"/>
              <a:ext cx="81869" cy="73714"/>
            </a:xfrm>
            <a:custGeom>
              <a:avLst/>
              <a:gdLst>
                <a:gd name="T0" fmla="*/ 0 w 118"/>
                <a:gd name="T1" fmla="*/ 0 h 91"/>
                <a:gd name="T2" fmla="*/ 19302 w 118"/>
                <a:gd name="T3" fmla="*/ 0 h 91"/>
                <a:gd name="T4" fmla="*/ 19302 w 118"/>
                <a:gd name="T5" fmla="*/ 0 h 91"/>
                <a:gd name="T6" fmla="*/ 38578 w 118"/>
                <a:gd name="T7" fmla="*/ 44339 h 91"/>
                <a:gd name="T8" fmla="*/ 38578 w 118"/>
                <a:gd name="T9" fmla="*/ 0 h 91"/>
                <a:gd name="T10" fmla="*/ 38578 w 118"/>
                <a:gd name="T11" fmla="*/ 44339 h 91"/>
                <a:gd name="T12" fmla="*/ 38578 w 118"/>
                <a:gd name="T13" fmla="*/ 44339 h 91"/>
                <a:gd name="T14" fmla="*/ 57881 w 118"/>
                <a:gd name="T15" fmla="*/ 44339 h 91"/>
                <a:gd name="T16" fmla="*/ 57881 w 118"/>
                <a:gd name="T17" fmla="*/ 44339 h 91"/>
                <a:gd name="T18" fmla="*/ 38578 w 118"/>
                <a:gd name="T19" fmla="*/ 0 h 91"/>
                <a:gd name="T20" fmla="*/ 38578 w 118"/>
                <a:gd name="T21" fmla="*/ 0 h 91"/>
                <a:gd name="T22" fmla="*/ 38578 w 118"/>
                <a:gd name="T23" fmla="*/ 0 h 91"/>
                <a:gd name="T24" fmla="*/ 38578 w 118"/>
                <a:gd name="T25" fmla="*/ 0 h 91"/>
                <a:gd name="T26" fmla="*/ 19302 w 118"/>
                <a:gd name="T27" fmla="*/ 0 h 91"/>
                <a:gd name="T28" fmla="*/ 19302 w 118"/>
                <a:gd name="T29" fmla="*/ 0 h 91"/>
                <a:gd name="T30" fmla="*/ 19302 w 118"/>
                <a:gd name="T31" fmla="*/ 0 h 91"/>
                <a:gd name="T32" fmla="*/ 19302 w 118"/>
                <a:gd name="T33" fmla="*/ 0 h 91"/>
                <a:gd name="T34" fmla="*/ 0 w 118"/>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1"/>
                <a:gd name="T56" fmla="*/ 118 w 11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1">
                  <a:moveTo>
                    <a:pt x="0" y="14"/>
                  </a:moveTo>
                  <a:lnTo>
                    <a:pt x="14" y="28"/>
                  </a:lnTo>
                  <a:lnTo>
                    <a:pt x="30" y="51"/>
                  </a:lnTo>
                  <a:lnTo>
                    <a:pt x="58" y="79"/>
                  </a:lnTo>
                  <a:lnTo>
                    <a:pt x="76" y="62"/>
                  </a:lnTo>
                  <a:lnTo>
                    <a:pt x="78" y="78"/>
                  </a:lnTo>
                  <a:lnTo>
                    <a:pt x="91" y="79"/>
                  </a:lnTo>
                  <a:lnTo>
                    <a:pt x="110" y="91"/>
                  </a:lnTo>
                  <a:lnTo>
                    <a:pt x="118" y="78"/>
                  </a:lnTo>
                  <a:lnTo>
                    <a:pt x="88" y="54"/>
                  </a:lnTo>
                  <a:lnTo>
                    <a:pt x="82" y="37"/>
                  </a:lnTo>
                  <a:lnTo>
                    <a:pt x="68" y="27"/>
                  </a:lnTo>
                  <a:lnTo>
                    <a:pt x="68" y="17"/>
                  </a:lnTo>
                  <a:lnTo>
                    <a:pt x="55" y="11"/>
                  </a:lnTo>
                  <a:lnTo>
                    <a:pt x="37" y="7"/>
                  </a:lnTo>
                  <a:lnTo>
                    <a:pt x="20" y="0"/>
                  </a:lnTo>
                  <a:lnTo>
                    <a:pt x="4" y="3"/>
                  </a:lnTo>
                  <a:lnTo>
                    <a:pt x="0" y="14"/>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2" name="Freeform 507">
              <a:extLst>
                <a:ext uri="{FF2B5EF4-FFF2-40B4-BE49-F238E27FC236}">
                  <a16:creationId xmlns:a16="http://schemas.microsoft.com/office/drawing/2014/main" id="{3BC4E59A-C06B-86C0-2E75-7D7FC5EE6AA5}"/>
                </a:ext>
              </a:extLst>
            </p:cNvPr>
            <p:cNvSpPr>
              <a:spLocks noChangeAspect="1"/>
            </p:cNvSpPr>
            <p:nvPr/>
          </p:nvSpPr>
          <p:spPr bwMode="auto">
            <a:xfrm>
              <a:off x="4868141" y="3030591"/>
              <a:ext cx="856353" cy="422621"/>
            </a:xfrm>
            <a:custGeom>
              <a:avLst/>
              <a:gdLst>
                <a:gd name="T0" fmla="*/ 636342 w 1227"/>
                <a:gd name="T1" fmla="*/ 136751 h 525"/>
                <a:gd name="T2" fmla="*/ 572713 w 1227"/>
                <a:gd name="T3" fmla="*/ 136751 h 525"/>
                <a:gd name="T4" fmla="*/ 530304 w 1227"/>
                <a:gd name="T5" fmla="*/ 91149 h 525"/>
                <a:gd name="T6" fmla="*/ 509085 w 1227"/>
                <a:gd name="T7" fmla="*/ 91149 h 525"/>
                <a:gd name="T8" fmla="*/ 466647 w 1227"/>
                <a:gd name="T9" fmla="*/ 91149 h 525"/>
                <a:gd name="T10" fmla="*/ 424237 w 1227"/>
                <a:gd name="T11" fmla="*/ 45602 h 525"/>
                <a:gd name="T12" fmla="*/ 339390 w 1227"/>
                <a:gd name="T13" fmla="*/ 0 h 525"/>
                <a:gd name="T14" fmla="*/ 318171 w 1227"/>
                <a:gd name="T15" fmla="*/ 0 h 525"/>
                <a:gd name="T16" fmla="*/ 254542 w 1227"/>
                <a:gd name="T17" fmla="*/ 0 h 525"/>
                <a:gd name="T18" fmla="*/ 212105 w 1227"/>
                <a:gd name="T19" fmla="*/ 0 h 525"/>
                <a:gd name="T20" fmla="*/ 169695 w 1227"/>
                <a:gd name="T21" fmla="*/ 0 h 525"/>
                <a:gd name="T22" fmla="*/ 169695 w 1227"/>
                <a:gd name="T23" fmla="*/ 45602 h 525"/>
                <a:gd name="T24" fmla="*/ 190914 w 1227"/>
                <a:gd name="T25" fmla="*/ 91149 h 525"/>
                <a:gd name="T26" fmla="*/ 190914 w 1227"/>
                <a:gd name="T27" fmla="*/ 91149 h 525"/>
                <a:gd name="T28" fmla="*/ 169695 w 1227"/>
                <a:gd name="T29" fmla="*/ 91149 h 525"/>
                <a:gd name="T30" fmla="*/ 127257 w 1227"/>
                <a:gd name="T31" fmla="*/ 91149 h 525"/>
                <a:gd name="T32" fmla="*/ 106067 w 1227"/>
                <a:gd name="T33" fmla="*/ 91149 h 525"/>
                <a:gd name="T34" fmla="*/ 84847 w 1227"/>
                <a:gd name="T35" fmla="*/ 91149 h 525"/>
                <a:gd name="T36" fmla="*/ 42410 w 1227"/>
                <a:gd name="T37" fmla="*/ 91149 h 525"/>
                <a:gd name="T38" fmla="*/ 21219 w 1227"/>
                <a:gd name="T39" fmla="*/ 91149 h 525"/>
                <a:gd name="T40" fmla="*/ 21219 w 1227"/>
                <a:gd name="T41" fmla="*/ 136751 h 525"/>
                <a:gd name="T42" fmla="*/ 21219 w 1227"/>
                <a:gd name="T43" fmla="*/ 91149 h 525"/>
                <a:gd name="T44" fmla="*/ 0 w 1227"/>
                <a:gd name="T45" fmla="*/ 136751 h 525"/>
                <a:gd name="T46" fmla="*/ 21219 w 1227"/>
                <a:gd name="T47" fmla="*/ 182353 h 525"/>
                <a:gd name="T48" fmla="*/ 42410 w 1227"/>
                <a:gd name="T49" fmla="*/ 182353 h 525"/>
                <a:gd name="T50" fmla="*/ 42410 w 1227"/>
                <a:gd name="T51" fmla="*/ 227955 h 525"/>
                <a:gd name="T52" fmla="*/ 106067 w 1227"/>
                <a:gd name="T53" fmla="*/ 182353 h 525"/>
                <a:gd name="T54" fmla="*/ 106067 w 1227"/>
                <a:gd name="T55" fmla="*/ 227955 h 525"/>
                <a:gd name="T56" fmla="*/ 84847 w 1227"/>
                <a:gd name="T57" fmla="*/ 273503 h 525"/>
                <a:gd name="T58" fmla="*/ 106067 w 1227"/>
                <a:gd name="T59" fmla="*/ 319105 h 525"/>
                <a:gd name="T60" fmla="*/ 148476 w 1227"/>
                <a:gd name="T61" fmla="*/ 319105 h 525"/>
                <a:gd name="T62" fmla="*/ 169695 w 1227"/>
                <a:gd name="T63" fmla="*/ 319105 h 525"/>
                <a:gd name="T64" fmla="*/ 169695 w 1227"/>
                <a:gd name="T65" fmla="*/ 227955 h 525"/>
                <a:gd name="T66" fmla="*/ 190914 w 1227"/>
                <a:gd name="T67" fmla="*/ 227955 h 525"/>
                <a:gd name="T68" fmla="*/ 212105 w 1227"/>
                <a:gd name="T69" fmla="*/ 182353 h 525"/>
                <a:gd name="T70" fmla="*/ 212105 w 1227"/>
                <a:gd name="T71" fmla="*/ 227955 h 525"/>
                <a:gd name="T72" fmla="*/ 233323 w 1227"/>
                <a:gd name="T73" fmla="*/ 227955 h 525"/>
                <a:gd name="T74" fmla="*/ 233323 w 1227"/>
                <a:gd name="T75" fmla="*/ 273503 h 525"/>
                <a:gd name="T76" fmla="*/ 254542 w 1227"/>
                <a:gd name="T77" fmla="*/ 273503 h 525"/>
                <a:gd name="T78" fmla="*/ 296952 w 1227"/>
                <a:gd name="T79" fmla="*/ 273503 h 525"/>
                <a:gd name="T80" fmla="*/ 318171 w 1227"/>
                <a:gd name="T81" fmla="*/ 319105 h 525"/>
                <a:gd name="T82" fmla="*/ 318171 w 1227"/>
                <a:gd name="T83" fmla="*/ 364707 h 525"/>
                <a:gd name="T84" fmla="*/ 360609 w 1227"/>
                <a:gd name="T85" fmla="*/ 364707 h 525"/>
                <a:gd name="T86" fmla="*/ 424237 w 1227"/>
                <a:gd name="T87" fmla="*/ 364707 h 525"/>
                <a:gd name="T88" fmla="*/ 403018 w 1227"/>
                <a:gd name="T89" fmla="*/ 319105 h 525"/>
                <a:gd name="T90" fmla="*/ 424237 w 1227"/>
                <a:gd name="T91" fmla="*/ 319105 h 525"/>
                <a:gd name="T92" fmla="*/ 445456 w 1227"/>
                <a:gd name="T93" fmla="*/ 319105 h 525"/>
                <a:gd name="T94" fmla="*/ 487866 w 1227"/>
                <a:gd name="T95" fmla="*/ 319105 h 525"/>
                <a:gd name="T96" fmla="*/ 551494 w 1227"/>
                <a:gd name="T97" fmla="*/ 319105 h 525"/>
                <a:gd name="T98" fmla="*/ 551494 w 1227"/>
                <a:gd name="T99" fmla="*/ 273503 h 525"/>
                <a:gd name="T100" fmla="*/ 593932 w 1227"/>
                <a:gd name="T101" fmla="*/ 182353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
                <a:gd name="T154" fmla="*/ 0 h 525"/>
                <a:gd name="T155" fmla="*/ 1227 w 1227"/>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 h="525">
                  <a:moveTo>
                    <a:pt x="1198" y="269"/>
                  </a:moveTo>
                  <a:lnTo>
                    <a:pt x="1227" y="259"/>
                  </a:lnTo>
                  <a:lnTo>
                    <a:pt x="1166" y="216"/>
                  </a:lnTo>
                  <a:lnTo>
                    <a:pt x="1127" y="233"/>
                  </a:lnTo>
                  <a:lnTo>
                    <a:pt x="1069" y="218"/>
                  </a:lnTo>
                  <a:lnTo>
                    <a:pt x="1045" y="205"/>
                  </a:lnTo>
                  <a:lnTo>
                    <a:pt x="1019" y="205"/>
                  </a:lnTo>
                  <a:lnTo>
                    <a:pt x="1006" y="179"/>
                  </a:lnTo>
                  <a:lnTo>
                    <a:pt x="998" y="162"/>
                  </a:lnTo>
                  <a:lnTo>
                    <a:pt x="977" y="162"/>
                  </a:lnTo>
                  <a:lnTo>
                    <a:pt x="958" y="162"/>
                  </a:lnTo>
                  <a:lnTo>
                    <a:pt x="940" y="168"/>
                  </a:lnTo>
                  <a:lnTo>
                    <a:pt x="910" y="140"/>
                  </a:lnTo>
                  <a:lnTo>
                    <a:pt x="897" y="145"/>
                  </a:lnTo>
                  <a:lnTo>
                    <a:pt x="883" y="151"/>
                  </a:lnTo>
                  <a:lnTo>
                    <a:pt x="868" y="157"/>
                  </a:lnTo>
                  <a:lnTo>
                    <a:pt x="841" y="136"/>
                  </a:lnTo>
                  <a:lnTo>
                    <a:pt x="781" y="86"/>
                  </a:lnTo>
                  <a:lnTo>
                    <a:pt x="735" y="58"/>
                  </a:lnTo>
                  <a:lnTo>
                    <a:pt x="705" y="31"/>
                  </a:lnTo>
                  <a:lnTo>
                    <a:pt x="655" y="62"/>
                  </a:lnTo>
                  <a:lnTo>
                    <a:pt x="647" y="41"/>
                  </a:lnTo>
                  <a:lnTo>
                    <a:pt x="575" y="38"/>
                  </a:lnTo>
                  <a:lnTo>
                    <a:pt x="566" y="38"/>
                  </a:lnTo>
                  <a:lnTo>
                    <a:pt x="535" y="0"/>
                  </a:lnTo>
                  <a:lnTo>
                    <a:pt x="500" y="3"/>
                  </a:lnTo>
                  <a:lnTo>
                    <a:pt x="478" y="20"/>
                  </a:lnTo>
                  <a:lnTo>
                    <a:pt x="433" y="29"/>
                  </a:lnTo>
                  <a:lnTo>
                    <a:pt x="419" y="21"/>
                  </a:lnTo>
                  <a:lnTo>
                    <a:pt x="395" y="44"/>
                  </a:lnTo>
                  <a:lnTo>
                    <a:pt x="378" y="41"/>
                  </a:lnTo>
                  <a:lnTo>
                    <a:pt x="314" y="45"/>
                  </a:lnTo>
                  <a:lnTo>
                    <a:pt x="302" y="44"/>
                  </a:lnTo>
                  <a:lnTo>
                    <a:pt x="292" y="48"/>
                  </a:lnTo>
                  <a:lnTo>
                    <a:pt x="319" y="78"/>
                  </a:lnTo>
                  <a:lnTo>
                    <a:pt x="302" y="104"/>
                  </a:lnTo>
                  <a:lnTo>
                    <a:pt x="304" y="124"/>
                  </a:lnTo>
                  <a:lnTo>
                    <a:pt x="304" y="133"/>
                  </a:lnTo>
                  <a:lnTo>
                    <a:pt x="337" y="133"/>
                  </a:lnTo>
                  <a:lnTo>
                    <a:pt x="347" y="151"/>
                  </a:lnTo>
                  <a:lnTo>
                    <a:pt x="347" y="168"/>
                  </a:lnTo>
                  <a:lnTo>
                    <a:pt x="337" y="172"/>
                  </a:lnTo>
                  <a:lnTo>
                    <a:pt x="324" y="162"/>
                  </a:lnTo>
                  <a:lnTo>
                    <a:pt x="309" y="168"/>
                  </a:lnTo>
                  <a:lnTo>
                    <a:pt x="302" y="177"/>
                  </a:lnTo>
                  <a:lnTo>
                    <a:pt x="276" y="162"/>
                  </a:lnTo>
                  <a:lnTo>
                    <a:pt x="269" y="147"/>
                  </a:lnTo>
                  <a:lnTo>
                    <a:pt x="246" y="154"/>
                  </a:lnTo>
                  <a:lnTo>
                    <a:pt x="246" y="160"/>
                  </a:lnTo>
                  <a:lnTo>
                    <a:pt x="231" y="147"/>
                  </a:lnTo>
                  <a:lnTo>
                    <a:pt x="209" y="162"/>
                  </a:lnTo>
                  <a:lnTo>
                    <a:pt x="183" y="168"/>
                  </a:lnTo>
                  <a:lnTo>
                    <a:pt x="176" y="162"/>
                  </a:lnTo>
                  <a:lnTo>
                    <a:pt x="167" y="147"/>
                  </a:lnTo>
                  <a:lnTo>
                    <a:pt x="134" y="145"/>
                  </a:lnTo>
                  <a:lnTo>
                    <a:pt x="78" y="141"/>
                  </a:lnTo>
                  <a:lnTo>
                    <a:pt x="64" y="145"/>
                  </a:lnTo>
                  <a:lnTo>
                    <a:pt x="58" y="154"/>
                  </a:lnTo>
                  <a:lnTo>
                    <a:pt x="50" y="151"/>
                  </a:lnTo>
                  <a:lnTo>
                    <a:pt x="41" y="167"/>
                  </a:lnTo>
                  <a:lnTo>
                    <a:pt x="33" y="179"/>
                  </a:lnTo>
                  <a:lnTo>
                    <a:pt x="33" y="185"/>
                  </a:lnTo>
                  <a:lnTo>
                    <a:pt x="38" y="195"/>
                  </a:lnTo>
                  <a:lnTo>
                    <a:pt x="28" y="199"/>
                  </a:lnTo>
                  <a:lnTo>
                    <a:pt x="18" y="179"/>
                  </a:lnTo>
                  <a:lnTo>
                    <a:pt x="4" y="182"/>
                  </a:lnTo>
                  <a:lnTo>
                    <a:pt x="0" y="208"/>
                  </a:lnTo>
                  <a:lnTo>
                    <a:pt x="0" y="226"/>
                  </a:lnTo>
                  <a:lnTo>
                    <a:pt x="0" y="240"/>
                  </a:lnTo>
                  <a:lnTo>
                    <a:pt x="7" y="253"/>
                  </a:lnTo>
                  <a:lnTo>
                    <a:pt x="16" y="264"/>
                  </a:lnTo>
                  <a:lnTo>
                    <a:pt x="16" y="280"/>
                  </a:lnTo>
                  <a:lnTo>
                    <a:pt x="28" y="277"/>
                  </a:lnTo>
                  <a:lnTo>
                    <a:pt x="45" y="266"/>
                  </a:lnTo>
                  <a:lnTo>
                    <a:pt x="55" y="277"/>
                  </a:lnTo>
                  <a:lnTo>
                    <a:pt x="68" y="293"/>
                  </a:lnTo>
                  <a:lnTo>
                    <a:pt x="78" y="308"/>
                  </a:lnTo>
                  <a:lnTo>
                    <a:pt x="92" y="336"/>
                  </a:lnTo>
                  <a:lnTo>
                    <a:pt x="117" y="331"/>
                  </a:lnTo>
                  <a:lnTo>
                    <a:pt x="159" y="322"/>
                  </a:lnTo>
                  <a:lnTo>
                    <a:pt x="222" y="314"/>
                  </a:lnTo>
                  <a:lnTo>
                    <a:pt x="238" y="332"/>
                  </a:lnTo>
                  <a:lnTo>
                    <a:pt x="241" y="370"/>
                  </a:lnTo>
                  <a:lnTo>
                    <a:pt x="211" y="376"/>
                  </a:lnTo>
                  <a:lnTo>
                    <a:pt x="183" y="385"/>
                  </a:lnTo>
                  <a:lnTo>
                    <a:pt x="187" y="410"/>
                  </a:lnTo>
                  <a:lnTo>
                    <a:pt x="146" y="410"/>
                  </a:lnTo>
                  <a:lnTo>
                    <a:pt x="183" y="461"/>
                  </a:lnTo>
                  <a:lnTo>
                    <a:pt x="201" y="465"/>
                  </a:lnTo>
                  <a:lnTo>
                    <a:pt x="219" y="469"/>
                  </a:lnTo>
                  <a:lnTo>
                    <a:pt x="226" y="491"/>
                  </a:lnTo>
                  <a:lnTo>
                    <a:pt x="236" y="482"/>
                  </a:lnTo>
                  <a:lnTo>
                    <a:pt x="270" y="476"/>
                  </a:lnTo>
                  <a:lnTo>
                    <a:pt x="289" y="485"/>
                  </a:lnTo>
                  <a:lnTo>
                    <a:pt x="302" y="496"/>
                  </a:lnTo>
                  <a:lnTo>
                    <a:pt x="310" y="485"/>
                  </a:lnTo>
                  <a:lnTo>
                    <a:pt x="331" y="488"/>
                  </a:lnTo>
                  <a:lnTo>
                    <a:pt x="294" y="372"/>
                  </a:lnTo>
                  <a:lnTo>
                    <a:pt x="309" y="366"/>
                  </a:lnTo>
                  <a:lnTo>
                    <a:pt x="360" y="341"/>
                  </a:lnTo>
                  <a:lnTo>
                    <a:pt x="367" y="339"/>
                  </a:lnTo>
                  <a:lnTo>
                    <a:pt x="360" y="331"/>
                  </a:lnTo>
                  <a:lnTo>
                    <a:pt x="371" y="334"/>
                  </a:lnTo>
                  <a:lnTo>
                    <a:pt x="371" y="322"/>
                  </a:lnTo>
                  <a:lnTo>
                    <a:pt x="378" y="314"/>
                  </a:lnTo>
                  <a:lnTo>
                    <a:pt x="382" y="318"/>
                  </a:lnTo>
                  <a:lnTo>
                    <a:pt x="392" y="318"/>
                  </a:lnTo>
                  <a:lnTo>
                    <a:pt x="403" y="325"/>
                  </a:lnTo>
                  <a:lnTo>
                    <a:pt x="418" y="310"/>
                  </a:lnTo>
                  <a:lnTo>
                    <a:pt x="428" y="314"/>
                  </a:lnTo>
                  <a:lnTo>
                    <a:pt x="416" y="334"/>
                  </a:lnTo>
                  <a:lnTo>
                    <a:pt x="425" y="362"/>
                  </a:lnTo>
                  <a:lnTo>
                    <a:pt x="449" y="377"/>
                  </a:lnTo>
                  <a:lnTo>
                    <a:pt x="449" y="385"/>
                  </a:lnTo>
                  <a:lnTo>
                    <a:pt x="442" y="397"/>
                  </a:lnTo>
                  <a:lnTo>
                    <a:pt x="444" y="403"/>
                  </a:lnTo>
                  <a:lnTo>
                    <a:pt x="476" y="414"/>
                  </a:lnTo>
                  <a:lnTo>
                    <a:pt x="486" y="433"/>
                  </a:lnTo>
                  <a:lnTo>
                    <a:pt x="515" y="423"/>
                  </a:lnTo>
                  <a:lnTo>
                    <a:pt x="549" y="414"/>
                  </a:lnTo>
                  <a:lnTo>
                    <a:pt x="575" y="468"/>
                  </a:lnTo>
                  <a:lnTo>
                    <a:pt x="585" y="492"/>
                  </a:lnTo>
                  <a:lnTo>
                    <a:pt x="576" y="496"/>
                  </a:lnTo>
                  <a:lnTo>
                    <a:pt x="572" y="506"/>
                  </a:lnTo>
                  <a:lnTo>
                    <a:pt x="596" y="515"/>
                  </a:lnTo>
                  <a:lnTo>
                    <a:pt x="606" y="525"/>
                  </a:lnTo>
                  <a:lnTo>
                    <a:pt x="640" y="515"/>
                  </a:lnTo>
                  <a:lnTo>
                    <a:pt x="653" y="525"/>
                  </a:lnTo>
                  <a:lnTo>
                    <a:pt x="675" y="512"/>
                  </a:lnTo>
                  <a:lnTo>
                    <a:pt x="694" y="510"/>
                  </a:lnTo>
                  <a:lnTo>
                    <a:pt x="716" y="513"/>
                  </a:lnTo>
                  <a:lnTo>
                    <a:pt x="760" y="513"/>
                  </a:lnTo>
                  <a:lnTo>
                    <a:pt x="749" y="503"/>
                  </a:lnTo>
                  <a:lnTo>
                    <a:pt x="749" y="488"/>
                  </a:lnTo>
                  <a:lnTo>
                    <a:pt x="757" y="478"/>
                  </a:lnTo>
                  <a:lnTo>
                    <a:pt x="757" y="469"/>
                  </a:lnTo>
                  <a:lnTo>
                    <a:pt x="742" y="462"/>
                  </a:lnTo>
                  <a:lnTo>
                    <a:pt x="772" y="459"/>
                  </a:lnTo>
                  <a:lnTo>
                    <a:pt x="797" y="462"/>
                  </a:lnTo>
                  <a:lnTo>
                    <a:pt x="801" y="469"/>
                  </a:lnTo>
                  <a:lnTo>
                    <a:pt x="822" y="468"/>
                  </a:lnTo>
                  <a:lnTo>
                    <a:pt x="808" y="444"/>
                  </a:lnTo>
                  <a:lnTo>
                    <a:pt x="824" y="441"/>
                  </a:lnTo>
                  <a:lnTo>
                    <a:pt x="896" y="451"/>
                  </a:lnTo>
                  <a:lnTo>
                    <a:pt x="954" y="455"/>
                  </a:lnTo>
                  <a:lnTo>
                    <a:pt x="998" y="475"/>
                  </a:lnTo>
                  <a:lnTo>
                    <a:pt x="1019" y="475"/>
                  </a:lnTo>
                  <a:lnTo>
                    <a:pt x="1026" y="496"/>
                  </a:lnTo>
                  <a:lnTo>
                    <a:pt x="1045" y="451"/>
                  </a:lnTo>
                  <a:lnTo>
                    <a:pt x="1019" y="400"/>
                  </a:lnTo>
                  <a:lnTo>
                    <a:pt x="1091" y="383"/>
                  </a:lnTo>
                  <a:lnTo>
                    <a:pt x="1101" y="355"/>
                  </a:lnTo>
                  <a:lnTo>
                    <a:pt x="1111" y="314"/>
                  </a:lnTo>
                  <a:lnTo>
                    <a:pt x="1186" y="318"/>
                  </a:lnTo>
                  <a:lnTo>
                    <a:pt x="1198" y="26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3" name="Freeform 508">
              <a:extLst>
                <a:ext uri="{FF2B5EF4-FFF2-40B4-BE49-F238E27FC236}">
                  <a16:creationId xmlns:a16="http://schemas.microsoft.com/office/drawing/2014/main" id="{0E36EB53-30E9-F4FD-17FE-326FCAE9C6AC}"/>
                </a:ext>
              </a:extLst>
            </p:cNvPr>
            <p:cNvSpPr>
              <a:spLocks noChangeAspect="1"/>
            </p:cNvSpPr>
            <p:nvPr/>
          </p:nvSpPr>
          <p:spPr bwMode="auto">
            <a:xfrm>
              <a:off x="5074451" y="3304149"/>
              <a:ext cx="373324" cy="262091"/>
            </a:xfrm>
            <a:custGeom>
              <a:avLst/>
              <a:gdLst>
                <a:gd name="T0" fmla="*/ 20836 w 536"/>
                <a:gd name="T1" fmla="*/ 90002 h 326"/>
                <a:gd name="T2" fmla="*/ 41671 w 536"/>
                <a:gd name="T3" fmla="*/ 45001 h 326"/>
                <a:gd name="T4" fmla="*/ 41671 w 536"/>
                <a:gd name="T5" fmla="*/ 45001 h 326"/>
                <a:gd name="T6" fmla="*/ 41671 w 536"/>
                <a:gd name="T7" fmla="*/ 45001 h 326"/>
                <a:gd name="T8" fmla="*/ 62507 w 536"/>
                <a:gd name="T9" fmla="*/ 45001 h 326"/>
                <a:gd name="T10" fmla="*/ 62507 w 536"/>
                <a:gd name="T11" fmla="*/ 90002 h 326"/>
                <a:gd name="T12" fmla="*/ 62507 w 536"/>
                <a:gd name="T13" fmla="*/ 90002 h 326"/>
                <a:gd name="T14" fmla="*/ 83315 w 536"/>
                <a:gd name="T15" fmla="*/ 90002 h 326"/>
                <a:gd name="T16" fmla="*/ 83315 w 536"/>
                <a:gd name="T17" fmla="*/ 90002 h 326"/>
                <a:gd name="T18" fmla="*/ 104151 w 536"/>
                <a:gd name="T19" fmla="*/ 90002 h 326"/>
                <a:gd name="T20" fmla="*/ 124986 w 536"/>
                <a:gd name="T21" fmla="*/ 135057 h 326"/>
                <a:gd name="T22" fmla="*/ 145822 w 536"/>
                <a:gd name="T23" fmla="*/ 135057 h 326"/>
                <a:gd name="T24" fmla="*/ 187493 w 536"/>
                <a:gd name="T25" fmla="*/ 180059 h 326"/>
                <a:gd name="T26" fmla="*/ 187493 w 536"/>
                <a:gd name="T27" fmla="*/ 225059 h 326"/>
                <a:gd name="T28" fmla="*/ 187493 w 536"/>
                <a:gd name="T29" fmla="*/ 180059 h 326"/>
                <a:gd name="T30" fmla="*/ 187493 w 536"/>
                <a:gd name="T31" fmla="*/ 135057 h 326"/>
                <a:gd name="T32" fmla="*/ 187493 w 536"/>
                <a:gd name="T33" fmla="*/ 135057 h 326"/>
                <a:gd name="T34" fmla="*/ 208329 w 536"/>
                <a:gd name="T35" fmla="*/ 135057 h 326"/>
                <a:gd name="T36" fmla="*/ 229137 w 536"/>
                <a:gd name="T37" fmla="*/ 135057 h 326"/>
                <a:gd name="T38" fmla="*/ 270808 w 536"/>
                <a:gd name="T39" fmla="*/ 135057 h 326"/>
                <a:gd name="T40" fmla="*/ 270808 w 536"/>
                <a:gd name="T41" fmla="*/ 90002 h 326"/>
                <a:gd name="T42" fmla="*/ 229137 w 536"/>
                <a:gd name="T43" fmla="*/ 90002 h 326"/>
                <a:gd name="T44" fmla="*/ 208329 w 536"/>
                <a:gd name="T45" fmla="*/ 90002 h 326"/>
                <a:gd name="T46" fmla="*/ 187493 w 536"/>
                <a:gd name="T47" fmla="*/ 90002 h 326"/>
                <a:gd name="T48" fmla="*/ 166658 w 536"/>
                <a:gd name="T49" fmla="*/ 90002 h 326"/>
                <a:gd name="T50" fmla="*/ 166658 w 536"/>
                <a:gd name="T51" fmla="*/ 90002 h 326"/>
                <a:gd name="T52" fmla="*/ 145822 w 536"/>
                <a:gd name="T53" fmla="*/ 90002 h 326"/>
                <a:gd name="T54" fmla="*/ 145822 w 536"/>
                <a:gd name="T55" fmla="*/ 90002 h 326"/>
                <a:gd name="T56" fmla="*/ 145822 w 536"/>
                <a:gd name="T57" fmla="*/ 45001 h 326"/>
                <a:gd name="T58" fmla="*/ 104151 w 536"/>
                <a:gd name="T59" fmla="*/ 45001 h 326"/>
                <a:gd name="T60" fmla="*/ 83315 w 536"/>
                <a:gd name="T61" fmla="*/ 45001 h 326"/>
                <a:gd name="T62" fmla="*/ 41671 w 536"/>
                <a:gd name="T63" fmla="*/ 45001 h 326"/>
                <a:gd name="T64" fmla="*/ 41671 w 536"/>
                <a:gd name="T65" fmla="*/ 0 h 326"/>
                <a:gd name="T66" fmla="*/ 41671 w 536"/>
                <a:gd name="T67" fmla="*/ 0 h 326"/>
                <a:gd name="T68" fmla="*/ 20836 w 536"/>
                <a:gd name="T69" fmla="*/ 9000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6"/>
                <a:gd name="T106" fmla="*/ 0 h 326"/>
                <a:gd name="T107" fmla="*/ 536 w 53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6" h="326">
                  <a:moveTo>
                    <a:pt x="37" y="149"/>
                  </a:moveTo>
                  <a:lnTo>
                    <a:pt x="51" y="146"/>
                  </a:lnTo>
                  <a:lnTo>
                    <a:pt x="56" y="133"/>
                  </a:lnTo>
                  <a:lnTo>
                    <a:pt x="61" y="122"/>
                  </a:lnTo>
                  <a:lnTo>
                    <a:pt x="77" y="129"/>
                  </a:lnTo>
                  <a:lnTo>
                    <a:pt x="73" y="112"/>
                  </a:lnTo>
                  <a:lnTo>
                    <a:pt x="88" y="105"/>
                  </a:lnTo>
                  <a:lnTo>
                    <a:pt x="95" y="116"/>
                  </a:lnTo>
                  <a:lnTo>
                    <a:pt x="109" y="116"/>
                  </a:lnTo>
                  <a:lnTo>
                    <a:pt x="122" y="123"/>
                  </a:lnTo>
                  <a:lnTo>
                    <a:pt x="131" y="129"/>
                  </a:lnTo>
                  <a:lnTo>
                    <a:pt x="131" y="130"/>
                  </a:lnTo>
                  <a:lnTo>
                    <a:pt x="132" y="142"/>
                  </a:lnTo>
                  <a:lnTo>
                    <a:pt x="148" y="146"/>
                  </a:lnTo>
                  <a:lnTo>
                    <a:pt x="148" y="160"/>
                  </a:lnTo>
                  <a:lnTo>
                    <a:pt x="159" y="184"/>
                  </a:lnTo>
                  <a:lnTo>
                    <a:pt x="175" y="186"/>
                  </a:lnTo>
                  <a:lnTo>
                    <a:pt x="179" y="180"/>
                  </a:lnTo>
                  <a:lnTo>
                    <a:pt x="196" y="171"/>
                  </a:lnTo>
                  <a:lnTo>
                    <a:pt x="209" y="184"/>
                  </a:lnTo>
                  <a:lnTo>
                    <a:pt x="226" y="201"/>
                  </a:lnTo>
                  <a:lnTo>
                    <a:pt x="251" y="227"/>
                  </a:lnTo>
                  <a:lnTo>
                    <a:pt x="296" y="239"/>
                  </a:lnTo>
                  <a:lnTo>
                    <a:pt x="298" y="253"/>
                  </a:lnTo>
                  <a:lnTo>
                    <a:pt x="326" y="265"/>
                  </a:lnTo>
                  <a:lnTo>
                    <a:pt x="340" y="280"/>
                  </a:lnTo>
                  <a:lnTo>
                    <a:pt x="329" y="324"/>
                  </a:lnTo>
                  <a:lnTo>
                    <a:pt x="356" y="326"/>
                  </a:lnTo>
                  <a:lnTo>
                    <a:pt x="373" y="303"/>
                  </a:lnTo>
                  <a:lnTo>
                    <a:pt x="383" y="290"/>
                  </a:lnTo>
                  <a:lnTo>
                    <a:pt x="391" y="279"/>
                  </a:lnTo>
                  <a:lnTo>
                    <a:pt x="385" y="256"/>
                  </a:lnTo>
                  <a:lnTo>
                    <a:pt x="366" y="248"/>
                  </a:lnTo>
                  <a:lnTo>
                    <a:pt x="370" y="208"/>
                  </a:lnTo>
                  <a:lnTo>
                    <a:pt x="390" y="193"/>
                  </a:lnTo>
                  <a:lnTo>
                    <a:pt x="405" y="198"/>
                  </a:lnTo>
                  <a:lnTo>
                    <a:pt x="445" y="190"/>
                  </a:lnTo>
                  <a:lnTo>
                    <a:pt x="451" y="207"/>
                  </a:lnTo>
                  <a:lnTo>
                    <a:pt x="475" y="205"/>
                  </a:lnTo>
                  <a:lnTo>
                    <a:pt x="524" y="201"/>
                  </a:lnTo>
                  <a:lnTo>
                    <a:pt x="536" y="184"/>
                  </a:lnTo>
                  <a:lnTo>
                    <a:pt x="524" y="173"/>
                  </a:lnTo>
                  <a:lnTo>
                    <a:pt x="492" y="173"/>
                  </a:lnTo>
                  <a:lnTo>
                    <a:pt x="436" y="173"/>
                  </a:lnTo>
                  <a:lnTo>
                    <a:pt x="415" y="173"/>
                  </a:lnTo>
                  <a:lnTo>
                    <a:pt x="394" y="170"/>
                  </a:lnTo>
                  <a:lnTo>
                    <a:pt x="359" y="186"/>
                  </a:lnTo>
                  <a:lnTo>
                    <a:pt x="354" y="184"/>
                  </a:lnTo>
                  <a:lnTo>
                    <a:pt x="346" y="176"/>
                  </a:lnTo>
                  <a:lnTo>
                    <a:pt x="327" y="180"/>
                  </a:lnTo>
                  <a:lnTo>
                    <a:pt x="312" y="186"/>
                  </a:lnTo>
                  <a:lnTo>
                    <a:pt x="308" y="183"/>
                  </a:lnTo>
                  <a:lnTo>
                    <a:pt x="303" y="176"/>
                  </a:lnTo>
                  <a:lnTo>
                    <a:pt x="282" y="170"/>
                  </a:lnTo>
                  <a:lnTo>
                    <a:pt x="278" y="167"/>
                  </a:lnTo>
                  <a:lnTo>
                    <a:pt x="281" y="157"/>
                  </a:lnTo>
                  <a:lnTo>
                    <a:pt x="292" y="153"/>
                  </a:lnTo>
                  <a:lnTo>
                    <a:pt x="278" y="120"/>
                  </a:lnTo>
                  <a:lnTo>
                    <a:pt x="255" y="75"/>
                  </a:lnTo>
                  <a:lnTo>
                    <a:pt x="193" y="91"/>
                  </a:lnTo>
                  <a:lnTo>
                    <a:pt x="179" y="75"/>
                  </a:lnTo>
                  <a:lnTo>
                    <a:pt x="150" y="64"/>
                  </a:lnTo>
                  <a:lnTo>
                    <a:pt x="124" y="82"/>
                  </a:lnTo>
                  <a:lnTo>
                    <a:pt x="97" y="77"/>
                  </a:lnTo>
                  <a:lnTo>
                    <a:pt x="68" y="58"/>
                  </a:lnTo>
                  <a:lnTo>
                    <a:pt x="64" y="34"/>
                  </a:lnTo>
                  <a:lnTo>
                    <a:pt x="66" y="17"/>
                  </a:lnTo>
                  <a:lnTo>
                    <a:pt x="66" y="0"/>
                  </a:lnTo>
                  <a:lnTo>
                    <a:pt x="0" y="34"/>
                  </a:lnTo>
                  <a:lnTo>
                    <a:pt x="37" y="14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4" name="Freeform 509">
              <a:extLst>
                <a:ext uri="{FF2B5EF4-FFF2-40B4-BE49-F238E27FC236}">
                  <a16:creationId xmlns:a16="http://schemas.microsoft.com/office/drawing/2014/main" id="{B5D0EB5B-9E61-693E-5399-B15FCC2BE7F3}"/>
                </a:ext>
              </a:extLst>
            </p:cNvPr>
            <p:cNvSpPr>
              <a:spLocks noChangeAspect="1"/>
            </p:cNvSpPr>
            <p:nvPr/>
          </p:nvSpPr>
          <p:spPr bwMode="auto">
            <a:xfrm>
              <a:off x="5025330" y="3389328"/>
              <a:ext cx="288180" cy="230967"/>
            </a:xfrm>
            <a:custGeom>
              <a:avLst/>
              <a:gdLst>
                <a:gd name="T0" fmla="*/ 0 w 410"/>
                <a:gd name="T1" fmla="*/ 45862 h 286"/>
                <a:gd name="T2" fmla="*/ 21778 w 410"/>
                <a:gd name="T3" fmla="*/ 45862 h 286"/>
                <a:gd name="T4" fmla="*/ 21778 w 410"/>
                <a:gd name="T5" fmla="*/ 45862 h 286"/>
                <a:gd name="T6" fmla="*/ 43585 w 410"/>
                <a:gd name="T7" fmla="*/ 45862 h 286"/>
                <a:gd name="T8" fmla="*/ 21778 w 410"/>
                <a:gd name="T9" fmla="*/ 45862 h 286"/>
                <a:gd name="T10" fmla="*/ 21778 w 410"/>
                <a:gd name="T11" fmla="*/ 45862 h 286"/>
                <a:gd name="T12" fmla="*/ 21778 w 410"/>
                <a:gd name="T13" fmla="*/ 45862 h 286"/>
                <a:gd name="T14" fmla="*/ 21778 w 410"/>
                <a:gd name="T15" fmla="*/ 45862 h 286"/>
                <a:gd name="T16" fmla="*/ 21778 w 410"/>
                <a:gd name="T17" fmla="*/ 91779 h 286"/>
                <a:gd name="T18" fmla="*/ 21778 w 410"/>
                <a:gd name="T19" fmla="*/ 91779 h 286"/>
                <a:gd name="T20" fmla="*/ 21778 w 410"/>
                <a:gd name="T21" fmla="*/ 91779 h 286"/>
                <a:gd name="T22" fmla="*/ 21778 w 410"/>
                <a:gd name="T23" fmla="*/ 137642 h 286"/>
                <a:gd name="T24" fmla="*/ 43585 w 410"/>
                <a:gd name="T25" fmla="*/ 137642 h 286"/>
                <a:gd name="T26" fmla="*/ 65363 w 410"/>
                <a:gd name="T27" fmla="*/ 91779 h 286"/>
                <a:gd name="T28" fmla="*/ 108947 w 410"/>
                <a:gd name="T29" fmla="*/ 137642 h 286"/>
                <a:gd name="T30" fmla="*/ 130754 w 410"/>
                <a:gd name="T31" fmla="*/ 137642 h 286"/>
                <a:gd name="T32" fmla="*/ 152532 w 410"/>
                <a:gd name="T33" fmla="*/ 137642 h 286"/>
                <a:gd name="T34" fmla="*/ 152532 w 410"/>
                <a:gd name="T35" fmla="*/ 183504 h 286"/>
                <a:gd name="T36" fmla="*/ 174311 w 410"/>
                <a:gd name="T37" fmla="*/ 183504 h 286"/>
                <a:gd name="T38" fmla="*/ 196117 w 410"/>
                <a:gd name="T39" fmla="*/ 137642 h 286"/>
                <a:gd name="T40" fmla="*/ 217895 w 410"/>
                <a:gd name="T41" fmla="*/ 137642 h 286"/>
                <a:gd name="T42" fmla="*/ 217895 w 410"/>
                <a:gd name="T43" fmla="*/ 91779 h 286"/>
                <a:gd name="T44" fmla="*/ 239702 w 410"/>
                <a:gd name="T45" fmla="*/ 91779 h 286"/>
                <a:gd name="T46" fmla="*/ 217895 w 410"/>
                <a:gd name="T47" fmla="*/ 91779 h 286"/>
                <a:gd name="T48" fmla="*/ 196117 w 410"/>
                <a:gd name="T49" fmla="*/ 91779 h 286"/>
                <a:gd name="T50" fmla="*/ 196117 w 410"/>
                <a:gd name="T51" fmla="*/ 91779 h 286"/>
                <a:gd name="T52" fmla="*/ 174311 w 410"/>
                <a:gd name="T53" fmla="*/ 45862 h 286"/>
                <a:gd name="T54" fmla="*/ 174311 w 410"/>
                <a:gd name="T55" fmla="*/ 45862 h 286"/>
                <a:gd name="T56" fmla="*/ 174311 w 410"/>
                <a:gd name="T57" fmla="*/ 45862 h 286"/>
                <a:gd name="T58" fmla="*/ 152532 w 410"/>
                <a:gd name="T59" fmla="*/ 45862 h 286"/>
                <a:gd name="T60" fmla="*/ 152532 w 410"/>
                <a:gd name="T61" fmla="*/ 45862 h 286"/>
                <a:gd name="T62" fmla="*/ 130754 w 410"/>
                <a:gd name="T63" fmla="*/ 45862 h 286"/>
                <a:gd name="T64" fmla="*/ 130754 w 410"/>
                <a:gd name="T65" fmla="*/ 45862 h 286"/>
                <a:gd name="T66" fmla="*/ 108947 w 410"/>
                <a:gd name="T67" fmla="*/ 45862 h 286"/>
                <a:gd name="T68" fmla="*/ 108947 w 410"/>
                <a:gd name="T69" fmla="*/ 45862 h 286"/>
                <a:gd name="T70" fmla="*/ 108947 w 410"/>
                <a:gd name="T71" fmla="*/ 45862 h 286"/>
                <a:gd name="T72" fmla="*/ 108947 w 410"/>
                <a:gd name="T73" fmla="*/ 45862 h 286"/>
                <a:gd name="T74" fmla="*/ 108947 w 410"/>
                <a:gd name="T75" fmla="*/ 45862 h 286"/>
                <a:gd name="T76" fmla="*/ 87170 w 410"/>
                <a:gd name="T77" fmla="*/ 45862 h 286"/>
                <a:gd name="T78" fmla="*/ 87170 w 410"/>
                <a:gd name="T79" fmla="*/ 0 h 286"/>
                <a:gd name="T80" fmla="*/ 87170 w 410"/>
                <a:gd name="T81" fmla="*/ 45862 h 286"/>
                <a:gd name="T82" fmla="*/ 87170 w 410"/>
                <a:gd name="T83" fmla="*/ 45862 h 286"/>
                <a:gd name="T84" fmla="*/ 87170 w 410"/>
                <a:gd name="T85" fmla="*/ 45862 h 286"/>
                <a:gd name="T86" fmla="*/ 65363 w 410"/>
                <a:gd name="T87" fmla="*/ 45862 h 286"/>
                <a:gd name="T88" fmla="*/ 65363 w 410"/>
                <a:gd name="T89" fmla="*/ 45862 h 286"/>
                <a:gd name="T90" fmla="*/ 65363 w 410"/>
                <a:gd name="T91" fmla="*/ 45862 h 286"/>
                <a:gd name="T92" fmla="*/ 43585 w 410"/>
                <a:gd name="T93" fmla="*/ 45862 h 286"/>
                <a:gd name="T94" fmla="*/ 43585 w 410"/>
                <a:gd name="T95" fmla="*/ 45862 h 286"/>
                <a:gd name="T96" fmla="*/ 43585 w 410"/>
                <a:gd name="T97" fmla="*/ 45862 h 286"/>
                <a:gd name="T98" fmla="*/ 21778 w 410"/>
                <a:gd name="T99" fmla="*/ 45862 h 286"/>
                <a:gd name="T100" fmla="*/ 0 w 410"/>
                <a:gd name="T101" fmla="*/ 45862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86"/>
                <a:gd name="T155" fmla="*/ 410 w 410"/>
                <a:gd name="T156" fmla="*/ 286 h 2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86">
                  <a:moveTo>
                    <a:pt x="0" y="41"/>
                  </a:moveTo>
                  <a:lnTo>
                    <a:pt x="2" y="79"/>
                  </a:lnTo>
                  <a:lnTo>
                    <a:pt x="25" y="55"/>
                  </a:lnTo>
                  <a:lnTo>
                    <a:pt x="56" y="85"/>
                  </a:lnTo>
                  <a:lnTo>
                    <a:pt x="42" y="103"/>
                  </a:lnTo>
                  <a:lnTo>
                    <a:pt x="5" y="86"/>
                  </a:lnTo>
                  <a:lnTo>
                    <a:pt x="1" y="112"/>
                  </a:lnTo>
                  <a:lnTo>
                    <a:pt x="5" y="126"/>
                  </a:lnTo>
                  <a:lnTo>
                    <a:pt x="25" y="130"/>
                  </a:lnTo>
                  <a:lnTo>
                    <a:pt x="17" y="146"/>
                  </a:lnTo>
                  <a:lnTo>
                    <a:pt x="35" y="157"/>
                  </a:lnTo>
                  <a:lnTo>
                    <a:pt x="35" y="208"/>
                  </a:lnTo>
                  <a:lnTo>
                    <a:pt x="90" y="194"/>
                  </a:lnTo>
                  <a:lnTo>
                    <a:pt x="121" y="177"/>
                  </a:lnTo>
                  <a:lnTo>
                    <a:pt x="194" y="212"/>
                  </a:lnTo>
                  <a:lnTo>
                    <a:pt x="239" y="232"/>
                  </a:lnTo>
                  <a:lnTo>
                    <a:pt x="247" y="242"/>
                  </a:lnTo>
                  <a:lnTo>
                    <a:pt x="253" y="267"/>
                  </a:lnTo>
                  <a:lnTo>
                    <a:pt x="296" y="286"/>
                  </a:lnTo>
                  <a:lnTo>
                    <a:pt x="358" y="216"/>
                  </a:lnTo>
                  <a:lnTo>
                    <a:pt x="399" y="216"/>
                  </a:lnTo>
                  <a:lnTo>
                    <a:pt x="406" y="189"/>
                  </a:lnTo>
                  <a:lnTo>
                    <a:pt x="410" y="175"/>
                  </a:lnTo>
                  <a:lnTo>
                    <a:pt x="396" y="158"/>
                  </a:lnTo>
                  <a:lnTo>
                    <a:pt x="368" y="148"/>
                  </a:lnTo>
                  <a:lnTo>
                    <a:pt x="365" y="134"/>
                  </a:lnTo>
                  <a:lnTo>
                    <a:pt x="321" y="122"/>
                  </a:lnTo>
                  <a:lnTo>
                    <a:pt x="296" y="96"/>
                  </a:lnTo>
                  <a:lnTo>
                    <a:pt x="287" y="81"/>
                  </a:lnTo>
                  <a:lnTo>
                    <a:pt x="266" y="66"/>
                  </a:lnTo>
                  <a:lnTo>
                    <a:pt x="252" y="73"/>
                  </a:lnTo>
                  <a:lnTo>
                    <a:pt x="245" y="81"/>
                  </a:lnTo>
                  <a:lnTo>
                    <a:pt x="229" y="79"/>
                  </a:lnTo>
                  <a:lnTo>
                    <a:pt x="218" y="55"/>
                  </a:lnTo>
                  <a:lnTo>
                    <a:pt x="216" y="41"/>
                  </a:lnTo>
                  <a:lnTo>
                    <a:pt x="202" y="37"/>
                  </a:lnTo>
                  <a:lnTo>
                    <a:pt x="198" y="24"/>
                  </a:lnTo>
                  <a:lnTo>
                    <a:pt x="179" y="11"/>
                  </a:lnTo>
                  <a:lnTo>
                    <a:pt x="165" y="11"/>
                  </a:lnTo>
                  <a:lnTo>
                    <a:pt x="158" y="0"/>
                  </a:lnTo>
                  <a:lnTo>
                    <a:pt x="143" y="7"/>
                  </a:lnTo>
                  <a:lnTo>
                    <a:pt x="148" y="24"/>
                  </a:lnTo>
                  <a:lnTo>
                    <a:pt x="141" y="20"/>
                  </a:lnTo>
                  <a:lnTo>
                    <a:pt x="131" y="17"/>
                  </a:lnTo>
                  <a:lnTo>
                    <a:pt x="121" y="41"/>
                  </a:lnTo>
                  <a:lnTo>
                    <a:pt x="106" y="44"/>
                  </a:lnTo>
                  <a:lnTo>
                    <a:pt x="90" y="40"/>
                  </a:lnTo>
                  <a:lnTo>
                    <a:pt x="78" y="52"/>
                  </a:lnTo>
                  <a:lnTo>
                    <a:pt x="65" y="41"/>
                  </a:lnTo>
                  <a:lnTo>
                    <a:pt x="45" y="31"/>
                  </a:lnTo>
                  <a:lnTo>
                    <a:pt x="0" y="4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5" name="Freeform 510">
              <a:extLst>
                <a:ext uri="{FF2B5EF4-FFF2-40B4-BE49-F238E27FC236}">
                  <a16:creationId xmlns:a16="http://schemas.microsoft.com/office/drawing/2014/main" id="{D9EFBA3A-C76B-4912-BBA7-42A76A937155}"/>
                </a:ext>
              </a:extLst>
            </p:cNvPr>
            <p:cNvSpPr>
              <a:spLocks noChangeAspect="1"/>
            </p:cNvSpPr>
            <p:nvPr/>
          </p:nvSpPr>
          <p:spPr bwMode="auto">
            <a:xfrm>
              <a:off x="5346258" y="3386052"/>
              <a:ext cx="240696" cy="117941"/>
            </a:xfrm>
            <a:custGeom>
              <a:avLst/>
              <a:gdLst>
                <a:gd name="T0" fmla="*/ 43604 w 342"/>
                <a:gd name="T1" fmla="*/ 44586 h 146"/>
                <a:gd name="T2" fmla="*/ 43604 w 342"/>
                <a:gd name="T3" fmla="*/ 44586 h 146"/>
                <a:gd name="T4" fmla="*/ 21788 w 342"/>
                <a:gd name="T5" fmla="*/ 44586 h 146"/>
                <a:gd name="T6" fmla="*/ 0 w 342"/>
                <a:gd name="T7" fmla="*/ 44586 h 146"/>
                <a:gd name="T8" fmla="*/ 21788 w 342"/>
                <a:gd name="T9" fmla="*/ 89171 h 146"/>
                <a:gd name="T10" fmla="*/ 21788 w 342"/>
                <a:gd name="T11" fmla="*/ 89171 h 146"/>
                <a:gd name="T12" fmla="*/ 43604 w 342"/>
                <a:gd name="T13" fmla="*/ 89171 h 146"/>
                <a:gd name="T14" fmla="*/ 87179 w 342"/>
                <a:gd name="T15" fmla="*/ 89171 h 146"/>
                <a:gd name="T16" fmla="*/ 87179 w 342"/>
                <a:gd name="T17" fmla="*/ 89171 h 146"/>
                <a:gd name="T18" fmla="*/ 87179 w 342"/>
                <a:gd name="T19" fmla="*/ 44586 h 146"/>
                <a:gd name="T20" fmla="*/ 108995 w 342"/>
                <a:gd name="T21" fmla="*/ 44586 h 146"/>
                <a:gd name="T22" fmla="*/ 108995 w 342"/>
                <a:gd name="T23" fmla="*/ 44586 h 146"/>
                <a:gd name="T24" fmla="*/ 130783 w 342"/>
                <a:gd name="T25" fmla="*/ 44586 h 146"/>
                <a:gd name="T26" fmla="*/ 152599 w 342"/>
                <a:gd name="T27" fmla="*/ 44586 h 146"/>
                <a:gd name="T28" fmla="*/ 174386 w 342"/>
                <a:gd name="T29" fmla="*/ 44586 h 146"/>
                <a:gd name="T30" fmla="*/ 196174 w 342"/>
                <a:gd name="T31" fmla="*/ 0 h 146"/>
                <a:gd name="T32" fmla="*/ 196174 w 342"/>
                <a:gd name="T33" fmla="*/ 0 h 146"/>
                <a:gd name="T34" fmla="*/ 174386 w 342"/>
                <a:gd name="T35" fmla="*/ 0 h 146"/>
                <a:gd name="T36" fmla="*/ 174386 w 342"/>
                <a:gd name="T37" fmla="*/ 0 h 146"/>
                <a:gd name="T38" fmla="*/ 152599 w 342"/>
                <a:gd name="T39" fmla="*/ 0 h 146"/>
                <a:gd name="T40" fmla="*/ 108995 w 342"/>
                <a:gd name="T41" fmla="*/ 0 h 146"/>
                <a:gd name="T42" fmla="*/ 87179 w 342"/>
                <a:gd name="T43" fmla="*/ 0 h 146"/>
                <a:gd name="T44" fmla="*/ 65391 w 342"/>
                <a:gd name="T45" fmla="*/ 0 h 146"/>
                <a:gd name="T46" fmla="*/ 65391 w 342"/>
                <a:gd name="T47" fmla="*/ 0 h 146"/>
                <a:gd name="T48" fmla="*/ 87179 w 342"/>
                <a:gd name="T49" fmla="*/ 0 h 146"/>
                <a:gd name="T50" fmla="*/ 65391 w 342"/>
                <a:gd name="T51" fmla="*/ 0 h 146"/>
                <a:gd name="T52" fmla="*/ 65391 w 342"/>
                <a:gd name="T53" fmla="*/ 0 h 146"/>
                <a:gd name="T54" fmla="*/ 43604 w 342"/>
                <a:gd name="T55" fmla="*/ 0 h 146"/>
                <a:gd name="T56" fmla="*/ 43604 w 342"/>
                <a:gd name="T57" fmla="*/ 0 h 146"/>
                <a:gd name="T58" fmla="*/ 43604 w 342"/>
                <a:gd name="T59" fmla="*/ 0 h 146"/>
                <a:gd name="T60" fmla="*/ 43604 w 342"/>
                <a:gd name="T61" fmla="*/ 0 h 146"/>
                <a:gd name="T62" fmla="*/ 43604 w 342"/>
                <a:gd name="T63" fmla="*/ 0 h 146"/>
                <a:gd name="T64" fmla="*/ 43604 w 342"/>
                <a:gd name="T65" fmla="*/ 0 h 146"/>
                <a:gd name="T66" fmla="*/ 43604 w 342"/>
                <a:gd name="T67" fmla="*/ 44586 h 146"/>
                <a:gd name="T68" fmla="*/ 65391 w 342"/>
                <a:gd name="T69" fmla="*/ 44586 h 146"/>
                <a:gd name="T70" fmla="*/ 65391 w 342"/>
                <a:gd name="T71" fmla="*/ 44586 h 146"/>
                <a:gd name="T72" fmla="*/ 87179 w 342"/>
                <a:gd name="T73" fmla="*/ 44586 h 146"/>
                <a:gd name="T74" fmla="*/ 65391 w 342"/>
                <a:gd name="T75" fmla="*/ 44586 h 146"/>
                <a:gd name="T76" fmla="*/ 65391 w 342"/>
                <a:gd name="T77" fmla="*/ 44586 h 146"/>
                <a:gd name="T78" fmla="*/ 65391 w 342"/>
                <a:gd name="T79" fmla="*/ 44586 h 146"/>
                <a:gd name="T80" fmla="*/ 43604 w 342"/>
                <a:gd name="T81" fmla="*/ 44586 h 146"/>
                <a:gd name="T82" fmla="*/ 43604 w 342"/>
                <a:gd name="T83" fmla="*/ 44586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46"/>
                <a:gd name="T128" fmla="*/ 342 w 34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46">
                  <a:moveTo>
                    <a:pt x="88" y="103"/>
                  </a:moveTo>
                  <a:lnTo>
                    <a:pt x="61" y="103"/>
                  </a:lnTo>
                  <a:lnTo>
                    <a:pt x="12" y="110"/>
                  </a:lnTo>
                  <a:lnTo>
                    <a:pt x="0" y="125"/>
                  </a:lnTo>
                  <a:lnTo>
                    <a:pt x="12" y="133"/>
                  </a:lnTo>
                  <a:lnTo>
                    <a:pt x="22" y="137"/>
                  </a:lnTo>
                  <a:lnTo>
                    <a:pt x="92" y="137"/>
                  </a:lnTo>
                  <a:lnTo>
                    <a:pt x="137" y="137"/>
                  </a:lnTo>
                  <a:lnTo>
                    <a:pt x="157" y="146"/>
                  </a:lnTo>
                  <a:lnTo>
                    <a:pt x="165" y="127"/>
                  </a:lnTo>
                  <a:lnTo>
                    <a:pt x="184" y="125"/>
                  </a:lnTo>
                  <a:lnTo>
                    <a:pt x="212" y="119"/>
                  </a:lnTo>
                  <a:lnTo>
                    <a:pt x="238" y="115"/>
                  </a:lnTo>
                  <a:lnTo>
                    <a:pt x="281" y="91"/>
                  </a:lnTo>
                  <a:lnTo>
                    <a:pt x="325" y="68"/>
                  </a:lnTo>
                  <a:lnTo>
                    <a:pt x="342" y="55"/>
                  </a:lnTo>
                  <a:lnTo>
                    <a:pt x="335" y="34"/>
                  </a:lnTo>
                  <a:lnTo>
                    <a:pt x="314" y="34"/>
                  </a:lnTo>
                  <a:lnTo>
                    <a:pt x="293" y="23"/>
                  </a:lnTo>
                  <a:lnTo>
                    <a:pt x="269" y="14"/>
                  </a:lnTo>
                  <a:lnTo>
                    <a:pt x="212" y="10"/>
                  </a:lnTo>
                  <a:lnTo>
                    <a:pt x="140" y="0"/>
                  </a:lnTo>
                  <a:lnTo>
                    <a:pt x="126" y="3"/>
                  </a:lnTo>
                  <a:lnTo>
                    <a:pt x="130" y="14"/>
                  </a:lnTo>
                  <a:lnTo>
                    <a:pt x="138" y="27"/>
                  </a:lnTo>
                  <a:lnTo>
                    <a:pt x="117" y="28"/>
                  </a:lnTo>
                  <a:lnTo>
                    <a:pt x="113" y="21"/>
                  </a:lnTo>
                  <a:lnTo>
                    <a:pt x="89" y="18"/>
                  </a:lnTo>
                  <a:lnTo>
                    <a:pt x="58" y="21"/>
                  </a:lnTo>
                  <a:lnTo>
                    <a:pt x="73" y="28"/>
                  </a:lnTo>
                  <a:lnTo>
                    <a:pt x="75" y="37"/>
                  </a:lnTo>
                  <a:lnTo>
                    <a:pt x="65" y="47"/>
                  </a:lnTo>
                  <a:lnTo>
                    <a:pt x="65" y="62"/>
                  </a:lnTo>
                  <a:lnTo>
                    <a:pt x="76" y="72"/>
                  </a:lnTo>
                  <a:lnTo>
                    <a:pt x="117" y="72"/>
                  </a:lnTo>
                  <a:lnTo>
                    <a:pt x="133" y="71"/>
                  </a:lnTo>
                  <a:lnTo>
                    <a:pt x="146" y="84"/>
                  </a:lnTo>
                  <a:lnTo>
                    <a:pt x="131" y="101"/>
                  </a:lnTo>
                  <a:lnTo>
                    <a:pt x="116" y="101"/>
                  </a:lnTo>
                  <a:lnTo>
                    <a:pt x="102" y="99"/>
                  </a:lnTo>
                  <a:lnTo>
                    <a:pt x="95" y="101"/>
                  </a:lnTo>
                  <a:lnTo>
                    <a:pt x="88" y="10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6" name="Freeform 511">
              <a:extLst>
                <a:ext uri="{FF2B5EF4-FFF2-40B4-BE49-F238E27FC236}">
                  <a16:creationId xmlns:a16="http://schemas.microsoft.com/office/drawing/2014/main" id="{B3B4534D-0CAE-0F8F-9DF8-9652C2F122F1}"/>
                </a:ext>
              </a:extLst>
            </p:cNvPr>
            <p:cNvSpPr>
              <a:spLocks noChangeAspect="1"/>
            </p:cNvSpPr>
            <p:nvPr/>
          </p:nvSpPr>
          <p:spPr bwMode="auto">
            <a:xfrm>
              <a:off x="5324972" y="3456488"/>
              <a:ext cx="152276" cy="121217"/>
            </a:xfrm>
            <a:custGeom>
              <a:avLst/>
              <a:gdLst>
                <a:gd name="T0" fmla="*/ 0 w 216"/>
                <a:gd name="T1" fmla="*/ 142704 h 151"/>
                <a:gd name="T2" fmla="*/ 22589 w 216"/>
                <a:gd name="T3" fmla="*/ 142704 h 151"/>
                <a:gd name="T4" fmla="*/ 22589 w 216"/>
                <a:gd name="T5" fmla="*/ 142704 h 151"/>
                <a:gd name="T6" fmla="*/ 45179 w 216"/>
                <a:gd name="T7" fmla="*/ 142704 h 151"/>
                <a:gd name="T8" fmla="*/ 67739 w 216"/>
                <a:gd name="T9" fmla="*/ 95174 h 151"/>
                <a:gd name="T10" fmla="*/ 67739 w 216"/>
                <a:gd name="T11" fmla="*/ 95174 h 151"/>
                <a:gd name="T12" fmla="*/ 67739 w 216"/>
                <a:gd name="T13" fmla="*/ 142704 h 151"/>
                <a:gd name="T14" fmla="*/ 90328 w 216"/>
                <a:gd name="T15" fmla="*/ 142704 h 151"/>
                <a:gd name="T16" fmla="*/ 112917 w 216"/>
                <a:gd name="T17" fmla="*/ 95174 h 151"/>
                <a:gd name="T18" fmla="*/ 112917 w 216"/>
                <a:gd name="T19" fmla="*/ 142704 h 151"/>
                <a:gd name="T20" fmla="*/ 112917 w 216"/>
                <a:gd name="T21" fmla="*/ 95174 h 151"/>
                <a:gd name="T22" fmla="*/ 112917 w 216"/>
                <a:gd name="T23" fmla="*/ 95174 h 151"/>
                <a:gd name="T24" fmla="*/ 112917 w 216"/>
                <a:gd name="T25" fmla="*/ 95174 h 151"/>
                <a:gd name="T26" fmla="*/ 112917 w 216"/>
                <a:gd name="T27" fmla="*/ 47587 h 151"/>
                <a:gd name="T28" fmla="*/ 90328 w 216"/>
                <a:gd name="T29" fmla="*/ 47587 h 151"/>
                <a:gd name="T30" fmla="*/ 90328 w 216"/>
                <a:gd name="T31" fmla="*/ 47587 h 151"/>
                <a:gd name="T32" fmla="*/ 67739 w 216"/>
                <a:gd name="T33" fmla="*/ 47587 h 151"/>
                <a:gd name="T34" fmla="*/ 45179 w 216"/>
                <a:gd name="T35" fmla="*/ 47587 h 151"/>
                <a:gd name="T36" fmla="*/ 45179 w 216"/>
                <a:gd name="T37" fmla="*/ 47587 h 151"/>
                <a:gd name="T38" fmla="*/ 22589 w 216"/>
                <a:gd name="T39" fmla="*/ 47587 h 151"/>
                <a:gd name="T40" fmla="*/ 22589 w 216"/>
                <a:gd name="T41" fmla="*/ 47587 h 151"/>
                <a:gd name="T42" fmla="*/ 22589 w 216"/>
                <a:gd name="T43" fmla="*/ 47587 h 151"/>
                <a:gd name="T44" fmla="*/ 22589 w 216"/>
                <a:gd name="T45" fmla="*/ 47587 h 151"/>
                <a:gd name="T46" fmla="*/ 45179 w 216"/>
                <a:gd name="T47" fmla="*/ 47587 h 151"/>
                <a:gd name="T48" fmla="*/ 45179 w 216"/>
                <a:gd name="T49" fmla="*/ 0 h 151"/>
                <a:gd name="T50" fmla="*/ 45179 w 216"/>
                <a:gd name="T51" fmla="*/ 47587 h 151"/>
                <a:gd name="T52" fmla="*/ 22589 w 216"/>
                <a:gd name="T53" fmla="*/ 47587 h 151"/>
                <a:gd name="T54" fmla="*/ 22589 w 216"/>
                <a:gd name="T55" fmla="*/ 47587 h 151"/>
                <a:gd name="T56" fmla="*/ 22589 w 216"/>
                <a:gd name="T57" fmla="*/ 47587 h 151"/>
                <a:gd name="T58" fmla="*/ 22589 w 216"/>
                <a:gd name="T59" fmla="*/ 47587 h 151"/>
                <a:gd name="T60" fmla="*/ 22589 w 216"/>
                <a:gd name="T61" fmla="*/ 47587 h 151"/>
                <a:gd name="T62" fmla="*/ 22589 w 216"/>
                <a:gd name="T63" fmla="*/ 47587 h 151"/>
                <a:gd name="T64" fmla="*/ 22589 w 216"/>
                <a:gd name="T65" fmla="*/ 95174 h 151"/>
                <a:gd name="T66" fmla="*/ 22589 w 216"/>
                <a:gd name="T67" fmla="*/ 95174 h 151"/>
                <a:gd name="T68" fmla="*/ 22589 w 216"/>
                <a:gd name="T69" fmla="*/ 95174 h 151"/>
                <a:gd name="T70" fmla="*/ 22589 w 216"/>
                <a:gd name="T71" fmla="*/ 95174 h 151"/>
                <a:gd name="T72" fmla="*/ 0 w 216"/>
                <a:gd name="T73" fmla="*/ 142704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51"/>
                <a:gd name="T113" fmla="*/ 216 w 216"/>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51">
                  <a:moveTo>
                    <a:pt x="0" y="129"/>
                  </a:moveTo>
                  <a:lnTo>
                    <a:pt x="2" y="133"/>
                  </a:lnTo>
                  <a:lnTo>
                    <a:pt x="18" y="136"/>
                  </a:lnTo>
                  <a:lnTo>
                    <a:pt x="56" y="137"/>
                  </a:lnTo>
                  <a:lnTo>
                    <a:pt x="103" y="90"/>
                  </a:lnTo>
                  <a:lnTo>
                    <a:pt x="113" y="120"/>
                  </a:lnTo>
                  <a:lnTo>
                    <a:pt x="126" y="151"/>
                  </a:lnTo>
                  <a:lnTo>
                    <a:pt x="154" y="138"/>
                  </a:lnTo>
                  <a:lnTo>
                    <a:pt x="185" y="127"/>
                  </a:lnTo>
                  <a:lnTo>
                    <a:pt x="215" y="136"/>
                  </a:lnTo>
                  <a:lnTo>
                    <a:pt x="216" y="90"/>
                  </a:lnTo>
                  <a:lnTo>
                    <a:pt x="195" y="83"/>
                  </a:lnTo>
                  <a:lnTo>
                    <a:pt x="184" y="85"/>
                  </a:lnTo>
                  <a:lnTo>
                    <a:pt x="191" y="56"/>
                  </a:lnTo>
                  <a:lnTo>
                    <a:pt x="167" y="49"/>
                  </a:lnTo>
                  <a:lnTo>
                    <a:pt x="145" y="49"/>
                  </a:lnTo>
                  <a:lnTo>
                    <a:pt x="114" y="49"/>
                  </a:lnTo>
                  <a:lnTo>
                    <a:pt x="90" y="49"/>
                  </a:lnTo>
                  <a:lnTo>
                    <a:pt x="62" y="49"/>
                  </a:lnTo>
                  <a:lnTo>
                    <a:pt x="36" y="44"/>
                  </a:lnTo>
                  <a:lnTo>
                    <a:pt x="32" y="39"/>
                  </a:lnTo>
                  <a:lnTo>
                    <a:pt x="36" y="28"/>
                  </a:lnTo>
                  <a:lnTo>
                    <a:pt x="48" y="22"/>
                  </a:lnTo>
                  <a:lnTo>
                    <a:pt x="89" y="14"/>
                  </a:lnTo>
                  <a:lnTo>
                    <a:pt x="86" y="0"/>
                  </a:lnTo>
                  <a:lnTo>
                    <a:pt x="55" y="5"/>
                  </a:lnTo>
                  <a:lnTo>
                    <a:pt x="28" y="4"/>
                  </a:lnTo>
                  <a:lnTo>
                    <a:pt x="11" y="18"/>
                  </a:lnTo>
                  <a:lnTo>
                    <a:pt x="5" y="49"/>
                  </a:lnTo>
                  <a:lnTo>
                    <a:pt x="7" y="55"/>
                  </a:lnTo>
                  <a:lnTo>
                    <a:pt x="4" y="58"/>
                  </a:lnTo>
                  <a:lnTo>
                    <a:pt x="22" y="63"/>
                  </a:lnTo>
                  <a:lnTo>
                    <a:pt x="34" y="80"/>
                  </a:lnTo>
                  <a:lnTo>
                    <a:pt x="26" y="100"/>
                  </a:lnTo>
                  <a:lnTo>
                    <a:pt x="22" y="103"/>
                  </a:lnTo>
                  <a:lnTo>
                    <a:pt x="15" y="112"/>
                  </a:lnTo>
                  <a:lnTo>
                    <a:pt x="0" y="12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7" name="Freeform 512">
              <a:extLst>
                <a:ext uri="{FF2B5EF4-FFF2-40B4-BE49-F238E27FC236}">
                  <a16:creationId xmlns:a16="http://schemas.microsoft.com/office/drawing/2014/main" id="{3A476011-9921-EA46-A172-5D56373FB718}"/>
                </a:ext>
              </a:extLst>
            </p:cNvPr>
            <p:cNvSpPr>
              <a:spLocks noChangeAspect="1"/>
            </p:cNvSpPr>
            <p:nvPr/>
          </p:nvSpPr>
          <p:spPr bwMode="auto">
            <a:xfrm>
              <a:off x="5455963" y="3087924"/>
              <a:ext cx="1252600" cy="909126"/>
            </a:xfrm>
            <a:custGeom>
              <a:avLst/>
              <a:gdLst>
                <a:gd name="T0" fmla="*/ 21188 w 1796"/>
                <a:gd name="T1" fmla="*/ 321942 h 1129"/>
                <a:gd name="T2" fmla="*/ 105994 w 1796"/>
                <a:gd name="T3" fmla="*/ 275926 h 1129"/>
                <a:gd name="T4" fmla="*/ 105994 w 1796"/>
                <a:gd name="T5" fmla="*/ 229966 h 1129"/>
                <a:gd name="T6" fmla="*/ 148397 w 1796"/>
                <a:gd name="T7" fmla="*/ 137991 h 1129"/>
                <a:gd name="T8" fmla="*/ 190801 w 1796"/>
                <a:gd name="T9" fmla="*/ 137991 h 1129"/>
                <a:gd name="T10" fmla="*/ 233204 w 1796"/>
                <a:gd name="T11" fmla="*/ 137991 h 1129"/>
                <a:gd name="T12" fmla="*/ 254392 w 1796"/>
                <a:gd name="T13" fmla="*/ 183951 h 1129"/>
                <a:gd name="T14" fmla="*/ 360415 w 1796"/>
                <a:gd name="T15" fmla="*/ 275926 h 1129"/>
                <a:gd name="T16" fmla="*/ 487596 w 1796"/>
                <a:gd name="T17" fmla="*/ 275926 h 1129"/>
                <a:gd name="T18" fmla="*/ 593619 w 1796"/>
                <a:gd name="T19" fmla="*/ 229966 h 1129"/>
                <a:gd name="T20" fmla="*/ 635994 w 1796"/>
                <a:gd name="T21" fmla="*/ 229966 h 1129"/>
                <a:gd name="T22" fmla="*/ 720801 w 1796"/>
                <a:gd name="T23" fmla="*/ 183951 h 1129"/>
                <a:gd name="T24" fmla="*/ 657210 w 1796"/>
                <a:gd name="T25" fmla="*/ 137991 h 1129"/>
                <a:gd name="T26" fmla="*/ 678398 w 1796"/>
                <a:gd name="T27" fmla="*/ 91975 h 1129"/>
                <a:gd name="T28" fmla="*/ 720801 w 1796"/>
                <a:gd name="T29" fmla="*/ 91975 h 1129"/>
                <a:gd name="T30" fmla="*/ 720801 w 1796"/>
                <a:gd name="T31" fmla="*/ 0 h 1129"/>
                <a:gd name="T32" fmla="*/ 826795 w 1796"/>
                <a:gd name="T33" fmla="*/ 0 h 1129"/>
                <a:gd name="T34" fmla="*/ 890414 w 1796"/>
                <a:gd name="T35" fmla="*/ 91975 h 1129"/>
                <a:gd name="T36" fmla="*/ 975221 w 1796"/>
                <a:gd name="T37" fmla="*/ 137991 h 1129"/>
                <a:gd name="T38" fmla="*/ 911601 w 1796"/>
                <a:gd name="T39" fmla="*/ 229966 h 1129"/>
                <a:gd name="T40" fmla="*/ 890414 w 1796"/>
                <a:gd name="T41" fmla="*/ 275926 h 1129"/>
                <a:gd name="T42" fmla="*/ 869199 w 1796"/>
                <a:gd name="T43" fmla="*/ 275926 h 1129"/>
                <a:gd name="T44" fmla="*/ 848011 w 1796"/>
                <a:gd name="T45" fmla="*/ 275926 h 1129"/>
                <a:gd name="T46" fmla="*/ 763205 w 1796"/>
                <a:gd name="T47" fmla="*/ 367902 h 1129"/>
                <a:gd name="T48" fmla="*/ 763205 w 1796"/>
                <a:gd name="T49" fmla="*/ 321942 h 1129"/>
                <a:gd name="T50" fmla="*/ 699614 w 1796"/>
                <a:gd name="T51" fmla="*/ 367902 h 1129"/>
                <a:gd name="T52" fmla="*/ 742016 w 1796"/>
                <a:gd name="T53" fmla="*/ 367902 h 1129"/>
                <a:gd name="T54" fmla="*/ 742016 w 1796"/>
                <a:gd name="T55" fmla="*/ 413917 h 1129"/>
                <a:gd name="T56" fmla="*/ 763205 w 1796"/>
                <a:gd name="T57" fmla="*/ 551908 h 1129"/>
                <a:gd name="T58" fmla="*/ 763205 w 1796"/>
                <a:gd name="T59" fmla="*/ 551908 h 1129"/>
                <a:gd name="T60" fmla="*/ 763205 w 1796"/>
                <a:gd name="T61" fmla="*/ 597868 h 1129"/>
                <a:gd name="T62" fmla="*/ 678398 w 1796"/>
                <a:gd name="T63" fmla="*/ 735858 h 1129"/>
                <a:gd name="T64" fmla="*/ 635994 w 1796"/>
                <a:gd name="T65" fmla="*/ 735858 h 1129"/>
                <a:gd name="T66" fmla="*/ 614806 w 1796"/>
                <a:gd name="T67" fmla="*/ 735858 h 1129"/>
                <a:gd name="T68" fmla="*/ 572403 w 1796"/>
                <a:gd name="T69" fmla="*/ 781874 h 1129"/>
                <a:gd name="T70" fmla="*/ 530000 w 1796"/>
                <a:gd name="T71" fmla="*/ 781874 h 1129"/>
                <a:gd name="T72" fmla="*/ 445193 w 1796"/>
                <a:gd name="T73" fmla="*/ 735858 h 1129"/>
                <a:gd name="T74" fmla="*/ 445193 w 1796"/>
                <a:gd name="T75" fmla="*/ 781874 h 1129"/>
                <a:gd name="T76" fmla="*/ 402790 w 1796"/>
                <a:gd name="T77" fmla="*/ 735858 h 1129"/>
                <a:gd name="T78" fmla="*/ 381602 w 1796"/>
                <a:gd name="T79" fmla="*/ 689844 h 1129"/>
                <a:gd name="T80" fmla="*/ 381602 w 1796"/>
                <a:gd name="T81" fmla="*/ 643884 h 1129"/>
                <a:gd name="T82" fmla="*/ 360415 w 1796"/>
                <a:gd name="T83" fmla="*/ 597868 h 1129"/>
                <a:gd name="T84" fmla="*/ 296795 w 1796"/>
                <a:gd name="T85" fmla="*/ 643884 h 1129"/>
                <a:gd name="T86" fmla="*/ 233204 w 1796"/>
                <a:gd name="T87" fmla="*/ 643884 h 1129"/>
                <a:gd name="T88" fmla="*/ 233204 w 1796"/>
                <a:gd name="T89" fmla="*/ 597868 h 1129"/>
                <a:gd name="T90" fmla="*/ 169613 w 1796"/>
                <a:gd name="T91" fmla="*/ 597868 h 1129"/>
                <a:gd name="T92" fmla="*/ 84807 w 1796"/>
                <a:gd name="T93" fmla="*/ 551908 h 1129"/>
                <a:gd name="T94" fmla="*/ 84807 w 1796"/>
                <a:gd name="T95" fmla="*/ 505893 h 1129"/>
                <a:gd name="T96" fmla="*/ 105994 w 1796"/>
                <a:gd name="T97" fmla="*/ 459933 h 1129"/>
                <a:gd name="T98" fmla="*/ 63591 w 1796"/>
                <a:gd name="T99" fmla="*/ 459933 h 1129"/>
                <a:gd name="T100" fmla="*/ 21188 w 1796"/>
                <a:gd name="T101" fmla="*/ 413917 h 1129"/>
                <a:gd name="T102" fmla="*/ 0 w 1796"/>
                <a:gd name="T103" fmla="*/ 367902 h 1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6"/>
                <a:gd name="T157" fmla="*/ 0 h 1129"/>
                <a:gd name="T158" fmla="*/ 1796 w 1796"/>
                <a:gd name="T159" fmla="*/ 1129 h 1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6" h="1129">
                  <a:moveTo>
                    <a:pt x="0" y="537"/>
                  </a:moveTo>
                  <a:lnTo>
                    <a:pt x="10" y="494"/>
                  </a:lnTo>
                  <a:lnTo>
                    <a:pt x="75" y="485"/>
                  </a:lnTo>
                  <a:lnTo>
                    <a:pt x="188" y="424"/>
                  </a:lnTo>
                  <a:lnTo>
                    <a:pt x="207" y="380"/>
                  </a:lnTo>
                  <a:lnTo>
                    <a:pt x="183" y="327"/>
                  </a:lnTo>
                  <a:lnTo>
                    <a:pt x="253" y="313"/>
                  </a:lnTo>
                  <a:lnTo>
                    <a:pt x="273" y="240"/>
                  </a:lnTo>
                  <a:lnTo>
                    <a:pt x="348" y="245"/>
                  </a:lnTo>
                  <a:lnTo>
                    <a:pt x="357" y="198"/>
                  </a:lnTo>
                  <a:lnTo>
                    <a:pt x="415" y="175"/>
                  </a:lnTo>
                  <a:lnTo>
                    <a:pt x="443" y="215"/>
                  </a:lnTo>
                  <a:lnTo>
                    <a:pt x="484" y="229"/>
                  </a:lnTo>
                  <a:lnTo>
                    <a:pt x="501" y="313"/>
                  </a:lnTo>
                  <a:lnTo>
                    <a:pt x="631" y="344"/>
                  </a:lnTo>
                  <a:lnTo>
                    <a:pt x="685" y="402"/>
                  </a:lnTo>
                  <a:lnTo>
                    <a:pt x="791" y="397"/>
                  </a:lnTo>
                  <a:lnTo>
                    <a:pt x="912" y="443"/>
                  </a:lnTo>
                  <a:lnTo>
                    <a:pt x="1074" y="402"/>
                  </a:lnTo>
                  <a:lnTo>
                    <a:pt x="1123" y="369"/>
                  </a:lnTo>
                  <a:lnTo>
                    <a:pt x="1123" y="324"/>
                  </a:lnTo>
                  <a:lnTo>
                    <a:pt x="1168" y="328"/>
                  </a:lnTo>
                  <a:lnTo>
                    <a:pt x="1266" y="263"/>
                  </a:lnTo>
                  <a:lnTo>
                    <a:pt x="1345" y="260"/>
                  </a:lnTo>
                  <a:lnTo>
                    <a:pt x="1307" y="211"/>
                  </a:lnTo>
                  <a:lnTo>
                    <a:pt x="1232" y="223"/>
                  </a:lnTo>
                  <a:lnTo>
                    <a:pt x="1230" y="168"/>
                  </a:lnTo>
                  <a:lnTo>
                    <a:pt x="1250" y="137"/>
                  </a:lnTo>
                  <a:lnTo>
                    <a:pt x="1295" y="155"/>
                  </a:lnTo>
                  <a:lnTo>
                    <a:pt x="1338" y="136"/>
                  </a:lnTo>
                  <a:lnTo>
                    <a:pt x="1380" y="61"/>
                  </a:lnTo>
                  <a:lnTo>
                    <a:pt x="1360" y="34"/>
                  </a:lnTo>
                  <a:lnTo>
                    <a:pt x="1467" y="0"/>
                  </a:lnTo>
                  <a:lnTo>
                    <a:pt x="1526" y="24"/>
                  </a:lnTo>
                  <a:lnTo>
                    <a:pt x="1580" y="150"/>
                  </a:lnTo>
                  <a:lnTo>
                    <a:pt x="1669" y="177"/>
                  </a:lnTo>
                  <a:lnTo>
                    <a:pt x="1686" y="222"/>
                  </a:lnTo>
                  <a:lnTo>
                    <a:pt x="1796" y="194"/>
                  </a:lnTo>
                  <a:lnTo>
                    <a:pt x="1746" y="315"/>
                  </a:lnTo>
                  <a:lnTo>
                    <a:pt x="1680" y="334"/>
                  </a:lnTo>
                  <a:lnTo>
                    <a:pt x="1690" y="380"/>
                  </a:lnTo>
                  <a:lnTo>
                    <a:pt x="1669" y="407"/>
                  </a:lnTo>
                  <a:lnTo>
                    <a:pt x="1656" y="397"/>
                  </a:lnTo>
                  <a:lnTo>
                    <a:pt x="1601" y="431"/>
                  </a:lnTo>
                  <a:lnTo>
                    <a:pt x="1601" y="451"/>
                  </a:lnTo>
                  <a:lnTo>
                    <a:pt x="1561" y="444"/>
                  </a:lnTo>
                  <a:lnTo>
                    <a:pt x="1488" y="499"/>
                  </a:lnTo>
                  <a:lnTo>
                    <a:pt x="1400" y="543"/>
                  </a:lnTo>
                  <a:lnTo>
                    <a:pt x="1427" y="485"/>
                  </a:lnTo>
                  <a:lnTo>
                    <a:pt x="1413" y="465"/>
                  </a:lnTo>
                  <a:lnTo>
                    <a:pt x="1295" y="530"/>
                  </a:lnTo>
                  <a:lnTo>
                    <a:pt x="1291" y="547"/>
                  </a:lnTo>
                  <a:lnTo>
                    <a:pt x="1331" y="591"/>
                  </a:lnTo>
                  <a:lnTo>
                    <a:pt x="1383" y="574"/>
                  </a:lnTo>
                  <a:lnTo>
                    <a:pt x="1437" y="588"/>
                  </a:lnTo>
                  <a:lnTo>
                    <a:pt x="1365" y="624"/>
                  </a:lnTo>
                  <a:lnTo>
                    <a:pt x="1338" y="672"/>
                  </a:lnTo>
                  <a:lnTo>
                    <a:pt x="1416" y="774"/>
                  </a:lnTo>
                  <a:lnTo>
                    <a:pt x="1363" y="764"/>
                  </a:lnTo>
                  <a:lnTo>
                    <a:pt x="1416" y="798"/>
                  </a:lnTo>
                  <a:lnTo>
                    <a:pt x="1365" y="822"/>
                  </a:lnTo>
                  <a:lnTo>
                    <a:pt x="1418" y="832"/>
                  </a:lnTo>
                  <a:lnTo>
                    <a:pt x="1319" y="996"/>
                  </a:lnTo>
                  <a:lnTo>
                    <a:pt x="1253" y="1042"/>
                  </a:lnTo>
                  <a:lnTo>
                    <a:pt x="1188" y="1059"/>
                  </a:lnTo>
                  <a:lnTo>
                    <a:pt x="1184" y="1061"/>
                  </a:lnTo>
                  <a:lnTo>
                    <a:pt x="1168" y="1051"/>
                  </a:lnTo>
                  <a:lnTo>
                    <a:pt x="1151" y="1079"/>
                  </a:lnTo>
                  <a:lnTo>
                    <a:pt x="1076" y="1096"/>
                  </a:lnTo>
                  <a:lnTo>
                    <a:pt x="1069" y="1129"/>
                  </a:lnTo>
                  <a:lnTo>
                    <a:pt x="1056" y="1088"/>
                  </a:lnTo>
                  <a:lnTo>
                    <a:pt x="1004" y="1091"/>
                  </a:lnTo>
                  <a:lnTo>
                    <a:pt x="924" y="1041"/>
                  </a:lnTo>
                  <a:lnTo>
                    <a:pt x="837" y="1062"/>
                  </a:lnTo>
                  <a:lnTo>
                    <a:pt x="818" y="1064"/>
                  </a:lnTo>
                  <a:lnTo>
                    <a:pt x="821" y="1096"/>
                  </a:lnTo>
                  <a:lnTo>
                    <a:pt x="808" y="1086"/>
                  </a:lnTo>
                  <a:lnTo>
                    <a:pt x="752" y="1071"/>
                  </a:lnTo>
                  <a:lnTo>
                    <a:pt x="735" y="1013"/>
                  </a:lnTo>
                  <a:lnTo>
                    <a:pt x="702" y="1020"/>
                  </a:lnTo>
                  <a:lnTo>
                    <a:pt x="732" y="932"/>
                  </a:lnTo>
                  <a:lnTo>
                    <a:pt x="732" y="904"/>
                  </a:lnTo>
                  <a:lnTo>
                    <a:pt x="695" y="887"/>
                  </a:lnTo>
                  <a:lnTo>
                    <a:pt x="664" y="876"/>
                  </a:lnTo>
                  <a:lnTo>
                    <a:pt x="655" y="843"/>
                  </a:lnTo>
                  <a:lnTo>
                    <a:pt x="529" y="897"/>
                  </a:lnTo>
                  <a:lnTo>
                    <a:pt x="474" y="881"/>
                  </a:lnTo>
                  <a:lnTo>
                    <a:pt x="445" y="912"/>
                  </a:lnTo>
                  <a:lnTo>
                    <a:pt x="442" y="891"/>
                  </a:lnTo>
                  <a:lnTo>
                    <a:pt x="422" y="895"/>
                  </a:lnTo>
                  <a:lnTo>
                    <a:pt x="358" y="895"/>
                  </a:lnTo>
                  <a:lnTo>
                    <a:pt x="309" y="850"/>
                  </a:lnTo>
                  <a:lnTo>
                    <a:pt x="215" y="819"/>
                  </a:lnTo>
                  <a:lnTo>
                    <a:pt x="154" y="796"/>
                  </a:lnTo>
                  <a:lnTo>
                    <a:pt x="140" y="747"/>
                  </a:lnTo>
                  <a:lnTo>
                    <a:pt x="171" y="740"/>
                  </a:lnTo>
                  <a:lnTo>
                    <a:pt x="153" y="699"/>
                  </a:lnTo>
                  <a:lnTo>
                    <a:pt x="194" y="651"/>
                  </a:lnTo>
                  <a:lnTo>
                    <a:pt x="163" y="632"/>
                  </a:lnTo>
                  <a:lnTo>
                    <a:pt x="116" y="651"/>
                  </a:lnTo>
                  <a:lnTo>
                    <a:pt x="27" y="597"/>
                  </a:lnTo>
                  <a:lnTo>
                    <a:pt x="30" y="588"/>
                  </a:lnTo>
                  <a:lnTo>
                    <a:pt x="30" y="549"/>
                  </a:lnTo>
                  <a:lnTo>
                    <a:pt x="0" y="537"/>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248" name="Group 1361">
            <a:extLst>
              <a:ext uri="{FF2B5EF4-FFF2-40B4-BE49-F238E27FC236}">
                <a16:creationId xmlns:a16="http://schemas.microsoft.com/office/drawing/2014/main" id="{23084359-EB5E-D54C-ADB4-6D1C853F1039}"/>
              </a:ext>
            </a:extLst>
          </p:cNvPr>
          <p:cNvGrpSpPr>
            <a:grpSpLocks/>
          </p:cNvGrpSpPr>
          <p:nvPr>
            <p:custDataLst>
              <p:tags r:id="rId9"/>
            </p:custDataLst>
          </p:nvPr>
        </p:nvGrpSpPr>
        <p:grpSpPr bwMode="auto">
          <a:xfrm>
            <a:off x="6802565" y="3440210"/>
            <a:ext cx="1470025" cy="2255838"/>
            <a:chOff x="6081713" y="3335391"/>
            <a:chExt cx="1516063" cy="2328862"/>
          </a:xfrm>
          <a:solidFill>
            <a:srgbClr val="779BD9"/>
          </a:solidFill>
        </p:grpSpPr>
        <p:sp>
          <p:nvSpPr>
            <p:cNvPr id="249" name="Freeform 288">
              <a:extLst>
                <a:ext uri="{FF2B5EF4-FFF2-40B4-BE49-F238E27FC236}">
                  <a16:creationId xmlns:a16="http://schemas.microsoft.com/office/drawing/2014/main" id="{DC875E0D-A304-5F5E-5FF7-BCB787FDFF74}"/>
                </a:ext>
              </a:extLst>
            </p:cNvPr>
            <p:cNvSpPr>
              <a:spLocks noChangeAspect="1"/>
            </p:cNvSpPr>
            <p:nvPr/>
          </p:nvSpPr>
          <p:spPr bwMode="auto">
            <a:xfrm>
              <a:off x="6279816" y="4362975"/>
              <a:ext cx="24559" cy="24583"/>
            </a:xfrm>
            <a:custGeom>
              <a:avLst/>
              <a:gdLst>
                <a:gd name="T0" fmla="*/ 0 w 35"/>
                <a:gd name="T1" fmla="*/ 52494 h 31"/>
                <a:gd name="T2" fmla="*/ 19281 w 35"/>
                <a:gd name="T3" fmla="*/ 52494 h 31"/>
                <a:gd name="T4" fmla="*/ 19281 w 35"/>
                <a:gd name="T5" fmla="*/ 0 h 31"/>
                <a:gd name="T6" fmla="*/ 0 w 35"/>
                <a:gd name="T7" fmla="*/ 52494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0" y="14"/>
                  </a:moveTo>
                  <a:lnTo>
                    <a:pt x="16" y="31"/>
                  </a:lnTo>
                  <a:lnTo>
                    <a:pt x="35" y="0"/>
                  </a:lnTo>
                  <a:lnTo>
                    <a:pt x="0" y="14"/>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0" name="Freeform 354">
              <a:extLst>
                <a:ext uri="{FF2B5EF4-FFF2-40B4-BE49-F238E27FC236}">
                  <a16:creationId xmlns:a16="http://schemas.microsoft.com/office/drawing/2014/main" id="{35227EC5-CF60-52A8-AAF5-09D23C65DFC3}"/>
                </a:ext>
              </a:extLst>
            </p:cNvPr>
            <p:cNvSpPr>
              <a:spLocks noChangeAspect="1"/>
            </p:cNvSpPr>
            <p:nvPr/>
          </p:nvSpPr>
          <p:spPr bwMode="auto">
            <a:xfrm>
              <a:off x="6081713" y="4436725"/>
              <a:ext cx="8186" cy="18028"/>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1" name="Freeform 279">
              <a:extLst>
                <a:ext uri="{FF2B5EF4-FFF2-40B4-BE49-F238E27FC236}">
                  <a16:creationId xmlns:a16="http://schemas.microsoft.com/office/drawing/2014/main" id="{2B3795BB-D504-1688-69FE-056E0575A489}"/>
                </a:ext>
              </a:extLst>
            </p:cNvPr>
            <p:cNvSpPr>
              <a:spLocks noChangeAspect="1"/>
            </p:cNvSpPr>
            <p:nvPr/>
          </p:nvSpPr>
          <p:spPr bwMode="auto">
            <a:xfrm>
              <a:off x="6261807" y="4735002"/>
              <a:ext cx="826794" cy="714556"/>
            </a:xfrm>
            <a:custGeom>
              <a:avLst/>
              <a:gdLst>
                <a:gd name="T0" fmla="*/ 21313 w 1184"/>
                <a:gd name="T1" fmla="*/ 320546 h 888"/>
                <a:gd name="T2" fmla="*/ 21313 w 1184"/>
                <a:gd name="T3" fmla="*/ 320546 h 888"/>
                <a:gd name="T4" fmla="*/ 21313 w 1184"/>
                <a:gd name="T5" fmla="*/ 274770 h 888"/>
                <a:gd name="T6" fmla="*/ 63939 w 1184"/>
                <a:gd name="T7" fmla="*/ 228938 h 888"/>
                <a:gd name="T8" fmla="*/ 127878 w 1184"/>
                <a:gd name="T9" fmla="*/ 137385 h 888"/>
                <a:gd name="T10" fmla="*/ 149163 w 1184"/>
                <a:gd name="T11" fmla="*/ 137385 h 888"/>
                <a:gd name="T12" fmla="*/ 170475 w 1184"/>
                <a:gd name="T13" fmla="*/ 137385 h 888"/>
                <a:gd name="T14" fmla="*/ 191788 w 1184"/>
                <a:gd name="T15" fmla="*/ 137385 h 888"/>
                <a:gd name="T16" fmla="*/ 213101 w 1184"/>
                <a:gd name="T17" fmla="*/ 91608 h 888"/>
                <a:gd name="T18" fmla="*/ 234414 w 1184"/>
                <a:gd name="T19" fmla="*/ 91608 h 888"/>
                <a:gd name="T20" fmla="*/ 255727 w 1184"/>
                <a:gd name="T21" fmla="*/ 91608 h 888"/>
                <a:gd name="T22" fmla="*/ 319666 w 1184"/>
                <a:gd name="T23" fmla="*/ 45776 h 888"/>
                <a:gd name="T24" fmla="*/ 362292 w 1184"/>
                <a:gd name="T25" fmla="*/ 45776 h 888"/>
                <a:gd name="T26" fmla="*/ 426230 w 1184"/>
                <a:gd name="T27" fmla="*/ 137385 h 888"/>
                <a:gd name="T28" fmla="*/ 447515 w 1184"/>
                <a:gd name="T29" fmla="*/ 45776 h 888"/>
                <a:gd name="T30" fmla="*/ 490141 w 1184"/>
                <a:gd name="T31" fmla="*/ 91608 h 888"/>
                <a:gd name="T32" fmla="*/ 511454 w 1184"/>
                <a:gd name="T33" fmla="*/ 137385 h 888"/>
                <a:gd name="T34" fmla="*/ 575393 w 1184"/>
                <a:gd name="T35" fmla="*/ 274770 h 888"/>
                <a:gd name="T36" fmla="*/ 596706 w 1184"/>
                <a:gd name="T37" fmla="*/ 320546 h 888"/>
                <a:gd name="T38" fmla="*/ 639332 w 1184"/>
                <a:gd name="T39" fmla="*/ 412154 h 888"/>
                <a:gd name="T40" fmla="*/ 596706 w 1184"/>
                <a:gd name="T41" fmla="*/ 503708 h 888"/>
                <a:gd name="T42" fmla="*/ 532767 w 1184"/>
                <a:gd name="T43" fmla="*/ 641092 h 888"/>
                <a:gd name="T44" fmla="*/ 511454 w 1184"/>
                <a:gd name="T45" fmla="*/ 641092 h 888"/>
                <a:gd name="T46" fmla="*/ 468828 w 1184"/>
                <a:gd name="T47" fmla="*/ 641092 h 888"/>
                <a:gd name="T48" fmla="*/ 426230 w 1184"/>
                <a:gd name="T49" fmla="*/ 595316 h 888"/>
                <a:gd name="T50" fmla="*/ 383605 w 1184"/>
                <a:gd name="T51" fmla="*/ 595316 h 888"/>
                <a:gd name="T52" fmla="*/ 383605 w 1184"/>
                <a:gd name="T53" fmla="*/ 549539 h 888"/>
                <a:gd name="T54" fmla="*/ 383605 w 1184"/>
                <a:gd name="T55" fmla="*/ 503708 h 888"/>
                <a:gd name="T56" fmla="*/ 340979 w 1184"/>
                <a:gd name="T57" fmla="*/ 549539 h 888"/>
                <a:gd name="T58" fmla="*/ 277040 w 1184"/>
                <a:gd name="T59" fmla="*/ 457931 h 888"/>
                <a:gd name="T60" fmla="*/ 170475 w 1184"/>
                <a:gd name="T61" fmla="*/ 549539 h 888"/>
                <a:gd name="T62" fmla="*/ 63939 w 1184"/>
                <a:gd name="T63" fmla="*/ 549539 h 888"/>
                <a:gd name="T64" fmla="*/ 42626 w 1184"/>
                <a:gd name="T65" fmla="*/ 457931 h 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4"/>
                <a:gd name="T100" fmla="*/ 0 h 888"/>
                <a:gd name="T101" fmla="*/ 1184 w 1184"/>
                <a:gd name="T102" fmla="*/ 888 h 8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4" h="888">
                  <a:moveTo>
                    <a:pt x="0" y="468"/>
                  </a:moveTo>
                  <a:lnTo>
                    <a:pt x="19" y="475"/>
                  </a:lnTo>
                  <a:lnTo>
                    <a:pt x="7" y="448"/>
                  </a:lnTo>
                  <a:lnTo>
                    <a:pt x="29" y="464"/>
                  </a:lnTo>
                  <a:lnTo>
                    <a:pt x="5" y="413"/>
                  </a:lnTo>
                  <a:lnTo>
                    <a:pt x="22" y="334"/>
                  </a:lnTo>
                  <a:lnTo>
                    <a:pt x="28" y="355"/>
                  </a:lnTo>
                  <a:lnTo>
                    <a:pt x="103" y="293"/>
                  </a:lnTo>
                  <a:lnTo>
                    <a:pt x="226" y="263"/>
                  </a:lnTo>
                  <a:lnTo>
                    <a:pt x="269" y="219"/>
                  </a:lnTo>
                  <a:lnTo>
                    <a:pt x="267" y="189"/>
                  </a:lnTo>
                  <a:lnTo>
                    <a:pt x="284" y="167"/>
                  </a:lnTo>
                  <a:lnTo>
                    <a:pt x="303" y="202"/>
                  </a:lnTo>
                  <a:lnTo>
                    <a:pt x="303" y="164"/>
                  </a:lnTo>
                  <a:lnTo>
                    <a:pt x="331" y="172"/>
                  </a:lnTo>
                  <a:lnTo>
                    <a:pt x="332" y="143"/>
                  </a:lnTo>
                  <a:lnTo>
                    <a:pt x="375" y="99"/>
                  </a:lnTo>
                  <a:lnTo>
                    <a:pt x="423" y="102"/>
                  </a:lnTo>
                  <a:lnTo>
                    <a:pt x="433" y="145"/>
                  </a:lnTo>
                  <a:lnTo>
                    <a:pt x="451" y="120"/>
                  </a:lnTo>
                  <a:lnTo>
                    <a:pt x="485" y="136"/>
                  </a:lnTo>
                  <a:lnTo>
                    <a:pt x="472" y="106"/>
                  </a:lnTo>
                  <a:lnTo>
                    <a:pt x="499" y="59"/>
                  </a:lnTo>
                  <a:lnTo>
                    <a:pt x="570" y="42"/>
                  </a:lnTo>
                  <a:lnTo>
                    <a:pt x="552" y="13"/>
                  </a:lnTo>
                  <a:lnTo>
                    <a:pt x="686" y="49"/>
                  </a:lnTo>
                  <a:lnTo>
                    <a:pt x="658" y="127"/>
                  </a:lnTo>
                  <a:lnTo>
                    <a:pt x="791" y="209"/>
                  </a:lnTo>
                  <a:lnTo>
                    <a:pt x="825" y="178"/>
                  </a:lnTo>
                  <a:lnTo>
                    <a:pt x="839" y="41"/>
                  </a:lnTo>
                  <a:lnTo>
                    <a:pt x="870" y="0"/>
                  </a:lnTo>
                  <a:lnTo>
                    <a:pt x="899" y="104"/>
                  </a:lnTo>
                  <a:lnTo>
                    <a:pt x="945" y="127"/>
                  </a:lnTo>
                  <a:lnTo>
                    <a:pt x="975" y="249"/>
                  </a:lnTo>
                  <a:lnTo>
                    <a:pt x="1047" y="287"/>
                  </a:lnTo>
                  <a:lnTo>
                    <a:pt x="1074" y="355"/>
                  </a:lnTo>
                  <a:lnTo>
                    <a:pt x="1101" y="349"/>
                  </a:lnTo>
                  <a:lnTo>
                    <a:pt x="1107" y="386"/>
                  </a:lnTo>
                  <a:lnTo>
                    <a:pt x="1166" y="438"/>
                  </a:lnTo>
                  <a:lnTo>
                    <a:pt x="1184" y="532"/>
                  </a:lnTo>
                  <a:lnTo>
                    <a:pt x="1172" y="622"/>
                  </a:lnTo>
                  <a:lnTo>
                    <a:pt x="1118" y="701"/>
                  </a:lnTo>
                  <a:lnTo>
                    <a:pt x="1081" y="834"/>
                  </a:lnTo>
                  <a:lnTo>
                    <a:pt x="1015" y="849"/>
                  </a:lnTo>
                  <a:lnTo>
                    <a:pt x="974" y="873"/>
                  </a:lnTo>
                  <a:lnTo>
                    <a:pt x="976" y="888"/>
                  </a:lnTo>
                  <a:lnTo>
                    <a:pt x="934" y="843"/>
                  </a:lnTo>
                  <a:lnTo>
                    <a:pt x="889" y="877"/>
                  </a:lnTo>
                  <a:lnTo>
                    <a:pt x="832" y="861"/>
                  </a:lnTo>
                  <a:lnTo>
                    <a:pt x="787" y="829"/>
                  </a:lnTo>
                  <a:lnTo>
                    <a:pt x="767" y="761"/>
                  </a:lnTo>
                  <a:lnTo>
                    <a:pt x="733" y="771"/>
                  </a:lnTo>
                  <a:lnTo>
                    <a:pt x="731" y="725"/>
                  </a:lnTo>
                  <a:lnTo>
                    <a:pt x="722" y="755"/>
                  </a:lnTo>
                  <a:lnTo>
                    <a:pt x="698" y="755"/>
                  </a:lnTo>
                  <a:lnTo>
                    <a:pt x="723" y="669"/>
                  </a:lnTo>
                  <a:lnTo>
                    <a:pt x="671" y="751"/>
                  </a:lnTo>
                  <a:lnTo>
                    <a:pt x="647" y="734"/>
                  </a:lnTo>
                  <a:lnTo>
                    <a:pt x="621" y="670"/>
                  </a:lnTo>
                  <a:lnTo>
                    <a:pt x="533" y="634"/>
                  </a:lnTo>
                  <a:lnTo>
                    <a:pt x="373" y="660"/>
                  </a:lnTo>
                  <a:lnTo>
                    <a:pt x="310" y="708"/>
                  </a:lnTo>
                  <a:lnTo>
                    <a:pt x="201" y="713"/>
                  </a:lnTo>
                  <a:lnTo>
                    <a:pt x="138" y="754"/>
                  </a:lnTo>
                  <a:lnTo>
                    <a:pt x="56" y="724"/>
                  </a:lnTo>
                  <a:lnTo>
                    <a:pt x="75" y="638"/>
                  </a:lnTo>
                  <a:lnTo>
                    <a:pt x="0" y="468"/>
                  </a:lnTo>
                  <a:close/>
                </a:path>
              </a:pathLst>
            </a:custGeom>
            <a:solidFill>
              <a:srgbClr val="779BD9"/>
            </a:solid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2" name="Freeform 280">
              <a:extLst>
                <a:ext uri="{FF2B5EF4-FFF2-40B4-BE49-F238E27FC236}">
                  <a16:creationId xmlns:a16="http://schemas.microsoft.com/office/drawing/2014/main" id="{14876130-2B8F-1E4C-28B6-953ABEEB81FF}"/>
                </a:ext>
              </a:extLst>
            </p:cNvPr>
            <p:cNvSpPr>
              <a:spLocks noChangeAspect="1"/>
            </p:cNvSpPr>
            <p:nvPr/>
          </p:nvSpPr>
          <p:spPr bwMode="auto">
            <a:xfrm>
              <a:off x="6910145" y="5493809"/>
              <a:ext cx="72038" cy="81944"/>
            </a:xfrm>
            <a:custGeom>
              <a:avLst/>
              <a:gdLst>
                <a:gd name="T0" fmla="*/ 0 w 103"/>
                <a:gd name="T1" fmla="*/ 0 h 101"/>
                <a:gd name="T2" fmla="*/ 21648 w 103"/>
                <a:gd name="T3" fmla="*/ 0 h 101"/>
                <a:gd name="T4" fmla="*/ 43268 w 103"/>
                <a:gd name="T5" fmla="*/ 0 h 101"/>
                <a:gd name="T6" fmla="*/ 43268 w 103"/>
                <a:gd name="T7" fmla="*/ 0 h 101"/>
                <a:gd name="T8" fmla="*/ 64916 w 103"/>
                <a:gd name="T9" fmla="*/ 0 h 101"/>
                <a:gd name="T10" fmla="*/ 64916 w 103"/>
                <a:gd name="T11" fmla="*/ 0 h 101"/>
                <a:gd name="T12" fmla="*/ 43268 w 103"/>
                <a:gd name="T13" fmla="*/ 44252 h 101"/>
                <a:gd name="T14" fmla="*/ 21648 w 103"/>
                <a:gd name="T15" fmla="*/ 44252 h 101"/>
                <a:gd name="T16" fmla="*/ 0 w 10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1"/>
                <a:gd name="T29" fmla="*/ 103 w 10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1">
                  <a:moveTo>
                    <a:pt x="0" y="17"/>
                  </a:moveTo>
                  <a:lnTo>
                    <a:pt x="1" y="0"/>
                  </a:lnTo>
                  <a:lnTo>
                    <a:pt x="52" y="15"/>
                  </a:lnTo>
                  <a:lnTo>
                    <a:pt x="92" y="2"/>
                  </a:lnTo>
                  <a:lnTo>
                    <a:pt x="103" y="26"/>
                  </a:lnTo>
                  <a:lnTo>
                    <a:pt x="103" y="57"/>
                  </a:lnTo>
                  <a:lnTo>
                    <a:pt x="62" y="101"/>
                  </a:lnTo>
                  <a:lnTo>
                    <a:pt x="36" y="98"/>
                  </a:lnTo>
                  <a:lnTo>
                    <a:pt x="0" y="17"/>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3" name="Freeform 317">
              <a:extLst>
                <a:ext uri="{FF2B5EF4-FFF2-40B4-BE49-F238E27FC236}">
                  <a16:creationId xmlns:a16="http://schemas.microsoft.com/office/drawing/2014/main" id="{C3A6835E-5EA1-B861-6469-1044C7D0BBEF}"/>
                </a:ext>
              </a:extLst>
            </p:cNvPr>
            <p:cNvSpPr>
              <a:spLocks noChangeAspect="1"/>
            </p:cNvSpPr>
            <p:nvPr/>
          </p:nvSpPr>
          <p:spPr bwMode="auto">
            <a:xfrm>
              <a:off x="6402608" y="3881142"/>
              <a:ext cx="36019" cy="80305"/>
            </a:xfrm>
            <a:custGeom>
              <a:avLst/>
              <a:gdLst>
                <a:gd name="T0" fmla="*/ 0 w 51"/>
                <a:gd name="T1" fmla="*/ 51078 h 96"/>
                <a:gd name="T2" fmla="*/ 24194 w 51"/>
                <a:gd name="T3" fmla="*/ 102218 h 96"/>
                <a:gd name="T4" fmla="*/ 24194 w 51"/>
                <a:gd name="T5" fmla="*/ 0 h 96"/>
                <a:gd name="T6" fmla="*/ 24194 w 51"/>
                <a:gd name="T7" fmla="*/ 51078 h 96"/>
                <a:gd name="T8" fmla="*/ 0 w 51"/>
                <a:gd name="T9" fmla="*/ 51078 h 96"/>
                <a:gd name="T10" fmla="*/ 0 60000 65536"/>
                <a:gd name="T11" fmla="*/ 0 60000 65536"/>
                <a:gd name="T12" fmla="*/ 0 60000 65536"/>
                <a:gd name="T13" fmla="*/ 0 60000 65536"/>
                <a:gd name="T14" fmla="*/ 0 60000 65536"/>
                <a:gd name="T15" fmla="*/ 0 w 51"/>
                <a:gd name="T16" fmla="*/ 0 h 96"/>
                <a:gd name="T17" fmla="*/ 51 w 51"/>
                <a:gd name="T18" fmla="*/ 96 h 96"/>
              </a:gdLst>
              <a:ahLst/>
              <a:cxnLst>
                <a:cxn ang="T10">
                  <a:pos x="T0" y="T1"/>
                </a:cxn>
                <a:cxn ang="T11">
                  <a:pos x="T2" y="T3"/>
                </a:cxn>
                <a:cxn ang="T12">
                  <a:pos x="T4" y="T5"/>
                </a:cxn>
                <a:cxn ang="T13">
                  <a:pos x="T6" y="T7"/>
                </a:cxn>
                <a:cxn ang="T14">
                  <a:pos x="T8" y="T9"/>
                </a:cxn>
              </a:cxnLst>
              <a:rect l="T15" t="T16" r="T17" b="T18"/>
              <a:pathLst>
                <a:path w="51" h="96">
                  <a:moveTo>
                    <a:pt x="0" y="38"/>
                  </a:moveTo>
                  <a:lnTo>
                    <a:pt x="20" y="96"/>
                  </a:lnTo>
                  <a:lnTo>
                    <a:pt x="51" y="0"/>
                  </a:lnTo>
                  <a:lnTo>
                    <a:pt x="24" y="1"/>
                  </a:lnTo>
                  <a:lnTo>
                    <a:pt x="0" y="38"/>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4" name="Freeform 360">
              <a:extLst>
                <a:ext uri="{FF2B5EF4-FFF2-40B4-BE49-F238E27FC236}">
                  <a16:creationId xmlns:a16="http://schemas.microsoft.com/office/drawing/2014/main" id="{0E8A8DCA-5D74-BB9A-DA4D-3003FAE9033A}"/>
                </a:ext>
              </a:extLst>
            </p:cNvPr>
            <p:cNvSpPr>
              <a:spLocks noChangeAspect="1"/>
            </p:cNvSpPr>
            <p:nvPr/>
          </p:nvSpPr>
          <p:spPr bwMode="auto">
            <a:xfrm>
              <a:off x="6602348" y="3658253"/>
              <a:ext cx="47479" cy="63916"/>
            </a:xfrm>
            <a:custGeom>
              <a:avLst/>
              <a:gdLst>
                <a:gd name="T0" fmla="*/ 0 w 69"/>
                <a:gd name="T1" fmla="*/ 46738 h 81"/>
                <a:gd name="T2" fmla="*/ 19933 w 69"/>
                <a:gd name="T3" fmla="*/ 46738 h 81"/>
                <a:gd name="T4" fmla="*/ 19933 w 69"/>
                <a:gd name="T5" fmla="*/ 46738 h 81"/>
                <a:gd name="T6" fmla="*/ 19933 w 69"/>
                <a:gd name="T7" fmla="*/ 46738 h 81"/>
                <a:gd name="T8" fmla="*/ 19933 w 69"/>
                <a:gd name="T9" fmla="*/ 93421 h 81"/>
                <a:gd name="T10" fmla="*/ 19933 w 69"/>
                <a:gd name="T11" fmla="*/ 93421 h 81"/>
                <a:gd name="T12" fmla="*/ 39867 w 69"/>
                <a:gd name="T13" fmla="*/ 46738 h 81"/>
                <a:gd name="T14" fmla="*/ 39867 w 69"/>
                <a:gd name="T15" fmla="*/ 46738 h 81"/>
                <a:gd name="T16" fmla="*/ 19933 w 69"/>
                <a:gd name="T17" fmla="*/ 0 h 81"/>
                <a:gd name="T18" fmla="*/ 0 w 69"/>
                <a:gd name="T19" fmla="*/ 46738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23"/>
                  </a:moveTo>
                  <a:lnTo>
                    <a:pt x="2" y="43"/>
                  </a:lnTo>
                  <a:lnTo>
                    <a:pt x="18" y="23"/>
                  </a:lnTo>
                  <a:lnTo>
                    <a:pt x="25" y="34"/>
                  </a:lnTo>
                  <a:lnTo>
                    <a:pt x="17" y="81"/>
                  </a:lnTo>
                  <a:lnTo>
                    <a:pt x="51" y="80"/>
                  </a:lnTo>
                  <a:lnTo>
                    <a:pt x="69" y="31"/>
                  </a:lnTo>
                  <a:lnTo>
                    <a:pt x="58" y="5"/>
                  </a:lnTo>
                  <a:lnTo>
                    <a:pt x="26" y="0"/>
                  </a:lnTo>
                  <a:lnTo>
                    <a:pt x="0" y="23"/>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5" name="Freeform 361">
              <a:extLst>
                <a:ext uri="{FF2B5EF4-FFF2-40B4-BE49-F238E27FC236}">
                  <a16:creationId xmlns:a16="http://schemas.microsoft.com/office/drawing/2014/main" id="{9C5B6C05-1F75-BF60-B8BA-8B26A55AB873}"/>
                </a:ext>
              </a:extLst>
            </p:cNvPr>
            <p:cNvSpPr>
              <a:spLocks noChangeAspect="1"/>
            </p:cNvSpPr>
            <p:nvPr/>
          </p:nvSpPr>
          <p:spPr bwMode="auto">
            <a:xfrm>
              <a:off x="6625269" y="3451753"/>
              <a:ext cx="230847" cy="213056"/>
            </a:xfrm>
            <a:custGeom>
              <a:avLst/>
              <a:gdLst>
                <a:gd name="T0" fmla="*/ 0 w 331"/>
                <a:gd name="T1" fmla="*/ 138275 h 264"/>
                <a:gd name="T2" fmla="*/ 43429 w 331"/>
                <a:gd name="T3" fmla="*/ 138275 h 264"/>
                <a:gd name="T4" fmla="*/ 86829 w 331"/>
                <a:gd name="T5" fmla="*/ 138275 h 264"/>
                <a:gd name="T6" fmla="*/ 86829 w 331"/>
                <a:gd name="T7" fmla="*/ 92202 h 264"/>
                <a:gd name="T8" fmla="*/ 108529 w 331"/>
                <a:gd name="T9" fmla="*/ 92202 h 264"/>
                <a:gd name="T10" fmla="*/ 108529 w 331"/>
                <a:gd name="T11" fmla="*/ 92202 h 264"/>
                <a:gd name="T12" fmla="*/ 130258 w 331"/>
                <a:gd name="T13" fmla="*/ 92202 h 264"/>
                <a:gd name="T14" fmla="*/ 151958 w 331"/>
                <a:gd name="T15" fmla="*/ 46073 h 264"/>
                <a:gd name="T16" fmla="*/ 151958 w 331"/>
                <a:gd name="T17" fmla="*/ 46073 h 264"/>
                <a:gd name="T18" fmla="*/ 173658 w 331"/>
                <a:gd name="T19" fmla="*/ 46073 h 264"/>
                <a:gd name="T20" fmla="*/ 173658 w 331"/>
                <a:gd name="T21" fmla="*/ 0 h 264"/>
                <a:gd name="T22" fmla="*/ 173658 w 331"/>
                <a:gd name="T23" fmla="*/ 46073 h 264"/>
                <a:gd name="T24" fmla="*/ 195386 w 331"/>
                <a:gd name="T25" fmla="*/ 46073 h 264"/>
                <a:gd name="T26" fmla="*/ 173658 w 331"/>
                <a:gd name="T27" fmla="*/ 46073 h 264"/>
                <a:gd name="T28" fmla="*/ 173658 w 331"/>
                <a:gd name="T29" fmla="*/ 92202 h 264"/>
                <a:gd name="T30" fmla="*/ 151958 w 331"/>
                <a:gd name="T31" fmla="*/ 138275 h 264"/>
                <a:gd name="T32" fmla="*/ 151958 w 331"/>
                <a:gd name="T33" fmla="*/ 138275 h 264"/>
                <a:gd name="T34" fmla="*/ 151958 w 331"/>
                <a:gd name="T35" fmla="*/ 138275 h 264"/>
                <a:gd name="T36" fmla="*/ 108529 w 331"/>
                <a:gd name="T37" fmla="*/ 138275 h 264"/>
                <a:gd name="T38" fmla="*/ 86829 w 331"/>
                <a:gd name="T39" fmla="*/ 138275 h 264"/>
                <a:gd name="T40" fmla="*/ 108529 w 331"/>
                <a:gd name="T41" fmla="*/ 138275 h 264"/>
                <a:gd name="T42" fmla="*/ 86829 w 331"/>
                <a:gd name="T43" fmla="*/ 184348 h 264"/>
                <a:gd name="T44" fmla="*/ 86829 w 331"/>
                <a:gd name="T45" fmla="*/ 138275 h 264"/>
                <a:gd name="T46" fmla="*/ 0 w 331"/>
                <a:gd name="T47" fmla="*/ 138275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264"/>
                <a:gd name="T74" fmla="*/ 331 w 331"/>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264">
                  <a:moveTo>
                    <a:pt x="0" y="249"/>
                  </a:moveTo>
                  <a:lnTo>
                    <a:pt x="58" y="201"/>
                  </a:lnTo>
                  <a:lnTo>
                    <a:pt x="142" y="201"/>
                  </a:lnTo>
                  <a:lnTo>
                    <a:pt x="177" y="138"/>
                  </a:lnTo>
                  <a:lnTo>
                    <a:pt x="191" y="136"/>
                  </a:lnTo>
                  <a:lnTo>
                    <a:pt x="192" y="158"/>
                  </a:lnTo>
                  <a:lnTo>
                    <a:pt x="229" y="136"/>
                  </a:lnTo>
                  <a:lnTo>
                    <a:pt x="263" y="89"/>
                  </a:lnTo>
                  <a:lnTo>
                    <a:pt x="277" y="14"/>
                  </a:lnTo>
                  <a:lnTo>
                    <a:pt x="303" y="15"/>
                  </a:lnTo>
                  <a:lnTo>
                    <a:pt x="293" y="0"/>
                  </a:lnTo>
                  <a:lnTo>
                    <a:pt x="310" y="1"/>
                  </a:lnTo>
                  <a:lnTo>
                    <a:pt x="331" y="63"/>
                  </a:lnTo>
                  <a:lnTo>
                    <a:pt x="303" y="109"/>
                  </a:lnTo>
                  <a:lnTo>
                    <a:pt x="303" y="150"/>
                  </a:lnTo>
                  <a:lnTo>
                    <a:pt x="282" y="209"/>
                  </a:lnTo>
                  <a:lnTo>
                    <a:pt x="266" y="219"/>
                  </a:lnTo>
                  <a:lnTo>
                    <a:pt x="265" y="195"/>
                  </a:lnTo>
                  <a:lnTo>
                    <a:pt x="218" y="229"/>
                  </a:lnTo>
                  <a:lnTo>
                    <a:pt x="177" y="215"/>
                  </a:lnTo>
                  <a:lnTo>
                    <a:pt x="180" y="242"/>
                  </a:lnTo>
                  <a:lnTo>
                    <a:pt x="143" y="264"/>
                  </a:lnTo>
                  <a:lnTo>
                    <a:pt x="134" y="226"/>
                  </a:lnTo>
                  <a:lnTo>
                    <a:pt x="0" y="249"/>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6" name="Freeform 362">
              <a:extLst>
                <a:ext uri="{FF2B5EF4-FFF2-40B4-BE49-F238E27FC236}">
                  <a16:creationId xmlns:a16="http://schemas.microsoft.com/office/drawing/2014/main" id="{455F3690-F2BB-CDEB-39AE-952284E71EDC}"/>
                </a:ext>
              </a:extLst>
            </p:cNvPr>
            <p:cNvSpPr>
              <a:spLocks noChangeAspect="1"/>
            </p:cNvSpPr>
            <p:nvPr/>
          </p:nvSpPr>
          <p:spPr bwMode="auto">
            <a:xfrm>
              <a:off x="6653101" y="3646780"/>
              <a:ext cx="49117" cy="37695"/>
            </a:xfrm>
            <a:custGeom>
              <a:avLst/>
              <a:gdLst>
                <a:gd name="T0" fmla="*/ 0 w 68"/>
                <a:gd name="T1" fmla="*/ 43384 h 48"/>
                <a:gd name="T2" fmla="*/ 26151 w 68"/>
                <a:gd name="T3" fmla="*/ 43384 h 48"/>
                <a:gd name="T4" fmla="*/ 52302 w 68"/>
                <a:gd name="T5" fmla="*/ 43384 h 48"/>
                <a:gd name="T6" fmla="*/ 52302 w 68"/>
                <a:gd name="T7" fmla="*/ 0 h 48"/>
                <a:gd name="T8" fmla="*/ 0 w 68"/>
                <a:gd name="T9" fmla="*/ 43384 h 48"/>
                <a:gd name="T10" fmla="*/ 0 60000 65536"/>
                <a:gd name="T11" fmla="*/ 0 60000 65536"/>
                <a:gd name="T12" fmla="*/ 0 60000 65536"/>
                <a:gd name="T13" fmla="*/ 0 60000 65536"/>
                <a:gd name="T14" fmla="*/ 0 60000 65536"/>
                <a:gd name="T15" fmla="*/ 0 w 68"/>
                <a:gd name="T16" fmla="*/ 0 h 48"/>
                <a:gd name="T17" fmla="*/ 68 w 68"/>
                <a:gd name="T18" fmla="*/ 48 h 48"/>
              </a:gdLst>
              <a:ahLst/>
              <a:cxnLst>
                <a:cxn ang="T10">
                  <a:pos x="T0" y="T1"/>
                </a:cxn>
                <a:cxn ang="T11">
                  <a:pos x="T2" y="T3"/>
                </a:cxn>
                <a:cxn ang="T12">
                  <a:pos x="T4" y="T5"/>
                </a:cxn>
                <a:cxn ang="T13">
                  <a:pos x="T6" y="T7"/>
                </a:cxn>
                <a:cxn ang="T14">
                  <a:pos x="T8" y="T9"/>
                </a:cxn>
              </a:cxnLst>
              <a:rect l="T15" t="T16" r="T17" b="T18"/>
              <a:pathLst>
                <a:path w="68" h="48">
                  <a:moveTo>
                    <a:pt x="0" y="25"/>
                  </a:moveTo>
                  <a:lnTo>
                    <a:pt x="22" y="48"/>
                  </a:lnTo>
                  <a:lnTo>
                    <a:pt x="60" y="31"/>
                  </a:lnTo>
                  <a:lnTo>
                    <a:pt x="68" y="0"/>
                  </a:lnTo>
                  <a:lnTo>
                    <a:pt x="0" y="25"/>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7" name="Freeform 363">
              <a:extLst>
                <a:ext uri="{FF2B5EF4-FFF2-40B4-BE49-F238E27FC236}">
                  <a16:creationId xmlns:a16="http://schemas.microsoft.com/office/drawing/2014/main" id="{A7200B57-86AF-8966-77A2-58C1FDC6C63D}"/>
                </a:ext>
              </a:extLst>
            </p:cNvPr>
            <p:cNvSpPr>
              <a:spLocks noChangeAspect="1"/>
            </p:cNvSpPr>
            <p:nvPr/>
          </p:nvSpPr>
          <p:spPr bwMode="auto">
            <a:xfrm>
              <a:off x="6808637" y="3335391"/>
              <a:ext cx="122791" cy="116362"/>
            </a:xfrm>
            <a:custGeom>
              <a:avLst/>
              <a:gdLst>
                <a:gd name="T0" fmla="*/ 0 w 172"/>
                <a:gd name="T1" fmla="*/ 95623 h 143"/>
                <a:gd name="T2" fmla="*/ 23757 w 172"/>
                <a:gd name="T3" fmla="*/ 143435 h 143"/>
                <a:gd name="T4" fmla="*/ 23757 w 172"/>
                <a:gd name="T5" fmla="*/ 95623 h 143"/>
                <a:gd name="T6" fmla="*/ 23757 w 172"/>
                <a:gd name="T7" fmla="*/ 95623 h 143"/>
                <a:gd name="T8" fmla="*/ 71272 w 172"/>
                <a:gd name="T9" fmla="*/ 95623 h 143"/>
                <a:gd name="T10" fmla="*/ 71272 w 172"/>
                <a:gd name="T11" fmla="*/ 95623 h 143"/>
                <a:gd name="T12" fmla="*/ 118816 w 172"/>
                <a:gd name="T13" fmla="*/ 95623 h 143"/>
                <a:gd name="T14" fmla="*/ 95059 w 172"/>
                <a:gd name="T15" fmla="*/ 47811 h 143"/>
                <a:gd name="T16" fmla="*/ 95059 w 172"/>
                <a:gd name="T17" fmla="*/ 47811 h 143"/>
                <a:gd name="T18" fmla="*/ 71272 w 172"/>
                <a:gd name="T19" fmla="*/ 47811 h 143"/>
                <a:gd name="T20" fmla="*/ 47514 w 172"/>
                <a:gd name="T21" fmla="*/ 0 h 143"/>
                <a:gd name="T22" fmla="*/ 23757 w 172"/>
                <a:gd name="T23" fmla="*/ 95623 h 143"/>
                <a:gd name="T24" fmla="*/ 23757 w 172"/>
                <a:gd name="T25" fmla="*/ 95623 h 143"/>
                <a:gd name="T26" fmla="*/ 0 w 172"/>
                <a:gd name="T27" fmla="*/ 95623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43"/>
                <a:gd name="T44" fmla="*/ 172 w 172"/>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43">
                  <a:moveTo>
                    <a:pt x="0" y="102"/>
                  </a:moveTo>
                  <a:lnTo>
                    <a:pt x="8" y="143"/>
                  </a:lnTo>
                  <a:lnTo>
                    <a:pt x="39" y="127"/>
                  </a:lnTo>
                  <a:lnTo>
                    <a:pt x="18" y="103"/>
                  </a:lnTo>
                  <a:lnTo>
                    <a:pt x="100" y="124"/>
                  </a:lnTo>
                  <a:lnTo>
                    <a:pt x="120" y="90"/>
                  </a:lnTo>
                  <a:lnTo>
                    <a:pt x="172" y="79"/>
                  </a:lnTo>
                  <a:lnTo>
                    <a:pt x="154" y="58"/>
                  </a:lnTo>
                  <a:lnTo>
                    <a:pt x="161" y="38"/>
                  </a:lnTo>
                  <a:lnTo>
                    <a:pt x="114" y="42"/>
                  </a:lnTo>
                  <a:lnTo>
                    <a:pt x="61" y="0"/>
                  </a:lnTo>
                  <a:lnTo>
                    <a:pt x="41" y="80"/>
                  </a:lnTo>
                  <a:lnTo>
                    <a:pt x="17" y="76"/>
                  </a:lnTo>
                  <a:lnTo>
                    <a:pt x="0" y="102"/>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8" name="Freeform 365">
              <a:extLst>
                <a:ext uri="{FF2B5EF4-FFF2-40B4-BE49-F238E27FC236}">
                  <a16:creationId xmlns:a16="http://schemas.microsoft.com/office/drawing/2014/main" id="{59B5DA7D-4256-11A0-DEE8-864EEC4054C4}"/>
                </a:ext>
              </a:extLst>
            </p:cNvPr>
            <p:cNvSpPr>
              <a:spLocks noChangeAspect="1"/>
            </p:cNvSpPr>
            <p:nvPr/>
          </p:nvSpPr>
          <p:spPr bwMode="auto">
            <a:xfrm>
              <a:off x="6528673" y="3530419"/>
              <a:ext cx="73675" cy="111444"/>
            </a:xfrm>
            <a:custGeom>
              <a:avLst/>
              <a:gdLst>
                <a:gd name="T0" fmla="*/ 0 w 100"/>
                <a:gd name="T1" fmla="*/ 88063 h 139"/>
                <a:gd name="T2" fmla="*/ 27235 w 100"/>
                <a:gd name="T3" fmla="*/ 0 h 139"/>
                <a:gd name="T4" fmla="*/ 54470 w 100"/>
                <a:gd name="T5" fmla="*/ 0 h 139"/>
                <a:gd name="T6" fmla="*/ 81706 w 100"/>
                <a:gd name="T7" fmla="*/ 44005 h 139"/>
                <a:gd name="T8" fmla="*/ 54470 w 100"/>
                <a:gd name="T9" fmla="*/ 44005 h 139"/>
                <a:gd name="T10" fmla="*/ 0 w 100"/>
                <a:gd name="T11" fmla="*/ 88063 h 139"/>
                <a:gd name="T12" fmla="*/ 0 60000 65536"/>
                <a:gd name="T13" fmla="*/ 0 60000 65536"/>
                <a:gd name="T14" fmla="*/ 0 60000 65536"/>
                <a:gd name="T15" fmla="*/ 0 60000 65536"/>
                <a:gd name="T16" fmla="*/ 0 60000 65536"/>
                <a:gd name="T17" fmla="*/ 0 60000 65536"/>
                <a:gd name="T18" fmla="*/ 0 w 100"/>
                <a:gd name="T19" fmla="*/ 0 h 139"/>
                <a:gd name="T20" fmla="*/ 100 w 10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00" h="139">
                  <a:moveTo>
                    <a:pt x="0" y="139"/>
                  </a:moveTo>
                  <a:lnTo>
                    <a:pt x="10" y="29"/>
                  </a:lnTo>
                  <a:lnTo>
                    <a:pt x="65" y="0"/>
                  </a:lnTo>
                  <a:lnTo>
                    <a:pt x="100" y="84"/>
                  </a:lnTo>
                  <a:lnTo>
                    <a:pt x="63" y="125"/>
                  </a:lnTo>
                  <a:lnTo>
                    <a:pt x="0" y="139"/>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9" name="Freeform 375">
              <a:extLst>
                <a:ext uri="{FF2B5EF4-FFF2-40B4-BE49-F238E27FC236}">
                  <a16:creationId xmlns:a16="http://schemas.microsoft.com/office/drawing/2014/main" id="{E84A5851-2F0F-8813-16BD-6D14E0C5C6C6}"/>
                </a:ext>
              </a:extLst>
            </p:cNvPr>
            <p:cNvSpPr>
              <a:spLocks noChangeAspect="1"/>
            </p:cNvSpPr>
            <p:nvPr/>
          </p:nvSpPr>
          <p:spPr bwMode="auto">
            <a:xfrm>
              <a:off x="7355468" y="5493809"/>
              <a:ext cx="157173" cy="170444"/>
            </a:xfrm>
            <a:custGeom>
              <a:avLst/>
              <a:gdLst>
                <a:gd name="T0" fmla="*/ 0 w 225"/>
                <a:gd name="T1" fmla="*/ 87623 h 213"/>
                <a:gd name="T2" fmla="*/ 21368 w 225"/>
                <a:gd name="T3" fmla="*/ 43785 h 213"/>
                <a:gd name="T4" fmla="*/ 64103 w 225"/>
                <a:gd name="T5" fmla="*/ 43785 h 213"/>
                <a:gd name="T6" fmla="*/ 85470 w 225"/>
                <a:gd name="T7" fmla="*/ 0 h 213"/>
                <a:gd name="T8" fmla="*/ 106838 w 225"/>
                <a:gd name="T9" fmla="*/ 0 h 213"/>
                <a:gd name="T10" fmla="*/ 106838 w 225"/>
                <a:gd name="T11" fmla="*/ 0 h 213"/>
                <a:gd name="T12" fmla="*/ 128234 w 225"/>
                <a:gd name="T13" fmla="*/ 0 h 213"/>
                <a:gd name="T14" fmla="*/ 106838 w 225"/>
                <a:gd name="T15" fmla="*/ 43785 h 213"/>
                <a:gd name="T16" fmla="*/ 106838 w 225"/>
                <a:gd name="T17" fmla="*/ 43785 h 213"/>
                <a:gd name="T18" fmla="*/ 85470 w 225"/>
                <a:gd name="T19" fmla="*/ 43785 h 213"/>
                <a:gd name="T20" fmla="*/ 64103 w 225"/>
                <a:gd name="T21" fmla="*/ 87623 h 213"/>
                <a:gd name="T22" fmla="*/ 42735 w 225"/>
                <a:gd name="T23" fmla="*/ 131409 h 213"/>
                <a:gd name="T24" fmla="*/ 0 w 225"/>
                <a:gd name="T25" fmla="*/ 87623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3"/>
                <a:gd name="T41" fmla="*/ 225 w 22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3">
                  <a:moveTo>
                    <a:pt x="0" y="187"/>
                  </a:moveTo>
                  <a:lnTo>
                    <a:pt x="45" y="121"/>
                  </a:lnTo>
                  <a:lnTo>
                    <a:pt x="128" y="73"/>
                  </a:lnTo>
                  <a:lnTo>
                    <a:pt x="169" y="0"/>
                  </a:lnTo>
                  <a:lnTo>
                    <a:pt x="194" y="22"/>
                  </a:lnTo>
                  <a:lnTo>
                    <a:pt x="222" y="12"/>
                  </a:lnTo>
                  <a:lnTo>
                    <a:pt x="225" y="37"/>
                  </a:lnTo>
                  <a:lnTo>
                    <a:pt x="183" y="88"/>
                  </a:lnTo>
                  <a:lnTo>
                    <a:pt x="193" y="111"/>
                  </a:lnTo>
                  <a:lnTo>
                    <a:pt x="145" y="119"/>
                  </a:lnTo>
                  <a:lnTo>
                    <a:pt x="122" y="190"/>
                  </a:lnTo>
                  <a:lnTo>
                    <a:pt x="71" y="213"/>
                  </a:lnTo>
                  <a:lnTo>
                    <a:pt x="0" y="187"/>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60" name="Freeform 376">
              <a:extLst>
                <a:ext uri="{FF2B5EF4-FFF2-40B4-BE49-F238E27FC236}">
                  <a16:creationId xmlns:a16="http://schemas.microsoft.com/office/drawing/2014/main" id="{A92DA2B5-FA5A-69BE-0D54-36514FDB1FD0}"/>
                </a:ext>
              </a:extLst>
            </p:cNvPr>
            <p:cNvSpPr>
              <a:spLocks noChangeAspect="1"/>
            </p:cNvSpPr>
            <p:nvPr/>
          </p:nvSpPr>
          <p:spPr bwMode="auto">
            <a:xfrm>
              <a:off x="7478259" y="5326642"/>
              <a:ext cx="119517" cy="186833"/>
            </a:xfrm>
            <a:custGeom>
              <a:avLst/>
              <a:gdLst>
                <a:gd name="T0" fmla="*/ 0 w 170"/>
                <a:gd name="T1" fmla="*/ 0 h 234"/>
                <a:gd name="T2" fmla="*/ 21527 w 170"/>
                <a:gd name="T3" fmla="*/ 0 h 234"/>
                <a:gd name="T4" fmla="*/ 43025 w 170"/>
                <a:gd name="T5" fmla="*/ 44128 h 234"/>
                <a:gd name="T6" fmla="*/ 43025 w 170"/>
                <a:gd name="T7" fmla="*/ 44128 h 234"/>
                <a:gd name="T8" fmla="*/ 43025 w 170"/>
                <a:gd name="T9" fmla="*/ 44128 h 234"/>
                <a:gd name="T10" fmla="*/ 64552 w 170"/>
                <a:gd name="T11" fmla="*/ 44128 h 234"/>
                <a:gd name="T12" fmla="*/ 86079 w 170"/>
                <a:gd name="T13" fmla="*/ 44128 h 234"/>
                <a:gd name="T14" fmla="*/ 86079 w 170"/>
                <a:gd name="T15" fmla="*/ 88256 h 234"/>
                <a:gd name="T16" fmla="*/ 64552 w 170"/>
                <a:gd name="T17" fmla="*/ 88256 h 234"/>
                <a:gd name="T18" fmla="*/ 43025 w 170"/>
                <a:gd name="T19" fmla="*/ 132437 h 234"/>
                <a:gd name="T20" fmla="*/ 43025 w 170"/>
                <a:gd name="T21" fmla="*/ 132437 h 234"/>
                <a:gd name="T22" fmla="*/ 43025 w 170"/>
                <a:gd name="T23" fmla="*/ 132437 h 234"/>
                <a:gd name="T24" fmla="*/ 21527 w 170"/>
                <a:gd name="T25" fmla="*/ 88256 h 234"/>
                <a:gd name="T26" fmla="*/ 43025 w 170"/>
                <a:gd name="T27" fmla="*/ 44128 h 234"/>
                <a:gd name="T28" fmla="*/ 43025 w 170"/>
                <a:gd name="T29" fmla="*/ 44128 h 234"/>
                <a:gd name="T30" fmla="*/ 0 w 170"/>
                <a:gd name="T31" fmla="*/ 0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234"/>
                <a:gd name="T50" fmla="*/ 170 w 170"/>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234">
                  <a:moveTo>
                    <a:pt x="0" y="0"/>
                  </a:moveTo>
                  <a:lnTo>
                    <a:pt x="47" y="26"/>
                  </a:lnTo>
                  <a:lnTo>
                    <a:pt x="59" y="79"/>
                  </a:lnTo>
                  <a:lnTo>
                    <a:pt x="80" y="93"/>
                  </a:lnTo>
                  <a:lnTo>
                    <a:pt x="93" y="71"/>
                  </a:lnTo>
                  <a:lnTo>
                    <a:pt x="101" y="106"/>
                  </a:lnTo>
                  <a:lnTo>
                    <a:pt x="170" y="106"/>
                  </a:lnTo>
                  <a:lnTo>
                    <a:pt x="155" y="159"/>
                  </a:lnTo>
                  <a:lnTo>
                    <a:pt x="122" y="166"/>
                  </a:lnTo>
                  <a:lnTo>
                    <a:pt x="93" y="232"/>
                  </a:lnTo>
                  <a:lnTo>
                    <a:pt x="60" y="234"/>
                  </a:lnTo>
                  <a:lnTo>
                    <a:pt x="74" y="209"/>
                  </a:lnTo>
                  <a:lnTo>
                    <a:pt x="32" y="163"/>
                  </a:lnTo>
                  <a:lnTo>
                    <a:pt x="67" y="120"/>
                  </a:lnTo>
                  <a:lnTo>
                    <a:pt x="60" y="85"/>
                  </a:lnTo>
                  <a:lnTo>
                    <a:pt x="0" y="0"/>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61" name="Freeform 354">
              <a:extLst>
                <a:ext uri="{FF2B5EF4-FFF2-40B4-BE49-F238E27FC236}">
                  <a16:creationId xmlns:a16="http://schemas.microsoft.com/office/drawing/2014/main" id="{25C7E806-D3B6-72E9-4EEE-8A33043BF68D}"/>
                </a:ext>
              </a:extLst>
            </p:cNvPr>
            <p:cNvSpPr>
              <a:spLocks noChangeAspect="1"/>
            </p:cNvSpPr>
            <p:nvPr/>
          </p:nvSpPr>
          <p:spPr bwMode="auto">
            <a:xfrm rot="3300000">
              <a:off x="6298638" y="3929499"/>
              <a:ext cx="9833" cy="18009"/>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sp>
        <p:nvSpPr>
          <p:cNvPr id="262" name="Rectangle: Rounded Corners 261">
            <a:extLst>
              <a:ext uri="{FF2B5EF4-FFF2-40B4-BE49-F238E27FC236}">
                <a16:creationId xmlns:a16="http://schemas.microsoft.com/office/drawing/2014/main" id="{AA800590-9F7E-6A75-C91D-797D845548A8}"/>
              </a:ext>
            </a:extLst>
          </p:cNvPr>
          <p:cNvSpPr/>
          <p:nvPr/>
        </p:nvSpPr>
        <p:spPr>
          <a:xfrm>
            <a:off x="466977" y="1710105"/>
            <a:ext cx="2143416" cy="1476000"/>
          </a:xfrm>
          <a:prstGeom prst="roundRect">
            <a:avLst/>
          </a:prstGeom>
          <a:solidFill>
            <a:schemeClr val="tx2">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200" b="1" noProof="0" dirty="0">
                <a:solidFill>
                  <a:schemeClr val="bg1"/>
                </a:solidFill>
              </a:rPr>
              <a:t>NORTH AMERICA</a:t>
            </a:r>
          </a:p>
          <a:p>
            <a:pPr algn="ctr">
              <a:lnSpc>
                <a:spcPct val="80000"/>
              </a:lnSpc>
              <a:spcAft>
                <a:spcPts val="300"/>
              </a:spcAft>
            </a:pPr>
            <a:r>
              <a:rPr lang="en-GB" sz="1200" b="1" noProof="0" dirty="0">
                <a:solidFill>
                  <a:schemeClr val="bg1"/>
                </a:solidFill>
              </a:rPr>
              <a:t>30% </a:t>
            </a:r>
            <a:endParaRPr lang="en-GB" sz="1200" noProof="0" dirty="0">
              <a:solidFill>
                <a:schemeClr val="bg1"/>
              </a:solidFill>
            </a:endParaRP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All growth (3%) came from the USA via initiatives including 5G fixed-wireless access (FWA) for consumers and businesses, as well as fibre-optic solutions.</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Players are starting to prepare for 5G standalone and APIs.</a:t>
            </a:r>
          </a:p>
        </p:txBody>
      </p:sp>
      <p:sp>
        <p:nvSpPr>
          <p:cNvPr id="263" name="Rectangle 262">
            <a:extLst>
              <a:ext uri="{FF2B5EF4-FFF2-40B4-BE49-F238E27FC236}">
                <a16:creationId xmlns:a16="http://schemas.microsoft.com/office/drawing/2014/main" id="{FB7C2CBC-506E-7AA9-8062-0335D775403D}"/>
              </a:ext>
            </a:extLst>
          </p:cNvPr>
          <p:cNvSpPr>
            <a:spLocks noChangeArrowheads="1"/>
          </p:cNvSpPr>
          <p:nvPr/>
        </p:nvSpPr>
        <p:spPr bwMode="auto">
          <a:xfrm>
            <a:off x="8422954" y="6094104"/>
            <a:ext cx="100508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r"/>
            <a:r>
              <a:rPr kumimoji="0" lang="en-GB" sz="800" b="0" i="0" u="none" strike="noStrike" cap="none" normalizeH="0" baseline="0" noProof="0" dirty="0">
                <a:ln>
                  <a:noFill/>
                </a:ln>
                <a:solidFill>
                  <a:schemeClr val="bg2"/>
                </a:solidFill>
                <a:effectLst/>
                <a:cs typeface="Arial" pitchFamily="34" charset="0"/>
              </a:rPr>
              <a:t>Source: </a:t>
            </a:r>
            <a:r>
              <a:rPr kumimoji="0" lang="en-GB" sz="800" b="0" i="0" u="none" strike="noStrike" cap="none" normalizeH="0" baseline="0" noProof="0" dirty="0" err="1">
                <a:ln>
                  <a:noFill/>
                </a:ln>
                <a:solidFill>
                  <a:schemeClr val="bg2"/>
                </a:solidFill>
                <a:effectLst/>
                <a:cs typeface="Arial" pitchFamily="34" charset="0"/>
              </a:rPr>
              <a:t>Analysys</a:t>
            </a:r>
            <a:r>
              <a:rPr kumimoji="0" lang="en-GB" sz="800" b="0" i="0" u="none" strike="noStrike" cap="none" normalizeH="0" noProof="0" dirty="0">
                <a:ln>
                  <a:noFill/>
                </a:ln>
                <a:solidFill>
                  <a:schemeClr val="bg2"/>
                </a:solidFill>
                <a:effectLst/>
                <a:cs typeface="Arial" pitchFamily="34" charset="0"/>
              </a:rPr>
              <a:t> </a:t>
            </a:r>
            <a:r>
              <a:rPr lang="en-GB" sz="800" noProof="0" dirty="0">
                <a:solidFill>
                  <a:schemeClr val="bg2"/>
                </a:solidFill>
                <a:cs typeface="Arial" pitchFamily="34" charset="0"/>
              </a:rPr>
              <a:t>Mason</a:t>
            </a:r>
            <a:endParaRPr kumimoji="0" lang="en-GB" sz="800" b="0" i="0" u="none" strike="noStrike" cap="none" normalizeH="0" baseline="0" noProof="0" dirty="0">
              <a:ln>
                <a:noFill/>
              </a:ln>
              <a:solidFill>
                <a:schemeClr val="bg2"/>
              </a:solidFill>
              <a:effectLst/>
              <a:cs typeface="Arial" pitchFamily="34" charset="0"/>
            </a:endParaRPr>
          </a:p>
        </p:txBody>
      </p:sp>
      <p:sp>
        <p:nvSpPr>
          <p:cNvPr id="264" name="Rectangle: Rounded Corners 263">
            <a:extLst>
              <a:ext uri="{FF2B5EF4-FFF2-40B4-BE49-F238E27FC236}">
                <a16:creationId xmlns:a16="http://schemas.microsoft.com/office/drawing/2014/main" id="{706725C8-59BE-2304-F695-96663AAC7C5A}"/>
              </a:ext>
            </a:extLst>
          </p:cNvPr>
          <p:cNvSpPr/>
          <p:nvPr/>
        </p:nvSpPr>
        <p:spPr>
          <a:xfrm>
            <a:off x="2744003" y="1710284"/>
            <a:ext cx="2143416" cy="1476000"/>
          </a:xfrm>
          <a:prstGeom prst="roundRect">
            <a:avLst/>
          </a:prstGeom>
          <a:solidFill>
            <a:srgbClr val="F25C75">
              <a:alpha val="9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200" b="1" noProof="0" dirty="0">
                <a:solidFill>
                  <a:schemeClr val="bg1"/>
                </a:solidFill>
              </a:rPr>
              <a:t>WESTERN EUROPE</a:t>
            </a:r>
          </a:p>
          <a:p>
            <a:pPr algn="ctr">
              <a:lnSpc>
                <a:spcPct val="80000"/>
              </a:lnSpc>
              <a:spcAft>
                <a:spcPts val="300"/>
              </a:spcAft>
            </a:pPr>
            <a:r>
              <a:rPr lang="en-GB" sz="1200" b="1" noProof="0" dirty="0">
                <a:solidFill>
                  <a:schemeClr val="bg1"/>
                </a:solidFill>
              </a:rPr>
              <a:t>18%</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Revenue grew by 3% thanks to 5G roll-out progress in major European countries.</a:t>
            </a:r>
          </a:p>
          <a:p>
            <a:pPr marL="171450" indent="-171450">
              <a:lnSpc>
                <a:spcPct val="80000"/>
              </a:lnSpc>
              <a:spcAft>
                <a:spcPts val="300"/>
              </a:spcAft>
              <a:buSzPct val="110000"/>
              <a:buFont typeface="Calibri" panose="020F0502020204030204" pitchFamily="34" charset="0"/>
              <a:buChar char="•"/>
            </a:pPr>
            <a:r>
              <a:rPr lang="en-GB" sz="1000" noProof="0" dirty="0" err="1">
                <a:solidFill>
                  <a:schemeClr val="bg1"/>
                </a:solidFill>
              </a:rPr>
              <a:t>FTTx</a:t>
            </a:r>
            <a:r>
              <a:rPr lang="en-GB" sz="1000" noProof="0" dirty="0">
                <a:solidFill>
                  <a:schemeClr val="bg1"/>
                </a:solidFill>
              </a:rPr>
              <a:t> </a:t>
            </a:r>
            <a:r>
              <a:rPr lang="en-GB" noProof="0" dirty="0">
                <a:solidFill>
                  <a:schemeClr val="bg1"/>
                </a:solidFill>
              </a:rPr>
              <a:t>also drove growth, </a:t>
            </a:r>
            <a:r>
              <a:rPr lang="en-GB" sz="1000" noProof="0" dirty="0">
                <a:solidFill>
                  <a:schemeClr val="bg1"/>
                </a:solidFill>
              </a:rPr>
              <a:t>with some funding from the EU.</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M&amp;A provided some stimulation.</a:t>
            </a:r>
          </a:p>
        </p:txBody>
      </p:sp>
      <p:sp>
        <p:nvSpPr>
          <p:cNvPr id="265" name="Rectangle: Rounded Corners 264">
            <a:extLst>
              <a:ext uri="{FF2B5EF4-FFF2-40B4-BE49-F238E27FC236}">
                <a16:creationId xmlns:a16="http://schemas.microsoft.com/office/drawing/2014/main" id="{2755A91A-F875-CC98-9819-8ADF75B8C52C}"/>
              </a:ext>
            </a:extLst>
          </p:cNvPr>
          <p:cNvSpPr/>
          <p:nvPr/>
        </p:nvSpPr>
        <p:spPr>
          <a:xfrm>
            <a:off x="5021029" y="1710284"/>
            <a:ext cx="2143416" cy="1476000"/>
          </a:xfrm>
          <a:prstGeom prst="roundRect">
            <a:avLst/>
          </a:prstGeom>
          <a:solidFill>
            <a:schemeClr val="bg2">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050" b="1" noProof="0" dirty="0">
                <a:solidFill>
                  <a:schemeClr val="bg1"/>
                </a:solidFill>
              </a:rPr>
              <a:t>CENTRAL AND EASTERN EUROPE</a:t>
            </a:r>
          </a:p>
          <a:p>
            <a:pPr algn="ctr">
              <a:lnSpc>
                <a:spcPct val="80000"/>
              </a:lnSpc>
              <a:spcAft>
                <a:spcPts val="300"/>
              </a:spcAft>
            </a:pPr>
            <a:r>
              <a:rPr lang="en-GB" sz="1200" b="1" noProof="0" dirty="0">
                <a:solidFill>
                  <a:schemeClr val="bg1"/>
                </a:solidFill>
              </a:rPr>
              <a:t>6%</a:t>
            </a:r>
          </a:p>
          <a:p>
            <a:pPr marL="171450" indent="-171450">
              <a:lnSpc>
                <a:spcPct val="80000"/>
              </a:lnSpc>
              <a:spcAft>
                <a:spcPts val="300"/>
              </a:spcAft>
              <a:buSzPct val="110000"/>
              <a:buFont typeface="Calibri" panose="020F0502020204030204" pitchFamily="34" charset="0"/>
              <a:buChar char="•"/>
            </a:pPr>
            <a:r>
              <a:rPr lang="en-GB" noProof="0" dirty="0">
                <a:solidFill>
                  <a:schemeClr val="bg1"/>
                </a:solidFill>
              </a:rPr>
              <a:t>Revenue in Poland and Turkey grew by 6% and 17%, respectively. </a:t>
            </a:r>
            <a:endParaRPr lang="en-GB" sz="1000" noProof="0" dirty="0">
              <a:solidFill>
                <a:schemeClr val="bg1"/>
              </a:solidFill>
            </a:endParaRP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Revenue from 5G roll-outs and associated services increased.</a:t>
            </a:r>
          </a:p>
        </p:txBody>
      </p:sp>
      <p:sp>
        <p:nvSpPr>
          <p:cNvPr id="266" name="Rectangle: Rounded Corners 265">
            <a:extLst>
              <a:ext uri="{FF2B5EF4-FFF2-40B4-BE49-F238E27FC236}">
                <a16:creationId xmlns:a16="http://schemas.microsoft.com/office/drawing/2014/main" id="{8A2DED89-CCCE-9DBE-0992-2F0443F56C3B}"/>
              </a:ext>
            </a:extLst>
          </p:cNvPr>
          <p:cNvSpPr/>
          <p:nvPr/>
        </p:nvSpPr>
        <p:spPr>
          <a:xfrm>
            <a:off x="7298056" y="1710652"/>
            <a:ext cx="2143416" cy="1476000"/>
          </a:xfrm>
          <a:prstGeom prst="roundRect">
            <a:avLst/>
          </a:prstGeom>
          <a:solidFill>
            <a:srgbClr val="779BD9">
              <a:alpha val="9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200" b="1" noProof="0" dirty="0">
                <a:solidFill>
                  <a:schemeClr val="bg1"/>
                </a:solidFill>
              </a:rPr>
              <a:t>DEVELOPED ASIA–PACIFIC</a:t>
            </a:r>
          </a:p>
          <a:p>
            <a:pPr algn="ctr">
              <a:lnSpc>
                <a:spcPct val="80000"/>
              </a:lnSpc>
              <a:spcAft>
                <a:spcPts val="300"/>
              </a:spcAft>
            </a:pPr>
            <a:r>
              <a:rPr lang="en-GB" sz="1200" b="1" noProof="0" dirty="0">
                <a:solidFill>
                  <a:schemeClr val="bg1"/>
                </a:solidFill>
              </a:rPr>
              <a:t>11%</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The Japanese yen fell against the US dollar</a:t>
            </a:r>
            <a:r>
              <a:rPr lang="en-GB" noProof="0" dirty="0">
                <a:solidFill>
                  <a:schemeClr val="bg1"/>
                </a:solidFill>
              </a:rPr>
              <a:t>, so telecoms revenue in US dollars declined.</a:t>
            </a:r>
            <a:r>
              <a:rPr lang="en-GB" sz="1000" noProof="0" dirty="0">
                <a:solidFill>
                  <a:schemeClr val="bg1"/>
                </a:solidFill>
              </a:rPr>
              <a:t>  </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5G roll-outs continued and 5G  now covers nearly 90% of the population. </a:t>
            </a:r>
          </a:p>
        </p:txBody>
      </p:sp>
      <p:sp>
        <p:nvSpPr>
          <p:cNvPr id="267" name="Rectangle: Rounded Corners 266">
            <a:extLst>
              <a:ext uri="{FF2B5EF4-FFF2-40B4-BE49-F238E27FC236}">
                <a16:creationId xmlns:a16="http://schemas.microsoft.com/office/drawing/2014/main" id="{CF9033C8-F5C1-7798-F78D-A95684F91743}"/>
              </a:ext>
            </a:extLst>
          </p:cNvPr>
          <p:cNvSpPr/>
          <p:nvPr/>
        </p:nvSpPr>
        <p:spPr>
          <a:xfrm>
            <a:off x="466977" y="4587280"/>
            <a:ext cx="2143416" cy="1480145"/>
          </a:xfrm>
          <a:prstGeom prst="roundRect">
            <a:avLst/>
          </a:prstGeom>
          <a:solidFill>
            <a:srgbClr val="FFBFC4">
              <a:alpha val="9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200" b="1" noProof="0" dirty="0">
                <a:solidFill>
                  <a:schemeClr val="tx1"/>
                </a:solidFill>
              </a:rPr>
              <a:t>LATIN AMERICA</a:t>
            </a:r>
          </a:p>
          <a:p>
            <a:pPr algn="ctr">
              <a:lnSpc>
                <a:spcPct val="80000"/>
              </a:lnSpc>
              <a:spcAft>
                <a:spcPts val="300"/>
              </a:spcAft>
            </a:pPr>
            <a:r>
              <a:rPr lang="en-GB" sz="1200" b="1" noProof="0" dirty="0">
                <a:solidFill>
                  <a:schemeClr val="tx1"/>
                </a:solidFill>
              </a:rPr>
              <a:t>5%</a:t>
            </a:r>
          </a:p>
          <a:p>
            <a:pPr marL="171450" indent="-171450">
              <a:lnSpc>
                <a:spcPct val="80000"/>
              </a:lnSpc>
              <a:spcAft>
                <a:spcPts val="300"/>
              </a:spcAft>
              <a:buSzPct val="110000"/>
              <a:buFont typeface="Calibri" panose="020F0502020204030204" pitchFamily="34" charset="0"/>
              <a:buChar char="•"/>
            </a:pPr>
            <a:r>
              <a:rPr lang="en-GB" sz="1000" noProof="0" dirty="0">
                <a:solidFill>
                  <a:schemeClr val="tx1"/>
                </a:solidFill>
              </a:rPr>
              <a:t>Major currency devaluations in Argentina and, to a lesser extent, Chile delivered 0% growth in US dollars.</a:t>
            </a:r>
          </a:p>
          <a:p>
            <a:pPr marL="171450" indent="-171450">
              <a:lnSpc>
                <a:spcPct val="80000"/>
              </a:lnSpc>
              <a:spcAft>
                <a:spcPts val="300"/>
              </a:spcAft>
              <a:buSzPct val="110000"/>
              <a:buFont typeface="Calibri" panose="020F0502020204030204" pitchFamily="34" charset="0"/>
              <a:buChar char="•"/>
            </a:pPr>
            <a:r>
              <a:rPr lang="en-GB" noProof="0" dirty="0">
                <a:solidFill>
                  <a:schemeClr val="tx1"/>
                </a:solidFill>
              </a:rPr>
              <a:t>Tightening fiscal policies will have some </a:t>
            </a:r>
            <a:r>
              <a:rPr lang="en-GB" sz="1000" noProof="0" dirty="0">
                <a:solidFill>
                  <a:schemeClr val="tx1"/>
                </a:solidFill>
              </a:rPr>
              <a:t>implications on telecoms spending.</a:t>
            </a:r>
          </a:p>
        </p:txBody>
      </p:sp>
      <p:sp>
        <p:nvSpPr>
          <p:cNvPr id="268" name="Rectangle: Rounded Corners 267">
            <a:extLst>
              <a:ext uri="{FF2B5EF4-FFF2-40B4-BE49-F238E27FC236}">
                <a16:creationId xmlns:a16="http://schemas.microsoft.com/office/drawing/2014/main" id="{3E12BB74-442C-C022-4A69-8D0B79DCD211}"/>
              </a:ext>
            </a:extLst>
          </p:cNvPr>
          <p:cNvSpPr/>
          <p:nvPr/>
        </p:nvSpPr>
        <p:spPr>
          <a:xfrm>
            <a:off x="2703909" y="4578190"/>
            <a:ext cx="2143416" cy="1489235"/>
          </a:xfrm>
          <a:prstGeom prst="roundRect">
            <a:avLst/>
          </a:prstGeom>
          <a:solidFill>
            <a:srgbClr val="C5C0BB">
              <a:alpha val="9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200" b="1" noProof="0" dirty="0">
                <a:solidFill>
                  <a:srgbClr val="000000"/>
                </a:solidFill>
              </a:rPr>
              <a:t>SUB-SAHARAN AFRICA</a:t>
            </a:r>
          </a:p>
          <a:p>
            <a:pPr algn="ctr">
              <a:lnSpc>
                <a:spcPct val="80000"/>
              </a:lnSpc>
              <a:spcAft>
                <a:spcPts val="300"/>
              </a:spcAft>
            </a:pPr>
            <a:r>
              <a:rPr lang="en-GB" sz="1200" b="1" noProof="0" dirty="0">
                <a:solidFill>
                  <a:srgbClr val="000000"/>
                </a:solidFill>
              </a:rPr>
              <a:t>2%</a:t>
            </a:r>
          </a:p>
          <a:p>
            <a:pPr marL="171450" indent="-171450">
              <a:lnSpc>
                <a:spcPct val="80000"/>
              </a:lnSpc>
              <a:spcAft>
                <a:spcPts val="300"/>
              </a:spcAft>
              <a:buSzPct val="110000"/>
              <a:buFont typeface="Calibri" panose="020F0502020204030204" pitchFamily="34" charset="0"/>
              <a:buChar char="•"/>
            </a:pPr>
            <a:r>
              <a:rPr lang="en-GB" sz="1000" noProof="0" dirty="0">
                <a:solidFill>
                  <a:srgbClr val="000000"/>
                </a:solidFill>
              </a:rPr>
              <a:t>Currency exchange rates against the US dollar resulted in falling revenue.</a:t>
            </a:r>
          </a:p>
          <a:p>
            <a:pPr marL="171450" indent="-171450">
              <a:lnSpc>
                <a:spcPct val="80000"/>
              </a:lnSpc>
              <a:spcAft>
                <a:spcPts val="300"/>
              </a:spcAft>
              <a:buSzPct val="110000"/>
              <a:buFont typeface="Calibri" panose="020F0502020204030204" pitchFamily="34" charset="0"/>
              <a:buChar char="•"/>
            </a:pPr>
            <a:r>
              <a:rPr lang="en-GB" sz="1000" noProof="0" dirty="0">
                <a:solidFill>
                  <a:srgbClr val="000000"/>
                </a:solidFill>
              </a:rPr>
              <a:t>The 4G market is growing. The 5G market is small but is growing quickly. Some FWA is also being rolled out.</a:t>
            </a:r>
          </a:p>
        </p:txBody>
      </p:sp>
      <p:sp>
        <p:nvSpPr>
          <p:cNvPr id="269" name="Rectangle: Rounded Corners 268">
            <a:extLst>
              <a:ext uri="{FF2B5EF4-FFF2-40B4-BE49-F238E27FC236}">
                <a16:creationId xmlns:a16="http://schemas.microsoft.com/office/drawing/2014/main" id="{13FD2BA8-91C8-796E-3B1F-29EB973397C5}"/>
              </a:ext>
            </a:extLst>
          </p:cNvPr>
          <p:cNvSpPr/>
          <p:nvPr/>
        </p:nvSpPr>
        <p:spPr>
          <a:xfrm>
            <a:off x="5018069" y="4585142"/>
            <a:ext cx="2143416" cy="1477805"/>
          </a:xfrm>
          <a:prstGeom prst="roundRect">
            <a:avLst/>
          </a:prstGeom>
          <a:solidFill>
            <a:srgbClr val="282887">
              <a:alpha val="9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050" b="1" noProof="0" dirty="0">
                <a:solidFill>
                  <a:schemeClr val="bg1"/>
                </a:solidFill>
              </a:rPr>
              <a:t>MIDDLE EAST AND NORTH AFRICA</a:t>
            </a:r>
          </a:p>
          <a:p>
            <a:pPr algn="ctr">
              <a:lnSpc>
                <a:spcPct val="80000"/>
              </a:lnSpc>
              <a:spcAft>
                <a:spcPts val="300"/>
              </a:spcAft>
            </a:pPr>
            <a:r>
              <a:rPr lang="en-GB" sz="1200" b="1" noProof="0" dirty="0">
                <a:solidFill>
                  <a:schemeClr val="bg1"/>
                </a:solidFill>
              </a:rPr>
              <a:t>4%</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Mobile revenue grew slightly year-on-year; mobile data revenue continues to grow. </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Maroc Telecom’s significantly growing mobile data market was a key factor in the region’s growth.</a:t>
            </a:r>
          </a:p>
        </p:txBody>
      </p:sp>
      <p:sp>
        <p:nvSpPr>
          <p:cNvPr id="270" name="Rectangle: Rounded Corners 269">
            <a:extLst>
              <a:ext uri="{FF2B5EF4-FFF2-40B4-BE49-F238E27FC236}">
                <a16:creationId xmlns:a16="http://schemas.microsoft.com/office/drawing/2014/main" id="{FA16653A-5F87-F63C-AD46-029EEDF3B3C4}"/>
              </a:ext>
            </a:extLst>
          </p:cNvPr>
          <p:cNvSpPr/>
          <p:nvPr/>
        </p:nvSpPr>
        <p:spPr>
          <a:xfrm>
            <a:off x="7299541" y="4587280"/>
            <a:ext cx="2166675" cy="1475667"/>
          </a:xfrm>
          <a:prstGeom prst="roundRect">
            <a:avLst/>
          </a:prstGeom>
          <a:solidFill>
            <a:schemeClr val="accent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algn="ctr">
              <a:lnSpc>
                <a:spcPct val="80000"/>
              </a:lnSpc>
              <a:spcAft>
                <a:spcPts val="300"/>
              </a:spcAft>
            </a:pPr>
            <a:r>
              <a:rPr lang="en-GB" sz="1200" b="1" noProof="0" dirty="0">
                <a:solidFill>
                  <a:schemeClr val="bg1"/>
                </a:solidFill>
              </a:rPr>
              <a:t>EMERGING ASIA–PACIFIC</a:t>
            </a:r>
          </a:p>
          <a:p>
            <a:pPr algn="ctr">
              <a:lnSpc>
                <a:spcPct val="80000"/>
              </a:lnSpc>
              <a:spcAft>
                <a:spcPts val="300"/>
              </a:spcAft>
            </a:pPr>
            <a:r>
              <a:rPr lang="en-GB" sz="1200" b="1" noProof="0" dirty="0">
                <a:solidFill>
                  <a:schemeClr val="bg1"/>
                </a:solidFill>
              </a:rPr>
              <a:t>24%</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5G service revenue grew significantly, particularly in India and Pakistan (11% and 21% growth, respectively)</a:t>
            </a:r>
          </a:p>
          <a:p>
            <a:pPr marL="171450" indent="-171450">
              <a:lnSpc>
                <a:spcPct val="80000"/>
              </a:lnSpc>
              <a:spcAft>
                <a:spcPts val="300"/>
              </a:spcAft>
              <a:buSzPct val="110000"/>
              <a:buFont typeface="Calibri" panose="020F0502020204030204" pitchFamily="34" charset="0"/>
              <a:buChar char="•"/>
            </a:pPr>
            <a:r>
              <a:rPr lang="en-GB" sz="1000" noProof="0" dirty="0">
                <a:solidFill>
                  <a:schemeClr val="bg1"/>
                </a:solidFill>
              </a:rPr>
              <a:t>Fixed and ICT service revenue slightly to drive 4% telecoms revenue growth in the region.</a:t>
            </a:r>
          </a:p>
        </p:txBody>
      </p:sp>
    </p:spTree>
    <p:extLst>
      <p:ext uri="{BB962C8B-B14F-4D97-AF65-F5344CB8AC3E}">
        <p14:creationId xmlns:p14="http://schemas.microsoft.com/office/powerpoint/2010/main" val="79255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270D22-3954-0BAA-E9E3-3945DF2BBD42}"/>
              </a:ext>
            </a:extLst>
          </p:cNvPr>
          <p:cNvSpPr>
            <a:spLocks noGrp="1"/>
          </p:cNvSpPr>
          <p:nvPr>
            <p:ph type="body" sz="quarter" idx="19"/>
          </p:nvPr>
        </p:nvSpPr>
        <p:spPr/>
        <p:txBody>
          <a:bodyPr/>
          <a:lstStyle/>
          <a:p>
            <a:r>
              <a:rPr lang="en-GB" baseline="30000" noProof="0" dirty="0"/>
              <a:t>1</a:t>
            </a:r>
            <a:r>
              <a:rPr lang="en-GB" noProof="0" dirty="0"/>
              <a:t> Figures from </a:t>
            </a:r>
            <a:r>
              <a:rPr lang="en-GB" noProof="0" dirty="0" err="1"/>
              <a:t>Analysys</a:t>
            </a:r>
            <a:r>
              <a:rPr lang="en-GB" noProof="0" dirty="0"/>
              <a:t> Mason’s </a:t>
            </a:r>
            <a:r>
              <a:rPr lang="en-GB" i="1" noProof="0" dirty="0" err="1">
                <a:hlinkClick r:id="rId2"/>
              </a:rPr>
              <a:t>DataHub</a:t>
            </a:r>
            <a:r>
              <a:rPr lang="en-GB" i="1" noProof="0" dirty="0"/>
              <a:t>.</a:t>
            </a:r>
            <a:endParaRPr lang="en-GB" noProof="0" dirty="0"/>
          </a:p>
        </p:txBody>
      </p:sp>
      <p:sp>
        <p:nvSpPr>
          <p:cNvPr id="3" name="Text Placeholder 2">
            <a:extLst>
              <a:ext uri="{FF2B5EF4-FFF2-40B4-BE49-F238E27FC236}">
                <a16:creationId xmlns:a16="http://schemas.microsoft.com/office/drawing/2014/main" id="{D04EE58B-0C9A-7CD8-66E6-BE8BDED7B836}"/>
              </a:ext>
            </a:extLst>
          </p:cNvPr>
          <p:cNvSpPr>
            <a:spLocks noGrp="1"/>
          </p:cNvSpPr>
          <p:nvPr>
            <p:ph type="body" sz="quarter" idx="21"/>
          </p:nvPr>
        </p:nvSpPr>
        <p:spPr>
          <a:xfrm>
            <a:off x="453599" y="5257800"/>
            <a:ext cx="9000000" cy="945000"/>
          </a:xfrm>
        </p:spPr>
        <p:txBody>
          <a:bodyPr/>
          <a:lstStyle/>
          <a:p>
            <a:r>
              <a:rPr lang="en-GB" noProof="0" dirty="0"/>
              <a:t>Telecoms revenue as a share of GDP has shrunk worldwide, despite absolute growth. This is due to inflation and falling prices. Some currencies in SSA, DVAP and EMAP have fallen against the US dollar, leading to a decline in revenue in US dollars. Spending in these markets was notably weaker than in 2023, particularly where systems integration services were required; projects were delayed, re-specified or cancelled. Spending in MENA remained robust thanks to support from governments’ wider digital agendas. Service revenue growth in Poland (13%) helped to deliver overall revenue growth in CEE. Similarly, revenue growth in Pakistan and India (23% and 10%, respectively) drove overall growth in EMAP.</a:t>
            </a:r>
          </a:p>
        </p:txBody>
      </p:sp>
      <p:graphicFrame>
        <p:nvGraphicFramePr>
          <p:cNvPr id="8" name="Table Placeholder 7">
            <a:extLst>
              <a:ext uri="{FF2B5EF4-FFF2-40B4-BE49-F238E27FC236}">
                <a16:creationId xmlns:a16="http://schemas.microsoft.com/office/drawing/2014/main" id="{6E94C634-9C18-2918-04F4-3A504E870BAC}"/>
              </a:ext>
            </a:extLst>
          </p:cNvPr>
          <p:cNvGraphicFramePr>
            <a:graphicFrameLocks noGrp="1"/>
          </p:cNvGraphicFramePr>
          <p:nvPr>
            <p:ph type="tbl" sz="quarter" idx="13"/>
            <p:extLst>
              <p:ext uri="{D42A27DB-BD31-4B8C-83A1-F6EECF244321}">
                <p14:modId xmlns:p14="http://schemas.microsoft.com/office/powerpoint/2010/main" val="1699937448"/>
              </p:ext>
            </p:extLst>
          </p:nvPr>
        </p:nvGraphicFramePr>
        <p:xfrm>
          <a:off x="452438" y="1677988"/>
          <a:ext cx="9003600" cy="3444240"/>
        </p:xfrm>
        <a:graphic>
          <a:graphicData uri="http://schemas.openxmlformats.org/drawingml/2006/table">
            <a:tbl>
              <a:tblPr firstRow="1" bandRow="1">
                <a:tableStyleId>{5C22544A-7EE6-4342-B048-85BDC9FD1C3A}</a:tableStyleId>
              </a:tblPr>
              <a:tblGrid>
                <a:gridCol w="1893600">
                  <a:extLst>
                    <a:ext uri="{9D8B030D-6E8A-4147-A177-3AD203B41FA5}">
                      <a16:colId xmlns:a16="http://schemas.microsoft.com/office/drawing/2014/main" val="469197607"/>
                    </a:ext>
                  </a:extLst>
                </a:gridCol>
                <a:gridCol w="547200">
                  <a:extLst>
                    <a:ext uri="{9D8B030D-6E8A-4147-A177-3AD203B41FA5}">
                      <a16:colId xmlns:a16="http://schemas.microsoft.com/office/drawing/2014/main" val="3742281319"/>
                    </a:ext>
                  </a:extLst>
                </a:gridCol>
                <a:gridCol w="414000">
                  <a:extLst>
                    <a:ext uri="{9D8B030D-6E8A-4147-A177-3AD203B41FA5}">
                      <a16:colId xmlns:a16="http://schemas.microsoft.com/office/drawing/2014/main" val="66335168"/>
                    </a:ext>
                  </a:extLst>
                </a:gridCol>
                <a:gridCol w="752400">
                  <a:extLst>
                    <a:ext uri="{9D8B030D-6E8A-4147-A177-3AD203B41FA5}">
                      <a16:colId xmlns:a16="http://schemas.microsoft.com/office/drawing/2014/main" val="1275171621"/>
                    </a:ext>
                  </a:extLst>
                </a:gridCol>
                <a:gridCol w="626400">
                  <a:extLst>
                    <a:ext uri="{9D8B030D-6E8A-4147-A177-3AD203B41FA5}">
                      <a16:colId xmlns:a16="http://schemas.microsoft.com/office/drawing/2014/main" val="3813715806"/>
                    </a:ext>
                  </a:extLst>
                </a:gridCol>
                <a:gridCol w="536400">
                  <a:extLst>
                    <a:ext uri="{9D8B030D-6E8A-4147-A177-3AD203B41FA5}">
                      <a16:colId xmlns:a16="http://schemas.microsoft.com/office/drawing/2014/main" val="293641857"/>
                    </a:ext>
                  </a:extLst>
                </a:gridCol>
                <a:gridCol w="554400">
                  <a:extLst>
                    <a:ext uri="{9D8B030D-6E8A-4147-A177-3AD203B41FA5}">
                      <a16:colId xmlns:a16="http://schemas.microsoft.com/office/drawing/2014/main" val="2883317391"/>
                    </a:ext>
                  </a:extLst>
                </a:gridCol>
                <a:gridCol w="475200">
                  <a:extLst>
                    <a:ext uri="{9D8B030D-6E8A-4147-A177-3AD203B41FA5}">
                      <a16:colId xmlns:a16="http://schemas.microsoft.com/office/drawing/2014/main" val="2837441406"/>
                    </a:ext>
                  </a:extLst>
                </a:gridCol>
                <a:gridCol w="554400">
                  <a:extLst>
                    <a:ext uri="{9D8B030D-6E8A-4147-A177-3AD203B41FA5}">
                      <a16:colId xmlns:a16="http://schemas.microsoft.com/office/drawing/2014/main" val="3243863571"/>
                    </a:ext>
                  </a:extLst>
                </a:gridCol>
                <a:gridCol w="475200">
                  <a:extLst>
                    <a:ext uri="{9D8B030D-6E8A-4147-A177-3AD203B41FA5}">
                      <a16:colId xmlns:a16="http://schemas.microsoft.com/office/drawing/2014/main" val="3202994968"/>
                    </a:ext>
                  </a:extLst>
                </a:gridCol>
                <a:gridCol w="554400">
                  <a:extLst>
                    <a:ext uri="{9D8B030D-6E8A-4147-A177-3AD203B41FA5}">
                      <a16:colId xmlns:a16="http://schemas.microsoft.com/office/drawing/2014/main" val="2810334268"/>
                    </a:ext>
                  </a:extLst>
                </a:gridCol>
                <a:gridCol w="810000">
                  <a:extLst>
                    <a:ext uri="{9D8B030D-6E8A-4147-A177-3AD203B41FA5}">
                      <a16:colId xmlns:a16="http://schemas.microsoft.com/office/drawing/2014/main" val="1422371238"/>
                    </a:ext>
                  </a:extLst>
                </a:gridCol>
                <a:gridCol w="810000">
                  <a:extLst>
                    <a:ext uri="{9D8B030D-6E8A-4147-A177-3AD203B41FA5}">
                      <a16:colId xmlns:a16="http://schemas.microsoft.com/office/drawing/2014/main" val="3520394111"/>
                    </a:ext>
                  </a:extLst>
                </a:gridCol>
              </a:tblGrid>
              <a:tr h="0">
                <a:tc rowSpan="2">
                  <a:txBody>
                    <a:bodyPr/>
                    <a:lstStyle/>
                    <a:p>
                      <a:endParaRPr lang="en-GB" noProof="0" dirty="0"/>
                    </a:p>
                  </a:txBody>
                  <a:tcPr/>
                </a:tc>
                <a:tc gridSpan="4">
                  <a:txBody>
                    <a:bodyPr/>
                    <a:lstStyle/>
                    <a:p>
                      <a:pPr algn="ctr"/>
                      <a:r>
                        <a:rPr lang="en-GB" noProof="0" dirty="0"/>
                        <a:t>Telecoms revenue </a:t>
                      </a:r>
                      <a:r>
                        <a:rPr lang="en-GB" b="0" noProof="0" dirty="0"/>
                        <a:t>(USD billion)</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2">
                  <a:txBody>
                    <a:bodyPr/>
                    <a:lstStyle/>
                    <a:p>
                      <a:pPr algn="ctr"/>
                      <a:r>
                        <a:rPr lang="en-GB" noProof="0" dirty="0"/>
                        <a:t>Total telecoms revenue </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gridSpan="2">
                  <a:txBody>
                    <a:bodyPr/>
                    <a:lstStyle/>
                    <a:p>
                      <a:pPr algn="ctr"/>
                      <a:r>
                        <a:rPr lang="en-GB" noProof="0" dirty="0"/>
                        <a:t>Mobile revenue as share of GDP</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gridSpan="2">
                  <a:txBody>
                    <a:bodyPr/>
                    <a:lstStyle/>
                    <a:p>
                      <a:pPr algn="ctr"/>
                      <a:r>
                        <a:rPr lang="en-GB" noProof="0" dirty="0"/>
                        <a:t>Fixed revenue as share of GDP</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rowSpan="2">
                  <a:txBody>
                    <a:bodyPr/>
                    <a:lstStyle/>
                    <a:p>
                      <a:pPr algn="ctr"/>
                      <a:r>
                        <a:rPr lang="en-GB" noProof="0" dirty="0"/>
                        <a:t>Mobile SIM population penetration</a:t>
                      </a:r>
                    </a:p>
                    <a:p>
                      <a:pPr algn="ctr"/>
                      <a:r>
                        <a:rPr lang="en-GB" b="0" noProof="0" dirty="0"/>
                        <a:t>(%)</a:t>
                      </a:r>
                    </a:p>
                  </a:txBody>
                  <a:tcPr anchor="ctr"/>
                </a:tc>
                <a:tc rowSpan="2">
                  <a:txBody>
                    <a:bodyPr/>
                    <a:lstStyle/>
                    <a:p>
                      <a:pPr algn="ctr"/>
                      <a:r>
                        <a:rPr lang="en-GB" noProof="0" dirty="0"/>
                        <a:t>Fixed broadband population penetration</a:t>
                      </a:r>
                    </a:p>
                    <a:p>
                      <a:pPr algn="ctr"/>
                      <a:r>
                        <a:rPr lang="en-GB" b="0" noProof="0" dirty="0"/>
                        <a:t>(%)</a:t>
                      </a:r>
                    </a:p>
                  </a:txBody>
                  <a:tcPr anchor="ctr"/>
                </a:tc>
                <a:extLst>
                  <a:ext uri="{0D108BD9-81ED-4DB2-BD59-A6C34878D82A}">
                    <a16:rowId xmlns:a16="http://schemas.microsoft.com/office/drawing/2014/main" val="1224764410"/>
                  </a:ext>
                </a:extLst>
              </a:tr>
              <a:tr h="203785">
                <a:tc vMerge="1">
                  <a:txBody>
                    <a:bodyPr/>
                    <a:lstStyle/>
                    <a:p>
                      <a:endParaRPr lang="en-GB"/>
                    </a:p>
                  </a:txBody>
                  <a:tcPr/>
                </a:tc>
                <a:tc>
                  <a:txBody>
                    <a:bodyPr/>
                    <a:lstStyle/>
                    <a:p>
                      <a:pPr algn="ctr"/>
                      <a:r>
                        <a:rPr lang="en-GB" noProof="0" dirty="0">
                          <a:solidFill>
                            <a:schemeClr val="bg1"/>
                          </a:solidFill>
                        </a:rPr>
                        <a:t>Mobile</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IoT</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Residential fixed</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Business fixed</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Value (USD billion)</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Year-on-year change</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Value (%)</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Year-on-year change</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Value (%)</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a:txBody>
                    <a:bodyPr/>
                    <a:lstStyle/>
                    <a:p>
                      <a:pPr algn="ctr"/>
                      <a:r>
                        <a:rPr lang="en-GB" noProof="0" dirty="0">
                          <a:solidFill>
                            <a:schemeClr val="bg1"/>
                          </a:solidFill>
                        </a:rPr>
                        <a:t>Year-on-year change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82887"/>
                    </a:solidFill>
                  </a:tcPr>
                </a:tc>
                <a:tc vMerge="1">
                  <a:txBody>
                    <a:bodyPr/>
                    <a:lstStyle/>
                    <a:p>
                      <a:endParaRPr lang="en-GB" dirty="0">
                        <a:solidFill>
                          <a:schemeClr val="bg1"/>
                        </a:solidFill>
                      </a:endParaRPr>
                    </a:p>
                  </a:txBody>
                  <a:tcPr>
                    <a:solidFill>
                      <a:srgbClr val="282887"/>
                    </a:solidFill>
                  </a:tcPr>
                </a:tc>
                <a:tc vMerge="1">
                  <a:txBody>
                    <a:bodyPr/>
                    <a:lstStyle/>
                    <a:p>
                      <a:endParaRPr lang="en-GB" dirty="0">
                        <a:solidFill>
                          <a:schemeClr val="bg1"/>
                        </a:solidFill>
                      </a:endParaRPr>
                    </a:p>
                  </a:txBody>
                  <a:tcPr>
                    <a:solidFill>
                      <a:srgbClr val="282887"/>
                    </a:solidFill>
                  </a:tcPr>
                </a:tc>
                <a:extLst>
                  <a:ext uri="{0D108BD9-81ED-4DB2-BD59-A6C34878D82A}">
                    <a16:rowId xmlns:a16="http://schemas.microsoft.com/office/drawing/2014/main" val="3303064490"/>
                  </a:ext>
                </a:extLst>
              </a:tr>
              <a:tr h="0">
                <a:tc>
                  <a:txBody>
                    <a:bodyPr/>
                    <a:lstStyle/>
                    <a:p>
                      <a:pPr algn="l" rtl="0" fontAlgn="ctr"/>
                      <a:r>
                        <a:rPr lang="en-GB" sz="1000" b="0" i="0" u="none" strike="noStrike" spc="0" noProof="0" dirty="0">
                          <a:solidFill>
                            <a:schemeClr val="tx1"/>
                          </a:solidFill>
                          <a:effectLst/>
                          <a:latin typeface="+mn-lt"/>
                        </a:rPr>
                        <a:t>North America (NA)</a:t>
                      </a:r>
                    </a:p>
                  </a:txBody>
                  <a:tcPr anchor="ctr"/>
                </a:tc>
                <a:tc>
                  <a:txBody>
                    <a:bodyPr/>
                    <a:lstStyle/>
                    <a:p>
                      <a:pPr algn="ctr"/>
                      <a:r>
                        <a:rPr lang="en-GB" noProof="0" dirty="0"/>
                        <a:t>260</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3.3</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116.2</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53.5</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476</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+3%</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0.82</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–1%</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0.62</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–5%</a:t>
                      </a:r>
                    </a:p>
                  </a:txBody>
                  <a:tcPr anchor="ctr">
                    <a:lnT w="38100" cap="flat" cmpd="sng" algn="ctr">
                      <a:solidFill>
                        <a:schemeClr val="bg1"/>
                      </a:solidFill>
                      <a:prstDash val="solid"/>
                      <a:round/>
                      <a:headEnd type="none" w="med" len="med"/>
                      <a:tailEnd type="none" w="med" len="med"/>
                    </a:lnT>
                  </a:tcPr>
                </a:tc>
                <a:tc>
                  <a:txBody>
                    <a:bodyPr/>
                    <a:lstStyle/>
                    <a:p>
                      <a:pPr algn="ctr"/>
                      <a:r>
                        <a:rPr lang="en-GB" noProof="0" dirty="0"/>
                        <a:t>129</a:t>
                      </a:r>
                    </a:p>
                  </a:txBody>
                  <a:tcPr anchor="ctr"/>
                </a:tc>
                <a:tc>
                  <a:txBody>
                    <a:bodyPr/>
                    <a:lstStyle/>
                    <a:p>
                      <a:pPr algn="ctr"/>
                      <a:r>
                        <a:rPr lang="en-GB" noProof="0" dirty="0"/>
                        <a:t>86</a:t>
                      </a:r>
                    </a:p>
                  </a:txBody>
                  <a:tcPr anchor="ctr"/>
                </a:tc>
                <a:extLst>
                  <a:ext uri="{0D108BD9-81ED-4DB2-BD59-A6C34878D82A}">
                    <a16:rowId xmlns:a16="http://schemas.microsoft.com/office/drawing/2014/main" val="3676550221"/>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spc="0" noProof="0" dirty="0">
                          <a:solidFill>
                            <a:schemeClr val="tx1"/>
                          </a:solidFill>
                          <a:effectLst/>
                          <a:latin typeface="+mn-lt"/>
                        </a:rPr>
                        <a:t>Latin America (LATAM)</a:t>
                      </a:r>
                    </a:p>
                  </a:txBody>
                  <a:tcPr anchor="ctr"/>
                </a:tc>
                <a:tc>
                  <a:txBody>
                    <a:bodyPr/>
                    <a:lstStyle/>
                    <a:p>
                      <a:pPr algn="ctr"/>
                      <a:r>
                        <a:rPr lang="en-GB" noProof="0" dirty="0"/>
                        <a:t>50</a:t>
                      </a:r>
                    </a:p>
                  </a:txBody>
                  <a:tcPr anchor="ctr"/>
                </a:tc>
                <a:tc>
                  <a:txBody>
                    <a:bodyPr/>
                    <a:lstStyle/>
                    <a:p>
                      <a:pPr algn="ctr"/>
                      <a:r>
                        <a:rPr lang="en-GB" noProof="0" dirty="0"/>
                        <a:t>0.7</a:t>
                      </a:r>
                    </a:p>
                  </a:txBody>
                  <a:tcPr anchor="ctr"/>
                </a:tc>
                <a:tc>
                  <a:txBody>
                    <a:bodyPr/>
                    <a:lstStyle/>
                    <a:p>
                      <a:pPr algn="ctr"/>
                      <a:r>
                        <a:rPr lang="en-GB" noProof="0" dirty="0"/>
                        <a:t>21.5</a:t>
                      </a:r>
                    </a:p>
                  </a:txBody>
                  <a:tcPr anchor="ctr"/>
                </a:tc>
                <a:tc>
                  <a:txBody>
                    <a:bodyPr/>
                    <a:lstStyle/>
                    <a:p>
                      <a:pPr algn="ctr"/>
                      <a:r>
                        <a:rPr lang="en-GB" noProof="0" dirty="0"/>
                        <a:t>11.4</a:t>
                      </a:r>
                    </a:p>
                  </a:txBody>
                  <a:tcPr anchor="ctr"/>
                </a:tc>
                <a:tc>
                  <a:txBody>
                    <a:bodyPr/>
                    <a:lstStyle/>
                    <a:p>
                      <a:pPr algn="ctr"/>
                      <a:r>
                        <a:rPr lang="en-GB" noProof="0" dirty="0"/>
                        <a:t>74.8</a:t>
                      </a:r>
                    </a:p>
                  </a:txBody>
                  <a:tcPr anchor="ctr"/>
                </a:tc>
                <a:tc>
                  <a:txBody>
                    <a:bodyPr/>
                    <a:lstStyle/>
                    <a:p>
                      <a:pPr algn="ctr"/>
                      <a:r>
                        <a:rPr lang="en-GB" noProof="0" dirty="0"/>
                        <a:t>0%</a:t>
                      </a:r>
                    </a:p>
                  </a:txBody>
                  <a:tcPr anchor="ctr"/>
                </a:tc>
                <a:tc>
                  <a:txBody>
                    <a:bodyPr/>
                    <a:lstStyle/>
                    <a:p>
                      <a:pPr algn="ctr"/>
                      <a:r>
                        <a:rPr lang="en-GB" noProof="0" dirty="0"/>
                        <a:t>0.72</a:t>
                      </a:r>
                    </a:p>
                  </a:txBody>
                  <a:tcPr anchor="ctr"/>
                </a:tc>
                <a:tc>
                  <a:txBody>
                    <a:bodyPr/>
                    <a:lstStyle/>
                    <a:p>
                      <a:pPr algn="ctr"/>
                      <a:r>
                        <a:rPr lang="en-GB" noProof="0" dirty="0"/>
                        <a:t>–4%</a:t>
                      </a:r>
                    </a:p>
                  </a:txBody>
                  <a:tcPr anchor="ctr"/>
                </a:tc>
                <a:tc>
                  <a:txBody>
                    <a:bodyPr/>
                    <a:lstStyle/>
                    <a:p>
                      <a:pPr algn="ctr"/>
                      <a:r>
                        <a:rPr lang="en-GB" noProof="0" dirty="0"/>
                        <a:t>0.49</a:t>
                      </a:r>
                    </a:p>
                  </a:txBody>
                  <a:tcPr anchor="ctr"/>
                </a:tc>
                <a:tc>
                  <a:txBody>
                    <a:bodyPr/>
                    <a:lstStyle/>
                    <a:p>
                      <a:pPr algn="ctr"/>
                      <a:r>
                        <a:rPr lang="en-GB" noProof="0" dirty="0"/>
                        <a:t>–8%</a:t>
                      </a:r>
                    </a:p>
                  </a:txBody>
                  <a:tcPr anchor="ctr"/>
                </a:tc>
                <a:tc>
                  <a:txBody>
                    <a:bodyPr/>
                    <a:lstStyle/>
                    <a:p>
                      <a:pPr algn="ctr"/>
                      <a:r>
                        <a:rPr lang="en-GB" noProof="0" dirty="0"/>
                        <a:t>106</a:t>
                      </a:r>
                    </a:p>
                  </a:txBody>
                  <a:tcPr anchor="ctr"/>
                </a:tc>
                <a:tc>
                  <a:txBody>
                    <a:bodyPr/>
                    <a:lstStyle/>
                    <a:p>
                      <a:pPr algn="ctr"/>
                      <a:r>
                        <a:rPr lang="en-GB" noProof="0" dirty="0"/>
                        <a:t>60</a:t>
                      </a:r>
                    </a:p>
                  </a:txBody>
                  <a:tcPr anchor="ctr"/>
                </a:tc>
                <a:extLst>
                  <a:ext uri="{0D108BD9-81ED-4DB2-BD59-A6C34878D82A}">
                    <a16:rowId xmlns:a16="http://schemas.microsoft.com/office/drawing/2014/main" val="2876896613"/>
                  </a:ext>
                </a:extLst>
              </a:tr>
              <a:tr h="0">
                <a:tc>
                  <a:txBody>
                    <a:bodyPr/>
                    <a:lstStyle/>
                    <a:p>
                      <a:pPr algn="l" rtl="0" fontAlgn="ctr"/>
                      <a:r>
                        <a:rPr lang="en-GB" sz="1000" b="0" i="0" u="none" strike="noStrike" spc="0" noProof="0" dirty="0">
                          <a:solidFill>
                            <a:schemeClr val="tx1"/>
                          </a:solidFill>
                          <a:effectLst/>
                          <a:latin typeface="+mn-lt"/>
                        </a:rPr>
                        <a:t>Western Europe (WE)</a:t>
                      </a:r>
                    </a:p>
                  </a:txBody>
                  <a:tcPr anchor="ctr"/>
                </a:tc>
                <a:tc>
                  <a:txBody>
                    <a:bodyPr/>
                    <a:lstStyle/>
                    <a:p>
                      <a:pPr algn="ctr"/>
                      <a:r>
                        <a:rPr lang="en-GB" noProof="0" dirty="0"/>
                        <a:t>118</a:t>
                      </a:r>
                    </a:p>
                  </a:txBody>
                  <a:tcPr anchor="ctr"/>
                </a:tc>
                <a:tc>
                  <a:txBody>
                    <a:bodyPr/>
                    <a:lstStyle/>
                    <a:p>
                      <a:pPr algn="ctr"/>
                      <a:r>
                        <a:rPr lang="en-GB" noProof="0" dirty="0"/>
                        <a:t>1.9</a:t>
                      </a:r>
                    </a:p>
                  </a:txBody>
                  <a:tcPr anchor="ctr"/>
                </a:tc>
                <a:tc>
                  <a:txBody>
                    <a:bodyPr/>
                    <a:lstStyle/>
                    <a:p>
                      <a:pPr algn="ctr"/>
                      <a:r>
                        <a:rPr lang="en-GB" noProof="0" dirty="0"/>
                        <a:t>68.1</a:t>
                      </a:r>
                    </a:p>
                  </a:txBody>
                  <a:tcPr anchor="ctr"/>
                </a:tc>
                <a:tc>
                  <a:txBody>
                    <a:bodyPr/>
                    <a:lstStyle/>
                    <a:p>
                      <a:pPr algn="ctr"/>
                      <a:r>
                        <a:rPr lang="en-GB" noProof="0" dirty="0"/>
                        <a:t>34.2</a:t>
                      </a:r>
                    </a:p>
                  </a:txBody>
                  <a:tcPr anchor="ctr"/>
                </a:tc>
                <a:tc>
                  <a:txBody>
                    <a:bodyPr/>
                    <a:lstStyle/>
                    <a:p>
                      <a:pPr algn="ctr"/>
                      <a:r>
                        <a:rPr lang="en-GB" noProof="0" dirty="0"/>
                        <a:t>276</a:t>
                      </a:r>
                    </a:p>
                  </a:txBody>
                  <a:tcPr anchor="ctr"/>
                </a:tc>
                <a:tc>
                  <a:txBody>
                    <a:bodyPr/>
                    <a:lstStyle/>
                    <a:p>
                      <a:pPr algn="ctr"/>
                      <a:r>
                        <a:rPr lang="en-GB" noProof="0" dirty="0"/>
                        <a:t>+3%</a:t>
                      </a:r>
                    </a:p>
                  </a:txBody>
                  <a:tcPr anchor="ctr"/>
                </a:tc>
                <a:tc>
                  <a:txBody>
                    <a:bodyPr/>
                    <a:lstStyle/>
                    <a:p>
                      <a:pPr algn="ctr"/>
                      <a:r>
                        <a:rPr lang="en-GB" noProof="0" dirty="0"/>
                        <a:t>0.54</a:t>
                      </a:r>
                    </a:p>
                  </a:txBody>
                  <a:tcPr anchor="ctr"/>
                </a:tc>
                <a:tc>
                  <a:txBody>
                    <a:bodyPr/>
                    <a:lstStyle/>
                    <a:p>
                      <a:pPr algn="ctr"/>
                      <a:r>
                        <a:rPr lang="en-GB" noProof="0" dirty="0"/>
                        <a:t>–2%</a:t>
                      </a:r>
                    </a:p>
                  </a:txBody>
                  <a:tcPr anchor="ctr"/>
                </a:tc>
                <a:tc>
                  <a:txBody>
                    <a:bodyPr/>
                    <a:lstStyle/>
                    <a:p>
                      <a:pPr algn="ctr"/>
                      <a:r>
                        <a:rPr lang="en-GB" noProof="0" dirty="0"/>
                        <a:t>0.60</a:t>
                      </a:r>
                    </a:p>
                  </a:txBody>
                  <a:tcPr anchor="ctr"/>
                </a:tc>
                <a:tc>
                  <a:txBody>
                    <a:bodyPr/>
                    <a:lstStyle/>
                    <a:p>
                      <a:pPr algn="ctr"/>
                      <a:r>
                        <a:rPr lang="en-GB" noProof="0" dirty="0"/>
                        <a:t>–3%</a:t>
                      </a:r>
                    </a:p>
                  </a:txBody>
                  <a:tcPr anchor="ctr"/>
                </a:tc>
                <a:tc>
                  <a:txBody>
                    <a:bodyPr/>
                    <a:lstStyle/>
                    <a:p>
                      <a:pPr algn="ctr"/>
                      <a:r>
                        <a:rPr lang="en-GB" noProof="0" dirty="0"/>
                        <a:t>131</a:t>
                      </a:r>
                    </a:p>
                  </a:txBody>
                  <a:tcPr anchor="ctr"/>
                </a:tc>
                <a:tc>
                  <a:txBody>
                    <a:bodyPr/>
                    <a:lstStyle/>
                    <a:p>
                      <a:pPr algn="ctr"/>
                      <a:r>
                        <a:rPr lang="en-GB" noProof="0" dirty="0"/>
                        <a:t>86</a:t>
                      </a:r>
                    </a:p>
                  </a:txBody>
                  <a:tcPr anchor="ctr"/>
                </a:tc>
                <a:extLst>
                  <a:ext uri="{0D108BD9-81ED-4DB2-BD59-A6C34878D82A}">
                    <a16:rowId xmlns:a16="http://schemas.microsoft.com/office/drawing/2014/main" val="2911028298"/>
                  </a:ext>
                </a:extLst>
              </a:tr>
              <a:tr h="0">
                <a:tc>
                  <a:txBody>
                    <a:bodyPr/>
                    <a:lstStyle/>
                    <a:p>
                      <a:pPr algn="l" rtl="0" fontAlgn="ctr"/>
                      <a:r>
                        <a:rPr lang="en-GB" sz="1000" b="0" i="0" u="none" strike="noStrike" spc="0" noProof="0" dirty="0">
                          <a:solidFill>
                            <a:schemeClr val="tx1"/>
                          </a:solidFill>
                          <a:effectLst/>
                          <a:latin typeface="+mn-lt"/>
                        </a:rPr>
                        <a:t>Central and Eastern Europe (CEE)</a:t>
                      </a:r>
                    </a:p>
                  </a:txBody>
                  <a:tcPr anchor="ctr"/>
                </a:tc>
                <a:tc>
                  <a:txBody>
                    <a:bodyPr/>
                    <a:lstStyle/>
                    <a:p>
                      <a:pPr algn="ctr"/>
                      <a:r>
                        <a:rPr lang="en-GB" noProof="0" dirty="0"/>
                        <a:t>39</a:t>
                      </a:r>
                    </a:p>
                  </a:txBody>
                  <a:tcPr anchor="ctr"/>
                </a:tc>
                <a:tc>
                  <a:txBody>
                    <a:bodyPr/>
                    <a:lstStyle/>
                    <a:p>
                      <a:pPr algn="ctr"/>
                      <a:r>
                        <a:rPr lang="en-GB" noProof="0" dirty="0"/>
                        <a:t>1.0</a:t>
                      </a:r>
                    </a:p>
                  </a:txBody>
                  <a:tcPr anchor="ctr"/>
                </a:tc>
                <a:tc>
                  <a:txBody>
                    <a:bodyPr/>
                    <a:lstStyle/>
                    <a:p>
                      <a:pPr algn="ctr"/>
                      <a:r>
                        <a:rPr lang="en-GB" noProof="0" dirty="0"/>
                        <a:t>11.1</a:t>
                      </a:r>
                    </a:p>
                  </a:txBody>
                  <a:tcPr anchor="ctr"/>
                </a:tc>
                <a:tc>
                  <a:txBody>
                    <a:bodyPr/>
                    <a:lstStyle/>
                    <a:p>
                      <a:pPr algn="ctr"/>
                      <a:r>
                        <a:rPr lang="en-GB" noProof="0" dirty="0"/>
                        <a:t>7.1</a:t>
                      </a:r>
                    </a:p>
                  </a:txBody>
                  <a:tcPr anchor="ctr"/>
                </a:tc>
                <a:tc>
                  <a:txBody>
                    <a:bodyPr/>
                    <a:lstStyle/>
                    <a:p>
                      <a:pPr algn="ctr"/>
                      <a:r>
                        <a:rPr lang="en-GB" noProof="0" dirty="0"/>
                        <a:t>65.9</a:t>
                      </a:r>
                    </a:p>
                  </a:txBody>
                  <a:tcPr anchor="ctr"/>
                </a:tc>
                <a:tc>
                  <a:txBody>
                    <a:bodyPr/>
                    <a:lstStyle/>
                    <a:p>
                      <a:pPr algn="ctr"/>
                      <a:r>
                        <a:rPr lang="en-GB" noProof="0" dirty="0"/>
                        <a:t>+6%</a:t>
                      </a:r>
                    </a:p>
                  </a:txBody>
                  <a:tcPr anchor="ctr"/>
                </a:tc>
                <a:tc>
                  <a:txBody>
                    <a:bodyPr/>
                    <a:lstStyle/>
                    <a:p>
                      <a:pPr algn="ctr"/>
                      <a:r>
                        <a:rPr lang="en-GB" noProof="0" dirty="0"/>
                        <a:t>0.61</a:t>
                      </a:r>
                    </a:p>
                  </a:txBody>
                  <a:tcPr anchor="ctr"/>
                </a:tc>
                <a:tc>
                  <a:txBody>
                    <a:bodyPr/>
                    <a:lstStyle/>
                    <a:p>
                      <a:pPr algn="ctr"/>
                      <a:r>
                        <a:rPr lang="en-GB" noProof="0" dirty="0"/>
                        <a:t>–5%</a:t>
                      </a:r>
                    </a:p>
                  </a:txBody>
                  <a:tcPr anchor="ctr"/>
                </a:tc>
                <a:tc>
                  <a:txBody>
                    <a:bodyPr/>
                    <a:lstStyle/>
                    <a:p>
                      <a:pPr algn="ctr"/>
                      <a:r>
                        <a:rPr lang="en-GB" noProof="0" dirty="0"/>
                        <a:t>0.33</a:t>
                      </a:r>
                    </a:p>
                  </a:txBody>
                  <a:tcPr anchor="ctr"/>
                </a:tc>
                <a:tc>
                  <a:txBody>
                    <a:bodyPr/>
                    <a:lstStyle/>
                    <a:p>
                      <a:pPr algn="ctr"/>
                      <a:r>
                        <a:rPr lang="en-GB" noProof="0" dirty="0"/>
                        <a:t>–6%</a:t>
                      </a:r>
                    </a:p>
                  </a:txBody>
                  <a:tcPr anchor="ctr"/>
                </a:tc>
                <a:tc>
                  <a:txBody>
                    <a:bodyPr/>
                    <a:lstStyle/>
                    <a:p>
                      <a:pPr algn="ctr"/>
                      <a:r>
                        <a:rPr lang="en-GB" noProof="0" dirty="0"/>
                        <a:t>131</a:t>
                      </a:r>
                    </a:p>
                  </a:txBody>
                  <a:tcPr anchor="ctr"/>
                </a:tc>
                <a:tc>
                  <a:txBody>
                    <a:bodyPr/>
                    <a:lstStyle/>
                    <a:p>
                      <a:pPr algn="ctr"/>
                      <a:r>
                        <a:rPr lang="en-GB" noProof="0" dirty="0"/>
                        <a:t>67</a:t>
                      </a:r>
                    </a:p>
                  </a:txBody>
                  <a:tcPr anchor="ctr"/>
                </a:tc>
                <a:extLst>
                  <a:ext uri="{0D108BD9-81ED-4DB2-BD59-A6C34878D82A}">
                    <a16:rowId xmlns:a16="http://schemas.microsoft.com/office/drawing/2014/main" val="1589936121"/>
                  </a:ext>
                </a:extLst>
              </a:tr>
              <a:tr h="0">
                <a:tc>
                  <a:txBody>
                    <a:bodyPr/>
                    <a:lstStyle/>
                    <a:p>
                      <a:pPr algn="l" rtl="0" fontAlgn="ctr"/>
                      <a:r>
                        <a:rPr lang="en-GB" sz="1000" b="0" i="0" u="none" strike="noStrike" spc="0" noProof="0" dirty="0">
                          <a:solidFill>
                            <a:schemeClr val="tx1"/>
                          </a:solidFill>
                          <a:effectLst/>
                          <a:latin typeface="+mn-lt"/>
                        </a:rPr>
                        <a:t>Developed Asia–Pacific (DVAP)</a:t>
                      </a:r>
                    </a:p>
                  </a:txBody>
                  <a:tcPr anchor="ctr"/>
                </a:tc>
                <a:tc>
                  <a:txBody>
                    <a:bodyPr/>
                    <a:lstStyle/>
                    <a:p>
                      <a:pPr algn="ctr"/>
                      <a:r>
                        <a:rPr lang="en-GB" noProof="0" dirty="0"/>
                        <a:t>90</a:t>
                      </a:r>
                    </a:p>
                  </a:txBody>
                  <a:tcPr anchor="ctr"/>
                </a:tc>
                <a:tc>
                  <a:txBody>
                    <a:bodyPr/>
                    <a:lstStyle/>
                    <a:p>
                      <a:pPr algn="ctr"/>
                      <a:r>
                        <a:rPr lang="en-GB" noProof="0" dirty="0"/>
                        <a:t>1.4</a:t>
                      </a:r>
                    </a:p>
                  </a:txBody>
                  <a:tcPr anchor="ctr"/>
                </a:tc>
                <a:tc>
                  <a:txBody>
                    <a:bodyPr/>
                    <a:lstStyle/>
                    <a:p>
                      <a:pPr algn="ctr"/>
                      <a:r>
                        <a:rPr lang="en-GB" noProof="0" dirty="0"/>
                        <a:t>30.2</a:t>
                      </a:r>
                    </a:p>
                  </a:txBody>
                  <a:tcPr anchor="ctr"/>
                </a:tc>
                <a:tc>
                  <a:txBody>
                    <a:bodyPr/>
                    <a:lstStyle/>
                    <a:p>
                      <a:pPr algn="ctr"/>
                      <a:r>
                        <a:rPr lang="en-GB" noProof="0" dirty="0"/>
                        <a:t>18.1</a:t>
                      </a:r>
                    </a:p>
                  </a:txBody>
                  <a:tcPr anchor="ctr"/>
                </a:tc>
                <a:tc>
                  <a:txBody>
                    <a:bodyPr/>
                    <a:lstStyle/>
                    <a:p>
                      <a:pPr algn="ctr"/>
                      <a:r>
                        <a:rPr lang="en-GB" noProof="0" dirty="0"/>
                        <a:t>160</a:t>
                      </a:r>
                    </a:p>
                  </a:txBody>
                  <a:tcPr anchor="ctr"/>
                </a:tc>
                <a:tc>
                  <a:txBody>
                    <a:bodyPr/>
                    <a:lstStyle/>
                    <a:p>
                      <a:pPr algn="ctr"/>
                      <a:r>
                        <a:rPr lang="en-GB" noProof="0" dirty="0"/>
                        <a:t>–2%</a:t>
                      </a:r>
                    </a:p>
                  </a:txBody>
                  <a:tcPr anchor="ctr"/>
                </a:tc>
                <a:tc>
                  <a:txBody>
                    <a:bodyPr/>
                    <a:lstStyle/>
                    <a:p>
                      <a:pPr algn="ctr"/>
                      <a:r>
                        <a:rPr lang="en-GB" noProof="0" dirty="0"/>
                        <a:t>0.91</a:t>
                      </a:r>
                    </a:p>
                  </a:txBody>
                  <a:tcPr anchor="ctr"/>
                </a:tc>
                <a:tc>
                  <a:txBody>
                    <a:bodyPr/>
                    <a:lstStyle/>
                    <a:p>
                      <a:pPr algn="ctr"/>
                      <a:r>
                        <a:rPr lang="en-GB" noProof="0" dirty="0"/>
                        <a:t>–4%</a:t>
                      </a:r>
                    </a:p>
                  </a:txBody>
                  <a:tcPr anchor="ctr"/>
                </a:tc>
                <a:tc>
                  <a:txBody>
                    <a:bodyPr/>
                    <a:lstStyle/>
                    <a:p>
                      <a:pPr algn="ctr"/>
                      <a:r>
                        <a:rPr lang="en-GB" noProof="0" dirty="0"/>
                        <a:t>0.62</a:t>
                      </a:r>
                    </a:p>
                  </a:txBody>
                  <a:tcPr anchor="ctr"/>
                </a:tc>
                <a:tc>
                  <a:txBody>
                    <a:bodyPr/>
                    <a:lstStyle/>
                    <a:p>
                      <a:pPr algn="ctr"/>
                      <a:r>
                        <a:rPr lang="en-GB" noProof="0" dirty="0"/>
                        <a:t>–3%</a:t>
                      </a:r>
                    </a:p>
                  </a:txBody>
                  <a:tcPr anchor="ctr"/>
                </a:tc>
                <a:tc>
                  <a:txBody>
                    <a:bodyPr/>
                    <a:lstStyle/>
                    <a:p>
                      <a:pPr algn="ctr"/>
                      <a:r>
                        <a:rPr lang="en-GB" noProof="0" dirty="0"/>
                        <a:t>134</a:t>
                      </a:r>
                    </a:p>
                  </a:txBody>
                  <a:tcPr anchor="ctr"/>
                </a:tc>
                <a:tc>
                  <a:txBody>
                    <a:bodyPr/>
                    <a:lstStyle/>
                    <a:p>
                      <a:pPr algn="ctr"/>
                      <a:r>
                        <a:rPr lang="en-GB" noProof="0" dirty="0"/>
                        <a:t>90</a:t>
                      </a:r>
                    </a:p>
                  </a:txBody>
                  <a:tcPr anchor="ctr"/>
                </a:tc>
                <a:extLst>
                  <a:ext uri="{0D108BD9-81ED-4DB2-BD59-A6C34878D82A}">
                    <a16:rowId xmlns:a16="http://schemas.microsoft.com/office/drawing/2014/main" val="1262910891"/>
                  </a:ext>
                </a:extLst>
              </a:tr>
              <a:tr h="0">
                <a:tc>
                  <a:txBody>
                    <a:bodyPr/>
                    <a:lstStyle/>
                    <a:p>
                      <a:pPr algn="l" rtl="0" fontAlgn="ctr"/>
                      <a:r>
                        <a:rPr lang="en-GB" sz="1000" b="0" i="0" u="none" strike="noStrike" spc="0" noProof="0" dirty="0">
                          <a:solidFill>
                            <a:schemeClr val="tx1"/>
                          </a:solidFill>
                          <a:effectLst/>
                          <a:latin typeface="+mn-lt"/>
                        </a:rPr>
                        <a:t>Emerging Asia–Pacific (EMAP)</a:t>
                      </a:r>
                    </a:p>
                  </a:txBody>
                  <a:tcPr anchor="ctr"/>
                </a:tc>
                <a:tc>
                  <a:txBody>
                    <a:bodyPr/>
                    <a:lstStyle/>
                    <a:p>
                      <a:pPr algn="ctr"/>
                      <a:r>
                        <a:rPr lang="en-GB" noProof="0" dirty="0"/>
                        <a:t>272</a:t>
                      </a:r>
                    </a:p>
                  </a:txBody>
                  <a:tcPr anchor="ctr"/>
                </a:tc>
                <a:tc>
                  <a:txBody>
                    <a:bodyPr/>
                    <a:lstStyle/>
                    <a:p>
                      <a:pPr algn="ctr"/>
                      <a:r>
                        <a:rPr lang="en-GB" noProof="0" dirty="0"/>
                        <a:t>5.9</a:t>
                      </a:r>
                    </a:p>
                  </a:txBody>
                  <a:tcPr anchor="ctr"/>
                </a:tc>
                <a:tc>
                  <a:txBody>
                    <a:bodyPr/>
                    <a:lstStyle/>
                    <a:p>
                      <a:pPr algn="ctr"/>
                      <a:r>
                        <a:rPr lang="en-GB" noProof="0" dirty="0"/>
                        <a:t>47.2</a:t>
                      </a:r>
                    </a:p>
                  </a:txBody>
                  <a:tcPr anchor="ctr"/>
                </a:tc>
                <a:tc>
                  <a:txBody>
                    <a:bodyPr/>
                    <a:lstStyle/>
                    <a:p>
                      <a:pPr algn="ctr"/>
                      <a:r>
                        <a:rPr lang="en-GB" noProof="0" dirty="0"/>
                        <a:t>32.2</a:t>
                      </a:r>
                    </a:p>
                  </a:txBody>
                  <a:tcPr anchor="ctr"/>
                </a:tc>
                <a:tc>
                  <a:txBody>
                    <a:bodyPr/>
                    <a:lstStyle/>
                    <a:p>
                      <a:pPr algn="ctr"/>
                      <a:r>
                        <a:rPr lang="en-GB" noProof="0" dirty="0"/>
                        <a:t>372</a:t>
                      </a:r>
                    </a:p>
                  </a:txBody>
                  <a:tcPr anchor="ctr"/>
                </a:tc>
                <a:tc>
                  <a:txBody>
                    <a:bodyPr/>
                    <a:lstStyle/>
                    <a:p>
                      <a:pPr algn="ctr"/>
                      <a:r>
                        <a:rPr lang="en-GB" noProof="0" dirty="0"/>
                        <a:t>+4%</a:t>
                      </a:r>
                    </a:p>
                  </a:txBody>
                  <a:tcPr anchor="ctr"/>
                </a:tc>
                <a:tc>
                  <a:txBody>
                    <a:bodyPr/>
                    <a:lstStyle/>
                    <a:p>
                      <a:pPr algn="ctr"/>
                      <a:r>
                        <a:rPr lang="en-GB" noProof="0" dirty="0"/>
                        <a:t>0.97</a:t>
                      </a:r>
                    </a:p>
                  </a:txBody>
                  <a:tcPr anchor="ctr"/>
                </a:tc>
                <a:tc>
                  <a:txBody>
                    <a:bodyPr/>
                    <a:lstStyle/>
                    <a:p>
                      <a:pPr algn="ctr"/>
                      <a:r>
                        <a:rPr lang="en-GB" noProof="0" dirty="0"/>
                        <a:t>–1%</a:t>
                      </a:r>
                    </a:p>
                  </a:txBody>
                  <a:tcPr anchor="ctr"/>
                </a:tc>
                <a:tc>
                  <a:txBody>
                    <a:bodyPr/>
                    <a:lstStyle/>
                    <a:p>
                      <a:pPr algn="ctr"/>
                      <a:r>
                        <a:rPr lang="en-GB" noProof="0" dirty="0"/>
                        <a:t>0.29</a:t>
                      </a:r>
                    </a:p>
                  </a:txBody>
                  <a:tcPr anchor="ctr"/>
                </a:tc>
                <a:tc>
                  <a:txBody>
                    <a:bodyPr/>
                    <a:lstStyle/>
                    <a:p>
                      <a:pPr algn="ctr"/>
                      <a:r>
                        <a:rPr lang="en-GB" noProof="0" dirty="0"/>
                        <a:t>0%</a:t>
                      </a:r>
                    </a:p>
                  </a:txBody>
                  <a:tcPr anchor="ctr"/>
                </a:tc>
                <a:tc>
                  <a:txBody>
                    <a:bodyPr/>
                    <a:lstStyle/>
                    <a:p>
                      <a:pPr algn="ctr"/>
                      <a:r>
                        <a:rPr lang="en-GB" noProof="0" dirty="0"/>
                        <a:t>96</a:t>
                      </a:r>
                    </a:p>
                  </a:txBody>
                  <a:tcPr anchor="ctr"/>
                </a:tc>
                <a:tc>
                  <a:txBody>
                    <a:bodyPr/>
                    <a:lstStyle/>
                    <a:p>
                      <a:pPr algn="ctr"/>
                      <a:r>
                        <a:rPr lang="en-GB" noProof="0" dirty="0"/>
                        <a:t>66</a:t>
                      </a:r>
                    </a:p>
                  </a:txBody>
                  <a:tcPr anchor="ctr"/>
                </a:tc>
                <a:extLst>
                  <a:ext uri="{0D108BD9-81ED-4DB2-BD59-A6C34878D82A}">
                    <a16:rowId xmlns:a16="http://schemas.microsoft.com/office/drawing/2014/main" val="3965291701"/>
                  </a:ext>
                </a:extLst>
              </a:tr>
              <a:tr h="0">
                <a:tc>
                  <a:txBody>
                    <a:bodyPr/>
                    <a:lstStyle/>
                    <a:p>
                      <a:pPr algn="l" rtl="0" fontAlgn="ctr"/>
                      <a:r>
                        <a:rPr lang="en-GB" sz="1000" b="0" i="0" u="none" strike="noStrike" spc="0" noProof="0" dirty="0">
                          <a:solidFill>
                            <a:schemeClr val="tx1"/>
                          </a:solidFill>
                          <a:effectLst/>
                          <a:latin typeface="+mn-lt"/>
                        </a:rPr>
                        <a:t>Middle East and North Africa (MENA)</a:t>
                      </a:r>
                    </a:p>
                  </a:txBody>
                  <a:tcPr anchor="ctr"/>
                </a:tc>
                <a:tc>
                  <a:txBody>
                    <a:bodyPr/>
                    <a:lstStyle/>
                    <a:p>
                      <a:pPr algn="ctr"/>
                      <a:r>
                        <a:rPr lang="en-GB" noProof="0" dirty="0"/>
                        <a:t>46</a:t>
                      </a:r>
                    </a:p>
                  </a:txBody>
                  <a:tcPr anchor="ctr"/>
                </a:tc>
                <a:tc>
                  <a:txBody>
                    <a:bodyPr/>
                    <a:lstStyle/>
                    <a:p>
                      <a:pPr algn="ctr"/>
                      <a:r>
                        <a:rPr lang="en-GB" noProof="0" dirty="0"/>
                        <a:t>0.47</a:t>
                      </a:r>
                    </a:p>
                  </a:txBody>
                  <a:tcPr anchor="ctr"/>
                </a:tc>
                <a:tc>
                  <a:txBody>
                    <a:bodyPr/>
                    <a:lstStyle/>
                    <a:p>
                      <a:pPr algn="ctr"/>
                      <a:r>
                        <a:rPr lang="en-GB" noProof="0" dirty="0"/>
                        <a:t>11.4</a:t>
                      </a:r>
                    </a:p>
                  </a:txBody>
                  <a:tcPr anchor="ctr"/>
                </a:tc>
                <a:tc>
                  <a:txBody>
                    <a:bodyPr/>
                    <a:lstStyle/>
                    <a:p>
                      <a:pPr algn="ctr"/>
                      <a:r>
                        <a:rPr lang="en-GB" noProof="0" dirty="0"/>
                        <a:t>9.3</a:t>
                      </a:r>
                    </a:p>
                  </a:txBody>
                  <a:tcPr anchor="ctr"/>
                </a:tc>
                <a:tc>
                  <a:txBody>
                    <a:bodyPr/>
                    <a:lstStyle/>
                    <a:p>
                      <a:pPr algn="ctr"/>
                      <a:r>
                        <a:rPr lang="en-GB" noProof="0" dirty="0"/>
                        <a:t>64.8</a:t>
                      </a:r>
                    </a:p>
                  </a:txBody>
                  <a:tcPr anchor="ctr"/>
                </a:tc>
                <a:tc>
                  <a:txBody>
                    <a:bodyPr/>
                    <a:lstStyle/>
                    <a:p>
                      <a:pPr algn="ctr"/>
                      <a:r>
                        <a:rPr lang="en-GB" noProof="0" dirty="0"/>
                        <a:t>+4%</a:t>
                      </a:r>
                    </a:p>
                  </a:txBody>
                  <a:tcPr anchor="ctr"/>
                </a:tc>
                <a:tc>
                  <a:txBody>
                    <a:bodyPr/>
                    <a:lstStyle/>
                    <a:p>
                      <a:pPr algn="ctr"/>
                      <a:r>
                        <a:rPr lang="en-GB" noProof="0" dirty="0"/>
                        <a:t>1.04</a:t>
                      </a:r>
                    </a:p>
                  </a:txBody>
                  <a:tcPr anchor="ctr"/>
                </a:tc>
                <a:tc>
                  <a:txBody>
                    <a:bodyPr/>
                    <a:lstStyle/>
                    <a:p>
                      <a:pPr algn="ctr"/>
                      <a:r>
                        <a:rPr lang="en-GB" noProof="0" dirty="0"/>
                        <a:t>+1%</a:t>
                      </a:r>
                    </a:p>
                  </a:txBody>
                  <a:tcPr anchor="ctr"/>
                </a:tc>
                <a:tc>
                  <a:txBody>
                    <a:bodyPr/>
                    <a:lstStyle/>
                    <a:p>
                      <a:pPr algn="ctr"/>
                      <a:r>
                        <a:rPr lang="en-GB" noProof="0" dirty="0"/>
                        <a:t>0.5</a:t>
                      </a:r>
                    </a:p>
                  </a:txBody>
                  <a:tcPr anchor="ctr"/>
                </a:tc>
                <a:tc>
                  <a:txBody>
                    <a:bodyPr/>
                    <a:lstStyle/>
                    <a:p>
                      <a:pPr algn="ctr"/>
                      <a:r>
                        <a:rPr lang="en-GB" noProof="0" dirty="0"/>
                        <a:t>+2%</a:t>
                      </a:r>
                    </a:p>
                  </a:txBody>
                  <a:tcPr anchor="ctr"/>
                </a:tc>
                <a:tc>
                  <a:txBody>
                    <a:bodyPr/>
                    <a:lstStyle/>
                    <a:p>
                      <a:pPr algn="ctr"/>
                      <a:r>
                        <a:rPr lang="en-GB" noProof="0" dirty="0"/>
                        <a:t>117</a:t>
                      </a:r>
                    </a:p>
                  </a:txBody>
                  <a:tcPr anchor="ctr"/>
                </a:tc>
                <a:tc>
                  <a:txBody>
                    <a:bodyPr/>
                    <a:lstStyle/>
                    <a:p>
                      <a:pPr algn="ctr"/>
                      <a:r>
                        <a:rPr lang="en-GB" noProof="0" dirty="0"/>
                        <a:t>47</a:t>
                      </a:r>
                    </a:p>
                  </a:txBody>
                  <a:tcPr anchor="ctr"/>
                </a:tc>
                <a:extLst>
                  <a:ext uri="{0D108BD9-81ED-4DB2-BD59-A6C34878D82A}">
                    <a16:rowId xmlns:a16="http://schemas.microsoft.com/office/drawing/2014/main" val="398004357"/>
                  </a:ext>
                </a:extLst>
              </a:tr>
              <a:tr h="0">
                <a:tc>
                  <a:txBody>
                    <a:bodyPr/>
                    <a:lstStyle/>
                    <a:p>
                      <a:pPr algn="l" rtl="0" fontAlgn="ctr"/>
                      <a:r>
                        <a:rPr lang="en-GB" sz="1000" b="0" i="0" u="none" strike="noStrike" spc="0" noProof="0" dirty="0">
                          <a:solidFill>
                            <a:schemeClr val="tx1"/>
                          </a:solidFill>
                          <a:effectLst/>
                          <a:latin typeface="+mn-lt"/>
                        </a:rPr>
                        <a:t>Sub-Saharan Africa (SSA)</a:t>
                      </a:r>
                    </a:p>
                  </a:txBody>
                  <a:tcPr anchor="ctr"/>
                </a:tc>
                <a:tc>
                  <a:txBody>
                    <a:bodyPr/>
                    <a:lstStyle/>
                    <a:p>
                      <a:pPr algn="ctr"/>
                      <a:r>
                        <a:rPr lang="en-GB" noProof="0" dirty="0"/>
                        <a:t>33</a:t>
                      </a:r>
                    </a:p>
                  </a:txBody>
                  <a:tcPr anchor="ctr"/>
                </a:tc>
                <a:tc>
                  <a:txBody>
                    <a:bodyPr/>
                    <a:lstStyle/>
                    <a:p>
                      <a:pPr algn="ctr"/>
                      <a:r>
                        <a:rPr lang="en-GB" noProof="0" dirty="0"/>
                        <a:t>0.18</a:t>
                      </a:r>
                    </a:p>
                  </a:txBody>
                  <a:tcPr anchor="ctr"/>
                </a:tc>
                <a:tc>
                  <a:txBody>
                    <a:bodyPr/>
                    <a:lstStyle/>
                    <a:p>
                      <a:pPr algn="ctr"/>
                      <a:r>
                        <a:rPr lang="en-GB" noProof="0" dirty="0"/>
                        <a:t>2.9</a:t>
                      </a:r>
                    </a:p>
                  </a:txBody>
                  <a:tcPr anchor="ctr"/>
                </a:tc>
                <a:tc>
                  <a:txBody>
                    <a:bodyPr/>
                    <a:lstStyle/>
                    <a:p>
                      <a:pPr algn="ctr"/>
                      <a:r>
                        <a:rPr lang="en-GB" noProof="0" dirty="0"/>
                        <a:t>1.7</a:t>
                      </a:r>
                    </a:p>
                  </a:txBody>
                  <a:tcPr anchor="ctr"/>
                </a:tc>
                <a:tc>
                  <a:txBody>
                    <a:bodyPr/>
                    <a:lstStyle/>
                    <a:p>
                      <a:pPr algn="ctr"/>
                      <a:r>
                        <a:rPr lang="en-GB" noProof="0" dirty="0"/>
                        <a:t>25.2</a:t>
                      </a:r>
                    </a:p>
                  </a:txBody>
                  <a:tcPr anchor="ctr"/>
                </a:tc>
                <a:tc>
                  <a:txBody>
                    <a:bodyPr/>
                    <a:lstStyle/>
                    <a:p>
                      <a:pPr algn="ctr"/>
                      <a:r>
                        <a:rPr lang="en-GB" noProof="0" dirty="0"/>
                        <a:t>–5%</a:t>
                      </a:r>
                    </a:p>
                  </a:txBody>
                  <a:tcPr anchor="ctr"/>
                </a:tc>
                <a:tc>
                  <a:txBody>
                    <a:bodyPr/>
                    <a:lstStyle/>
                    <a:p>
                      <a:pPr algn="ctr"/>
                      <a:r>
                        <a:rPr lang="en-GB" noProof="0" dirty="0"/>
                        <a:t>1.72</a:t>
                      </a:r>
                    </a:p>
                  </a:txBody>
                  <a:tcPr anchor="ctr"/>
                </a:tc>
                <a:tc>
                  <a:txBody>
                    <a:bodyPr/>
                    <a:lstStyle/>
                    <a:p>
                      <a:pPr algn="ctr"/>
                      <a:r>
                        <a:rPr lang="en-GB" noProof="0" dirty="0"/>
                        <a:t>+4%</a:t>
                      </a:r>
                    </a:p>
                  </a:txBody>
                  <a:tcPr anchor="ctr"/>
                </a:tc>
                <a:tc>
                  <a:txBody>
                    <a:bodyPr/>
                    <a:lstStyle/>
                    <a:p>
                      <a:pPr algn="ctr"/>
                      <a:r>
                        <a:rPr lang="en-GB" noProof="0" dirty="0"/>
                        <a:t>0.25</a:t>
                      </a:r>
                    </a:p>
                  </a:txBody>
                  <a:tcPr anchor="ctr"/>
                </a:tc>
                <a:tc>
                  <a:txBody>
                    <a:bodyPr/>
                    <a:lstStyle/>
                    <a:p>
                      <a:pPr algn="ctr"/>
                      <a:r>
                        <a:rPr lang="en-GB" noProof="0" dirty="0"/>
                        <a:t>+14%</a:t>
                      </a:r>
                    </a:p>
                  </a:txBody>
                  <a:tcPr anchor="ctr"/>
                </a:tc>
                <a:tc>
                  <a:txBody>
                    <a:bodyPr/>
                    <a:lstStyle/>
                    <a:p>
                      <a:pPr algn="ctr"/>
                      <a:r>
                        <a:rPr lang="en-GB" noProof="0" dirty="0"/>
                        <a:t>88</a:t>
                      </a:r>
                    </a:p>
                  </a:txBody>
                  <a:tcPr anchor="ctr"/>
                </a:tc>
                <a:tc>
                  <a:txBody>
                    <a:bodyPr/>
                    <a:lstStyle/>
                    <a:p>
                      <a:pPr algn="ctr"/>
                      <a:r>
                        <a:rPr lang="en-GB" noProof="0" dirty="0"/>
                        <a:t>5</a:t>
                      </a:r>
                    </a:p>
                  </a:txBody>
                  <a:tcPr anchor="ctr"/>
                </a:tc>
                <a:extLst>
                  <a:ext uri="{0D108BD9-81ED-4DB2-BD59-A6C34878D82A}">
                    <a16:rowId xmlns:a16="http://schemas.microsoft.com/office/drawing/2014/main" val="4112294212"/>
                  </a:ext>
                </a:extLst>
              </a:tr>
              <a:tr h="0">
                <a:tc>
                  <a:txBody>
                    <a:bodyPr/>
                    <a:lstStyle/>
                    <a:p>
                      <a:pPr marL="0" algn="l" defTabSz="914400" rtl="0" eaLnBrk="1" fontAlgn="ctr" latinLnBrk="0" hangingPunct="1"/>
                      <a:r>
                        <a:rPr lang="en-GB" sz="1000" b="1" i="0" u="none" strike="noStrike" kern="1200" spc="0" baseline="0" noProof="0" dirty="0">
                          <a:solidFill>
                            <a:schemeClr val="tx1"/>
                          </a:solidFill>
                          <a:effectLst/>
                          <a:latin typeface="+mn-lt"/>
                          <a:ea typeface="+mn-ea"/>
                          <a:cs typeface="+mn-cs"/>
                        </a:rPr>
                        <a:t>Worldwide</a:t>
                      </a:r>
                    </a:p>
                  </a:txBody>
                  <a:tcPr anchor="ctr"/>
                </a:tc>
                <a:tc>
                  <a:txBody>
                    <a:bodyPr/>
                    <a:lstStyle/>
                    <a:p>
                      <a:pPr algn="ctr"/>
                      <a:r>
                        <a:rPr lang="en-GB" b="1" noProof="0" dirty="0"/>
                        <a:t>911</a:t>
                      </a:r>
                    </a:p>
                  </a:txBody>
                  <a:tcPr anchor="ctr"/>
                </a:tc>
                <a:tc>
                  <a:txBody>
                    <a:bodyPr/>
                    <a:lstStyle/>
                    <a:p>
                      <a:pPr algn="ctr"/>
                      <a:r>
                        <a:rPr lang="en-GB" b="1" noProof="0" dirty="0"/>
                        <a:t>15.1</a:t>
                      </a:r>
                    </a:p>
                  </a:txBody>
                  <a:tcPr anchor="ctr"/>
                </a:tc>
                <a:tc>
                  <a:txBody>
                    <a:bodyPr/>
                    <a:lstStyle/>
                    <a:p>
                      <a:pPr algn="ctr"/>
                      <a:r>
                        <a:rPr lang="en-GB" b="1" noProof="0" dirty="0"/>
                        <a:t>309</a:t>
                      </a:r>
                    </a:p>
                  </a:txBody>
                  <a:tcPr anchor="ctr"/>
                </a:tc>
                <a:tc>
                  <a:txBody>
                    <a:bodyPr/>
                    <a:lstStyle/>
                    <a:p>
                      <a:pPr algn="ctr"/>
                      <a:r>
                        <a:rPr lang="en-GB" b="1" noProof="0" dirty="0"/>
                        <a:t>168.0</a:t>
                      </a:r>
                    </a:p>
                  </a:txBody>
                  <a:tcPr anchor="ctr"/>
                </a:tc>
                <a:tc>
                  <a:txBody>
                    <a:bodyPr/>
                    <a:lstStyle/>
                    <a:p>
                      <a:pPr algn="ctr"/>
                      <a:r>
                        <a:rPr lang="en-GB" b="1" noProof="0" dirty="0"/>
                        <a:t>1478</a:t>
                      </a:r>
                    </a:p>
                  </a:txBody>
                  <a:tcPr anchor="ctr"/>
                </a:tc>
                <a:tc>
                  <a:txBody>
                    <a:bodyPr/>
                    <a:lstStyle/>
                    <a:p>
                      <a:pPr algn="ctr"/>
                      <a:r>
                        <a:rPr lang="en-GB" b="1" noProof="0" dirty="0"/>
                        <a:t>+2.5%</a:t>
                      </a:r>
                    </a:p>
                  </a:txBody>
                  <a:tcPr anchor="ctr"/>
                </a:tc>
                <a:tc>
                  <a:txBody>
                    <a:bodyPr/>
                    <a:lstStyle/>
                    <a:p>
                      <a:pPr algn="ctr"/>
                      <a:r>
                        <a:rPr lang="en-GB" b="1" noProof="0" dirty="0"/>
                        <a:t>0.82</a:t>
                      </a:r>
                    </a:p>
                  </a:txBody>
                  <a:tcPr anchor="ctr"/>
                </a:tc>
                <a:tc>
                  <a:txBody>
                    <a:bodyPr/>
                    <a:lstStyle/>
                    <a:p>
                      <a:pPr algn="ctr"/>
                      <a:r>
                        <a:rPr lang="en-GB" b="1" noProof="0" dirty="0"/>
                        <a:t>–1%</a:t>
                      </a:r>
                    </a:p>
                  </a:txBody>
                  <a:tcPr anchor="ctr"/>
                </a:tc>
                <a:tc>
                  <a:txBody>
                    <a:bodyPr/>
                    <a:lstStyle/>
                    <a:p>
                      <a:pPr algn="ctr"/>
                      <a:r>
                        <a:rPr lang="en-GB" b="1" noProof="0" dirty="0"/>
                        <a:t>0.5</a:t>
                      </a:r>
                    </a:p>
                  </a:txBody>
                  <a:tcPr anchor="ctr"/>
                </a:tc>
                <a:tc>
                  <a:txBody>
                    <a:bodyPr/>
                    <a:lstStyle/>
                    <a:p>
                      <a:pPr algn="ctr"/>
                      <a:r>
                        <a:rPr lang="en-GB" b="1" noProof="0" dirty="0"/>
                        <a:t>–2%</a:t>
                      </a:r>
                    </a:p>
                  </a:txBody>
                  <a:tcPr anchor="ctr"/>
                </a:tc>
                <a:tc>
                  <a:txBody>
                    <a:bodyPr/>
                    <a:lstStyle/>
                    <a:p>
                      <a:pPr algn="ctr"/>
                      <a:r>
                        <a:rPr lang="en-GB" b="1" noProof="0" dirty="0"/>
                        <a:t>103</a:t>
                      </a:r>
                    </a:p>
                  </a:txBody>
                  <a:tcPr anchor="ctr"/>
                </a:tc>
                <a:tc>
                  <a:txBody>
                    <a:bodyPr/>
                    <a:lstStyle/>
                    <a:p>
                      <a:pPr algn="ctr"/>
                      <a:r>
                        <a:rPr lang="en-GB" b="1" noProof="0" dirty="0"/>
                        <a:t>62</a:t>
                      </a:r>
                    </a:p>
                  </a:txBody>
                  <a:tcPr anchor="ctr"/>
                </a:tc>
                <a:extLst>
                  <a:ext uri="{0D108BD9-81ED-4DB2-BD59-A6C34878D82A}">
                    <a16:rowId xmlns:a16="http://schemas.microsoft.com/office/drawing/2014/main" val="2929906218"/>
                  </a:ext>
                </a:extLst>
              </a:tr>
            </a:tbl>
          </a:graphicData>
        </a:graphic>
      </p:graphicFrame>
      <p:sp>
        <p:nvSpPr>
          <p:cNvPr id="5" name="Text Placeholder 4">
            <a:extLst>
              <a:ext uri="{FF2B5EF4-FFF2-40B4-BE49-F238E27FC236}">
                <a16:creationId xmlns:a16="http://schemas.microsoft.com/office/drawing/2014/main" id="{3A303D56-ADD1-3DE8-4E25-AC2E1D3040D8}"/>
              </a:ext>
            </a:extLst>
          </p:cNvPr>
          <p:cNvSpPr>
            <a:spLocks noGrp="1"/>
          </p:cNvSpPr>
          <p:nvPr>
            <p:ph type="body" sz="quarter" idx="16"/>
          </p:nvPr>
        </p:nvSpPr>
        <p:spPr/>
        <p:txBody>
          <a:bodyPr/>
          <a:lstStyle/>
          <a:p>
            <a:r>
              <a:rPr lang="en-GB" noProof="0" dirty="0"/>
              <a:t>Figure 14: Metrics for the eight regions modelled individually and worldwide, 2024</a:t>
            </a:r>
            <a:r>
              <a:rPr lang="en-GB" baseline="30000" noProof="0" dirty="0"/>
              <a:t>1</a:t>
            </a:r>
          </a:p>
        </p:txBody>
      </p:sp>
      <p:sp>
        <p:nvSpPr>
          <p:cNvPr id="6" name="Slide Number Placeholder 5">
            <a:extLst>
              <a:ext uri="{FF2B5EF4-FFF2-40B4-BE49-F238E27FC236}">
                <a16:creationId xmlns:a16="http://schemas.microsoft.com/office/drawing/2014/main" id="{37A866D4-7D4F-33D0-04A9-62F55AFFF8ED}"/>
              </a:ext>
            </a:extLst>
          </p:cNvPr>
          <p:cNvSpPr>
            <a:spLocks noGrp="1"/>
          </p:cNvSpPr>
          <p:nvPr>
            <p:ph type="sldNum" sz="quarter" idx="4"/>
          </p:nvPr>
        </p:nvSpPr>
        <p:spPr/>
        <p:txBody>
          <a:bodyPr/>
          <a:lstStyle/>
          <a:p>
            <a:fld id="{E78626B2-E168-480E-BAE6-B60060C6AB83}" type="slidenum">
              <a:rPr lang="en-GB" noProof="0" smtClean="0"/>
              <a:pPr/>
              <a:t>16</a:t>
            </a:fld>
            <a:endParaRPr lang="en-GB" noProof="0" dirty="0"/>
          </a:p>
        </p:txBody>
      </p:sp>
      <p:sp>
        <p:nvSpPr>
          <p:cNvPr id="7" name="Title 6">
            <a:extLst>
              <a:ext uri="{FF2B5EF4-FFF2-40B4-BE49-F238E27FC236}">
                <a16:creationId xmlns:a16="http://schemas.microsoft.com/office/drawing/2014/main" id="{C317B109-58C7-C72E-ABC4-2765685709EA}"/>
              </a:ext>
            </a:extLst>
          </p:cNvPr>
          <p:cNvSpPr>
            <a:spLocks noGrp="1"/>
          </p:cNvSpPr>
          <p:nvPr>
            <p:ph type="title"/>
          </p:nvPr>
        </p:nvSpPr>
        <p:spPr/>
        <p:txBody>
          <a:bodyPr/>
          <a:lstStyle/>
          <a:p>
            <a:r>
              <a:rPr lang="en-GB" noProof="0" dirty="0">
                <a:solidFill>
                  <a:schemeClr val="tx2"/>
                </a:solidFill>
              </a:rPr>
              <a:t>Overall telecoms services: regional service breakouts</a:t>
            </a:r>
            <a:endParaRPr lang="en-GB" noProof="0" dirty="0"/>
          </a:p>
        </p:txBody>
      </p:sp>
      <p:sp>
        <p:nvSpPr>
          <p:cNvPr id="9" name="TextBox 8">
            <a:extLst>
              <a:ext uri="{FF2B5EF4-FFF2-40B4-BE49-F238E27FC236}">
                <a16:creationId xmlns:a16="http://schemas.microsoft.com/office/drawing/2014/main" id="{8E576CB5-C456-B13F-4EFF-AB2D2CC6ED77}"/>
              </a:ext>
            </a:extLst>
          </p:cNvPr>
          <p:cNvSpPr txBox="1"/>
          <p:nvPr/>
        </p:nvSpPr>
        <p:spPr>
          <a:xfrm>
            <a:off x="7249859" y="5129110"/>
            <a:ext cx="2203704" cy="128690"/>
          </a:xfrm>
          <a:prstGeom prst="rect">
            <a:avLst/>
          </a:prstGeom>
          <a:noFill/>
        </p:spPr>
        <p:txBody>
          <a:bodyPr wrap="square" lIns="0" tIns="0" rIns="0" bIns="0" rtlCol="0">
            <a:spAutoFit/>
          </a:bodyPr>
          <a:lstStyle/>
          <a:p>
            <a:pPr algn="r">
              <a:lnSpc>
                <a:spcPct val="110000"/>
              </a:lnSpc>
              <a:spcAft>
                <a:spcPts val="500"/>
              </a:spcAft>
            </a:pPr>
            <a:r>
              <a:rPr lang="en-GB" sz="800" noProof="0" dirty="0">
                <a:solidFill>
                  <a:schemeClr val="bg2"/>
                </a:solidFill>
                <a:latin typeface="Calibri" panose="020F0502020204030204" pitchFamily="34" charset="0"/>
                <a:cs typeface="Calibri" panose="020F0502020204030204" pitchFamily="34" charset="0"/>
              </a:rPr>
              <a:t>Source: </a:t>
            </a:r>
            <a:r>
              <a:rPr lang="en-GB" sz="800" noProof="0" dirty="0" err="1">
                <a:solidFill>
                  <a:schemeClr val="bg2"/>
                </a:solidFill>
                <a:latin typeface="Calibri" panose="020F0502020204030204" pitchFamily="34" charset="0"/>
                <a:cs typeface="Calibri" panose="020F0502020204030204" pitchFamily="34" charset="0"/>
              </a:rPr>
              <a:t>Analysys</a:t>
            </a:r>
            <a:r>
              <a:rPr lang="en-GB" sz="800" noProof="0" dirty="0">
                <a:solidFill>
                  <a:schemeClr val="bg2"/>
                </a:solidFill>
                <a:latin typeface="Calibri" panose="020F0502020204030204" pitchFamily="34" charset="0"/>
                <a:cs typeface="Calibri" panose="020F0502020204030204" pitchFamily="34" charset="0"/>
              </a:rPr>
              <a:t> Mason</a:t>
            </a:r>
          </a:p>
        </p:txBody>
      </p:sp>
    </p:spTree>
    <p:extLst>
      <p:ext uri="{BB962C8B-B14F-4D97-AF65-F5344CB8AC3E}">
        <p14:creationId xmlns:p14="http://schemas.microsoft.com/office/powerpoint/2010/main" val="42117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A8CC7B6-2010-3CC1-06C0-0F1310174A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5A8CC7B6-2010-3CC1-06C0-0F1310174A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CB812FC-C33D-B177-1AE0-E9491590FD6E}"/>
              </a:ext>
            </a:extLst>
          </p:cNvPr>
          <p:cNvSpPr>
            <a:spLocks noGrp="1"/>
          </p:cNvSpPr>
          <p:nvPr>
            <p:ph type="body" sz="quarter" idx="19"/>
          </p:nvPr>
        </p:nvSpPr>
        <p:spPr/>
        <p:txBody>
          <a:bodyPr/>
          <a:lstStyle/>
          <a:p>
            <a:r>
              <a:rPr lang="en-GB" baseline="30000" noProof="0" dirty="0"/>
              <a:t>1</a:t>
            </a:r>
            <a:r>
              <a:rPr lang="en-GB" noProof="0" dirty="0"/>
              <a:t> Retail revenue for mobile/fixed services, excluding wholesale revenue (interconnection, hosting and roaming-in) and revenue from direct equipment sales. For more information, see </a:t>
            </a:r>
            <a:r>
              <a:rPr lang="en-GB" noProof="0" dirty="0" err="1"/>
              <a:t>Analysys</a:t>
            </a:r>
            <a:r>
              <a:rPr lang="en-GB" noProof="0" dirty="0"/>
              <a:t> Mason’s </a:t>
            </a:r>
            <a:r>
              <a:rPr lang="en-GB" i="1" noProof="0" dirty="0" err="1">
                <a:hlinkClick r:id="rId5"/>
              </a:rPr>
              <a:t>DataHub</a:t>
            </a:r>
            <a:r>
              <a:rPr lang="en-GB" noProof="0" dirty="0"/>
              <a:t>.</a:t>
            </a:r>
          </a:p>
        </p:txBody>
      </p:sp>
      <p:sp>
        <p:nvSpPr>
          <p:cNvPr id="3" name="Text Placeholder 2">
            <a:extLst>
              <a:ext uri="{FF2B5EF4-FFF2-40B4-BE49-F238E27FC236}">
                <a16:creationId xmlns:a16="http://schemas.microsoft.com/office/drawing/2014/main" id="{73058978-9752-0D1F-5DF7-8A6B146CB286}"/>
              </a:ext>
            </a:extLst>
          </p:cNvPr>
          <p:cNvSpPr>
            <a:spLocks noGrp="1"/>
          </p:cNvSpPr>
          <p:nvPr>
            <p:ph type="body" sz="quarter" idx="21"/>
          </p:nvPr>
        </p:nvSpPr>
        <p:spPr>
          <a:xfrm>
            <a:off x="453563" y="5133975"/>
            <a:ext cx="9000000" cy="1044000"/>
          </a:xfrm>
        </p:spPr>
        <p:txBody>
          <a:bodyPr/>
          <a:lstStyle/>
          <a:p>
            <a:r>
              <a:rPr lang="en-GB" noProof="0" dirty="0">
                <a:latin typeface="+mj-lt"/>
                <a:ea typeface="ＭＳ Ｐゴシック"/>
                <a:cs typeface="Arial"/>
              </a:rPr>
              <a:t>North America was the largest market for telecoms services worldwide, but emerging Asia–Pacific was the largest market for mobile services. This reflects the revenue growth from mobile internet and other related services in China and India. Fixed-line services were a significant revenue stream in Western Europe and North America, which reflects the ongoing roll-out of FTTP/B in many countries as the demand for high-speed fibre-based services continues. There is a close correlation between service revenue and operational systems budgets from which operational applications are procured. In the shorter term, professional services are affected; the effect on software systems is often delayed until the next financial year.</a:t>
            </a:r>
            <a:endParaRPr lang="en-GB" noProof="0" dirty="0">
              <a:latin typeface="+mj-lt"/>
            </a:endParaRPr>
          </a:p>
        </p:txBody>
      </p:sp>
      <p:sp>
        <p:nvSpPr>
          <p:cNvPr id="5" name="Text Placeholder 4">
            <a:extLst>
              <a:ext uri="{FF2B5EF4-FFF2-40B4-BE49-F238E27FC236}">
                <a16:creationId xmlns:a16="http://schemas.microsoft.com/office/drawing/2014/main" id="{6F45C294-AB18-25F5-1743-71D5E2C998EF}"/>
              </a:ext>
            </a:extLst>
          </p:cNvPr>
          <p:cNvSpPr>
            <a:spLocks noGrp="1"/>
          </p:cNvSpPr>
          <p:nvPr>
            <p:ph type="body" sz="quarter" idx="16"/>
          </p:nvPr>
        </p:nvSpPr>
        <p:spPr/>
        <p:txBody>
          <a:bodyPr/>
          <a:lstStyle/>
          <a:p>
            <a:r>
              <a:rPr lang="en-GB" noProof="0" dirty="0"/>
              <a:t>Figure 15: Overall retail telecoms service revenue by region and service type, 2024</a:t>
            </a:r>
            <a:r>
              <a:rPr lang="en-GB" baseline="30000" noProof="0" dirty="0"/>
              <a:t>1</a:t>
            </a:r>
            <a:endParaRPr lang="en-GB" noProof="0" dirty="0"/>
          </a:p>
        </p:txBody>
      </p:sp>
      <p:sp>
        <p:nvSpPr>
          <p:cNvPr id="6" name="Slide Number Placeholder 5">
            <a:extLst>
              <a:ext uri="{FF2B5EF4-FFF2-40B4-BE49-F238E27FC236}">
                <a16:creationId xmlns:a16="http://schemas.microsoft.com/office/drawing/2014/main" id="{9546A15A-3B2C-7C4A-6E62-7214D71D5E2E}"/>
              </a:ext>
            </a:extLst>
          </p:cNvPr>
          <p:cNvSpPr>
            <a:spLocks noGrp="1"/>
          </p:cNvSpPr>
          <p:nvPr>
            <p:ph type="sldNum" sz="quarter" idx="4"/>
          </p:nvPr>
        </p:nvSpPr>
        <p:spPr/>
        <p:txBody>
          <a:bodyPr/>
          <a:lstStyle/>
          <a:p>
            <a:fld id="{E78626B2-E168-480E-BAE6-B60060C6AB83}" type="slidenum">
              <a:rPr lang="en-GB" noProof="0" smtClean="0"/>
              <a:pPr/>
              <a:t>17</a:t>
            </a:fld>
            <a:endParaRPr lang="en-GB" noProof="0" dirty="0"/>
          </a:p>
        </p:txBody>
      </p:sp>
      <p:sp>
        <p:nvSpPr>
          <p:cNvPr id="7" name="Title 6">
            <a:extLst>
              <a:ext uri="{FF2B5EF4-FFF2-40B4-BE49-F238E27FC236}">
                <a16:creationId xmlns:a16="http://schemas.microsoft.com/office/drawing/2014/main" id="{36CEC9F6-656A-086B-540F-7290AD100B05}"/>
              </a:ext>
            </a:extLst>
          </p:cNvPr>
          <p:cNvSpPr>
            <a:spLocks noGrp="1"/>
          </p:cNvSpPr>
          <p:nvPr>
            <p:ph type="title"/>
          </p:nvPr>
        </p:nvSpPr>
        <p:spPr/>
        <p:txBody>
          <a:bodyPr vert="horz"/>
          <a:lstStyle/>
          <a:p>
            <a:r>
              <a:rPr lang="en-GB" noProof="0" dirty="0">
                <a:solidFill>
                  <a:schemeClr val="tx2"/>
                </a:solidFill>
              </a:rPr>
              <a:t>Overall telecoms services: regional service comparison</a:t>
            </a:r>
          </a:p>
        </p:txBody>
      </p:sp>
      <p:pic>
        <p:nvPicPr>
          <p:cNvPr id="12" name="Picture Placeholder 11">
            <a:extLst>
              <a:ext uri="{FF2B5EF4-FFF2-40B4-BE49-F238E27FC236}">
                <a16:creationId xmlns:a16="http://schemas.microsoft.com/office/drawing/2014/main" id="{8FAEFE1C-7641-07EE-4376-FFEC2F8486E9}"/>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67" b="67"/>
          <a:stretch>
            <a:fillRect/>
          </a:stretch>
        </p:blipFill>
        <p:spPr>
          <a:xfrm>
            <a:off x="258763" y="1677988"/>
            <a:ext cx="9342437" cy="3455987"/>
          </a:xfrm>
          <a:prstGeom prst="rect">
            <a:avLst/>
          </a:prstGeom>
        </p:spPr>
      </p:pic>
    </p:spTree>
    <p:extLst>
      <p:ext uri="{BB962C8B-B14F-4D97-AF65-F5344CB8AC3E}">
        <p14:creationId xmlns:p14="http://schemas.microsoft.com/office/powerpoint/2010/main" val="334731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4D9712E-609C-2293-40AD-B745500F83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14D9712E-609C-2293-40AD-B745500F83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7" name="Table Placeholder 6">
            <a:extLst>
              <a:ext uri="{FF2B5EF4-FFF2-40B4-BE49-F238E27FC236}">
                <a16:creationId xmlns:a16="http://schemas.microsoft.com/office/drawing/2014/main" id="{746BDEBF-C04C-B3B7-6BC4-567DC7A580CB}"/>
              </a:ext>
            </a:extLst>
          </p:cNvPr>
          <p:cNvGraphicFramePr>
            <a:graphicFrameLocks noGrp="1"/>
          </p:cNvGraphicFramePr>
          <p:nvPr>
            <p:ph type="tbl" sz="quarter" idx="13"/>
            <p:extLst>
              <p:ext uri="{D42A27DB-BD31-4B8C-83A1-F6EECF244321}">
                <p14:modId xmlns:p14="http://schemas.microsoft.com/office/powerpoint/2010/main" val="4283834830"/>
              </p:ext>
            </p:extLst>
          </p:nvPr>
        </p:nvGraphicFramePr>
        <p:xfrm>
          <a:off x="452438" y="1677988"/>
          <a:ext cx="9001125" cy="4232281"/>
        </p:xfrm>
        <a:graphic>
          <a:graphicData uri="http://schemas.openxmlformats.org/drawingml/2006/table">
            <a:tbl>
              <a:tblPr firstRow="1" bandRow="1">
                <a:tableStyleId>{5C22544A-7EE6-4342-B048-85BDC9FD1C3A}</a:tableStyleId>
              </a:tblPr>
              <a:tblGrid>
                <a:gridCol w="992314">
                  <a:extLst>
                    <a:ext uri="{9D8B030D-6E8A-4147-A177-3AD203B41FA5}">
                      <a16:colId xmlns:a16="http://schemas.microsoft.com/office/drawing/2014/main" val="566469805"/>
                    </a:ext>
                  </a:extLst>
                </a:gridCol>
                <a:gridCol w="3410712">
                  <a:extLst>
                    <a:ext uri="{9D8B030D-6E8A-4147-A177-3AD203B41FA5}">
                      <a16:colId xmlns:a16="http://schemas.microsoft.com/office/drawing/2014/main" val="680263812"/>
                    </a:ext>
                  </a:extLst>
                </a:gridCol>
                <a:gridCol w="4598099">
                  <a:extLst>
                    <a:ext uri="{9D8B030D-6E8A-4147-A177-3AD203B41FA5}">
                      <a16:colId xmlns:a16="http://schemas.microsoft.com/office/drawing/2014/main" val="4102925600"/>
                    </a:ext>
                  </a:extLst>
                </a:gridCol>
              </a:tblGrid>
              <a:tr h="223381">
                <a:tc>
                  <a:txBody>
                    <a:bodyPr/>
                    <a:lstStyle/>
                    <a:p>
                      <a:pPr rtl="0"/>
                      <a:r>
                        <a:rPr lang="en-GB" spc="20" baseline="0" noProof="0" dirty="0">
                          <a:solidFill>
                            <a:schemeClr val="bg1"/>
                          </a:solidFill>
                        </a:rPr>
                        <a:t>Driver</a:t>
                      </a:r>
                    </a:p>
                  </a:txBody>
                  <a:tcPr anchor="ctr"/>
                </a:tc>
                <a:tc>
                  <a:txBody>
                    <a:bodyPr/>
                    <a:lstStyle/>
                    <a:p>
                      <a:pPr rtl="0"/>
                      <a:r>
                        <a:rPr lang="en-GB" spc="20" baseline="0" noProof="0" dirty="0">
                          <a:solidFill>
                            <a:schemeClr val="bg1"/>
                          </a:solidFill>
                        </a:rPr>
                        <a:t>Elements</a:t>
                      </a:r>
                    </a:p>
                  </a:txBody>
                  <a:tcPr anchor="ctr"/>
                </a:tc>
                <a:tc>
                  <a:txBody>
                    <a:bodyPr/>
                    <a:lstStyle/>
                    <a:p>
                      <a:pPr rtl="0"/>
                      <a:r>
                        <a:rPr lang="en-GB" spc="20" baseline="0" noProof="0" dirty="0">
                          <a:solidFill>
                            <a:schemeClr val="bg1"/>
                          </a:solidFill>
                        </a:rPr>
                        <a:t>Discussion</a:t>
                      </a:r>
                    </a:p>
                  </a:txBody>
                  <a:tcPr anchor="ctr"/>
                </a:tc>
                <a:extLst>
                  <a:ext uri="{0D108BD9-81ED-4DB2-BD59-A6C34878D82A}">
                    <a16:rowId xmlns:a16="http://schemas.microsoft.com/office/drawing/2014/main" val="507002227"/>
                  </a:ext>
                </a:extLst>
              </a:tr>
              <a:tr h="605882">
                <a:tc>
                  <a:txBody>
                    <a:bodyPr/>
                    <a:lstStyle/>
                    <a:p>
                      <a:pPr rtl="0"/>
                      <a:r>
                        <a:rPr lang="en-GB" sz="1000" noProof="0" dirty="0">
                          <a:solidFill>
                            <a:schemeClr val="tx1"/>
                          </a:solidFill>
                        </a:rPr>
                        <a:t>5G</a:t>
                      </a:r>
                    </a:p>
                  </a:txBody>
                  <a:tcPr anchor="ctr"/>
                </a:tc>
                <a:tc>
                  <a:txBody>
                    <a:bodyPr/>
                    <a:lstStyle/>
                    <a:p>
                      <a:pPr marL="176400" lvl="0" indent="-176400" rtl="0">
                        <a:buSzPct val="110000"/>
                        <a:buFont typeface="Calibri" panose="020F0502020204030204" pitchFamily="34" charset="0"/>
                        <a:buChar char="•"/>
                      </a:pPr>
                      <a:r>
                        <a:rPr lang="en-GB" sz="1000" noProof="0" dirty="0">
                          <a:solidFill>
                            <a:schemeClr val="tx1"/>
                          </a:solidFill>
                        </a:rPr>
                        <a:t>Impact of 5G non-standalone (NSA) and 5G standalone (SA) on operational systems</a:t>
                      </a:r>
                    </a:p>
                    <a:p>
                      <a:pPr marL="176400" lvl="0" indent="-176400" rtl="0">
                        <a:buSzPct val="110000"/>
                        <a:buFont typeface="Calibri" panose="020F0502020204030204" pitchFamily="34" charset="0"/>
                        <a:buChar char="•"/>
                      </a:pPr>
                      <a:r>
                        <a:rPr lang="en-GB" sz="1000" noProof="0" dirty="0">
                          <a:solidFill>
                            <a:schemeClr val="tx1"/>
                          </a:solidFill>
                        </a:rPr>
                        <a:t>Support for Open RAN and associated cloud infrastructures</a:t>
                      </a:r>
                    </a:p>
                    <a:p>
                      <a:pPr marL="176400" lvl="0" indent="-176400" rtl="0">
                        <a:buSzPct val="110000"/>
                        <a:buFont typeface="Calibri" panose="020F0502020204030204" pitchFamily="34" charset="0"/>
                        <a:buChar char="•"/>
                      </a:pPr>
                      <a:r>
                        <a:rPr lang="en-GB" sz="1000" noProof="0" dirty="0">
                          <a:solidFill>
                            <a:schemeClr val="tx1"/>
                          </a:solidFill>
                        </a:rPr>
                        <a:t>Support for new 5G service capabilities</a:t>
                      </a:r>
                    </a:p>
                  </a:txBody>
                  <a:tcPr anchor="ctr"/>
                </a:tc>
                <a:tc>
                  <a:txBody>
                    <a:bodyPr/>
                    <a:lstStyle/>
                    <a:p>
                      <a:pPr rtl="0"/>
                      <a:r>
                        <a:rPr lang="en-GB" noProof="0" dirty="0">
                          <a:solidFill>
                            <a:schemeClr val="tx1"/>
                          </a:solidFill>
                        </a:rPr>
                        <a:t>Investment in 5G is the primary driver of the telecoms software and services industry. These investments boost software spending for the network, network orchestration and automation, and OSS and BSS enhancements. Telecoms operators are preparing and launching 5G SA services. Open RAN is gaining more focus from major operators. Smarter operational systems are required to manage complex new services, disaggregated networks and virtualised infrastructure.</a:t>
                      </a:r>
                    </a:p>
                  </a:txBody>
                  <a:tcPr anchor="ctr"/>
                </a:tc>
                <a:extLst>
                  <a:ext uri="{0D108BD9-81ED-4DB2-BD59-A6C34878D82A}">
                    <a16:rowId xmlns:a16="http://schemas.microsoft.com/office/drawing/2014/main" val="4142454143"/>
                  </a:ext>
                </a:extLst>
              </a:tr>
              <a:tr h="514082">
                <a:tc>
                  <a:txBody>
                    <a:bodyPr/>
                    <a:lstStyle/>
                    <a:p>
                      <a:pPr rtl="0"/>
                      <a:r>
                        <a:rPr lang="en-GB" sz="1000" noProof="0" dirty="0">
                          <a:solidFill>
                            <a:schemeClr val="tx1"/>
                          </a:solidFill>
                        </a:rPr>
                        <a:t>Monetisation of next-generation and 5G services</a:t>
                      </a:r>
                    </a:p>
                  </a:txBody>
                  <a:tcPr anchor="ctr"/>
                </a:tc>
                <a:tc>
                  <a:txBody>
                    <a:bodyPr/>
                    <a:lstStyle/>
                    <a:p>
                      <a:pPr marL="176400" lvl="0" indent="-176400" rtl="0">
                        <a:buSzPct val="110000"/>
                        <a:buFont typeface="Calibri" panose="020F0502020204030204" pitchFamily="34" charset="0"/>
                        <a:buChar char="•"/>
                      </a:pPr>
                      <a:r>
                        <a:rPr lang="en-GB" sz="1000" noProof="0" dirty="0">
                          <a:solidFill>
                            <a:schemeClr val="tx1"/>
                          </a:solidFill>
                        </a:rPr>
                        <a:t>Support for 5G SA services including slicing.</a:t>
                      </a:r>
                    </a:p>
                    <a:p>
                      <a:pPr marL="176400" lvl="0" indent="-176400" rtl="0">
                        <a:buSzPct val="110000"/>
                        <a:buFont typeface="Calibri" panose="020F0502020204030204" pitchFamily="34" charset="0"/>
                        <a:buChar char="•"/>
                      </a:pPr>
                      <a:r>
                        <a:rPr lang="en-GB" sz="1000" noProof="0" dirty="0">
                          <a:solidFill>
                            <a:schemeClr val="tx1"/>
                          </a:solidFill>
                        </a:rPr>
                        <a:t>Support for the monetisation of network capabilities using APIs</a:t>
                      </a:r>
                    </a:p>
                    <a:p>
                      <a:pPr marL="176400" lvl="0" indent="-176400" rtl="0">
                        <a:buSzPct val="110000"/>
                        <a:buFont typeface="Calibri" panose="020F0502020204030204" pitchFamily="34" charset="0"/>
                        <a:buChar char="•"/>
                      </a:pPr>
                      <a:r>
                        <a:rPr lang="en-GB" sz="1000" noProof="0" dirty="0">
                          <a:solidFill>
                            <a:schemeClr val="tx1"/>
                          </a:solidFill>
                        </a:rPr>
                        <a:t>Support for digital ecosystems of partners and digital marketplaces</a:t>
                      </a:r>
                    </a:p>
                  </a:txBody>
                  <a:tcPr anchor="ctr"/>
                </a:tc>
                <a:tc>
                  <a:txBody>
                    <a:bodyPr/>
                    <a:lstStyle/>
                    <a:p>
                      <a:pPr rtl="0"/>
                      <a:r>
                        <a:rPr lang="en-GB" noProof="0" dirty="0">
                          <a:solidFill>
                            <a:schemeClr val="tx1"/>
                          </a:solidFill>
                        </a:rPr>
                        <a:t>5G has not yet realised the anticipated revenue growth. Operators could gain revenue from 5G slicing for enterprise services, but must enhance order management, charging and billing systems to improve the customer experiences. Moreover, telecoms operators seek developer community support to devise more attractive solutions via API exposure (including the CAMARA GSMA </a:t>
                      </a:r>
                      <a:r>
                        <a:rPr lang="en-GB" noProof="0" dirty="0" err="1">
                          <a:solidFill>
                            <a:schemeClr val="tx1"/>
                          </a:solidFill>
                        </a:rPr>
                        <a:t>OpenAPI</a:t>
                      </a:r>
                      <a:r>
                        <a:rPr lang="en-GB" noProof="0" dirty="0">
                          <a:solidFill>
                            <a:schemeClr val="tx1"/>
                          </a:solidFill>
                        </a:rPr>
                        <a:t> standards) and inventive tariffs.</a:t>
                      </a:r>
                    </a:p>
                  </a:txBody>
                  <a:tcPr anchor="ctr"/>
                </a:tc>
                <a:extLst>
                  <a:ext uri="{0D108BD9-81ED-4DB2-BD59-A6C34878D82A}">
                    <a16:rowId xmlns:a16="http://schemas.microsoft.com/office/drawing/2014/main" val="791783186"/>
                  </a:ext>
                </a:extLst>
              </a:tr>
              <a:tr h="514082">
                <a:tc>
                  <a:txBody>
                    <a:bodyPr/>
                    <a:lstStyle/>
                    <a:p>
                      <a:pPr rtl="0"/>
                      <a:r>
                        <a:rPr lang="en-GB" sz="1000" noProof="0" dirty="0">
                          <a:solidFill>
                            <a:schemeClr val="tx1"/>
                          </a:solidFill>
                        </a:rPr>
                        <a:t>IT stack consolidations and transformation</a:t>
                      </a:r>
                    </a:p>
                  </a:txBody>
                  <a:tcPr anchor="ctr"/>
                </a:tc>
                <a:tc>
                  <a:txBody>
                    <a:bodyPr/>
                    <a:lstStyle/>
                    <a:p>
                      <a:pPr marL="176400" lvl="0" indent="-176400" rtl="0">
                        <a:buSzPct val="110000"/>
                        <a:buFont typeface="Calibri" panose="020F0502020204030204" pitchFamily="34" charset="0"/>
                        <a:buChar char="•"/>
                      </a:pPr>
                      <a:r>
                        <a:rPr lang="en-GB" sz="1000" noProof="0" dirty="0">
                          <a:solidFill>
                            <a:schemeClr val="tx1"/>
                          </a:solidFill>
                        </a:rPr>
                        <a:t>IT transformations due to the shift to the cloud</a:t>
                      </a:r>
                    </a:p>
                    <a:p>
                      <a:pPr marL="176400" lvl="0" indent="-176400" rtl="0">
                        <a:buSzPct val="110000"/>
                        <a:buFont typeface="Calibri" panose="020F0502020204030204" pitchFamily="34" charset="0"/>
                        <a:buChar char="•"/>
                      </a:pPr>
                      <a:r>
                        <a:rPr lang="en-GB" sz="1000" noProof="0" dirty="0">
                          <a:solidFill>
                            <a:schemeClr val="tx1"/>
                          </a:solidFill>
                        </a:rPr>
                        <a:t>Simplification of applications into larger integrated platforms</a:t>
                      </a:r>
                    </a:p>
                    <a:p>
                      <a:pPr marL="176400" lvl="0" indent="-176400" rtl="0">
                        <a:buSzPct val="110000"/>
                        <a:buFont typeface="Calibri" panose="020F0502020204030204" pitchFamily="34" charset="0"/>
                        <a:buChar char="•"/>
                      </a:pPr>
                      <a:r>
                        <a:rPr lang="en-GB" sz="1000" noProof="0" dirty="0">
                          <a:solidFill>
                            <a:schemeClr val="tx1"/>
                          </a:solidFill>
                        </a:rPr>
                        <a:t>Shift to SaaS business models</a:t>
                      </a:r>
                    </a:p>
                  </a:txBody>
                  <a:tcPr anchor="ctr"/>
                </a:tc>
                <a:tc>
                  <a:txBody>
                    <a:bodyPr/>
                    <a:lstStyle/>
                    <a:p>
                      <a:pPr rtl="0"/>
                      <a:r>
                        <a:rPr lang="en-GB" noProof="0" dirty="0">
                          <a:solidFill>
                            <a:schemeClr val="tx1"/>
                          </a:solidFill>
                        </a:rPr>
                        <a:t>Transformations centred on fewer, larger application platforms with broader functional scope are creating opportunities. The maintenance costs and time spent on multiple vendor point solutions are driving operators to simplify their operational fabrics, thereby reducing operational costs and enhancing agility.</a:t>
                      </a:r>
                    </a:p>
                  </a:txBody>
                  <a:tcPr anchor="ctr"/>
                </a:tc>
                <a:extLst>
                  <a:ext uri="{0D108BD9-81ED-4DB2-BD59-A6C34878D82A}">
                    <a16:rowId xmlns:a16="http://schemas.microsoft.com/office/drawing/2014/main" val="3540614335"/>
                  </a:ext>
                </a:extLst>
              </a:tr>
              <a:tr h="514082">
                <a:tc>
                  <a:txBody>
                    <a:bodyPr/>
                    <a:lstStyle/>
                    <a:p>
                      <a:pPr rtl="0"/>
                      <a:r>
                        <a:rPr lang="en-GB" sz="1000" noProof="0" dirty="0">
                          <a:solidFill>
                            <a:schemeClr val="tx1"/>
                          </a:solidFill>
                        </a:rPr>
                        <a:t>Hyper-automation and AI/generative AI (GenAI)</a:t>
                      </a:r>
                    </a:p>
                  </a:txBody>
                  <a:tcPr anchor="ctr"/>
                </a:tc>
                <a:tc>
                  <a:txBody>
                    <a:bodyPr/>
                    <a:lstStyle/>
                    <a:p>
                      <a:pPr marL="176400" marR="0" lvl="0" indent="-176400" algn="l" defTabSz="914400" rtl="0" eaLnBrk="1" fontAlgn="auto" latinLnBrk="0" hangingPunct="1">
                        <a:lnSpc>
                          <a:spcPct val="100000"/>
                        </a:lnSpc>
                        <a:spcBef>
                          <a:spcPts val="0"/>
                        </a:spcBef>
                        <a:spcAft>
                          <a:spcPts val="0"/>
                        </a:spcAft>
                        <a:buClrTx/>
                        <a:buSzPct val="110000"/>
                        <a:buFont typeface="Calibri" panose="020F0502020204030204" pitchFamily="34" charset="0"/>
                        <a:buChar char="•"/>
                        <a:tabLst/>
                        <a:defRPr/>
                      </a:pPr>
                      <a:r>
                        <a:rPr lang="en-GB" sz="1000" noProof="0" dirty="0">
                          <a:solidFill>
                            <a:schemeClr val="tx1"/>
                          </a:solidFill>
                        </a:rPr>
                        <a:t>Transformation of operational systems and processes based on AI and GenAI capabilities</a:t>
                      </a:r>
                    </a:p>
                    <a:p>
                      <a:pPr marL="176400" marR="0" lvl="0" indent="-176400" algn="l" defTabSz="914400" rtl="0" eaLnBrk="1" fontAlgn="auto" latinLnBrk="0" hangingPunct="1">
                        <a:lnSpc>
                          <a:spcPct val="100000"/>
                        </a:lnSpc>
                        <a:spcBef>
                          <a:spcPts val="0"/>
                        </a:spcBef>
                        <a:spcAft>
                          <a:spcPts val="0"/>
                        </a:spcAft>
                        <a:buClrTx/>
                        <a:buSzPct val="110000"/>
                        <a:buFont typeface="Calibri" panose="020F0502020204030204" pitchFamily="34" charset="0"/>
                        <a:buChar char="•"/>
                        <a:tabLst/>
                        <a:defRPr/>
                      </a:pPr>
                      <a:r>
                        <a:rPr lang="en-GB" sz="1000" noProof="0" dirty="0">
                          <a:solidFill>
                            <a:schemeClr val="tx1"/>
                          </a:solidFill>
                        </a:rPr>
                        <a:t>Upgrade of applications to support new use cases</a:t>
                      </a:r>
                    </a:p>
                    <a:p>
                      <a:pPr marL="176400" marR="0" lvl="0" indent="-176400" algn="l" defTabSz="914400" rtl="0" eaLnBrk="1" fontAlgn="auto" latinLnBrk="0" hangingPunct="1">
                        <a:lnSpc>
                          <a:spcPct val="100000"/>
                        </a:lnSpc>
                        <a:spcBef>
                          <a:spcPts val="0"/>
                        </a:spcBef>
                        <a:spcAft>
                          <a:spcPts val="0"/>
                        </a:spcAft>
                        <a:buClrTx/>
                        <a:buSzPct val="110000"/>
                        <a:buFont typeface="Calibri" panose="020F0502020204030204" pitchFamily="34" charset="0"/>
                        <a:buChar char="•"/>
                        <a:tabLst/>
                        <a:defRPr/>
                      </a:pPr>
                      <a:r>
                        <a:rPr lang="en-GB" sz="1000" noProof="0" dirty="0">
                          <a:solidFill>
                            <a:schemeClr val="tx1"/>
                          </a:solidFill>
                        </a:rPr>
                        <a:t>Development of new automations and integration with the current operational fabric</a:t>
                      </a:r>
                    </a:p>
                  </a:txBody>
                  <a:tcPr anchor="ctr"/>
                </a:tc>
                <a:tc>
                  <a:txBody>
                    <a:bodyPr/>
                    <a:lstStyle/>
                    <a:p>
                      <a:pPr rtl="0"/>
                      <a:r>
                        <a:rPr lang="en-GB" noProof="0" dirty="0">
                          <a:solidFill>
                            <a:schemeClr val="tx1"/>
                          </a:solidFill>
                        </a:rPr>
                        <a:t>GenAI has reignited AI investments. Operators that are aiming to transform operations are seeking AI-driven technological innovations for process automation. Investments in data manipulation frameworks, application development, insight generation and infrastructure for AI use cases are emerging. AI is being integrated into existing applications and licensed by operators.</a:t>
                      </a:r>
                    </a:p>
                  </a:txBody>
                  <a:tcPr anchor="ctr"/>
                </a:tc>
                <a:extLst>
                  <a:ext uri="{0D108BD9-81ED-4DB2-BD59-A6C34878D82A}">
                    <a16:rowId xmlns:a16="http://schemas.microsoft.com/office/drawing/2014/main" val="2516334939"/>
                  </a:ext>
                </a:extLst>
              </a:tr>
              <a:tr h="422281">
                <a:tc>
                  <a:txBody>
                    <a:bodyPr/>
                    <a:lstStyle/>
                    <a:p>
                      <a:pPr rtl="0"/>
                      <a:r>
                        <a:rPr lang="en-GB" sz="1000" noProof="0" dirty="0">
                          <a:solidFill>
                            <a:schemeClr val="tx1"/>
                          </a:solidFill>
                        </a:rPr>
                        <a:t>M&amp;A and consolidation</a:t>
                      </a:r>
                    </a:p>
                  </a:txBody>
                  <a:tcPr anchor="ctr"/>
                </a:tc>
                <a:tc>
                  <a:txBody>
                    <a:bodyPr/>
                    <a:lstStyle/>
                    <a:p>
                      <a:pPr marL="176400" marR="0" lvl="0" indent="-176400" algn="l" defTabSz="914400" rtl="0" eaLnBrk="1" fontAlgn="auto" latinLnBrk="0" hangingPunct="1">
                        <a:lnSpc>
                          <a:spcPct val="100000"/>
                        </a:lnSpc>
                        <a:spcBef>
                          <a:spcPts val="0"/>
                        </a:spcBef>
                        <a:spcAft>
                          <a:spcPts val="0"/>
                        </a:spcAft>
                        <a:buClrTx/>
                        <a:buSzPct val="110000"/>
                        <a:buFont typeface="Calibri" panose="020F0502020204030204" pitchFamily="34" charset="0"/>
                        <a:buChar char="•"/>
                        <a:tabLst/>
                        <a:defRPr/>
                      </a:pPr>
                      <a:r>
                        <a:rPr lang="en-GB" sz="1000" noProof="0" dirty="0">
                          <a:solidFill>
                            <a:schemeClr val="tx1"/>
                          </a:solidFill>
                        </a:rPr>
                        <a:t>Rationalising systems after a merger or acquisition</a:t>
                      </a:r>
                    </a:p>
                  </a:txBody>
                  <a:tcPr anchor="ctr"/>
                </a:tc>
                <a:tc>
                  <a:txBody>
                    <a:bodyPr/>
                    <a:lstStyle/>
                    <a:p>
                      <a:pPr rtl="0"/>
                      <a:r>
                        <a:rPr lang="en-GB" noProof="0" dirty="0">
                          <a:solidFill>
                            <a:schemeClr val="tx1"/>
                          </a:solidFill>
                        </a:rPr>
                        <a:t>Telecoms operators that dispose of assets or purchase new ones must rationalise their OSS and BSS.</a:t>
                      </a:r>
                    </a:p>
                  </a:txBody>
                  <a:tcPr anchor="ctr"/>
                </a:tc>
                <a:extLst>
                  <a:ext uri="{0D108BD9-81ED-4DB2-BD59-A6C34878D82A}">
                    <a16:rowId xmlns:a16="http://schemas.microsoft.com/office/drawing/2014/main" val="3333257550"/>
                  </a:ext>
                </a:extLst>
              </a:tr>
            </a:tbl>
          </a:graphicData>
        </a:graphic>
      </p:graphicFrame>
      <p:sp>
        <p:nvSpPr>
          <p:cNvPr id="4" name="Text Placeholder 3">
            <a:extLst>
              <a:ext uri="{FF2B5EF4-FFF2-40B4-BE49-F238E27FC236}">
                <a16:creationId xmlns:a16="http://schemas.microsoft.com/office/drawing/2014/main" id="{7A977B5A-5970-47C9-A909-F8CCB36B7811}"/>
              </a:ext>
            </a:extLst>
          </p:cNvPr>
          <p:cNvSpPr>
            <a:spLocks noGrp="1"/>
          </p:cNvSpPr>
          <p:nvPr>
            <p:ph type="body" sz="quarter" idx="16"/>
          </p:nvPr>
        </p:nvSpPr>
        <p:spPr/>
        <p:txBody>
          <a:bodyPr/>
          <a:lstStyle/>
          <a:p>
            <a:r>
              <a:rPr lang="en-GB" noProof="0" dirty="0"/>
              <a:t>Figure 16: Drivers of the telecoms software and services industry</a:t>
            </a:r>
          </a:p>
        </p:txBody>
      </p:sp>
      <p:sp>
        <p:nvSpPr>
          <p:cNvPr id="5" name="Slide Number Placeholder 4">
            <a:extLst>
              <a:ext uri="{FF2B5EF4-FFF2-40B4-BE49-F238E27FC236}">
                <a16:creationId xmlns:a16="http://schemas.microsoft.com/office/drawing/2014/main" id="{3F81CB2D-8972-F5A8-6039-88C8EE21A52A}"/>
              </a:ext>
            </a:extLst>
          </p:cNvPr>
          <p:cNvSpPr>
            <a:spLocks noGrp="1"/>
          </p:cNvSpPr>
          <p:nvPr>
            <p:ph type="sldNum" sz="quarter" idx="4"/>
          </p:nvPr>
        </p:nvSpPr>
        <p:spPr/>
        <p:txBody>
          <a:bodyPr/>
          <a:lstStyle/>
          <a:p>
            <a:fld id="{E78626B2-E168-480E-BAE6-B60060C6AB83}" type="slidenum">
              <a:rPr lang="en-GB" noProof="0" smtClean="0"/>
              <a:pPr/>
              <a:t>18</a:t>
            </a:fld>
            <a:endParaRPr lang="en-GB" noProof="0" dirty="0"/>
          </a:p>
        </p:txBody>
      </p:sp>
      <p:sp>
        <p:nvSpPr>
          <p:cNvPr id="6" name="Title 5">
            <a:extLst>
              <a:ext uri="{FF2B5EF4-FFF2-40B4-BE49-F238E27FC236}">
                <a16:creationId xmlns:a16="http://schemas.microsoft.com/office/drawing/2014/main" id="{7AA12962-199C-A300-1D2C-E1F2B3ABC4A7}"/>
              </a:ext>
            </a:extLst>
          </p:cNvPr>
          <p:cNvSpPr>
            <a:spLocks noGrp="1"/>
          </p:cNvSpPr>
          <p:nvPr>
            <p:ph type="title"/>
          </p:nvPr>
        </p:nvSpPr>
        <p:spPr/>
        <p:txBody>
          <a:bodyPr vert="horz"/>
          <a:lstStyle/>
          <a:p>
            <a:r>
              <a:rPr lang="en-GB" noProof="0" dirty="0">
                <a:solidFill>
                  <a:schemeClr val="tx2"/>
                </a:solidFill>
              </a:rPr>
              <a:t>Overall telecoms services: industry drivers in 2024</a:t>
            </a:r>
          </a:p>
        </p:txBody>
      </p:sp>
      <p:sp>
        <p:nvSpPr>
          <p:cNvPr id="8" name="TextBox 7">
            <a:extLst>
              <a:ext uri="{FF2B5EF4-FFF2-40B4-BE49-F238E27FC236}">
                <a16:creationId xmlns:a16="http://schemas.microsoft.com/office/drawing/2014/main" id="{3CD565E1-7D4A-E76A-4FE1-9C6DFE31662B}"/>
              </a:ext>
            </a:extLst>
          </p:cNvPr>
          <p:cNvSpPr txBox="1"/>
          <p:nvPr/>
        </p:nvSpPr>
        <p:spPr>
          <a:xfrm>
            <a:off x="7249859" y="5910269"/>
            <a:ext cx="2203704" cy="128690"/>
          </a:xfrm>
          <a:prstGeom prst="rect">
            <a:avLst/>
          </a:prstGeom>
          <a:noFill/>
        </p:spPr>
        <p:txBody>
          <a:bodyPr wrap="square" lIns="0" tIns="0" rIns="0" bIns="0" rtlCol="0">
            <a:spAutoFit/>
          </a:bodyPr>
          <a:lstStyle/>
          <a:p>
            <a:pPr algn="r">
              <a:lnSpc>
                <a:spcPct val="110000"/>
              </a:lnSpc>
              <a:spcAft>
                <a:spcPts val="500"/>
              </a:spcAft>
            </a:pPr>
            <a:r>
              <a:rPr lang="en-GB" sz="800" noProof="0" dirty="0">
                <a:solidFill>
                  <a:schemeClr val="bg2"/>
                </a:solidFill>
                <a:latin typeface="Calibri" panose="020F0502020204030204" pitchFamily="34" charset="0"/>
                <a:cs typeface="Calibri" panose="020F0502020204030204" pitchFamily="34" charset="0"/>
              </a:rPr>
              <a:t>Source: </a:t>
            </a:r>
            <a:r>
              <a:rPr lang="en-GB" sz="800" noProof="0" dirty="0" err="1">
                <a:solidFill>
                  <a:schemeClr val="bg2"/>
                </a:solidFill>
                <a:latin typeface="Calibri" panose="020F0502020204030204" pitchFamily="34" charset="0"/>
                <a:cs typeface="Calibri" panose="020F0502020204030204" pitchFamily="34" charset="0"/>
              </a:rPr>
              <a:t>Analysys</a:t>
            </a:r>
            <a:r>
              <a:rPr lang="en-GB" sz="800" noProof="0" dirty="0">
                <a:solidFill>
                  <a:schemeClr val="bg2"/>
                </a:solidFill>
                <a:latin typeface="Calibri" panose="020F0502020204030204" pitchFamily="34" charset="0"/>
                <a:cs typeface="Calibri" panose="020F0502020204030204" pitchFamily="34" charset="0"/>
              </a:rPr>
              <a:t> Mason</a:t>
            </a:r>
          </a:p>
        </p:txBody>
      </p:sp>
    </p:spTree>
    <p:extLst>
      <p:ext uri="{BB962C8B-B14F-4D97-AF65-F5344CB8AC3E}">
        <p14:creationId xmlns:p14="http://schemas.microsoft.com/office/powerpoint/2010/main" val="17553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B482-2300-436C-1385-AB8067B0692B}"/>
            </a:ext>
          </a:extLst>
        </p:cNvPr>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4A850EFA-7802-C0F6-60C1-E175B0415EC1}"/>
              </a:ext>
            </a:extLst>
          </p:cNvPr>
          <p:cNvGraphicFramePr>
            <a:graphicFrameLocks noGrp="1"/>
          </p:cNvGraphicFramePr>
          <p:nvPr>
            <p:ph type="tbl" sz="quarter" idx="10"/>
            <p:extLst>
              <p:ext uri="{D42A27DB-BD31-4B8C-83A1-F6EECF244321}">
                <p14:modId xmlns:p14="http://schemas.microsoft.com/office/powerpoint/2010/main" val="1815445964"/>
              </p:ext>
            </p:extLst>
          </p:nvPr>
        </p:nvGraphicFramePr>
        <p:xfrm>
          <a:off x="454025" y="1677988"/>
          <a:ext cx="4248150" cy="2225040"/>
        </p:xfrm>
        <a:graphic>
          <a:graphicData uri="http://schemas.openxmlformats.org/drawingml/2006/table">
            <a:tbl>
              <a:tblPr bandRow="1">
                <a:tableStyleId>{5C22544A-7EE6-4342-B048-85BDC9FD1C3A}</a:tableStyleId>
              </a:tblPr>
              <a:tblGrid>
                <a:gridCol w="4248150">
                  <a:extLst>
                    <a:ext uri="{9D8B030D-6E8A-4147-A177-3AD203B41FA5}">
                      <a16:colId xmlns:a16="http://schemas.microsoft.com/office/drawing/2014/main" val="3499126411"/>
                    </a:ext>
                  </a:extLst>
                </a:gridCol>
              </a:tblGrid>
              <a:tr h="370840">
                <a:tc>
                  <a:txBody>
                    <a:bodyPr/>
                    <a:lstStyle/>
                    <a:p>
                      <a:pPr rtl="0"/>
                      <a:r>
                        <a:rPr lang="en-GB" sz="1400" b="0" spc="0" baseline="0" noProof="0" dirty="0">
                          <a:solidFill>
                            <a:schemeClr val="tx2"/>
                          </a:solidFill>
                          <a:latin typeface="+mn-lt"/>
                        </a:rPr>
                        <a:t>Executive summary</a:t>
                      </a:r>
                    </a:p>
                  </a:txBody>
                  <a:tcPr marL="0" marR="0" marT="46800" marB="46800" anchor="ctr">
                    <a:solidFill>
                      <a:schemeClr val="bg1"/>
                    </a:solidFill>
                  </a:tcPr>
                </a:tc>
                <a:extLst>
                  <a:ext uri="{0D108BD9-81ED-4DB2-BD59-A6C34878D82A}">
                    <a16:rowId xmlns:a16="http://schemas.microsoft.com/office/drawing/2014/main" val="250518548"/>
                  </a:ext>
                </a:extLst>
              </a:tr>
              <a:tr h="370840">
                <a:tc>
                  <a:txBody>
                    <a:bodyPr/>
                    <a:lstStyle/>
                    <a:p>
                      <a:pPr rtl="0"/>
                      <a:r>
                        <a:rPr lang="en-GB" sz="1400" b="0" spc="0" baseline="0" noProof="0" dirty="0">
                          <a:solidFill>
                            <a:schemeClr val="tx2"/>
                          </a:solidFill>
                          <a:latin typeface="+mn-lt"/>
                        </a:rPr>
                        <a:t>Market shares</a:t>
                      </a:r>
                    </a:p>
                  </a:txBody>
                  <a:tcPr marL="0" marR="0" marT="46800" marB="46800" anchor="ctr">
                    <a:solidFill>
                      <a:schemeClr val="bg1"/>
                    </a:solidFill>
                  </a:tcPr>
                </a:tc>
                <a:extLst>
                  <a:ext uri="{0D108BD9-81ED-4DB2-BD59-A6C34878D82A}">
                    <a16:rowId xmlns:a16="http://schemas.microsoft.com/office/drawing/2014/main" val="747989375"/>
                  </a:ext>
                </a:extLst>
              </a:tr>
              <a:tr h="370840">
                <a:tc>
                  <a:txBody>
                    <a:bodyPr/>
                    <a:lstStyle/>
                    <a:p>
                      <a:pPr rtl="0"/>
                      <a:r>
                        <a:rPr lang="en-GB" sz="1400" b="0" spc="0" baseline="0" noProof="0" dirty="0">
                          <a:solidFill>
                            <a:schemeClr val="tx2"/>
                          </a:solidFill>
                          <a:latin typeface="+mn-lt"/>
                        </a:rPr>
                        <a:t>Overall telecoms market context</a:t>
                      </a:r>
                    </a:p>
                  </a:txBody>
                  <a:tcPr marL="0" marR="0" marT="46800" marB="46800" anchor="ctr">
                    <a:solidFill>
                      <a:schemeClr val="bg1"/>
                    </a:solidFill>
                  </a:tcPr>
                </a:tc>
                <a:extLst>
                  <a:ext uri="{0D108BD9-81ED-4DB2-BD59-A6C34878D82A}">
                    <a16:rowId xmlns:a16="http://schemas.microsoft.com/office/drawing/2014/main" val="2035543392"/>
                  </a:ext>
                </a:extLst>
              </a:tr>
              <a:tr h="370840">
                <a:tc>
                  <a:txBody>
                    <a:bodyPr/>
                    <a:lstStyle/>
                    <a:p>
                      <a:pPr rtl="0"/>
                      <a:r>
                        <a:rPr lang="en-GB" sz="1400" b="1" spc="0" baseline="0" noProof="0" dirty="0">
                          <a:solidFill>
                            <a:schemeClr val="accent1"/>
                          </a:solidFill>
                          <a:latin typeface="+mn-lt"/>
                        </a:rPr>
                        <a:t>Vendor analysis</a:t>
                      </a:r>
                    </a:p>
                  </a:txBody>
                  <a:tcPr marL="0" marR="0" marT="46800" marB="46800" anchor="ctr">
                    <a:solidFill>
                      <a:schemeClr val="bg1"/>
                    </a:solidFill>
                  </a:tcPr>
                </a:tc>
                <a:extLst>
                  <a:ext uri="{0D108BD9-81ED-4DB2-BD59-A6C34878D82A}">
                    <a16:rowId xmlns:a16="http://schemas.microsoft.com/office/drawing/2014/main" val="3447883030"/>
                  </a:ext>
                </a:extLst>
              </a:tr>
              <a:tr h="370840">
                <a:tc>
                  <a:txBody>
                    <a:bodyPr/>
                    <a:lstStyle/>
                    <a:p>
                      <a:pPr rtl="0"/>
                      <a:r>
                        <a:rPr lang="en-GB" sz="1400" b="0" spc="0" baseline="0" noProof="0" dirty="0">
                          <a:solidFill>
                            <a:schemeClr val="tx2"/>
                          </a:solidFill>
                          <a:latin typeface="+mn-lt"/>
                        </a:rPr>
                        <a:t>Market definition</a:t>
                      </a:r>
                    </a:p>
                  </a:txBody>
                  <a:tcPr marL="0" marR="0" marT="46800" marB="46800" anchor="ctr">
                    <a:solidFill>
                      <a:schemeClr val="bg1"/>
                    </a:solidFill>
                  </a:tcPr>
                </a:tc>
                <a:extLst>
                  <a:ext uri="{0D108BD9-81ED-4DB2-BD59-A6C34878D82A}">
                    <a16:rowId xmlns:a16="http://schemas.microsoft.com/office/drawing/2014/main" val="654723957"/>
                  </a:ext>
                </a:extLst>
              </a:tr>
              <a:tr h="370840">
                <a:tc>
                  <a:txBody>
                    <a:bodyPr/>
                    <a:lstStyle/>
                    <a:p>
                      <a:pPr rtl="0"/>
                      <a:r>
                        <a:rPr lang="en-GB" sz="1400" b="0" spc="0" baseline="0" noProof="0" dirty="0">
                          <a:solidFill>
                            <a:schemeClr val="tx2"/>
                          </a:solidFill>
                          <a:latin typeface="+mn-lt"/>
                        </a:rPr>
                        <a:t>About the author and </a:t>
                      </a:r>
                      <a:r>
                        <a:rPr lang="en-GB" sz="1400" b="0" spc="0" baseline="0" noProof="0" dirty="0" err="1">
                          <a:solidFill>
                            <a:schemeClr val="tx2"/>
                          </a:solidFill>
                          <a:latin typeface="+mn-lt"/>
                        </a:rPr>
                        <a:t>Analysys</a:t>
                      </a:r>
                      <a:r>
                        <a:rPr lang="en-GB" sz="1400" b="0" spc="0" baseline="0" noProof="0" dirty="0">
                          <a:solidFill>
                            <a:schemeClr val="tx2"/>
                          </a:solidFill>
                          <a:latin typeface="+mn-lt"/>
                        </a:rPr>
                        <a:t> Mason</a:t>
                      </a:r>
                    </a:p>
                  </a:txBody>
                  <a:tcPr marL="0" marR="0" marT="46800" marB="46800" anchor="ctr">
                    <a:solidFill>
                      <a:schemeClr val="bg1"/>
                    </a:solidFill>
                  </a:tcPr>
                </a:tc>
                <a:extLst>
                  <a:ext uri="{0D108BD9-81ED-4DB2-BD59-A6C34878D82A}">
                    <a16:rowId xmlns:a16="http://schemas.microsoft.com/office/drawing/2014/main" val="4172167035"/>
                  </a:ext>
                </a:extLst>
              </a:tr>
            </a:tbl>
          </a:graphicData>
        </a:graphic>
      </p:graphicFrame>
    </p:spTree>
    <p:extLst>
      <p:ext uri="{BB962C8B-B14F-4D97-AF65-F5344CB8AC3E}">
        <p14:creationId xmlns:p14="http://schemas.microsoft.com/office/powerpoint/2010/main" val="291744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713368-A1DA-DF65-5B61-76EDA76F9EF7}"/>
              </a:ext>
            </a:extLst>
          </p:cNvPr>
          <p:cNvSpPr>
            <a:spLocks noGrp="1"/>
          </p:cNvSpPr>
          <p:nvPr>
            <p:ph type="body" sz="quarter" idx="37"/>
          </p:nvPr>
        </p:nvSpPr>
        <p:spPr/>
        <p:txBody>
          <a:bodyPr/>
          <a:lstStyle/>
          <a:p>
            <a:r>
              <a:rPr lang="en-GB" noProof="0" dirty="0"/>
              <a:t>Vendor strategy teams that need to understand where growth is slowing or increasing across different sub-segment categories </a:t>
            </a:r>
          </a:p>
          <a:p>
            <a:r>
              <a:rPr lang="en-GB" noProof="0" dirty="0"/>
              <a:t>Product management teams that are responsible for feature functionality and geographical focus, and product marketing teams that are responsible for market share growth </a:t>
            </a:r>
          </a:p>
          <a:p>
            <a:r>
              <a:rPr lang="en-GB" noProof="0" dirty="0"/>
              <a:t>Market intelligence teams at vendors that want to understand how their competitors compare with each other </a:t>
            </a:r>
          </a:p>
          <a:p>
            <a:r>
              <a:rPr lang="en-GB" noProof="0" dirty="0"/>
              <a:t>Telecoms operators that are planning digital transformation journeys and want to ensure that their current vendors are staying up to date</a:t>
            </a:r>
          </a:p>
        </p:txBody>
      </p:sp>
      <p:sp>
        <p:nvSpPr>
          <p:cNvPr id="4" name="Text Placeholder 3">
            <a:extLst>
              <a:ext uri="{FF2B5EF4-FFF2-40B4-BE49-F238E27FC236}">
                <a16:creationId xmlns:a16="http://schemas.microsoft.com/office/drawing/2014/main" id="{EC825393-0D59-07A0-3C5B-ADE3B1CE3BBB}"/>
              </a:ext>
            </a:extLst>
          </p:cNvPr>
          <p:cNvSpPr>
            <a:spLocks noGrp="1"/>
          </p:cNvSpPr>
          <p:nvPr>
            <p:ph type="body" sz="quarter" idx="38"/>
          </p:nvPr>
        </p:nvSpPr>
        <p:spPr/>
        <p:txBody>
          <a:bodyPr/>
          <a:lstStyle/>
          <a:p>
            <a:pPr>
              <a:spcAft>
                <a:spcPts val="200"/>
              </a:spcAft>
            </a:pPr>
            <a:r>
              <a:rPr lang="en-GB" sz="1000" b="0" noProof="0" dirty="0">
                <a:solidFill>
                  <a:srgbClr val="000000"/>
                </a:solidFill>
                <a:latin typeface="+mn-lt"/>
              </a:rPr>
              <a:t>Worldwide</a:t>
            </a:r>
          </a:p>
          <a:p>
            <a:pPr>
              <a:spcAft>
                <a:spcPts val="200"/>
              </a:spcAft>
            </a:pPr>
            <a:r>
              <a:rPr lang="en-GB" sz="1000" b="0" noProof="0" dirty="0">
                <a:solidFill>
                  <a:srgbClr val="000000"/>
                </a:solidFill>
                <a:latin typeface="+mn-lt"/>
              </a:rPr>
              <a:t>Central and Eastern Europe</a:t>
            </a:r>
          </a:p>
          <a:p>
            <a:pPr>
              <a:spcAft>
                <a:spcPts val="200"/>
              </a:spcAft>
            </a:pPr>
            <a:r>
              <a:rPr lang="en-GB" sz="1000" b="0" noProof="0" dirty="0">
                <a:solidFill>
                  <a:srgbClr val="000000"/>
                </a:solidFill>
                <a:latin typeface="+mn-lt"/>
              </a:rPr>
              <a:t>Developed Asia–Pacific</a:t>
            </a:r>
          </a:p>
          <a:p>
            <a:pPr>
              <a:spcAft>
                <a:spcPts val="200"/>
              </a:spcAft>
            </a:pPr>
            <a:r>
              <a:rPr lang="en-GB" sz="1000" b="0" noProof="0" dirty="0">
                <a:solidFill>
                  <a:srgbClr val="000000"/>
                </a:solidFill>
                <a:latin typeface="+mn-lt"/>
              </a:rPr>
              <a:t>Emerging Asia–Pacific</a:t>
            </a:r>
          </a:p>
          <a:p>
            <a:pPr>
              <a:spcAft>
                <a:spcPts val="200"/>
              </a:spcAft>
            </a:pPr>
            <a:r>
              <a:rPr lang="en-GB" sz="1000" b="0" noProof="0" dirty="0">
                <a:solidFill>
                  <a:srgbClr val="000000"/>
                </a:solidFill>
                <a:latin typeface="+mn-lt"/>
              </a:rPr>
              <a:t>Latin America</a:t>
            </a:r>
          </a:p>
          <a:p>
            <a:pPr>
              <a:spcAft>
                <a:spcPts val="200"/>
              </a:spcAft>
            </a:pPr>
            <a:r>
              <a:rPr lang="en-GB" sz="1000" b="0" noProof="0" dirty="0">
                <a:solidFill>
                  <a:srgbClr val="000000"/>
                </a:solidFill>
                <a:latin typeface="+mn-lt"/>
              </a:rPr>
              <a:t>Middle East and North Africa</a:t>
            </a:r>
          </a:p>
          <a:p>
            <a:pPr>
              <a:spcAft>
                <a:spcPts val="200"/>
              </a:spcAft>
            </a:pPr>
            <a:r>
              <a:rPr lang="en-GB" sz="1000" b="0" noProof="0" dirty="0">
                <a:solidFill>
                  <a:srgbClr val="000000"/>
                </a:solidFill>
                <a:latin typeface="+mn-lt"/>
              </a:rPr>
              <a:t>North America</a:t>
            </a:r>
          </a:p>
          <a:p>
            <a:pPr>
              <a:spcAft>
                <a:spcPts val="200"/>
              </a:spcAft>
            </a:pPr>
            <a:r>
              <a:rPr lang="en-GB" sz="1000" b="0" noProof="0" dirty="0">
                <a:solidFill>
                  <a:srgbClr val="000000"/>
                </a:solidFill>
                <a:latin typeface="+mn-lt"/>
              </a:rPr>
              <a:t>Sub-Saharan Africa</a:t>
            </a:r>
          </a:p>
          <a:p>
            <a:pPr>
              <a:spcAft>
                <a:spcPts val="200"/>
              </a:spcAft>
            </a:pPr>
            <a:r>
              <a:rPr lang="en-GB" sz="1000" b="0" noProof="0" dirty="0">
                <a:solidFill>
                  <a:srgbClr val="000000"/>
                </a:solidFill>
                <a:latin typeface="+mn-lt"/>
              </a:rPr>
              <a:t>Western Europe</a:t>
            </a:r>
          </a:p>
        </p:txBody>
      </p:sp>
      <p:sp>
        <p:nvSpPr>
          <p:cNvPr id="5" name="Text Placeholder 4">
            <a:extLst>
              <a:ext uri="{FF2B5EF4-FFF2-40B4-BE49-F238E27FC236}">
                <a16:creationId xmlns:a16="http://schemas.microsoft.com/office/drawing/2014/main" id="{B27A8AF7-5780-26C4-F129-4D0C301F7656}"/>
              </a:ext>
            </a:extLst>
          </p:cNvPr>
          <p:cNvSpPr>
            <a:spLocks noGrp="1"/>
          </p:cNvSpPr>
          <p:nvPr>
            <p:ph type="body" sz="quarter" idx="36"/>
          </p:nvPr>
        </p:nvSpPr>
        <p:spPr/>
        <p:txBody>
          <a:bodyPr/>
          <a:lstStyle/>
          <a:p>
            <a:pPr>
              <a:spcAft>
                <a:spcPts val="400"/>
              </a:spcAft>
            </a:pPr>
            <a:r>
              <a:rPr lang="en-GB" noProof="0" dirty="0"/>
              <a:t>What was the overall size of the market for AI and data</a:t>
            </a:r>
            <a:r>
              <a:rPr lang="en-GB" noProof="0" dirty="0">
                <a:solidFill>
                  <a:schemeClr val="accent1"/>
                </a:solidFill>
              </a:rPr>
              <a:t> </a:t>
            </a:r>
            <a:r>
              <a:rPr lang="en-GB" noProof="0" dirty="0"/>
              <a:t>platforms for the telecoms industry and what drove this spending among telecoms operators?</a:t>
            </a:r>
          </a:p>
          <a:p>
            <a:pPr>
              <a:spcAft>
                <a:spcPts val="400"/>
              </a:spcAft>
            </a:pPr>
            <a:r>
              <a:rPr lang="en-GB" noProof="0" dirty="0"/>
              <a:t>Who are the major vendors and what is their share of revenue in the AI and data platforms market?</a:t>
            </a:r>
          </a:p>
          <a:p>
            <a:pPr>
              <a:spcAft>
                <a:spcPts val="400"/>
              </a:spcAft>
            </a:pPr>
            <a:r>
              <a:rPr lang="en-GB" noProof="0" dirty="0"/>
              <a:t>What are the different drivers and growth rates of operator spending on related products and professional services?</a:t>
            </a:r>
          </a:p>
          <a:p>
            <a:endParaRPr lang="en-GB" noProof="0" dirty="0"/>
          </a:p>
        </p:txBody>
      </p:sp>
      <p:sp>
        <p:nvSpPr>
          <p:cNvPr id="6" name="Slide Number Placeholder 5">
            <a:extLst>
              <a:ext uri="{FF2B5EF4-FFF2-40B4-BE49-F238E27FC236}">
                <a16:creationId xmlns:a16="http://schemas.microsoft.com/office/drawing/2014/main" id="{DC71D8E1-7C29-3B43-B26D-42E80363220B}"/>
              </a:ext>
            </a:extLst>
          </p:cNvPr>
          <p:cNvSpPr>
            <a:spLocks noGrp="1"/>
          </p:cNvSpPr>
          <p:nvPr>
            <p:ph type="sldNum" sz="quarter" idx="4"/>
          </p:nvPr>
        </p:nvSpPr>
        <p:spPr/>
        <p:txBody>
          <a:bodyPr/>
          <a:lstStyle/>
          <a:p>
            <a:fld id="{E78626B2-E168-480E-BAE6-B60060C6AB83}" type="slidenum">
              <a:rPr lang="en-GB" noProof="0" smtClean="0"/>
              <a:pPr/>
              <a:t>2</a:t>
            </a:fld>
            <a:endParaRPr lang="en-GB" noProof="0" dirty="0"/>
          </a:p>
        </p:txBody>
      </p:sp>
      <p:sp>
        <p:nvSpPr>
          <p:cNvPr id="7" name="Title 6">
            <a:extLst>
              <a:ext uri="{FF2B5EF4-FFF2-40B4-BE49-F238E27FC236}">
                <a16:creationId xmlns:a16="http://schemas.microsoft.com/office/drawing/2014/main" id="{2B2E9B2D-BBC7-9DBC-911E-F1D001A25BE4}"/>
              </a:ext>
            </a:extLst>
          </p:cNvPr>
          <p:cNvSpPr>
            <a:spLocks noGrp="1"/>
          </p:cNvSpPr>
          <p:nvPr>
            <p:ph type="title"/>
          </p:nvPr>
        </p:nvSpPr>
        <p:spPr/>
        <p:txBody>
          <a:bodyPr/>
          <a:lstStyle/>
          <a:p>
            <a:r>
              <a:rPr lang="en-GB" noProof="0" dirty="0"/>
              <a:t>About this report</a:t>
            </a:r>
          </a:p>
        </p:txBody>
      </p:sp>
      <p:sp>
        <p:nvSpPr>
          <p:cNvPr id="8" name="Text Placeholder 7">
            <a:extLst>
              <a:ext uri="{FF2B5EF4-FFF2-40B4-BE49-F238E27FC236}">
                <a16:creationId xmlns:a16="http://schemas.microsoft.com/office/drawing/2014/main" id="{4C3A8369-10B2-F64A-25E0-F381FD05C707}"/>
              </a:ext>
            </a:extLst>
          </p:cNvPr>
          <p:cNvSpPr>
            <a:spLocks noGrp="1"/>
          </p:cNvSpPr>
          <p:nvPr>
            <p:ph type="body" sz="quarter" idx="23"/>
          </p:nvPr>
        </p:nvSpPr>
        <p:spPr/>
        <p:txBody>
          <a:bodyPr/>
          <a:lstStyle/>
          <a:p>
            <a:r>
              <a:rPr lang="en-GB" noProof="0" dirty="0"/>
              <a:t>This report provides market share data for telecoms operator spending on AI and data platforms and related services for 2024. It provides details of how the spending varied by delivery model, vendor and region. This is a highly fragmented market with participating players increasing as AI technologies evolve. In this report, we include profiles of the leading vendors in the market.</a:t>
            </a:r>
          </a:p>
          <a:p>
            <a:r>
              <a:rPr lang="en-GB" noProof="0" dirty="0"/>
              <a:t>The report is based on several sources, including:</a:t>
            </a:r>
          </a:p>
          <a:p>
            <a:pPr lvl="1"/>
            <a:r>
              <a:rPr lang="en-GB" noProof="0" dirty="0"/>
              <a:t>interviews with operators and vendors worldwide</a:t>
            </a:r>
          </a:p>
          <a:p>
            <a:pPr lvl="1"/>
            <a:r>
              <a:rPr lang="en-GB" noProof="0" dirty="0" err="1"/>
              <a:t>Analysys</a:t>
            </a:r>
            <a:r>
              <a:rPr lang="en-GB" noProof="0" dirty="0"/>
              <a:t> Mason’s research conducted during the past year.</a:t>
            </a:r>
          </a:p>
        </p:txBody>
      </p:sp>
    </p:spTree>
    <p:extLst>
      <p:ext uri="{BB962C8B-B14F-4D97-AF65-F5344CB8AC3E}">
        <p14:creationId xmlns:p14="http://schemas.microsoft.com/office/powerpoint/2010/main" val="1550366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C2BF589-6557-A41A-5C07-05DCD5748C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1C2BF589-6557-A41A-5C07-05DCD5748C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0066EF75-42E8-CD2B-98C4-0DDE97E04872}"/>
              </a:ext>
            </a:extLst>
          </p:cNvPr>
          <p:cNvGraphicFramePr>
            <a:graphicFrameLocks noGrp="1"/>
          </p:cNvGraphicFramePr>
          <p:nvPr>
            <p:ph type="tbl" sz="quarter" idx="13"/>
            <p:extLst>
              <p:ext uri="{D42A27DB-BD31-4B8C-83A1-F6EECF244321}">
                <p14:modId xmlns:p14="http://schemas.microsoft.com/office/powerpoint/2010/main" val="4018003626"/>
              </p:ext>
            </p:extLst>
          </p:nvPr>
        </p:nvGraphicFramePr>
        <p:xfrm>
          <a:off x="5205413" y="1677988"/>
          <a:ext cx="4248149" cy="3596709"/>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680743">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lvl="0" indent="-171450" algn="l">
                        <a:buSzPct val="110000"/>
                        <a:buFont typeface="Arial" panose="020B0604020202020204" pitchFamily="34" charset="0"/>
                        <a:buChar char="•"/>
                      </a:pPr>
                      <a:r>
                        <a:rPr lang="en-GB" sz="1000" b="0" noProof="0" dirty="0">
                          <a:solidFill>
                            <a:schemeClr val="tx1"/>
                          </a:solidFill>
                          <a:latin typeface="+mn-lt"/>
                        </a:rPr>
                        <a:t>Founded in 1989</a:t>
                      </a:r>
                    </a:p>
                    <a:p>
                      <a:pPr marL="171450" lvl="0" indent="-171450" algn="l">
                        <a:buSzPct val="110000"/>
                        <a:buFont typeface="Arial" panose="020B0604020202020204" pitchFamily="34" charset="0"/>
                        <a:buChar char="•"/>
                      </a:pPr>
                      <a:r>
                        <a:rPr lang="en-GB" sz="1000" b="0" noProof="0" dirty="0">
                          <a:solidFill>
                            <a:schemeClr val="tx1"/>
                          </a:solidFill>
                          <a:latin typeface="+mn-lt"/>
                        </a:rPr>
                        <a:t>Headquartered in Dublin, Ireland</a:t>
                      </a:r>
                    </a:p>
                    <a:p>
                      <a:pPr marL="171450" lvl="0" indent="-171450" algn="l">
                        <a:buSzPct val="110000"/>
                        <a:buFont typeface="Arial" panose="020B0604020202020204" pitchFamily="34" charset="0"/>
                        <a:buChar char="•"/>
                      </a:pPr>
                      <a:r>
                        <a:rPr lang="en-GB" sz="1000" b="0" noProof="0" dirty="0">
                          <a:solidFill>
                            <a:schemeClr val="tx1"/>
                          </a:solidFill>
                          <a:latin typeface="+mn-lt"/>
                        </a:rPr>
                        <a:t>774 000 employees</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80743">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sz="1000" b="0" noProof="0" dirty="0">
                          <a:solidFill>
                            <a:schemeClr val="tx1"/>
                          </a:solidFill>
                          <a:latin typeface="+mn-lt"/>
                        </a:rPr>
                        <a:t>Total revenue for FY2024: USD64.9 billion (+1% year on year)</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a:buSzPct val="110000"/>
                        <a:buFont typeface="Arial" panose="020B0604020202020204" pitchFamily="34" charset="0"/>
                        <a:buChar char="•"/>
                      </a:pPr>
                      <a:r>
                        <a:rPr lang="en-GB" sz="1000" noProof="0" dirty="0">
                          <a:solidFill>
                            <a:schemeClr val="tx1"/>
                          </a:solidFill>
                          <a:latin typeface="+mn-lt"/>
                        </a:rPr>
                        <a:t>Bell Canada, BT, Comcast, Deutsche Telecom, KPN, Sky, Swisscom, Telecom Italia, Telefónica, Telia, Telstra, TIM, </a:t>
                      </a:r>
                      <a:r>
                        <a:rPr lang="en-GB" sz="1000" noProof="0" dirty="0" err="1">
                          <a:solidFill>
                            <a:schemeClr val="tx1"/>
                          </a:solidFill>
                          <a:latin typeface="+mn-lt"/>
                        </a:rPr>
                        <a:t>TurkNet</a:t>
                      </a:r>
                      <a:r>
                        <a:rPr lang="en-GB" sz="1000" noProof="0" dirty="0">
                          <a:solidFill>
                            <a:schemeClr val="tx1"/>
                          </a:solidFill>
                          <a:latin typeface="+mn-lt"/>
                        </a:rPr>
                        <a:t>, Verizon, Virgin Media O2, Vodafone</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sz="1000" b="0" i="0" noProof="0" dirty="0">
                          <a:solidFill>
                            <a:schemeClr val="tx1"/>
                          </a:solidFill>
                          <a:latin typeface="+mn-lt"/>
                        </a:rPr>
                        <a:t>AWS, Cloudera, Databricks, Google Cloud, Microsoft Azure, NVIDIA, Salesforce, </a:t>
                      </a:r>
                      <a:r>
                        <a:rPr lang="en-GB" sz="1000" b="0" i="0" noProof="0" dirty="0" err="1">
                          <a:solidFill>
                            <a:schemeClr val="tx1"/>
                          </a:solidFill>
                          <a:latin typeface="+mn-lt"/>
                        </a:rPr>
                        <a:t>SambaNova</a:t>
                      </a:r>
                      <a:r>
                        <a:rPr lang="en-GB" sz="1000" b="0" i="0" noProof="0" dirty="0">
                          <a:solidFill>
                            <a:schemeClr val="tx1"/>
                          </a:solidFill>
                          <a:latin typeface="+mn-lt"/>
                        </a:rPr>
                        <a:t>, SAP, SAS, Scale AI, ServiceNow, Snowflake</a:t>
                      </a:r>
                    </a:p>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sz="1000" b="0" i="0" noProof="0" dirty="0">
                          <a:solidFill>
                            <a:schemeClr val="tx1"/>
                          </a:solidFill>
                          <a:latin typeface="+mn-lt"/>
                        </a:rPr>
                        <a:t>CAMARA, GSMA, TM Forum</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sz="1000" kern="1200" baseline="0" noProof="0" dirty="0">
                          <a:solidFill>
                            <a:schemeClr val="tx1"/>
                          </a:solidFill>
                          <a:latin typeface="+mn-lt"/>
                          <a:ea typeface="+mn-ea"/>
                          <a:cs typeface="+mn-cs"/>
                        </a:rPr>
                        <a:t>Platforms: AI Refinery platform, AI Navigator for Enterprise, </a:t>
                      </a:r>
                      <a:r>
                        <a:rPr lang="en-GB" sz="1000" kern="1200" baseline="0" noProof="0" dirty="0" err="1">
                          <a:solidFill>
                            <a:schemeClr val="tx1"/>
                          </a:solidFill>
                          <a:latin typeface="+mn-lt"/>
                          <a:ea typeface="+mn-ea"/>
                          <a:cs typeface="+mn-cs"/>
                        </a:rPr>
                        <a:t>GenWizard</a:t>
                      </a:r>
                      <a:r>
                        <a:rPr lang="en-GB" sz="1000" kern="1200" baseline="0" noProof="0" dirty="0">
                          <a:solidFill>
                            <a:schemeClr val="tx1"/>
                          </a:solidFill>
                          <a:latin typeface="+mn-lt"/>
                          <a:ea typeface="+mn-ea"/>
                          <a:cs typeface="+mn-cs"/>
                        </a:rPr>
                        <a:t>, </a:t>
                      </a:r>
                      <a:r>
                        <a:rPr lang="en-GB" sz="1000" kern="1200" baseline="0" noProof="0" dirty="0" err="1">
                          <a:solidFill>
                            <a:schemeClr val="tx1"/>
                          </a:solidFill>
                          <a:latin typeface="+mn-lt"/>
                          <a:ea typeface="+mn-ea"/>
                          <a:cs typeface="+mn-cs"/>
                        </a:rPr>
                        <a:t>SynOps</a:t>
                      </a:r>
                      <a:endParaRPr lang="en-GB" sz="1000" kern="1200" baseline="0" noProof="0" dirty="0">
                        <a:solidFill>
                          <a:schemeClr val="tx1"/>
                        </a:solidFill>
                        <a:latin typeface="+mn-lt"/>
                        <a:ea typeface="+mn-ea"/>
                        <a:cs typeface="+mn-cs"/>
                      </a:endParaRPr>
                    </a:p>
                    <a:p>
                      <a:pPr marL="171450" indent="-171450" algn="l">
                        <a:buSzPct val="110000"/>
                        <a:buFont typeface="Arial" panose="020B0604020202020204" pitchFamily="34" charset="0"/>
                        <a:buChar char="•"/>
                      </a:pPr>
                      <a:r>
                        <a:rPr lang="en-GB" sz="1000" kern="1200" baseline="0" noProof="0" dirty="0">
                          <a:solidFill>
                            <a:schemeClr val="tx1"/>
                          </a:solidFill>
                          <a:latin typeface="+mn-lt"/>
                          <a:ea typeface="+mn-ea"/>
                          <a:cs typeface="+mn-cs"/>
                        </a:rPr>
                        <a:t>Professional services</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E9072411-323D-11CC-4B41-9432A8958A26}"/>
              </a:ext>
            </a:extLst>
          </p:cNvPr>
          <p:cNvSpPr>
            <a:spLocks noGrp="1"/>
          </p:cNvSpPr>
          <p:nvPr>
            <p:ph type="body" sz="quarter" idx="15"/>
          </p:nvPr>
        </p:nvSpPr>
        <p:spPr/>
        <p:txBody>
          <a:bodyPr/>
          <a:lstStyle/>
          <a:p>
            <a:r>
              <a:rPr lang="en-GB" noProof="0" dirty="0">
                <a:solidFill>
                  <a:schemeClr val="tx1"/>
                </a:solidFill>
              </a:rPr>
              <a:t>Figure </a:t>
            </a:r>
            <a:r>
              <a:rPr lang="en-GB" noProof="0" dirty="0"/>
              <a:t>17</a:t>
            </a:r>
            <a:r>
              <a:rPr lang="en-GB" noProof="0" dirty="0">
                <a:solidFill>
                  <a:schemeClr val="tx1"/>
                </a:solidFill>
              </a:rPr>
              <a:t>: </a:t>
            </a:r>
            <a:r>
              <a:rPr lang="en-GB" noProof="0" dirty="0"/>
              <a:t>Key data for Accenture</a:t>
            </a:r>
            <a:endParaRPr lang="en-GB" noProof="0" dirty="0">
              <a:solidFill>
                <a:schemeClr val="tx1"/>
              </a:solidFill>
            </a:endParaRPr>
          </a:p>
          <a:p>
            <a:endParaRPr lang="en-GB" noProof="0" dirty="0"/>
          </a:p>
        </p:txBody>
      </p:sp>
      <p:sp>
        <p:nvSpPr>
          <p:cNvPr id="6" name="Slide Number Placeholder 5">
            <a:extLst>
              <a:ext uri="{FF2B5EF4-FFF2-40B4-BE49-F238E27FC236}">
                <a16:creationId xmlns:a16="http://schemas.microsoft.com/office/drawing/2014/main" id="{1932C01C-D078-B74E-04B0-0974E5983912}"/>
              </a:ext>
            </a:extLst>
          </p:cNvPr>
          <p:cNvSpPr>
            <a:spLocks noGrp="1"/>
          </p:cNvSpPr>
          <p:nvPr>
            <p:ph type="sldNum" sz="quarter" idx="4"/>
          </p:nvPr>
        </p:nvSpPr>
        <p:spPr/>
        <p:txBody>
          <a:bodyPr/>
          <a:lstStyle/>
          <a:p>
            <a:fld id="{E78626B2-E168-480E-BAE6-B60060C6AB83}" type="slidenum">
              <a:rPr lang="en-GB" noProof="0" smtClean="0"/>
              <a:pPr/>
              <a:t>20</a:t>
            </a:fld>
            <a:endParaRPr lang="en-GB" noProof="0" dirty="0"/>
          </a:p>
        </p:txBody>
      </p:sp>
      <p:sp>
        <p:nvSpPr>
          <p:cNvPr id="7" name="Title 6">
            <a:extLst>
              <a:ext uri="{FF2B5EF4-FFF2-40B4-BE49-F238E27FC236}">
                <a16:creationId xmlns:a16="http://schemas.microsoft.com/office/drawing/2014/main" id="{6F494E8C-306A-45D0-F9BB-ED6D15354122}"/>
              </a:ext>
            </a:extLst>
          </p:cNvPr>
          <p:cNvSpPr>
            <a:spLocks noGrp="1"/>
          </p:cNvSpPr>
          <p:nvPr>
            <p:ph type="title"/>
          </p:nvPr>
        </p:nvSpPr>
        <p:spPr/>
        <p:txBody>
          <a:bodyPr vert="horz"/>
          <a:lstStyle/>
          <a:p>
            <a:r>
              <a:rPr lang="en-GB" noProof="0" dirty="0"/>
              <a:t>Accenture: AI platform strategy overview</a:t>
            </a:r>
          </a:p>
        </p:txBody>
      </p:sp>
      <p:sp>
        <p:nvSpPr>
          <p:cNvPr id="5" name="Text Placeholder 4">
            <a:extLst>
              <a:ext uri="{FF2B5EF4-FFF2-40B4-BE49-F238E27FC236}">
                <a16:creationId xmlns:a16="http://schemas.microsoft.com/office/drawing/2014/main" id="{E42CDC89-5254-598E-FCE0-72D34064DB47}"/>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Accenture’s professional services are designed to assist telecoms operators to explore, implement, and scale AI deployments for both internal and external revenue generating use cases. </a:t>
            </a:r>
          </a:p>
          <a:p>
            <a:pPr marL="0" indent="0" algn="l" rtl="0" eaLnBrk="1" hangingPunct="1">
              <a:spcAft>
                <a:spcPts val="800"/>
              </a:spcAft>
              <a:buNone/>
            </a:pPr>
            <a:r>
              <a:rPr lang="en-GB" sz="1200" noProof="0" dirty="0">
                <a:solidFill>
                  <a:srgbClr val="000000"/>
                </a:solidFill>
                <a:effectLst/>
                <a:latin typeface="Calibri" panose="020F0502020204030204" pitchFamily="34" charset="0"/>
              </a:rPr>
              <a:t>The company’s approach centres on supporting telecom operators throughout their AI journey, from crafting AI strategies to developing AI-driven applications and establishing the necessary infrastructure for AI operations within the organization.</a:t>
            </a:r>
          </a:p>
          <a:p>
            <a:pPr marL="0" indent="0" algn="l" rtl="0" eaLnBrk="1" hangingPunct="1">
              <a:spcAft>
                <a:spcPts val="800"/>
              </a:spcAft>
              <a:buNone/>
            </a:pPr>
            <a:r>
              <a:rPr lang="en-GB" sz="1200" noProof="0" dirty="0">
                <a:solidFill>
                  <a:srgbClr val="000000"/>
                </a:solidFill>
                <a:effectLst/>
                <a:latin typeface="Calibri" panose="020F0502020204030204" pitchFamily="34" charset="0"/>
              </a:rPr>
              <a:t>Accenture’s AI Refinery platform serves as a key asset, enabling service providers to deliver and expand their AI initiatives. Alongside the platform, Accenture offers a catalogue of use cases with impact analyses and adoption guidance to help operators identify valuable AI opportunities. Governance is also part of Accenture’s offering, assisting telecoms operators in managing AI components with attention to cost, responsible usage, and security. Accenture also addresses critical AI challenges such as skill shortages, regulatory compliance, and data platform modernisation. It supports telecoms operators in creating AI centres of excellence (</a:t>
            </a:r>
            <a:r>
              <a:rPr lang="en-GB" sz="1200" noProof="0" dirty="0" err="1">
                <a:solidFill>
                  <a:srgbClr val="000000"/>
                </a:solidFill>
                <a:effectLst/>
                <a:latin typeface="Calibri" panose="020F0502020204030204" pitchFamily="34" charset="0"/>
              </a:rPr>
              <a:t>CoEs</a:t>
            </a:r>
            <a:r>
              <a:rPr lang="en-GB" sz="1200" noProof="0" dirty="0">
                <a:solidFill>
                  <a:srgbClr val="000000"/>
                </a:solidFill>
                <a:effectLst/>
                <a:latin typeface="Calibri" panose="020F0502020204030204" pitchFamily="34" charset="0"/>
              </a:rPr>
              <a:t>) and provides training materials developed in collaboration with partner universities to aid employee skill development.</a:t>
            </a:r>
          </a:p>
          <a:p>
            <a:pPr marL="0" indent="0" algn="l" rtl="0" eaLnBrk="1" hangingPunct="1">
              <a:spcAft>
                <a:spcPts val="800"/>
              </a:spcAft>
              <a:buNone/>
            </a:pPr>
            <a:r>
              <a:rPr lang="en-GB" sz="1200" noProof="0" dirty="0">
                <a:solidFill>
                  <a:srgbClr val="000000"/>
                </a:solidFill>
                <a:effectLst/>
                <a:latin typeface="Calibri" panose="020F0502020204030204" pitchFamily="34" charset="0"/>
              </a:rPr>
              <a:t>Through recent investments and partnerships, Accenture is enabling operators develop their Sovereign AI propositions to capture new revenue. Indosat</a:t>
            </a:r>
            <a:r>
              <a:rPr lang="en-GB" noProof="0" dirty="0">
                <a:solidFill>
                  <a:srgbClr val="000000"/>
                </a:solidFill>
                <a:latin typeface="Calibri" panose="020F0502020204030204" pitchFamily="34" charset="0"/>
              </a:rPr>
              <a:t> (and its </a:t>
            </a:r>
            <a:r>
              <a:rPr lang="en-GB" sz="1200" noProof="0" dirty="0">
                <a:solidFill>
                  <a:srgbClr val="000000"/>
                </a:solidFill>
                <a:effectLst/>
                <a:latin typeface="Calibri" panose="020F0502020204030204" pitchFamily="34" charset="0"/>
              </a:rPr>
              <a:t>IT services arm, </a:t>
            </a:r>
            <a:r>
              <a:rPr lang="en-GB" sz="1200" noProof="0" dirty="0" err="1">
                <a:solidFill>
                  <a:srgbClr val="000000"/>
                </a:solidFill>
                <a:effectLst/>
                <a:latin typeface="Calibri" panose="020F0502020204030204" pitchFamily="34" charset="0"/>
              </a:rPr>
              <a:t>Lintasarta</a:t>
            </a:r>
            <a:r>
              <a:rPr lang="en-GB" sz="1200" noProof="0" dirty="0">
                <a:solidFill>
                  <a:srgbClr val="000000"/>
                </a:solidFill>
                <a:effectLst/>
                <a:latin typeface="Calibri" panose="020F0502020204030204" pitchFamily="34" charset="0"/>
              </a:rPr>
              <a:t>), has partnered with Accenture to build its Sovereign AI stack which is based on NVIDIA’s AI compute solutions. Accenture also offers pre-built enterprise AI solutions fo</a:t>
            </a:r>
            <a:r>
              <a:rPr lang="en-GB" noProof="0" dirty="0">
                <a:solidFill>
                  <a:srgbClr val="000000"/>
                </a:solidFill>
                <a:latin typeface="Calibri" panose="020F0502020204030204" pitchFamily="34" charset="0"/>
              </a:rPr>
              <a:t>r telecoms operators to run on their AI infrastructure. </a:t>
            </a:r>
            <a:endParaRPr lang="en-GB" noProof="0" dirty="0"/>
          </a:p>
        </p:txBody>
      </p:sp>
      <p:sp>
        <p:nvSpPr>
          <p:cNvPr id="11" name="TextBox 10">
            <a:extLst>
              <a:ext uri="{FF2B5EF4-FFF2-40B4-BE49-F238E27FC236}">
                <a16:creationId xmlns:a16="http://schemas.microsoft.com/office/drawing/2014/main" id="{53FE0878-B38C-835B-6202-90E77C38CB69}"/>
              </a:ext>
            </a:extLst>
          </p:cNvPr>
          <p:cNvSpPr txBox="1"/>
          <p:nvPr/>
        </p:nvSpPr>
        <p:spPr>
          <a:xfrm>
            <a:off x="6776251" y="5332685"/>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104339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7BF4F97-FEA4-1ADA-5677-A21FE66C37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D7BF4F97-FEA4-1ADA-5677-A21FE66C37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BB48640E-8DF6-0079-CDD8-8B2EA0684231}"/>
              </a:ext>
            </a:extLst>
          </p:cNvPr>
          <p:cNvGraphicFramePr>
            <a:graphicFrameLocks noGrp="1"/>
          </p:cNvGraphicFramePr>
          <p:nvPr>
            <p:ph type="pic" sz="quarter" idx="11"/>
            <p:extLst>
              <p:ext uri="{D42A27DB-BD31-4B8C-83A1-F6EECF244321}">
                <p14:modId xmlns:p14="http://schemas.microsoft.com/office/powerpoint/2010/main" val="1866316256"/>
              </p:ext>
            </p:extLst>
          </p:nvPr>
        </p:nvGraphicFramePr>
        <p:xfrm>
          <a:off x="5204251" y="1665288"/>
          <a:ext cx="4248150" cy="3048000"/>
        </p:xfrm>
        <a:graphic>
          <a:graphicData uri="http://schemas.openxmlformats.org/drawingml/2006/table">
            <a:tbl>
              <a:tblPr firstRow="1" bandRow="1">
                <a:tableStyleId>{00A15C55-8517-42AA-B614-E9B94910E393}</a:tableStyleId>
              </a:tblPr>
              <a:tblGrid>
                <a:gridCol w="1000906">
                  <a:extLst>
                    <a:ext uri="{9D8B030D-6E8A-4147-A177-3AD203B41FA5}">
                      <a16:colId xmlns:a16="http://schemas.microsoft.com/office/drawing/2014/main" val="815519427"/>
                    </a:ext>
                  </a:extLst>
                </a:gridCol>
                <a:gridCol w="3247244">
                  <a:extLst>
                    <a:ext uri="{9D8B030D-6E8A-4147-A177-3AD203B41FA5}">
                      <a16:colId xmlns:a16="http://schemas.microsoft.com/office/drawing/2014/main" val="878523597"/>
                    </a:ext>
                  </a:extLst>
                </a:gridCol>
              </a:tblGrid>
              <a:tr h="236337">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827181">
                <a:tc>
                  <a:txBody>
                    <a:bodyPr/>
                    <a:lstStyle/>
                    <a:p>
                      <a:r>
                        <a:rPr lang="en-GB" sz="1000" noProof="0" dirty="0">
                          <a:solidFill>
                            <a:srgbClr val="000000"/>
                          </a:solidFill>
                        </a:rPr>
                        <a:t>Strategic acquisitions</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Accenture’s strategic acquisitions such as Umlaut provide the vendor with telecoms data insights which it can apply to create telecoms-specific use cases. Its acquisition of Udacity will help accelerate it AI capabilities without building them from scratch.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827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rPr>
                        <a:t>Strategic partnerships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Partnerships with public cloud providers, data platform providers, vendors targeting operators (for example, ServiceNow) and telecoms standards organisations allow Accenture to deliver a comprehensive range of GenAI professional services.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531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Focus on telecoms talent development</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Accenture’s telecoms consulting expertise gives it an advantage in designing telecoms-specific use cases compared to some other AI consultancies.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531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Sovereign AI proposition</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Accenture’s current investments in building its Sovereign AI development capabilities with leading AI players will be valuable to operators proposing these opportunities.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907F701C-0965-2EE9-F97F-F05AFA59739E}"/>
              </a:ext>
            </a:extLst>
          </p:cNvPr>
          <p:cNvSpPr>
            <a:spLocks noGrp="1"/>
          </p:cNvSpPr>
          <p:nvPr>
            <p:ph type="body" sz="quarter" idx="15"/>
          </p:nvPr>
        </p:nvSpPr>
        <p:spPr/>
        <p:txBody>
          <a:bodyPr/>
          <a:lstStyle/>
          <a:p>
            <a:r>
              <a:rPr lang="en-GB" noProof="0" dirty="0">
                <a:solidFill>
                  <a:schemeClr val="tx1"/>
                </a:solidFill>
              </a:rPr>
              <a:t>Figure </a:t>
            </a:r>
            <a:r>
              <a:rPr lang="en-GB" noProof="0" dirty="0"/>
              <a:t>18</a:t>
            </a:r>
            <a:r>
              <a:rPr lang="en-GB" noProof="0" dirty="0">
                <a:solidFill>
                  <a:schemeClr val="tx1"/>
                </a:solidFill>
              </a:rPr>
              <a:t>: </a:t>
            </a:r>
            <a:r>
              <a:rPr lang="en-GB" noProof="0" dirty="0"/>
              <a:t>Accenture’s</a:t>
            </a:r>
            <a:r>
              <a:rPr lang="en-GB" noProof="0" dirty="0">
                <a:solidFill>
                  <a:schemeClr val="tx1"/>
                </a:solidFill>
              </a:rPr>
              <a:t> strengths and weaknesses</a:t>
            </a:r>
          </a:p>
        </p:txBody>
      </p:sp>
      <p:sp>
        <p:nvSpPr>
          <p:cNvPr id="6" name="Slide Number Placeholder 5">
            <a:extLst>
              <a:ext uri="{FF2B5EF4-FFF2-40B4-BE49-F238E27FC236}">
                <a16:creationId xmlns:a16="http://schemas.microsoft.com/office/drawing/2014/main" id="{AF8FF643-60C5-A0AA-1206-12D35C88C7B7}"/>
              </a:ext>
            </a:extLst>
          </p:cNvPr>
          <p:cNvSpPr>
            <a:spLocks noGrp="1"/>
          </p:cNvSpPr>
          <p:nvPr>
            <p:ph type="sldNum" sz="quarter" idx="4"/>
          </p:nvPr>
        </p:nvSpPr>
        <p:spPr/>
        <p:txBody>
          <a:bodyPr/>
          <a:lstStyle/>
          <a:p>
            <a:fld id="{E78626B2-E168-480E-BAE6-B60060C6AB83}" type="slidenum">
              <a:rPr lang="en-GB" noProof="0" smtClean="0"/>
              <a:pPr/>
              <a:t>21</a:t>
            </a:fld>
            <a:endParaRPr lang="en-GB" noProof="0" dirty="0"/>
          </a:p>
        </p:txBody>
      </p:sp>
      <p:sp>
        <p:nvSpPr>
          <p:cNvPr id="7" name="Title 6">
            <a:extLst>
              <a:ext uri="{FF2B5EF4-FFF2-40B4-BE49-F238E27FC236}">
                <a16:creationId xmlns:a16="http://schemas.microsoft.com/office/drawing/2014/main" id="{9691FEC2-FDD8-86D4-C278-56DF897BBB74}"/>
              </a:ext>
            </a:extLst>
          </p:cNvPr>
          <p:cNvSpPr>
            <a:spLocks noGrp="1"/>
          </p:cNvSpPr>
          <p:nvPr>
            <p:ph type="title"/>
          </p:nvPr>
        </p:nvSpPr>
        <p:spPr/>
        <p:txBody>
          <a:bodyPr vert="horz"/>
          <a:lstStyle/>
          <a:p>
            <a:r>
              <a:rPr lang="en-GB" noProof="0" dirty="0">
                <a:solidFill>
                  <a:schemeClr val="tx2"/>
                </a:solidFill>
              </a:rPr>
              <a:t>Accenture: </a:t>
            </a:r>
            <a:r>
              <a:rPr lang="en-GB" noProof="0" dirty="0"/>
              <a:t>AI platform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847E352A-7E5E-7CDE-C513-32C37F7F0694}"/>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Accenture offers a comprehensive range of professional services for GenAI than many telecoms-specific vendors and has considerable AI-related consulting experience both within and outside of the telecoms industry.</a:t>
            </a:r>
          </a:p>
          <a:p>
            <a:r>
              <a:rPr lang="en-GB" noProof="0" dirty="0"/>
              <a:t>Accenture’s broad portfolio of services puts it in a strong position to support operators’ internal and external AI strategies. Accenture’s long-established presence in the telecoms industry (supporting telecoms’ digital transformation journeys) enables it to match claims made by telecoms-specific vendors about their telecoms credentials, while giving it an advantage over vendors/consultancies that lack telecoms experience. Accenture’s participation in the TM Forum and support in setting up the TM Forum Innovation Hub will also strengthen its AI proposition for telecoms operators.</a:t>
            </a:r>
          </a:p>
          <a:p>
            <a:r>
              <a:rPr lang="en-GB" noProof="0" dirty="0"/>
              <a:t>By complementing AI services with data modernisation and management services, Accenture will attract operators struggling with preparing data for AI projects. Partnerships with providers such as Cloudera and Snowflake should also help support operators’ efforts to transform their data architectures.  Furthermore, Accenture’s establishment of AI </a:t>
            </a:r>
            <a:r>
              <a:rPr lang="en-GB" noProof="0" dirty="0" err="1"/>
              <a:t>CoEs</a:t>
            </a:r>
            <a:r>
              <a:rPr lang="en-GB" noProof="0" dirty="0"/>
              <a:t> within telecoms operators will help to streamline the implementation of new use cases and enable the responsible use of AI. This offering will be highly beneficial for operators with limited data science and AI skillsets although more advanced operators are likely to have already established an AI </a:t>
            </a:r>
            <a:r>
              <a:rPr lang="en-GB" noProof="0" dirty="0" err="1"/>
              <a:t>CoE</a:t>
            </a:r>
            <a:r>
              <a:rPr lang="en-GB" noProof="0" dirty="0"/>
              <a:t>. Competition is mounting up and Accenture needs to continue evolving its solution to maintain market positioning.</a:t>
            </a:r>
          </a:p>
          <a:p>
            <a:pPr marL="1588"/>
            <a:endParaRPr lang="en-GB" noProof="0" dirty="0"/>
          </a:p>
        </p:txBody>
      </p:sp>
      <p:graphicFrame>
        <p:nvGraphicFramePr>
          <p:cNvPr id="11" name="Table Placeholder 13">
            <a:extLst>
              <a:ext uri="{FF2B5EF4-FFF2-40B4-BE49-F238E27FC236}">
                <a16:creationId xmlns:a16="http://schemas.microsoft.com/office/drawing/2014/main" id="{7015A055-A87A-E8FE-0A6D-4F8E98721F06}"/>
              </a:ext>
            </a:extLst>
          </p:cNvPr>
          <p:cNvGraphicFramePr>
            <a:graphicFrameLocks/>
          </p:cNvGraphicFramePr>
          <p:nvPr>
            <p:extLst>
              <p:ext uri="{D42A27DB-BD31-4B8C-83A1-F6EECF244321}">
                <p14:modId xmlns:p14="http://schemas.microsoft.com/office/powerpoint/2010/main" val="3655593103"/>
              </p:ext>
            </p:extLst>
          </p:nvPr>
        </p:nvGraphicFramePr>
        <p:xfrm>
          <a:off x="5205414" y="4692823"/>
          <a:ext cx="4248149" cy="1507951"/>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246196">
                <a:tc>
                  <a:txBody>
                    <a:bodyPr/>
                    <a:lstStyle/>
                    <a:p>
                      <a:pPr rtl="0"/>
                      <a:r>
                        <a:rPr lang="en-GB" sz="1000" spc="0" baseline="0" noProof="0" dirty="0"/>
                        <a:t>Weakness    </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707814">
                <a:tc>
                  <a:txBody>
                    <a:bodyPr/>
                    <a:lstStyle/>
                    <a:p>
                      <a:r>
                        <a:rPr lang="en-GB" sz="1000" noProof="0" dirty="0">
                          <a:solidFill>
                            <a:srgbClr val="000000"/>
                          </a:solidFill>
                        </a:rPr>
                        <a:t>Strong competition</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Accenture faces competition from companies such as Amdocs and </a:t>
                      </a:r>
                      <a:r>
                        <a:rPr lang="en-GB" sz="1000" noProof="0" dirty="0" err="1">
                          <a:solidFill>
                            <a:schemeClr val="tx1"/>
                          </a:solidFill>
                        </a:rPr>
                        <a:t>Netcracker</a:t>
                      </a:r>
                      <a:r>
                        <a:rPr lang="en-GB" sz="1000" noProof="0" dirty="0">
                          <a:solidFill>
                            <a:schemeClr val="tx1"/>
                          </a:solidFill>
                        </a:rPr>
                        <a:t> that offer telecoms-specific AI-based solutions. However, Accenture’s product-agnostic services give it an edge over these vendors.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extLst>
                  <a:ext uri="{0D108BD9-81ED-4DB2-BD59-A6C34878D82A}">
                    <a16:rowId xmlns:a16="http://schemas.microsoft.com/office/drawing/2014/main" val="3266296739"/>
                  </a:ext>
                </a:extLst>
              </a:tr>
              <a:tr h="553941">
                <a:tc>
                  <a:txBody>
                    <a:bodyPr/>
                    <a:lstStyle/>
                    <a:p>
                      <a:r>
                        <a:rPr lang="en-GB" sz="1000" noProof="0" dirty="0"/>
                        <a:t>Dependency on NVIDIA hardware</a:t>
                      </a:r>
                      <a:endParaRPr lang="en-GB" sz="1000" noProof="0" dirty="0">
                        <a:solidFill>
                          <a:srgbClr val="000000"/>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AI Refinery is built and optimised on NVIDIA’s solution, which will raise vendor lock-in concerns for operators</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2270534558"/>
                  </a:ext>
                </a:extLst>
              </a:tr>
            </a:tbl>
          </a:graphicData>
        </a:graphic>
      </p:graphicFrame>
      <p:sp>
        <p:nvSpPr>
          <p:cNvPr id="12" name="TextBox 11">
            <a:extLst>
              <a:ext uri="{FF2B5EF4-FFF2-40B4-BE49-F238E27FC236}">
                <a16:creationId xmlns:a16="http://schemas.microsoft.com/office/drawing/2014/main" id="{19227999-3771-40C5-60BD-17C91DA5913F}"/>
              </a:ext>
            </a:extLst>
          </p:cNvPr>
          <p:cNvSpPr txBox="1"/>
          <p:nvPr/>
        </p:nvSpPr>
        <p:spPr>
          <a:xfrm>
            <a:off x="6799594" y="6165880"/>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140236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36720-EF9E-D0A7-A641-5D38A8A889D2}"/>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0E07B44-C211-360A-E2F8-B6DCC2C2F0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80E07B44-C211-360A-E2F8-B6DCC2C2F0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236F0AE-3890-7E6B-EDF8-3A27E92A78CE}"/>
              </a:ext>
            </a:extLst>
          </p:cNvPr>
          <p:cNvSpPr>
            <a:spLocks noGrp="1"/>
          </p:cNvSpPr>
          <p:nvPr>
            <p:ph type="body" sz="quarter" idx="15"/>
          </p:nvPr>
        </p:nvSpPr>
        <p:spPr/>
        <p:txBody>
          <a:bodyPr/>
          <a:lstStyle/>
          <a:p>
            <a:r>
              <a:rPr lang="en-GB" noProof="0" dirty="0">
                <a:solidFill>
                  <a:schemeClr val="tx1"/>
                </a:solidFill>
              </a:rPr>
              <a:t>Figure 19: </a:t>
            </a:r>
            <a:r>
              <a:rPr lang="en-GB" noProof="0" dirty="0"/>
              <a:t>Key data for AWS</a:t>
            </a:r>
            <a:endParaRPr lang="en-GB" noProof="0" dirty="0">
              <a:solidFill>
                <a:schemeClr val="tx1"/>
              </a:solidFill>
            </a:endParaRPr>
          </a:p>
          <a:p>
            <a:endParaRPr lang="en-GB" noProof="0" dirty="0"/>
          </a:p>
        </p:txBody>
      </p:sp>
      <p:sp>
        <p:nvSpPr>
          <p:cNvPr id="6" name="Slide Number Placeholder 5">
            <a:extLst>
              <a:ext uri="{FF2B5EF4-FFF2-40B4-BE49-F238E27FC236}">
                <a16:creationId xmlns:a16="http://schemas.microsoft.com/office/drawing/2014/main" id="{0A03883E-6729-720C-52B1-6BCDA6D17005}"/>
              </a:ext>
            </a:extLst>
          </p:cNvPr>
          <p:cNvSpPr>
            <a:spLocks noGrp="1"/>
          </p:cNvSpPr>
          <p:nvPr>
            <p:ph type="sldNum" sz="quarter" idx="4"/>
          </p:nvPr>
        </p:nvSpPr>
        <p:spPr/>
        <p:txBody>
          <a:bodyPr/>
          <a:lstStyle/>
          <a:p>
            <a:fld id="{E78626B2-E168-480E-BAE6-B60060C6AB83}" type="slidenum">
              <a:rPr lang="en-GB" noProof="0" smtClean="0"/>
              <a:pPr/>
              <a:t>22</a:t>
            </a:fld>
            <a:endParaRPr lang="en-GB" noProof="0" dirty="0"/>
          </a:p>
        </p:txBody>
      </p:sp>
      <p:sp>
        <p:nvSpPr>
          <p:cNvPr id="7" name="Title 6">
            <a:extLst>
              <a:ext uri="{FF2B5EF4-FFF2-40B4-BE49-F238E27FC236}">
                <a16:creationId xmlns:a16="http://schemas.microsoft.com/office/drawing/2014/main" id="{9D0D30E7-F982-C325-928F-F2C0F9B95FB5}"/>
              </a:ext>
            </a:extLst>
          </p:cNvPr>
          <p:cNvSpPr>
            <a:spLocks noGrp="1"/>
          </p:cNvSpPr>
          <p:nvPr>
            <p:ph type="title"/>
          </p:nvPr>
        </p:nvSpPr>
        <p:spPr/>
        <p:txBody>
          <a:bodyPr vert="horz"/>
          <a:lstStyle/>
          <a:p>
            <a:r>
              <a:rPr lang="en-GB" noProof="0" dirty="0"/>
              <a:t>Amazon Web Services (AWS): AI platform strategy overview</a:t>
            </a:r>
          </a:p>
        </p:txBody>
      </p:sp>
      <p:sp>
        <p:nvSpPr>
          <p:cNvPr id="5" name="Text Placeholder 4">
            <a:extLst>
              <a:ext uri="{FF2B5EF4-FFF2-40B4-BE49-F238E27FC236}">
                <a16:creationId xmlns:a16="http://schemas.microsoft.com/office/drawing/2014/main" id="{9C0586A0-DEB1-A424-864D-D88937030E15}"/>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AWS’s AI platform strategy takes a full-stack approach with a view to democratise operators’ access to AI tools that address their business needs; enable agentic AI for autonomous network and operational workflows; and optimise infrastructure for reliable and secure AI deployments. </a:t>
            </a:r>
          </a:p>
          <a:p>
            <a:r>
              <a:rPr lang="en-GB" noProof="0" dirty="0"/>
              <a:t>Core components of AWS’s AI platform offering includes AWS SageMaker, Amazon </a:t>
            </a:r>
            <a:r>
              <a:rPr lang="en-GB" noProof="0" dirty="0" err="1"/>
              <a:t>BedRock</a:t>
            </a:r>
            <a:r>
              <a:rPr lang="en-GB" noProof="0" dirty="0"/>
              <a:t>, specialised ready-to-use AI services that can be integrated into applications via APIs, and tools that support the management, security and governance of AI models and applications. It also includes a data foundation that stores and manages data using services such as Amazon S3 and AWS Glue. With the introduction of agentic AI, AWS now offers operators the capability to develop their own agents and use </a:t>
            </a:r>
            <a:r>
              <a:rPr lang="en-GB" dirty="0"/>
              <a:t>them in </a:t>
            </a:r>
            <a:r>
              <a:rPr lang="en-GB" noProof="0" dirty="0"/>
              <a:t>the AI application development workflow. AWS also offers software development kits (SDKs) for running models using AWS’ chipset for training and inferencing as well as for the development of AI agents.</a:t>
            </a:r>
          </a:p>
          <a:p>
            <a:r>
              <a:rPr lang="en-GB" noProof="0" dirty="0"/>
              <a:t>AWS engages with several partners across the AI value chain to enhance go-to-market and development strategies. AWS partners with NVIDIA to support training and inferencing workloads; network equipment providers (NEPs) and telecoms independent software vendors (ISVs</a:t>
            </a:r>
            <a:r>
              <a:rPr lang="en-GB" dirty="0"/>
              <a:t>)</a:t>
            </a:r>
            <a:r>
              <a:rPr lang="en-US" dirty="0"/>
              <a:t>; </a:t>
            </a:r>
            <a:r>
              <a:rPr lang="en-GB" noProof="0" dirty="0"/>
              <a:t>and professional services providers. Other partners include the model providers; for example, Anthropic, which has been a strategic partner for over two years. AWS’ recent partnership with OpenAI is also a significant step for AWS in fortifying its position in the market.</a:t>
            </a:r>
            <a:endParaRPr lang="en-GB" noProof="0" dirty="0">
              <a:highlight>
                <a:srgbClr val="FF00FF"/>
              </a:highlight>
            </a:endParaRPr>
          </a:p>
        </p:txBody>
      </p:sp>
      <p:sp>
        <p:nvSpPr>
          <p:cNvPr id="11" name="TextBox 10">
            <a:extLst>
              <a:ext uri="{FF2B5EF4-FFF2-40B4-BE49-F238E27FC236}">
                <a16:creationId xmlns:a16="http://schemas.microsoft.com/office/drawing/2014/main" id="{2AB8782D-5455-E1E6-3FA7-BBBBAB43993C}"/>
              </a:ext>
            </a:extLst>
          </p:cNvPr>
          <p:cNvSpPr txBox="1"/>
          <p:nvPr/>
        </p:nvSpPr>
        <p:spPr>
          <a:xfrm>
            <a:off x="6752438" y="5820434"/>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graphicFrame>
        <p:nvGraphicFramePr>
          <p:cNvPr id="12" name="Picture Placeholder 13">
            <a:extLst>
              <a:ext uri="{FF2B5EF4-FFF2-40B4-BE49-F238E27FC236}">
                <a16:creationId xmlns:a16="http://schemas.microsoft.com/office/drawing/2014/main" id="{61B3616F-B9B8-8699-E5BC-82536AE8B92E}"/>
              </a:ext>
            </a:extLst>
          </p:cNvPr>
          <p:cNvGraphicFramePr>
            <a:graphicFrameLocks noGrp="1"/>
          </p:cNvGraphicFramePr>
          <p:nvPr>
            <p:ph type="tbl" sz="quarter" idx="13"/>
            <p:extLst>
              <p:ext uri="{D42A27DB-BD31-4B8C-83A1-F6EECF244321}">
                <p14:modId xmlns:p14="http://schemas.microsoft.com/office/powerpoint/2010/main" val="2456577324"/>
              </p:ext>
            </p:extLst>
          </p:nvPr>
        </p:nvGraphicFramePr>
        <p:xfrm>
          <a:off x="5205413" y="1677988"/>
          <a:ext cx="4248149" cy="4195404"/>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588942">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lvl="0" indent="-171450" algn="l">
                        <a:buSzPct val="110000"/>
                        <a:buFont typeface="Arial" panose="020B0604020202020204" pitchFamily="34" charset="0"/>
                        <a:buChar char="•"/>
                      </a:pPr>
                      <a:r>
                        <a:rPr lang="en-GB" b="0" noProof="0" dirty="0">
                          <a:solidFill>
                            <a:schemeClr val="tx1"/>
                          </a:solidFill>
                        </a:rPr>
                        <a:t>AWS was founded in 2002 and launched cloud services in 2006 </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53620">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noProof="0" dirty="0"/>
                        <a:t>Amazon revenue for 2024: USD638 billion (+11% year on year) </a:t>
                      </a:r>
                    </a:p>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noProof="0" dirty="0"/>
                        <a:t>AWS revenue for 2024: USD107.6 billion (+19% year on year</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588942">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rtl="0">
                        <a:buClr>
                          <a:schemeClr val="tx1"/>
                        </a:buClr>
                        <a:buSzPct val="110000"/>
                        <a:buFont typeface="Arial" panose="020B0604020202020204" pitchFamily="34" charset="0"/>
                        <a:buChar char="•"/>
                        <a:tabLst/>
                      </a:pPr>
                      <a:r>
                        <a:rPr lang="en-GB" sz="1000" noProof="0" dirty="0">
                          <a:solidFill>
                            <a:srgbClr val="000000"/>
                          </a:solidFill>
                          <a:latin typeface="+mn-lt"/>
                        </a:rPr>
                        <a:t>BT Group, Charter Communications, Lumen Technologies, NTT Docomo, Proximus Telecom, SK Telecom</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937802">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rgbClr val="000000"/>
                          </a:solidFill>
                          <a:latin typeface="+mn-lt"/>
                        </a:rPr>
                        <a:t>Telecoms ISV: Amdocs,  Ericsson</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rgbClr val="000000"/>
                          </a:solidFill>
                          <a:latin typeface="+mn-lt"/>
                        </a:rPr>
                        <a:t>Professional services: Deloitte, IBM Consulting, </a:t>
                      </a:r>
                      <a:r>
                        <a:rPr lang="en-GB" sz="1000" b="0" i="0" noProof="0" dirty="0" err="1">
                          <a:solidFill>
                            <a:srgbClr val="000000"/>
                          </a:solidFill>
                          <a:latin typeface="+mn-lt"/>
                        </a:rPr>
                        <a:t>Prodapt</a:t>
                      </a:r>
                      <a:r>
                        <a:rPr lang="en-GB" sz="1000" b="0" i="0" noProof="0" dirty="0">
                          <a:solidFill>
                            <a:srgbClr val="000000"/>
                          </a:solidFill>
                          <a:latin typeface="+mn-lt"/>
                        </a:rPr>
                        <a:t>, TCS, Tech Mahindra</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rgbClr val="000000"/>
                          </a:solidFill>
                          <a:latin typeface="+mn-lt"/>
                        </a:rPr>
                        <a:t>AI model providers: AI21 Labs, Anthropic, Cohere, DeepSeek, Meta AI, Mistral AI, OpenAI and Stability AI</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1221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rtl="0">
                        <a:buClr>
                          <a:schemeClr val="tx1"/>
                        </a:buClr>
                        <a:buSzPct val="110000"/>
                        <a:buFont typeface="Arial" panose="020B0604020202020204" pitchFamily="34" charset="0"/>
                        <a:buChar char="•"/>
                        <a:tabLst/>
                      </a:pPr>
                      <a:r>
                        <a:rPr lang="en-GB" sz="1000" kern="1200" noProof="0" dirty="0">
                          <a:solidFill>
                            <a:schemeClr val="dk1"/>
                          </a:solidFill>
                          <a:latin typeface="+mn-lt"/>
                          <a:ea typeface="+mn-ea"/>
                          <a:cs typeface="+mn-cs"/>
                        </a:rPr>
                        <a:t>Products: Amazon SageMaker, Amazon </a:t>
                      </a:r>
                      <a:r>
                        <a:rPr lang="en-GB" sz="1000" kern="1200" noProof="0" dirty="0" err="1">
                          <a:solidFill>
                            <a:schemeClr val="dk1"/>
                          </a:solidFill>
                          <a:latin typeface="+mn-lt"/>
                          <a:ea typeface="+mn-ea"/>
                          <a:cs typeface="+mn-cs"/>
                        </a:rPr>
                        <a:t>BedRock</a:t>
                      </a:r>
                      <a:r>
                        <a:rPr lang="en-GB" sz="1000" kern="1200" noProof="0" dirty="0">
                          <a:solidFill>
                            <a:schemeClr val="dk1"/>
                          </a:solidFill>
                          <a:latin typeface="+mn-lt"/>
                          <a:ea typeface="+mn-ea"/>
                          <a:cs typeface="+mn-cs"/>
                        </a:rPr>
                        <a:t>, Amazon AI services (such as Amazon </a:t>
                      </a:r>
                      <a:r>
                        <a:rPr lang="en-GB" sz="1000" kern="1200" noProof="0" dirty="0" err="1">
                          <a:solidFill>
                            <a:schemeClr val="dk1"/>
                          </a:solidFill>
                          <a:latin typeface="+mn-lt"/>
                          <a:ea typeface="+mn-ea"/>
                          <a:cs typeface="+mn-cs"/>
                        </a:rPr>
                        <a:t>Rekognition</a:t>
                      </a:r>
                      <a:r>
                        <a:rPr lang="en-GB" sz="1000" kern="1200" noProof="0" dirty="0">
                          <a:solidFill>
                            <a:schemeClr val="dk1"/>
                          </a:solidFill>
                          <a:latin typeface="+mn-lt"/>
                          <a:ea typeface="+mn-ea"/>
                          <a:cs typeface="+mn-cs"/>
                        </a:rPr>
                        <a:t> and Amazon Comprehend), </a:t>
                      </a:r>
                      <a:r>
                        <a:rPr lang="en-GB" noProof="0" dirty="0"/>
                        <a:t>AWS Neuron SDK, Strands Agents SDK, </a:t>
                      </a:r>
                      <a:r>
                        <a:rPr lang="en-GB" noProof="0" dirty="0" err="1"/>
                        <a:t>AgentCore</a:t>
                      </a:r>
                      <a:r>
                        <a:rPr lang="en-GB" noProof="0" dirty="0"/>
                        <a:t>, Amazon Titan and Nova</a:t>
                      </a:r>
                    </a:p>
                    <a:p>
                      <a:pPr marL="171450" indent="-171450" algn="l" rtl="0">
                        <a:buClr>
                          <a:schemeClr val="tx1"/>
                        </a:buClr>
                        <a:buSzPct val="110000"/>
                        <a:buFont typeface="Arial" panose="020B0604020202020204" pitchFamily="34" charset="0"/>
                        <a:buChar char="•"/>
                        <a:tabLst/>
                      </a:pPr>
                      <a:r>
                        <a:rPr lang="en-GB" noProof="0" dirty="0"/>
                        <a:t>AI chipsets: AWS </a:t>
                      </a:r>
                      <a:r>
                        <a:rPr lang="en-GB" noProof="0" dirty="0" err="1"/>
                        <a:t>Trainium</a:t>
                      </a:r>
                      <a:r>
                        <a:rPr lang="en-GB" noProof="0" dirty="0"/>
                        <a:t> (for model training), AWS </a:t>
                      </a:r>
                      <a:r>
                        <a:rPr lang="en-GB" noProof="0" dirty="0" err="1"/>
                        <a:t>Inferentia</a:t>
                      </a:r>
                      <a:r>
                        <a:rPr lang="en-GB" noProof="0" dirty="0"/>
                        <a:t> (2) (for model inference), AWS Graviton</a:t>
                      </a:r>
                      <a:endParaRPr lang="en-GB" sz="1000" kern="1200" noProof="0" dirty="0">
                        <a:solidFill>
                          <a:schemeClr val="dk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Tree>
    <p:extLst>
      <p:ext uri="{BB962C8B-B14F-4D97-AF65-F5344CB8AC3E}">
        <p14:creationId xmlns:p14="http://schemas.microsoft.com/office/powerpoint/2010/main" val="320682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E7B13-E065-4556-E39E-5DB3A2DA327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E12D46A-D5FE-2030-F657-733BBA69D2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EE12D46A-D5FE-2030-F657-733BBA69D2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379766ED-43F2-73C7-98FB-ADC0ECD033CF}"/>
              </a:ext>
            </a:extLst>
          </p:cNvPr>
          <p:cNvGraphicFramePr>
            <a:graphicFrameLocks noGrp="1"/>
          </p:cNvGraphicFramePr>
          <p:nvPr>
            <p:ph type="pic" sz="quarter" idx="11"/>
            <p:extLst>
              <p:ext uri="{D42A27DB-BD31-4B8C-83A1-F6EECF244321}">
                <p14:modId xmlns:p14="http://schemas.microsoft.com/office/powerpoint/2010/main" val="1820725539"/>
              </p:ext>
            </p:extLst>
          </p:nvPr>
        </p:nvGraphicFramePr>
        <p:xfrm>
          <a:off x="5205413" y="1677989"/>
          <a:ext cx="4248150" cy="2895600"/>
        </p:xfrm>
        <a:graphic>
          <a:graphicData uri="http://schemas.openxmlformats.org/drawingml/2006/table">
            <a:tbl>
              <a:tblPr firstRow="1" bandRow="1">
                <a:tableStyleId>{00A15C55-8517-42AA-B614-E9B94910E393}</a:tableStyleId>
              </a:tblPr>
              <a:tblGrid>
                <a:gridCol w="1000906">
                  <a:extLst>
                    <a:ext uri="{9D8B030D-6E8A-4147-A177-3AD203B41FA5}">
                      <a16:colId xmlns:a16="http://schemas.microsoft.com/office/drawing/2014/main" val="815519427"/>
                    </a:ext>
                  </a:extLst>
                </a:gridCol>
                <a:gridCol w="3247244">
                  <a:extLst>
                    <a:ext uri="{9D8B030D-6E8A-4147-A177-3AD203B41FA5}">
                      <a16:colId xmlns:a16="http://schemas.microsoft.com/office/drawing/2014/main" val="878523597"/>
                    </a:ext>
                  </a:extLst>
                </a:gridCol>
              </a:tblGrid>
              <a:tr h="225719">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4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000000"/>
                          </a:solidFill>
                        </a:rPr>
                        <a:t>Offers a full AI stack </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AWS’’s AI platform offering addresses both hardware and software infrastructure in a way that can address operators’ AI development needs, from chipsets to ready-to-consume AI services to embed in AI applications.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648943">
                <a:tc>
                  <a:txBody>
                    <a:bodyPr/>
                    <a:lstStyle/>
                    <a:p>
                      <a:r>
                        <a:rPr lang="en-GB" sz="1000" b="1" noProof="0" dirty="0">
                          <a:solidFill>
                            <a:srgbClr val="000000"/>
                          </a:solidFill>
                        </a:rPr>
                        <a:t>Broad portfolio of AI models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The AWS </a:t>
                      </a:r>
                      <a:r>
                        <a:rPr lang="en-GB" sz="1000" noProof="0" dirty="0" err="1">
                          <a:solidFill>
                            <a:schemeClr val="tx1"/>
                          </a:solidFill>
                        </a:rPr>
                        <a:t>BedRock</a:t>
                      </a:r>
                      <a:r>
                        <a:rPr lang="en-GB" sz="1000" noProof="0" dirty="0">
                          <a:solidFill>
                            <a:schemeClr val="tx1"/>
                          </a:solidFill>
                        </a:rPr>
                        <a:t> offering provides access to over 1000 models, including OpenAI models with open weights, giving developers freedom of choice regarding the models they decide to use in developing their applications.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510875">
                <a:tc>
                  <a:txBody>
                    <a:bodyPr/>
                    <a:lstStyle/>
                    <a:p>
                      <a:r>
                        <a:rPr lang="en-GB" sz="1000" b="1" noProof="0" dirty="0">
                          <a:solidFill>
                            <a:srgbClr val="000000"/>
                          </a:solidFill>
                        </a:rPr>
                        <a:t>Simplified AI development lifecycle</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SDKs such as AWS Neuron SDK and Strands Agent SDK in the AWS AI platform enable high-performance and cost-effective deployments and simplify developers’ experience.</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64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000000"/>
                          </a:solidFill>
                        </a:rPr>
                        <a:t>Partner ecosystem</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AWS’s partner ecosystem is a key channel of differentiation and enables operators to consume AI applications and agents using tools from AWS’s platform. These include chipset providers, NEPs and telecoms ISVs.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E82F926A-4E33-B46B-FF68-DC6938F00E2E}"/>
              </a:ext>
            </a:extLst>
          </p:cNvPr>
          <p:cNvSpPr>
            <a:spLocks noGrp="1"/>
          </p:cNvSpPr>
          <p:nvPr>
            <p:ph type="body" sz="quarter" idx="15"/>
          </p:nvPr>
        </p:nvSpPr>
        <p:spPr/>
        <p:txBody>
          <a:bodyPr/>
          <a:lstStyle/>
          <a:p>
            <a:r>
              <a:rPr lang="en-GB" noProof="0" dirty="0">
                <a:solidFill>
                  <a:schemeClr val="tx1"/>
                </a:solidFill>
              </a:rPr>
              <a:t>Figure </a:t>
            </a:r>
            <a:r>
              <a:rPr lang="en-GB" noProof="0" dirty="0"/>
              <a:t>20</a:t>
            </a:r>
            <a:r>
              <a:rPr lang="en-GB" noProof="0" dirty="0">
                <a:solidFill>
                  <a:schemeClr val="tx1"/>
                </a:solidFill>
              </a:rPr>
              <a:t>: </a:t>
            </a:r>
            <a:r>
              <a:rPr lang="en-GB" noProof="0" dirty="0"/>
              <a:t>AWS’</a:t>
            </a:r>
            <a:r>
              <a:rPr lang="en-GB" noProof="0" dirty="0">
                <a:solidFill>
                  <a:schemeClr val="tx1"/>
                </a:solidFill>
              </a:rPr>
              <a:t> strengths and weaknesses</a:t>
            </a:r>
          </a:p>
        </p:txBody>
      </p:sp>
      <p:sp>
        <p:nvSpPr>
          <p:cNvPr id="6" name="Slide Number Placeholder 5">
            <a:extLst>
              <a:ext uri="{FF2B5EF4-FFF2-40B4-BE49-F238E27FC236}">
                <a16:creationId xmlns:a16="http://schemas.microsoft.com/office/drawing/2014/main" id="{223726F4-C8EB-DB7A-AD4B-C3D08AC407E3}"/>
              </a:ext>
            </a:extLst>
          </p:cNvPr>
          <p:cNvSpPr>
            <a:spLocks noGrp="1"/>
          </p:cNvSpPr>
          <p:nvPr>
            <p:ph type="sldNum" sz="quarter" idx="4"/>
          </p:nvPr>
        </p:nvSpPr>
        <p:spPr/>
        <p:txBody>
          <a:bodyPr/>
          <a:lstStyle/>
          <a:p>
            <a:fld id="{E78626B2-E168-480E-BAE6-B60060C6AB83}" type="slidenum">
              <a:rPr lang="en-GB" noProof="0" smtClean="0"/>
              <a:pPr/>
              <a:t>23</a:t>
            </a:fld>
            <a:endParaRPr lang="en-GB" noProof="0" dirty="0"/>
          </a:p>
        </p:txBody>
      </p:sp>
      <p:sp>
        <p:nvSpPr>
          <p:cNvPr id="7" name="Title 6">
            <a:extLst>
              <a:ext uri="{FF2B5EF4-FFF2-40B4-BE49-F238E27FC236}">
                <a16:creationId xmlns:a16="http://schemas.microsoft.com/office/drawing/2014/main" id="{BA229A8C-CEF5-B133-E5DD-F5B7181D8700}"/>
              </a:ext>
            </a:extLst>
          </p:cNvPr>
          <p:cNvSpPr>
            <a:spLocks noGrp="1"/>
          </p:cNvSpPr>
          <p:nvPr>
            <p:ph type="title"/>
          </p:nvPr>
        </p:nvSpPr>
        <p:spPr/>
        <p:txBody>
          <a:bodyPr vert="horz"/>
          <a:lstStyle/>
          <a:p>
            <a:r>
              <a:rPr lang="en-GB" noProof="0" dirty="0"/>
              <a:t>Amazon Web Services (AWS): AI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F66F4C45-7DA4-9A6F-4FEC-E3373396BB02}"/>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AWS’s AI platform strategy is quite broad but is also flexible, offering developers choice in the tools and components used for development. However, the vendor’s on-premise and hybrid cloud deployment options are limited compared to peers’ offerings. </a:t>
            </a:r>
          </a:p>
          <a:p>
            <a:r>
              <a:rPr lang="en-GB" noProof="0" dirty="0"/>
              <a:t>AWS’s AI platform delivers a comprehensive solution, spanning both hardware and software infrastructure, to meet operators’ AI lifecycle development needs. Its wide-ranging portfolio includes access to over 1000 AI models through its Amazon </a:t>
            </a:r>
            <a:r>
              <a:rPr lang="en-GB" noProof="0" dirty="0" err="1"/>
              <a:t>BedRock</a:t>
            </a:r>
            <a:r>
              <a:rPr lang="en-GB" noProof="0" dirty="0"/>
              <a:t> service, including models with open weights from OpenAI; enabling operator developers considerable flexibility in their choice of models for AI model and application development. The inclusion of AWS Neuron SDK and Strands Agent SDK further streamlines the AI development lifecycle, ensuring high performance and cost-effective deployments while simplifying the developer experience. Additionally, AWS has cultivated a robust partner ecosystem, with connections to chipset providers, NEPs and telecoms ISVs, which strengthens its position and facilitates broader adoption of its AI tools and services.</a:t>
            </a:r>
          </a:p>
          <a:p>
            <a:r>
              <a:rPr lang="en-GB" noProof="0" dirty="0"/>
              <a:t>However, the platform does face certain limitations. Notably, AWS </a:t>
            </a:r>
            <a:r>
              <a:rPr lang="en-GB" noProof="0" dirty="0" err="1"/>
              <a:t>BedRock</a:t>
            </a:r>
            <a:r>
              <a:rPr lang="en-GB" noProof="0" dirty="0"/>
              <a:t> is unavailable for private or on-premise deployments, restricting the ability to develop AI applications, particularly GenAI applications on premise. Furthermore, AWS’s reach within the enterprise sector is less extensive compared to competitors such as Microsoft Azure, which offers stronger direct channels through its enterprise AI application offerings for operators seeking to leverage AI platform services.</a:t>
            </a:r>
          </a:p>
        </p:txBody>
      </p:sp>
      <p:graphicFrame>
        <p:nvGraphicFramePr>
          <p:cNvPr id="11" name="Table Placeholder 13">
            <a:extLst>
              <a:ext uri="{FF2B5EF4-FFF2-40B4-BE49-F238E27FC236}">
                <a16:creationId xmlns:a16="http://schemas.microsoft.com/office/drawing/2014/main" id="{97068F27-E274-66F5-F867-31CADC66B6FC}"/>
              </a:ext>
            </a:extLst>
          </p:cNvPr>
          <p:cNvGraphicFramePr>
            <a:graphicFrameLocks/>
          </p:cNvGraphicFramePr>
          <p:nvPr>
            <p:extLst>
              <p:ext uri="{D42A27DB-BD31-4B8C-83A1-F6EECF244321}">
                <p14:modId xmlns:p14="http://schemas.microsoft.com/office/powerpoint/2010/main" val="2945834474"/>
              </p:ext>
            </p:extLst>
          </p:nvPr>
        </p:nvGraphicFramePr>
        <p:xfrm>
          <a:off x="5204252" y="4573589"/>
          <a:ext cx="4248149" cy="164592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190586">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428819">
                <a:tc>
                  <a:txBody>
                    <a:bodyPr/>
                    <a:lstStyle/>
                    <a:p>
                      <a:r>
                        <a:rPr lang="en-GB" sz="1000" b="1" noProof="0" dirty="0">
                          <a:solidFill>
                            <a:srgbClr val="000000"/>
                          </a:solidFill>
                        </a:rPr>
                        <a:t>Limited access to services on premise</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AI application (especially GenAI application) developments cannot occur on premise because the Amazon </a:t>
                      </a:r>
                      <a:r>
                        <a:rPr lang="en-GB" sz="1000" noProof="0" dirty="0" err="1">
                          <a:solidFill>
                            <a:schemeClr val="tx1"/>
                          </a:solidFill>
                        </a:rPr>
                        <a:t>BedRock</a:t>
                      </a:r>
                      <a:r>
                        <a:rPr lang="en-GB" sz="1000" noProof="0" dirty="0">
                          <a:solidFill>
                            <a:schemeClr val="tx1"/>
                          </a:solidFill>
                        </a:rPr>
                        <a:t> service i</a:t>
                      </a:r>
                      <a:r>
                        <a:rPr lang="en-GB" sz="1000" b="0" i="0" kern="1200" noProof="0" dirty="0">
                          <a:solidFill>
                            <a:schemeClr val="dk1"/>
                          </a:solidFill>
                          <a:effectLst/>
                          <a:latin typeface="+mn-lt"/>
                          <a:ea typeface="+mn-ea"/>
                          <a:cs typeface="+mn-cs"/>
                        </a:rPr>
                        <a:t>s not available for private or on-premises deployments.</a:t>
                      </a:r>
                      <a:endParaRPr lang="en-GB" sz="1000" noProof="0" dirty="0">
                        <a:solidFill>
                          <a:schemeClr val="tx1"/>
                        </a:solidFill>
                      </a:endParaRP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r h="54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000000"/>
                          </a:solidFill>
                        </a:rPr>
                        <a:t>Limited enterprise reach </a:t>
                      </a:r>
                    </a:p>
                  </a:txBody>
                  <a:tcPr anchor="ctr">
                    <a:lnL w="12700" cap="flat" cmpd="sng" algn="ctr">
                      <a:solidFill>
                        <a:schemeClr val="bg1"/>
                      </a:solidFill>
                      <a:prstDash val="solid"/>
                      <a:round/>
                      <a:headEnd type="none" w="med" len="med"/>
                      <a:tailEnd type="none" w="med" len="med"/>
                    </a:lnL>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AWS has a relatively weak enterprise play, unlike Microsoft Azure, which has strong enterprise application offerings that provide a direct channel for operators to consume some of its AI platform services. </a:t>
                      </a:r>
                    </a:p>
                  </a:txBody>
                  <a:tcPr anchor="ctr">
                    <a:lnR w="12700" cap="flat" cmpd="sng" algn="ctr">
                      <a:solidFill>
                        <a:schemeClr val="bg1"/>
                      </a:solidFill>
                      <a:prstDash val="solid"/>
                      <a:round/>
                      <a:headEnd type="none" w="med" len="med"/>
                      <a:tailEnd type="none" w="med" len="med"/>
                    </a:lnR>
                    <a:solidFill>
                      <a:srgbClr val="FCDEE1"/>
                    </a:solidFill>
                  </a:tcPr>
                </a:tc>
                <a:extLst>
                  <a:ext uri="{0D108BD9-81ED-4DB2-BD59-A6C34878D82A}">
                    <a16:rowId xmlns:a16="http://schemas.microsoft.com/office/drawing/2014/main" val="1552108471"/>
                  </a:ext>
                </a:extLst>
              </a:tr>
            </a:tbl>
          </a:graphicData>
        </a:graphic>
      </p:graphicFrame>
      <p:sp>
        <p:nvSpPr>
          <p:cNvPr id="12" name="TextBox 11">
            <a:extLst>
              <a:ext uri="{FF2B5EF4-FFF2-40B4-BE49-F238E27FC236}">
                <a16:creationId xmlns:a16="http://schemas.microsoft.com/office/drawing/2014/main" id="{BBC95811-1464-F626-96FC-06D04BBFAC26}"/>
              </a:ext>
            </a:extLst>
          </p:cNvPr>
          <p:cNvSpPr txBox="1"/>
          <p:nvPr/>
        </p:nvSpPr>
        <p:spPr>
          <a:xfrm>
            <a:off x="6789699" y="6197284"/>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09779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304D-A34F-5767-E458-5B0B9952D50F}"/>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CBB3B53-E02D-CA16-2C9D-9CA62C91BF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5CBB3B53-E02D-CA16-2C9D-9CA62C91BF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55671442-FD27-5E8C-462C-CDE47C213FDE}"/>
              </a:ext>
            </a:extLst>
          </p:cNvPr>
          <p:cNvSpPr>
            <a:spLocks noGrp="1"/>
          </p:cNvSpPr>
          <p:nvPr>
            <p:ph type="body" sz="quarter" idx="15"/>
          </p:nvPr>
        </p:nvSpPr>
        <p:spPr/>
        <p:txBody>
          <a:bodyPr/>
          <a:lstStyle/>
          <a:p>
            <a:r>
              <a:rPr lang="en-GB" noProof="0" dirty="0">
                <a:solidFill>
                  <a:schemeClr val="tx1"/>
                </a:solidFill>
              </a:rPr>
              <a:t>Figure 2</a:t>
            </a:r>
            <a:r>
              <a:rPr lang="en-GB" noProof="0" dirty="0"/>
              <a:t>1</a:t>
            </a:r>
            <a:r>
              <a:rPr lang="en-GB" noProof="0" dirty="0">
                <a:solidFill>
                  <a:schemeClr val="tx1"/>
                </a:solidFill>
              </a:rPr>
              <a:t>: </a:t>
            </a:r>
            <a:r>
              <a:rPr lang="en-GB" noProof="0" dirty="0"/>
              <a:t>Key data for AWS</a:t>
            </a:r>
            <a:endParaRPr lang="en-GB" noProof="0" dirty="0">
              <a:solidFill>
                <a:schemeClr val="tx1"/>
              </a:solidFill>
            </a:endParaRPr>
          </a:p>
          <a:p>
            <a:endParaRPr lang="en-GB" noProof="0" dirty="0"/>
          </a:p>
        </p:txBody>
      </p:sp>
      <p:sp>
        <p:nvSpPr>
          <p:cNvPr id="6" name="Slide Number Placeholder 5">
            <a:extLst>
              <a:ext uri="{FF2B5EF4-FFF2-40B4-BE49-F238E27FC236}">
                <a16:creationId xmlns:a16="http://schemas.microsoft.com/office/drawing/2014/main" id="{CBA0F397-3689-7CDA-B7A2-5A65B877A6DA}"/>
              </a:ext>
            </a:extLst>
          </p:cNvPr>
          <p:cNvSpPr>
            <a:spLocks noGrp="1"/>
          </p:cNvSpPr>
          <p:nvPr>
            <p:ph type="sldNum" sz="quarter" idx="4"/>
          </p:nvPr>
        </p:nvSpPr>
        <p:spPr/>
        <p:txBody>
          <a:bodyPr/>
          <a:lstStyle/>
          <a:p>
            <a:fld id="{E78626B2-E168-480E-BAE6-B60060C6AB83}" type="slidenum">
              <a:rPr lang="en-GB" noProof="0" smtClean="0"/>
              <a:pPr/>
              <a:t>24</a:t>
            </a:fld>
            <a:endParaRPr lang="en-GB" noProof="0" dirty="0"/>
          </a:p>
        </p:txBody>
      </p:sp>
      <p:sp>
        <p:nvSpPr>
          <p:cNvPr id="7" name="Title 6">
            <a:extLst>
              <a:ext uri="{FF2B5EF4-FFF2-40B4-BE49-F238E27FC236}">
                <a16:creationId xmlns:a16="http://schemas.microsoft.com/office/drawing/2014/main" id="{8F60103E-FE45-99B5-9147-7977EA7185C2}"/>
              </a:ext>
            </a:extLst>
          </p:cNvPr>
          <p:cNvSpPr>
            <a:spLocks noGrp="1"/>
          </p:cNvSpPr>
          <p:nvPr>
            <p:ph type="title"/>
          </p:nvPr>
        </p:nvSpPr>
        <p:spPr/>
        <p:txBody>
          <a:bodyPr vert="horz"/>
          <a:lstStyle/>
          <a:p>
            <a:r>
              <a:rPr lang="en-GB" noProof="0" dirty="0"/>
              <a:t>Amazon Web Services (AWS): data platform strategy overview</a:t>
            </a:r>
          </a:p>
        </p:txBody>
      </p:sp>
      <p:sp>
        <p:nvSpPr>
          <p:cNvPr id="5" name="Text Placeholder 4">
            <a:extLst>
              <a:ext uri="{FF2B5EF4-FFF2-40B4-BE49-F238E27FC236}">
                <a16:creationId xmlns:a16="http://schemas.microsoft.com/office/drawing/2014/main" id="{16DCAD15-2AE5-4C9F-21C9-5837501152F0}"/>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AWS’s data platform strategy focuses on enabling operators to modernise data environments while maximising value from data. </a:t>
            </a:r>
          </a:p>
          <a:p>
            <a:pPr marL="1588">
              <a:buClr>
                <a:srgbClr val="282887"/>
              </a:buClr>
            </a:pPr>
            <a:r>
              <a:rPr lang="en-GB" noProof="0" dirty="0"/>
              <a:t>AWS offers data platform services that enable centralised and decentralised management of data. Its solution aligns with principles of modern data architecture such as data </a:t>
            </a:r>
            <a:r>
              <a:rPr lang="en-GB" noProof="0" dirty="0" err="1"/>
              <a:t>lakehouse</a:t>
            </a:r>
            <a:r>
              <a:rPr lang="en-GB" noProof="0" dirty="0"/>
              <a:t> and data mesh to help address challenges that telecoms operators are facing around the governing and sharing of data. For example, the data mesh architecture distributes data pipeline ownership and quality assurance to the data producers, while giving controlled access to data consumers using common catalogue and governance policies in the cloud. Operators can use the data mesh architecture to offer business, network and data practitioners’ access to common data and tools for use cases such as AI and automation.</a:t>
            </a:r>
          </a:p>
          <a:p>
            <a:pPr marL="1588">
              <a:buClr>
                <a:srgbClr val="282887"/>
              </a:buClr>
            </a:pPr>
            <a:r>
              <a:rPr lang="en-GB" noProof="0" dirty="0"/>
              <a:t>AWS offers a broad array of data platform services including Amazon S3, its scalable data lake service which often forms the foundation of operators’ deployments. Other key services are Amazon Glue for ETL processes, Amazon Kinesis for streaming data and Amazon EMR for big data processing workloads. For data governance, AWS Lake Formation is available to operators to simplify creation of data lakes with tools that enable governance and data sharing. </a:t>
            </a:r>
          </a:p>
          <a:p>
            <a:pPr marL="1588">
              <a:buClr>
                <a:srgbClr val="282887"/>
              </a:buClr>
            </a:pPr>
            <a:r>
              <a:rPr lang="en-GB" noProof="0" dirty="0"/>
              <a:t>AWS partners with companies such as IBM Consulting and Thoughtworks to implement its data platforms services. AWS also partners with other data platform providers such as Snowflake, Cloudera and Teradata to provide more comprehensive data platform solutions to operators. </a:t>
            </a:r>
          </a:p>
        </p:txBody>
      </p:sp>
      <p:sp>
        <p:nvSpPr>
          <p:cNvPr id="11" name="TextBox 10">
            <a:extLst>
              <a:ext uri="{FF2B5EF4-FFF2-40B4-BE49-F238E27FC236}">
                <a16:creationId xmlns:a16="http://schemas.microsoft.com/office/drawing/2014/main" id="{27E12576-F4AB-D4B7-1E23-2EA644C2351B}"/>
              </a:ext>
            </a:extLst>
          </p:cNvPr>
          <p:cNvSpPr txBox="1"/>
          <p:nvPr/>
        </p:nvSpPr>
        <p:spPr>
          <a:xfrm>
            <a:off x="6752438" y="5820434"/>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graphicFrame>
        <p:nvGraphicFramePr>
          <p:cNvPr id="14" name="Picture Placeholder 13">
            <a:extLst>
              <a:ext uri="{FF2B5EF4-FFF2-40B4-BE49-F238E27FC236}">
                <a16:creationId xmlns:a16="http://schemas.microsoft.com/office/drawing/2014/main" id="{523E7073-D8FA-826F-D017-3AC40786CC45}"/>
              </a:ext>
            </a:extLst>
          </p:cNvPr>
          <p:cNvGraphicFramePr>
            <a:graphicFrameLocks noGrp="1"/>
          </p:cNvGraphicFramePr>
          <p:nvPr>
            <p:ph type="tbl" sz="quarter" idx="13"/>
            <p:extLst>
              <p:ext uri="{D42A27DB-BD31-4B8C-83A1-F6EECF244321}">
                <p14:modId xmlns:p14="http://schemas.microsoft.com/office/powerpoint/2010/main" val="3088596229"/>
              </p:ext>
            </p:extLst>
          </p:nvPr>
        </p:nvGraphicFramePr>
        <p:xfrm>
          <a:off x="5205413" y="1677988"/>
          <a:ext cx="4248149" cy="4038711"/>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588942">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lvl="0" indent="-171450" algn="l">
                        <a:buSzPct val="110000"/>
                        <a:buFont typeface="Arial" panose="020B0604020202020204" pitchFamily="34" charset="0"/>
                        <a:buChar char="•"/>
                      </a:pPr>
                      <a:r>
                        <a:rPr lang="en-GB" b="0" noProof="0" dirty="0">
                          <a:solidFill>
                            <a:schemeClr val="tx1"/>
                          </a:solidFill>
                        </a:rPr>
                        <a:t>Amazon Web Services (AWS) was founded in 2002 and launched cloud services in 2006 </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53620">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noProof="0" dirty="0"/>
                        <a:t>Amazon revenue for 2024: USD638 billion (+11% year on year) </a:t>
                      </a:r>
                    </a:p>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noProof="0" dirty="0"/>
                        <a:t>AWS revenue for 2024: USD107.6 billion (+19% year on year)</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588942">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10000"/>
                        <a:buFont typeface="Arial" panose="020B0604020202020204" pitchFamily="34" charset="0"/>
                        <a:buChar char="•"/>
                        <a:tabLst/>
                        <a:defRPr/>
                      </a:pPr>
                      <a:r>
                        <a:rPr lang="en-GB" sz="1000" kern="1200" noProof="0" dirty="0">
                          <a:solidFill>
                            <a:schemeClr val="dk1"/>
                          </a:solidFill>
                          <a:latin typeface="+mn-lt"/>
                          <a:ea typeface="+mn-ea"/>
                          <a:cs typeface="+mn-cs"/>
                        </a:rPr>
                        <a:t>Axiata, T-Mobile, NTT DOCOMO, KDDI, BT, Telenor, Telefónica, Orange, Vodafone, Comcast, Verizon, DISH and Swisscom</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937802">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rgbClr val="000000"/>
                          </a:solidFill>
                          <a:latin typeface="+mn-lt"/>
                        </a:rPr>
                        <a:t>Telecoms ISV: Amdocs, Ericsson, Nokia</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rgbClr val="000000"/>
                          </a:solidFill>
                          <a:latin typeface="+mn-lt"/>
                        </a:rPr>
                        <a:t>Professional services: Deloitte, IBM Consulting, </a:t>
                      </a:r>
                      <a:r>
                        <a:rPr lang="en-GB" sz="1000" b="0" i="0" noProof="0" dirty="0" err="1">
                          <a:solidFill>
                            <a:srgbClr val="000000"/>
                          </a:solidFill>
                          <a:latin typeface="+mn-lt"/>
                        </a:rPr>
                        <a:t>Prodapt</a:t>
                      </a:r>
                      <a:r>
                        <a:rPr lang="en-GB" sz="1000" b="0" i="0" noProof="0" dirty="0">
                          <a:solidFill>
                            <a:srgbClr val="000000"/>
                          </a:solidFill>
                          <a:latin typeface="+mn-lt"/>
                        </a:rPr>
                        <a:t>, TCS, Tech Mahindra, </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rgbClr val="000000"/>
                          </a:solidFill>
                          <a:latin typeface="+mn-lt"/>
                        </a:rPr>
                        <a:t>Data platform providers: Snowflake</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1221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rtl="0">
                        <a:buClr>
                          <a:schemeClr val="tx1"/>
                        </a:buClr>
                        <a:buSzPct val="110000"/>
                        <a:buFont typeface="Arial" panose="020B0604020202020204" pitchFamily="34" charset="0"/>
                        <a:buChar char="•"/>
                        <a:tabLst/>
                      </a:pPr>
                      <a:r>
                        <a:rPr lang="en-GB" sz="1000" kern="1200" noProof="0" dirty="0">
                          <a:solidFill>
                            <a:schemeClr val="dk1"/>
                          </a:solidFill>
                          <a:latin typeface="+mn-lt"/>
                          <a:ea typeface="+mn-ea"/>
                          <a:cs typeface="+mn-cs"/>
                        </a:rPr>
                        <a:t>Products: Amazon S3, Amazon RedShift, Amazon Glue, Amazon Kinesis, Amazon EMR, AWS Lake Formation</a:t>
                      </a:r>
                      <a:endParaRPr lang="en-GB" noProof="0" dirty="0"/>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Tree>
    <p:extLst>
      <p:ext uri="{BB962C8B-B14F-4D97-AF65-F5344CB8AC3E}">
        <p14:creationId xmlns:p14="http://schemas.microsoft.com/office/powerpoint/2010/main" val="137612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791FE-4DCD-37B8-270B-0D974F133004}"/>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C202FA2-18E9-8417-CD54-33D15E584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7C202FA2-18E9-8417-CD54-33D15E584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4D3119C5-EB7A-9B84-F743-C6AC864AA01E}"/>
              </a:ext>
            </a:extLst>
          </p:cNvPr>
          <p:cNvGraphicFramePr>
            <a:graphicFrameLocks noGrp="1"/>
          </p:cNvGraphicFramePr>
          <p:nvPr>
            <p:ph type="pic" sz="quarter" idx="11"/>
            <p:extLst>
              <p:ext uri="{D42A27DB-BD31-4B8C-83A1-F6EECF244321}">
                <p14:modId xmlns:p14="http://schemas.microsoft.com/office/powerpoint/2010/main" val="4272404756"/>
              </p:ext>
            </p:extLst>
          </p:nvPr>
        </p:nvGraphicFramePr>
        <p:xfrm>
          <a:off x="5205413" y="1677988"/>
          <a:ext cx="4248150" cy="2980717"/>
        </p:xfrm>
        <a:graphic>
          <a:graphicData uri="http://schemas.openxmlformats.org/drawingml/2006/table">
            <a:tbl>
              <a:tblPr firstRow="1" bandRow="1">
                <a:tableStyleId>{00A15C55-8517-42AA-B614-E9B94910E393}</a:tableStyleId>
              </a:tblPr>
              <a:tblGrid>
                <a:gridCol w="1000906">
                  <a:extLst>
                    <a:ext uri="{9D8B030D-6E8A-4147-A177-3AD203B41FA5}">
                      <a16:colId xmlns:a16="http://schemas.microsoft.com/office/drawing/2014/main" val="815519427"/>
                    </a:ext>
                  </a:extLst>
                </a:gridCol>
                <a:gridCol w="3247244">
                  <a:extLst>
                    <a:ext uri="{9D8B030D-6E8A-4147-A177-3AD203B41FA5}">
                      <a16:colId xmlns:a16="http://schemas.microsoft.com/office/drawing/2014/main" val="878523597"/>
                    </a:ext>
                  </a:extLst>
                </a:gridCol>
              </a:tblGrid>
              <a:tr h="220437">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33757">
                <a:tc>
                  <a:txBody>
                    <a:bodyPr/>
                    <a:lstStyle/>
                    <a:p>
                      <a:r>
                        <a:rPr lang="en-GB" sz="1000" noProof="0" dirty="0">
                          <a:solidFill>
                            <a:srgbClr val="000000"/>
                          </a:solidFill>
                        </a:rPr>
                        <a:t>Comprehensive yet flexible offering</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AWS’ data platform service portfolio is quite broad. It also recognises that customers want the flexibility to choose solutions from third parties.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633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Strong focus on data governance and security</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AWS Lake Formation ensures operators have the right governance and security structure in place to enable central management and governance of their data assets.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495984">
                <a:tc>
                  <a:txBody>
                    <a:bodyPr/>
                    <a:lstStyle/>
                    <a:p>
                      <a:pPr marL="0" marR="0" lvl="0" indent="0" algn="l" rtl="0" eaLnBrk="1" fontAlgn="auto" latinLnBrk="0" hangingPunct="1">
                        <a:lnSpc>
                          <a:spcPct val="100000"/>
                        </a:lnSpc>
                        <a:spcBef>
                          <a:spcPts val="0"/>
                        </a:spcBef>
                        <a:spcAft>
                          <a:spcPts val="0"/>
                        </a:spcAft>
                        <a:buClrTx/>
                        <a:buSzTx/>
                        <a:buFontTx/>
                        <a:buNone/>
                      </a:pPr>
                      <a:r>
                        <a:rPr lang="en-GB" sz="1000" strike="noStrike" baseline="0" noProof="0" dirty="0">
                          <a:solidFill>
                            <a:schemeClr val="tx1"/>
                          </a:solidFill>
                          <a:latin typeface="+mn-lt"/>
                        </a:rPr>
                        <a:t>Support for industry standards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strike="noStrike" baseline="0" noProof="0" dirty="0">
                          <a:solidFill>
                            <a:schemeClr val="tx1"/>
                          </a:solidFill>
                          <a:latin typeface="+mn-lt"/>
                        </a:rPr>
                        <a:t>AWS’s telecoms-specific data platform offering, </a:t>
                      </a:r>
                      <a:r>
                        <a:rPr lang="en-GB" sz="1000" strike="noStrike" baseline="0" noProof="0" dirty="0" err="1">
                          <a:solidFill>
                            <a:schemeClr val="tx1"/>
                          </a:solidFill>
                          <a:latin typeface="+mn-lt"/>
                        </a:rPr>
                        <a:t>TelcoLake</a:t>
                      </a:r>
                      <a:r>
                        <a:rPr lang="en-GB" sz="1000" strike="noStrike" baseline="0" noProof="0" dirty="0">
                          <a:solidFill>
                            <a:schemeClr val="tx1"/>
                          </a:solidFill>
                          <a:latin typeface="+mn-lt"/>
                        </a:rPr>
                        <a:t>, adopts industry standards (such as TM Forum’s SID model), which eases deployment in telecoms environments.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771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Strong partner ecosystem</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AWS partners with several companies, including system integrators (SIs), consulting firms and technology providers, to offer more comprehensive solutions to operators. This enables operators to derive maximum return on investment and enjoy flexibility of choice.</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8AD413C9-38DD-852F-DD67-00287971ACA2}"/>
              </a:ext>
            </a:extLst>
          </p:cNvPr>
          <p:cNvSpPr>
            <a:spLocks noGrp="1"/>
          </p:cNvSpPr>
          <p:nvPr>
            <p:ph type="body" sz="quarter" idx="15"/>
          </p:nvPr>
        </p:nvSpPr>
        <p:spPr/>
        <p:txBody>
          <a:bodyPr/>
          <a:lstStyle/>
          <a:p>
            <a:r>
              <a:rPr lang="en-GB" noProof="0" dirty="0">
                <a:solidFill>
                  <a:schemeClr val="tx1"/>
                </a:solidFill>
              </a:rPr>
              <a:t>Figure 2</a:t>
            </a:r>
            <a:r>
              <a:rPr lang="en-GB" noProof="0" dirty="0"/>
              <a:t>2</a:t>
            </a:r>
            <a:r>
              <a:rPr lang="en-GB" noProof="0" dirty="0">
                <a:solidFill>
                  <a:schemeClr val="tx1"/>
                </a:solidFill>
              </a:rPr>
              <a:t>: </a:t>
            </a:r>
            <a:r>
              <a:rPr lang="en-GB" noProof="0" dirty="0"/>
              <a:t>AWS’</a:t>
            </a:r>
            <a:r>
              <a:rPr lang="en-GB" noProof="0" dirty="0">
                <a:solidFill>
                  <a:schemeClr val="tx1"/>
                </a:solidFill>
              </a:rPr>
              <a:t> strengths and weaknesses</a:t>
            </a:r>
          </a:p>
        </p:txBody>
      </p:sp>
      <p:sp>
        <p:nvSpPr>
          <p:cNvPr id="6" name="Slide Number Placeholder 5">
            <a:extLst>
              <a:ext uri="{FF2B5EF4-FFF2-40B4-BE49-F238E27FC236}">
                <a16:creationId xmlns:a16="http://schemas.microsoft.com/office/drawing/2014/main" id="{5C36AE49-DD2E-BD9D-52FF-FD9F136F97FE}"/>
              </a:ext>
            </a:extLst>
          </p:cNvPr>
          <p:cNvSpPr>
            <a:spLocks noGrp="1"/>
          </p:cNvSpPr>
          <p:nvPr>
            <p:ph type="sldNum" sz="quarter" idx="4"/>
          </p:nvPr>
        </p:nvSpPr>
        <p:spPr/>
        <p:txBody>
          <a:bodyPr/>
          <a:lstStyle/>
          <a:p>
            <a:fld id="{E78626B2-E168-480E-BAE6-B60060C6AB83}" type="slidenum">
              <a:rPr lang="en-GB" noProof="0" smtClean="0"/>
              <a:pPr/>
              <a:t>25</a:t>
            </a:fld>
            <a:endParaRPr lang="en-GB" noProof="0" dirty="0"/>
          </a:p>
        </p:txBody>
      </p:sp>
      <p:sp>
        <p:nvSpPr>
          <p:cNvPr id="7" name="Title 6">
            <a:extLst>
              <a:ext uri="{FF2B5EF4-FFF2-40B4-BE49-F238E27FC236}">
                <a16:creationId xmlns:a16="http://schemas.microsoft.com/office/drawing/2014/main" id="{88EDB85F-3345-7D43-59DB-27B396AA964E}"/>
              </a:ext>
            </a:extLst>
          </p:cNvPr>
          <p:cNvSpPr>
            <a:spLocks noGrp="1"/>
          </p:cNvSpPr>
          <p:nvPr>
            <p:ph type="title"/>
          </p:nvPr>
        </p:nvSpPr>
        <p:spPr/>
        <p:txBody>
          <a:bodyPr vert="horz"/>
          <a:lstStyle/>
          <a:p>
            <a:r>
              <a:rPr lang="en-GB" noProof="0" dirty="0"/>
              <a:t>Amazon Web Services (AWS): data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B2A27E40-E23C-9F19-8DA2-F7F2A02B1956}"/>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AWS’s data platform offering addresses key operator data requirements. However, pressure from competition will impact its market position.</a:t>
            </a:r>
          </a:p>
          <a:p>
            <a:r>
              <a:rPr lang="en-GB" noProof="0" dirty="0"/>
              <a:t>AWS offers a full-stack but flexible data platform solution that caters to the diverse needs of its telecom customers. In recognition of operators’ desire to freely select and use native AWS solutions and third-party vendors, the company’s strategy is designed to deliver this flexibility. This approach enables operators to tailor their deployments and maximise their return on investment.</a:t>
            </a:r>
          </a:p>
          <a:p>
            <a:r>
              <a:rPr lang="en-GB" noProof="0" dirty="0"/>
              <a:t>Other notable strengths of AWS are its strong commitment to data governance and security and its partner ecosystem. Through AWS Lake Formation, operators are equipped with robust governance frameworks and security measures, allowing for centralised management and oversight of their data assets. Other benefits include regulatory compliance and effective delivery of AI projects. AWS’ partner ecosystem further enhances its offering, enabling the vendor to deliver more holistic solutions and allowing operators to benefit from a wider range of expertise and technologies. </a:t>
            </a:r>
          </a:p>
          <a:p>
            <a:r>
              <a:rPr lang="en-GB" noProof="0" dirty="0"/>
              <a:t>AWS also faces certain challenges. The competitive landscape is intensifying, with rivals such as Google Cloud perceived to have more advanced data platform solutions and has won more telecoms deals. Additionally, AWS’s data platform strategy is less focused on supporting hybrid cloud deployments compared to competitors like Microsoft Azure. This could limit its appeal to operators seeking greater integration between on-premises and cloud environments.</a:t>
            </a:r>
          </a:p>
        </p:txBody>
      </p:sp>
      <p:graphicFrame>
        <p:nvGraphicFramePr>
          <p:cNvPr id="11" name="Table Placeholder 13">
            <a:extLst>
              <a:ext uri="{FF2B5EF4-FFF2-40B4-BE49-F238E27FC236}">
                <a16:creationId xmlns:a16="http://schemas.microsoft.com/office/drawing/2014/main" id="{E5BC70C7-C169-B3F5-366F-F14817FE7176}"/>
              </a:ext>
            </a:extLst>
          </p:cNvPr>
          <p:cNvGraphicFramePr>
            <a:graphicFrameLocks/>
          </p:cNvGraphicFramePr>
          <p:nvPr>
            <p:extLst>
              <p:ext uri="{D42A27DB-BD31-4B8C-83A1-F6EECF244321}">
                <p14:modId xmlns:p14="http://schemas.microsoft.com/office/powerpoint/2010/main" val="867265215"/>
              </p:ext>
            </p:extLst>
          </p:nvPr>
        </p:nvGraphicFramePr>
        <p:xfrm>
          <a:off x="5204252" y="4658705"/>
          <a:ext cx="4248149" cy="134112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226237">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413466">
                <a:tc>
                  <a:txBody>
                    <a:bodyPr/>
                    <a:lstStyle/>
                    <a:p>
                      <a:r>
                        <a:rPr lang="en-GB" sz="1000" noProof="0" dirty="0">
                          <a:solidFill>
                            <a:srgbClr val="000000"/>
                          </a:solidFill>
                        </a:rPr>
                        <a:t>Increasing competition</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Despite holding the leading position for hosting telecoms cloud applications, peers such as Google Cloud are viewed as having more robust data platform offerings.</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r h="413466">
                <a:tc>
                  <a:txBody>
                    <a:bodyPr/>
                    <a:lstStyle/>
                    <a:p>
                      <a:r>
                        <a:rPr lang="en-GB" sz="1000" noProof="0" dirty="0">
                          <a:solidFill>
                            <a:srgbClr val="000000"/>
                          </a:solidFill>
                        </a:rPr>
                        <a:t>Less emphasis on its hybrid cloud support</a:t>
                      </a:r>
                    </a:p>
                  </a:txBody>
                  <a:tcPr anchor="ctr">
                    <a:lnL w="12700" cap="flat" cmpd="sng" algn="ctr">
                      <a:solidFill>
                        <a:schemeClr val="bg1"/>
                      </a:solidFill>
                      <a:prstDash val="solid"/>
                      <a:round/>
                      <a:headEnd type="none" w="med" len="med"/>
                      <a:tailEnd type="none" w="med" len="med"/>
                    </a:lnL>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AWS’s data platform strategy places less emphasis on its support for hybrid cloud deployments compared to competitors such as Microsoft Azure.</a:t>
                      </a:r>
                    </a:p>
                  </a:txBody>
                  <a:tcPr anchor="ctr">
                    <a:lnR w="12700" cap="flat" cmpd="sng" algn="ctr">
                      <a:solidFill>
                        <a:schemeClr val="bg1"/>
                      </a:solidFill>
                      <a:prstDash val="solid"/>
                      <a:round/>
                      <a:headEnd type="none" w="med" len="med"/>
                      <a:tailEnd type="none" w="med" len="med"/>
                    </a:lnR>
                    <a:solidFill>
                      <a:srgbClr val="FCDEE1"/>
                    </a:solidFill>
                  </a:tcPr>
                </a:tc>
                <a:extLst>
                  <a:ext uri="{0D108BD9-81ED-4DB2-BD59-A6C34878D82A}">
                    <a16:rowId xmlns:a16="http://schemas.microsoft.com/office/drawing/2014/main" val="1552108471"/>
                  </a:ext>
                </a:extLst>
              </a:tr>
            </a:tbl>
          </a:graphicData>
        </a:graphic>
      </p:graphicFrame>
      <p:sp>
        <p:nvSpPr>
          <p:cNvPr id="12" name="TextBox 11">
            <a:extLst>
              <a:ext uri="{FF2B5EF4-FFF2-40B4-BE49-F238E27FC236}">
                <a16:creationId xmlns:a16="http://schemas.microsoft.com/office/drawing/2014/main" id="{6662FDFC-7E7C-5D7D-817E-A6350B7F914F}"/>
              </a:ext>
            </a:extLst>
          </p:cNvPr>
          <p:cNvSpPr txBox="1"/>
          <p:nvPr/>
        </p:nvSpPr>
        <p:spPr>
          <a:xfrm>
            <a:off x="6821449" y="6027790"/>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14196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0FC5D-97A4-8260-3149-A704BECB4AA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81CE58E-61F3-1FB2-2D5F-1CEC89574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D81CE58E-61F3-1FB2-2D5F-1CEC89574A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5EB7ADEF-0B0F-28F3-5831-F3E40AD31DEF}"/>
              </a:ext>
            </a:extLst>
          </p:cNvPr>
          <p:cNvGraphicFramePr>
            <a:graphicFrameLocks noGrp="1"/>
          </p:cNvGraphicFramePr>
          <p:nvPr>
            <p:ph type="tbl" sz="quarter" idx="13"/>
          </p:nvPr>
        </p:nvGraphicFramePr>
        <p:xfrm>
          <a:off x="5205413" y="1677988"/>
          <a:ext cx="4248149" cy="4328160"/>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680743">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lvl="0" indent="-171450" algn="l">
                        <a:buSzPct val="110000"/>
                        <a:buFont typeface="Arial" panose="020B0604020202020204" pitchFamily="34" charset="0"/>
                        <a:buChar char="•"/>
                      </a:pPr>
                      <a:r>
                        <a:rPr lang="en-GB" sz="1000" b="0" noProof="0" dirty="0">
                          <a:solidFill>
                            <a:srgbClr val="000000"/>
                          </a:solidFill>
                          <a:latin typeface="+mn-lt"/>
                        </a:rPr>
                        <a:t>Founded in 2008, initially providing Hadoop solutions</a:t>
                      </a:r>
                    </a:p>
                    <a:p>
                      <a:pPr marL="171450" lvl="0" indent="-171450" algn="l">
                        <a:buSzPct val="110000"/>
                        <a:buFont typeface="Arial" panose="020B0604020202020204" pitchFamily="34" charset="0"/>
                        <a:buChar char="•"/>
                      </a:pPr>
                      <a:r>
                        <a:rPr lang="en-GB" sz="1000" b="0" noProof="0" dirty="0">
                          <a:solidFill>
                            <a:srgbClr val="000000"/>
                          </a:solidFill>
                          <a:latin typeface="+mn-lt"/>
                        </a:rPr>
                        <a:t>Headquartered in Santa Clara, California, USA</a:t>
                      </a:r>
                    </a:p>
                    <a:p>
                      <a:pPr marL="171450" lvl="0" indent="-171450" algn="l">
                        <a:buSzPct val="110000"/>
                        <a:buFont typeface="Arial" panose="020B0604020202020204" pitchFamily="34" charset="0"/>
                        <a:buChar char="•"/>
                      </a:pPr>
                      <a:r>
                        <a:rPr lang="en-GB" sz="1000" b="0" noProof="0" dirty="0">
                          <a:solidFill>
                            <a:srgbClr val="000000"/>
                          </a:solidFill>
                          <a:latin typeface="+mn-lt"/>
                        </a:rPr>
                        <a:t>Acquired by private equity firms KKR and Clayton, Dubilier &amp; Rice for USD5.3 billion in 2021</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0" indent="0" algn="l">
                        <a:buFont typeface="Wingdings" panose="05000000000000000000" pitchFamily="2" charset="2"/>
                        <a:buNone/>
                      </a:pPr>
                      <a:r>
                        <a:rPr lang="en-GB" sz="1000" noProof="0" dirty="0">
                          <a:solidFill>
                            <a:srgbClr val="000000"/>
                          </a:solidFill>
                          <a:latin typeface="+mn-lt"/>
                        </a:rPr>
                        <a:t>80 of the top 100 operators worldwide are Cloudera customers including:</a:t>
                      </a:r>
                    </a:p>
                    <a:p>
                      <a:pPr marL="171450" indent="-171450" algn="l">
                        <a:buSzPct val="110000"/>
                        <a:buFont typeface="Arial" panose="020B0604020202020204" pitchFamily="34" charset="0"/>
                        <a:buChar char="•"/>
                      </a:pPr>
                      <a:r>
                        <a:rPr lang="en-GB" sz="1000" noProof="0" dirty="0" err="1">
                          <a:solidFill>
                            <a:srgbClr val="000000"/>
                          </a:solidFill>
                          <a:latin typeface="+mn-lt"/>
                        </a:rPr>
                        <a:t>Azercell</a:t>
                      </a:r>
                      <a:r>
                        <a:rPr lang="en-GB" sz="1000" noProof="0" dirty="0">
                          <a:solidFill>
                            <a:srgbClr val="000000"/>
                          </a:solidFill>
                          <a:latin typeface="+mn-lt"/>
                        </a:rPr>
                        <a:t>, Bell, Bouygues Telecom, BT, Deutsche Telekom, </a:t>
                      </a:r>
                      <a:r>
                        <a:rPr lang="en-GB" sz="1000" noProof="0" dirty="0" err="1">
                          <a:solidFill>
                            <a:srgbClr val="000000"/>
                          </a:solidFill>
                          <a:latin typeface="+mn-lt"/>
                        </a:rPr>
                        <a:t>Fastweb</a:t>
                      </a:r>
                      <a:r>
                        <a:rPr lang="en-GB" sz="1000" noProof="0" dirty="0">
                          <a:solidFill>
                            <a:srgbClr val="000000"/>
                          </a:solidFill>
                          <a:latin typeface="+mn-lt"/>
                        </a:rPr>
                        <a:t>, Globe Telecom, KPN, LG U+, MTN, NTT Docomo, Singtel, Softbank, Telefónica, </a:t>
                      </a:r>
                      <a:r>
                        <a:rPr lang="en-GB" sz="1000" noProof="0" dirty="0" err="1">
                          <a:solidFill>
                            <a:srgbClr val="000000"/>
                          </a:solidFill>
                          <a:latin typeface="+mn-lt"/>
                        </a:rPr>
                        <a:t>Telkomsel</a:t>
                      </a:r>
                      <a:r>
                        <a:rPr lang="en-GB" sz="1000" noProof="0" dirty="0">
                          <a:solidFill>
                            <a:srgbClr val="000000"/>
                          </a:solidFill>
                          <a:latin typeface="+mn-lt"/>
                        </a:rPr>
                        <a:t>, Vodafone, Zain</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b="0" i="0" noProof="0" dirty="0">
                          <a:solidFill>
                            <a:srgbClr val="000000"/>
                          </a:solidFill>
                          <a:latin typeface="+mn-lt"/>
                        </a:rPr>
                        <a:t>Aboitiz Data Innovate, Accenture, AMD, AWS, Dell, Google Cloud, Hugging Face, IBM, Intel, Microsoft Azure, Nexus Cognitive, NVIDIA, Pinecone, Red Hat, Talend, TCS, Tech Mahindra</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a:buSzPct val="110000"/>
                        <a:buFont typeface="Arial" panose="020B0604020202020204" pitchFamily="34" charset="0"/>
                        <a:buChar char="•"/>
                      </a:pPr>
                      <a:r>
                        <a:rPr lang="en-GB" sz="1000" kern="1200" baseline="0" noProof="0" dirty="0">
                          <a:solidFill>
                            <a:srgbClr val="000000"/>
                          </a:solidFill>
                          <a:latin typeface="+mn-lt"/>
                          <a:ea typeface="+mn-ea"/>
                          <a:cs typeface="+mn-cs"/>
                        </a:rPr>
                        <a:t>Cloudera: Products</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Data Flow</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Stream Processing</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Data Engineering</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Data Warehouse</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Operational Database</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AI</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Data Hub</a:t>
                      </a:r>
                    </a:p>
                    <a:p>
                      <a:pPr marL="357188" lvl="1" indent="-174625" algn="l" defTabSz="914400" rtl="0" eaLnBrk="1" latinLnBrk="0" hangingPunct="1">
                        <a:buClrTx/>
                        <a:buSzPct val="100000"/>
                        <a:buFont typeface="Calibri" panose="020F0502020204030204" pitchFamily="34" charset="0"/>
                        <a:buChar char="–"/>
                      </a:pPr>
                      <a:r>
                        <a:rPr lang="en-GB" sz="1000" kern="1200" noProof="0" dirty="0">
                          <a:solidFill>
                            <a:schemeClr val="dk1"/>
                          </a:solidFill>
                          <a:latin typeface="+mn-lt"/>
                          <a:ea typeface="+mn-ea"/>
                          <a:cs typeface="+mn-cs"/>
                        </a:rPr>
                        <a:t>Cloudera SDX</a:t>
                      </a:r>
                    </a:p>
                    <a:p>
                      <a:pPr marL="171450" lvl="0" indent="-171450" algn="l">
                        <a:buSzPct val="110000"/>
                        <a:buFont typeface="Arial" panose="020B0604020202020204" pitchFamily="34" charset="0"/>
                        <a:buChar char="•"/>
                      </a:pPr>
                      <a:r>
                        <a:rPr lang="en-GB" sz="1000" kern="1200" noProof="0" dirty="0">
                          <a:solidFill>
                            <a:schemeClr val="dk1"/>
                          </a:solidFill>
                          <a:latin typeface="+mn-lt"/>
                          <a:ea typeface="+mn-ea"/>
                          <a:cs typeface="+mn-cs"/>
                        </a:rPr>
                        <a:t>Cloudera Professional Services</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9F6BDB93-4A64-6169-52D6-7D8E87C029DD}"/>
              </a:ext>
            </a:extLst>
          </p:cNvPr>
          <p:cNvSpPr>
            <a:spLocks noGrp="1"/>
          </p:cNvSpPr>
          <p:nvPr>
            <p:ph type="body" sz="quarter" idx="15"/>
          </p:nvPr>
        </p:nvSpPr>
        <p:spPr/>
        <p:txBody>
          <a:bodyPr/>
          <a:lstStyle/>
          <a:p>
            <a:r>
              <a:rPr lang="en-GB" noProof="0" dirty="0">
                <a:solidFill>
                  <a:schemeClr val="tx1"/>
                </a:solidFill>
              </a:rPr>
              <a:t>Figure 27: </a:t>
            </a:r>
            <a:r>
              <a:rPr lang="en-GB" noProof="0" dirty="0"/>
              <a:t>Key data for Cloudera</a:t>
            </a:r>
            <a:endParaRPr lang="en-GB" noProof="0" dirty="0">
              <a:solidFill>
                <a:schemeClr val="tx1"/>
              </a:solidFill>
            </a:endParaRPr>
          </a:p>
          <a:p>
            <a:endParaRPr lang="en-GB" noProof="0" dirty="0"/>
          </a:p>
        </p:txBody>
      </p:sp>
      <p:sp>
        <p:nvSpPr>
          <p:cNvPr id="6" name="Slide Number Placeholder 5">
            <a:extLst>
              <a:ext uri="{FF2B5EF4-FFF2-40B4-BE49-F238E27FC236}">
                <a16:creationId xmlns:a16="http://schemas.microsoft.com/office/drawing/2014/main" id="{6A84EB23-781D-0C96-B8AF-7C33CC39C86A}"/>
              </a:ext>
            </a:extLst>
          </p:cNvPr>
          <p:cNvSpPr>
            <a:spLocks noGrp="1"/>
          </p:cNvSpPr>
          <p:nvPr>
            <p:ph type="sldNum" sz="quarter" idx="4"/>
          </p:nvPr>
        </p:nvSpPr>
        <p:spPr/>
        <p:txBody>
          <a:bodyPr/>
          <a:lstStyle/>
          <a:p>
            <a:fld id="{E78626B2-E168-480E-BAE6-B60060C6AB83}" type="slidenum">
              <a:rPr lang="en-GB" noProof="0" smtClean="0"/>
              <a:pPr/>
              <a:t>26</a:t>
            </a:fld>
            <a:endParaRPr lang="en-GB" noProof="0" dirty="0"/>
          </a:p>
        </p:txBody>
      </p:sp>
      <p:sp>
        <p:nvSpPr>
          <p:cNvPr id="7" name="Title 6">
            <a:extLst>
              <a:ext uri="{FF2B5EF4-FFF2-40B4-BE49-F238E27FC236}">
                <a16:creationId xmlns:a16="http://schemas.microsoft.com/office/drawing/2014/main" id="{D85544EE-A075-D50B-F9A3-8966B379CC3D}"/>
              </a:ext>
            </a:extLst>
          </p:cNvPr>
          <p:cNvSpPr>
            <a:spLocks noGrp="1"/>
          </p:cNvSpPr>
          <p:nvPr>
            <p:ph type="title"/>
          </p:nvPr>
        </p:nvSpPr>
        <p:spPr/>
        <p:txBody>
          <a:bodyPr vert="horz"/>
          <a:lstStyle/>
          <a:p>
            <a:r>
              <a:rPr lang="en-GB" noProof="0" dirty="0"/>
              <a:t>Cloudera: data platform strategy overview</a:t>
            </a:r>
          </a:p>
        </p:txBody>
      </p:sp>
      <p:sp>
        <p:nvSpPr>
          <p:cNvPr id="5" name="Text Placeholder 4">
            <a:extLst>
              <a:ext uri="{FF2B5EF4-FFF2-40B4-BE49-F238E27FC236}">
                <a16:creationId xmlns:a16="http://schemas.microsoft.com/office/drawing/2014/main" id="{CB62F6C1-6EEA-630C-5869-756016C21D18}"/>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Cloudera data platform (CDH) is a cloud-native unified platform for data, analytics and AI. It is designed for hybrid data cloud deployments and supports the realisation of modern data architectures.</a:t>
            </a:r>
          </a:p>
          <a:p>
            <a:r>
              <a:rPr lang="en-GB" noProof="0" dirty="0"/>
              <a:t>CDH serves as a unified data platform that enables consistent management of data across on-premises, private and public cloud environments. Cloudera implements an open data </a:t>
            </a:r>
            <a:r>
              <a:rPr lang="en-GB" noProof="0" dirty="0" err="1"/>
              <a:t>lakehouse</a:t>
            </a:r>
            <a:r>
              <a:rPr lang="en-GB" noProof="0" dirty="0"/>
              <a:t> architecture based on open-source Apache projects. It also supports data fabric and mesh architectures thanks to the Cloudera Shared Data Experience (SDX) that integrates a set of security and governance technologies built on metadata. It delivers persistent context across all analytics workloads running either on premise or in public clouds</a:t>
            </a:r>
            <a:r>
              <a:rPr lang="en-GB" spc="-20" noProof="0" dirty="0"/>
              <a:t>. Cloudera’s single pane of glass observability solution </a:t>
            </a:r>
            <a:r>
              <a:rPr lang="en-GB" noProof="0" dirty="0"/>
              <a:t>allows operators to monitor and optimise the performance and health of Cloudera’s platform applications and infrastructure.</a:t>
            </a:r>
          </a:p>
          <a:p>
            <a:r>
              <a:rPr lang="en-GB" noProof="0" dirty="0"/>
              <a:t>Operators can use Cloudera for the streaming, ingestion and storage of network, IT and customer data, and to define and run analytics workloads (including stream processing on upstream data pipelines).</a:t>
            </a:r>
            <a:r>
              <a:rPr lang="en-GB" baseline="30000" noProof="0" dirty="0"/>
              <a:t>1</a:t>
            </a:r>
            <a:r>
              <a:rPr lang="en-GB" noProof="0" dirty="0"/>
              <a:t> The Cloudera AI platform (a component of CDH) enables data scientists to analyse and visualise data, train AI models (including GenAI models), deploy AI/ML workflows and manage model lifecycles, based on data in CDH. Cloudera offers Accelerators for ML Projects (AMPs), which are effectively templates for non-GenAI and GenAI applications.</a:t>
            </a:r>
            <a:r>
              <a:rPr lang="en-GB" baseline="30000" noProof="0" dirty="0"/>
              <a:t>2</a:t>
            </a:r>
            <a:r>
              <a:rPr lang="en-GB" noProof="0" dirty="0"/>
              <a:t> Cloudera supports open-source and commercial LLMs from providers such as </a:t>
            </a:r>
            <a:r>
              <a:rPr lang="en-GB" noProof="0" dirty="0" err="1"/>
              <a:t>HuggingFace</a:t>
            </a:r>
            <a:r>
              <a:rPr lang="en-GB" noProof="0" dirty="0"/>
              <a:t>, Mistral, Meta, and OpenAI.</a:t>
            </a:r>
            <a:endParaRPr lang="en-GB" strike="sngStrike" noProof="0" dirty="0">
              <a:highlight>
                <a:srgbClr val="FFFF00"/>
              </a:highlight>
            </a:endParaRPr>
          </a:p>
        </p:txBody>
      </p:sp>
      <p:sp>
        <p:nvSpPr>
          <p:cNvPr id="11" name="TextBox 10">
            <a:extLst>
              <a:ext uri="{FF2B5EF4-FFF2-40B4-BE49-F238E27FC236}">
                <a16:creationId xmlns:a16="http://schemas.microsoft.com/office/drawing/2014/main" id="{CD8613A9-2AAF-7C13-3CCE-43CAAACDD777}"/>
              </a:ext>
            </a:extLst>
          </p:cNvPr>
          <p:cNvSpPr txBox="1"/>
          <p:nvPr/>
        </p:nvSpPr>
        <p:spPr>
          <a:xfrm>
            <a:off x="6752438" y="6006148"/>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20360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6E52E-9948-0DC2-6E5D-02CEA38B9C69}"/>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EAA0A53-FF37-0BDB-5B61-C4B25667C1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EEAA0A53-FF37-0BDB-5B61-C4B25667C1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6D5F6D86-A9A6-7596-710D-D62BB6887597}"/>
              </a:ext>
            </a:extLst>
          </p:cNvPr>
          <p:cNvGraphicFramePr>
            <a:graphicFrameLocks noGrp="1"/>
          </p:cNvGraphicFramePr>
          <p:nvPr>
            <p:ph type="pic" sz="quarter" idx="11"/>
          </p:nvPr>
        </p:nvGraphicFramePr>
        <p:xfrm>
          <a:off x="5205413" y="1677988"/>
          <a:ext cx="4248150" cy="2494760"/>
        </p:xfrm>
        <a:graphic>
          <a:graphicData uri="http://schemas.openxmlformats.org/drawingml/2006/table">
            <a:tbl>
              <a:tblPr firstRow="1" bandRow="1">
                <a:tableStyleId>{00A15C55-8517-42AA-B614-E9B94910E393}</a:tableStyleId>
              </a:tblPr>
              <a:tblGrid>
                <a:gridCol w="1000906">
                  <a:extLst>
                    <a:ext uri="{9D8B030D-6E8A-4147-A177-3AD203B41FA5}">
                      <a16:colId xmlns:a16="http://schemas.microsoft.com/office/drawing/2014/main" val="815519427"/>
                    </a:ext>
                  </a:extLst>
                </a:gridCol>
                <a:gridCol w="3247244">
                  <a:extLst>
                    <a:ext uri="{9D8B030D-6E8A-4147-A177-3AD203B41FA5}">
                      <a16:colId xmlns:a16="http://schemas.microsoft.com/office/drawing/2014/main" val="878523597"/>
                    </a:ext>
                  </a:extLst>
                </a:gridCol>
              </a:tblGrid>
              <a:tr h="300200">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300200">
                <a:tc>
                  <a:txBody>
                    <a:bodyPr/>
                    <a:lstStyle/>
                    <a:p>
                      <a:r>
                        <a:rPr lang="en-GB" sz="1000" noProof="0" dirty="0">
                          <a:solidFill>
                            <a:srgbClr val="000000"/>
                          </a:solidFill>
                        </a:rPr>
                        <a:t>Experience with large data volumes</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Cloudera has demonstrated its proficiency in storing very large data volumes, having many customers individually using the platform to manage 250PB+ of data.</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3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Hybrid cloud strategy</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Cloudera support for hybrid cloud deployments allows the positioning of each workload to be optimised for cost and latency and prevents lock-in to any single public cloud.</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3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Observability capabilities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Cloudera’s observability capabilities help enhance the performance of its data platform and enables a data-driven approach to data/workload placement.</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3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Strong data governance capabilities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The governance and security capabilities of Cloudera SDX are central to the platform and help ensure consistency of data operations across hybrid cloud environments.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9E623EE1-51E9-5F6D-75C9-456E10F3D8A7}"/>
              </a:ext>
            </a:extLst>
          </p:cNvPr>
          <p:cNvSpPr>
            <a:spLocks noGrp="1"/>
          </p:cNvSpPr>
          <p:nvPr>
            <p:ph type="body" sz="quarter" idx="15"/>
          </p:nvPr>
        </p:nvSpPr>
        <p:spPr/>
        <p:txBody>
          <a:bodyPr/>
          <a:lstStyle/>
          <a:p>
            <a:r>
              <a:rPr lang="en-GB" noProof="0" dirty="0">
                <a:solidFill>
                  <a:schemeClr val="tx1"/>
                </a:solidFill>
              </a:rPr>
              <a:t>Figure 28: </a:t>
            </a:r>
            <a:r>
              <a:rPr lang="en-GB" noProof="0" dirty="0"/>
              <a:t>Cloudera’s</a:t>
            </a:r>
            <a:r>
              <a:rPr lang="en-GB" noProof="0" dirty="0">
                <a:solidFill>
                  <a:schemeClr val="tx1"/>
                </a:solidFill>
              </a:rPr>
              <a:t> strengths and weaknesses</a:t>
            </a:r>
          </a:p>
        </p:txBody>
      </p:sp>
      <p:sp>
        <p:nvSpPr>
          <p:cNvPr id="6" name="Slide Number Placeholder 5">
            <a:extLst>
              <a:ext uri="{FF2B5EF4-FFF2-40B4-BE49-F238E27FC236}">
                <a16:creationId xmlns:a16="http://schemas.microsoft.com/office/drawing/2014/main" id="{69D3328C-2BC1-04F8-BDF6-D006FEE69457}"/>
              </a:ext>
            </a:extLst>
          </p:cNvPr>
          <p:cNvSpPr>
            <a:spLocks noGrp="1"/>
          </p:cNvSpPr>
          <p:nvPr>
            <p:ph type="sldNum" sz="quarter" idx="4"/>
          </p:nvPr>
        </p:nvSpPr>
        <p:spPr/>
        <p:txBody>
          <a:bodyPr/>
          <a:lstStyle/>
          <a:p>
            <a:fld id="{E78626B2-E168-480E-BAE6-B60060C6AB83}" type="slidenum">
              <a:rPr lang="en-GB" noProof="0" smtClean="0"/>
              <a:pPr/>
              <a:t>27</a:t>
            </a:fld>
            <a:endParaRPr lang="en-GB" noProof="0" dirty="0"/>
          </a:p>
        </p:txBody>
      </p:sp>
      <p:sp>
        <p:nvSpPr>
          <p:cNvPr id="7" name="Title 6">
            <a:extLst>
              <a:ext uri="{FF2B5EF4-FFF2-40B4-BE49-F238E27FC236}">
                <a16:creationId xmlns:a16="http://schemas.microsoft.com/office/drawing/2014/main" id="{0FA55A32-8429-13E3-9923-DC87FFD2581D}"/>
              </a:ext>
            </a:extLst>
          </p:cNvPr>
          <p:cNvSpPr>
            <a:spLocks noGrp="1"/>
          </p:cNvSpPr>
          <p:nvPr>
            <p:ph type="title"/>
          </p:nvPr>
        </p:nvSpPr>
        <p:spPr/>
        <p:txBody>
          <a:bodyPr vert="horz"/>
          <a:lstStyle/>
          <a:p>
            <a:r>
              <a:rPr lang="en-GB" noProof="0" dirty="0">
                <a:solidFill>
                  <a:schemeClr val="tx2"/>
                </a:solidFill>
              </a:rPr>
              <a:t>Cloudera: data platform strategy analysis</a:t>
            </a:r>
            <a:endParaRPr lang="en-GB" noProof="0" dirty="0"/>
          </a:p>
        </p:txBody>
      </p:sp>
      <p:sp>
        <p:nvSpPr>
          <p:cNvPr id="5" name="Text Placeholder 4">
            <a:extLst>
              <a:ext uri="{FF2B5EF4-FFF2-40B4-BE49-F238E27FC236}">
                <a16:creationId xmlns:a16="http://schemas.microsoft.com/office/drawing/2014/main" id="{CD7707F2-F530-027E-6C7A-8BBEACB86206}"/>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Cloudera has a sizeable operator customer base, with operators appreciating the flexibility offered by its support for hybrid cloud deployments. However, competition from other data platform providers could impact its position.</a:t>
            </a:r>
          </a:p>
          <a:p>
            <a:r>
              <a:rPr lang="en-GB" noProof="0" dirty="0"/>
              <a:t>Cloudera gives operators the flexibility to place data and analytics workloads in their </a:t>
            </a:r>
            <a:r>
              <a:rPr lang="en-GB" dirty="0"/>
              <a:t>choice location </a:t>
            </a:r>
            <a:r>
              <a:rPr lang="en-GB" noProof="0" dirty="0"/>
              <a:t>based on economic, latency, regulatory or other factors, while enabling simplified management and governance across these distributed environments. In addition, Cloudera’s observability capabilities can be used to drive decision-making on workload placement.</a:t>
            </a:r>
          </a:p>
          <a:p>
            <a:r>
              <a:rPr lang="en-GB" noProof="0" dirty="0"/>
              <a:t>Cloudera’s edge analytics proposition will make it especially attractive for network analytics. The platform helps manage, control and monitor data collection and processing at the edge. Coupling this with its stream processing capabilities, Cloudera can help operators ingest, aggregate and analyse very large volumes of data from network devices at the edge and produce real-time insights. </a:t>
            </a:r>
          </a:p>
          <a:p>
            <a:r>
              <a:rPr lang="en-GB" noProof="0" dirty="0"/>
              <a:t>Cloudera supports building AI applications (including GenAI applications) that connect to an operators’ data stored within the platform. However, it will face strong competition from data platform providers that are offering extensive GenAI capabilities, especially from public cloud providers (PCPs). To better support operators building GenAI applications, Cloudera must continue to form partnerships to create GenAI AMPs, as it has done with Aboitiz Data Innovate and </a:t>
            </a:r>
            <a:r>
              <a:rPr lang="en-GB" noProof="0" dirty="0">
                <a:solidFill>
                  <a:srgbClr val="000000"/>
                </a:solidFill>
              </a:rPr>
              <a:t>Pinecone, for example.</a:t>
            </a:r>
            <a:endParaRPr lang="en-GB" noProof="0" dirty="0"/>
          </a:p>
        </p:txBody>
      </p:sp>
      <p:graphicFrame>
        <p:nvGraphicFramePr>
          <p:cNvPr id="11" name="Table Placeholder 13">
            <a:extLst>
              <a:ext uri="{FF2B5EF4-FFF2-40B4-BE49-F238E27FC236}">
                <a16:creationId xmlns:a16="http://schemas.microsoft.com/office/drawing/2014/main" id="{9ABD3449-AC20-3ED9-6D90-DDAB77F7ED18}"/>
              </a:ext>
            </a:extLst>
          </p:cNvPr>
          <p:cNvGraphicFramePr>
            <a:graphicFrameLocks/>
          </p:cNvGraphicFramePr>
          <p:nvPr/>
        </p:nvGraphicFramePr>
        <p:xfrm>
          <a:off x="5204252" y="4172748"/>
          <a:ext cx="4248149" cy="161084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300200">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300200">
                <a:tc>
                  <a:txBody>
                    <a:bodyPr/>
                    <a:lstStyle/>
                    <a:p>
                      <a:pPr rtl="0"/>
                      <a:r>
                        <a:rPr lang="en-GB" sz="1000" noProof="0" dirty="0"/>
                        <a:t>Strong competition</a:t>
                      </a:r>
                      <a:endParaRPr lang="en-GB" sz="1000" noProof="0" dirty="0">
                        <a:solidFill>
                          <a:srgbClr val="000000"/>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t>Cloudera faces strong competition from players including PCPs, Oracle, IBM, Databricks, Teradata and Snowflake. PCPs are particularly strong competitors given their integrated data and AI platform proposition. </a:t>
                      </a:r>
                      <a:r>
                        <a:rPr lang="en-GB" sz="1000" noProof="0" dirty="0">
                          <a:solidFill>
                            <a:srgbClr val="000000"/>
                          </a:solidFill>
                        </a:rPr>
                        <a:t>Furthermore, unlike Cloudera, Snowflake and Databricks are developing their own LLMs that operator customers can customise using their own data within the same private cloud environments.</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bl>
          </a:graphicData>
        </a:graphic>
      </p:graphicFrame>
      <p:sp>
        <p:nvSpPr>
          <p:cNvPr id="12" name="TextBox 11">
            <a:extLst>
              <a:ext uri="{FF2B5EF4-FFF2-40B4-BE49-F238E27FC236}">
                <a16:creationId xmlns:a16="http://schemas.microsoft.com/office/drawing/2014/main" id="{92897EFB-804D-0DFF-227E-34BBDCABB818}"/>
              </a:ext>
            </a:extLst>
          </p:cNvPr>
          <p:cNvSpPr txBox="1"/>
          <p:nvPr/>
        </p:nvSpPr>
        <p:spPr>
          <a:xfrm>
            <a:off x="6769061" y="5818240"/>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38835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8791ED4-FB6A-D9B0-3749-B930DB86B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28791ED4-FB6A-D9B0-3749-B930DB86B1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A745F937-8FCD-BEBF-CDB1-97AFDEB87502}"/>
              </a:ext>
            </a:extLst>
          </p:cNvPr>
          <p:cNvGraphicFramePr>
            <a:graphicFrameLocks noGrp="1"/>
          </p:cNvGraphicFramePr>
          <p:nvPr>
            <p:ph type="tbl" sz="quarter" idx="13"/>
          </p:nvPr>
        </p:nvGraphicFramePr>
        <p:xfrm>
          <a:off x="5205413" y="1677988"/>
          <a:ext cx="4248149" cy="4053909"/>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680743">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Google Cloud was launched in 2008 and became generally available in 2011</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80743">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noProof="0" dirty="0"/>
                        <a:t>USD</a:t>
                      </a:r>
                      <a:r>
                        <a:rPr lang="en-GB" sz="1000" b="0" i="0" kern="1200" noProof="0" dirty="0">
                          <a:solidFill>
                            <a:schemeClr val="dk1"/>
                          </a:solidFill>
                          <a:effectLst/>
                          <a:latin typeface="+mn-lt"/>
                          <a:ea typeface="+mn-ea"/>
                          <a:cs typeface="+mn-cs"/>
                        </a:rPr>
                        <a:t>43.2</a:t>
                      </a:r>
                      <a:r>
                        <a:rPr lang="en-GB" noProof="0" dirty="0"/>
                        <a:t> billion for 2024 (up 31% year on year) </a:t>
                      </a:r>
                      <a:endParaRPr lang="en-GB" sz="1000" b="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noProof="0" dirty="0">
                          <a:solidFill>
                            <a:srgbClr val="000000"/>
                          </a:solidFill>
                          <a:latin typeface="+mn-lt"/>
                        </a:rPr>
                        <a:t>Bell Canada, </a:t>
                      </a:r>
                      <a:r>
                        <a:rPr lang="en-GB" noProof="0" dirty="0"/>
                        <a:t>Bharti Airtel, BT, </a:t>
                      </a:r>
                      <a:r>
                        <a:rPr lang="en-GB" sz="1000" noProof="0" dirty="0">
                          <a:solidFill>
                            <a:srgbClr val="000000"/>
                          </a:solidFill>
                          <a:latin typeface="+mn-lt"/>
                        </a:rPr>
                        <a:t>Elisa, </a:t>
                      </a:r>
                      <a:r>
                        <a:rPr lang="en-GB" noProof="0" dirty="0"/>
                        <a:t>KDDI, Maxis, MTN, Orange, Smart Communications, </a:t>
                      </a:r>
                      <a:r>
                        <a:rPr lang="en-GB" noProof="0" dirty="0" err="1"/>
                        <a:t>Telkomsel</a:t>
                      </a:r>
                      <a:r>
                        <a:rPr lang="en-GB" noProof="0" dirty="0"/>
                        <a:t>, </a:t>
                      </a:r>
                      <a:r>
                        <a:rPr lang="en-GB" sz="1000" noProof="0" dirty="0">
                          <a:solidFill>
                            <a:srgbClr val="000000"/>
                          </a:solidFill>
                          <a:latin typeface="+mn-lt"/>
                        </a:rPr>
                        <a:t>TELUS, Turkcell, Vodafone,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endParaRPr lang="en-GB" sz="1000" b="0" i="0" noProof="0" dirty="0">
                        <a:solidFill>
                          <a:srgbClr val="000000"/>
                        </a:solidFill>
                        <a:latin typeface="+mn-lt"/>
                      </a:endParaRP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Telecoms ISVs: Amdocs, Calix, Ericsson, Nokia</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AI model partners: Anthropic, Cohere, </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Professional services: Accenture, Capgemini, </a:t>
                      </a:r>
                      <a:r>
                        <a:rPr lang="en-GB" sz="1000" b="0" i="0" noProof="0" dirty="0" err="1">
                          <a:solidFill>
                            <a:srgbClr val="000000"/>
                          </a:solidFill>
                          <a:latin typeface="+mn-lt"/>
                        </a:rPr>
                        <a:t>Datatonic</a:t>
                      </a:r>
                      <a:r>
                        <a:rPr lang="en-GB" sz="1000" b="0" i="0" noProof="0" dirty="0">
                          <a:solidFill>
                            <a:srgbClr val="000000"/>
                          </a:solidFill>
                          <a:latin typeface="+mn-lt"/>
                        </a:rPr>
                        <a:t>, </a:t>
                      </a:r>
                      <a:r>
                        <a:rPr lang="en-GB" sz="1000" b="0" i="0" noProof="0" dirty="0" err="1">
                          <a:solidFill>
                            <a:srgbClr val="000000"/>
                          </a:solidFill>
                          <a:latin typeface="+mn-lt"/>
                        </a:rPr>
                        <a:t>Fluentdata</a:t>
                      </a:r>
                      <a:r>
                        <a:rPr lang="en-GB" sz="1000" b="0" i="0" noProof="0" dirty="0">
                          <a:solidFill>
                            <a:srgbClr val="000000"/>
                          </a:solidFill>
                          <a:latin typeface="+mn-lt"/>
                        </a:rPr>
                        <a:t>, </a:t>
                      </a:r>
                      <a:r>
                        <a:rPr lang="en-GB" sz="1000" b="0" i="0" noProof="0" dirty="0" err="1">
                          <a:solidFill>
                            <a:srgbClr val="000000"/>
                          </a:solidFill>
                          <a:latin typeface="+mn-lt"/>
                        </a:rPr>
                        <a:t>Quantiphi</a:t>
                      </a:r>
                      <a:endParaRPr lang="en-GB" sz="1000" b="0" i="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b="1" kern="1200" baseline="0" noProof="0" dirty="0">
                          <a:solidFill>
                            <a:srgbClr val="000000"/>
                          </a:solidFill>
                          <a:latin typeface="+mn-lt"/>
                          <a:ea typeface="+mn-ea"/>
                          <a:cs typeface="+mn-cs"/>
                        </a:rPr>
                        <a:t>Products</a:t>
                      </a:r>
                      <a:r>
                        <a:rPr lang="en-GB" sz="1000" kern="1200" baseline="0" noProof="0" dirty="0">
                          <a:solidFill>
                            <a:srgbClr val="000000"/>
                          </a:solidFill>
                          <a:latin typeface="+mn-lt"/>
                          <a:ea typeface="+mn-ea"/>
                          <a:cs typeface="+mn-cs"/>
                        </a:rPr>
                        <a:t>: Vertex AI platform including </a:t>
                      </a:r>
                      <a:r>
                        <a:rPr lang="en-GB" sz="1000" b="0" i="0" kern="1200" noProof="0" dirty="0">
                          <a:solidFill>
                            <a:schemeClr val="dk1"/>
                          </a:solidFill>
                          <a:effectLst/>
                          <a:latin typeface="+mn-lt"/>
                          <a:ea typeface="+mn-ea"/>
                          <a:cs typeface="+mn-cs"/>
                        </a:rPr>
                        <a:t>Vertex AI Pipelines, Feature Store, Model Registry, Model Monitoring, Experiments, Workbench and Vertex ML Metadata</a:t>
                      </a:r>
                    </a:p>
                    <a:p>
                      <a:pPr marL="108000" indent="-108000" algn="l" rtl="0">
                        <a:buClr>
                          <a:schemeClr val="tx1"/>
                        </a:buClr>
                        <a:buFont typeface="Aleo Italic Thin Italic"/>
                        <a:buChar char="•"/>
                        <a:tabLst/>
                      </a:pPr>
                      <a:r>
                        <a:rPr lang="en-GB" sz="1000" b="1" i="0" kern="1200" noProof="0" dirty="0">
                          <a:solidFill>
                            <a:schemeClr val="dk1"/>
                          </a:solidFill>
                          <a:effectLst/>
                          <a:latin typeface="+mn-lt"/>
                          <a:ea typeface="+mn-ea"/>
                          <a:cs typeface="+mn-cs"/>
                        </a:rPr>
                        <a:t>Professional services</a:t>
                      </a:r>
                      <a:r>
                        <a:rPr lang="en-GB" sz="1000" b="0" i="0" kern="1200" noProof="0" dirty="0">
                          <a:solidFill>
                            <a:schemeClr val="dk1"/>
                          </a:solidFill>
                          <a:effectLst/>
                          <a:latin typeface="+mn-lt"/>
                          <a:ea typeface="+mn-ea"/>
                          <a:cs typeface="+mn-cs"/>
                        </a:rPr>
                        <a:t>: Google Cloud Consulting services, development and implementation support</a:t>
                      </a:r>
                      <a:endParaRPr lang="en-GB" sz="1000" b="0" kern="1200" noProof="0" dirty="0">
                        <a:solidFill>
                          <a:schemeClr val="dk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943474D0-ECD8-63D7-764D-0AF9AF91D6D0}"/>
              </a:ext>
            </a:extLst>
          </p:cNvPr>
          <p:cNvSpPr>
            <a:spLocks noGrp="1"/>
          </p:cNvSpPr>
          <p:nvPr>
            <p:ph type="body" sz="quarter" idx="15"/>
          </p:nvPr>
        </p:nvSpPr>
        <p:spPr/>
        <p:txBody>
          <a:bodyPr/>
          <a:lstStyle/>
          <a:p>
            <a:r>
              <a:rPr lang="en-GB" noProof="0" dirty="0"/>
              <a:t>Figure 1: Key data on Google Cloud’s AI platform</a:t>
            </a:r>
          </a:p>
        </p:txBody>
      </p:sp>
      <p:sp>
        <p:nvSpPr>
          <p:cNvPr id="6" name="Slide Number Placeholder 5">
            <a:extLst>
              <a:ext uri="{FF2B5EF4-FFF2-40B4-BE49-F238E27FC236}">
                <a16:creationId xmlns:a16="http://schemas.microsoft.com/office/drawing/2014/main" id="{CA9AB3FD-C19D-33AF-4916-6359AC80151A}"/>
              </a:ext>
            </a:extLst>
          </p:cNvPr>
          <p:cNvSpPr>
            <a:spLocks noGrp="1"/>
          </p:cNvSpPr>
          <p:nvPr>
            <p:ph type="sldNum" sz="quarter" idx="4"/>
          </p:nvPr>
        </p:nvSpPr>
        <p:spPr/>
        <p:txBody>
          <a:bodyPr/>
          <a:lstStyle/>
          <a:p>
            <a:fld id="{E78626B2-E168-480E-BAE6-B60060C6AB83}" type="slidenum">
              <a:rPr lang="en-GB" noProof="0" smtClean="0"/>
              <a:pPr/>
              <a:t>28</a:t>
            </a:fld>
            <a:endParaRPr lang="en-GB" noProof="0" dirty="0"/>
          </a:p>
        </p:txBody>
      </p:sp>
      <p:sp>
        <p:nvSpPr>
          <p:cNvPr id="7" name="Title 6">
            <a:extLst>
              <a:ext uri="{FF2B5EF4-FFF2-40B4-BE49-F238E27FC236}">
                <a16:creationId xmlns:a16="http://schemas.microsoft.com/office/drawing/2014/main" id="{FED84BE1-114A-D655-B80B-0C897F343A1D}"/>
              </a:ext>
            </a:extLst>
          </p:cNvPr>
          <p:cNvSpPr>
            <a:spLocks noGrp="1"/>
          </p:cNvSpPr>
          <p:nvPr>
            <p:ph type="title"/>
          </p:nvPr>
        </p:nvSpPr>
        <p:spPr/>
        <p:txBody>
          <a:bodyPr vert="horz"/>
          <a:lstStyle/>
          <a:p>
            <a:r>
              <a:rPr lang="en-GB" noProof="0" dirty="0"/>
              <a:t>Google Cloud: AI platform strategy overview</a:t>
            </a:r>
          </a:p>
        </p:txBody>
      </p:sp>
      <p:sp>
        <p:nvSpPr>
          <p:cNvPr id="5" name="Text Placeholder 4">
            <a:extLst>
              <a:ext uri="{FF2B5EF4-FFF2-40B4-BE49-F238E27FC236}">
                <a16:creationId xmlns:a16="http://schemas.microsoft.com/office/drawing/2014/main" id="{7A85A779-9505-0106-CEB1-9913C1E37170}"/>
              </a:ext>
            </a:extLst>
          </p:cNvPr>
          <p:cNvSpPr>
            <a:spLocks noGrp="1"/>
          </p:cNvSpPr>
          <p:nvPr>
            <p:ph type="body" sz="quarter" idx="18"/>
          </p:nvPr>
        </p:nvSpPr>
        <p:spPr>
          <a:prstGeom prst="rect">
            <a:avLst/>
          </a:prstGeom>
        </p:spPr>
        <p:txBody>
          <a:bodyPr/>
          <a:lstStyle/>
          <a:p>
            <a:r>
              <a:rPr lang="en-GB" b="1" noProof="0" dirty="0">
                <a:solidFill>
                  <a:srgbClr val="282887"/>
                </a:solidFill>
              </a:rPr>
              <a:t>Google Cloud’s AI platform strategy is centred on providing a comprehensive suite of tools to support the development, deployment and scaling of AI solutions (including new services and operational solutions) to telecoms operators. </a:t>
            </a:r>
          </a:p>
          <a:p>
            <a:r>
              <a:rPr lang="en-GB" noProof="0" dirty="0"/>
              <a:t>Google Cloud’s Vertex AI Platform is at the core of the PCP’s AI platform strategy. It is a unified, fully-managed platform, which enables the complete AI lifecycle, supporting design and runtime operations. For design, it offers robust environments for creating AI application and agents using tools such as Vertex AI Agent Builder and Agent Development tools and frameworks such as </a:t>
            </a:r>
            <a:r>
              <a:rPr lang="en-GB" noProof="0" dirty="0" err="1"/>
              <a:t>LangChain</a:t>
            </a:r>
            <a:r>
              <a:rPr lang="en-GB" noProof="0" dirty="0"/>
              <a:t> and AutoGen2. For lifecycle management, it offers </a:t>
            </a:r>
            <a:r>
              <a:rPr lang="en-GB" noProof="0" dirty="0" err="1"/>
              <a:t>MLOps</a:t>
            </a:r>
            <a:r>
              <a:rPr lang="en-GB" noProof="0" dirty="0"/>
              <a:t> and </a:t>
            </a:r>
            <a:r>
              <a:rPr lang="en-GB" noProof="0" dirty="0" err="1"/>
              <a:t>LLMOps</a:t>
            </a:r>
            <a:r>
              <a:rPr lang="en-GB" noProof="0" dirty="0"/>
              <a:t> capabilities including model training and tuning pipelines. It is generally available on Google Cloud regions and selected services can be extended to on-premises environments using Google Distributed Cloud (GDC). </a:t>
            </a:r>
          </a:p>
          <a:p>
            <a:r>
              <a:rPr lang="en-GB" noProof="0" dirty="0"/>
              <a:t>Vertex AI is being packaged with several other infrastructure and platform services from Google Cloud to address key telecoms priorities, including sovereign AI (targeting businesses), Smart home services and autonomous networking. </a:t>
            </a:r>
          </a:p>
          <a:p>
            <a:r>
              <a:rPr lang="en-GB" noProof="0" dirty="0"/>
              <a:t>In executing its strategy, Google Cloud has several go-to-market and development partnerships with AI and telecoms value chain players including Amdocs, Ericsson and Nokia. The PCP also partners with  operators to support enterprise business opportunities. Systems integrators such as Accenture play a key role in Google Cloud’s go-to-market strategy.</a:t>
            </a:r>
          </a:p>
        </p:txBody>
      </p:sp>
      <p:sp>
        <p:nvSpPr>
          <p:cNvPr id="11" name="TextBox 10">
            <a:extLst>
              <a:ext uri="{FF2B5EF4-FFF2-40B4-BE49-F238E27FC236}">
                <a16:creationId xmlns:a16="http://schemas.microsoft.com/office/drawing/2014/main" id="{C52CA5F8-50D4-444B-2D32-C3BEF5396119}"/>
              </a:ext>
            </a:extLst>
          </p:cNvPr>
          <p:cNvSpPr txBox="1"/>
          <p:nvPr/>
        </p:nvSpPr>
        <p:spPr>
          <a:xfrm>
            <a:off x="6761963" y="5731897"/>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4149981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E86C2F6-E4EF-42AB-FFAE-1001E0D257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0E86C2F6-E4EF-42AB-FFAE-1001E0D257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D9985D70-F509-3C43-566A-FAC303425E49}"/>
              </a:ext>
            </a:extLst>
          </p:cNvPr>
          <p:cNvGraphicFramePr>
            <a:graphicFrameLocks noGrp="1"/>
          </p:cNvGraphicFramePr>
          <p:nvPr>
            <p:ph type="pic" sz="quarter" idx="11"/>
          </p:nvPr>
        </p:nvGraphicFramePr>
        <p:xfrm>
          <a:off x="5205413" y="1665288"/>
          <a:ext cx="4246988" cy="2934539"/>
        </p:xfrm>
        <a:graphic>
          <a:graphicData uri="http://schemas.openxmlformats.org/drawingml/2006/table">
            <a:tbl>
              <a:tblPr firstRow="1" bandRow="1">
                <a:tableStyleId>{00A15C55-8517-42AA-B614-E9B94910E393}</a:tableStyleId>
              </a:tblPr>
              <a:tblGrid>
                <a:gridCol w="1000632">
                  <a:extLst>
                    <a:ext uri="{9D8B030D-6E8A-4147-A177-3AD203B41FA5}">
                      <a16:colId xmlns:a16="http://schemas.microsoft.com/office/drawing/2014/main" val="815519427"/>
                    </a:ext>
                  </a:extLst>
                </a:gridCol>
                <a:gridCol w="3246356">
                  <a:extLst>
                    <a:ext uri="{9D8B030D-6E8A-4147-A177-3AD203B41FA5}">
                      <a16:colId xmlns:a16="http://schemas.microsoft.com/office/drawing/2014/main" val="878523597"/>
                    </a:ext>
                  </a:extLst>
                </a:gridCol>
              </a:tblGrid>
              <a:tr h="240896">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542017">
                <a:tc>
                  <a:txBody>
                    <a:bodyPr/>
                    <a:lstStyle/>
                    <a:p>
                      <a:pPr rtl="0"/>
                      <a:r>
                        <a:rPr lang="en-GB" sz="1000" b="1" baseline="0" noProof="0" dirty="0">
                          <a:solidFill>
                            <a:srgbClr val="000000"/>
                          </a:solidFill>
                          <a:latin typeface="+mn-lt"/>
                        </a:rPr>
                        <a:t>Deep AI expertise</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Google Cloud is a key AI innovator, and its developments have formed the core of the AI market. For example, models such as BERT supported the development of GenAI.</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892379">
                <a:tc>
                  <a:txBody>
                    <a:bodyPr/>
                    <a:lstStyle/>
                    <a:p>
                      <a:pPr rtl="0"/>
                      <a:r>
                        <a:rPr lang="en-GB" sz="1000" b="1" baseline="0" noProof="0" dirty="0">
                          <a:solidFill>
                            <a:srgbClr val="000000"/>
                          </a:solidFill>
                          <a:latin typeface="+mn-lt"/>
                        </a:rPr>
                        <a:t>All in one AI platform</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The Vertex AI platform is all encompassing and includes a suite of end-to-end tools required for AI model and application lifecycle management with support for deployment to any environment. Deployments can be optimised using its chipsets (Tensor Processing Units).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692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Strong data and AI platform integration</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Several telecoms operators leverage Google Cloud’s </a:t>
                      </a:r>
                      <a:r>
                        <a:rPr lang="en-GB" sz="1000" baseline="0" noProof="0" dirty="0" err="1">
                          <a:solidFill>
                            <a:srgbClr val="000000"/>
                          </a:solidFill>
                          <a:latin typeface="+mn-lt"/>
                        </a:rPr>
                        <a:t>BigQuery</a:t>
                      </a:r>
                      <a:r>
                        <a:rPr lang="en-GB" sz="1000" baseline="0" noProof="0" dirty="0">
                          <a:solidFill>
                            <a:srgbClr val="000000"/>
                          </a:solidFill>
                          <a:latin typeface="+mn-lt"/>
                        </a:rPr>
                        <a:t>, and so its integration with Vertex AI platform encourages operators to adopt this platform for AI development.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54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Broad partner ecosystem</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Google Cloud’s partnerships with global players such as other PCPs, and telecoms ISVs such as Amdocs, broadens and eases operators’ access to its AI platform services.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6D05FDBC-236D-7B42-0198-2FEBC3A444EC}"/>
              </a:ext>
            </a:extLst>
          </p:cNvPr>
          <p:cNvSpPr>
            <a:spLocks noGrp="1"/>
          </p:cNvSpPr>
          <p:nvPr>
            <p:ph type="body" sz="quarter" idx="15"/>
          </p:nvPr>
        </p:nvSpPr>
        <p:spPr/>
        <p:txBody>
          <a:bodyPr/>
          <a:lstStyle/>
          <a:p>
            <a:r>
              <a:rPr lang="en-GB" noProof="0" dirty="0">
                <a:solidFill>
                  <a:schemeClr val="tx1"/>
                </a:solidFill>
              </a:rPr>
              <a:t>Figure 2: </a:t>
            </a:r>
            <a:r>
              <a:rPr lang="en-GB" noProof="0" dirty="0"/>
              <a:t>Google Cloud’s</a:t>
            </a:r>
            <a:r>
              <a:rPr lang="en-GB" noProof="0" dirty="0">
                <a:solidFill>
                  <a:schemeClr val="tx1"/>
                </a:solidFill>
              </a:rPr>
              <a:t> strengths and weaknesses</a:t>
            </a:r>
          </a:p>
          <a:p>
            <a:endParaRPr lang="en-GB" noProof="0" dirty="0"/>
          </a:p>
        </p:txBody>
      </p:sp>
      <p:sp>
        <p:nvSpPr>
          <p:cNvPr id="6" name="Slide Number Placeholder 5">
            <a:extLst>
              <a:ext uri="{FF2B5EF4-FFF2-40B4-BE49-F238E27FC236}">
                <a16:creationId xmlns:a16="http://schemas.microsoft.com/office/drawing/2014/main" id="{1A6A47C7-FBA3-0C7C-5187-9D77B8A09EEC}"/>
              </a:ext>
            </a:extLst>
          </p:cNvPr>
          <p:cNvSpPr>
            <a:spLocks noGrp="1"/>
          </p:cNvSpPr>
          <p:nvPr>
            <p:ph type="sldNum" sz="quarter" idx="4"/>
          </p:nvPr>
        </p:nvSpPr>
        <p:spPr/>
        <p:txBody>
          <a:bodyPr/>
          <a:lstStyle/>
          <a:p>
            <a:fld id="{E78626B2-E168-480E-BAE6-B60060C6AB83}" type="slidenum">
              <a:rPr lang="en-GB" noProof="0" smtClean="0"/>
              <a:pPr/>
              <a:t>29</a:t>
            </a:fld>
            <a:endParaRPr lang="en-GB" noProof="0" dirty="0"/>
          </a:p>
        </p:txBody>
      </p:sp>
      <p:sp>
        <p:nvSpPr>
          <p:cNvPr id="7" name="Title 6">
            <a:extLst>
              <a:ext uri="{FF2B5EF4-FFF2-40B4-BE49-F238E27FC236}">
                <a16:creationId xmlns:a16="http://schemas.microsoft.com/office/drawing/2014/main" id="{5E4F1FBE-3A01-F56A-42AF-C9D2FDE12020}"/>
              </a:ext>
            </a:extLst>
          </p:cNvPr>
          <p:cNvSpPr>
            <a:spLocks noGrp="1"/>
          </p:cNvSpPr>
          <p:nvPr>
            <p:ph type="title"/>
          </p:nvPr>
        </p:nvSpPr>
        <p:spPr/>
        <p:txBody>
          <a:bodyPr vert="horz"/>
          <a:lstStyle/>
          <a:p>
            <a:r>
              <a:rPr lang="en-GB" noProof="0" dirty="0">
                <a:solidFill>
                  <a:schemeClr val="tx2"/>
                </a:solidFill>
              </a:rPr>
              <a:t>Google Cloud: </a:t>
            </a:r>
            <a:r>
              <a:rPr lang="en-GB" noProof="0" dirty="0"/>
              <a:t>AI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DB4A3E6D-0C7F-62EB-FF07-988266AE47A3}"/>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Google Cloud’s Vertex AI platform’s advanced AI capabilities, and continued partnership with various AI ecosystem players, has driven traction among operators. However, concerns such as vendor lock-in and limited portability could hinder adoption. </a:t>
            </a:r>
          </a:p>
          <a:p>
            <a:pPr marL="1588"/>
            <a:r>
              <a:rPr lang="en-GB" noProof="0" dirty="0"/>
              <a:t>Google Cloud’s Vertex AI platform (which is accessed as an integrated solution with Google Cloud’s </a:t>
            </a:r>
            <a:r>
              <a:rPr lang="en-GB" noProof="0" dirty="0" err="1"/>
              <a:t>BigQuery</a:t>
            </a:r>
            <a:r>
              <a:rPr lang="en-GB" noProof="0" dirty="0"/>
              <a:t>) has been adopted by several operators. The vendor’s deep AI expertise, comprehensive AI platform offering and increasing innovation around AI (driven by DeepMind’s research edge) have helped the PCP gain traction within the telecoms industry. </a:t>
            </a:r>
          </a:p>
          <a:p>
            <a:pPr marL="1588"/>
            <a:r>
              <a:rPr lang="en-GB" noProof="0" dirty="0"/>
              <a:t>Furthermore, Google Cloud’s open strategy makes its Vertex AI platform an appealing option for operators that wish to leverage AI platform services from third-party providers. For example, the PCP’s AI platform supports third-party AI models and data sources. There are also specific plugins and integrations with third-party offerings; for example, Databricks’ Managed </a:t>
            </a:r>
            <a:r>
              <a:rPr lang="en-GB" noProof="0" dirty="0" err="1"/>
              <a:t>MLflow</a:t>
            </a:r>
            <a:r>
              <a:rPr lang="en-GB" noProof="0" dirty="0"/>
              <a:t> service for the training of models and developer tools such as JetBrains and </a:t>
            </a:r>
            <a:r>
              <a:rPr lang="en-GB" noProof="0" dirty="0" err="1"/>
              <a:t>Replit</a:t>
            </a:r>
            <a:r>
              <a:rPr lang="en-GB" noProof="0" dirty="0"/>
              <a:t> for AI application development. </a:t>
            </a:r>
          </a:p>
          <a:p>
            <a:r>
              <a:rPr lang="en-GB" noProof="0" dirty="0"/>
              <a:t>The use of Google Cloud’s Vertex AI Platform could present challenges, due to the assumed reliance on its proprietary AI services and specialised hardware when developing AI models and applications. However, it is important to note that the Vertex AI platform is hardware agnostic and can support GPU- and CPU-based infrastructure. In addition, with GDC, the AI control plane can be extended to operators’ edge or data centre. </a:t>
            </a:r>
          </a:p>
        </p:txBody>
      </p:sp>
      <p:graphicFrame>
        <p:nvGraphicFramePr>
          <p:cNvPr id="11" name="Table Placeholder 13">
            <a:extLst>
              <a:ext uri="{FF2B5EF4-FFF2-40B4-BE49-F238E27FC236}">
                <a16:creationId xmlns:a16="http://schemas.microsoft.com/office/drawing/2014/main" id="{63C4374B-F1A8-FE3A-7367-D69136D9957E}"/>
              </a:ext>
            </a:extLst>
          </p:cNvPr>
          <p:cNvGraphicFramePr>
            <a:graphicFrameLocks/>
          </p:cNvGraphicFramePr>
          <p:nvPr/>
        </p:nvGraphicFramePr>
        <p:xfrm>
          <a:off x="5205414" y="4575174"/>
          <a:ext cx="4248149" cy="149352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237162">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533614">
                <a:tc>
                  <a:txBody>
                    <a:bodyPr/>
                    <a:lstStyle/>
                    <a:p>
                      <a:pPr rtl="0"/>
                      <a:r>
                        <a:rPr lang="en-GB" b="1" noProof="0" dirty="0"/>
                        <a:t>Vendor lock-in concerns</a:t>
                      </a:r>
                      <a:endParaRPr lang="en-GB" sz="1000" b="1" baseline="0" noProof="0" dirty="0">
                        <a:solidFill>
                          <a:srgbClr val="000000"/>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rPr>
                        <a:t>Lock-in concerns exist when using Vertex AI’s proprietary services. However, Vertex AI is built on open standards to avoid lock-in, and proprietary services are optional.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r h="681840">
                <a:tc>
                  <a:txBody>
                    <a:bodyPr/>
                    <a:lstStyle/>
                    <a:p>
                      <a:pPr rtl="0"/>
                      <a:r>
                        <a:rPr lang="en-GB" sz="1000" b="1" baseline="0" noProof="0" dirty="0"/>
                        <a:t>Limited on-premise AI platform services</a:t>
                      </a:r>
                      <a:endParaRPr lang="en-GB" sz="1000" b="1" baseline="0" noProof="0" dirty="0">
                        <a:solidFill>
                          <a:srgbClr val="000000"/>
                        </a:solidFill>
                      </a:endParaRPr>
                    </a:p>
                  </a:txBody>
                  <a:tcPr anchor="ctr">
                    <a:lnL w="12700" cap="flat" cmpd="sng" algn="ctr">
                      <a:solidFill>
                        <a:schemeClr val="bg1"/>
                      </a:solidFill>
                      <a:prstDash val="solid"/>
                      <a:round/>
                      <a:headEnd type="none" w="med" len="med"/>
                      <a:tailEnd type="none" w="med" len="med"/>
                    </a:lnL>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t>Operators can run AI workloads on premise with Vertex AI on the GDC air-gapped appliance version. However, not all Vertex AI platform services are available in this version.</a:t>
                      </a:r>
                      <a:endParaRPr lang="en-GB" sz="1000" baseline="0" noProof="0" dirty="0">
                        <a:solidFill>
                          <a:srgbClr val="000000"/>
                        </a:solidFill>
                      </a:endParaRPr>
                    </a:p>
                  </a:txBody>
                  <a:tcPr anchor="ctr">
                    <a:lnR w="12700" cap="flat" cmpd="sng" algn="ctr">
                      <a:solidFill>
                        <a:schemeClr val="bg1"/>
                      </a:solidFill>
                      <a:prstDash val="solid"/>
                      <a:round/>
                      <a:headEnd type="none" w="med" len="med"/>
                      <a:tailEnd type="none" w="med" len="med"/>
                    </a:lnR>
                    <a:solidFill>
                      <a:srgbClr val="FCDEE1"/>
                    </a:solidFill>
                  </a:tcPr>
                </a:tc>
                <a:extLst>
                  <a:ext uri="{0D108BD9-81ED-4DB2-BD59-A6C34878D82A}">
                    <a16:rowId xmlns:a16="http://schemas.microsoft.com/office/drawing/2014/main" val="1552108471"/>
                  </a:ext>
                </a:extLst>
              </a:tr>
            </a:tbl>
          </a:graphicData>
        </a:graphic>
      </p:graphicFrame>
      <p:sp>
        <p:nvSpPr>
          <p:cNvPr id="12" name="TextBox 11">
            <a:extLst>
              <a:ext uri="{FF2B5EF4-FFF2-40B4-BE49-F238E27FC236}">
                <a16:creationId xmlns:a16="http://schemas.microsoft.com/office/drawing/2014/main" id="{E6EC1CE2-75F7-115B-7CFC-1AA17E3E736D}"/>
              </a:ext>
            </a:extLst>
          </p:cNvPr>
          <p:cNvSpPr txBox="1"/>
          <p:nvPr/>
        </p:nvSpPr>
        <p:spPr>
          <a:xfrm>
            <a:off x="6821449" y="6027790"/>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302481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A5A99DD6-F3E6-DC32-AF89-413F391C3E07}"/>
              </a:ext>
            </a:extLst>
          </p:cNvPr>
          <p:cNvGraphicFramePr>
            <a:graphicFrameLocks noGrp="1"/>
          </p:cNvGraphicFramePr>
          <p:nvPr>
            <p:ph type="tbl" sz="quarter" idx="10"/>
            <p:extLst>
              <p:ext uri="{D42A27DB-BD31-4B8C-83A1-F6EECF244321}">
                <p14:modId xmlns:p14="http://schemas.microsoft.com/office/powerpoint/2010/main" val="3298213441"/>
              </p:ext>
            </p:extLst>
          </p:nvPr>
        </p:nvGraphicFramePr>
        <p:xfrm>
          <a:off x="454025" y="1677988"/>
          <a:ext cx="4248150" cy="2225040"/>
        </p:xfrm>
        <a:graphic>
          <a:graphicData uri="http://schemas.openxmlformats.org/drawingml/2006/table">
            <a:tbl>
              <a:tblPr bandRow="1">
                <a:tableStyleId>{5C22544A-7EE6-4342-B048-85BDC9FD1C3A}</a:tableStyleId>
              </a:tblPr>
              <a:tblGrid>
                <a:gridCol w="4248150">
                  <a:extLst>
                    <a:ext uri="{9D8B030D-6E8A-4147-A177-3AD203B41FA5}">
                      <a16:colId xmlns:a16="http://schemas.microsoft.com/office/drawing/2014/main" val="3499126411"/>
                    </a:ext>
                  </a:extLst>
                </a:gridCol>
              </a:tblGrid>
              <a:tr h="370840">
                <a:tc>
                  <a:txBody>
                    <a:bodyPr/>
                    <a:lstStyle/>
                    <a:p>
                      <a:pPr rtl="0"/>
                      <a:r>
                        <a:rPr lang="en-GB" sz="1400" b="1" spc="0" baseline="0" noProof="0" dirty="0">
                          <a:solidFill>
                            <a:schemeClr val="accent1"/>
                          </a:solidFill>
                          <a:latin typeface="+mn-lt"/>
                        </a:rPr>
                        <a:t>Executive summary</a:t>
                      </a:r>
                    </a:p>
                  </a:txBody>
                  <a:tcPr marL="0" marR="0" marT="46800" marB="46800" anchor="ctr">
                    <a:solidFill>
                      <a:schemeClr val="bg1"/>
                    </a:solidFill>
                  </a:tcPr>
                </a:tc>
                <a:extLst>
                  <a:ext uri="{0D108BD9-81ED-4DB2-BD59-A6C34878D82A}">
                    <a16:rowId xmlns:a16="http://schemas.microsoft.com/office/drawing/2014/main" val="250518548"/>
                  </a:ext>
                </a:extLst>
              </a:tr>
              <a:tr h="370840">
                <a:tc>
                  <a:txBody>
                    <a:bodyPr/>
                    <a:lstStyle/>
                    <a:p>
                      <a:pPr rtl="0"/>
                      <a:r>
                        <a:rPr lang="en-GB" sz="1400" b="0" spc="0" baseline="0" noProof="0" dirty="0">
                          <a:solidFill>
                            <a:schemeClr val="tx2"/>
                          </a:solidFill>
                          <a:latin typeface="+mn-lt"/>
                        </a:rPr>
                        <a:t>Market shares</a:t>
                      </a:r>
                    </a:p>
                  </a:txBody>
                  <a:tcPr marL="0" marR="0" marT="46800" marB="46800" anchor="ctr">
                    <a:solidFill>
                      <a:schemeClr val="bg1"/>
                    </a:solidFill>
                  </a:tcPr>
                </a:tc>
                <a:extLst>
                  <a:ext uri="{0D108BD9-81ED-4DB2-BD59-A6C34878D82A}">
                    <a16:rowId xmlns:a16="http://schemas.microsoft.com/office/drawing/2014/main" val="747989375"/>
                  </a:ext>
                </a:extLst>
              </a:tr>
              <a:tr h="370840">
                <a:tc>
                  <a:txBody>
                    <a:bodyPr/>
                    <a:lstStyle/>
                    <a:p>
                      <a:pPr rtl="0"/>
                      <a:r>
                        <a:rPr lang="en-GB" sz="1400" b="0" spc="0" baseline="0" noProof="0" dirty="0">
                          <a:solidFill>
                            <a:schemeClr val="tx2"/>
                          </a:solidFill>
                          <a:latin typeface="+mn-lt"/>
                        </a:rPr>
                        <a:t>Overall telecoms market context</a:t>
                      </a:r>
                    </a:p>
                  </a:txBody>
                  <a:tcPr marL="0" marR="0" marT="46800" marB="46800" anchor="ctr">
                    <a:solidFill>
                      <a:schemeClr val="bg1"/>
                    </a:solidFill>
                  </a:tcPr>
                </a:tc>
                <a:extLst>
                  <a:ext uri="{0D108BD9-81ED-4DB2-BD59-A6C34878D82A}">
                    <a16:rowId xmlns:a16="http://schemas.microsoft.com/office/drawing/2014/main" val="2035543392"/>
                  </a:ext>
                </a:extLst>
              </a:tr>
              <a:tr h="370840">
                <a:tc>
                  <a:txBody>
                    <a:bodyPr/>
                    <a:lstStyle/>
                    <a:p>
                      <a:pPr rtl="0"/>
                      <a:r>
                        <a:rPr lang="en-GB" sz="1400" b="0" spc="0" baseline="0" noProof="0" dirty="0">
                          <a:solidFill>
                            <a:schemeClr val="tx2"/>
                          </a:solidFill>
                          <a:latin typeface="+mn-lt"/>
                        </a:rPr>
                        <a:t>Vendor analysis</a:t>
                      </a:r>
                    </a:p>
                  </a:txBody>
                  <a:tcPr marL="0" marR="0" marT="46800" marB="46800" anchor="ctr">
                    <a:solidFill>
                      <a:schemeClr val="bg1"/>
                    </a:solidFill>
                  </a:tcPr>
                </a:tc>
                <a:extLst>
                  <a:ext uri="{0D108BD9-81ED-4DB2-BD59-A6C34878D82A}">
                    <a16:rowId xmlns:a16="http://schemas.microsoft.com/office/drawing/2014/main" val="3447883030"/>
                  </a:ext>
                </a:extLst>
              </a:tr>
              <a:tr h="370840">
                <a:tc>
                  <a:txBody>
                    <a:bodyPr/>
                    <a:lstStyle/>
                    <a:p>
                      <a:pPr rtl="0"/>
                      <a:r>
                        <a:rPr lang="en-GB" sz="1400" b="0" spc="0" baseline="0" noProof="0" dirty="0">
                          <a:solidFill>
                            <a:schemeClr val="tx2"/>
                          </a:solidFill>
                          <a:latin typeface="+mn-lt"/>
                        </a:rPr>
                        <a:t>Market definition</a:t>
                      </a:r>
                    </a:p>
                  </a:txBody>
                  <a:tcPr marL="0" marR="0" marT="46800" marB="46800" anchor="ctr">
                    <a:solidFill>
                      <a:schemeClr val="bg1"/>
                    </a:solidFill>
                  </a:tcPr>
                </a:tc>
                <a:extLst>
                  <a:ext uri="{0D108BD9-81ED-4DB2-BD59-A6C34878D82A}">
                    <a16:rowId xmlns:a16="http://schemas.microsoft.com/office/drawing/2014/main" val="654723957"/>
                  </a:ext>
                </a:extLst>
              </a:tr>
              <a:tr h="370840">
                <a:tc>
                  <a:txBody>
                    <a:bodyPr/>
                    <a:lstStyle/>
                    <a:p>
                      <a:pPr rtl="0"/>
                      <a:r>
                        <a:rPr lang="en-GB" sz="1400" b="0" spc="0" baseline="0" noProof="0" dirty="0">
                          <a:solidFill>
                            <a:schemeClr val="tx2"/>
                          </a:solidFill>
                          <a:latin typeface="+mn-lt"/>
                        </a:rPr>
                        <a:t>About the author and </a:t>
                      </a:r>
                      <a:r>
                        <a:rPr lang="en-GB" sz="1400" b="0" spc="0" baseline="0" noProof="0" dirty="0" err="1">
                          <a:solidFill>
                            <a:schemeClr val="tx2"/>
                          </a:solidFill>
                          <a:latin typeface="+mn-lt"/>
                        </a:rPr>
                        <a:t>Analysys</a:t>
                      </a:r>
                      <a:r>
                        <a:rPr lang="en-GB" sz="1400" b="0" spc="0" baseline="0" noProof="0" dirty="0">
                          <a:solidFill>
                            <a:schemeClr val="tx2"/>
                          </a:solidFill>
                          <a:latin typeface="+mn-lt"/>
                        </a:rPr>
                        <a:t> Mason</a:t>
                      </a:r>
                    </a:p>
                  </a:txBody>
                  <a:tcPr marL="0" marR="0" marT="46800" marB="46800" anchor="ctr">
                    <a:solidFill>
                      <a:schemeClr val="bg1"/>
                    </a:solidFill>
                  </a:tcPr>
                </a:tc>
                <a:extLst>
                  <a:ext uri="{0D108BD9-81ED-4DB2-BD59-A6C34878D82A}">
                    <a16:rowId xmlns:a16="http://schemas.microsoft.com/office/drawing/2014/main" val="4172167035"/>
                  </a:ext>
                </a:extLst>
              </a:tr>
            </a:tbl>
          </a:graphicData>
        </a:graphic>
      </p:graphicFrame>
    </p:spTree>
    <p:extLst>
      <p:ext uri="{BB962C8B-B14F-4D97-AF65-F5344CB8AC3E}">
        <p14:creationId xmlns:p14="http://schemas.microsoft.com/office/powerpoint/2010/main" val="267817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8791ED4-FB6A-D9B0-3749-B930DB86B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28791ED4-FB6A-D9B0-3749-B930DB86B1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A745F937-8FCD-BEBF-CDB1-97AFDEB87502}"/>
              </a:ext>
            </a:extLst>
          </p:cNvPr>
          <p:cNvGraphicFramePr>
            <a:graphicFrameLocks noGrp="1"/>
          </p:cNvGraphicFramePr>
          <p:nvPr>
            <p:ph type="tbl" sz="quarter" idx="13"/>
          </p:nvPr>
        </p:nvGraphicFramePr>
        <p:xfrm>
          <a:off x="5205413" y="1677988"/>
          <a:ext cx="4248149" cy="3901509"/>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680743">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Google Cloud was launched in 2008 and became generally available in 2011</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80743">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noProof="0" dirty="0"/>
                        <a:t>USD</a:t>
                      </a:r>
                      <a:r>
                        <a:rPr lang="en-GB" sz="1000" b="0" i="0" kern="1200" noProof="0" dirty="0">
                          <a:solidFill>
                            <a:schemeClr val="dk1"/>
                          </a:solidFill>
                          <a:effectLst/>
                          <a:latin typeface="+mn-lt"/>
                          <a:ea typeface="+mn-ea"/>
                          <a:cs typeface="+mn-cs"/>
                        </a:rPr>
                        <a:t>43.2</a:t>
                      </a:r>
                      <a:r>
                        <a:rPr lang="en-GB" noProof="0" dirty="0"/>
                        <a:t> billion for 2024 (up 31% year on year) </a:t>
                      </a:r>
                      <a:endParaRPr lang="en-GB" sz="1000" b="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noProof="0" dirty="0">
                          <a:solidFill>
                            <a:srgbClr val="000000"/>
                          </a:solidFill>
                          <a:latin typeface="+mn-lt"/>
                        </a:rPr>
                        <a:t>Bell Canada, </a:t>
                      </a:r>
                      <a:r>
                        <a:rPr lang="en-GB" noProof="0" dirty="0"/>
                        <a:t>Bharti Airtel, BT, </a:t>
                      </a:r>
                      <a:r>
                        <a:rPr lang="en-GB" sz="1000" noProof="0" dirty="0">
                          <a:solidFill>
                            <a:srgbClr val="000000"/>
                          </a:solidFill>
                          <a:latin typeface="+mn-lt"/>
                        </a:rPr>
                        <a:t>Elisa, </a:t>
                      </a:r>
                      <a:r>
                        <a:rPr lang="en-GB" noProof="0" dirty="0"/>
                        <a:t>KDDI, Maxis, MTN, Orange, Smart Communications, </a:t>
                      </a:r>
                      <a:r>
                        <a:rPr lang="en-GB" noProof="0" dirty="0" err="1"/>
                        <a:t>Telkomsel</a:t>
                      </a:r>
                      <a:r>
                        <a:rPr lang="en-GB" noProof="0" dirty="0"/>
                        <a:t>, </a:t>
                      </a:r>
                      <a:r>
                        <a:rPr lang="en-GB" sz="1000" noProof="0" dirty="0">
                          <a:solidFill>
                            <a:srgbClr val="000000"/>
                          </a:solidFill>
                          <a:latin typeface="+mn-lt"/>
                        </a:rPr>
                        <a:t>TELUS, Turkcell, Vodafone</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endParaRPr lang="en-GB" sz="1000" b="0" i="0" noProof="0" dirty="0">
                        <a:solidFill>
                          <a:srgbClr val="000000"/>
                        </a:solidFill>
                        <a:latin typeface="+mn-lt"/>
                      </a:endParaRP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Telecoms ISVs: Amdocs, Calix, Ericsson, Nokia</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Professional services: Accenture, Capgemini, </a:t>
                      </a:r>
                      <a:r>
                        <a:rPr lang="en-GB" sz="1000" b="0" i="0" noProof="0" dirty="0" err="1">
                          <a:solidFill>
                            <a:srgbClr val="000000"/>
                          </a:solidFill>
                          <a:latin typeface="+mn-lt"/>
                        </a:rPr>
                        <a:t>Datatonic</a:t>
                      </a:r>
                      <a:r>
                        <a:rPr lang="en-GB" sz="1000" b="0" i="0" noProof="0" dirty="0">
                          <a:solidFill>
                            <a:srgbClr val="000000"/>
                          </a:solidFill>
                          <a:latin typeface="+mn-lt"/>
                        </a:rPr>
                        <a:t>, </a:t>
                      </a:r>
                      <a:r>
                        <a:rPr lang="en-GB" sz="1000" b="0" i="0" noProof="0" dirty="0" err="1">
                          <a:solidFill>
                            <a:srgbClr val="000000"/>
                          </a:solidFill>
                          <a:latin typeface="+mn-lt"/>
                        </a:rPr>
                        <a:t>Fluentdata</a:t>
                      </a:r>
                      <a:r>
                        <a:rPr lang="en-GB" sz="1000" b="0" i="0" noProof="0" dirty="0">
                          <a:solidFill>
                            <a:srgbClr val="000000"/>
                          </a:solidFill>
                          <a:latin typeface="+mn-lt"/>
                        </a:rPr>
                        <a:t>, </a:t>
                      </a:r>
                      <a:r>
                        <a:rPr lang="en-GB" sz="1000" b="0" i="0" noProof="0" dirty="0" err="1">
                          <a:solidFill>
                            <a:srgbClr val="000000"/>
                          </a:solidFill>
                          <a:latin typeface="+mn-lt"/>
                        </a:rPr>
                        <a:t>Quantiphi</a:t>
                      </a:r>
                      <a:endParaRPr lang="en-GB" sz="1000" b="0" i="0" noProof="0" dirty="0">
                        <a:solidFill>
                          <a:srgbClr val="000000"/>
                        </a:solidFill>
                        <a:latin typeface="+mn-lt"/>
                      </a:endParaRP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Data platform providers: MongoDB,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kern="1200" baseline="0" noProof="0" dirty="0">
                          <a:solidFill>
                            <a:srgbClr val="000000"/>
                          </a:solidFill>
                          <a:latin typeface="+mn-lt"/>
                          <a:ea typeface="+mn-ea"/>
                          <a:cs typeface="+mn-cs"/>
                        </a:rPr>
                        <a:t>Products: </a:t>
                      </a:r>
                      <a:r>
                        <a:rPr lang="en-GB" sz="1000" kern="1200" baseline="0" noProof="0" dirty="0" err="1">
                          <a:solidFill>
                            <a:srgbClr val="000000"/>
                          </a:solidFill>
                          <a:latin typeface="+mn-lt"/>
                          <a:ea typeface="+mn-ea"/>
                          <a:cs typeface="+mn-cs"/>
                        </a:rPr>
                        <a:t>BigQuery</a:t>
                      </a:r>
                      <a:r>
                        <a:rPr lang="en-GB" sz="1000" kern="1200" baseline="0" noProof="0" dirty="0">
                          <a:solidFill>
                            <a:srgbClr val="000000"/>
                          </a:solidFill>
                          <a:latin typeface="+mn-lt"/>
                          <a:ea typeface="+mn-ea"/>
                          <a:cs typeface="+mn-cs"/>
                        </a:rPr>
                        <a:t> data warehouse, </a:t>
                      </a:r>
                      <a:r>
                        <a:rPr lang="en-GB" sz="1000" kern="1200" baseline="0" noProof="0" dirty="0" err="1">
                          <a:solidFill>
                            <a:srgbClr val="000000"/>
                          </a:solidFill>
                          <a:latin typeface="+mn-lt"/>
                          <a:ea typeface="+mn-ea"/>
                          <a:cs typeface="+mn-cs"/>
                        </a:rPr>
                        <a:t>Dataplex</a:t>
                      </a:r>
                      <a:r>
                        <a:rPr lang="en-GB" sz="1000" kern="1200" baseline="0" noProof="0" dirty="0">
                          <a:solidFill>
                            <a:srgbClr val="000000"/>
                          </a:solidFill>
                          <a:latin typeface="+mn-lt"/>
                          <a:ea typeface="+mn-ea"/>
                          <a:cs typeface="+mn-cs"/>
                        </a:rPr>
                        <a:t>, Spanner, Spanner Graph, Cloud Storage, Data proc, Dataflow, Looker Studio, Pub/Sub, Cloud Data Fusion</a:t>
                      </a:r>
                    </a:p>
                    <a:p>
                      <a:pPr marL="108000" indent="-108000" algn="l" rtl="0">
                        <a:buClr>
                          <a:schemeClr val="tx1"/>
                        </a:buClr>
                        <a:buFont typeface="Aleo Italic Thin Italic"/>
                        <a:buChar char="•"/>
                        <a:tabLst/>
                      </a:pPr>
                      <a:r>
                        <a:rPr lang="en-GB" sz="1000" kern="1200" baseline="0" noProof="0" dirty="0">
                          <a:solidFill>
                            <a:srgbClr val="000000"/>
                          </a:solidFill>
                          <a:latin typeface="+mn-lt"/>
                          <a:ea typeface="+mn-ea"/>
                          <a:cs typeface="+mn-cs"/>
                        </a:rPr>
                        <a:t>Professional services: Data migration and modernisation</a:t>
                      </a:r>
                      <a:endParaRPr lang="en-GB" sz="1000" kern="1200" noProof="0" dirty="0">
                        <a:solidFill>
                          <a:schemeClr val="dk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943474D0-ECD8-63D7-764D-0AF9AF91D6D0}"/>
              </a:ext>
            </a:extLst>
          </p:cNvPr>
          <p:cNvSpPr>
            <a:spLocks noGrp="1"/>
          </p:cNvSpPr>
          <p:nvPr>
            <p:ph type="body" sz="quarter" idx="15"/>
          </p:nvPr>
        </p:nvSpPr>
        <p:spPr/>
        <p:txBody>
          <a:bodyPr/>
          <a:lstStyle/>
          <a:p>
            <a:r>
              <a:rPr lang="en-GB" noProof="0" dirty="0"/>
              <a:t>Figure 1: Data about Google Cloud</a:t>
            </a:r>
          </a:p>
        </p:txBody>
      </p:sp>
      <p:sp>
        <p:nvSpPr>
          <p:cNvPr id="6" name="Slide Number Placeholder 5">
            <a:extLst>
              <a:ext uri="{FF2B5EF4-FFF2-40B4-BE49-F238E27FC236}">
                <a16:creationId xmlns:a16="http://schemas.microsoft.com/office/drawing/2014/main" id="{CA9AB3FD-C19D-33AF-4916-6359AC80151A}"/>
              </a:ext>
            </a:extLst>
          </p:cNvPr>
          <p:cNvSpPr>
            <a:spLocks noGrp="1"/>
          </p:cNvSpPr>
          <p:nvPr>
            <p:ph type="sldNum" sz="quarter" idx="4"/>
          </p:nvPr>
        </p:nvSpPr>
        <p:spPr/>
        <p:txBody>
          <a:bodyPr/>
          <a:lstStyle/>
          <a:p>
            <a:fld id="{E78626B2-E168-480E-BAE6-B60060C6AB83}" type="slidenum">
              <a:rPr lang="en-GB" noProof="0" smtClean="0"/>
              <a:pPr/>
              <a:t>30</a:t>
            </a:fld>
            <a:endParaRPr lang="en-GB" noProof="0" dirty="0"/>
          </a:p>
        </p:txBody>
      </p:sp>
      <p:sp>
        <p:nvSpPr>
          <p:cNvPr id="7" name="Title 6">
            <a:extLst>
              <a:ext uri="{FF2B5EF4-FFF2-40B4-BE49-F238E27FC236}">
                <a16:creationId xmlns:a16="http://schemas.microsoft.com/office/drawing/2014/main" id="{FED84BE1-114A-D655-B80B-0C897F343A1D}"/>
              </a:ext>
            </a:extLst>
          </p:cNvPr>
          <p:cNvSpPr>
            <a:spLocks noGrp="1"/>
          </p:cNvSpPr>
          <p:nvPr>
            <p:ph type="title"/>
          </p:nvPr>
        </p:nvSpPr>
        <p:spPr/>
        <p:txBody>
          <a:bodyPr vert="horz"/>
          <a:lstStyle/>
          <a:p>
            <a:r>
              <a:rPr lang="en-GB" noProof="0" dirty="0"/>
              <a:t>Google Cloud: data platform strategy overview</a:t>
            </a:r>
          </a:p>
        </p:txBody>
      </p:sp>
      <p:sp>
        <p:nvSpPr>
          <p:cNvPr id="5" name="Text Placeholder 4">
            <a:extLst>
              <a:ext uri="{FF2B5EF4-FFF2-40B4-BE49-F238E27FC236}">
                <a16:creationId xmlns:a16="http://schemas.microsoft.com/office/drawing/2014/main" id="{7A85A779-9505-0106-CEB1-9913C1E37170}"/>
              </a:ext>
            </a:extLst>
          </p:cNvPr>
          <p:cNvSpPr>
            <a:spLocks noGrp="1"/>
          </p:cNvSpPr>
          <p:nvPr>
            <p:ph type="body" sz="quarter" idx="18"/>
          </p:nvPr>
        </p:nvSpPr>
        <p:spPr>
          <a:prstGeom prst="rect">
            <a:avLst/>
          </a:prstGeom>
        </p:spPr>
        <p:txBody>
          <a:bodyPr/>
          <a:lstStyle/>
          <a:p>
            <a:r>
              <a:rPr lang="en-GB" b="1" noProof="0" dirty="0">
                <a:solidFill>
                  <a:srgbClr val="282887"/>
                </a:solidFill>
              </a:rPr>
              <a:t>Google Cloud’s data platform strategy focuses on enabling operators to derive usable data that is ready to support an AI-related developments within the telecoms sector.</a:t>
            </a:r>
            <a:r>
              <a:rPr lang="en-GB" b="1" noProof="0" dirty="0">
                <a:solidFill>
                  <a:srgbClr val="282887"/>
                </a:solidFill>
                <a:highlight>
                  <a:srgbClr val="FFFF00"/>
                </a:highlight>
              </a:rPr>
              <a:t> </a:t>
            </a:r>
          </a:p>
          <a:p>
            <a:r>
              <a:rPr lang="en-GB" noProof="0" dirty="0"/>
              <a:t>Google Cloud’s “Data Cloud” encompasses the PCP’s data platform strategy. It is based on three objectives: offering a unified data platform that supports all data types regardless of their location; utilising AI technologies to improve experiences of services delivered via the unified platform and engaging with an open ecosystem of partners to support the AI era. </a:t>
            </a:r>
          </a:p>
          <a:p>
            <a:r>
              <a:rPr lang="en-GB" noProof="0" dirty="0"/>
              <a:t>Google Cloud’s </a:t>
            </a:r>
            <a:r>
              <a:rPr lang="en-GB" noProof="0" dirty="0" err="1"/>
              <a:t>BigQuery</a:t>
            </a:r>
            <a:r>
              <a:rPr lang="en-GB" noProof="0" dirty="0"/>
              <a:t> is core to fulfilling its unified data platform goal. It offers capabilities to manage and govern data in any format while providing integration to external sources. The PCP continues to evolve </a:t>
            </a:r>
            <a:r>
              <a:rPr lang="en-GB" noProof="0" dirty="0" err="1"/>
              <a:t>BigQuery</a:t>
            </a:r>
            <a:r>
              <a:rPr lang="en-GB" noProof="0" dirty="0"/>
              <a:t> to improve users’ experience. For example, integrating Gemini with </a:t>
            </a:r>
            <a:r>
              <a:rPr lang="en-GB" noProof="0" dirty="0" err="1"/>
              <a:t>BigQuery</a:t>
            </a:r>
            <a:r>
              <a:rPr lang="en-GB" noProof="0" dirty="0"/>
              <a:t> for AI assistance with tasks such as data prep and SQL code generation. Google Cloud’s open ecosystem strategy allows </a:t>
            </a:r>
            <a:r>
              <a:rPr lang="en-GB" noProof="0" dirty="0" err="1"/>
              <a:t>BigQuery</a:t>
            </a:r>
            <a:r>
              <a:rPr lang="en-GB" noProof="0" dirty="0"/>
              <a:t> to support open-source tools and open standards including Iceberg and MySQL. The PCP partners with other data platform providers to create solutions that give customers choice; examples include Oracle </a:t>
            </a:r>
            <a:r>
              <a:rPr lang="en-GB" noProof="0" dirty="0" err="1"/>
              <a:t>Database@Google</a:t>
            </a:r>
            <a:r>
              <a:rPr lang="en-GB" noProof="0" dirty="0"/>
              <a:t> Cloud and Anthropic API to </a:t>
            </a:r>
            <a:r>
              <a:rPr lang="en-GB" noProof="0" dirty="0" err="1"/>
              <a:t>BigQuery</a:t>
            </a:r>
            <a:r>
              <a:rPr lang="en-GB" noProof="0" dirty="0"/>
              <a:t> integration. In addition, Google Cloud enables customers with </a:t>
            </a:r>
            <a:r>
              <a:rPr lang="en-GB" noProof="0" dirty="0" err="1"/>
              <a:t>multicloud</a:t>
            </a:r>
            <a:r>
              <a:rPr lang="en-GB" noProof="0" dirty="0"/>
              <a:t> data platform deployments to perform analytics or other data queries from </a:t>
            </a:r>
            <a:r>
              <a:rPr lang="en-GB" noProof="0" dirty="0" err="1"/>
              <a:t>BigQuery</a:t>
            </a:r>
            <a:r>
              <a:rPr lang="en-GB" noProof="0" dirty="0"/>
              <a:t> on data in these environments with solutions such as </a:t>
            </a:r>
            <a:r>
              <a:rPr lang="en-GB" noProof="0" dirty="0" err="1"/>
              <a:t>BigQuery</a:t>
            </a:r>
            <a:r>
              <a:rPr lang="en-GB" noProof="0" dirty="0"/>
              <a:t> Omni. Google Cloud also partners with telecoms ISVs and SIs to simplify data management tasks for telecoms operators.  </a:t>
            </a:r>
          </a:p>
        </p:txBody>
      </p:sp>
      <p:sp>
        <p:nvSpPr>
          <p:cNvPr id="11" name="TextBox 10">
            <a:extLst>
              <a:ext uri="{FF2B5EF4-FFF2-40B4-BE49-F238E27FC236}">
                <a16:creationId xmlns:a16="http://schemas.microsoft.com/office/drawing/2014/main" id="{C52CA5F8-50D4-444B-2D32-C3BEF5396119}"/>
              </a:ext>
            </a:extLst>
          </p:cNvPr>
          <p:cNvSpPr txBox="1"/>
          <p:nvPr/>
        </p:nvSpPr>
        <p:spPr>
          <a:xfrm>
            <a:off x="6766726" y="5579497"/>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108531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E86C2F6-E4EF-42AB-FFAE-1001E0D257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0E86C2F6-E4EF-42AB-FFAE-1001E0D257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F4DDFC0-A4AF-BB5D-2C06-54F0FC6EE732}"/>
              </a:ext>
            </a:extLst>
          </p:cNvPr>
          <p:cNvSpPr>
            <a:spLocks noGrp="1"/>
          </p:cNvSpPr>
          <p:nvPr>
            <p:ph type="body" sz="quarter" idx="19"/>
          </p:nvPr>
        </p:nvSpPr>
        <p:spPr/>
        <p:txBody>
          <a:bodyPr/>
          <a:lstStyle/>
          <a:p>
            <a:r>
              <a:rPr lang="en-GB" baseline="30000" noProof="0" dirty="0"/>
              <a:t>1</a:t>
            </a:r>
            <a:r>
              <a:rPr lang="en-GB" noProof="0" dirty="0"/>
              <a:t> These public cloud environments include AWS and Azure. </a:t>
            </a:r>
          </a:p>
        </p:txBody>
      </p:sp>
      <p:graphicFrame>
        <p:nvGraphicFramePr>
          <p:cNvPr id="10" name="Table Placeholder 13">
            <a:extLst>
              <a:ext uri="{FF2B5EF4-FFF2-40B4-BE49-F238E27FC236}">
                <a16:creationId xmlns:a16="http://schemas.microsoft.com/office/drawing/2014/main" id="{D9985D70-F509-3C43-566A-FAC303425E49}"/>
              </a:ext>
            </a:extLst>
          </p:cNvPr>
          <p:cNvGraphicFramePr>
            <a:graphicFrameLocks noGrp="1"/>
          </p:cNvGraphicFramePr>
          <p:nvPr>
            <p:ph type="pic" sz="quarter" idx="11"/>
          </p:nvPr>
        </p:nvGraphicFramePr>
        <p:xfrm>
          <a:off x="5199321" y="1677988"/>
          <a:ext cx="4253080" cy="2799560"/>
        </p:xfrm>
        <a:graphic>
          <a:graphicData uri="http://schemas.openxmlformats.org/drawingml/2006/table">
            <a:tbl>
              <a:tblPr firstRow="1" bandRow="1">
                <a:tableStyleId>{00A15C55-8517-42AA-B614-E9B94910E393}</a:tableStyleId>
              </a:tblPr>
              <a:tblGrid>
                <a:gridCol w="1006724">
                  <a:extLst>
                    <a:ext uri="{9D8B030D-6E8A-4147-A177-3AD203B41FA5}">
                      <a16:colId xmlns:a16="http://schemas.microsoft.com/office/drawing/2014/main" val="815519427"/>
                    </a:ext>
                  </a:extLst>
                </a:gridCol>
                <a:gridCol w="3246356">
                  <a:extLst>
                    <a:ext uri="{9D8B030D-6E8A-4147-A177-3AD203B41FA5}">
                      <a16:colId xmlns:a16="http://schemas.microsoft.com/office/drawing/2014/main" val="878523597"/>
                    </a:ext>
                  </a:extLst>
                </a:gridCol>
              </a:tblGrid>
              <a:tr h="300200">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300200">
                <a:tc>
                  <a:txBody>
                    <a:bodyPr/>
                    <a:lstStyle/>
                    <a:p>
                      <a:pPr rtl="0"/>
                      <a:r>
                        <a:rPr lang="en-GB" sz="1000" b="1" baseline="0" noProof="0" dirty="0">
                          <a:solidFill>
                            <a:srgbClr val="000000"/>
                          </a:solidFill>
                          <a:latin typeface="+mn-lt"/>
                        </a:rPr>
                        <a:t>Strong recognition among telecoms operators</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Google Cloud’s </a:t>
                      </a:r>
                      <a:r>
                        <a:rPr lang="en-GB" sz="1000" baseline="0" noProof="0" dirty="0" err="1">
                          <a:solidFill>
                            <a:srgbClr val="000000"/>
                          </a:solidFill>
                          <a:latin typeface="+mn-lt"/>
                        </a:rPr>
                        <a:t>BigQuery</a:t>
                      </a:r>
                      <a:r>
                        <a:rPr lang="en-GB" sz="1000" baseline="0" noProof="0" dirty="0">
                          <a:solidFill>
                            <a:srgbClr val="000000"/>
                          </a:solidFill>
                          <a:latin typeface="+mn-lt"/>
                        </a:rPr>
                        <a:t> is adopted by several operators and is well recognised as a robust solution in the telecoms market.</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3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Continuous innovation using AI</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Google Cloud continues to leverage its expertise in AI to improve the data management capabilities offered within </a:t>
                      </a:r>
                      <a:r>
                        <a:rPr lang="en-GB" sz="1000" baseline="0" noProof="0" dirty="0" err="1">
                          <a:solidFill>
                            <a:srgbClr val="000000"/>
                          </a:solidFill>
                          <a:latin typeface="+mn-lt"/>
                        </a:rPr>
                        <a:t>BigQuery</a:t>
                      </a:r>
                      <a:r>
                        <a:rPr lang="en-GB" sz="1000" baseline="0" noProof="0" dirty="0">
                          <a:solidFill>
                            <a:srgbClr val="000000"/>
                          </a:solidFill>
                          <a:latin typeface="+mn-lt"/>
                        </a:rPr>
                        <a:t> and other related data platform services.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3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Unified data and AI governance</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Google Cloud’s </a:t>
                      </a:r>
                      <a:r>
                        <a:rPr lang="en-GB" sz="1000" baseline="0" noProof="0" dirty="0" err="1">
                          <a:solidFill>
                            <a:srgbClr val="000000"/>
                          </a:solidFill>
                          <a:latin typeface="+mn-lt"/>
                        </a:rPr>
                        <a:t>Dataplex</a:t>
                      </a:r>
                      <a:r>
                        <a:rPr lang="en-GB" sz="1000" baseline="0" noProof="0" dirty="0">
                          <a:solidFill>
                            <a:srgbClr val="000000"/>
                          </a:solidFill>
                          <a:latin typeface="+mn-lt"/>
                        </a:rPr>
                        <a:t> offering is developed to provide unified data governance functions for data that is stored and managed within and outside of </a:t>
                      </a:r>
                      <a:r>
                        <a:rPr lang="en-GB" sz="1000" baseline="0" noProof="0" dirty="0" err="1">
                          <a:solidFill>
                            <a:srgbClr val="000000"/>
                          </a:solidFill>
                          <a:latin typeface="+mn-lt"/>
                        </a:rPr>
                        <a:t>BigQuery</a:t>
                      </a:r>
                      <a:r>
                        <a:rPr lang="en-GB" sz="1000" baseline="0" noProof="0" dirty="0">
                          <a:solidFill>
                            <a:srgbClr val="000000"/>
                          </a:solidFill>
                          <a:latin typeface="+mn-lt"/>
                        </a:rPr>
                        <a:t>.</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3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Key telecoms partnerships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Strategic telecoms partnerships with telecoms ISVs such as Nokia enable Google Cloud address current gaps in preprocessing telecoms-specific data assets.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6D05FDBC-236D-7B42-0198-2FEBC3A444EC}"/>
              </a:ext>
            </a:extLst>
          </p:cNvPr>
          <p:cNvSpPr>
            <a:spLocks noGrp="1"/>
          </p:cNvSpPr>
          <p:nvPr>
            <p:ph type="body" sz="quarter" idx="15"/>
          </p:nvPr>
        </p:nvSpPr>
        <p:spPr/>
        <p:txBody>
          <a:bodyPr/>
          <a:lstStyle/>
          <a:p>
            <a:r>
              <a:rPr lang="en-GB" noProof="0" dirty="0">
                <a:solidFill>
                  <a:schemeClr val="tx1"/>
                </a:solidFill>
              </a:rPr>
              <a:t>Figure 2: </a:t>
            </a:r>
            <a:r>
              <a:rPr lang="en-GB" noProof="0" dirty="0"/>
              <a:t>Google Cloud’s</a:t>
            </a:r>
            <a:r>
              <a:rPr lang="en-GB" noProof="0" dirty="0">
                <a:solidFill>
                  <a:schemeClr val="tx1"/>
                </a:solidFill>
              </a:rPr>
              <a:t> strengths and weaknesses</a:t>
            </a:r>
          </a:p>
          <a:p>
            <a:endParaRPr lang="en-GB" noProof="0" dirty="0"/>
          </a:p>
        </p:txBody>
      </p:sp>
      <p:sp>
        <p:nvSpPr>
          <p:cNvPr id="6" name="Slide Number Placeholder 5">
            <a:extLst>
              <a:ext uri="{FF2B5EF4-FFF2-40B4-BE49-F238E27FC236}">
                <a16:creationId xmlns:a16="http://schemas.microsoft.com/office/drawing/2014/main" id="{1A6A47C7-FBA3-0C7C-5187-9D77B8A09EEC}"/>
              </a:ext>
            </a:extLst>
          </p:cNvPr>
          <p:cNvSpPr>
            <a:spLocks noGrp="1"/>
          </p:cNvSpPr>
          <p:nvPr>
            <p:ph type="sldNum" sz="quarter" idx="4"/>
          </p:nvPr>
        </p:nvSpPr>
        <p:spPr/>
        <p:txBody>
          <a:bodyPr/>
          <a:lstStyle/>
          <a:p>
            <a:fld id="{E78626B2-E168-480E-BAE6-B60060C6AB83}" type="slidenum">
              <a:rPr lang="en-GB" noProof="0" smtClean="0"/>
              <a:pPr/>
              <a:t>31</a:t>
            </a:fld>
            <a:endParaRPr lang="en-GB" noProof="0" dirty="0"/>
          </a:p>
        </p:txBody>
      </p:sp>
      <p:sp>
        <p:nvSpPr>
          <p:cNvPr id="7" name="Title 6">
            <a:extLst>
              <a:ext uri="{FF2B5EF4-FFF2-40B4-BE49-F238E27FC236}">
                <a16:creationId xmlns:a16="http://schemas.microsoft.com/office/drawing/2014/main" id="{5E4F1FBE-3A01-F56A-42AF-C9D2FDE12020}"/>
              </a:ext>
            </a:extLst>
          </p:cNvPr>
          <p:cNvSpPr>
            <a:spLocks noGrp="1"/>
          </p:cNvSpPr>
          <p:nvPr>
            <p:ph type="title"/>
          </p:nvPr>
        </p:nvSpPr>
        <p:spPr/>
        <p:txBody>
          <a:bodyPr vert="horz"/>
          <a:lstStyle/>
          <a:p>
            <a:r>
              <a:rPr lang="en-GB" noProof="0" dirty="0">
                <a:solidFill>
                  <a:schemeClr val="tx2"/>
                </a:solidFill>
              </a:rPr>
              <a:t>Google Cloud: </a:t>
            </a:r>
            <a:r>
              <a:rPr lang="en-GB" noProof="0" dirty="0"/>
              <a:t>data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DB4A3E6D-0C7F-62EB-FF07-988266AE47A3}"/>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Google Cloud’s Data Cloud strategy has attracted major telecoms operators to migrate IT and network data workloads. However, growing cost concerns and regulations could slow down engagements with operators. </a:t>
            </a:r>
          </a:p>
          <a:p>
            <a:r>
              <a:rPr lang="en-GB" noProof="0" dirty="0"/>
              <a:t>Google Cloud’s achievements in telecoms highlight the benefits operators gain from its Data Cloud strategy. Several Tier 1 operators have shifted their IT and network data workloads to Google Cloud to take advantage of scalability and AI innovations to facilitate data management and AI-related developments. However, the growing cost concerns linked to running data workloads in the public cloud is resulting in the movement of high-volume data workloads back on premise. While Google Cloud is offering services such as Federated Query and </a:t>
            </a:r>
            <a:r>
              <a:rPr lang="en-GB" noProof="0" dirty="0" err="1"/>
              <a:t>BigQuery</a:t>
            </a:r>
            <a:r>
              <a:rPr lang="en-GB" noProof="0" dirty="0"/>
              <a:t> Omni that enable </a:t>
            </a:r>
            <a:r>
              <a:rPr lang="en-GB" noProof="0" dirty="0" err="1"/>
              <a:t>BigQuery</a:t>
            </a:r>
            <a:r>
              <a:rPr lang="en-GB" noProof="0" dirty="0"/>
              <a:t> to query data in external sources, these solutions are restricted to data sources within the Google Cloud ecosystem operating on premise via Google Distributed Cloud, as well as to data sources located in other public clouds</a:t>
            </a:r>
            <a:r>
              <a:rPr lang="en-GB" baseline="30000" noProof="0" dirty="0"/>
              <a:t>1</a:t>
            </a:r>
            <a:r>
              <a:rPr lang="en-GB" noProof="0" dirty="0"/>
              <a:t>. Competitors such as IBM have solutions that can address these concerns and are pitching these to telecoms operators.  Google Cloud has been quick to leverage partnerships with telecoms ISVs such as Nokia to address challenges linked with working with telecoms data assets. Google Cloud is utilising Nokia’s industry knowledge and expertise in pre-processing and ingesting telecoms-specific data assets into </a:t>
            </a:r>
            <a:r>
              <a:rPr lang="en-GB" noProof="0" dirty="0" err="1"/>
              <a:t>BigQuery</a:t>
            </a:r>
            <a:r>
              <a:rPr lang="en-GB" noProof="0" dirty="0"/>
              <a:t> in formats that can speed up telecoms use-case development. We expect to see the PCP grow these partnerships to include other key telecoms ISVs and NEPs to drive further operator engagements. </a:t>
            </a:r>
          </a:p>
        </p:txBody>
      </p:sp>
      <p:graphicFrame>
        <p:nvGraphicFramePr>
          <p:cNvPr id="11" name="Table Placeholder 13">
            <a:extLst>
              <a:ext uri="{FF2B5EF4-FFF2-40B4-BE49-F238E27FC236}">
                <a16:creationId xmlns:a16="http://schemas.microsoft.com/office/drawing/2014/main" id="{63C4374B-F1A8-FE3A-7367-D69136D9957E}"/>
              </a:ext>
            </a:extLst>
          </p:cNvPr>
          <p:cNvGraphicFramePr>
            <a:graphicFrameLocks/>
          </p:cNvGraphicFramePr>
          <p:nvPr/>
        </p:nvGraphicFramePr>
        <p:xfrm>
          <a:off x="5205414" y="4457606"/>
          <a:ext cx="4248149" cy="179832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0">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429653">
                <a:tc>
                  <a:txBody>
                    <a:bodyPr/>
                    <a:lstStyle/>
                    <a:p>
                      <a:pPr rtl="0"/>
                      <a:r>
                        <a:rPr lang="en-GB" sz="1000" b="1" baseline="0" noProof="0" dirty="0">
                          <a:solidFill>
                            <a:srgbClr val="000000"/>
                          </a:solidFill>
                        </a:rPr>
                        <a:t>High cost concerns</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rPr>
                        <a:t>Operators have indicated rising costs (potentially due to </a:t>
                      </a:r>
                      <a:r>
                        <a:rPr lang="en-GB" sz="1000" baseline="0" noProof="0" dirty="0" err="1">
                          <a:solidFill>
                            <a:srgbClr val="000000"/>
                          </a:solidFill>
                        </a:rPr>
                        <a:t>unoptimised</a:t>
                      </a:r>
                      <a:r>
                        <a:rPr lang="en-GB" sz="1000" baseline="0" noProof="0" dirty="0">
                          <a:solidFill>
                            <a:srgbClr val="000000"/>
                          </a:solidFill>
                        </a:rPr>
                        <a:t> data workloads running on Google Cloud) with managing and accessing data from </a:t>
                      </a:r>
                      <a:r>
                        <a:rPr lang="en-GB" sz="1000" baseline="0" noProof="0" dirty="0" err="1">
                          <a:solidFill>
                            <a:srgbClr val="000000"/>
                          </a:solidFill>
                        </a:rPr>
                        <a:t>BigQuery</a:t>
                      </a:r>
                      <a:r>
                        <a:rPr lang="en-GB" sz="1000" baseline="0" noProof="0" dirty="0">
                          <a:solidFill>
                            <a:srgbClr val="000000"/>
                          </a:solidFill>
                        </a:rPr>
                        <a:t>.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r h="907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t>Concerns regarding control over data</a:t>
                      </a:r>
                      <a:endParaRPr lang="en-GB" sz="1000" b="1" baseline="0" noProof="0" dirty="0">
                        <a:solidFill>
                          <a:srgbClr val="000000"/>
                        </a:solidFill>
                      </a:endParaRPr>
                    </a:p>
                  </a:txBody>
                  <a:tcPr anchor="ctr">
                    <a:lnL w="12700" cap="flat" cmpd="sng" algn="ctr">
                      <a:solidFill>
                        <a:schemeClr val="bg1"/>
                      </a:solidFill>
                      <a:prstDash val="solid"/>
                      <a:round/>
                      <a:headEnd type="none" w="med" len="med"/>
                      <a:tailEnd type="none" w="med" len="med"/>
                    </a:lnL>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rPr>
                        <a:t>For reasons including the growing cost involved in running data workloads on the public cloud, operators have started moving data back on premise, slowing down potential engagements with Google Cloud. However, Google Cloud’s GDC offer aims to bring its Data Control plane to the data wherever it resides, removing the need for repatriation.</a:t>
                      </a:r>
                    </a:p>
                  </a:txBody>
                  <a:tcPr anchor="ctr">
                    <a:lnR w="12700" cap="flat" cmpd="sng" algn="ctr">
                      <a:solidFill>
                        <a:schemeClr val="bg1"/>
                      </a:solidFill>
                      <a:prstDash val="solid"/>
                      <a:round/>
                      <a:headEnd type="none" w="med" len="med"/>
                      <a:tailEnd type="none" w="med" len="med"/>
                    </a:lnR>
                    <a:solidFill>
                      <a:srgbClr val="FCDEE1"/>
                    </a:solidFill>
                  </a:tcPr>
                </a:tc>
                <a:extLst>
                  <a:ext uri="{0D108BD9-81ED-4DB2-BD59-A6C34878D82A}">
                    <a16:rowId xmlns:a16="http://schemas.microsoft.com/office/drawing/2014/main" val="1552108471"/>
                  </a:ext>
                </a:extLst>
              </a:tr>
            </a:tbl>
          </a:graphicData>
        </a:graphic>
      </p:graphicFrame>
      <p:sp>
        <p:nvSpPr>
          <p:cNvPr id="12" name="TextBox 11">
            <a:extLst>
              <a:ext uri="{FF2B5EF4-FFF2-40B4-BE49-F238E27FC236}">
                <a16:creationId xmlns:a16="http://schemas.microsoft.com/office/drawing/2014/main" id="{E6EC1CE2-75F7-115B-7CFC-1AA17E3E736D}"/>
              </a:ext>
            </a:extLst>
          </p:cNvPr>
          <p:cNvSpPr txBox="1"/>
          <p:nvPr/>
        </p:nvSpPr>
        <p:spPr>
          <a:xfrm>
            <a:off x="6752438" y="6220793"/>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1362751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20746-DA63-B1C6-7063-D7F704F5F093}"/>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793AF5B-D9CC-F81D-1BDC-D2F0DD57931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F793AF5B-D9CC-F81D-1BDC-D2F0DD5793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AAE5CEEA-55C7-E103-DDB7-5FF7ADECA31A}"/>
              </a:ext>
            </a:extLst>
          </p:cNvPr>
          <p:cNvGraphicFramePr>
            <a:graphicFrameLocks noGrp="1"/>
          </p:cNvGraphicFramePr>
          <p:nvPr>
            <p:ph type="tbl" sz="quarter" idx="13"/>
          </p:nvPr>
        </p:nvGraphicFramePr>
        <p:xfrm>
          <a:off x="5205413" y="1677990"/>
          <a:ext cx="4248149" cy="4293623"/>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980107">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lvl="0" indent="-171450" algn="l">
                        <a:buClr>
                          <a:schemeClr val="tx1"/>
                        </a:buClr>
                        <a:buSzPct val="110000"/>
                        <a:buFont typeface="Arial" panose="020B0604020202020204" pitchFamily="34" charset="0"/>
                        <a:buChar char="•"/>
                      </a:pPr>
                      <a:r>
                        <a:rPr lang="en-GB" sz="1000" b="0" noProof="0" dirty="0">
                          <a:solidFill>
                            <a:schemeClr val="tx1"/>
                          </a:solidFill>
                          <a:latin typeface="+mn-lt"/>
                        </a:rPr>
                        <a:t>Provides AI and data platform and analytics solutions, cloud infrastructure, supercomputing and professional services</a:t>
                      </a:r>
                    </a:p>
                    <a:p>
                      <a:pPr marL="171450" lvl="0" indent="-171450" algn="l">
                        <a:buClr>
                          <a:schemeClr val="tx1"/>
                        </a:buClr>
                        <a:buSzPct val="110000"/>
                        <a:buFont typeface="Arial" panose="020B0604020202020204" pitchFamily="34" charset="0"/>
                        <a:buChar char="•"/>
                      </a:pPr>
                      <a:r>
                        <a:rPr lang="en-GB" sz="1000" b="0" noProof="0" dirty="0">
                          <a:solidFill>
                            <a:schemeClr val="tx1"/>
                          </a:solidFill>
                          <a:latin typeface="+mn-lt"/>
                        </a:rPr>
                        <a:t>At the end of 2024, it had 270 000 employees (including the workforce of wholly owned subsidiaries)</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1032263">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 for IBM CP4D</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noProof="0" dirty="0">
                          <a:solidFill>
                            <a:schemeClr val="tx1"/>
                          </a:solidFill>
                          <a:latin typeface="+mn-lt"/>
                        </a:rPr>
                        <a:t>USD7111 billion in 2024 (base Services for IBM CP4D)</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noProof="0" dirty="0">
                          <a:solidFill>
                            <a:schemeClr val="tx1"/>
                          </a:solidFill>
                          <a:latin typeface="+mn-lt"/>
                        </a:rPr>
                        <a:t>USD7574 billion in 2024 (add-ons that require separate license and entitlement from the base services)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237611">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a:buClr>
                          <a:schemeClr val="tx1"/>
                        </a:buClr>
                        <a:buSzPct val="110000"/>
                        <a:buFont typeface="Arial" panose="020B0604020202020204" pitchFamily="34" charset="0"/>
                        <a:buChar char="•"/>
                      </a:pPr>
                      <a:r>
                        <a:rPr lang="en-GB" sz="1000" noProof="0" dirty="0">
                          <a:solidFill>
                            <a:schemeClr val="tx1"/>
                          </a:solidFill>
                          <a:latin typeface="+mn-lt"/>
                        </a:rPr>
                        <a:t>Deutsche Telekom, DISH, e&amp;, Telefónica, Verizon</a:t>
                      </a:r>
                      <a:endParaRPr lang="en-GB" sz="1000" noProof="0" dirty="0">
                        <a:solidFill>
                          <a:schemeClr val="tx1"/>
                        </a:solidFill>
                        <a:highlight>
                          <a:srgbClr val="FFFF00"/>
                        </a:highlight>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831606">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chemeClr val="tx1"/>
                          </a:solidFill>
                          <a:latin typeface="+mn-lt"/>
                        </a:rPr>
                        <a:t>IBM has a strong ecosystem of ISVs that develop solutions to enhance the platform</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chemeClr val="tx1"/>
                          </a:solidFill>
                          <a:latin typeface="+mn-lt"/>
                        </a:rPr>
                        <a:t>Data storage platforms: AWS, Cloudera, NetApp, </a:t>
                      </a:r>
                      <a:r>
                        <a:rPr lang="en-GB" sz="1000" b="0" i="0" noProof="0" dirty="0" err="1">
                          <a:solidFill>
                            <a:schemeClr val="tx1"/>
                          </a:solidFill>
                          <a:latin typeface="+mn-lt"/>
                        </a:rPr>
                        <a:t>Portworx</a:t>
                      </a:r>
                      <a:r>
                        <a:rPr lang="en-GB" sz="1000" b="0" i="0" noProof="0" dirty="0">
                          <a:solidFill>
                            <a:schemeClr val="tx1"/>
                          </a:solidFill>
                          <a:latin typeface="+mn-lt"/>
                        </a:rPr>
                        <a:t>, </a:t>
                      </a:r>
                      <a:r>
                        <a:rPr lang="en-GB" sz="1000" b="0" i="0" noProof="0" dirty="0" err="1">
                          <a:solidFill>
                            <a:schemeClr val="tx1"/>
                          </a:solidFill>
                          <a:latin typeface="+mn-lt"/>
                        </a:rPr>
                        <a:t>Qbox</a:t>
                      </a:r>
                      <a:r>
                        <a:rPr lang="en-GB" sz="1000" b="0" i="0" noProof="0" dirty="0">
                          <a:solidFill>
                            <a:schemeClr val="tx1"/>
                          </a:solidFill>
                          <a:latin typeface="+mn-lt"/>
                        </a:rPr>
                        <a:t>, ROBIN, Teradata, Snowflake and </a:t>
                      </a:r>
                      <a:r>
                        <a:rPr lang="en-GB" sz="1000" b="0" i="0" noProof="0" dirty="0" err="1">
                          <a:solidFill>
                            <a:schemeClr val="tx1"/>
                          </a:solidFill>
                          <a:latin typeface="+mn-lt"/>
                        </a:rPr>
                        <a:t>TRilio</a:t>
                      </a:r>
                      <a:r>
                        <a:rPr lang="en-GB" sz="1000" b="0" i="0" noProof="0" dirty="0">
                          <a:solidFill>
                            <a:schemeClr val="tx1"/>
                          </a:solidFill>
                          <a:latin typeface="+mn-lt"/>
                        </a:rPr>
                        <a:t>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980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a:buClr>
                          <a:schemeClr val="tx1"/>
                        </a:buClr>
                        <a:buSzPct val="110000"/>
                        <a:buFont typeface="Arial" panose="020B0604020202020204" pitchFamily="34" charset="0"/>
                        <a:buChar char="•"/>
                      </a:pPr>
                      <a:r>
                        <a:rPr lang="en-GB" sz="1000" kern="1200" baseline="0" noProof="0" dirty="0">
                          <a:solidFill>
                            <a:schemeClr val="tx1"/>
                          </a:solidFill>
                          <a:latin typeface="+mn-lt"/>
                          <a:ea typeface="+mn-ea"/>
                          <a:cs typeface="+mn-cs"/>
                        </a:rPr>
                        <a:t>IBM Cloud Pak for Data including IBM Knowledge </a:t>
                      </a:r>
                      <a:r>
                        <a:rPr lang="en-GB" sz="1000" kern="1200" baseline="0" noProof="0" dirty="0" err="1">
                          <a:solidFill>
                            <a:schemeClr val="tx1"/>
                          </a:solidFill>
                          <a:latin typeface="+mn-lt"/>
                          <a:ea typeface="+mn-ea"/>
                          <a:cs typeface="+mn-cs"/>
                        </a:rPr>
                        <a:t>Catalog</a:t>
                      </a:r>
                      <a:r>
                        <a:rPr lang="en-GB" sz="1000" kern="1200" baseline="0" noProof="0" dirty="0">
                          <a:solidFill>
                            <a:schemeClr val="tx1"/>
                          </a:solidFill>
                          <a:latin typeface="+mn-lt"/>
                          <a:ea typeface="+mn-ea"/>
                          <a:cs typeface="+mn-cs"/>
                        </a:rPr>
                        <a:t>, IBM Match360, IBM Data Virtualization and IBM DataStage</a:t>
                      </a:r>
                    </a:p>
                    <a:p>
                      <a:pPr marL="171450" indent="-171450" algn="l">
                        <a:buClr>
                          <a:schemeClr val="tx1"/>
                        </a:buClr>
                        <a:buSzPct val="110000"/>
                        <a:buFont typeface="Arial" panose="020B0604020202020204" pitchFamily="34" charset="0"/>
                        <a:buChar char="•"/>
                      </a:pPr>
                      <a:r>
                        <a:rPr lang="en-GB" sz="1000" kern="1200" baseline="0" noProof="0" dirty="0">
                          <a:solidFill>
                            <a:schemeClr val="tx1"/>
                          </a:solidFill>
                          <a:latin typeface="+mn-lt"/>
                          <a:ea typeface="+mn-ea"/>
                          <a:cs typeface="+mn-cs"/>
                        </a:rPr>
                        <a:t>IBM </a:t>
                      </a:r>
                      <a:r>
                        <a:rPr lang="en-GB" sz="1000" kern="1200" baseline="0" noProof="0" dirty="0" err="1">
                          <a:solidFill>
                            <a:schemeClr val="tx1"/>
                          </a:solidFill>
                          <a:latin typeface="+mn-lt"/>
                          <a:ea typeface="+mn-ea"/>
                          <a:cs typeface="+mn-cs"/>
                        </a:rPr>
                        <a:t>watsonx.data</a:t>
                      </a:r>
                      <a:r>
                        <a:rPr lang="en-GB" sz="1000" kern="1200" baseline="0" noProof="0" dirty="0">
                          <a:solidFill>
                            <a:schemeClr val="tx1"/>
                          </a:solidFill>
                          <a:latin typeface="+mn-lt"/>
                          <a:ea typeface="+mn-ea"/>
                          <a:cs typeface="+mn-cs"/>
                        </a:rPr>
                        <a:t>, a component of IBM </a:t>
                      </a:r>
                      <a:r>
                        <a:rPr lang="en-GB" sz="1000" kern="1200" baseline="0" noProof="0" dirty="0" err="1">
                          <a:solidFill>
                            <a:schemeClr val="tx1"/>
                          </a:solidFill>
                          <a:latin typeface="+mn-lt"/>
                          <a:ea typeface="+mn-ea"/>
                          <a:cs typeface="+mn-cs"/>
                        </a:rPr>
                        <a:t>watsonx</a:t>
                      </a:r>
                      <a:endParaRPr lang="en-GB" sz="1000" strike="sngStrike" kern="1200" baseline="0" noProof="0" dirty="0">
                        <a:solidFill>
                          <a:schemeClr val="tx1"/>
                        </a:solidFill>
                        <a:latin typeface="+mn-lt"/>
                        <a:ea typeface="+mn-ea"/>
                        <a:cs typeface="+mn-cs"/>
                      </a:endParaRPr>
                    </a:p>
                    <a:p>
                      <a:pPr marL="171450" indent="-171450" algn="l">
                        <a:buClr>
                          <a:schemeClr val="tx1"/>
                        </a:buClr>
                        <a:buSzPct val="110000"/>
                        <a:buFont typeface="Arial" panose="020B0604020202020204" pitchFamily="34" charset="0"/>
                        <a:buChar char="•"/>
                      </a:pPr>
                      <a:r>
                        <a:rPr lang="en-GB" sz="1000" kern="1200" baseline="0" noProof="0" dirty="0">
                          <a:solidFill>
                            <a:schemeClr val="tx1"/>
                          </a:solidFill>
                          <a:latin typeface="+mn-lt"/>
                          <a:ea typeface="+mn-ea"/>
                          <a:cs typeface="+mn-cs"/>
                        </a:rPr>
                        <a:t>Data and analytics consulting services</a:t>
                      </a:r>
                      <a:endParaRPr lang="en-GB" sz="1000" kern="1200" noProof="0" dirty="0">
                        <a:solidFill>
                          <a:schemeClr val="tx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A8C8972C-DB95-C37A-A82F-054EA4B3B066}"/>
              </a:ext>
            </a:extLst>
          </p:cNvPr>
          <p:cNvSpPr>
            <a:spLocks noGrp="1"/>
          </p:cNvSpPr>
          <p:nvPr>
            <p:ph type="body" sz="quarter" idx="15"/>
          </p:nvPr>
        </p:nvSpPr>
        <p:spPr/>
        <p:txBody>
          <a:bodyPr/>
          <a:lstStyle/>
          <a:p>
            <a:r>
              <a:rPr lang="en-GB" noProof="0" dirty="0"/>
              <a:t>Figure 33: Data about IBM’s data platform</a:t>
            </a:r>
          </a:p>
        </p:txBody>
      </p:sp>
      <p:sp>
        <p:nvSpPr>
          <p:cNvPr id="6" name="Slide Number Placeholder 5">
            <a:extLst>
              <a:ext uri="{FF2B5EF4-FFF2-40B4-BE49-F238E27FC236}">
                <a16:creationId xmlns:a16="http://schemas.microsoft.com/office/drawing/2014/main" id="{7170D865-141F-5A52-ED32-CC3DFFA5ED5E}"/>
              </a:ext>
            </a:extLst>
          </p:cNvPr>
          <p:cNvSpPr>
            <a:spLocks noGrp="1"/>
          </p:cNvSpPr>
          <p:nvPr>
            <p:ph type="sldNum" sz="quarter" idx="4"/>
          </p:nvPr>
        </p:nvSpPr>
        <p:spPr/>
        <p:txBody>
          <a:bodyPr/>
          <a:lstStyle/>
          <a:p>
            <a:fld id="{E78626B2-E168-480E-BAE6-B60060C6AB83}" type="slidenum">
              <a:rPr lang="en-GB" noProof="0" smtClean="0"/>
              <a:pPr/>
              <a:t>32</a:t>
            </a:fld>
            <a:endParaRPr lang="en-GB" noProof="0" dirty="0"/>
          </a:p>
        </p:txBody>
      </p:sp>
      <p:sp>
        <p:nvSpPr>
          <p:cNvPr id="7" name="Title 6">
            <a:extLst>
              <a:ext uri="{FF2B5EF4-FFF2-40B4-BE49-F238E27FC236}">
                <a16:creationId xmlns:a16="http://schemas.microsoft.com/office/drawing/2014/main" id="{860ABE74-9A42-8F8F-A1A5-F4898E673C19}"/>
              </a:ext>
            </a:extLst>
          </p:cNvPr>
          <p:cNvSpPr>
            <a:spLocks noGrp="1"/>
          </p:cNvSpPr>
          <p:nvPr>
            <p:ph type="title"/>
          </p:nvPr>
        </p:nvSpPr>
        <p:spPr/>
        <p:txBody>
          <a:bodyPr vert="horz"/>
          <a:lstStyle/>
          <a:p>
            <a:r>
              <a:rPr lang="en-GB" noProof="0" dirty="0"/>
              <a:t>IBM: data platform strategy overview</a:t>
            </a:r>
          </a:p>
        </p:txBody>
      </p:sp>
      <p:sp>
        <p:nvSpPr>
          <p:cNvPr id="5" name="Text Placeholder 4">
            <a:extLst>
              <a:ext uri="{FF2B5EF4-FFF2-40B4-BE49-F238E27FC236}">
                <a16:creationId xmlns:a16="http://schemas.microsoft.com/office/drawing/2014/main" id="{0C15A2CD-EEB0-7EF6-DD58-C3C3D5C9DAA3}"/>
              </a:ext>
            </a:extLst>
          </p:cNvPr>
          <p:cNvSpPr>
            <a:spLocks noGrp="1"/>
          </p:cNvSpPr>
          <p:nvPr>
            <p:ph type="body" sz="quarter" idx="18"/>
          </p:nvPr>
        </p:nvSpPr>
        <p:spPr>
          <a:xfrm>
            <a:off x="429787" y="1376363"/>
            <a:ext cx="4246989" cy="4834800"/>
          </a:xfrm>
          <a:prstGeom prst="rect">
            <a:avLst/>
          </a:prstGeom>
        </p:spPr>
        <p:txBody>
          <a:bodyPr/>
          <a:lstStyle/>
          <a:p>
            <a:r>
              <a:rPr lang="en-GB" b="1" noProof="0" dirty="0">
                <a:solidFill>
                  <a:srgbClr val="282887"/>
                </a:solidFill>
              </a:rPr>
              <a:t>IBM’s data platform strategy </a:t>
            </a:r>
            <a:r>
              <a:rPr lang="en-GB" b="1" dirty="0">
                <a:solidFill>
                  <a:srgbClr val="282887"/>
                </a:solidFill>
              </a:rPr>
              <a:t>give</a:t>
            </a:r>
            <a:r>
              <a:rPr lang="en-GB" b="1" noProof="0" dirty="0">
                <a:solidFill>
                  <a:srgbClr val="282887"/>
                </a:solidFill>
              </a:rPr>
              <a:t>s operators two data platform offerings. Both provide similar services for generic data platform needs, while offering differentiated services</a:t>
            </a:r>
            <a:r>
              <a:rPr lang="en-GB" b="1" dirty="0">
                <a:solidFill>
                  <a:srgbClr val="282887"/>
                </a:solidFill>
              </a:rPr>
              <a:t> t</a:t>
            </a:r>
            <a:r>
              <a:rPr lang="en-GB" b="1" noProof="0" dirty="0">
                <a:solidFill>
                  <a:srgbClr val="282887"/>
                </a:solidFill>
              </a:rPr>
              <a:t>hat depend on the use case supported. </a:t>
            </a:r>
            <a:endParaRPr lang="en-GB" b="1" baseline="30000" noProof="0" dirty="0">
              <a:solidFill>
                <a:srgbClr val="282887"/>
              </a:solidFill>
            </a:endParaRPr>
          </a:p>
          <a:p>
            <a:r>
              <a:rPr lang="en-GB" noProof="0" dirty="0"/>
              <a:t>IBM continues to position the data fabric architecture as being key to resolving telecoms operations’ data issues. Its Cloud Pak for Data (IBM CP4D) implements a data fabric that centralises several data management capabilities to reduce complexity and challenges associated with operators’ distributed data landscape. Data virtualisation, the automation of data engineering, governance workflows and self-service functions are features of the platform. Several IBM data assets are used to achieve its data fabric solution</a:t>
            </a:r>
            <a:r>
              <a:rPr lang="en-GB" baseline="30000" noProof="0" dirty="0"/>
              <a:t>1</a:t>
            </a:r>
            <a:r>
              <a:rPr lang="en-GB" noProof="0" dirty="0"/>
              <a:t>. </a:t>
            </a:r>
          </a:p>
          <a:p>
            <a:r>
              <a:rPr lang="en-GB" noProof="0" dirty="0"/>
              <a:t>The IBM </a:t>
            </a:r>
            <a:r>
              <a:rPr lang="en-GB" noProof="0" dirty="0" err="1"/>
              <a:t>watsonx</a:t>
            </a:r>
            <a:r>
              <a:rPr lang="en-GB" noProof="0" dirty="0"/>
              <a:t> offering, IBM’s AI and data platform, also includes a data platform, IBM </a:t>
            </a:r>
            <a:r>
              <a:rPr lang="en-GB" noProof="0" dirty="0" err="1"/>
              <a:t>watson.data</a:t>
            </a:r>
            <a:r>
              <a:rPr lang="en-GB" noProof="0" dirty="0"/>
              <a:t>, which is centred on serving operators’ data needs when working with foundation models and GenAI. For example, foundation model inferencing can be performed on IBM </a:t>
            </a:r>
            <a:r>
              <a:rPr lang="en-GB" noProof="0" dirty="0" err="1"/>
              <a:t>watson.data</a:t>
            </a:r>
            <a:r>
              <a:rPr lang="en-GB" noProof="0" dirty="0"/>
              <a:t> using IBM’s Prompt Lab tool. This is possible because of the integration of IBM </a:t>
            </a:r>
            <a:r>
              <a:rPr lang="en-GB" noProof="0" dirty="0" err="1"/>
              <a:t>watson.data</a:t>
            </a:r>
            <a:r>
              <a:rPr lang="en-GB" noProof="0" dirty="0"/>
              <a:t> with IBM watson.ai within the IBM </a:t>
            </a:r>
            <a:r>
              <a:rPr lang="en-GB" noProof="0" dirty="0" err="1"/>
              <a:t>watsonx</a:t>
            </a:r>
            <a:r>
              <a:rPr lang="en-GB" noProof="0" dirty="0"/>
              <a:t> offering. </a:t>
            </a:r>
          </a:p>
          <a:p>
            <a:r>
              <a:rPr lang="en-GB" noProof="0" dirty="0"/>
              <a:t>IBM continues to leverage acquisitions to create new products that enhance its data platform offerings. For example, IBM DataStax (from the DataStax acquisition) will run within IBM </a:t>
            </a:r>
            <a:r>
              <a:rPr lang="en-GB" noProof="0" dirty="0" err="1"/>
              <a:t>watsonx</a:t>
            </a:r>
            <a:r>
              <a:rPr lang="en-GB" noProof="0" dirty="0"/>
              <a:t> to  enable resilient and distributed data architecture to handle large data volumes at high velocity. Telecoms operators can deploy this solution on premise to run their AI workloads. </a:t>
            </a:r>
          </a:p>
          <a:p>
            <a:endParaRPr lang="en-GB" noProof="0" dirty="0"/>
          </a:p>
        </p:txBody>
      </p:sp>
      <p:sp>
        <p:nvSpPr>
          <p:cNvPr id="11" name="TextBox 10">
            <a:extLst>
              <a:ext uri="{FF2B5EF4-FFF2-40B4-BE49-F238E27FC236}">
                <a16:creationId xmlns:a16="http://schemas.microsoft.com/office/drawing/2014/main" id="{78355D8A-FF1D-5CF7-7BF9-EBDE49BE6BCE}"/>
              </a:ext>
            </a:extLst>
          </p:cNvPr>
          <p:cNvSpPr txBox="1"/>
          <p:nvPr/>
        </p:nvSpPr>
        <p:spPr>
          <a:xfrm>
            <a:off x="6733014" y="5971613"/>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656740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61C48-A858-BD0B-1F42-EFCDCE8A1377}"/>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F292DD6-8A2E-6F45-3A5F-35A4069D3B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7F292DD6-8A2E-6F45-3A5F-35A4069D3B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FA230EB1-651D-05E4-3AD4-8CB690681A4D}"/>
              </a:ext>
            </a:extLst>
          </p:cNvPr>
          <p:cNvGraphicFramePr>
            <a:graphicFrameLocks noGrp="1"/>
          </p:cNvGraphicFramePr>
          <p:nvPr>
            <p:ph type="pic" sz="quarter" idx="11"/>
          </p:nvPr>
        </p:nvGraphicFramePr>
        <p:xfrm>
          <a:off x="5205413" y="1665288"/>
          <a:ext cx="4246988" cy="3191546"/>
        </p:xfrm>
        <a:graphic>
          <a:graphicData uri="http://schemas.openxmlformats.org/drawingml/2006/table">
            <a:tbl>
              <a:tblPr firstRow="1" bandRow="1">
                <a:tableStyleId>{00A15C55-8517-42AA-B614-E9B94910E393}</a:tableStyleId>
              </a:tblPr>
              <a:tblGrid>
                <a:gridCol w="1000632">
                  <a:extLst>
                    <a:ext uri="{9D8B030D-6E8A-4147-A177-3AD203B41FA5}">
                      <a16:colId xmlns:a16="http://schemas.microsoft.com/office/drawing/2014/main" val="815519427"/>
                    </a:ext>
                  </a:extLst>
                </a:gridCol>
                <a:gridCol w="3246356">
                  <a:extLst>
                    <a:ext uri="{9D8B030D-6E8A-4147-A177-3AD203B41FA5}">
                      <a16:colId xmlns:a16="http://schemas.microsoft.com/office/drawing/2014/main" val="878523597"/>
                    </a:ext>
                  </a:extLst>
                </a:gridCol>
              </a:tblGrid>
              <a:tr h="295946">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91105">
                <a:tc>
                  <a:txBody>
                    <a:bodyPr/>
                    <a:lstStyle/>
                    <a:p>
                      <a:r>
                        <a:rPr lang="en-GB" sz="1000" noProof="0" dirty="0">
                          <a:solidFill>
                            <a:srgbClr val="000000"/>
                          </a:solidFill>
                        </a:rPr>
                        <a:t>Flexibility of choice</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IBM’s data platform strategy offers operators the choice of running core data management and governance activities on one platform while running data services specific to AI developments in a different environment.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390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Targets user-specific needs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IBM </a:t>
                      </a:r>
                      <a:r>
                        <a:rPr lang="en-GB" sz="1000" noProof="0" dirty="0" err="1">
                          <a:solidFill>
                            <a:schemeClr val="tx1"/>
                          </a:solidFill>
                        </a:rPr>
                        <a:t>watson.data</a:t>
                      </a:r>
                      <a:r>
                        <a:rPr lang="en-GB" sz="1000" noProof="0" dirty="0">
                          <a:solidFill>
                            <a:schemeClr val="tx1"/>
                          </a:solidFill>
                        </a:rPr>
                        <a:t> is considered to be highly intuitive, easing adoption among different telecoms users.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540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Automation capabilities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IBM CP4D uses automation and advanced technologies such as AI to simplify data ingestion, transformation and virtualisation to improve efficiency and reduce errors.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841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Strong data platform  professional services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IBM leads engagements with telecoms customers using its consulting services capabilities. In combination with its implementation and systems integrations expertise, IBM can enable operators to execute data-modernisation projects at a faster rate.</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r h="390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Ecosystem</a:t>
                      </a:r>
                      <a:endParaRPr lang="en-GB" sz="1000" noProof="0" dirty="0">
                        <a:solidFill>
                          <a:srgbClr val="000000"/>
                        </a:solidFill>
                        <a:highlight>
                          <a:srgbClr val="E5F5FF"/>
                        </a:highlight>
                      </a:endParaRP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IBM has a broad ecosystem of partners to facilitate implementation.</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264852544"/>
                  </a:ext>
                </a:extLst>
              </a:tr>
            </a:tbl>
          </a:graphicData>
        </a:graphic>
      </p:graphicFrame>
      <p:sp>
        <p:nvSpPr>
          <p:cNvPr id="4" name="Text Placeholder 3">
            <a:extLst>
              <a:ext uri="{FF2B5EF4-FFF2-40B4-BE49-F238E27FC236}">
                <a16:creationId xmlns:a16="http://schemas.microsoft.com/office/drawing/2014/main" id="{2D26925C-C908-AF4F-8716-AF262FB8F487}"/>
              </a:ext>
            </a:extLst>
          </p:cNvPr>
          <p:cNvSpPr>
            <a:spLocks noGrp="1"/>
          </p:cNvSpPr>
          <p:nvPr>
            <p:ph type="body" sz="quarter" idx="15"/>
          </p:nvPr>
        </p:nvSpPr>
        <p:spPr/>
        <p:txBody>
          <a:bodyPr/>
          <a:lstStyle/>
          <a:p>
            <a:r>
              <a:rPr lang="en-GB" noProof="0" dirty="0">
                <a:solidFill>
                  <a:schemeClr val="tx1"/>
                </a:solidFill>
              </a:rPr>
              <a:t>Figure </a:t>
            </a:r>
            <a:r>
              <a:rPr lang="en-GB" noProof="0" dirty="0"/>
              <a:t>34</a:t>
            </a:r>
            <a:r>
              <a:rPr lang="en-GB" noProof="0" dirty="0">
                <a:solidFill>
                  <a:schemeClr val="tx1"/>
                </a:solidFill>
              </a:rPr>
              <a:t>: </a:t>
            </a:r>
            <a:r>
              <a:rPr lang="en-GB" noProof="0" dirty="0"/>
              <a:t>IBM’s</a:t>
            </a:r>
            <a:r>
              <a:rPr lang="en-GB" noProof="0" dirty="0">
                <a:solidFill>
                  <a:schemeClr val="tx1"/>
                </a:solidFill>
              </a:rPr>
              <a:t> strengths and weaknesses</a:t>
            </a:r>
          </a:p>
          <a:p>
            <a:endParaRPr lang="en-GB" noProof="0" dirty="0"/>
          </a:p>
        </p:txBody>
      </p:sp>
      <p:sp>
        <p:nvSpPr>
          <p:cNvPr id="6" name="Slide Number Placeholder 5">
            <a:extLst>
              <a:ext uri="{FF2B5EF4-FFF2-40B4-BE49-F238E27FC236}">
                <a16:creationId xmlns:a16="http://schemas.microsoft.com/office/drawing/2014/main" id="{E51576FF-AD7E-8F8E-6F39-C3275DF793AD}"/>
              </a:ext>
            </a:extLst>
          </p:cNvPr>
          <p:cNvSpPr>
            <a:spLocks noGrp="1"/>
          </p:cNvSpPr>
          <p:nvPr>
            <p:ph type="sldNum" sz="quarter" idx="4"/>
          </p:nvPr>
        </p:nvSpPr>
        <p:spPr/>
        <p:txBody>
          <a:bodyPr/>
          <a:lstStyle/>
          <a:p>
            <a:fld id="{E78626B2-E168-480E-BAE6-B60060C6AB83}" type="slidenum">
              <a:rPr lang="en-GB" noProof="0" smtClean="0"/>
              <a:pPr/>
              <a:t>33</a:t>
            </a:fld>
            <a:endParaRPr lang="en-GB" noProof="0" dirty="0"/>
          </a:p>
        </p:txBody>
      </p:sp>
      <p:sp>
        <p:nvSpPr>
          <p:cNvPr id="7" name="Title 6">
            <a:extLst>
              <a:ext uri="{FF2B5EF4-FFF2-40B4-BE49-F238E27FC236}">
                <a16:creationId xmlns:a16="http://schemas.microsoft.com/office/drawing/2014/main" id="{64DFEB1D-E70B-A1C8-D957-007BE8983EF4}"/>
              </a:ext>
            </a:extLst>
          </p:cNvPr>
          <p:cNvSpPr>
            <a:spLocks noGrp="1"/>
          </p:cNvSpPr>
          <p:nvPr>
            <p:ph type="title"/>
          </p:nvPr>
        </p:nvSpPr>
        <p:spPr/>
        <p:txBody>
          <a:bodyPr vert="horz"/>
          <a:lstStyle/>
          <a:p>
            <a:r>
              <a:rPr lang="en-GB" noProof="0" dirty="0">
                <a:solidFill>
                  <a:schemeClr val="tx2"/>
                </a:solidFill>
              </a:rPr>
              <a:t>IBM: </a:t>
            </a:r>
            <a:r>
              <a:rPr lang="en-GB" noProof="0" dirty="0"/>
              <a:t>data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0B0CD2FF-57C2-59D2-CE7F-F3E297E6AC00}"/>
              </a:ext>
            </a:extLst>
          </p:cNvPr>
          <p:cNvSpPr>
            <a:spLocks noGrp="1"/>
          </p:cNvSpPr>
          <p:nvPr>
            <p:ph type="body" sz="quarter" idx="18"/>
          </p:nvPr>
        </p:nvSpPr>
        <p:spPr>
          <a:prstGeom prst="rect">
            <a:avLst/>
          </a:prstGeom>
        </p:spPr>
        <p:txBody>
          <a:bodyPr/>
          <a:lstStyle/>
          <a:p>
            <a:r>
              <a:rPr lang="en-GB" b="1" noProof="0" dirty="0">
                <a:solidFill>
                  <a:srgbClr val="282887"/>
                </a:solidFill>
              </a:rPr>
              <a:t>IBM’s data platform strategy gives telecoms operators the flexibility to choose solutions that meet diverse requirements such as AI, regulation and data sovereignty. However, differences in platform performance could negatively impact operator engagements. </a:t>
            </a:r>
          </a:p>
          <a:p>
            <a:r>
              <a:rPr lang="en-GB" noProof="0" dirty="0"/>
              <a:t>IBM’s data platform strategy offers operators flexibility in choosing a  data platform that aligns with key data requirements. While AI is a key driver of operator investment in data platforms, there are other needs such as regulation and the desire for sovereignty that could potentially drive operators to leverage different data platform environment</a:t>
            </a:r>
            <a:r>
              <a:rPr lang="en-GB" dirty="0"/>
              <a:t>s</a:t>
            </a:r>
            <a:r>
              <a:rPr lang="en-GB" noProof="0" dirty="0"/>
              <a:t> to support their AI developments. There are, however</a:t>
            </a:r>
            <a:r>
              <a:rPr lang="en-GB" dirty="0"/>
              <a:t>,</a:t>
            </a:r>
            <a:r>
              <a:rPr lang="en-GB" noProof="0" dirty="0"/>
              <a:t> differences in performance and experience linked to using both platforms, and IBM needs to ensure continued engagements with  telecoms operators. </a:t>
            </a:r>
          </a:p>
          <a:p>
            <a:r>
              <a:rPr lang="en-GB" noProof="0" dirty="0"/>
              <a:t>IBM’s strong systems integration expertise, backed by its broad ecosystem of partners spanning multiple data platform domains, puts the vendor in a good position within the telecoms’ data platform market. Several Tier 1 operators are key customers, including Verizon and e&amp;.</a:t>
            </a:r>
          </a:p>
          <a:p>
            <a:r>
              <a:rPr lang="en-GB" dirty="0"/>
              <a:t>T</a:t>
            </a:r>
            <a:r>
              <a:rPr lang="en-GB" noProof="0" dirty="0"/>
              <a:t>he engagement between telecoms operators and the top three PCPs could threaten IBM’s existing and current engagements. However, the cloud-native architecture supporting IBM’s data platforms makes them more competitive offerings, given that they can be deployed to any environment to store and manage data.</a:t>
            </a:r>
          </a:p>
        </p:txBody>
      </p:sp>
      <p:graphicFrame>
        <p:nvGraphicFramePr>
          <p:cNvPr id="11" name="Table Placeholder 13">
            <a:extLst>
              <a:ext uri="{FF2B5EF4-FFF2-40B4-BE49-F238E27FC236}">
                <a16:creationId xmlns:a16="http://schemas.microsoft.com/office/drawing/2014/main" id="{01B4BDF4-F181-262B-82E8-13A73476CBF3}"/>
              </a:ext>
            </a:extLst>
          </p:cNvPr>
          <p:cNvGraphicFramePr>
            <a:graphicFrameLocks/>
          </p:cNvGraphicFramePr>
          <p:nvPr/>
        </p:nvGraphicFramePr>
        <p:xfrm>
          <a:off x="5204252" y="4815800"/>
          <a:ext cx="4248149" cy="139748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300200">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300200">
                <a:tc>
                  <a:txBody>
                    <a:bodyPr/>
                    <a:lstStyle/>
                    <a:p>
                      <a:r>
                        <a:rPr lang="en-GB" sz="1000" noProof="0" dirty="0">
                          <a:solidFill>
                            <a:srgbClr val="000000"/>
                          </a:solidFill>
                        </a:rPr>
                        <a:t>Difference in performance and experience</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IBM CP4D and IBM </a:t>
                      </a:r>
                      <a:r>
                        <a:rPr lang="en-GB" sz="1000" noProof="0" dirty="0" err="1">
                          <a:solidFill>
                            <a:schemeClr val="tx1"/>
                          </a:solidFill>
                        </a:rPr>
                        <a:t>watson.data</a:t>
                      </a:r>
                      <a:r>
                        <a:rPr lang="en-GB" sz="1000" noProof="0" dirty="0">
                          <a:solidFill>
                            <a:schemeClr val="tx1"/>
                          </a:solidFill>
                        </a:rPr>
                        <a:t> deliver slightly different performance for the similar services that they operate. This difference can impact the user experience.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extLst>
                  <a:ext uri="{0D108BD9-81ED-4DB2-BD59-A6C34878D82A}">
                    <a16:rowId xmlns:a16="http://schemas.microsoft.com/office/drawing/2014/main" val="3266296739"/>
                  </a:ext>
                </a:extLst>
              </a:tr>
              <a:tr h="300200">
                <a:tc>
                  <a:txBody>
                    <a:bodyPr/>
                    <a:lstStyle/>
                    <a:p>
                      <a:r>
                        <a:rPr lang="en-GB" sz="1000" noProof="0" dirty="0"/>
                        <a:t>Competition from PCPs</a:t>
                      </a:r>
                      <a:endParaRPr lang="en-GB" sz="1000" noProof="0" dirty="0">
                        <a:solidFill>
                          <a:srgbClr val="000000"/>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Increasing engagements between telecoms operators and the top three PCPs will threaten existing and future operator engagements.</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645821051"/>
                  </a:ext>
                </a:extLst>
              </a:tr>
            </a:tbl>
          </a:graphicData>
        </a:graphic>
      </p:graphicFrame>
      <p:sp>
        <p:nvSpPr>
          <p:cNvPr id="12" name="TextBox 11">
            <a:extLst>
              <a:ext uri="{FF2B5EF4-FFF2-40B4-BE49-F238E27FC236}">
                <a16:creationId xmlns:a16="http://schemas.microsoft.com/office/drawing/2014/main" id="{F79A4628-12E5-BD06-C515-4198B58C6F31}"/>
              </a:ext>
            </a:extLst>
          </p:cNvPr>
          <p:cNvSpPr txBox="1"/>
          <p:nvPr/>
        </p:nvSpPr>
        <p:spPr>
          <a:xfrm>
            <a:off x="6807162" y="6174556"/>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68527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DC92-8B99-7237-131E-1F9A064C3667}"/>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30C3342-74EF-111E-2B5B-25F55F7CE9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730C3342-74EF-111E-2B5B-25F55F7CE9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E34AE32E-1456-A0EC-559D-FEAAA7B19B5C}"/>
              </a:ext>
            </a:extLst>
          </p:cNvPr>
          <p:cNvGraphicFramePr>
            <a:graphicFrameLocks noGrp="1"/>
          </p:cNvGraphicFramePr>
          <p:nvPr>
            <p:ph type="tbl" sz="quarter" idx="13"/>
          </p:nvPr>
        </p:nvGraphicFramePr>
        <p:xfrm>
          <a:off x="5205413" y="1677989"/>
          <a:ext cx="4248149" cy="4200511"/>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837702">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lvl="0" indent="-171450" algn="l">
                        <a:buClr>
                          <a:schemeClr val="tx1"/>
                        </a:buClr>
                        <a:buSzPct val="110000"/>
                        <a:buFont typeface="Arial" panose="020B0604020202020204" pitchFamily="34" charset="0"/>
                        <a:buChar char="•"/>
                      </a:pPr>
                      <a:r>
                        <a:rPr lang="en-GB" sz="1000" b="0" noProof="0" dirty="0">
                          <a:solidFill>
                            <a:schemeClr val="tx1"/>
                          </a:solidFill>
                          <a:latin typeface="+mn-lt"/>
                        </a:rPr>
                        <a:t>Provides AI and data platform and analytics solutions, cloud infrastructure, supercomputing and professional services</a:t>
                      </a:r>
                    </a:p>
                    <a:p>
                      <a:pPr marL="171450" lvl="0" indent="-171450" algn="l">
                        <a:buClr>
                          <a:schemeClr val="tx1"/>
                        </a:buClr>
                        <a:buSzPct val="110000"/>
                        <a:buFont typeface="Arial" panose="020B0604020202020204" pitchFamily="34" charset="0"/>
                        <a:buChar char="•"/>
                      </a:pPr>
                      <a:r>
                        <a:rPr lang="en-GB" sz="1000" b="0" noProof="0" dirty="0">
                          <a:solidFill>
                            <a:schemeClr val="tx1"/>
                          </a:solidFill>
                          <a:latin typeface="+mn-lt"/>
                        </a:rPr>
                        <a:t>At the end of 2024, it had 270 000 employees (including the workforce of wholly owned subsidiaries)</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837702">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noProof="0" dirty="0">
                          <a:solidFill>
                            <a:schemeClr val="tx1"/>
                          </a:solidFill>
                          <a:latin typeface="+mn-lt"/>
                        </a:rPr>
                        <a:t>2024 annual revenue was USD62.75 billion (IBM’s AI revenue is included in its Software business segment, which accounted for 41% of revenue, and in its Consulting revenue, which accounted for 33% of annual revenue)</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203088">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a:buClr>
                          <a:schemeClr val="tx1"/>
                        </a:buClr>
                        <a:buSzPct val="110000"/>
                        <a:buFont typeface="Arial" panose="020B0604020202020204" pitchFamily="34" charset="0"/>
                        <a:buChar char="•"/>
                      </a:pPr>
                      <a:r>
                        <a:rPr lang="en-GB" sz="1000" noProof="0" dirty="0">
                          <a:solidFill>
                            <a:schemeClr val="tx1"/>
                          </a:solidFill>
                          <a:latin typeface="+mn-lt"/>
                        </a:rPr>
                        <a:t>Deutsche Telekom, DISH, e&amp;, Telefónica, Verizon</a:t>
                      </a:r>
                      <a:endParaRPr lang="en-GB" sz="1000" noProof="0" dirty="0">
                        <a:solidFill>
                          <a:schemeClr val="tx1"/>
                        </a:solidFill>
                        <a:highlight>
                          <a:srgbClr val="FFFF00"/>
                        </a:highlight>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710777">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chemeClr val="tx1"/>
                          </a:solidFill>
                          <a:latin typeface="+mn-lt"/>
                        </a:rPr>
                        <a:t>AI chipset providers: </a:t>
                      </a:r>
                      <a:r>
                        <a:rPr lang="en-GB" sz="1000" b="0" i="0" noProof="0" dirty="0" err="1">
                          <a:solidFill>
                            <a:schemeClr val="tx1"/>
                          </a:solidFill>
                          <a:latin typeface="+mn-lt"/>
                        </a:rPr>
                        <a:t>Groq</a:t>
                      </a:r>
                      <a:r>
                        <a:rPr lang="en-GB" sz="1000" b="0" i="0" noProof="0" dirty="0">
                          <a:solidFill>
                            <a:schemeClr val="tx1"/>
                          </a:solidFill>
                          <a:latin typeface="+mn-lt"/>
                        </a:rPr>
                        <a:t>, NVIDIA</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chemeClr val="tx1"/>
                          </a:solidFill>
                          <a:latin typeface="+mn-lt"/>
                        </a:rPr>
                        <a:t>AI model providers: Anthropic, </a:t>
                      </a: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chemeClr val="tx1"/>
                          </a:solidFill>
                          <a:latin typeface="+mn-lt"/>
                        </a:rPr>
                        <a:t>Public cloud infrastructure providers: </a:t>
                      </a:r>
                      <a:r>
                        <a:rPr lang="en-GB" noProof="0" dirty="0"/>
                        <a:t>AWS, Microsoft and Oracle</a:t>
                      </a:r>
                      <a:endParaRPr lang="en-GB" sz="1000" b="0" i="0" noProof="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
                          <a:schemeClr val="tx1"/>
                        </a:buClr>
                        <a:buSzPct val="110000"/>
                        <a:buFont typeface="Arial" panose="020B0604020202020204" pitchFamily="34" charset="0"/>
                        <a:buChar char="•"/>
                        <a:tabLst/>
                        <a:defRPr/>
                      </a:pPr>
                      <a:r>
                        <a:rPr lang="en-GB" sz="1000" b="0" i="0" noProof="0" dirty="0">
                          <a:solidFill>
                            <a:schemeClr val="tx1"/>
                          </a:solidFill>
                          <a:latin typeface="+mn-lt"/>
                        </a:rPr>
                        <a:t>Enterprise partner customers: S&amp;P Global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1091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a:buClr>
                          <a:schemeClr val="tx1"/>
                        </a:buClr>
                        <a:buSzPct val="110000"/>
                        <a:buFont typeface="Arial" panose="020B0604020202020204" pitchFamily="34" charset="0"/>
                        <a:buChar char="•"/>
                      </a:pPr>
                      <a:r>
                        <a:rPr lang="en-GB" sz="1000" kern="1200" noProof="0" dirty="0">
                          <a:solidFill>
                            <a:schemeClr val="tx1"/>
                          </a:solidFill>
                          <a:latin typeface="+mn-lt"/>
                          <a:ea typeface="+mn-ea"/>
                          <a:cs typeface="+mn-cs"/>
                        </a:rPr>
                        <a:t>Products: IBM Watson.ai, IBM </a:t>
                      </a:r>
                      <a:r>
                        <a:rPr lang="en-GB" sz="1000" kern="1200" noProof="0" dirty="0" err="1">
                          <a:solidFill>
                            <a:schemeClr val="tx1"/>
                          </a:solidFill>
                          <a:latin typeface="+mn-lt"/>
                          <a:ea typeface="+mn-ea"/>
                          <a:cs typeface="+mn-cs"/>
                        </a:rPr>
                        <a:t>watson.data</a:t>
                      </a:r>
                      <a:r>
                        <a:rPr lang="en-GB" sz="1000" kern="1200" noProof="0" dirty="0">
                          <a:solidFill>
                            <a:schemeClr val="tx1"/>
                          </a:solidFill>
                          <a:latin typeface="+mn-lt"/>
                          <a:ea typeface="+mn-ea"/>
                          <a:cs typeface="+mn-cs"/>
                        </a:rPr>
                        <a:t> and IBM </a:t>
                      </a:r>
                      <a:r>
                        <a:rPr lang="en-GB" sz="1000" kern="1200" noProof="0" dirty="0" err="1">
                          <a:solidFill>
                            <a:schemeClr val="tx1"/>
                          </a:solidFill>
                          <a:latin typeface="+mn-lt"/>
                          <a:ea typeface="+mn-ea"/>
                          <a:cs typeface="+mn-cs"/>
                        </a:rPr>
                        <a:t>watson.governance</a:t>
                      </a:r>
                      <a:endParaRPr lang="en-GB" sz="1000" kern="1200" noProof="0" dirty="0">
                        <a:solidFill>
                          <a:schemeClr val="tx1"/>
                        </a:solidFill>
                        <a:latin typeface="+mn-lt"/>
                        <a:ea typeface="+mn-ea"/>
                        <a:cs typeface="+mn-cs"/>
                      </a:endParaRPr>
                    </a:p>
                    <a:p>
                      <a:pPr marL="171450" indent="-171450" algn="l">
                        <a:buClr>
                          <a:schemeClr val="tx1"/>
                        </a:buClr>
                        <a:buSzPct val="110000"/>
                        <a:buFont typeface="Arial" panose="020B0604020202020204" pitchFamily="34" charset="0"/>
                        <a:buChar char="•"/>
                      </a:pPr>
                      <a:r>
                        <a:rPr lang="en-GB" sz="1000" kern="1200" noProof="0" dirty="0">
                          <a:solidFill>
                            <a:schemeClr val="tx1"/>
                          </a:solidFill>
                          <a:latin typeface="+mn-lt"/>
                          <a:ea typeface="+mn-ea"/>
                          <a:cs typeface="+mn-cs"/>
                        </a:rPr>
                        <a:t>Professional services: Strategy and consulting and intelligent operations services</a:t>
                      </a:r>
                    </a:p>
                    <a:p>
                      <a:pPr marL="171450" indent="-171450" algn="l">
                        <a:buClr>
                          <a:schemeClr val="tx1"/>
                        </a:buClr>
                        <a:buSzPct val="110000"/>
                        <a:buFont typeface="Arial" panose="020B0604020202020204" pitchFamily="34" charset="0"/>
                        <a:buChar char="•"/>
                      </a:pPr>
                      <a:endParaRPr lang="en-GB" sz="1000" kern="1200" noProof="0" dirty="0">
                        <a:solidFill>
                          <a:schemeClr val="tx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D38CD385-5744-722F-E96F-FD326B90FCC3}"/>
              </a:ext>
            </a:extLst>
          </p:cNvPr>
          <p:cNvSpPr>
            <a:spLocks noGrp="1"/>
          </p:cNvSpPr>
          <p:nvPr>
            <p:ph type="body" sz="quarter" idx="15"/>
          </p:nvPr>
        </p:nvSpPr>
        <p:spPr/>
        <p:txBody>
          <a:bodyPr/>
          <a:lstStyle/>
          <a:p>
            <a:r>
              <a:rPr lang="en-GB" noProof="0" dirty="0"/>
              <a:t>Figure 35: Data about IBM’s AI platform</a:t>
            </a:r>
          </a:p>
        </p:txBody>
      </p:sp>
      <p:sp>
        <p:nvSpPr>
          <p:cNvPr id="6" name="Slide Number Placeholder 5">
            <a:extLst>
              <a:ext uri="{FF2B5EF4-FFF2-40B4-BE49-F238E27FC236}">
                <a16:creationId xmlns:a16="http://schemas.microsoft.com/office/drawing/2014/main" id="{B8CCAB81-1EC9-DC51-0160-179BD24241B1}"/>
              </a:ext>
            </a:extLst>
          </p:cNvPr>
          <p:cNvSpPr>
            <a:spLocks noGrp="1"/>
          </p:cNvSpPr>
          <p:nvPr>
            <p:ph type="sldNum" sz="quarter" idx="4"/>
          </p:nvPr>
        </p:nvSpPr>
        <p:spPr/>
        <p:txBody>
          <a:bodyPr/>
          <a:lstStyle/>
          <a:p>
            <a:fld id="{E78626B2-E168-480E-BAE6-B60060C6AB83}" type="slidenum">
              <a:rPr lang="en-GB" noProof="0" smtClean="0"/>
              <a:pPr/>
              <a:t>34</a:t>
            </a:fld>
            <a:endParaRPr lang="en-GB" noProof="0" dirty="0"/>
          </a:p>
        </p:txBody>
      </p:sp>
      <p:sp>
        <p:nvSpPr>
          <p:cNvPr id="7" name="Title 6">
            <a:extLst>
              <a:ext uri="{FF2B5EF4-FFF2-40B4-BE49-F238E27FC236}">
                <a16:creationId xmlns:a16="http://schemas.microsoft.com/office/drawing/2014/main" id="{519EECFF-A82D-35F7-D1FF-A9CD1CC7A90A}"/>
              </a:ext>
            </a:extLst>
          </p:cNvPr>
          <p:cNvSpPr>
            <a:spLocks noGrp="1"/>
          </p:cNvSpPr>
          <p:nvPr>
            <p:ph type="title"/>
          </p:nvPr>
        </p:nvSpPr>
        <p:spPr/>
        <p:txBody>
          <a:bodyPr vert="horz"/>
          <a:lstStyle/>
          <a:p>
            <a:r>
              <a:rPr lang="en-GB" noProof="0" dirty="0"/>
              <a:t>IBM: AI platform strategy overview</a:t>
            </a:r>
          </a:p>
        </p:txBody>
      </p:sp>
      <p:sp>
        <p:nvSpPr>
          <p:cNvPr id="5" name="Text Placeholder 4">
            <a:extLst>
              <a:ext uri="{FF2B5EF4-FFF2-40B4-BE49-F238E27FC236}">
                <a16:creationId xmlns:a16="http://schemas.microsoft.com/office/drawing/2014/main" id="{640C7188-E87B-D54F-A0C1-6BDA4BFBAF23}"/>
              </a:ext>
            </a:extLst>
          </p:cNvPr>
          <p:cNvSpPr>
            <a:spLocks noGrp="1"/>
          </p:cNvSpPr>
          <p:nvPr>
            <p:ph type="body" sz="quarter" idx="18"/>
          </p:nvPr>
        </p:nvSpPr>
        <p:spPr>
          <a:prstGeom prst="rect">
            <a:avLst/>
          </a:prstGeom>
        </p:spPr>
        <p:txBody>
          <a:bodyPr/>
          <a:lstStyle/>
          <a:p>
            <a:r>
              <a:rPr lang="en-GB" b="1" noProof="0" dirty="0">
                <a:solidFill>
                  <a:srgbClr val="282887"/>
                </a:solidFill>
              </a:rPr>
              <a:t>IBM’s AI platform strategy centres on enabling operators to leverage a broad portfolio of AI platforms and services to compete effectively in their markets. </a:t>
            </a:r>
          </a:p>
          <a:p>
            <a:r>
              <a:rPr lang="en-GB" noProof="0" dirty="0"/>
              <a:t>IBM is offering operators its </a:t>
            </a:r>
            <a:r>
              <a:rPr lang="en-GB" noProof="0" dirty="0" err="1"/>
              <a:t>watsonx</a:t>
            </a:r>
            <a:r>
              <a:rPr lang="en-GB" noProof="0" dirty="0"/>
              <a:t> AI portfolio</a:t>
            </a:r>
            <a:r>
              <a:rPr lang="en-GB" dirty="0"/>
              <a:t>,</a:t>
            </a:r>
            <a:r>
              <a:rPr lang="en-GB" noProof="0" dirty="0"/>
              <a:t> which includes IBM watson.ai, IBM </a:t>
            </a:r>
            <a:r>
              <a:rPr lang="en-GB" noProof="0" dirty="0" err="1"/>
              <a:t>watsonx.data</a:t>
            </a:r>
            <a:r>
              <a:rPr lang="en-GB" noProof="0" dirty="0"/>
              <a:t> and IBM </a:t>
            </a:r>
            <a:r>
              <a:rPr lang="en-GB" noProof="0" dirty="0" err="1"/>
              <a:t>watsonx.governance</a:t>
            </a:r>
            <a:r>
              <a:rPr lang="en-GB" noProof="0" dirty="0"/>
              <a:t>. These platforms can run on the cloud-native  RedHat OpenShift platform and therefore can operate across multiple environments: on premise, cloud or hybrid cloud. This portfolio provides access to multiple AI technologies, including machine and deep learning, GenAI and agentic AI technologies (with access to a broad portfolio of large and small proprietary and third-party AI models). AI model customisation, application development and governance are also included in its offering. </a:t>
            </a:r>
          </a:p>
          <a:p>
            <a:r>
              <a:rPr lang="en-GB" noProof="0" dirty="0"/>
              <a:t>IBM offers a comprehensive portfolio of related professional services (with its AI Consulting Practice playing a crucial role in executing its AI strategy) to ensure operator customers derive value from investments in IBM and non-IBM AI solutions. </a:t>
            </a:r>
          </a:p>
          <a:p>
            <a:r>
              <a:rPr lang="en-GB" noProof="0" dirty="0"/>
              <a:t>The core of IBM’s AI Platform strategy is openness</a:t>
            </a:r>
            <a:r>
              <a:rPr lang="en-GB" dirty="0"/>
              <a:t>:</a:t>
            </a:r>
            <a:r>
              <a:rPr lang="en-GB" noProof="0" dirty="0"/>
              <a:t> supporting open-source AI technologies such as open-source AI models and deep integration with third-party AI solutions, including AI cloud infrastructure and platforms. IBM also engages with telecoms industry organisations </a:t>
            </a:r>
            <a:r>
              <a:rPr lang="en-GB" dirty="0"/>
              <a:t>such as</a:t>
            </a:r>
            <a:r>
              <a:rPr lang="en-GB" noProof="0" dirty="0"/>
              <a:t> TM Forum and the GSMA to facilitate the industry’s adoption of AI. Acquisitions also feature in IBM’s AI platform strategy: Seek AI, </a:t>
            </a:r>
            <a:r>
              <a:rPr lang="en-GB" noProof="0" dirty="0" err="1"/>
              <a:t>Hakkoda</a:t>
            </a:r>
            <a:r>
              <a:rPr lang="en-GB" noProof="0" dirty="0"/>
              <a:t>, </a:t>
            </a:r>
            <a:r>
              <a:rPr lang="en-GB" noProof="0" dirty="0" err="1"/>
              <a:t>StreamSets</a:t>
            </a:r>
            <a:r>
              <a:rPr lang="en-GB" noProof="0" dirty="0"/>
              <a:t> and </a:t>
            </a:r>
            <a:r>
              <a:rPr lang="en-GB" noProof="0" dirty="0" err="1"/>
              <a:t>webmethods</a:t>
            </a:r>
            <a:r>
              <a:rPr lang="en-GB" noProof="0" dirty="0"/>
              <a:t> are recent additions that will help to enhance IBM’s AI platforms.</a:t>
            </a:r>
          </a:p>
        </p:txBody>
      </p:sp>
      <p:sp>
        <p:nvSpPr>
          <p:cNvPr id="11" name="TextBox 10">
            <a:extLst>
              <a:ext uri="{FF2B5EF4-FFF2-40B4-BE49-F238E27FC236}">
                <a16:creationId xmlns:a16="http://schemas.microsoft.com/office/drawing/2014/main" id="{D1316972-CE70-FBFD-0131-14D37EBBB1DE}"/>
              </a:ext>
            </a:extLst>
          </p:cNvPr>
          <p:cNvSpPr txBox="1"/>
          <p:nvPr/>
        </p:nvSpPr>
        <p:spPr>
          <a:xfrm>
            <a:off x="6752438" y="5820434"/>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4213649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3D930-008C-108E-71DA-DADD052ED915}"/>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B55EBFE-BB3E-9027-7048-0CC7C05EE3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CB55EBFE-BB3E-9027-7048-0CC7C05EE3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30C103D5-EA29-6A72-8FCB-9B3302F0C550}"/>
              </a:ext>
            </a:extLst>
          </p:cNvPr>
          <p:cNvGraphicFramePr>
            <a:graphicFrameLocks noGrp="1"/>
          </p:cNvGraphicFramePr>
          <p:nvPr>
            <p:ph type="pic" sz="quarter" idx="11"/>
          </p:nvPr>
        </p:nvGraphicFramePr>
        <p:xfrm>
          <a:off x="5205413" y="1665288"/>
          <a:ext cx="4246988" cy="3640587"/>
        </p:xfrm>
        <a:graphic>
          <a:graphicData uri="http://schemas.openxmlformats.org/drawingml/2006/table">
            <a:tbl>
              <a:tblPr firstRow="1" bandRow="1">
                <a:tableStyleId>{00A15C55-8517-42AA-B614-E9B94910E393}</a:tableStyleId>
              </a:tblPr>
              <a:tblGrid>
                <a:gridCol w="1000632">
                  <a:extLst>
                    <a:ext uri="{9D8B030D-6E8A-4147-A177-3AD203B41FA5}">
                      <a16:colId xmlns:a16="http://schemas.microsoft.com/office/drawing/2014/main" val="815519427"/>
                    </a:ext>
                  </a:extLst>
                </a:gridCol>
                <a:gridCol w="3246356">
                  <a:extLst>
                    <a:ext uri="{9D8B030D-6E8A-4147-A177-3AD203B41FA5}">
                      <a16:colId xmlns:a16="http://schemas.microsoft.com/office/drawing/2014/main" val="878523597"/>
                    </a:ext>
                  </a:extLst>
                </a:gridCol>
              </a:tblGrid>
              <a:tr h="296478">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92349">
                <a:tc>
                  <a:txBody>
                    <a:bodyPr/>
                    <a:lstStyle/>
                    <a:p>
                      <a:r>
                        <a:rPr lang="en-GB" sz="1000" noProof="0" dirty="0">
                          <a:solidFill>
                            <a:srgbClr val="000000"/>
                          </a:solidFill>
                        </a:rPr>
                        <a:t>Offers specialised data services for AI</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IBM </a:t>
                      </a:r>
                      <a:r>
                        <a:rPr lang="en-GB" sz="1000" noProof="0" dirty="0" err="1">
                          <a:solidFill>
                            <a:schemeClr val="tx1"/>
                          </a:solidFill>
                        </a:rPr>
                        <a:t>watsonx</a:t>
                      </a:r>
                      <a:r>
                        <a:rPr lang="en-GB" sz="1000" noProof="0" dirty="0">
                          <a:solidFill>
                            <a:schemeClr val="tx1"/>
                          </a:solidFill>
                        </a:rPr>
                        <a:t> platform includes IBM </a:t>
                      </a:r>
                      <a:r>
                        <a:rPr lang="en-GB" sz="1000" noProof="0" dirty="0" err="1">
                          <a:solidFill>
                            <a:schemeClr val="tx1"/>
                          </a:solidFill>
                        </a:rPr>
                        <a:t>watson.data</a:t>
                      </a:r>
                      <a:r>
                        <a:rPr lang="en-GB" sz="1000" noProof="0" dirty="0">
                          <a:solidFill>
                            <a:schemeClr val="tx1"/>
                          </a:solidFill>
                        </a:rPr>
                        <a:t> and IBM </a:t>
                      </a:r>
                      <a:r>
                        <a:rPr lang="en-GB" sz="1000" noProof="0" dirty="0" err="1">
                          <a:solidFill>
                            <a:schemeClr val="tx1"/>
                          </a:solidFill>
                        </a:rPr>
                        <a:t>watson.governance</a:t>
                      </a:r>
                      <a:r>
                        <a:rPr lang="en-GB" sz="1000" noProof="0" dirty="0">
                          <a:solidFill>
                            <a:schemeClr val="tx1"/>
                          </a:solidFill>
                        </a:rPr>
                        <a:t> offerings, which both offer data services that align with AI development requirements.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692349">
                <a:tc>
                  <a:txBody>
                    <a:bodyPr/>
                    <a:lstStyle/>
                    <a:p>
                      <a:r>
                        <a:rPr lang="en-GB" sz="1000" noProof="0" dirty="0">
                          <a:solidFill>
                            <a:srgbClr val="000000"/>
                          </a:solidFill>
                        </a:rPr>
                        <a:t>Offers access to open source and proprietary models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The access to a broad portfolio of AI models (large and small) offers operators flexibility when developing their AI solutions.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842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Supports AI lifecycle management in any environment</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Supports AI development, deployment and management to any environment. IBM offers operators the ability to develop AI models and applications either on premise or in the cloud.</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541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Strong AI consulting practice</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Provides additional touchpoint with operators to help them create additional value from AI investments.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r h="541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Ecosystem</a:t>
                      </a:r>
                      <a:endParaRPr lang="en-GB" sz="1000" noProof="0" dirty="0">
                        <a:solidFill>
                          <a:srgbClr val="000000"/>
                        </a:solidFill>
                        <a:highlight>
                          <a:srgbClr val="E5F5FF"/>
                        </a:highlight>
                      </a:endParaRP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IBM has a broad ecosystem of partners, including AI model, infrastructure, platform and application providers. This helps it to realise its AI strategy.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264852544"/>
                  </a:ext>
                </a:extLst>
              </a:tr>
            </a:tbl>
          </a:graphicData>
        </a:graphic>
      </p:graphicFrame>
      <p:sp>
        <p:nvSpPr>
          <p:cNvPr id="4" name="Text Placeholder 3">
            <a:extLst>
              <a:ext uri="{FF2B5EF4-FFF2-40B4-BE49-F238E27FC236}">
                <a16:creationId xmlns:a16="http://schemas.microsoft.com/office/drawing/2014/main" id="{DEF2A9E8-8943-F1EF-3C3C-E1FC1191A78D}"/>
              </a:ext>
            </a:extLst>
          </p:cNvPr>
          <p:cNvSpPr>
            <a:spLocks noGrp="1"/>
          </p:cNvSpPr>
          <p:nvPr>
            <p:ph type="body" sz="quarter" idx="15"/>
          </p:nvPr>
        </p:nvSpPr>
        <p:spPr/>
        <p:txBody>
          <a:bodyPr/>
          <a:lstStyle/>
          <a:p>
            <a:r>
              <a:rPr lang="en-GB" noProof="0" dirty="0">
                <a:solidFill>
                  <a:schemeClr val="tx1"/>
                </a:solidFill>
              </a:rPr>
              <a:t>Figure </a:t>
            </a:r>
            <a:r>
              <a:rPr lang="en-GB" noProof="0" dirty="0"/>
              <a:t>36</a:t>
            </a:r>
            <a:r>
              <a:rPr lang="en-GB" noProof="0" dirty="0">
                <a:solidFill>
                  <a:schemeClr val="tx1"/>
                </a:solidFill>
              </a:rPr>
              <a:t>: </a:t>
            </a:r>
            <a:r>
              <a:rPr lang="en-GB" noProof="0" dirty="0"/>
              <a:t>IBM’s</a:t>
            </a:r>
            <a:r>
              <a:rPr lang="en-GB" noProof="0" dirty="0">
                <a:solidFill>
                  <a:schemeClr val="tx1"/>
                </a:solidFill>
              </a:rPr>
              <a:t> strengths and weaknesses</a:t>
            </a:r>
          </a:p>
          <a:p>
            <a:endParaRPr lang="en-GB" noProof="0" dirty="0"/>
          </a:p>
        </p:txBody>
      </p:sp>
      <p:sp>
        <p:nvSpPr>
          <p:cNvPr id="6" name="Slide Number Placeholder 5">
            <a:extLst>
              <a:ext uri="{FF2B5EF4-FFF2-40B4-BE49-F238E27FC236}">
                <a16:creationId xmlns:a16="http://schemas.microsoft.com/office/drawing/2014/main" id="{9556AB0B-991A-33C5-130D-D572E304F0AC}"/>
              </a:ext>
            </a:extLst>
          </p:cNvPr>
          <p:cNvSpPr>
            <a:spLocks noGrp="1"/>
          </p:cNvSpPr>
          <p:nvPr>
            <p:ph type="sldNum" sz="quarter" idx="4"/>
          </p:nvPr>
        </p:nvSpPr>
        <p:spPr/>
        <p:txBody>
          <a:bodyPr/>
          <a:lstStyle/>
          <a:p>
            <a:fld id="{E78626B2-E168-480E-BAE6-B60060C6AB83}" type="slidenum">
              <a:rPr lang="en-GB" noProof="0" smtClean="0"/>
              <a:pPr/>
              <a:t>35</a:t>
            </a:fld>
            <a:endParaRPr lang="en-GB" noProof="0" dirty="0"/>
          </a:p>
        </p:txBody>
      </p:sp>
      <p:sp>
        <p:nvSpPr>
          <p:cNvPr id="7" name="Title 6">
            <a:extLst>
              <a:ext uri="{FF2B5EF4-FFF2-40B4-BE49-F238E27FC236}">
                <a16:creationId xmlns:a16="http://schemas.microsoft.com/office/drawing/2014/main" id="{D9059831-C49D-97C7-EF4D-FC02D5C5A062}"/>
              </a:ext>
            </a:extLst>
          </p:cNvPr>
          <p:cNvSpPr>
            <a:spLocks noGrp="1"/>
          </p:cNvSpPr>
          <p:nvPr>
            <p:ph type="title"/>
          </p:nvPr>
        </p:nvSpPr>
        <p:spPr/>
        <p:txBody>
          <a:bodyPr vert="horz"/>
          <a:lstStyle/>
          <a:p>
            <a:r>
              <a:rPr lang="en-GB" noProof="0" dirty="0">
                <a:solidFill>
                  <a:schemeClr val="tx2"/>
                </a:solidFill>
              </a:rPr>
              <a:t>IBM: </a:t>
            </a:r>
            <a:r>
              <a:rPr lang="en-GB" noProof="0" dirty="0"/>
              <a:t>AI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3DAE3C4F-A610-9F91-18AA-D641A0677C8E}"/>
              </a:ext>
            </a:extLst>
          </p:cNvPr>
          <p:cNvSpPr>
            <a:spLocks noGrp="1"/>
          </p:cNvSpPr>
          <p:nvPr>
            <p:ph type="body" sz="quarter" idx="18"/>
          </p:nvPr>
        </p:nvSpPr>
        <p:spPr>
          <a:prstGeom prst="rect">
            <a:avLst/>
          </a:prstGeom>
        </p:spPr>
        <p:txBody>
          <a:bodyPr/>
          <a:lstStyle/>
          <a:p>
            <a:r>
              <a:rPr lang="en-GB" b="1" noProof="0" dirty="0">
                <a:solidFill>
                  <a:srgbClr val="282887"/>
                </a:solidFill>
              </a:rPr>
              <a:t>IBM’s AI platform strategy is comprehensive, offering operators flexibility in terms of options. However, the cost of accessing its offering could limit </a:t>
            </a:r>
            <a:r>
              <a:rPr lang="en-GB" b="1" dirty="0">
                <a:solidFill>
                  <a:srgbClr val="282887"/>
                </a:solidFill>
              </a:rPr>
              <a:t>its</a:t>
            </a:r>
            <a:r>
              <a:rPr lang="en-GB" b="1" noProof="0" dirty="0">
                <a:solidFill>
                  <a:srgbClr val="282887"/>
                </a:solidFill>
              </a:rPr>
              <a:t> telecoms market reach.</a:t>
            </a:r>
          </a:p>
          <a:p>
            <a:r>
              <a:rPr lang="en-GB" noProof="0" dirty="0"/>
              <a:t>IBM’s comprehensive AI platform strategy enables the vendor to address operators’ key priorities. For instance, IBM </a:t>
            </a:r>
            <a:r>
              <a:rPr lang="en-GB" noProof="0" dirty="0" err="1"/>
              <a:t>watsonx’s</a:t>
            </a:r>
            <a:r>
              <a:rPr lang="en-GB" noProof="0" dirty="0"/>
              <a:t> support for machine learning and generative AI and its deliberate communication about this capability will position IBM as a partner that comes with AI solutions that can address operators’ business and network needs. In addition, IBM’s AI platform strategy addresses the need to avoid vendor lock-in and to accelerate time to value for AI investments. Its openness in leveraging third-party AI platform capabilities, as well as supporting open-source tools, creates opportunities for the vendor to work flexibly with operators in creating AI solutions that align with business needs. Furthermore, IBM’s provision of smaller models, within IBM watson.ai, offers operators a more cost-effective solution for developing and running AI solutions. There are, however, concerns regarding the overall cost to access IBM’s AI platform capabilities such as the IBM watsonx.ai. </a:t>
            </a:r>
          </a:p>
          <a:p>
            <a:r>
              <a:rPr lang="en-GB" noProof="0" dirty="0"/>
              <a:t>The integration of AI lifecycle management, data access and management, and AI governance solutions within a single offer will appeal to several operators. However, most operators will be wary of </a:t>
            </a:r>
            <a:r>
              <a:rPr lang="en-GB" dirty="0"/>
              <a:t>adopting</a:t>
            </a:r>
            <a:r>
              <a:rPr lang="en-GB" noProof="0" dirty="0"/>
              <a:t> the entire stack from one vendor</a:t>
            </a:r>
            <a:r>
              <a:rPr lang="en-GB" dirty="0"/>
              <a:t> due to the risk of</a:t>
            </a:r>
            <a:r>
              <a:rPr lang="en-GB" noProof="0" dirty="0"/>
              <a:t> vendor lock-in. IBM’s open AI platform strategy and strong partnerships are being positioned to address this challenge.</a:t>
            </a:r>
          </a:p>
          <a:p>
            <a:endParaRPr lang="en-GB" noProof="0" dirty="0"/>
          </a:p>
        </p:txBody>
      </p:sp>
      <p:graphicFrame>
        <p:nvGraphicFramePr>
          <p:cNvPr id="11" name="Table Placeholder 13">
            <a:extLst>
              <a:ext uri="{FF2B5EF4-FFF2-40B4-BE49-F238E27FC236}">
                <a16:creationId xmlns:a16="http://schemas.microsoft.com/office/drawing/2014/main" id="{4FB2A9F4-0912-E916-6A4C-C75109E48837}"/>
              </a:ext>
            </a:extLst>
          </p:cNvPr>
          <p:cNvGraphicFramePr>
            <a:graphicFrameLocks/>
          </p:cNvGraphicFramePr>
          <p:nvPr/>
        </p:nvGraphicFramePr>
        <p:xfrm>
          <a:off x="5205414" y="5270754"/>
          <a:ext cx="4248149" cy="946757"/>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245717">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84304">
                <a:tc>
                  <a:txBody>
                    <a:bodyPr/>
                    <a:lstStyle/>
                    <a:p>
                      <a:r>
                        <a:rPr lang="en-GB" sz="1000" noProof="0" dirty="0"/>
                        <a:t>High cost to access AI platform offering</a:t>
                      </a:r>
                      <a:endParaRPr lang="en-GB" sz="1000" noProof="0" dirty="0">
                        <a:solidFill>
                          <a:srgbClr val="000000"/>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Access to IBM’s AI platform offering could be high, even though the offering is positioned to deliver cost-effective AI use case deployments. This may place a cap on the types of operators that can access the offering.</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bl>
          </a:graphicData>
        </a:graphic>
      </p:graphicFrame>
      <p:sp>
        <p:nvSpPr>
          <p:cNvPr id="12" name="TextBox 11">
            <a:extLst>
              <a:ext uri="{FF2B5EF4-FFF2-40B4-BE49-F238E27FC236}">
                <a16:creationId xmlns:a16="http://schemas.microsoft.com/office/drawing/2014/main" id="{D50D33E3-9754-0EA1-35F5-9539B513BBA6}"/>
              </a:ext>
            </a:extLst>
          </p:cNvPr>
          <p:cNvSpPr txBox="1"/>
          <p:nvPr/>
        </p:nvSpPr>
        <p:spPr>
          <a:xfrm>
            <a:off x="6788111" y="6174556"/>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3389960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68949-8E05-ACAF-3495-57F11F510CC4}"/>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2EF0239-F894-7E15-EFF1-46F94C21CE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52EF0239-F894-7E15-EFF1-46F94C21CE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2A4062AE-E982-1800-6759-007EA72D817C}"/>
              </a:ext>
            </a:extLst>
          </p:cNvPr>
          <p:cNvGraphicFramePr>
            <a:graphicFrameLocks noGrp="1"/>
          </p:cNvGraphicFramePr>
          <p:nvPr>
            <p:ph type="tbl" sz="quarter" idx="13"/>
            <p:extLst>
              <p:ext uri="{D42A27DB-BD31-4B8C-83A1-F6EECF244321}">
                <p14:modId xmlns:p14="http://schemas.microsoft.com/office/powerpoint/2010/main" val="2949523291"/>
              </p:ext>
            </p:extLst>
          </p:nvPr>
        </p:nvGraphicFramePr>
        <p:xfrm>
          <a:off x="5205413" y="1677988"/>
          <a:ext cx="4248149" cy="4151293"/>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357910">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Headquartered in Redmond, Washington, USA </a:t>
                      </a:r>
                    </a:p>
                    <a:p>
                      <a:pPr marL="108000" lvl="0" indent="-108000" algn="l" rtl="0">
                        <a:buClr>
                          <a:schemeClr val="tx1"/>
                        </a:buClr>
                        <a:buFont typeface="Aleo Italic Thin Italic"/>
                        <a:buChar char="•"/>
                        <a:tabLst/>
                      </a:pPr>
                      <a:r>
                        <a:rPr lang="en-GB" b="0" noProof="0" dirty="0">
                          <a:solidFill>
                            <a:schemeClr val="tx1"/>
                          </a:solidFill>
                        </a:rPr>
                        <a:t>220 000 employees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33226">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Microsoft: USD245.1 billion for FY2024 (+16% year on year) </a:t>
                      </a:r>
                    </a:p>
                    <a:p>
                      <a:pPr marL="108000" lvl="0" indent="-108000" algn="l" rtl="0">
                        <a:buClr>
                          <a:schemeClr val="tx1"/>
                        </a:buClr>
                        <a:buFont typeface="Aleo Italic Thin Italic"/>
                        <a:buChar char="•"/>
                        <a:tabLst/>
                      </a:pPr>
                      <a:r>
                        <a:rPr lang="en-GB" b="0" noProof="0" dirty="0">
                          <a:solidFill>
                            <a:schemeClr val="tx1"/>
                          </a:solidFill>
                        </a:rPr>
                        <a:t>Microsoft Intelligent Cloud: USD105.4 billion for FY2024 (+20% year on year). </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357910">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b="0" i="0" kern="1200" noProof="0" dirty="0">
                          <a:solidFill>
                            <a:schemeClr val="dk1"/>
                          </a:solidFill>
                          <a:effectLst/>
                          <a:latin typeface="+mn-lt"/>
                          <a:ea typeface="+mn-ea"/>
                          <a:cs typeface="+mn-cs"/>
                        </a:rPr>
                        <a:t>AT&amp;T, Korea Telecom, KPN, Lumen, One NZ, Softbank, T-Mobile US, Telstra, Telefónica, </a:t>
                      </a:r>
                      <a:r>
                        <a:rPr lang="en-GB" sz="1000" b="0" i="0" kern="1200" noProof="0" dirty="0" err="1">
                          <a:solidFill>
                            <a:schemeClr val="dk1"/>
                          </a:solidFill>
                          <a:effectLst/>
                          <a:latin typeface="+mn-lt"/>
                          <a:ea typeface="+mn-ea"/>
                          <a:cs typeface="+mn-cs"/>
                        </a:rPr>
                        <a:t>Telkomsel</a:t>
                      </a:r>
                      <a:r>
                        <a:rPr lang="en-GB" sz="1000" b="0" i="0" kern="1200" noProof="0" dirty="0">
                          <a:solidFill>
                            <a:schemeClr val="dk1"/>
                          </a:solidFill>
                          <a:effectLst/>
                          <a:latin typeface="+mn-lt"/>
                          <a:ea typeface="+mn-ea"/>
                          <a:cs typeface="+mn-cs"/>
                        </a:rPr>
                        <a:t> and Vodafone</a:t>
                      </a:r>
                      <a:endParaRPr lang="en-GB" sz="100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1183858">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noProof="0" dirty="0"/>
                        <a:t>ISVs: Amdocs, Ericsson, </a:t>
                      </a:r>
                      <a:r>
                        <a:rPr lang="en-GB" noProof="0" dirty="0" err="1"/>
                        <a:t>Netcracker</a:t>
                      </a:r>
                      <a:r>
                        <a:rPr lang="en-GB" noProof="0" dirty="0"/>
                        <a:t>, Nokia, SAP, ServiceNow</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noProof="0" dirty="0"/>
                        <a:t>Consultancies/SIs: Accenture, Avanade, EY, KPMG, Kyndryl, PwC, TCS, Tech Mahindra </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LLM providers: Anthropic,</a:t>
                      </a:r>
                      <a:r>
                        <a:rPr lang="en-GB" sz="1000" kern="1200" noProof="0" dirty="0">
                          <a:solidFill>
                            <a:schemeClr val="dk1"/>
                          </a:solidFill>
                          <a:effectLst/>
                          <a:latin typeface="+mn-lt"/>
                          <a:ea typeface="+mn-ea"/>
                          <a:cs typeface="+mn-cs"/>
                        </a:rPr>
                        <a:t> DeepSeek,</a:t>
                      </a:r>
                      <a:r>
                        <a:rPr lang="en-GB" sz="1000" b="0" i="0" noProof="0" dirty="0">
                          <a:solidFill>
                            <a:srgbClr val="000000"/>
                          </a:solidFill>
                          <a:latin typeface="+mn-lt"/>
                        </a:rPr>
                        <a:t> G42, </a:t>
                      </a:r>
                      <a:r>
                        <a:rPr lang="en-GB" sz="1000" kern="1200" noProof="0" dirty="0">
                          <a:solidFill>
                            <a:schemeClr val="dk1"/>
                          </a:solidFill>
                          <a:effectLst/>
                          <a:latin typeface="+mn-lt"/>
                          <a:ea typeface="+mn-ea"/>
                          <a:cs typeface="+mn-cs"/>
                        </a:rPr>
                        <a:t>Grok, </a:t>
                      </a:r>
                      <a:r>
                        <a:rPr lang="en-GB" sz="1000" b="0" i="0" noProof="0" dirty="0">
                          <a:solidFill>
                            <a:srgbClr val="000000"/>
                          </a:solidFill>
                          <a:latin typeface="+mn-lt"/>
                        </a:rPr>
                        <a:t>OpenAI, Mistral AI</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Chipset providers: NVIDIA</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1321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noProof="0" dirty="0"/>
                        <a:t>Microsoft Foundry (formerly known as Azure AI Foundry), Agent 365, </a:t>
                      </a:r>
                      <a:r>
                        <a:rPr lang="en-GB" sz="1000" kern="1200" noProof="0" dirty="0">
                          <a:solidFill>
                            <a:schemeClr val="dk1"/>
                          </a:solidFill>
                          <a:effectLst/>
                          <a:latin typeface="+mn-lt"/>
                          <a:ea typeface="+mn-ea"/>
                          <a:cs typeface="+mn-cs"/>
                        </a:rPr>
                        <a:t>Fabric IQ, Work IQ</a:t>
                      </a:r>
                      <a:endParaRPr lang="en-GB" noProof="0" dirty="0"/>
                    </a:p>
                    <a:p>
                      <a:pPr marL="108000" indent="-108000" algn="l" rtl="0">
                        <a:buClr>
                          <a:schemeClr val="tx1"/>
                        </a:buClr>
                        <a:buFont typeface="Aleo Italic Thin Italic"/>
                        <a:buChar char="•"/>
                        <a:tabLst/>
                      </a:pPr>
                      <a:r>
                        <a:rPr lang="en-GB" noProof="0" dirty="0"/>
                        <a:t>Azure AI Services: Azure OpenAI Service, Azure AI Speech, Azure AI Search, Azure AI Vision </a:t>
                      </a:r>
                    </a:p>
                    <a:p>
                      <a:pPr marL="108000" indent="-108000" algn="l" rtl="0">
                        <a:buClr>
                          <a:schemeClr val="tx1"/>
                        </a:buClr>
                        <a:buFont typeface="Aleo Italic Thin Italic"/>
                        <a:buChar char="•"/>
                        <a:tabLst/>
                      </a:pPr>
                      <a:r>
                        <a:rPr lang="en-GB" noProof="0" dirty="0"/>
                        <a:t>Azure Machine Learning</a:t>
                      </a:r>
                    </a:p>
                    <a:p>
                      <a:pPr marL="108000" indent="-108000" algn="l" rtl="0">
                        <a:buClr>
                          <a:schemeClr val="tx1"/>
                        </a:buClr>
                        <a:buFont typeface="Aleo Italic Thin Italic"/>
                        <a:buChar char="•"/>
                        <a:tabLst/>
                      </a:pPr>
                      <a:r>
                        <a:rPr lang="en-GB" noProof="0" dirty="0"/>
                        <a:t>Microsoft Copilot Studio</a:t>
                      </a:r>
                    </a:p>
                    <a:p>
                      <a:pPr marL="108000" indent="-108000" algn="l" rtl="0">
                        <a:buClr>
                          <a:schemeClr val="tx1"/>
                        </a:buClr>
                        <a:buFont typeface="Aleo Italic Thin Italic"/>
                        <a:buChar char="•"/>
                        <a:tabLst/>
                      </a:pPr>
                      <a:r>
                        <a:rPr lang="en-GB" noProof="0" dirty="0"/>
                        <a:t>Model Customization services for Azure AI services</a:t>
                      </a:r>
                      <a:endParaRPr lang="en-GB" sz="1000" kern="1200" noProof="0" dirty="0">
                        <a:solidFill>
                          <a:schemeClr val="dk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55A7BE84-B4BB-0285-16D6-20DD742382F3}"/>
              </a:ext>
            </a:extLst>
          </p:cNvPr>
          <p:cNvSpPr>
            <a:spLocks noGrp="1"/>
          </p:cNvSpPr>
          <p:nvPr>
            <p:ph type="body" sz="quarter" idx="15"/>
          </p:nvPr>
        </p:nvSpPr>
        <p:spPr/>
        <p:txBody>
          <a:bodyPr/>
          <a:lstStyle/>
          <a:p>
            <a:r>
              <a:rPr lang="en-GB" noProof="0" dirty="0">
                <a:solidFill>
                  <a:schemeClr val="tx1"/>
                </a:solidFill>
              </a:rPr>
              <a:t>Figure </a:t>
            </a:r>
            <a:r>
              <a:rPr lang="en-GB" noProof="0" dirty="0"/>
              <a:t>23</a:t>
            </a:r>
            <a:r>
              <a:rPr lang="en-GB" noProof="0" dirty="0">
                <a:solidFill>
                  <a:schemeClr val="tx1"/>
                </a:solidFill>
              </a:rPr>
              <a:t>: </a:t>
            </a:r>
            <a:r>
              <a:rPr lang="en-GB" noProof="0" dirty="0"/>
              <a:t>Key data for Microsoft Azure</a:t>
            </a:r>
            <a:endParaRPr lang="en-GB" noProof="0" dirty="0">
              <a:solidFill>
                <a:schemeClr val="tx1"/>
              </a:solidFill>
            </a:endParaRPr>
          </a:p>
          <a:p>
            <a:endParaRPr lang="en-GB" noProof="0" dirty="0"/>
          </a:p>
        </p:txBody>
      </p:sp>
      <p:sp>
        <p:nvSpPr>
          <p:cNvPr id="6" name="Slide Number Placeholder 5">
            <a:extLst>
              <a:ext uri="{FF2B5EF4-FFF2-40B4-BE49-F238E27FC236}">
                <a16:creationId xmlns:a16="http://schemas.microsoft.com/office/drawing/2014/main" id="{74E847FC-4C3D-31E2-541D-4DC54B657A70}"/>
              </a:ext>
            </a:extLst>
          </p:cNvPr>
          <p:cNvSpPr>
            <a:spLocks noGrp="1"/>
          </p:cNvSpPr>
          <p:nvPr>
            <p:ph type="sldNum" sz="quarter" idx="4"/>
          </p:nvPr>
        </p:nvSpPr>
        <p:spPr/>
        <p:txBody>
          <a:bodyPr/>
          <a:lstStyle/>
          <a:p>
            <a:fld id="{E78626B2-E168-480E-BAE6-B60060C6AB83}" type="slidenum">
              <a:rPr lang="en-GB" noProof="0" smtClean="0"/>
              <a:pPr/>
              <a:t>36</a:t>
            </a:fld>
            <a:endParaRPr lang="en-GB" noProof="0" dirty="0"/>
          </a:p>
        </p:txBody>
      </p:sp>
      <p:sp>
        <p:nvSpPr>
          <p:cNvPr id="7" name="Title 6">
            <a:extLst>
              <a:ext uri="{FF2B5EF4-FFF2-40B4-BE49-F238E27FC236}">
                <a16:creationId xmlns:a16="http://schemas.microsoft.com/office/drawing/2014/main" id="{3B76C6D2-E82A-D891-CC1E-0C6449273978}"/>
              </a:ext>
            </a:extLst>
          </p:cNvPr>
          <p:cNvSpPr>
            <a:spLocks noGrp="1"/>
          </p:cNvSpPr>
          <p:nvPr>
            <p:ph type="title"/>
          </p:nvPr>
        </p:nvSpPr>
        <p:spPr/>
        <p:txBody>
          <a:bodyPr vert="horz"/>
          <a:lstStyle/>
          <a:p>
            <a:r>
              <a:rPr lang="en-GB" noProof="0" dirty="0"/>
              <a:t>Microsoft Azure: AI platform strategy overview</a:t>
            </a:r>
          </a:p>
        </p:txBody>
      </p:sp>
      <p:sp>
        <p:nvSpPr>
          <p:cNvPr id="5" name="Text Placeholder 4">
            <a:extLst>
              <a:ext uri="{FF2B5EF4-FFF2-40B4-BE49-F238E27FC236}">
                <a16:creationId xmlns:a16="http://schemas.microsoft.com/office/drawing/2014/main" id="{905E4252-3BD1-049C-FFA7-61167C7E897A}"/>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Microsoft Azure’s AI platform strategy is focused on offering operators a full-stack, secure and highly interoperable AI platform that combines key components of the AI ecosystem to fulfil operators’ business priorities.</a:t>
            </a:r>
          </a:p>
          <a:p>
            <a:pPr marL="1588">
              <a:buClr>
                <a:srgbClr val="282887"/>
              </a:buClr>
            </a:pPr>
            <a:r>
              <a:rPr lang="en-GB" noProof="0" dirty="0"/>
              <a:t>Microsoft Azure’s strategy is built on a unified but modular AI stack that supports the entire AI lifecycle. This platform, referred to as ‘Azure AI Platform’, targets the needs of both developers and non-developers and offers components that address their needs. For developers, Microsoft offers Microsoft Foundry (formerly known as Azure AI Foundry), an AI application and agent development environment. For non-developers, Microsoft offers low-code/no-code platforms that address specific AI development needs. For example, Microsoft Copilot Studio focuses on conversational AI agent creation, while Automated ML (</a:t>
            </a:r>
            <a:r>
              <a:rPr lang="en-GB" noProof="0" dirty="0" err="1"/>
              <a:t>AutoML</a:t>
            </a:r>
            <a:r>
              <a:rPr lang="en-GB" noProof="0" dirty="0"/>
              <a:t>) enables non-developers to build machine learning (ML) models. The platform also addresses security and governance requirements through the underlying frameworks and practices supported by the platform. </a:t>
            </a:r>
          </a:p>
          <a:p>
            <a:pPr marL="1588">
              <a:buClr>
                <a:srgbClr val="282887"/>
              </a:buClr>
            </a:pPr>
            <a:r>
              <a:rPr lang="en-GB" noProof="0" dirty="0"/>
              <a:t>Azure’s AI Platform, together with its constituent services, can be deployed either fully in the cloud, on premise or in a hybrid cloud model. On-premise-related deployments leverage specialised Azure hybrid enablers (for example, Azure Arc and Azure Local services). </a:t>
            </a:r>
          </a:p>
          <a:p>
            <a:pPr marL="1588">
              <a:buClr>
                <a:srgbClr val="282887"/>
              </a:buClr>
            </a:pPr>
            <a:r>
              <a:rPr lang="en-GB" noProof="0" dirty="0"/>
              <a:t>Microsoft’s Azure AI platform offering comes pre-integrated with its Microsoft Fabric data platform. However, Azure partners with players such as Databricks, Snowflake, Confluent Cloud and Informatica to offer customers comprehensive solutions.</a:t>
            </a:r>
          </a:p>
        </p:txBody>
      </p:sp>
      <p:sp>
        <p:nvSpPr>
          <p:cNvPr id="11" name="TextBox 10">
            <a:extLst>
              <a:ext uri="{FF2B5EF4-FFF2-40B4-BE49-F238E27FC236}">
                <a16:creationId xmlns:a16="http://schemas.microsoft.com/office/drawing/2014/main" id="{F43DF9A7-7BC9-6B90-C878-6D312E68BBB4}"/>
              </a:ext>
            </a:extLst>
          </p:cNvPr>
          <p:cNvSpPr txBox="1"/>
          <p:nvPr/>
        </p:nvSpPr>
        <p:spPr>
          <a:xfrm>
            <a:off x="6790538" y="5887269"/>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rgbClr val="968C83"/>
                </a:solidFill>
                <a:latin typeface="+mn-lt"/>
                <a:ea typeface="ＭＳ Ｐゴシック"/>
              </a:rPr>
              <a:t>Source: </a:t>
            </a:r>
            <a:r>
              <a:rPr lang="en-GB" sz="800" noProof="0" dirty="0" err="1">
                <a:solidFill>
                  <a:srgbClr val="968C83"/>
                </a:solidFill>
                <a:latin typeface="+mn-lt"/>
                <a:ea typeface="ＭＳ Ｐゴシック"/>
              </a:rPr>
              <a:t>Analysys</a:t>
            </a:r>
            <a:r>
              <a:rPr lang="en-GB" sz="800" noProof="0" dirty="0">
                <a:solidFill>
                  <a:srgbClr val="968C83"/>
                </a:solidFill>
                <a:latin typeface="+mn-lt"/>
                <a:ea typeface="ＭＳ Ｐゴシック"/>
              </a:rPr>
              <a:t> Mason</a:t>
            </a:r>
            <a:endParaRPr lang="en-GB" sz="800" noProof="0" dirty="0">
              <a:solidFill>
                <a:srgbClr val="968C83"/>
              </a:solidFill>
              <a:latin typeface="Franklin Gothic Book"/>
              <a:cs typeface="Arial"/>
            </a:endParaRPr>
          </a:p>
        </p:txBody>
      </p:sp>
    </p:spTree>
    <p:extLst>
      <p:ext uri="{BB962C8B-B14F-4D97-AF65-F5344CB8AC3E}">
        <p14:creationId xmlns:p14="http://schemas.microsoft.com/office/powerpoint/2010/main" val="3309547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A778B-BD82-0065-08A5-AADD1EB489B2}"/>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19EB8DB-1CE0-8FA8-2F3F-6F9D3C8D7D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519EB8DB-1CE0-8FA8-2F3F-6F9D3C8D7D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E428E7CB-0D05-B368-7F09-57AD71D56513}"/>
              </a:ext>
            </a:extLst>
          </p:cNvPr>
          <p:cNvGraphicFramePr>
            <a:graphicFrameLocks noGrp="1"/>
          </p:cNvGraphicFramePr>
          <p:nvPr>
            <p:ph type="pic" sz="quarter" idx="11"/>
            <p:extLst>
              <p:ext uri="{D42A27DB-BD31-4B8C-83A1-F6EECF244321}">
                <p14:modId xmlns:p14="http://schemas.microsoft.com/office/powerpoint/2010/main" val="270611849"/>
              </p:ext>
            </p:extLst>
          </p:nvPr>
        </p:nvGraphicFramePr>
        <p:xfrm>
          <a:off x="5205413" y="1677988"/>
          <a:ext cx="4248150" cy="2668693"/>
        </p:xfrm>
        <a:graphic>
          <a:graphicData uri="http://schemas.openxmlformats.org/drawingml/2006/table">
            <a:tbl>
              <a:tblPr firstRow="1" bandRow="1">
                <a:tableStyleId>{00A15C55-8517-42AA-B614-E9B94910E393}</a:tableStyleId>
              </a:tblPr>
              <a:tblGrid>
                <a:gridCol w="1011237">
                  <a:extLst>
                    <a:ext uri="{9D8B030D-6E8A-4147-A177-3AD203B41FA5}">
                      <a16:colId xmlns:a16="http://schemas.microsoft.com/office/drawing/2014/main" val="815519427"/>
                    </a:ext>
                  </a:extLst>
                </a:gridCol>
                <a:gridCol w="3236913">
                  <a:extLst>
                    <a:ext uri="{9D8B030D-6E8A-4147-A177-3AD203B41FA5}">
                      <a16:colId xmlns:a16="http://schemas.microsoft.com/office/drawing/2014/main" val="878523597"/>
                    </a:ext>
                  </a:extLst>
                </a:gridCol>
              </a:tblGrid>
              <a:tr h="239107">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26533">
                <a:tc>
                  <a:txBody>
                    <a:bodyPr/>
                    <a:lstStyle/>
                    <a:p>
                      <a:pPr rtl="0"/>
                      <a:r>
                        <a:rPr lang="en-GB" sz="1000" b="1" baseline="0" noProof="0" dirty="0">
                          <a:solidFill>
                            <a:srgbClr val="000000"/>
                          </a:solidFill>
                          <a:latin typeface="+mn-lt"/>
                        </a:rPr>
                        <a:t>Targeting developers and non-developers</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Microsoft Azure offers AI platform services that address the needs of technical and non-technical users, creating opportunities for operators to scale their AI developments.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626533">
                <a:tc>
                  <a:txBody>
                    <a:bodyPr/>
                    <a:lstStyle/>
                    <a:p>
                      <a:pPr rtl="0"/>
                      <a:r>
                        <a:rPr lang="en-GB" sz="1000" b="1" baseline="0" noProof="0" dirty="0">
                          <a:solidFill>
                            <a:srgbClr val="000000"/>
                          </a:solidFill>
                          <a:latin typeface="+mn-lt"/>
                        </a:rPr>
                        <a:t>Comprehensive portfolio of AI models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Microsoft Azure’s AI platform aggregates over 11,000 AI models (proprietary and third-party models), offering users multiple choice when creating their AI applications and agents.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490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Growing telecoms customer base</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Microsoft Azure continues to sign up new telecoms customers while extending the scope of engagements with existing customers.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490330">
                <a:tc>
                  <a:txBody>
                    <a:bodyPr/>
                    <a:lstStyle/>
                    <a:p>
                      <a:pPr rtl="0"/>
                      <a:r>
                        <a:rPr lang="en-GB" sz="1000" b="1" baseline="0" noProof="0" dirty="0">
                          <a:solidFill>
                            <a:srgbClr val="000000"/>
                          </a:solidFill>
                          <a:latin typeface="+mn-lt"/>
                        </a:rPr>
                        <a:t>String partner ecosystem</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Partnership with data and AI players such as OpenAI, Databricks and industry partners such as Amdocs are key to the increased adoption of AI in telecoms.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6D35131F-3E42-4B3D-EDAA-59FD3CAFD6E8}"/>
              </a:ext>
            </a:extLst>
          </p:cNvPr>
          <p:cNvSpPr>
            <a:spLocks noGrp="1"/>
          </p:cNvSpPr>
          <p:nvPr>
            <p:ph type="body" sz="quarter" idx="15"/>
          </p:nvPr>
        </p:nvSpPr>
        <p:spPr/>
        <p:txBody>
          <a:bodyPr/>
          <a:lstStyle/>
          <a:p>
            <a:r>
              <a:rPr lang="en-GB" noProof="0" dirty="0">
                <a:solidFill>
                  <a:schemeClr val="tx1"/>
                </a:solidFill>
              </a:rPr>
              <a:t>Figure </a:t>
            </a:r>
            <a:r>
              <a:rPr lang="en-GB" noProof="0" dirty="0"/>
              <a:t>24</a:t>
            </a:r>
            <a:r>
              <a:rPr lang="en-GB" noProof="0" dirty="0">
                <a:solidFill>
                  <a:schemeClr val="tx1"/>
                </a:solidFill>
              </a:rPr>
              <a:t>: </a:t>
            </a:r>
            <a:r>
              <a:rPr lang="en-GB" noProof="0" dirty="0"/>
              <a:t>Microsoft Azure’s </a:t>
            </a:r>
            <a:r>
              <a:rPr lang="en-GB" noProof="0" dirty="0">
                <a:solidFill>
                  <a:schemeClr val="tx1"/>
                </a:solidFill>
              </a:rPr>
              <a:t>strengths and weaknesses</a:t>
            </a:r>
          </a:p>
        </p:txBody>
      </p:sp>
      <p:sp>
        <p:nvSpPr>
          <p:cNvPr id="6" name="Slide Number Placeholder 5">
            <a:extLst>
              <a:ext uri="{FF2B5EF4-FFF2-40B4-BE49-F238E27FC236}">
                <a16:creationId xmlns:a16="http://schemas.microsoft.com/office/drawing/2014/main" id="{AEFDBDA0-320C-679E-093A-8558E645EDB4}"/>
              </a:ext>
            </a:extLst>
          </p:cNvPr>
          <p:cNvSpPr>
            <a:spLocks noGrp="1"/>
          </p:cNvSpPr>
          <p:nvPr>
            <p:ph type="sldNum" sz="quarter" idx="4"/>
          </p:nvPr>
        </p:nvSpPr>
        <p:spPr/>
        <p:txBody>
          <a:bodyPr/>
          <a:lstStyle/>
          <a:p>
            <a:fld id="{E78626B2-E168-480E-BAE6-B60060C6AB83}" type="slidenum">
              <a:rPr lang="en-GB" noProof="0" smtClean="0"/>
              <a:pPr/>
              <a:t>37</a:t>
            </a:fld>
            <a:endParaRPr lang="en-GB" noProof="0" dirty="0"/>
          </a:p>
        </p:txBody>
      </p:sp>
      <p:sp>
        <p:nvSpPr>
          <p:cNvPr id="7" name="Title 6">
            <a:extLst>
              <a:ext uri="{FF2B5EF4-FFF2-40B4-BE49-F238E27FC236}">
                <a16:creationId xmlns:a16="http://schemas.microsoft.com/office/drawing/2014/main" id="{9E526135-8D8A-1E11-02BE-F246F1FD391C}"/>
              </a:ext>
            </a:extLst>
          </p:cNvPr>
          <p:cNvSpPr>
            <a:spLocks noGrp="1"/>
          </p:cNvSpPr>
          <p:nvPr>
            <p:ph type="title"/>
          </p:nvPr>
        </p:nvSpPr>
        <p:spPr/>
        <p:txBody>
          <a:bodyPr vert="horz"/>
          <a:lstStyle/>
          <a:p>
            <a:r>
              <a:rPr lang="en-GB" noProof="0" dirty="0"/>
              <a:t>Microsoft Azure: AI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F6D6410D-1C74-03F2-F290-8959ACB93462}"/>
              </a:ext>
            </a:extLst>
          </p:cNvPr>
          <p:cNvSpPr>
            <a:spLocks noGrp="1"/>
          </p:cNvSpPr>
          <p:nvPr>
            <p:ph type="body" sz="quarter" idx="18"/>
          </p:nvPr>
        </p:nvSpPr>
        <p:spPr>
          <a:prstGeom prst="rect">
            <a:avLst/>
          </a:prstGeom>
        </p:spPr>
        <p:txBody>
          <a:bodyPr/>
          <a:lstStyle/>
          <a:p>
            <a:r>
              <a:rPr lang="en-GB" b="1" noProof="0" dirty="0">
                <a:solidFill>
                  <a:srgbClr val="282887"/>
                </a:solidFill>
              </a:rPr>
              <a:t>Microsoft Azure provides a highly robust AI platform that is constantly evolving to meet users’ needs. Competitors’ aggressive investments may, however, undermine Azure’s market position.</a:t>
            </a:r>
          </a:p>
          <a:p>
            <a:pPr marL="1588">
              <a:buClr>
                <a:srgbClr val="282887"/>
              </a:buClr>
            </a:pPr>
            <a:r>
              <a:rPr lang="en-GB" noProof="0" dirty="0"/>
              <a:t>Microsoft Azure recognises the need for operators to democratise  AI development roles across expert and citizen AI developers. By providing an AI platform solution that addresses the needs of multiple users, with tools that align with their unique needs, Microsoft Azure creates opportunities for operators to scale their adoption of AI across the business. </a:t>
            </a:r>
          </a:p>
          <a:p>
            <a:pPr marL="1588"/>
            <a:r>
              <a:rPr lang="en-GB" noProof="0" dirty="0"/>
              <a:t>The recent launch of Microsoft Foundry highlights Microsoft Azure’s efforts in making its platform a central hub for AI development. Microsoft Foundry represents an evolution in Microsoft Azure’s expert developer environment with capabilities that could facilitate advanced build activities for the agentic era. </a:t>
            </a:r>
          </a:p>
          <a:p>
            <a:r>
              <a:rPr lang="en-GB" noProof="0" dirty="0"/>
              <a:t>Continuous innovation is a key requirement for vendors such as Microsoft Azure to excel in a fast-evolving AI market. Microsoft’s continuous rollout of new features establishes it as a leading player in the AI market. However, the pace of innovation across the AI vendor market is growing and competitors are also making significant investments to fortify their positions in the AI market. Google Cloud, for example, continues to strengthen its position, releasing frequent upgrades to its flagship model, Gemini. AWS’s recent partnership with and $38 billion investment in OpenAI indicates a major shift in OpenAI’s cloud strategy and directly challenges Azure’s once-exclusive relationship with OpenAI.</a:t>
            </a:r>
          </a:p>
        </p:txBody>
      </p:sp>
      <p:graphicFrame>
        <p:nvGraphicFramePr>
          <p:cNvPr id="11" name="Table Placeholder 13">
            <a:extLst>
              <a:ext uri="{FF2B5EF4-FFF2-40B4-BE49-F238E27FC236}">
                <a16:creationId xmlns:a16="http://schemas.microsoft.com/office/drawing/2014/main" id="{22A0D715-9962-2541-3308-D89F0159FFF2}"/>
              </a:ext>
            </a:extLst>
          </p:cNvPr>
          <p:cNvGraphicFramePr>
            <a:graphicFrameLocks/>
          </p:cNvGraphicFramePr>
          <p:nvPr>
            <p:extLst>
              <p:ext uri="{D42A27DB-BD31-4B8C-83A1-F6EECF244321}">
                <p14:modId xmlns:p14="http://schemas.microsoft.com/office/powerpoint/2010/main" val="1842000057"/>
              </p:ext>
            </p:extLst>
          </p:nvPr>
        </p:nvGraphicFramePr>
        <p:xfrm>
          <a:off x="5204252" y="4421188"/>
          <a:ext cx="4248149" cy="179832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234937">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81153">
                <a:tc>
                  <a:txBody>
                    <a:bodyPr/>
                    <a:lstStyle/>
                    <a:p>
                      <a:pPr rtl="0"/>
                      <a:r>
                        <a:rPr lang="en-GB" sz="1000" b="1" baseline="0" noProof="0" dirty="0">
                          <a:solidFill>
                            <a:srgbClr val="000000"/>
                          </a:solidFill>
                        </a:rPr>
                        <a:t>Growing market competition</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rPr>
                        <a:t>The pace of innovation in the AI market is increasing, and competition is growing as players make significant investments to fortify market positioning. In addition, OpenAI, a core enabler in Azure’s AI journey, is engaging with Azure’s competitors.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r h="437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rPr>
                        <a:t>Complex portfolio</a:t>
                      </a:r>
                    </a:p>
                  </a:txBody>
                  <a:tcPr anchor="ctr">
                    <a:lnL w="12700" cap="flat" cmpd="sng" algn="ctr">
                      <a:solidFill>
                        <a:schemeClr val="bg1"/>
                      </a:solidFill>
                      <a:prstDash val="solid"/>
                      <a:round/>
                      <a:headEnd type="none" w="med" len="med"/>
                      <a:tailEnd type="none" w="med" len="med"/>
                    </a:lnL>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rPr>
                        <a:t>Continuous innovation, while being a strength for Microsoft Azure, raises confusion for telecoms operators. This needs to be addressed to drive continues engagement. </a:t>
                      </a:r>
                    </a:p>
                  </a:txBody>
                  <a:tcPr anchor="ctr">
                    <a:lnR w="12700" cap="flat" cmpd="sng" algn="ctr">
                      <a:solidFill>
                        <a:schemeClr val="bg1"/>
                      </a:solidFill>
                      <a:prstDash val="solid"/>
                      <a:round/>
                      <a:headEnd type="none" w="med" len="med"/>
                      <a:tailEnd type="none" w="med" len="med"/>
                    </a:lnR>
                    <a:solidFill>
                      <a:srgbClr val="FCDEE1"/>
                    </a:solidFill>
                  </a:tcPr>
                </a:tc>
                <a:extLst>
                  <a:ext uri="{0D108BD9-81ED-4DB2-BD59-A6C34878D82A}">
                    <a16:rowId xmlns:a16="http://schemas.microsoft.com/office/drawing/2014/main" val="1552108471"/>
                  </a:ext>
                </a:extLst>
              </a:tr>
            </a:tbl>
          </a:graphicData>
        </a:graphic>
      </p:graphicFrame>
      <p:sp>
        <p:nvSpPr>
          <p:cNvPr id="12" name="TextBox 11">
            <a:extLst>
              <a:ext uri="{FF2B5EF4-FFF2-40B4-BE49-F238E27FC236}">
                <a16:creationId xmlns:a16="http://schemas.microsoft.com/office/drawing/2014/main" id="{D6845977-2C8F-1EF7-8B12-741FAF3A8C9C}"/>
              </a:ext>
            </a:extLst>
          </p:cNvPr>
          <p:cNvSpPr txBox="1"/>
          <p:nvPr/>
        </p:nvSpPr>
        <p:spPr>
          <a:xfrm>
            <a:off x="6770649" y="6174556"/>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315256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1EE72-4147-443C-41A9-631A8F106D17}"/>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5BCDDFB-DFC8-9A65-4B72-A0EC337B88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C5BCDDFB-DFC8-9A65-4B72-A0EC337B88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E39A09F1-3859-C0D0-59CB-B5FC23A54C16}"/>
              </a:ext>
            </a:extLst>
          </p:cNvPr>
          <p:cNvGraphicFramePr>
            <a:graphicFrameLocks noGrp="1"/>
          </p:cNvGraphicFramePr>
          <p:nvPr>
            <p:ph type="tbl" sz="quarter" idx="13"/>
            <p:extLst>
              <p:ext uri="{D42A27DB-BD31-4B8C-83A1-F6EECF244321}">
                <p14:modId xmlns:p14="http://schemas.microsoft.com/office/powerpoint/2010/main" val="3618443409"/>
              </p:ext>
            </p:extLst>
          </p:nvPr>
        </p:nvGraphicFramePr>
        <p:xfrm>
          <a:off x="5205413" y="1677988"/>
          <a:ext cx="4248149" cy="3769406"/>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680743">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Headquartered in Redmond, Washington, USA </a:t>
                      </a:r>
                    </a:p>
                    <a:p>
                      <a:pPr marL="108000" lvl="0" indent="-108000" algn="l" rtl="0">
                        <a:buClr>
                          <a:schemeClr val="tx1"/>
                        </a:buClr>
                        <a:buFont typeface="Aleo Italic Thin Italic"/>
                        <a:buChar char="•"/>
                        <a:tabLst/>
                      </a:pPr>
                      <a:r>
                        <a:rPr lang="en-GB" b="0" noProof="0" dirty="0">
                          <a:solidFill>
                            <a:schemeClr val="tx1"/>
                          </a:solidFill>
                        </a:rPr>
                        <a:t>220 000 employees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80743">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Microsoft: USD245.1 billion for FY2024 (+16% year on year) </a:t>
                      </a:r>
                    </a:p>
                    <a:p>
                      <a:pPr marL="108000" lvl="0" indent="-108000" algn="l" rtl="0">
                        <a:buClr>
                          <a:schemeClr val="tx1"/>
                        </a:buClr>
                        <a:buFont typeface="Aleo Italic Thin Italic"/>
                        <a:buChar char="•"/>
                        <a:tabLst/>
                      </a:pPr>
                      <a:r>
                        <a:rPr lang="en-GB" b="0" noProof="0" dirty="0">
                          <a:solidFill>
                            <a:schemeClr val="tx1"/>
                          </a:solidFill>
                        </a:rPr>
                        <a:t>Microsoft Intelligent Cloud: USD105.4 billion for FY2024 (+20% year on year). </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b="0" i="0" kern="1200" noProof="0" dirty="0">
                          <a:solidFill>
                            <a:schemeClr val="dk1"/>
                          </a:solidFill>
                          <a:effectLst/>
                          <a:latin typeface="+mn-lt"/>
                          <a:ea typeface="+mn-ea"/>
                          <a:cs typeface="+mn-cs"/>
                        </a:rPr>
                        <a:t>KPN, Lumen, MTN, One NZ, Optus, Telefónica, and T-Mobile US</a:t>
                      </a:r>
                      <a:endParaRPr lang="en-GB" sz="100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kern="1200" noProof="0" dirty="0">
                          <a:solidFill>
                            <a:schemeClr val="dk1"/>
                          </a:solidFill>
                          <a:effectLst/>
                          <a:latin typeface="+mn-lt"/>
                          <a:ea typeface="+mn-ea"/>
                          <a:cs typeface="+mn-cs"/>
                        </a:rPr>
                        <a:t>Data platform providers: Snowflake, Databricks</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kern="1200" noProof="0" dirty="0">
                          <a:solidFill>
                            <a:schemeClr val="dk1"/>
                          </a:solidFill>
                          <a:effectLst/>
                          <a:latin typeface="+mn-lt"/>
                          <a:ea typeface="+mn-ea"/>
                          <a:cs typeface="+mn-cs"/>
                        </a:rPr>
                        <a:t>Professional services partners: Accenture, Infosys, and </a:t>
                      </a:r>
                      <a:r>
                        <a:rPr lang="en-GB" sz="1000" b="0" i="0" kern="1200" noProof="0" dirty="0" err="1">
                          <a:solidFill>
                            <a:schemeClr val="dk1"/>
                          </a:solidFill>
                          <a:effectLst/>
                          <a:latin typeface="+mn-lt"/>
                          <a:ea typeface="+mn-ea"/>
                          <a:cs typeface="+mn-cs"/>
                        </a:rPr>
                        <a:t>LigaData</a:t>
                      </a:r>
                      <a:r>
                        <a:rPr lang="en-GB" sz="1000" b="0" i="0" kern="1200" noProof="0" dirty="0">
                          <a:solidFill>
                            <a:schemeClr val="dk1"/>
                          </a:solidFill>
                          <a:effectLst/>
                          <a:latin typeface="+mn-lt"/>
                          <a:ea typeface="+mn-ea"/>
                          <a:cs typeface="+mn-cs"/>
                        </a:rPr>
                        <a:t>, NTT DATA, Tech Mahindra, Wipro</a:t>
                      </a:r>
                      <a:endParaRPr lang="en-GB" sz="1000" b="0" i="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kern="1200" baseline="0" noProof="0" dirty="0">
                          <a:solidFill>
                            <a:srgbClr val="000000"/>
                          </a:solidFill>
                          <a:latin typeface="+mn-lt"/>
                          <a:ea typeface="+mn-ea"/>
                          <a:cs typeface="+mn-cs"/>
                        </a:rPr>
                        <a:t>Microsoft Fabric: This is a unified data and analytics platform that includes several tools including Microsoft </a:t>
                      </a:r>
                      <a:r>
                        <a:rPr lang="en-GB" sz="1000" kern="1200" baseline="0" noProof="0" dirty="0" err="1">
                          <a:solidFill>
                            <a:srgbClr val="000000"/>
                          </a:solidFill>
                          <a:latin typeface="+mn-lt"/>
                          <a:ea typeface="+mn-ea"/>
                          <a:cs typeface="+mn-cs"/>
                        </a:rPr>
                        <a:t>OneLake</a:t>
                      </a:r>
                      <a:r>
                        <a:rPr lang="en-GB" sz="1000" kern="1200" baseline="0" noProof="0" dirty="0">
                          <a:solidFill>
                            <a:srgbClr val="000000"/>
                          </a:solidFill>
                          <a:latin typeface="+mn-lt"/>
                          <a:ea typeface="+mn-ea"/>
                          <a:cs typeface="+mn-cs"/>
                        </a:rPr>
                        <a:t>, Purview, Data Engineering, Databases for Fabric, Data Science, Power BI, </a:t>
                      </a:r>
                      <a:r>
                        <a:rPr lang="en-GB" sz="1000" kern="1200" noProof="0" dirty="0">
                          <a:solidFill>
                            <a:schemeClr val="dk1"/>
                          </a:solidFill>
                          <a:effectLst/>
                          <a:latin typeface="+mn-lt"/>
                          <a:ea typeface="+mn-ea"/>
                          <a:cs typeface="+mn-cs"/>
                        </a:rPr>
                        <a:t>Fabric IQ, Work IQ, Copilot in Fabric, Real Time Intelligence</a:t>
                      </a:r>
                      <a:endParaRPr lang="en-GB" sz="1000" kern="1200" noProof="0" dirty="0">
                        <a:solidFill>
                          <a:schemeClr val="dk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A43DB4A7-883A-D806-DA5B-E59910F1502C}"/>
              </a:ext>
            </a:extLst>
          </p:cNvPr>
          <p:cNvSpPr>
            <a:spLocks noGrp="1"/>
          </p:cNvSpPr>
          <p:nvPr>
            <p:ph type="body" sz="quarter" idx="15"/>
          </p:nvPr>
        </p:nvSpPr>
        <p:spPr/>
        <p:txBody>
          <a:bodyPr/>
          <a:lstStyle/>
          <a:p>
            <a:r>
              <a:rPr lang="en-GB" noProof="0" dirty="0">
                <a:solidFill>
                  <a:schemeClr val="tx1"/>
                </a:solidFill>
              </a:rPr>
              <a:t>Figure </a:t>
            </a:r>
            <a:r>
              <a:rPr lang="en-GB" noProof="0" dirty="0"/>
              <a:t>25</a:t>
            </a:r>
            <a:r>
              <a:rPr lang="en-GB" noProof="0" dirty="0">
                <a:solidFill>
                  <a:schemeClr val="tx1"/>
                </a:solidFill>
              </a:rPr>
              <a:t>: </a:t>
            </a:r>
            <a:r>
              <a:rPr lang="en-GB" noProof="0" dirty="0"/>
              <a:t>Key data for Microsoft Azure</a:t>
            </a:r>
            <a:endParaRPr lang="en-GB" noProof="0" dirty="0">
              <a:solidFill>
                <a:schemeClr val="tx1"/>
              </a:solidFill>
            </a:endParaRPr>
          </a:p>
          <a:p>
            <a:endParaRPr lang="en-GB" noProof="0" dirty="0"/>
          </a:p>
        </p:txBody>
      </p:sp>
      <p:sp>
        <p:nvSpPr>
          <p:cNvPr id="6" name="Slide Number Placeholder 5">
            <a:extLst>
              <a:ext uri="{FF2B5EF4-FFF2-40B4-BE49-F238E27FC236}">
                <a16:creationId xmlns:a16="http://schemas.microsoft.com/office/drawing/2014/main" id="{01BEED7E-22B8-DCFA-8CD8-211BD0B39DD8}"/>
              </a:ext>
            </a:extLst>
          </p:cNvPr>
          <p:cNvSpPr>
            <a:spLocks noGrp="1"/>
          </p:cNvSpPr>
          <p:nvPr>
            <p:ph type="sldNum" sz="quarter" idx="4"/>
          </p:nvPr>
        </p:nvSpPr>
        <p:spPr/>
        <p:txBody>
          <a:bodyPr/>
          <a:lstStyle/>
          <a:p>
            <a:fld id="{E78626B2-E168-480E-BAE6-B60060C6AB83}" type="slidenum">
              <a:rPr lang="en-GB" noProof="0" smtClean="0"/>
              <a:pPr/>
              <a:t>38</a:t>
            </a:fld>
            <a:endParaRPr lang="en-GB" noProof="0" dirty="0"/>
          </a:p>
        </p:txBody>
      </p:sp>
      <p:sp>
        <p:nvSpPr>
          <p:cNvPr id="7" name="Title 6">
            <a:extLst>
              <a:ext uri="{FF2B5EF4-FFF2-40B4-BE49-F238E27FC236}">
                <a16:creationId xmlns:a16="http://schemas.microsoft.com/office/drawing/2014/main" id="{FFA7DD2E-F09F-85C6-189E-8D93DDF35AE9}"/>
              </a:ext>
            </a:extLst>
          </p:cNvPr>
          <p:cNvSpPr>
            <a:spLocks noGrp="1"/>
          </p:cNvSpPr>
          <p:nvPr>
            <p:ph type="title"/>
          </p:nvPr>
        </p:nvSpPr>
        <p:spPr/>
        <p:txBody>
          <a:bodyPr vert="horz"/>
          <a:lstStyle/>
          <a:p>
            <a:r>
              <a:rPr lang="en-GB" noProof="0" dirty="0"/>
              <a:t>Microsoft Azure: data platform strategy overview</a:t>
            </a:r>
          </a:p>
        </p:txBody>
      </p:sp>
      <p:sp>
        <p:nvSpPr>
          <p:cNvPr id="5" name="Text Placeholder 4">
            <a:extLst>
              <a:ext uri="{FF2B5EF4-FFF2-40B4-BE49-F238E27FC236}">
                <a16:creationId xmlns:a16="http://schemas.microsoft.com/office/drawing/2014/main" id="{CCFE1E8C-34A8-F98C-D539-37DE59A9EF7B}"/>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Microsoft’s data platform strategy for operators is anchored by its Microsoft Fabric SaaS-based end-to-end data platform. </a:t>
            </a:r>
          </a:p>
          <a:p>
            <a:r>
              <a:rPr lang="en-GB" noProof="0" dirty="0"/>
              <a:t>The Microsoft Fabric data platform service, which is a unified data platform, enables management, analysis and governance of operator data assets across multiple environments. Launched in May 2023, Microsoft Fabric unifies all of Microsoft’s data lifecycle management offerings including analytics, data engineering, governance and a BI platform. It also integrates with Microsoft’s AI platforms to ease the creation of AI models and applications.</a:t>
            </a:r>
          </a:p>
          <a:p>
            <a:r>
              <a:rPr lang="en-GB" noProof="0" dirty="0"/>
              <a:t>At the 2025 Mobile World Congress, Microsoft Azure launched its telecoms industry data model in Microsoft Fabric. The model is designed to combine all telecoms data, including network performance metrics, customer interactions, finance data and other operations-related data within a single analytics environment. It includes pre-built schemas to structure telecoms data, such as network, customer, operations and finance, in a consistent way. Partners such as SIs are receiving training to fast-track operators’ adoption and realisation of value from Microsoft Fabric.</a:t>
            </a:r>
          </a:p>
          <a:p>
            <a:r>
              <a:rPr lang="en-GB" noProof="0" dirty="0"/>
              <a:t>Some of the key components of Microsoft Fabric, such as Microsoft </a:t>
            </a:r>
            <a:r>
              <a:rPr lang="en-GB" noProof="0" dirty="0" err="1"/>
              <a:t>OneLake</a:t>
            </a:r>
            <a:r>
              <a:rPr lang="en-GB" noProof="0" dirty="0"/>
              <a:t> (that is, Microsoft’s single, unified SaaS data lake), are  supported by partnerships with other data platform providers such as Databricks and Snowflake. This is to enable mutual customers to easily access their data assets (using Azure’s mirroring functionality and open-data formats) currently stored in these systems. </a:t>
            </a:r>
          </a:p>
        </p:txBody>
      </p:sp>
      <p:sp>
        <p:nvSpPr>
          <p:cNvPr id="11" name="TextBox 10">
            <a:extLst>
              <a:ext uri="{FF2B5EF4-FFF2-40B4-BE49-F238E27FC236}">
                <a16:creationId xmlns:a16="http://schemas.microsoft.com/office/drawing/2014/main" id="{E91663C0-7B89-FB15-AEAC-1A2537579FF8}"/>
              </a:ext>
            </a:extLst>
          </p:cNvPr>
          <p:cNvSpPr txBox="1"/>
          <p:nvPr/>
        </p:nvSpPr>
        <p:spPr>
          <a:xfrm>
            <a:off x="6771488" y="5560084"/>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11013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AA207-05B2-7DF6-3EEF-D8811C98EEF9}"/>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6735AEC-A59E-F4DF-458F-A4A31A3616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16735AEC-A59E-F4DF-458F-A4A31A3616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3AD9D39D-2004-9718-018B-D8F3C70591B1}"/>
              </a:ext>
            </a:extLst>
          </p:cNvPr>
          <p:cNvGraphicFramePr>
            <a:graphicFrameLocks noGrp="1"/>
          </p:cNvGraphicFramePr>
          <p:nvPr>
            <p:ph type="pic" sz="quarter" idx="11"/>
            <p:extLst>
              <p:ext uri="{D42A27DB-BD31-4B8C-83A1-F6EECF244321}">
                <p14:modId xmlns:p14="http://schemas.microsoft.com/office/powerpoint/2010/main" val="2405593115"/>
              </p:ext>
            </p:extLst>
          </p:nvPr>
        </p:nvGraphicFramePr>
        <p:xfrm>
          <a:off x="5204250" y="1665288"/>
          <a:ext cx="4248150" cy="3352800"/>
        </p:xfrm>
        <a:graphic>
          <a:graphicData uri="http://schemas.openxmlformats.org/drawingml/2006/table">
            <a:tbl>
              <a:tblPr firstRow="1" bandRow="1">
                <a:tableStyleId>{00A15C55-8517-42AA-B614-E9B94910E393}</a:tableStyleId>
              </a:tblPr>
              <a:tblGrid>
                <a:gridCol w="1000906">
                  <a:extLst>
                    <a:ext uri="{9D8B030D-6E8A-4147-A177-3AD203B41FA5}">
                      <a16:colId xmlns:a16="http://schemas.microsoft.com/office/drawing/2014/main" val="815519427"/>
                    </a:ext>
                  </a:extLst>
                </a:gridCol>
                <a:gridCol w="3247244">
                  <a:extLst>
                    <a:ext uri="{9D8B030D-6E8A-4147-A177-3AD203B41FA5}">
                      <a16:colId xmlns:a16="http://schemas.microsoft.com/office/drawing/2014/main" val="878523597"/>
                    </a:ext>
                  </a:extLst>
                </a:gridCol>
              </a:tblGrid>
              <a:tr h="239222">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87763">
                <a:tc>
                  <a:txBody>
                    <a:bodyPr/>
                    <a:lstStyle/>
                    <a:p>
                      <a:pPr rtl="0"/>
                      <a:r>
                        <a:rPr lang="en-GB" sz="1000" b="1" baseline="0" noProof="0" dirty="0">
                          <a:solidFill>
                            <a:srgbClr val="000000"/>
                          </a:solidFill>
                          <a:latin typeface="+mn-lt"/>
                        </a:rPr>
                        <a:t>Single end-to-end data platform</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Microsoft Fabric provides a single common offering that can support operators’ data lifecycle including collection, management, analysis and reporting. This unified offering will also simplify sales interactions with operators.</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986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Aligns with TM Forum standards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Capabilities in the Microsoft Fabric offering maps to the concepts covered in the TM Forum Modern Data architecture. It also offers a telecoms data model that aligns with industry standards and can accelerate AI and other data-related application activities. It includes about 4000 entities predefined to support these workflows.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687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Supports telecoms sovereignty requirements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Microsoft offers operators controls within the Microsoft Fabric platform to control access. These controls are positioned to help operators align with regulations.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687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Strong partner ecosystem </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Partners such as data platform providers and professional services providers are either involved in enabling capabilities within Microsoft Fabric or are using it to support the services they deliver to operators.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0D57DF75-FF06-FA3A-755C-18EE78062BD7}"/>
              </a:ext>
            </a:extLst>
          </p:cNvPr>
          <p:cNvSpPr>
            <a:spLocks noGrp="1"/>
          </p:cNvSpPr>
          <p:nvPr>
            <p:ph type="body" sz="quarter" idx="15"/>
          </p:nvPr>
        </p:nvSpPr>
        <p:spPr>
          <a:xfrm>
            <a:off x="5204251" y="1296589"/>
            <a:ext cx="4248150" cy="252000"/>
          </a:xfrm>
        </p:spPr>
        <p:txBody>
          <a:bodyPr/>
          <a:lstStyle/>
          <a:p>
            <a:r>
              <a:rPr lang="en-GB" noProof="0" dirty="0">
                <a:solidFill>
                  <a:schemeClr val="tx1"/>
                </a:solidFill>
              </a:rPr>
              <a:t>Figure </a:t>
            </a:r>
            <a:r>
              <a:rPr lang="en-GB" noProof="0" dirty="0"/>
              <a:t>26</a:t>
            </a:r>
            <a:r>
              <a:rPr lang="en-GB" noProof="0" dirty="0">
                <a:solidFill>
                  <a:schemeClr val="tx1"/>
                </a:solidFill>
              </a:rPr>
              <a:t>: </a:t>
            </a:r>
            <a:r>
              <a:rPr lang="en-GB" noProof="0" dirty="0"/>
              <a:t>Microsoft Azure’s data platform</a:t>
            </a:r>
            <a:r>
              <a:rPr lang="en-GB" noProof="0" dirty="0">
                <a:solidFill>
                  <a:schemeClr val="tx1"/>
                </a:solidFill>
              </a:rPr>
              <a:t> strengths and weaknesses</a:t>
            </a:r>
          </a:p>
        </p:txBody>
      </p:sp>
      <p:sp>
        <p:nvSpPr>
          <p:cNvPr id="6" name="Slide Number Placeholder 5">
            <a:extLst>
              <a:ext uri="{FF2B5EF4-FFF2-40B4-BE49-F238E27FC236}">
                <a16:creationId xmlns:a16="http://schemas.microsoft.com/office/drawing/2014/main" id="{F4D5C950-B63B-E647-9996-C2418DD39F16}"/>
              </a:ext>
            </a:extLst>
          </p:cNvPr>
          <p:cNvSpPr>
            <a:spLocks noGrp="1"/>
          </p:cNvSpPr>
          <p:nvPr>
            <p:ph type="sldNum" sz="quarter" idx="4"/>
          </p:nvPr>
        </p:nvSpPr>
        <p:spPr/>
        <p:txBody>
          <a:bodyPr/>
          <a:lstStyle/>
          <a:p>
            <a:fld id="{E78626B2-E168-480E-BAE6-B60060C6AB83}" type="slidenum">
              <a:rPr lang="en-GB" noProof="0" smtClean="0"/>
              <a:pPr/>
              <a:t>39</a:t>
            </a:fld>
            <a:endParaRPr lang="en-GB" noProof="0" dirty="0"/>
          </a:p>
        </p:txBody>
      </p:sp>
      <p:sp>
        <p:nvSpPr>
          <p:cNvPr id="7" name="Title 6">
            <a:extLst>
              <a:ext uri="{FF2B5EF4-FFF2-40B4-BE49-F238E27FC236}">
                <a16:creationId xmlns:a16="http://schemas.microsoft.com/office/drawing/2014/main" id="{E4C6B52E-0C8C-2FCE-B772-C11127834216}"/>
              </a:ext>
            </a:extLst>
          </p:cNvPr>
          <p:cNvSpPr>
            <a:spLocks noGrp="1"/>
          </p:cNvSpPr>
          <p:nvPr>
            <p:ph type="title"/>
          </p:nvPr>
        </p:nvSpPr>
        <p:spPr/>
        <p:txBody>
          <a:bodyPr vert="horz"/>
          <a:lstStyle/>
          <a:p>
            <a:r>
              <a:rPr lang="en-GB" noProof="0" dirty="0"/>
              <a:t>Microsoft Azure: data platform strategy </a:t>
            </a:r>
            <a:r>
              <a:rPr lang="en-GB" noProof="0" dirty="0">
                <a:solidFill>
                  <a:schemeClr val="tx2"/>
                </a:solidFill>
              </a:rPr>
              <a:t>analysis</a:t>
            </a:r>
            <a:endParaRPr lang="en-GB" noProof="0" dirty="0"/>
          </a:p>
        </p:txBody>
      </p:sp>
      <p:sp>
        <p:nvSpPr>
          <p:cNvPr id="5" name="Text Placeholder 4">
            <a:extLst>
              <a:ext uri="{FF2B5EF4-FFF2-40B4-BE49-F238E27FC236}">
                <a16:creationId xmlns:a16="http://schemas.microsoft.com/office/drawing/2014/main" id="{1B2DD6C4-C37F-0DB0-96A1-DEAB789D70C2}"/>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Azure’s data platform offering is in demand among its telecoms customers. To drive uptake among telecoms operators, it should focus on simplifying the Microsoft Fabric proposition.  </a:t>
            </a:r>
          </a:p>
          <a:p>
            <a:r>
              <a:rPr lang="en-GB" noProof="0" dirty="0"/>
              <a:t>Microsoft Azure highlights that data management workloads are the second most common workloads on the platform, demonstrating its attractiveness to telecoms customers. Microsoft’s revamped data platform strategy, centred on Microsoft Fabric, can further strengthen relationships with operators. This is largely because Microsoft Fabric minimises the need for complex integration compared to using multiple separate Azure data services, and it enables operators to efficiently manage distributed data assets within a single, unified platform. In addition, the inclusion of a telecoms-specific data model within the platform (which aligns with industry standards) creates opportunities for operators to accelerate AI development within the industry.</a:t>
            </a:r>
          </a:p>
          <a:p>
            <a:r>
              <a:rPr lang="en-GB" noProof="0" dirty="0"/>
              <a:t>Microsoft’s approach acknowledges operators’ sovereignty requirements, as the company provides controls to help operators ensure their data practices comply with industry regulations. For example, Microsoft offers operators the opportunity to store keys to access data stored on Azure external to this environment so operators can maintain control over their data assets. To remain competitive, Microsoft should prioritise enhancing user onboarding and training resources, while also exploring cost-efficient storage solutions that minimise the impact of features such as mirroring. Addressing these challenges could help broaden adoption among operators.</a:t>
            </a:r>
          </a:p>
        </p:txBody>
      </p:sp>
      <p:graphicFrame>
        <p:nvGraphicFramePr>
          <p:cNvPr id="11" name="Table Placeholder 13">
            <a:extLst>
              <a:ext uri="{FF2B5EF4-FFF2-40B4-BE49-F238E27FC236}">
                <a16:creationId xmlns:a16="http://schemas.microsoft.com/office/drawing/2014/main" id="{B7E9210C-EA3D-C1A8-EF98-E1BEC091B28E}"/>
              </a:ext>
            </a:extLst>
          </p:cNvPr>
          <p:cNvGraphicFramePr>
            <a:graphicFrameLocks/>
          </p:cNvGraphicFramePr>
          <p:nvPr>
            <p:extLst>
              <p:ext uri="{D42A27DB-BD31-4B8C-83A1-F6EECF244321}">
                <p14:modId xmlns:p14="http://schemas.microsoft.com/office/powerpoint/2010/main" val="3157863902"/>
              </p:ext>
            </p:extLst>
          </p:nvPr>
        </p:nvGraphicFramePr>
        <p:xfrm>
          <a:off x="5204251" y="5008705"/>
          <a:ext cx="4248149" cy="118872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167322">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301470">
                <a:tc>
                  <a:txBody>
                    <a:bodyPr/>
                    <a:lstStyle/>
                    <a:p>
                      <a:pPr rtl="0"/>
                      <a:r>
                        <a:rPr lang="en-GB" sz="1000" b="1" baseline="0" noProof="0" dirty="0">
                          <a:solidFill>
                            <a:srgbClr val="000000"/>
                          </a:solidFill>
                        </a:rPr>
                        <a:t>Increased storage cost</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t>Mirrored data does not incur extra storage costs when moved to Microsoft Fabric. However, this free charge is capped for specific limits of storage capacity. </a:t>
                      </a:r>
                      <a:endParaRPr lang="en-GB" sz="1000" baseline="0" noProof="0" dirty="0">
                        <a:solidFill>
                          <a:srgbClr val="000000"/>
                        </a:solidFill>
                      </a:endParaRP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extLst>
                  <a:ext uri="{0D108BD9-81ED-4DB2-BD59-A6C34878D82A}">
                    <a16:rowId xmlns:a16="http://schemas.microsoft.com/office/drawing/2014/main" val="3266296739"/>
                  </a:ext>
                </a:extLst>
              </a:tr>
              <a:tr h="300200">
                <a:tc>
                  <a:txBody>
                    <a:bodyPr/>
                    <a:lstStyle/>
                    <a:p>
                      <a:pPr rtl="0"/>
                      <a:r>
                        <a:rPr lang="en-GB" sz="1000" b="1" baseline="0" noProof="0" dirty="0">
                          <a:solidFill>
                            <a:srgbClr val="000000"/>
                          </a:solidFill>
                        </a:rPr>
                        <a:t>Steep learning curve</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rPr>
                        <a:t>Microsoft Fabric bundles a wide range of services. This results in a steep learning curve for users. </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996432060"/>
                  </a:ext>
                </a:extLst>
              </a:tr>
            </a:tbl>
          </a:graphicData>
        </a:graphic>
      </p:graphicFrame>
      <p:sp>
        <p:nvSpPr>
          <p:cNvPr id="12" name="TextBox 11">
            <a:extLst>
              <a:ext uri="{FF2B5EF4-FFF2-40B4-BE49-F238E27FC236}">
                <a16:creationId xmlns:a16="http://schemas.microsoft.com/office/drawing/2014/main" id="{8958AE8B-521A-3E8E-2627-1FCF7B631ED7}"/>
              </a:ext>
            </a:extLst>
          </p:cNvPr>
          <p:cNvSpPr txBox="1"/>
          <p:nvPr/>
        </p:nvSpPr>
        <p:spPr>
          <a:xfrm>
            <a:off x="6786525" y="6174556"/>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166230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0D0D2CB-C9E8-03CC-9596-3EBBA56806BF}"/>
              </a:ext>
            </a:extLst>
          </p:cNvPr>
          <p:cNvGraphicFramePr>
            <a:graphicFrameLocks noChangeAspect="1"/>
          </p:cNvGraphicFramePr>
          <p:nvPr>
            <p:custDataLst>
              <p:tags r:id="rId1"/>
            </p:custDataLst>
            <p:extLst>
              <p:ext uri="{D42A27DB-BD31-4B8C-83A1-F6EECF244321}">
                <p14:modId xmlns:p14="http://schemas.microsoft.com/office/powerpoint/2010/main" val="111738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00D0D2CB-C9E8-03CC-9596-3EBBA56806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FDCBC556-9638-1E60-5623-86033A0D2206}"/>
              </a:ext>
            </a:extLst>
          </p:cNvPr>
          <p:cNvSpPr>
            <a:spLocks noGrp="1"/>
          </p:cNvSpPr>
          <p:nvPr>
            <p:ph type="body" sz="quarter" idx="15"/>
          </p:nvPr>
        </p:nvSpPr>
        <p:spPr/>
        <p:txBody>
          <a:bodyPr/>
          <a:lstStyle/>
          <a:p>
            <a:r>
              <a:rPr lang="en-GB" noProof="0" dirty="0"/>
              <a:t>Figure 1: AI and data platforms revenue in the telecoms industry</a:t>
            </a:r>
          </a:p>
        </p:txBody>
      </p:sp>
      <p:sp>
        <p:nvSpPr>
          <p:cNvPr id="10" name="Text Placeholder 9">
            <a:extLst>
              <a:ext uri="{FF2B5EF4-FFF2-40B4-BE49-F238E27FC236}">
                <a16:creationId xmlns:a16="http://schemas.microsoft.com/office/drawing/2014/main" id="{0520EC73-8F0A-BA4D-8DDC-DF62C0924FAF}"/>
              </a:ext>
            </a:extLst>
          </p:cNvPr>
          <p:cNvSpPr>
            <a:spLocks noGrp="1"/>
          </p:cNvSpPr>
          <p:nvPr>
            <p:ph type="body" sz="quarter" idx="18"/>
          </p:nvPr>
        </p:nvSpPr>
        <p:spPr/>
        <p:txBody>
          <a:bodyPr/>
          <a:lstStyle/>
          <a:p>
            <a:r>
              <a:rPr lang="en-GB" noProof="0" dirty="0"/>
              <a:t>The AI and data platforms market for the telecoms industry saw 12% year-on-year growth in 2024. Telecoms operators increased their spend on AI and data platforms, with the key driver being the need to leverage these platforms to accelerate AI development and deployment. Other drivers included the use of these platforms to differentiate, improve operational and cost efficiency, enhance customer experience and grow revenue.</a:t>
            </a:r>
            <a:endParaRPr lang="en-GB" strike="sngStrike" noProof="0" dirty="0"/>
          </a:p>
          <a:p>
            <a:r>
              <a:rPr lang="en-GB" noProof="0" dirty="0"/>
              <a:t>The number of operators accessing AI solutions is increasing as their awareness of the use cases for AI grows. In addition, the evolution in AI technologies and the changing requirements of data platforms to support them has led to increased engagement between operators and AI and data platform providers. Operator demand for platforms to create AI-enhanced applications, such as chatbots or anomaly-detection tools, led to a 15% increase in AI and data platform product revenue between 2023 and 2024. Professional services revenue grew at a slightly lower rate than product revenue, at 8.2%. Professional services offerings from vendors targeted activities such as AI use-case and data discovery, AI use-case development and model tuning to fulfil business needs.</a:t>
            </a:r>
          </a:p>
          <a:p>
            <a:r>
              <a:rPr lang="en-GB" noProof="0" dirty="0"/>
              <a:t>The market size and growth rates for AI and data platforms vary, with data platforms having a larger share of the market compared to AI platforms. Operators acquire data platforms to support broader digital-transformation objectives, while AI developments address more specialised use cases. However, AI platforms’ growth is higher, reflecting the faster rate of adoption of these tools.</a:t>
            </a:r>
          </a:p>
        </p:txBody>
      </p:sp>
      <p:sp>
        <p:nvSpPr>
          <p:cNvPr id="5" name="Slide Number Placeholder 4">
            <a:extLst>
              <a:ext uri="{FF2B5EF4-FFF2-40B4-BE49-F238E27FC236}">
                <a16:creationId xmlns:a16="http://schemas.microsoft.com/office/drawing/2014/main" id="{7C4A1234-4B40-D7EE-6825-73F6665512C7}"/>
              </a:ext>
            </a:extLst>
          </p:cNvPr>
          <p:cNvSpPr>
            <a:spLocks noGrp="1"/>
          </p:cNvSpPr>
          <p:nvPr>
            <p:ph type="sldNum" sz="quarter" idx="4"/>
          </p:nvPr>
        </p:nvSpPr>
        <p:spPr/>
        <p:txBody>
          <a:bodyPr/>
          <a:lstStyle/>
          <a:p>
            <a:fld id="{E78626B2-E168-480E-BAE6-B60060C6AB83}" type="slidenum">
              <a:rPr lang="en-GB" noProof="0" smtClean="0"/>
              <a:pPr/>
              <a:t>4</a:t>
            </a:fld>
            <a:endParaRPr lang="en-GB" noProof="0" dirty="0"/>
          </a:p>
        </p:txBody>
      </p:sp>
      <p:sp>
        <p:nvSpPr>
          <p:cNvPr id="6" name="Title 5">
            <a:extLst>
              <a:ext uri="{FF2B5EF4-FFF2-40B4-BE49-F238E27FC236}">
                <a16:creationId xmlns:a16="http://schemas.microsoft.com/office/drawing/2014/main" id="{378D890E-99F5-9AEB-37FD-6E7D84B36475}"/>
              </a:ext>
            </a:extLst>
          </p:cNvPr>
          <p:cNvSpPr>
            <a:spLocks noGrp="1"/>
          </p:cNvSpPr>
          <p:nvPr>
            <p:ph type="title"/>
          </p:nvPr>
        </p:nvSpPr>
        <p:spPr/>
        <p:txBody>
          <a:bodyPr vert="horz"/>
          <a:lstStyle/>
          <a:p>
            <a:r>
              <a:rPr lang="en-GB" noProof="0" dirty="0"/>
              <a:t>The AI and data platforms market for the telecoms industry grew in 2024 as operators continued to pursue operational and cost efficiencies</a:t>
            </a:r>
          </a:p>
        </p:txBody>
      </p:sp>
      <p:pic>
        <p:nvPicPr>
          <p:cNvPr id="9" name="Picture Placeholder 8">
            <a:extLst>
              <a:ext uri="{FF2B5EF4-FFF2-40B4-BE49-F238E27FC236}">
                <a16:creationId xmlns:a16="http://schemas.microsoft.com/office/drawing/2014/main" id="{65BD6193-981D-9BDE-3DBD-78DAC4A9C57D}"/>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l="86" r="86"/>
          <a:stretch>
            <a:fillRect/>
          </a:stretch>
        </p:blipFill>
        <p:spPr>
          <a:xfrm>
            <a:off x="5011738" y="1677988"/>
            <a:ext cx="4589462" cy="4572000"/>
          </a:xfrm>
        </p:spPr>
      </p:pic>
    </p:spTree>
    <p:extLst>
      <p:ext uri="{BB962C8B-B14F-4D97-AF65-F5344CB8AC3E}">
        <p14:creationId xmlns:p14="http://schemas.microsoft.com/office/powerpoint/2010/main" val="2898858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14341-8109-3FC2-5CF5-9B5D2D909FC9}"/>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5CF71C2-7AA1-B19D-CF6A-837F4A2631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95CF71C2-7AA1-B19D-CF6A-837F4A2631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DE0133C-AEEB-4E29-49F4-5121E96D159F}"/>
              </a:ext>
            </a:extLst>
          </p:cNvPr>
          <p:cNvSpPr>
            <a:spLocks noGrp="1"/>
          </p:cNvSpPr>
          <p:nvPr>
            <p:ph type="body" sz="quarter" idx="15"/>
          </p:nvPr>
        </p:nvSpPr>
        <p:spPr/>
        <p:txBody>
          <a:bodyPr/>
          <a:lstStyle/>
          <a:p>
            <a:r>
              <a:rPr lang="en-GB" noProof="0" dirty="0"/>
              <a:t>Figure 37: Data about NVIDIA’s AI platform</a:t>
            </a:r>
          </a:p>
        </p:txBody>
      </p:sp>
      <p:sp>
        <p:nvSpPr>
          <p:cNvPr id="6" name="Slide Number Placeholder 5">
            <a:extLst>
              <a:ext uri="{FF2B5EF4-FFF2-40B4-BE49-F238E27FC236}">
                <a16:creationId xmlns:a16="http://schemas.microsoft.com/office/drawing/2014/main" id="{0B9FF419-8406-F02B-F42C-EF68C70C7F40}"/>
              </a:ext>
            </a:extLst>
          </p:cNvPr>
          <p:cNvSpPr>
            <a:spLocks noGrp="1"/>
          </p:cNvSpPr>
          <p:nvPr>
            <p:ph type="sldNum" sz="quarter" idx="4"/>
          </p:nvPr>
        </p:nvSpPr>
        <p:spPr/>
        <p:txBody>
          <a:bodyPr/>
          <a:lstStyle/>
          <a:p>
            <a:fld id="{E78626B2-E168-480E-BAE6-B60060C6AB83}" type="slidenum">
              <a:rPr lang="en-GB" noProof="0" smtClean="0"/>
              <a:pPr/>
              <a:t>40</a:t>
            </a:fld>
            <a:endParaRPr lang="en-GB" noProof="0" dirty="0"/>
          </a:p>
        </p:txBody>
      </p:sp>
      <p:sp>
        <p:nvSpPr>
          <p:cNvPr id="7" name="Title 6">
            <a:extLst>
              <a:ext uri="{FF2B5EF4-FFF2-40B4-BE49-F238E27FC236}">
                <a16:creationId xmlns:a16="http://schemas.microsoft.com/office/drawing/2014/main" id="{B48EBD12-15E1-1962-E22F-7D3B53E7E4E6}"/>
              </a:ext>
            </a:extLst>
          </p:cNvPr>
          <p:cNvSpPr>
            <a:spLocks noGrp="1"/>
          </p:cNvSpPr>
          <p:nvPr>
            <p:ph type="title"/>
          </p:nvPr>
        </p:nvSpPr>
        <p:spPr/>
        <p:txBody>
          <a:bodyPr vert="horz"/>
          <a:lstStyle/>
          <a:p>
            <a:r>
              <a:rPr lang="en-GB" noProof="0" dirty="0"/>
              <a:t>NVIDIA: AI platform strategy overview</a:t>
            </a:r>
          </a:p>
        </p:txBody>
      </p:sp>
      <p:sp>
        <p:nvSpPr>
          <p:cNvPr id="5" name="Text Placeholder 4">
            <a:extLst>
              <a:ext uri="{FF2B5EF4-FFF2-40B4-BE49-F238E27FC236}">
                <a16:creationId xmlns:a16="http://schemas.microsoft.com/office/drawing/2014/main" id="{283B956B-CFA9-1821-D6E6-0CEAFCC2A64A}"/>
              </a:ext>
            </a:extLst>
          </p:cNvPr>
          <p:cNvSpPr>
            <a:spLocks noGrp="1"/>
          </p:cNvSpPr>
          <p:nvPr>
            <p:ph type="body" sz="quarter" idx="18"/>
          </p:nvPr>
        </p:nvSpPr>
        <p:spPr>
          <a:prstGeom prst="rect">
            <a:avLst/>
          </a:prstGeom>
        </p:spPr>
        <p:txBody>
          <a:bodyPr/>
          <a:lstStyle/>
          <a:p>
            <a:r>
              <a:rPr lang="en-GB" b="1" noProof="0" dirty="0">
                <a:solidFill>
                  <a:srgbClr val="282887"/>
                </a:solidFill>
              </a:rPr>
              <a:t>NVIDIA AI Enterprise and NVIDIA’s partner ecosystem are key drivers of</a:t>
            </a:r>
            <a:r>
              <a:rPr lang="en-GB" b="1" dirty="0">
                <a:solidFill>
                  <a:srgbClr val="282887"/>
                </a:solidFill>
              </a:rPr>
              <a:t> its AI platform strategy</a:t>
            </a:r>
            <a:r>
              <a:rPr lang="en-GB" b="1" noProof="0" dirty="0">
                <a:solidFill>
                  <a:srgbClr val="282887"/>
                </a:solidFill>
              </a:rPr>
              <a:t>. </a:t>
            </a:r>
          </a:p>
          <a:p>
            <a:r>
              <a:rPr lang="en-GB" dirty="0"/>
              <a:t>NVIDIA AI Enterprise is a cloud-native suite of software tools, libraries and frameworks that provides operators with AI development, deployment and management tools for cloud, data centres and edge. </a:t>
            </a:r>
            <a:r>
              <a:rPr lang="en-GB" noProof="0" dirty="0"/>
              <a:t>It offers telecoms operators and vendor developers easy access to libraries for building AI models and applications such as GenAI, conversational AI and recommendation engines.</a:t>
            </a:r>
          </a:p>
          <a:p>
            <a:r>
              <a:rPr lang="en-GB" dirty="0"/>
              <a:t>This platform consists of two types of software: application software such as NVIDIA NIM and NVIDIA </a:t>
            </a:r>
            <a:r>
              <a:rPr lang="en-GB" dirty="0" err="1"/>
              <a:t>NeMo</a:t>
            </a:r>
            <a:r>
              <a:rPr lang="en-GB" dirty="0"/>
              <a:t> microservices for building AI models and applications, and NVIDIA Blueprints, which is a customisable reference workflow that helps developers build and deploy AI applications. </a:t>
            </a:r>
            <a:r>
              <a:rPr lang="en-GB" noProof="0" dirty="0"/>
              <a:t>NVIDIA combines the AI Enterprise Platform with a digital twin for simulation</a:t>
            </a:r>
            <a:r>
              <a:rPr lang="en-GB" dirty="0"/>
              <a:t> to serve agentic AI use cases that enable the autonomous network.</a:t>
            </a:r>
            <a:endParaRPr lang="en-GB" noProof="0" dirty="0"/>
          </a:p>
          <a:p>
            <a:r>
              <a:rPr lang="en-GB" noProof="0" dirty="0"/>
              <a:t>NVIDIA’s route to market for its AI Enterprise offering is through its telecoms developer partners, which include SIs such as Accenture and Palantir and ISVs such as Amdocs and ServiceNow. These partners are leveraging NVIDIA AI Enterprise </a:t>
            </a:r>
            <a:r>
              <a:rPr lang="en-GB" dirty="0"/>
              <a:t>capabilities </a:t>
            </a:r>
            <a:r>
              <a:rPr lang="en-GB" noProof="0" dirty="0"/>
              <a:t>to develop their own AI applications. NVIDIA also partners with server OEMs such as Dell, HPE and Supermicro, which embed components of AI Enterprise and CUDA libraries within their solutions. It is through these partners that operators can access NVIDIA’s capabilities.</a:t>
            </a:r>
          </a:p>
        </p:txBody>
      </p:sp>
      <p:sp>
        <p:nvSpPr>
          <p:cNvPr id="11" name="TextBox 10">
            <a:extLst>
              <a:ext uri="{FF2B5EF4-FFF2-40B4-BE49-F238E27FC236}">
                <a16:creationId xmlns:a16="http://schemas.microsoft.com/office/drawing/2014/main" id="{079DD0B3-E2DB-29F3-64E6-CDD4A9950764}"/>
              </a:ext>
            </a:extLst>
          </p:cNvPr>
          <p:cNvSpPr txBox="1"/>
          <p:nvPr/>
        </p:nvSpPr>
        <p:spPr>
          <a:xfrm>
            <a:off x="6781013" y="5711600"/>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graphicFrame>
        <p:nvGraphicFramePr>
          <p:cNvPr id="12" name="Picture Placeholder 13">
            <a:extLst>
              <a:ext uri="{FF2B5EF4-FFF2-40B4-BE49-F238E27FC236}">
                <a16:creationId xmlns:a16="http://schemas.microsoft.com/office/drawing/2014/main" id="{D8963C66-34E7-E693-87EC-D6491E02A6A2}"/>
              </a:ext>
            </a:extLst>
          </p:cNvPr>
          <p:cNvGraphicFramePr>
            <a:graphicFrameLocks noGrp="1"/>
          </p:cNvGraphicFramePr>
          <p:nvPr>
            <p:ph type="tbl" sz="quarter" idx="13"/>
            <p:extLst>
              <p:ext uri="{D42A27DB-BD31-4B8C-83A1-F6EECF244321}">
                <p14:modId xmlns:p14="http://schemas.microsoft.com/office/powerpoint/2010/main" val="666114773"/>
              </p:ext>
            </p:extLst>
          </p:nvPr>
        </p:nvGraphicFramePr>
        <p:xfrm>
          <a:off x="5205413" y="1677988"/>
          <a:ext cx="4248149" cy="4033612"/>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680743">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Founded in 1993</a:t>
                      </a:r>
                    </a:p>
                    <a:p>
                      <a:pPr marL="108000" lvl="0" indent="-108000" algn="l" rtl="0">
                        <a:buClr>
                          <a:schemeClr val="tx1"/>
                        </a:buClr>
                        <a:buFont typeface="Aleo Italic Thin Italic"/>
                        <a:buChar char="•"/>
                        <a:tabLst/>
                      </a:pPr>
                      <a:r>
                        <a:rPr lang="en-GB" b="0" noProof="0" dirty="0">
                          <a:solidFill>
                            <a:schemeClr val="tx1"/>
                          </a:solidFill>
                        </a:rPr>
                        <a:t>Headquartered in Santa Clara, CA, USA</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680743">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noProof="0" dirty="0"/>
                        <a:t>USD130.5 billion for FY25 (up 114% year on year)</a:t>
                      </a:r>
                      <a:endParaRPr lang="en-GB" sz="1000" b="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sz="1000" noProof="0" dirty="0">
                          <a:solidFill>
                            <a:srgbClr val="000000"/>
                          </a:solidFill>
                          <a:latin typeface="+mn-lt"/>
                        </a:rPr>
                        <a:t>AT&amp;T, Deutsche Telekom, IOH, Orange, Telenor, TELUS, SingTel, Softbank, Swisscom</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680743">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Professional services providers: Accenture, </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ISVs: Amdocs, ServiceNow, </a:t>
                      </a:r>
                      <a:r>
                        <a:rPr lang="en-GB" sz="1000" b="0" i="0" noProof="0" dirty="0" err="1">
                          <a:solidFill>
                            <a:srgbClr val="000000"/>
                          </a:solidFill>
                          <a:latin typeface="+mn-lt"/>
                        </a:rPr>
                        <a:t>BubbleRAN</a:t>
                      </a:r>
                      <a:endParaRPr lang="en-GB" sz="1000" b="0" i="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noProof="0" dirty="0"/>
                        <a:t>NVIDIA AI Enterprise Platform: The following two types of software are offered by this platform.</a:t>
                      </a:r>
                    </a:p>
                    <a:p>
                      <a:pPr marL="284213" lvl="1" indent="-108000" algn="l" rtl="0">
                        <a:buClr>
                          <a:schemeClr val="tx1"/>
                        </a:buClr>
                        <a:buFont typeface="Aleo Italic Thin Italic"/>
                        <a:buChar char="•"/>
                        <a:tabLst/>
                      </a:pPr>
                      <a:r>
                        <a:rPr lang="en-GB" noProof="0" dirty="0"/>
                        <a:t>Application software: includes NVIDIA NIMs, NVIDIA </a:t>
                      </a:r>
                      <a:r>
                        <a:rPr lang="en-GB" noProof="0" dirty="0" err="1"/>
                        <a:t>NeMo</a:t>
                      </a:r>
                      <a:r>
                        <a:rPr lang="en-GB" noProof="0" dirty="0"/>
                        <a:t> microservices, SDKs, frameworks, i</a:t>
                      </a:r>
                      <a:r>
                        <a:rPr lang="en-GB" sz="1000" b="0" i="0" kern="1200" noProof="0" dirty="0">
                          <a:solidFill>
                            <a:schemeClr val="dk1"/>
                          </a:solidFill>
                          <a:effectLst/>
                          <a:latin typeface="+mn-lt"/>
                          <a:ea typeface="+mn-ea"/>
                          <a:cs typeface="+mn-cs"/>
                        </a:rPr>
                        <a:t>nference and training runtimes </a:t>
                      </a:r>
                      <a:endParaRPr lang="en-GB" noProof="0" dirty="0"/>
                    </a:p>
                    <a:p>
                      <a:pPr marL="284213" lvl="1" indent="-108000" algn="l" rtl="0">
                        <a:buClr>
                          <a:schemeClr val="tx1"/>
                        </a:buClr>
                        <a:buFont typeface="Aleo Italic Thin Italic"/>
                        <a:buChar char="•"/>
                        <a:tabLst/>
                      </a:pPr>
                      <a:r>
                        <a:rPr lang="en-GB" noProof="0" dirty="0"/>
                        <a:t>Infrastructure software: GPU Accelerator and network device drivers.</a:t>
                      </a:r>
                    </a:p>
                    <a:p>
                      <a:pPr marL="108000" indent="-108000" algn="l" rtl="0">
                        <a:buClr>
                          <a:schemeClr val="tx1"/>
                        </a:buClr>
                        <a:buFont typeface="Aleo Italic Thin Italic"/>
                        <a:buChar char="•"/>
                        <a:tabLst/>
                      </a:pPr>
                      <a:endParaRPr lang="en-GB" sz="1000" kern="1200" noProof="0" dirty="0">
                        <a:solidFill>
                          <a:schemeClr val="dk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Tree>
    <p:extLst>
      <p:ext uri="{BB962C8B-B14F-4D97-AF65-F5344CB8AC3E}">
        <p14:creationId xmlns:p14="http://schemas.microsoft.com/office/powerpoint/2010/main" val="3792193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AD115-1ACC-A7A8-B34C-1ABCF339F0F2}"/>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B404EBE-5F4B-57AB-6E2C-9D90622EBD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4B404EBE-5F4B-57AB-6E2C-9D90622EBD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able Placeholder 13">
            <a:extLst>
              <a:ext uri="{FF2B5EF4-FFF2-40B4-BE49-F238E27FC236}">
                <a16:creationId xmlns:a16="http://schemas.microsoft.com/office/drawing/2014/main" id="{2C887C43-A798-5877-BEA1-4E7F4948B945}"/>
              </a:ext>
            </a:extLst>
          </p:cNvPr>
          <p:cNvSpPr>
            <a:spLocks noGrp="1"/>
          </p:cNvSpPr>
          <p:nvPr>
            <p:ph type="tbl" sz="quarter" idx="13"/>
          </p:nvPr>
        </p:nvSpPr>
        <p:spPr/>
        <p:txBody>
          <a:bodyPr/>
          <a:lstStyle/>
          <a:p>
            <a:endParaRPr lang="en-GB" noProof="0" dirty="0"/>
          </a:p>
        </p:txBody>
      </p:sp>
      <p:sp>
        <p:nvSpPr>
          <p:cNvPr id="4" name="Text Placeholder 3">
            <a:extLst>
              <a:ext uri="{FF2B5EF4-FFF2-40B4-BE49-F238E27FC236}">
                <a16:creationId xmlns:a16="http://schemas.microsoft.com/office/drawing/2014/main" id="{2A5251AF-3808-4697-BFB1-136F5F4BB8B8}"/>
              </a:ext>
            </a:extLst>
          </p:cNvPr>
          <p:cNvSpPr>
            <a:spLocks noGrp="1"/>
          </p:cNvSpPr>
          <p:nvPr>
            <p:ph type="body" sz="quarter" idx="15"/>
          </p:nvPr>
        </p:nvSpPr>
        <p:spPr/>
        <p:txBody>
          <a:bodyPr/>
          <a:lstStyle/>
          <a:p>
            <a:r>
              <a:rPr lang="en-GB" noProof="0" dirty="0">
                <a:solidFill>
                  <a:schemeClr val="tx1"/>
                </a:solidFill>
              </a:rPr>
              <a:t>Figure 38: </a:t>
            </a:r>
            <a:r>
              <a:rPr lang="en-GB" noProof="0" dirty="0"/>
              <a:t>NVIDIA’s</a:t>
            </a:r>
            <a:r>
              <a:rPr lang="en-GB" noProof="0" dirty="0">
                <a:solidFill>
                  <a:schemeClr val="tx1"/>
                </a:solidFill>
              </a:rPr>
              <a:t> strengths and weaknesses</a:t>
            </a:r>
          </a:p>
          <a:p>
            <a:endParaRPr lang="en-GB" noProof="0" dirty="0"/>
          </a:p>
        </p:txBody>
      </p:sp>
      <p:sp>
        <p:nvSpPr>
          <p:cNvPr id="5" name="Text Placeholder 4">
            <a:extLst>
              <a:ext uri="{FF2B5EF4-FFF2-40B4-BE49-F238E27FC236}">
                <a16:creationId xmlns:a16="http://schemas.microsoft.com/office/drawing/2014/main" id="{5C3A2997-1E75-CA8B-2E12-7FBB3F813626}"/>
              </a:ext>
            </a:extLst>
          </p:cNvPr>
          <p:cNvSpPr>
            <a:spLocks noGrp="1"/>
          </p:cNvSpPr>
          <p:nvPr>
            <p:ph type="body" sz="quarter" idx="18"/>
          </p:nvPr>
        </p:nvSpPr>
        <p:spPr>
          <a:prstGeom prst="rect">
            <a:avLst/>
          </a:prstGeom>
        </p:spPr>
        <p:txBody>
          <a:bodyPr/>
          <a:lstStyle/>
          <a:p>
            <a:r>
              <a:rPr lang="en-GB" b="1" noProof="0" dirty="0">
                <a:solidFill>
                  <a:srgbClr val="282887"/>
                </a:solidFill>
              </a:rPr>
              <a:t>NVIDIA AI Enterprise is being adopted by operators for its end-to-end AI lifecycle support. However, its reliance on NVIDIA accelerated infrastructure could raise vendor lock-in concerns </a:t>
            </a:r>
            <a:r>
              <a:rPr lang="en-GB" b="1" dirty="0">
                <a:solidFill>
                  <a:srgbClr val="282887"/>
                </a:solidFill>
              </a:rPr>
              <a:t>and</a:t>
            </a:r>
            <a:r>
              <a:rPr lang="en-GB" b="1" noProof="0" dirty="0">
                <a:solidFill>
                  <a:srgbClr val="282887"/>
                </a:solidFill>
              </a:rPr>
              <a:t> slow operator take-up. </a:t>
            </a:r>
          </a:p>
          <a:p>
            <a:r>
              <a:rPr lang="en-GB" noProof="0" dirty="0"/>
              <a:t>NVIDIA’s AI platform strategy is highly comprehensive, aiming to address critical stages in the AI lifecycle from data preparation to inferencing and deployment. This focus mirrors similar strategies being undertaken by the PCPs. However, NVIDIA differentiates its strategy by aligning its platform’s capabilities with its GPU chipsets. Furthermore, NVIDIA’s partnership with a continuously growing ecosystem of partners ensures that its NVIDIA AI Enterprise Platform supports operators’ AI and IT strategy. </a:t>
            </a:r>
          </a:p>
          <a:p>
            <a:r>
              <a:rPr lang="en-GB" noProof="0" dirty="0"/>
              <a:t>NVIDIA AI Enterprise is increasingly being adopted by telecoms operators for AI-related development, supporting internal operations </a:t>
            </a:r>
            <a:r>
              <a:rPr lang="en-GB" dirty="0"/>
              <a:t>such as</a:t>
            </a:r>
            <a:r>
              <a:rPr lang="en-GB" noProof="0" dirty="0"/>
              <a:t> customer service agents and autonomous networking, as well as sovereign AI solutions. </a:t>
            </a:r>
          </a:p>
          <a:p>
            <a:r>
              <a:rPr lang="en-GB" noProof="0" dirty="0"/>
              <a:t>The NVIDIA AI Enterprise comes with the benefit of reduced AI model and application optimisation costs. NVIDIA optimises these workloads at the chipset level, reducing the need for optimisation at other levels. However, this benefit comes with a high dependency on NVIDIA’s hardware set, creating vendor lock-in concerns for operators who wish to include other chipsets within their AI stack. There are also concerns regarding the steep learning curve required to operate NVIDIA AI Enterprise. NVIDIA will need to address these concerns to drive engagements. </a:t>
            </a:r>
          </a:p>
          <a:p>
            <a:endParaRPr lang="en-GB" noProof="0" dirty="0"/>
          </a:p>
        </p:txBody>
      </p:sp>
      <p:sp>
        <p:nvSpPr>
          <p:cNvPr id="6" name="Slide Number Placeholder 5">
            <a:extLst>
              <a:ext uri="{FF2B5EF4-FFF2-40B4-BE49-F238E27FC236}">
                <a16:creationId xmlns:a16="http://schemas.microsoft.com/office/drawing/2014/main" id="{C3CA9798-7BE0-29E3-F6E4-0711D3BF4754}"/>
              </a:ext>
            </a:extLst>
          </p:cNvPr>
          <p:cNvSpPr>
            <a:spLocks noGrp="1"/>
          </p:cNvSpPr>
          <p:nvPr>
            <p:ph type="sldNum" sz="quarter" idx="4"/>
          </p:nvPr>
        </p:nvSpPr>
        <p:spPr/>
        <p:txBody>
          <a:bodyPr/>
          <a:lstStyle/>
          <a:p>
            <a:fld id="{E78626B2-E168-480E-BAE6-B60060C6AB83}" type="slidenum">
              <a:rPr lang="en-GB" noProof="0" smtClean="0"/>
              <a:pPr/>
              <a:t>41</a:t>
            </a:fld>
            <a:endParaRPr lang="en-GB" noProof="0" dirty="0"/>
          </a:p>
        </p:txBody>
      </p:sp>
      <p:sp>
        <p:nvSpPr>
          <p:cNvPr id="7" name="Title 6">
            <a:extLst>
              <a:ext uri="{FF2B5EF4-FFF2-40B4-BE49-F238E27FC236}">
                <a16:creationId xmlns:a16="http://schemas.microsoft.com/office/drawing/2014/main" id="{D335B490-F6C8-B4D0-90DA-C22594F22ED7}"/>
              </a:ext>
            </a:extLst>
          </p:cNvPr>
          <p:cNvSpPr>
            <a:spLocks noGrp="1"/>
          </p:cNvSpPr>
          <p:nvPr>
            <p:ph type="title"/>
          </p:nvPr>
        </p:nvSpPr>
        <p:spPr/>
        <p:txBody>
          <a:bodyPr vert="horz"/>
          <a:lstStyle/>
          <a:p>
            <a:r>
              <a:rPr lang="en-GB" noProof="0" dirty="0">
                <a:solidFill>
                  <a:schemeClr val="tx2"/>
                </a:solidFill>
              </a:rPr>
              <a:t>NVIDIA: </a:t>
            </a:r>
            <a:r>
              <a:rPr lang="en-GB" noProof="0" dirty="0"/>
              <a:t>AI platform strategy </a:t>
            </a:r>
            <a:r>
              <a:rPr lang="en-GB" noProof="0" dirty="0">
                <a:solidFill>
                  <a:schemeClr val="tx2"/>
                </a:solidFill>
              </a:rPr>
              <a:t>analysis</a:t>
            </a:r>
            <a:endParaRPr lang="en-GB" noProof="0" dirty="0"/>
          </a:p>
        </p:txBody>
      </p:sp>
      <p:graphicFrame>
        <p:nvGraphicFramePr>
          <p:cNvPr id="11" name="Table Placeholder 13">
            <a:extLst>
              <a:ext uri="{FF2B5EF4-FFF2-40B4-BE49-F238E27FC236}">
                <a16:creationId xmlns:a16="http://schemas.microsoft.com/office/drawing/2014/main" id="{8EA5329E-F88D-9113-4030-095611432BAF}"/>
              </a:ext>
            </a:extLst>
          </p:cNvPr>
          <p:cNvGraphicFramePr>
            <a:graphicFrameLocks/>
          </p:cNvGraphicFramePr>
          <p:nvPr>
            <p:extLst>
              <p:ext uri="{D42A27DB-BD31-4B8C-83A1-F6EECF244321}">
                <p14:modId xmlns:p14="http://schemas.microsoft.com/office/powerpoint/2010/main" val="3053754962"/>
              </p:ext>
            </p:extLst>
          </p:nvPr>
        </p:nvGraphicFramePr>
        <p:xfrm>
          <a:off x="5205413" y="4477548"/>
          <a:ext cx="4248149" cy="1647021"/>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244941">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535815">
                <a:tc>
                  <a:txBody>
                    <a:bodyPr/>
                    <a:lstStyle/>
                    <a:p>
                      <a:r>
                        <a:rPr lang="en-GB" sz="1000" noProof="0" dirty="0"/>
                        <a:t>High dependency on NVIDIA hardware</a:t>
                      </a:r>
                      <a:endParaRPr lang="en-GB" sz="1000" noProof="0" dirty="0">
                        <a:solidFill>
                          <a:srgbClr val="000000"/>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NVIDIA AI Enterprise is optimised for NVIDIA’s GPUs, and so performance of its components reduces for non-NVIDIA AI chipsets. This raises vendor lock-in concerns for operators.</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CDEE1"/>
                    </a:solidFill>
                  </a:tcPr>
                </a:tc>
                <a:extLst>
                  <a:ext uri="{0D108BD9-81ED-4DB2-BD59-A6C34878D82A}">
                    <a16:rowId xmlns:a16="http://schemas.microsoft.com/office/drawing/2014/main" val="3266296739"/>
                  </a:ext>
                </a:extLst>
              </a:tr>
              <a:tr h="571997">
                <a:tc>
                  <a:txBody>
                    <a:bodyPr/>
                    <a:lstStyle/>
                    <a:p>
                      <a:r>
                        <a:rPr lang="en-GB" sz="1000" noProof="0" dirty="0">
                          <a:solidFill>
                            <a:srgbClr val="000000"/>
                          </a:solidFill>
                        </a:rPr>
                        <a:t>Steep learning curve</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As a comprehensive offering, the AI Enterprise platform includes a lot of features, which could result in a steep learning curve for operators with limited AI and IT expertise.</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822248235"/>
                  </a:ext>
                </a:extLst>
              </a:tr>
            </a:tbl>
          </a:graphicData>
        </a:graphic>
      </p:graphicFrame>
      <p:sp>
        <p:nvSpPr>
          <p:cNvPr id="12" name="TextBox 11">
            <a:extLst>
              <a:ext uri="{FF2B5EF4-FFF2-40B4-BE49-F238E27FC236}">
                <a16:creationId xmlns:a16="http://schemas.microsoft.com/office/drawing/2014/main" id="{309F822E-AD86-B4B9-5DC7-9CE7D32A5093}"/>
              </a:ext>
            </a:extLst>
          </p:cNvPr>
          <p:cNvSpPr txBox="1"/>
          <p:nvPr/>
        </p:nvSpPr>
        <p:spPr>
          <a:xfrm>
            <a:off x="6796049" y="6055756"/>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graphicFrame>
        <p:nvGraphicFramePr>
          <p:cNvPr id="13" name="Table Placeholder 13">
            <a:extLst>
              <a:ext uri="{FF2B5EF4-FFF2-40B4-BE49-F238E27FC236}">
                <a16:creationId xmlns:a16="http://schemas.microsoft.com/office/drawing/2014/main" id="{88A2272E-8814-463B-A0A2-D9A20AD55AD8}"/>
              </a:ext>
            </a:extLst>
          </p:cNvPr>
          <p:cNvGraphicFramePr>
            <a:graphicFrameLocks/>
          </p:cNvGraphicFramePr>
          <p:nvPr>
            <p:extLst>
              <p:ext uri="{D42A27DB-BD31-4B8C-83A1-F6EECF244321}">
                <p14:modId xmlns:p14="http://schemas.microsoft.com/office/powerpoint/2010/main" val="1235705586"/>
              </p:ext>
            </p:extLst>
          </p:nvPr>
        </p:nvGraphicFramePr>
        <p:xfrm>
          <a:off x="5205413" y="1677988"/>
          <a:ext cx="4246988" cy="2777462"/>
        </p:xfrm>
        <a:graphic>
          <a:graphicData uri="http://schemas.openxmlformats.org/drawingml/2006/table">
            <a:tbl>
              <a:tblPr firstRow="1" bandRow="1">
                <a:tableStyleId>{00A15C55-8517-42AA-B614-E9B94910E393}</a:tableStyleId>
              </a:tblPr>
              <a:tblGrid>
                <a:gridCol w="1000632">
                  <a:extLst>
                    <a:ext uri="{9D8B030D-6E8A-4147-A177-3AD203B41FA5}">
                      <a16:colId xmlns:a16="http://schemas.microsoft.com/office/drawing/2014/main" val="815519427"/>
                    </a:ext>
                  </a:extLst>
                </a:gridCol>
                <a:gridCol w="3246356">
                  <a:extLst>
                    <a:ext uri="{9D8B030D-6E8A-4147-A177-3AD203B41FA5}">
                      <a16:colId xmlns:a16="http://schemas.microsoft.com/office/drawing/2014/main" val="878523597"/>
                    </a:ext>
                  </a:extLst>
                </a:gridCol>
              </a:tblGrid>
              <a:tr h="293574">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685568">
                <a:tc>
                  <a:txBody>
                    <a:bodyPr/>
                    <a:lstStyle/>
                    <a:p>
                      <a:pPr rtl="0"/>
                      <a:r>
                        <a:rPr lang="en-GB" sz="1000" b="1" baseline="0" noProof="0" dirty="0">
                          <a:solidFill>
                            <a:srgbClr val="000000"/>
                          </a:solidFill>
                          <a:latin typeface="+mn-lt"/>
                        </a:rPr>
                        <a:t>Supports deployment anywhere</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NVIDIA AI Enterprise can be deployed to any environment (on-premise, cloud or hybrid cloud) on any of the top PCPs’ clouds and can be supported by all types of NVIDIA’s GPUs.</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536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Built based on open-source components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The platform is based on several open-source components and offers enterprise support, thus increasing the level of adoption among operators.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685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Operator customer reach</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The number of operators accessing the NVIDIA AI Enterprise Platform is increasing, especially among operators including the platform as a component of their sovereign AI offerings.</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536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Strong partner ecosystem</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NVIDIA has a growing ecosystem of partners adopting components of the AI </a:t>
                      </a:r>
                      <a:r>
                        <a:rPr lang="en-GB" sz="1000" baseline="0" noProof="0" dirty="0" err="1">
                          <a:solidFill>
                            <a:srgbClr val="000000"/>
                          </a:solidFill>
                          <a:latin typeface="+mn-lt"/>
                        </a:rPr>
                        <a:t>Enteprise</a:t>
                      </a:r>
                      <a:r>
                        <a:rPr lang="en-GB" sz="1000" baseline="0" noProof="0" dirty="0">
                          <a:solidFill>
                            <a:srgbClr val="000000"/>
                          </a:solidFill>
                          <a:latin typeface="+mn-lt"/>
                        </a:rPr>
                        <a:t> platform, including ISVs, and OEMs such as HPE and Dell.</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Tree>
    <p:extLst>
      <p:ext uri="{BB962C8B-B14F-4D97-AF65-F5344CB8AC3E}">
        <p14:creationId xmlns:p14="http://schemas.microsoft.com/office/powerpoint/2010/main" val="3432675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8791ED4-FB6A-D9B0-3749-B930DB86B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28791ED4-FB6A-D9B0-3749-B930DB86B1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A745F937-8FCD-BEBF-CDB1-97AFDEB87502}"/>
              </a:ext>
            </a:extLst>
          </p:cNvPr>
          <p:cNvGraphicFramePr>
            <a:graphicFrameLocks noGrp="1"/>
          </p:cNvGraphicFramePr>
          <p:nvPr>
            <p:ph type="tbl" sz="quarter" idx="13"/>
            <p:extLst>
              <p:ext uri="{D42A27DB-BD31-4B8C-83A1-F6EECF244321}">
                <p14:modId xmlns:p14="http://schemas.microsoft.com/office/powerpoint/2010/main" val="395755055"/>
              </p:ext>
            </p:extLst>
          </p:nvPr>
        </p:nvGraphicFramePr>
        <p:xfrm>
          <a:off x="5205413" y="1677991"/>
          <a:ext cx="4248149" cy="4133401"/>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518907">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lvl="0" indent="-108000" algn="l" rtl="0">
                        <a:buClr>
                          <a:schemeClr val="tx1"/>
                        </a:buClr>
                        <a:buFont typeface="Aleo Italic Thin Italic"/>
                        <a:buChar char="•"/>
                        <a:tabLst/>
                      </a:pPr>
                      <a:r>
                        <a:rPr lang="en-GB" b="0" noProof="0" dirty="0">
                          <a:solidFill>
                            <a:schemeClr val="tx1"/>
                          </a:solidFill>
                        </a:rPr>
                        <a:t>Founded in 2012 </a:t>
                      </a:r>
                    </a:p>
                    <a:p>
                      <a:pPr marL="108000" lvl="0" indent="-108000" algn="l" rtl="0">
                        <a:buClr>
                          <a:schemeClr val="tx1"/>
                        </a:buClr>
                        <a:buFont typeface="Aleo Italic Thin Italic"/>
                        <a:buChar char="•"/>
                        <a:tabLst/>
                      </a:pPr>
                      <a:r>
                        <a:rPr lang="en-GB" b="0" noProof="0" dirty="0">
                          <a:solidFill>
                            <a:schemeClr val="tx1"/>
                          </a:solidFill>
                        </a:rPr>
                        <a:t>Headquartered in San Mateo, CA, USA </a:t>
                      </a:r>
                    </a:p>
                    <a:p>
                      <a:pPr marL="108000" lvl="0" indent="-108000" algn="l" rtl="0">
                        <a:buClr>
                          <a:schemeClr val="tx1"/>
                        </a:buClr>
                        <a:buFont typeface="Aleo Italic Thin Italic"/>
                        <a:buChar char="•"/>
                        <a:tabLst/>
                      </a:pPr>
                      <a:r>
                        <a:rPr lang="en-GB" b="0" noProof="0" dirty="0">
                          <a:solidFill>
                            <a:schemeClr val="tx1"/>
                          </a:solidFill>
                        </a:rPr>
                        <a:t>2495 employees as of 31 January 2021</a:t>
                      </a:r>
                      <a:endParaRPr lang="en-GB" sz="1000" b="0" noProof="0" dirty="0">
                        <a:solidFill>
                          <a:schemeClr val="tx1"/>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375834">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noProof="0" dirty="0"/>
                        <a:t>USD3.63 billion at the end of fiscal FY2025 (+29% year on year)</a:t>
                      </a:r>
                      <a:endParaRPr lang="en-GB" sz="1000" b="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807188">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noProof="0" dirty="0"/>
                        <a:t>3 UK, AT&amp;T (top 10 customer across industries), Cox, Deutsche Telekom, Dish, </a:t>
                      </a:r>
                      <a:r>
                        <a:rPr lang="en-GB" noProof="0" dirty="0" err="1"/>
                        <a:t>Eutesalat</a:t>
                      </a:r>
                      <a:r>
                        <a:rPr lang="en-GB" noProof="0" dirty="0"/>
                        <a:t>, KDDI, LG U+, NTT DOCOMO, Rogers, One NZ, Spark New Zealand, T-Mobile USA, Tele2, Telefónica (Argentina and Spain), Telia and Vodafone Ziggo </a:t>
                      </a:r>
                      <a:endParaRPr lang="en-GB" sz="1000" noProof="0" dirty="0">
                        <a:solidFill>
                          <a:srgbClr val="000000"/>
                        </a:solidFill>
                        <a:latin typeface="+mn-lt"/>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1239611">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Telecoms ISVs: Amdocs, Ericsson, Nokia, </a:t>
                      </a:r>
                      <a:r>
                        <a:rPr lang="en-GB" sz="1000" b="0" i="0" noProof="0" dirty="0" err="1">
                          <a:solidFill>
                            <a:srgbClr val="000000"/>
                          </a:solidFill>
                          <a:latin typeface="+mn-lt"/>
                        </a:rPr>
                        <a:t>DigitalRoute</a:t>
                      </a:r>
                      <a:r>
                        <a:rPr lang="en-GB" sz="1000" b="0" i="0" noProof="0" dirty="0">
                          <a:solidFill>
                            <a:srgbClr val="000000"/>
                          </a:solidFill>
                          <a:latin typeface="+mn-lt"/>
                        </a:rPr>
                        <a:t>, </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PCPs: AWS, Microsoft Azure, Google Cloud</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SIs: </a:t>
                      </a:r>
                      <a:r>
                        <a:rPr lang="en-GB" noProof="0" dirty="0"/>
                        <a:t>Accenture, Capgemini, Deloitte, Infosys, Tata Consulting Services, Tech Mahindra and Wipro</a:t>
                      </a:r>
                    </a:p>
                    <a:p>
                      <a:pPr marL="108000" marR="0" lvl="0" indent="-108000" algn="l" defTabSz="914400" rtl="0" eaLnBrk="1" fontAlgn="auto" latinLnBrk="0" hangingPunct="1">
                        <a:lnSpc>
                          <a:spcPct val="100000"/>
                        </a:lnSpc>
                        <a:spcBef>
                          <a:spcPts val="0"/>
                        </a:spcBef>
                        <a:spcAft>
                          <a:spcPts val="0"/>
                        </a:spcAft>
                        <a:buClr>
                          <a:schemeClr val="tx1"/>
                        </a:buClr>
                        <a:buSzTx/>
                        <a:buFont typeface="Aleo Italic Thin Italic"/>
                        <a:buChar char="•"/>
                        <a:tabLst/>
                        <a:defRPr/>
                      </a:pPr>
                      <a:r>
                        <a:rPr lang="en-GB" sz="1000" b="0" i="0" noProof="0" dirty="0">
                          <a:solidFill>
                            <a:srgbClr val="000000"/>
                          </a:solidFill>
                          <a:latin typeface="+mn-lt"/>
                        </a:rPr>
                        <a:t>AI model providers: Anthropic, Meta, Mistral AI</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1095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08000" indent="-108000" algn="l" rtl="0">
                        <a:buClr>
                          <a:schemeClr val="tx1"/>
                        </a:buClr>
                        <a:buFont typeface="Aleo Italic Thin Italic"/>
                        <a:buChar char="•"/>
                        <a:tabLst/>
                      </a:pPr>
                      <a:r>
                        <a:rPr lang="en-GB" noProof="0" dirty="0"/>
                        <a:t>Product: </a:t>
                      </a:r>
                      <a:r>
                        <a:rPr lang="en-GB" noProof="0" dirty="0">
                          <a:hlinkClick r:id="rId6"/>
                        </a:rPr>
                        <a:t>Snowflake AI Data Cloud </a:t>
                      </a:r>
                      <a:endParaRPr lang="en-GB" noProof="0" dirty="0"/>
                    </a:p>
                    <a:p>
                      <a:pPr marL="108000" indent="-108000" algn="l" rtl="0">
                        <a:buClr>
                          <a:schemeClr val="tx1"/>
                        </a:buClr>
                        <a:buFont typeface="Aleo Italic Thin Italic"/>
                        <a:buChar char="•"/>
                        <a:tabLst/>
                      </a:pPr>
                      <a:r>
                        <a:rPr lang="en-GB" noProof="0" dirty="0"/>
                        <a:t>Professional services: consulting services for optimisation, industry use cases, business value assessments, design and architecture, analytics roadmap and migration. </a:t>
                      </a:r>
                      <a:endParaRPr lang="en-GB" sz="1000" kern="1200" noProof="0" dirty="0">
                        <a:solidFill>
                          <a:schemeClr val="dk1"/>
                        </a:solidFill>
                        <a:latin typeface="+mn-lt"/>
                        <a:ea typeface="+mn-ea"/>
                        <a:cs typeface="+mn-cs"/>
                      </a:endParaRP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943474D0-ECD8-63D7-764D-0AF9AF91D6D0}"/>
              </a:ext>
            </a:extLst>
          </p:cNvPr>
          <p:cNvSpPr>
            <a:spLocks noGrp="1"/>
          </p:cNvSpPr>
          <p:nvPr>
            <p:ph type="body" sz="quarter" idx="15"/>
          </p:nvPr>
        </p:nvSpPr>
        <p:spPr/>
        <p:txBody>
          <a:bodyPr/>
          <a:lstStyle/>
          <a:p>
            <a:r>
              <a:rPr lang="en-GB" noProof="0" dirty="0"/>
              <a:t>Figure 39: Data about Snowflake</a:t>
            </a:r>
          </a:p>
        </p:txBody>
      </p:sp>
      <p:sp>
        <p:nvSpPr>
          <p:cNvPr id="6" name="Slide Number Placeholder 5">
            <a:extLst>
              <a:ext uri="{FF2B5EF4-FFF2-40B4-BE49-F238E27FC236}">
                <a16:creationId xmlns:a16="http://schemas.microsoft.com/office/drawing/2014/main" id="{CA9AB3FD-C19D-33AF-4916-6359AC80151A}"/>
              </a:ext>
            </a:extLst>
          </p:cNvPr>
          <p:cNvSpPr>
            <a:spLocks noGrp="1"/>
          </p:cNvSpPr>
          <p:nvPr>
            <p:ph type="sldNum" sz="quarter" idx="4"/>
          </p:nvPr>
        </p:nvSpPr>
        <p:spPr/>
        <p:txBody>
          <a:bodyPr/>
          <a:lstStyle/>
          <a:p>
            <a:fld id="{E78626B2-E168-480E-BAE6-B60060C6AB83}" type="slidenum">
              <a:rPr lang="en-GB" noProof="0" smtClean="0"/>
              <a:pPr/>
              <a:t>42</a:t>
            </a:fld>
            <a:endParaRPr lang="en-GB" noProof="0" dirty="0"/>
          </a:p>
        </p:txBody>
      </p:sp>
      <p:sp>
        <p:nvSpPr>
          <p:cNvPr id="7" name="Title 6">
            <a:extLst>
              <a:ext uri="{FF2B5EF4-FFF2-40B4-BE49-F238E27FC236}">
                <a16:creationId xmlns:a16="http://schemas.microsoft.com/office/drawing/2014/main" id="{FED84BE1-114A-D655-B80B-0C897F343A1D}"/>
              </a:ext>
            </a:extLst>
          </p:cNvPr>
          <p:cNvSpPr>
            <a:spLocks noGrp="1"/>
          </p:cNvSpPr>
          <p:nvPr>
            <p:ph type="title"/>
          </p:nvPr>
        </p:nvSpPr>
        <p:spPr/>
        <p:txBody>
          <a:bodyPr vert="horz"/>
          <a:lstStyle/>
          <a:p>
            <a:r>
              <a:rPr lang="en-GB" noProof="0" dirty="0"/>
              <a:t>Snowflake: strategy overview</a:t>
            </a:r>
          </a:p>
        </p:txBody>
      </p:sp>
      <p:sp>
        <p:nvSpPr>
          <p:cNvPr id="5" name="Text Placeholder 4">
            <a:extLst>
              <a:ext uri="{FF2B5EF4-FFF2-40B4-BE49-F238E27FC236}">
                <a16:creationId xmlns:a16="http://schemas.microsoft.com/office/drawing/2014/main" id="{7A85A779-9505-0106-CEB1-9913C1E37170}"/>
              </a:ext>
            </a:extLst>
          </p:cNvPr>
          <p:cNvSpPr>
            <a:spLocks noGrp="1"/>
          </p:cNvSpPr>
          <p:nvPr>
            <p:ph type="body" sz="quarter" idx="18"/>
          </p:nvPr>
        </p:nvSpPr>
        <p:spPr>
          <a:prstGeom prst="rect">
            <a:avLst/>
          </a:prstGeom>
        </p:spPr>
        <p:txBody>
          <a:bodyPr/>
          <a:lstStyle/>
          <a:p>
            <a:r>
              <a:rPr lang="en-GB" b="1" noProof="0" dirty="0">
                <a:solidFill>
                  <a:srgbClr val="282887"/>
                </a:solidFill>
              </a:rPr>
              <a:t>Snowflake’s AI Data Cloud for Telecom is an integrated offering aimed at simplifying and governing data access within operators’ complex ecosystem of partners, vendors and customers. </a:t>
            </a:r>
          </a:p>
          <a:p>
            <a:r>
              <a:rPr lang="en-GB" noProof="0" dirty="0"/>
              <a:t>Snowflake’s strategic objective is to provide a common and secure data sharing and governance framework that eases the access to data within operators’ complex ecosystem. The Snowflake AI Data Cloud for Telecom offers this infrastructure in addition to providing the AI application and model development and deployment environment needed to realise operators’ AI use cases. </a:t>
            </a:r>
          </a:p>
          <a:p>
            <a:r>
              <a:rPr lang="en-GB" noProof="0" dirty="0"/>
              <a:t>Snowflake’s key data platform capabilities include low-</a:t>
            </a:r>
            <a:r>
              <a:rPr lang="en-GB" dirty="0"/>
              <a:t> and </a:t>
            </a:r>
            <a:r>
              <a:rPr lang="en-GB" noProof="0" dirty="0"/>
              <a:t>no-code data product creation and enhancement, data sharing, and exposure via the Snowflake Marketplace. Recent developments include enhancing data pipelines and architecture patterns (to limit data movement between operators’ ecosystem and enable access to on-premise data), creating trusted platforms, performance and cost optimisation (via its FinOps offering) and SQL/advanced analytics. In addition, Snowflake offers Cortex AI and Snowflake ML, which enable the creation, deployment and management of GenAI- and ML-based models and applications. These environments target telecoms developer</a:t>
            </a:r>
            <a:r>
              <a:rPr lang="en-GB" dirty="0"/>
              <a:t>s</a:t>
            </a:r>
            <a:r>
              <a:rPr lang="en-GB" noProof="0" dirty="0"/>
              <a:t> and non-developers to scale AI use cases</a:t>
            </a:r>
            <a:r>
              <a:rPr lang="en-GB" dirty="0"/>
              <a:t>.</a:t>
            </a:r>
            <a:endParaRPr lang="en-GB" noProof="0" dirty="0"/>
          </a:p>
          <a:p>
            <a:r>
              <a:rPr lang="en-GB" noProof="0" dirty="0"/>
              <a:t>Start-up acquisitions and partnerships have supported Snowflake’s strategies within telecoms. Amdocs, </a:t>
            </a:r>
            <a:r>
              <a:rPr lang="en-GB" noProof="0" dirty="0" err="1"/>
              <a:t>DigitalRoute</a:t>
            </a:r>
            <a:r>
              <a:rPr lang="en-GB" noProof="0" dirty="0"/>
              <a:t>, Ericsson, Nokia and the top three PCPs are examples of Snowflake’s go-to-market partners.</a:t>
            </a:r>
          </a:p>
        </p:txBody>
      </p:sp>
      <p:sp>
        <p:nvSpPr>
          <p:cNvPr id="11" name="TextBox 10">
            <a:extLst>
              <a:ext uri="{FF2B5EF4-FFF2-40B4-BE49-F238E27FC236}">
                <a16:creationId xmlns:a16="http://schemas.microsoft.com/office/drawing/2014/main" id="{C52CA5F8-50D4-444B-2D32-C3BEF5396119}"/>
              </a:ext>
            </a:extLst>
          </p:cNvPr>
          <p:cNvSpPr txBox="1"/>
          <p:nvPr/>
        </p:nvSpPr>
        <p:spPr>
          <a:xfrm>
            <a:off x="6752438" y="5811392"/>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1069441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E86C2F6-E4EF-42AB-FFAE-1001E0D257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0E86C2F6-E4EF-42AB-FFAE-1001E0D257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F4DDFC0-A4AF-BB5D-2C06-54F0FC6EE732}"/>
              </a:ext>
            </a:extLst>
          </p:cNvPr>
          <p:cNvSpPr>
            <a:spLocks noGrp="1"/>
          </p:cNvSpPr>
          <p:nvPr>
            <p:ph type="body" sz="quarter" idx="19"/>
          </p:nvPr>
        </p:nvSpPr>
        <p:spPr>
          <a:xfrm>
            <a:off x="452438" y="6202799"/>
            <a:ext cx="7660430" cy="504000"/>
          </a:xfrm>
        </p:spPr>
        <p:txBody>
          <a:bodyPr/>
          <a:lstStyle/>
          <a:p>
            <a:r>
              <a:rPr lang="en-GB" baseline="30000" noProof="0" dirty="0"/>
              <a:t>1</a:t>
            </a:r>
            <a:r>
              <a:rPr lang="en-GB" noProof="0" dirty="0"/>
              <a:t> EIAP supports automation requirements for a complex ecosystem, and Snowflake serves as the data platform provider supporting this ecosystem. </a:t>
            </a:r>
            <a:r>
              <a:rPr lang="en-GB" baseline="30000" noProof="0" dirty="0"/>
              <a:t>2</a:t>
            </a:r>
            <a:r>
              <a:rPr lang="en-GB" noProof="0" dirty="0"/>
              <a:t> Datavolo is an open and extensible data integration and orchestration platform built by the co-creators of Apache </a:t>
            </a:r>
            <a:r>
              <a:rPr lang="en-GB" noProof="0" dirty="0" err="1"/>
              <a:t>NiFi</a:t>
            </a:r>
            <a:r>
              <a:rPr lang="en-GB" noProof="0" dirty="0"/>
              <a:t>. For more information, see </a:t>
            </a:r>
            <a:r>
              <a:rPr lang="en-GB" i="1" noProof="0" dirty="0">
                <a:hlinkClick r:id="rId6"/>
              </a:rPr>
              <a:t>Snowflake to acquire Datavolo: Empowering data engineers with hybrid, multimodal pipelines, and open source flexibility</a:t>
            </a:r>
            <a:r>
              <a:rPr lang="en-GB" noProof="0" dirty="0"/>
              <a:t>. </a:t>
            </a:r>
          </a:p>
        </p:txBody>
      </p:sp>
      <p:graphicFrame>
        <p:nvGraphicFramePr>
          <p:cNvPr id="10" name="Table Placeholder 13">
            <a:extLst>
              <a:ext uri="{FF2B5EF4-FFF2-40B4-BE49-F238E27FC236}">
                <a16:creationId xmlns:a16="http://schemas.microsoft.com/office/drawing/2014/main" id="{D9985D70-F509-3C43-566A-FAC303425E49}"/>
              </a:ext>
            </a:extLst>
          </p:cNvPr>
          <p:cNvGraphicFramePr>
            <a:graphicFrameLocks noGrp="1"/>
          </p:cNvGraphicFramePr>
          <p:nvPr>
            <p:ph type="pic" sz="quarter" idx="11"/>
            <p:extLst>
              <p:ext uri="{D42A27DB-BD31-4B8C-83A1-F6EECF244321}">
                <p14:modId xmlns:p14="http://schemas.microsoft.com/office/powerpoint/2010/main" val="474446963"/>
              </p:ext>
            </p:extLst>
          </p:nvPr>
        </p:nvGraphicFramePr>
        <p:xfrm>
          <a:off x="5205994" y="1661279"/>
          <a:ext cx="4246988" cy="2499360"/>
        </p:xfrm>
        <a:graphic>
          <a:graphicData uri="http://schemas.openxmlformats.org/drawingml/2006/table">
            <a:tbl>
              <a:tblPr firstRow="1" bandRow="1">
                <a:tableStyleId>{00A15C55-8517-42AA-B614-E9B94910E393}</a:tableStyleId>
              </a:tblPr>
              <a:tblGrid>
                <a:gridCol w="885887">
                  <a:extLst>
                    <a:ext uri="{9D8B030D-6E8A-4147-A177-3AD203B41FA5}">
                      <a16:colId xmlns:a16="http://schemas.microsoft.com/office/drawing/2014/main" val="815519427"/>
                    </a:ext>
                  </a:extLst>
                </a:gridCol>
                <a:gridCol w="3361101">
                  <a:extLst>
                    <a:ext uri="{9D8B030D-6E8A-4147-A177-3AD203B41FA5}">
                      <a16:colId xmlns:a16="http://schemas.microsoft.com/office/drawing/2014/main" val="878523597"/>
                    </a:ext>
                  </a:extLst>
                </a:gridCol>
              </a:tblGrid>
              <a:tr h="220490">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771715">
                <a:tc>
                  <a:txBody>
                    <a:bodyPr/>
                    <a:lstStyle/>
                    <a:p>
                      <a:pPr rtl="0"/>
                      <a:r>
                        <a:rPr lang="en-GB" sz="1000" b="1" baseline="0" noProof="0" dirty="0">
                          <a:solidFill>
                            <a:srgbClr val="000000"/>
                          </a:solidFill>
                          <a:latin typeface="+mn-lt"/>
                        </a:rPr>
                        <a:t>Combines data and AI for hybrid and multi cloud</a:t>
                      </a:r>
                    </a:p>
                  </a:txBody>
                  <a:tcPr marL="72000" marR="72000"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Snowflake offers a common environment for data and AI across all domains within the telecoms market. It also offers zero copy or data movement using features such as Iceberg tables so operators can run a fully virtualised stack across data silos in hybrid and multi-cloud environments. </a:t>
                      </a:r>
                    </a:p>
                  </a:txBody>
                  <a:tcPr marL="72000" marR="7200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633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Security and governance</a:t>
                      </a:r>
                    </a:p>
                  </a:txBody>
                  <a:tcPr marL="72000" marR="72000"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Offers common and embedded data governance and security functions across complex data environments that could be running with multiple data management strategies, security protocols and governance frameworks.</a:t>
                      </a:r>
                    </a:p>
                  </a:txBody>
                  <a:tcPr marL="72000" marR="72000"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1552108471"/>
                  </a:ext>
                </a:extLst>
              </a:tr>
              <a:tr h="633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Data sharing for operators’ complex ecosystem</a:t>
                      </a:r>
                    </a:p>
                  </a:txBody>
                  <a:tcPr marL="72000" marR="72000"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Offers an embedded single source for data governance and security across complex data environments that could be running with multiple data management strategies, security protocols and governance frameworks.</a:t>
                      </a:r>
                    </a:p>
                  </a:txBody>
                  <a:tcPr marL="72000" marR="72000"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bl>
          </a:graphicData>
        </a:graphic>
      </p:graphicFrame>
      <p:sp>
        <p:nvSpPr>
          <p:cNvPr id="4" name="Text Placeholder 3">
            <a:extLst>
              <a:ext uri="{FF2B5EF4-FFF2-40B4-BE49-F238E27FC236}">
                <a16:creationId xmlns:a16="http://schemas.microsoft.com/office/drawing/2014/main" id="{6D05FDBC-236D-7B42-0198-2FEBC3A444EC}"/>
              </a:ext>
            </a:extLst>
          </p:cNvPr>
          <p:cNvSpPr>
            <a:spLocks noGrp="1"/>
          </p:cNvSpPr>
          <p:nvPr>
            <p:ph type="body" sz="quarter" idx="15"/>
          </p:nvPr>
        </p:nvSpPr>
        <p:spPr>
          <a:xfrm>
            <a:off x="5205600" y="1368000"/>
            <a:ext cx="4248150" cy="379838"/>
          </a:xfrm>
        </p:spPr>
        <p:txBody>
          <a:bodyPr/>
          <a:lstStyle/>
          <a:p>
            <a:r>
              <a:rPr lang="en-GB" noProof="0" dirty="0">
                <a:solidFill>
                  <a:schemeClr val="tx1"/>
                </a:solidFill>
              </a:rPr>
              <a:t>Figure 40: </a:t>
            </a:r>
            <a:r>
              <a:rPr lang="en-GB" noProof="0" dirty="0"/>
              <a:t>Snowflake’s</a:t>
            </a:r>
            <a:r>
              <a:rPr lang="en-GB" noProof="0" dirty="0">
                <a:solidFill>
                  <a:schemeClr val="tx1"/>
                </a:solidFill>
              </a:rPr>
              <a:t> strengths and weaknesses</a:t>
            </a:r>
          </a:p>
          <a:p>
            <a:endParaRPr lang="en-GB" noProof="0" dirty="0"/>
          </a:p>
        </p:txBody>
      </p:sp>
      <p:sp>
        <p:nvSpPr>
          <p:cNvPr id="6" name="Slide Number Placeholder 5">
            <a:extLst>
              <a:ext uri="{FF2B5EF4-FFF2-40B4-BE49-F238E27FC236}">
                <a16:creationId xmlns:a16="http://schemas.microsoft.com/office/drawing/2014/main" id="{1A6A47C7-FBA3-0C7C-5187-9D77B8A09EEC}"/>
              </a:ext>
            </a:extLst>
          </p:cNvPr>
          <p:cNvSpPr>
            <a:spLocks noGrp="1"/>
          </p:cNvSpPr>
          <p:nvPr>
            <p:ph type="sldNum" sz="quarter" idx="4"/>
          </p:nvPr>
        </p:nvSpPr>
        <p:spPr/>
        <p:txBody>
          <a:bodyPr/>
          <a:lstStyle/>
          <a:p>
            <a:fld id="{E78626B2-E168-480E-BAE6-B60060C6AB83}" type="slidenum">
              <a:rPr lang="en-GB" noProof="0" smtClean="0"/>
              <a:pPr/>
              <a:t>43</a:t>
            </a:fld>
            <a:endParaRPr lang="en-GB" noProof="0" dirty="0"/>
          </a:p>
        </p:txBody>
      </p:sp>
      <p:sp>
        <p:nvSpPr>
          <p:cNvPr id="7" name="Title 6">
            <a:extLst>
              <a:ext uri="{FF2B5EF4-FFF2-40B4-BE49-F238E27FC236}">
                <a16:creationId xmlns:a16="http://schemas.microsoft.com/office/drawing/2014/main" id="{5E4F1FBE-3A01-F56A-42AF-C9D2FDE12020}"/>
              </a:ext>
            </a:extLst>
          </p:cNvPr>
          <p:cNvSpPr>
            <a:spLocks noGrp="1"/>
          </p:cNvSpPr>
          <p:nvPr>
            <p:ph type="title"/>
          </p:nvPr>
        </p:nvSpPr>
        <p:spPr/>
        <p:txBody>
          <a:bodyPr vert="horz"/>
          <a:lstStyle/>
          <a:p>
            <a:r>
              <a:rPr lang="en-GB" noProof="0" dirty="0">
                <a:solidFill>
                  <a:schemeClr val="tx2"/>
                </a:solidFill>
              </a:rPr>
              <a:t>Snowflake: analysis</a:t>
            </a:r>
            <a:endParaRPr lang="en-GB" noProof="0" dirty="0"/>
          </a:p>
        </p:txBody>
      </p:sp>
      <p:sp>
        <p:nvSpPr>
          <p:cNvPr id="5" name="Text Placeholder 4">
            <a:extLst>
              <a:ext uri="{FF2B5EF4-FFF2-40B4-BE49-F238E27FC236}">
                <a16:creationId xmlns:a16="http://schemas.microsoft.com/office/drawing/2014/main" id="{DB4A3E6D-0C7F-62EB-FF07-988266AE47A3}"/>
              </a:ext>
            </a:extLst>
          </p:cNvPr>
          <p:cNvSpPr>
            <a:spLocks noGrp="1"/>
          </p:cNvSpPr>
          <p:nvPr>
            <p:ph type="body" sz="quarter" idx="18"/>
          </p:nvPr>
        </p:nvSpPr>
        <p:spPr>
          <a:prstGeom prst="rect">
            <a:avLst/>
          </a:prstGeom>
        </p:spPr>
        <p:txBody>
          <a:bodyPr/>
          <a:lstStyle/>
          <a:p>
            <a:pPr marL="1588" indent="0">
              <a:buClr>
                <a:srgbClr val="282887"/>
              </a:buClr>
              <a:buNone/>
            </a:pPr>
            <a:r>
              <a:rPr lang="en-GB" b="1" noProof="0" dirty="0">
                <a:solidFill>
                  <a:srgbClr val="282887"/>
                </a:solidFill>
              </a:rPr>
              <a:t>Snowflake is quite bullish in its ambitions, but its strategy is paying off as customer engagement grows. However, tackling Google Cloud’s strong positioning remains a key challenge.</a:t>
            </a:r>
          </a:p>
          <a:p>
            <a:r>
              <a:rPr lang="en-GB" noProof="0" dirty="0"/>
              <a:t>Snowflake’s increasing number of telecoms engagements reflect its alignment with operators’ key initiatives such as autonomous networks. AT&amp;T is among Snowflake’s top 10 global customers, and the vendor’s engagement has grown to support AT&amp;T’s autonomous networking projects. Snowflake’s telecoms clients also include network equipment providers such as Ericsson, who are considered strategic customers. Ericsson uses Snowflake AI Data Cloud as an internal federated data lake and leverages the platform for data storage, management and </a:t>
            </a:r>
            <a:r>
              <a:rPr lang="en-GB" noProof="0" dirty="0" err="1"/>
              <a:t>rApp</a:t>
            </a:r>
            <a:r>
              <a:rPr lang="en-GB" noProof="0" dirty="0"/>
              <a:t> development within the Ericsson Intelligent and Automation Platform (EIAP).</a:t>
            </a:r>
            <a:r>
              <a:rPr lang="en-GB" baseline="30000" noProof="0" dirty="0"/>
              <a:t>1</a:t>
            </a:r>
            <a:r>
              <a:rPr lang="en-GB" noProof="0" dirty="0"/>
              <a:t> The EIAP engagement may lead to broader adoption of Snowflake’s platforms among both existing and new telecoms clients.</a:t>
            </a:r>
          </a:p>
          <a:p>
            <a:pPr marL="1588" indent="0">
              <a:buNone/>
            </a:pPr>
            <a:r>
              <a:rPr lang="en-GB" noProof="0" dirty="0"/>
              <a:t>Snowflake does not support on-premise deployments because it operates purely on the public cloud. However, its multi-cloud strategy and investment to support the open-source Iceberg data format and Polaris data catalogue could see more operators invest in its offering to access and manage on-premise data without moving the entire data to Snowflake. However, Snowflake has to contend with Google Cloud’s growing engagement with telecoms operators. There are also limitations to its ecosystem data-sharing capability. For example, operators can only access this capability if ecosystem players are Snowflake account holders.</a:t>
            </a:r>
          </a:p>
        </p:txBody>
      </p:sp>
      <p:graphicFrame>
        <p:nvGraphicFramePr>
          <p:cNvPr id="11" name="Table Placeholder 13">
            <a:extLst>
              <a:ext uri="{FF2B5EF4-FFF2-40B4-BE49-F238E27FC236}">
                <a16:creationId xmlns:a16="http://schemas.microsoft.com/office/drawing/2014/main" id="{63C4374B-F1A8-FE3A-7367-D69136D9957E}"/>
              </a:ext>
            </a:extLst>
          </p:cNvPr>
          <p:cNvGraphicFramePr>
            <a:graphicFrameLocks/>
          </p:cNvGraphicFramePr>
          <p:nvPr>
            <p:extLst>
              <p:ext uri="{D42A27DB-BD31-4B8C-83A1-F6EECF244321}">
                <p14:modId xmlns:p14="http://schemas.microsoft.com/office/powerpoint/2010/main" val="193480488"/>
              </p:ext>
            </p:extLst>
          </p:nvPr>
        </p:nvGraphicFramePr>
        <p:xfrm>
          <a:off x="5205414" y="4160639"/>
          <a:ext cx="4248149" cy="2044498"/>
        </p:xfrm>
        <a:graphic>
          <a:graphicData uri="http://schemas.openxmlformats.org/drawingml/2006/table">
            <a:tbl>
              <a:tblPr firstRow="1" bandRow="1">
                <a:tableStyleId>{93296810-A885-4BE3-A3E7-6D5BEEA58F35}</a:tableStyleId>
              </a:tblPr>
              <a:tblGrid>
                <a:gridCol w="892645">
                  <a:extLst>
                    <a:ext uri="{9D8B030D-6E8A-4147-A177-3AD203B41FA5}">
                      <a16:colId xmlns:a16="http://schemas.microsoft.com/office/drawing/2014/main" val="815519427"/>
                    </a:ext>
                  </a:extLst>
                </a:gridCol>
                <a:gridCol w="3355504">
                  <a:extLst>
                    <a:ext uri="{9D8B030D-6E8A-4147-A177-3AD203B41FA5}">
                      <a16:colId xmlns:a16="http://schemas.microsoft.com/office/drawing/2014/main" val="878523597"/>
                    </a:ext>
                  </a:extLst>
                </a:gridCol>
              </a:tblGrid>
              <a:tr h="207461">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855778">
                <a:tc>
                  <a:txBody>
                    <a:bodyPr/>
                    <a:lstStyle/>
                    <a:p>
                      <a:pPr rtl="0"/>
                      <a:r>
                        <a:rPr lang="en-GB" sz="1000" b="1" baseline="0" noProof="0" dirty="0"/>
                        <a:t>No support for on-premises data deployments</a:t>
                      </a:r>
                      <a:endParaRPr lang="en-GB" sz="1000" b="1" baseline="0" noProof="0" dirty="0">
                        <a:solidFill>
                          <a:srgbClr val="000000"/>
                        </a:solidFill>
                      </a:endParaRPr>
                    </a:p>
                  </a:txBody>
                  <a:tcPr marL="72000" marR="72000"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t>Snowflake’s focus on the cloud as its primary deployment environment limits its opportunities with operators that do not plan to move data to the public cloud. Its support for open-source Iceberg and Polaris, acquisition of Datavolo</a:t>
                      </a:r>
                      <a:r>
                        <a:rPr lang="en-GB" sz="1000" baseline="30000" noProof="0" dirty="0"/>
                        <a:t>2</a:t>
                      </a:r>
                      <a:r>
                        <a:rPr lang="en-GB" sz="1000" baseline="0" noProof="0" dirty="0"/>
                        <a:t> and launch of Snowflake Open Flow reference could bridge this gap. </a:t>
                      </a:r>
                      <a:endParaRPr lang="en-GB" sz="1000" baseline="0" noProof="0" dirty="0">
                        <a:solidFill>
                          <a:srgbClr val="000000"/>
                        </a:solidFill>
                      </a:endParaRPr>
                    </a:p>
                  </a:txBody>
                  <a:tcPr marL="36000" marR="3600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r h="337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rPr>
                        <a:t>Competition</a:t>
                      </a:r>
                    </a:p>
                  </a:txBody>
                  <a:tcPr marL="72000" marR="72000" anchor="ctr">
                    <a:lnL w="12700" cap="flat" cmpd="sng" algn="ctr">
                      <a:solidFill>
                        <a:schemeClr val="bg1"/>
                      </a:solidFill>
                      <a:prstDash val="solid"/>
                      <a:round/>
                      <a:headEnd type="none" w="med" len="med"/>
                      <a:tailEnd type="none" w="med" len="med"/>
                    </a:lnL>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t>Google Cloud’s dominance in the public cloud is a key challenge for Snowflake.</a:t>
                      </a:r>
                      <a:endParaRPr lang="en-GB" sz="1000" baseline="0" noProof="0" dirty="0">
                        <a:solidFill>
                          <a:srgbClr val="000000"/>
                        </a:solidFill>
                      </a:endParaRPr>
                    </a:p>
                  </a:txBody>
                  <a:tcPr marL="36000" marR="36000" anchor="ctr">
                    <a:lnR w="12700" cap="flat" cmpd="sng" algn="ctr">
                      <a:solidFill>
                        <a:schemeClr val="bg1"/>
                      </a:solidFill>
                      <a:prstDash val="solid"/>
                      <a:round/>
                      <a:headEnd type="none" w="med" len="med"/>
                      <a:tailEnd type="none" w="med" len="med"/>
                    </a:lnR>
                    <a:solidFill>
                      <a:srgbClr val="FCDEE1"/>
                    </a:solidFill>
                  </a:tcPr>
                </a:tc>
                <a:extLst>
                  <a:ext uri="{0D108BD9-81ED-4DB2-BD59-A6C34878D82A}">
                    <a16:rowId xmlns:a16="http://schemas.microsoft.com/office/drawing/2014/main" val="1552108471"/>
                  </a:ext>
                </a:extLst>
              </a:tr>
              <a:tr h="466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t>Data-sharing limitations</a:t>
                      </a:r>
                      <a:endParaRPr lang="en-GB" sz="1000" b="1" baseline="0" noProof="0" dirty="0">
                        <a:solidFill>
                          <a:srgbClr val="000000"/>
                        </a:solidFill>
                      </a:endParaRPr>
                    </a:p>
                  </a:txBody>
                  <a:tcPr marL="72000" marR="72000" anchor="ctr">
                    <a:lnL w="12700" cap="flat" cmpd="sng" algn="ctr">
                      <a:solidFill>
                        <a:schemeClr val="bg1"/>
                      </a:solidFill>
                      <a:prstDash val="solid"/>
                      <a:round/>
                      <a:headEnd type="none" w="med" len="med"/>
                      <a:tailEnd type="none" w="med" len="med"/>
                    </a:lnL>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t>Data sharing across complex ecosystems requires stakeholders to have a Snowflake account, which may not necessarily be in the requirements of the ecosystem. </a:t>
                      </a:r>
                      <a:endParaRPr lang="en-GB" sz="1000" baseline="0" noProof="0" dirty="0">
                        <a:solidFill>
                          <a:srgbClr val="000000"/>
                        </a:solidFill>
                      </a:endParaRPr>
                    </a:p>
                  </a:txBody>
                  <a:tcPr marL="36000" marR="36000" anchor="ctr">
                    <a:lnR w="12700" cap="flat" cmpd="sng" algn="ctr">
                      <a:solidFill>
                        <a:schemeClr val="bg1"/>
                      </a:solidFill>
                      <a:prstDash val="solid"/>
                      <a:round/>
                      <a:headEnd type="none" w="med" len="med"/>
                      <a:tailEnd type="none" w="med" len="med"/>
                    </a:lnR>
                    <a:solidFill>
                      <a:srgbClr val="FCDEE1"/>
                    </a:solidFill>
                  </a:tcPr>
                </a:tc>
                <a:extLst>
                  <a:ext uri="{0D108BD9-81ED-4DB2-BD59-A6C34878D82A}">
                    <a16:rowId xmlns:a16="http://schemas.microsoft.com/office/drawing/2014/main" val="4080050945"/>
                  </a:ext>
                </a:extLst>
              </a:tr>
            </a:tbl>
          </a:graphicData>
        </a:graphic>
      </p:graphicFrame>
      <p:sp>
        <p:nvSpPr>
          <p:cNvPr id="12" name="TextBox 11">
            <a:extLst>
              <a:ext uri="{FF2B5EF4-FFF2-40B4-BE49-F238E27FC236}">
                <a16:creationId xmlns:a16="http://schemas.microsoft.com/office/drawing/2014/main" id="{E6EC1CE2-75F7-115B-7CFC-1AA17E3E736D}"/>
              </a:ext>
            </a:extLst>
          </p:cNvPr>
          <p:cNvSpPr txBox="1"/>
          <p:nvPr/>
        </p:nvSpPr>
        <p:spPr>
          <a:xfrm>
            <a:off x="6796735" y="6138694"/>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3298333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8791ED4-FB6A-D9B0-3749-B930DB86B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9" name="think-cell data - do not delete" hidden="1">
                        <a:extLst>
                          <a:ext uri="{FF2B5EF4-FFF2-40B4-BE49-F238E27FC236}">
                            <a16:creationId xmlns:a16="http://schemas.microsoft.com/office/drawing/2014/main" id="{28791ED4-FB6A-D9B0-3749-B930DB86B1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Picture Placeholder 13">
            <a:extLst>
              <a:ext uri="{FF2B5EF4-FFF2-40B4-BE49-F238E27FC236}">
                <a16:creationId xmlns:a16="http://schemas.microsoft.com/office/drawing/2014/main" id="{A745F937-8FCD-BEBF-CDB1-97AFDEB87502}"/>
              </a:ext>
            </a:extLst>
          </p:cNvPr>
          <p:cNvGraphicFramePr>
            <a:graphicFrameLocks noGrp="1"/>
          </p:cNvGraphicFramePr>
          <p:nvPr>
            <p:ph type="tbl" sz="quarter" idx="13"/>
            <p:extLst>
              <p:ext uri="{D42A27DB-BD31-4B8C-83A1-F6EECF244321}">
                <p14:modId xmlns:p14="http://schemas.microsoft.com/office/powerpoint/2010/main" val="1245684613"/>
              </p:ext>
            </p:extLst>
          </p:nvPr>
        </p:nvGraphicFramePr>
        <p:xfrm>
          <a:off x="5205413" y="1677988"/>
          <a:ext cx="4248149" cy="3200400"/>
        </p:xfrm>
        <a:graphic>
          <a:graphicData uri="http://schemas.openxmlformats.org/drawingml/2006/table">
            <a:tbl>
              <a:tblPr firstRow="1" bandRow="1">
                <a:tableStyleId>{5C22544A-7EE6-4342-B048-85BDC9FD1C3A}</a:tableStyleId>
              </a:tblPr>
              <a:tblGrid>
                <a:gridCol w="1428717">
                  <a:extLst>
                    <a:ext uri="{9D8B030D-6E8A-4147-A177-3AD203B41FA5}">
                      <a16:colId xmlns:a16="http://schemas.microsoft.com/office/drawing/2014/main" val="2028879612"/>
                    </a:ext>
                  </a:extLst>
                </a:gridCol>
                <a:gridCol w="2819432">
                  <a:extLst>
                    <a:ext uri="{9D8B030D-6E8A-4147-A177-3AD203B41FA5}">
                      <a16:colId xmlns:a16="http://schemas.microsoft.com/office/drawing/2014/main" val="1707564738"/>
                    </a:ext>
                  </a:extLst>
                </a:gridCol>
              </a:tblGrid>
              <a:tr h="184584">
                <a:tc>
                  <a:txBody>
                    <a:bodyPr/>
                    <a:lstStyle/>
                    <a:p>
                      <a:pPr marL="0" marR="0" lvl="0" indent="0" algn="l" rtl="0">
                        <a:spcBef>
                          <a:spcPts val="0"/>
                        </a:spcBef>
                        <a:spcAft>
                          <a:spcPts val="0"/>
                        </a:spcAft>
                        <a:buNone/>
                      </a:pPr>
                      <a:r>
                        <a:rPr lang="en-GB" sz="1000" b="1" i="0" kern="1200" spc="0" baseline="0" noProof="0" dirty="0">
                          <a:solidFill>
                            <a:schemeClr val="bg1"/>
                          </a:solidFill>
                          <a:latin typeface="Calibri" panose="020F0502020204030204" pitchFamily="34" charset="0"/>
                          <a:ea typeface="+mn-ea"/>
                          <a:cs typeface="+mn-cs"/>
                        </a:rPr>
                        <a:t>Company details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buSzPct val="110000"/>
                        <a:buFont typeface="Calibri" panose="020F0502020204030204" pitchFamily="34" charset="0"/>
                        <a:buChar char="•"/>
                      </a:pPr>
                      <a:r>
                        <a:rPr lang="en-GB" sz="1000" b="0" i="0" kern="1200" noProof="0" dirty="0">
                          <a:solidFill>
                            <a:schemeClr val="tx1"/>
                          </a:solidFill>
                          <a:effectLst/>
                          <a:latin typeface="+mn-lt"/>
                          <a:ea typeface="+mn-ea"/>
                          <a:cs typeface="+mn-cs"/>
                        </a:rPr>
                        <a:t>Founded in 1979, focused initially on data analytics hardware </a:t>
                      </a:r>
                    </a:p>
                    <a:p>
                      <a:pPr marL="171450" indent="-171450">
                        <a:buSzPct val="110000"/>
                        <a:buFont typeface="Calibri" panose="020F0502020204030204" pitchFamily="34" charset="0"/>
                        <a:buChar char="•"/>
                      </a:pPr>
                      <a:r>
                        <a:rPr lang="en-GB" sz="1000" b="0" i="0" kern="1200" noProof="0" dirty="0">
                          <a:solidFill>
                            <a:schemeClr val="tx1"/>
                          </a:solidFill>
                          <a:effectLst/>
                          <a:latin typeface="+mn-lt"/>
                          <a:ea typeface="+mn-ea"/>
                          <a:cs typeface="+mn-cs"/>
                        </a:rPr>
                        <a:t>Headquartered in San Diego, California, USA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290916008"/>
                  </a:ext>
                </a:extLst>
              </a:tr>
              <a:tr h="184584">
                <a:tc>
                  <a:txBody>
                    <a:bodyPr/>
                    <a:lstStyle/>
                    <a:p>
                      <a:pPr marL="0" marR="0" lvl="0" indent="0" algn="l" rtl="0">
                        <a:spcBef>
                          <a:spcPts val="0"/>
                        </a:spcBef>
                        <a:spcAft>
                          <a:spcPts val="0"/>
                        </a:spcAft>
                        <a:buNone/>
                      </a:pPr>
                      <a:r>
                        <a:rPr lang="en-GB" sz="1000" b="1" i="0" u="none" strike="noStrike" cap="none" spc="0" baseline="0" noProof="0" dirty="0">
                          <a:solidFill>
                            <a:schemeClr val="bg1"/>
                          </a:solidFill>
                          <a:latin typeface="Calibri" panose="020F0502020204030204" pitchFamily="34" charset="0"/>
                          <a:sym typeface="Libre Franklin Medium"/>
                        </a:rPr>
                        <a:t>Revenue</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defTabSz="914400" rtl="0" eaLnBrk="1" latinLnBrk="0" hangingPunct="1">
                        <a:buSzPct val="110000"/>
                        <a:buFont typeface="Calibri" panose="020F0502020204030204" pitchFamily="34" charset="0"/>
                        <a:buChar char="•"/>
                      </a:pPr>
                      <a:r>
                        <a:rPr lang="en-GB" sz="1000" b="0" i="0" kern="1200" noProof="0" dirty="0">
                          <a:solidFill>
                            <a:schemeClr val="tx1"/>
                          </a:solidFill>
                          <a:effectLst/>
                          <a:latin typeface="+mn-lt"/>
                          <a:ea typeface="+mn-ea"/>
                          <a:cs typeface="+mn-cs"/>
                        </a:rPr>
                        <a:t>Annual revenue for 2024 came in at USD1.75 billion (4.5% year-on-year decrease) </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189320010"/>
                  </a:ext>
                </a:extLst>
              </a:tr>
              <a:tr h="190088">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Key customers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lgn="l" defTabSz="914400" rtl="0" eaLnBrk="1" latinLnBrk="0" hangingPunct="1">
                        <a:buSzPct val="110000"/>
                        <a:buFont typeface="Calibri" panose="020F0502020204030204" pitchFamily="34" charset="0"/>
                        <a:buChar char="•"/>
                      </a:pPr>
                      <a:r>
                        <a:rPr lang="en-GB" sz="1000" b="0" i="0" kern="1200" noProof="0" dirty="0">
                          <a:solidFill>
                            <a:schemeClr val="tx1"/>
                          </a:solidFill>
                          <a:effectLst/>
                          <a:latin typeface="+mn-lt"/>
                          <a:ea typeface="+mn-ea"/>
                          <a:cs typeface="+mn-cs"/>
                        </a:rPr>
                        <a:t>Bouygues Telecom, e&amp;, KPN, O2 Czech Republic, Ooredoo, </a:t>
                      </a:r>
                      <a:r>
                        <a:rPr lang="en-GB" sz="1000" b="0" i="0" kern="1200" noProof="0" dirty="0" err="1">
                          <a:solidFill>
                            <a:schemeClr val="tx1"/>
                          </a:solidFill>
                          <a:effectLst/>
                          <a:latin typeface="+mn-lt"/>
                          <a:ea typeface="+mn-ea"/>
                          <a:cs typeface="+mn-cs"/>
                        </a:rPr>
                        <a:t>Polkomtel</a:t>
                      </a:r>
                      <a:r>
                        <a:rPr lang="en-GB" sz="1000" b="0" i="0" kern="1200" noProof="0" dirty="0">
                          <a:solidFill>
                            <a:schemeClr val="tx1"/>
                          </a:solidFill>
                          <a:effectLst/>
                          <a:latin typeface="+mn-lt"/>
                          <a:ea typeface="+mn-ea"/>
                          <a:cs typeface="+mn-cs"/>
                        </a:rPr>
                        <a:t>, </a:t>
                      </a:r>
                      <a:r>
                        <a:rPr lang="en-GB" sz="1000" b="0" i="0" kern="1200" noProof="0" dirty="0" err="1">
                          <a:solidFill>
                            <a:schemeClr val="tx1"/>
                          </a:solidFill>
                          <a:effectLst/>
                          <a:latin typeface="+mn-lt"/>
                          <a:ea typeface="+mn-ea"/>
                          <a:cs typeface="+mn-cs"/>
                        </a:rPr>
                        <a:t>stc</a:t>
                      </a:r>
                      <a:r>
                        <a:rPr lang="en-GB" sz="1000" b="0" i="0" kern="1200" noProof="0" dirty="0">
                          <a:solidFill>
                            <a:schemeClr val="tx1"/>
                          </a:solidFill>
                          <a:effectLst/>
                          <a:latin typeface="+mn-lt"/>
                          <a:ea typeface="+mn-ea"/>
                          <a:cs typeface="+mn-cs"/>
                        </a:rPr>
                        <a:t>, Swisscom, Telefónica Spain and Telefónica Argentina, Vodafone Germany and Verizon</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1076601538"/>
                  </a:ext>
                </a:extLst>
              </a:tr>
              <a:tr h="190088">
                <a:tc>
                  <a:txBody>
                    <a:bodyPr/>
                    <a:lstStyle/>
                    <a:p>
                      <a:pPr marL="0" marR="0" lvl="0" indent="0" algn="l" defTabSz="914400" rtl="0" eaLnBrk="1" latinLnBrk="0" hangingPunct="1">
                        <a:spcBef>
                          <a:spcPts val="0"/>
                        </a:spcBef>
                        <a:spcAft>
                          <a:spcPts val="0"/>
                        </a:spcAft>
                        <a:buNone/>
                      </a:pPr>
                      <a:r>
                        <a:rPr lang="en-GB" sz="1000" b="1" i="0" kern="1200" spc="0" baseline="0" noProof="0" dirty="0">
                          <a:solidFill>
                            <a:schemeClr val="bg1"/>
                          </a:solidFill>
                          <a:latin typeface="Calibri" panose="020F0502020204030204" pitchFamily="34" charset="0"/>
                        </a:rPr>
                        <a:t>Partnerships</a:t>
                      </a: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buSzPct val="110000"/>
                        <a:buFont typeface="Calibri" panose="020F0502020204030204" pitchFamily="34" charset="0"/>
                        <a:buChar char="•"/>
                      </a:pPr>
                      <a:r>
                        <a:rPr lang="en-GB" sz="1000" b="0" i="0" kern="1200" noProof="0" dirty="0">
                          <a:solidFill>
                            <a:schemeClr val="dk1"/>
                          </a:solidFill>
                          <a:effectLst/>
                          <a:latin typeface="+mn-lt"/>
                          <a:ea typeface="+mn-ea"/>
                          <a:cs typeface="+mn-cs"/>
                        </a:rPr>
                        <a:t>PCPs: AWS, Google, major SIs Accenture and Telefónica Tech, and Microsoft</a:t>
                      </a:r>
                    </a:p>
                    <a:p>
                      <a:pPr marL="171450" indent="-171450">
                        <a:buSzPct val="110000"/>
                        <a:buFont typeface="Calibri" panose="020F0502020204030204" pitchFamily="34" charset="0"/>
                        <a:buChar char="•"/>
                      </a:pPr>
                      <a:r>
                        <a:rPr lang="en-GB" sz="1000" b="0" i="0" kern="1200" noProof="0" dirty="0">
                          <a:solidFill>
                            <a:schemeClr val="dk1"/>
                          </a:solidFill>
                          <a:effectLst/>
                          <a:latin typeface="+mn-lt"/>
                          <a:ea typeface="+mn-ea"/>
                          <a:cs typeface="+mn-cs"/>
                        </a:rPr>
                        <a:t>ISVs: </a:t>
                      </a:r>
                      <a:r>
                        <a:rPr lang="en-GB" sz="1000" b="0" i="0" kern="1200" noProof="0" dirty="0" err="1">
                          <a:solidFill>
                            <a:schemeClr val="dk1"/>
                          </a:solidFill>
                          <a:effectLst/>
                          <a:latin typeface="+mn-lt"/>
                          <a:ea typeface="+mn-ea"/>
                          <a:cs typeface="+mn-cs"/>
                        </a:rPr>
                        <a:t>ActionIQ</a:t>
                      </a:r>
                      <a:r>
                        <a:rPr lang="en-GB" sz="1000" b="0" i="0" kern="1200" noProof="0" dirty="0">
                          <a:solidFill>
                            <a:schemeClr val="dk1"/>
                          </a:solidFill>
                          <a:effectLst/>
                          <a:latin typeface="+mn-lt"/>
                          <a:ea typeface="+mn-ea"/>
                          <a:cs typeface="+mn-cs"/>
                        </a:rPr>
                        <a:t>, </a:t>
                      </a:r>
                      <a:r>
                        <a:rPr lang="en-GB" sz="1000" b="0" i="0" kern="1200" noProof="0" dirty="0" err="1">
                          <a:solidFill>
                            <a:schemeClr val="dk1"/>
                          </a:solidFill>
                          <a:effectLst/>
                          <a:latin typeface="+mn-lt"/>
                          <a:ea typeface="+mn-ea"/>
                          <a:cs typeface="+mn-cs"/>
                        </a:rPr>
                        <a:t>Celebrus</a:t>
                      </a:r>
                      <a:r>
                        <a:rPr lang="en-GB" sz="1000" b="0" i="0" kern="1200" noProof="0" dirty="0">
                          <a:solidFill>
                            <a:schemeClr val="dk1"/>
                          </a:solidFill>
                          <a:effectLst/>
                          <a:latin typeface="+mn-lt"/>
                          <a:ea typeface="+mn-ea"/>
                          <a:cs typeface="+mn-cs"/>
                        </a:rPr>
                        <a:t>, Dataiku, </a:t>
                      </a:r>
                      <a:r>
                        <a:rPr lang="en-GB" sz="1000" b="0" i="0" kern="1200" noProof="0" dirty="0" err="1">
                          <a:solidFill>
                            <a:schemeClr val="dk1"/>
                          </a:solidFill>
                          <a:effectLst/>
                          <a:latin typeface="+mn-lt"/>
                          <a:ea typeface="+mn-ea"/>
                          <a:cs typeface="+mn-cs"/>
                        </a:rPr>
                        <a:t>Fivetran</a:t>
                      </a:r>
                      <a:r>
                        <a:rPr lang="en-GB" sz="1000" b="0" i="0" kern="1200" noProof="0" dirty="0">
                          <a:solidFill>
                            <a:schemeClr val="dk1"/>
                          </a:solidFill>
                          <a:effectLst/>
                          <a:latin typeface="+mn-lt"/>
                          <a:ea typeface="+mn-ea"/>
                          <a:cs typeface="+mn-cs"/>
                        </a:rPr>
                        <a:t> and ServiceNow</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2407071412"/>
                  </a:ext>
                </a:extLst>
              </a:tr>
              <a:tr h="272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cap="none" spc="0" baseline="0" noProof="0" dirty="0">
                          <a:solidFill>
                            <a:schemeClr val="bg1"/>
                          </a:solidFill>
                          <a:latin typeface="Calibri" panose="020F0502020204030204" pitchFamily="34" charset="0"/>
                          <a:sym typeface="Libre Franklin Medium"/>
                        </a:rPr>
                        <a:t>Professional services, products and </a:t>
                      </a:r>
                      <a:br>
                        <a:rPr lang="en-GB" sz="1000" b="1" i="0" u="none" strike="noStrike" cap="none" spc="0" baseline="0" noProof="0" dirty="0">
                          <a:solidFill>
                            <a:schemeClr val="bg1"/>
                          </a:solidFill>
                          <a:latin typeface="Calibri" panose="020F0502020204030204" pitchFamily="34" charset="0"/>
                          <a:sym typeface="Libre Franklin Medium"/>
                        </a:rPr>
                      </a:br>
                      <a:r>
                        <a:rPr lang="en-GB" sz="1000" b="1" i="0" u="none" strike="noStrike" cap="none" spc="0" baseline="0" noProof="0" dirty="0">
                          <a:solidFill>
                            <a:schemeClr val="bg1"/>
                          </a:solidFill>
                          <a:latin typeface="Calibri" panose="020F0502020204030204" pitchFamily="34" charset="0"/>
                          <a:sym typeface="Libre Franklin Medium"/>
                        </a:rPr>
                        <a:t>solutions</a:t>
                      </a:r>
                      <a:endParaRPr lang="en-GB" sz="1000" b="1" i="0" spc="0" baseline="0" noProof="0" dirty="0">
                        <a:solidFill>
                          <a:schemeClr val="bg1"/>
                        </a:solidFill>
                        <a:latin typeface="Calibri" panose="020F0502020204030204" pitchFamily="34" charset="0"/>
                      </a:endParaRPr>
                    </a:p>
                  </a:txBody>
                  <a:tcPr marL="83207" marR="83207" marT="45725" marB="4572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87"/>
                    </a:solidFill>
                  </a:tcPr>
                </a:tc>
                <a:tc>
                  <a:txBody>
                    <a:bodyPr/>
                    <a:lstStyle/>
                    <a:p>
                      <a:pPr marL="171450" indent="-171450">
                        <a:buSzPct val="110000"/>
                        <a:buFont typeface="Calibri" panose="020F0502020204030204" pitchFamily="34" charset="0"/>
                        <a:buChar char="•"/>
                      </a:pPr>
                      <a:r>
                        <a:rPr lang="en-GB" sz="1000" b="0" i="0" kern="1200" noProof="0" dirty="0">
                          <a:solidFill>
                            <a:schemeClr val="dk1"/>
                          </a:solidFill>
                          <a:effectLst/>
                          <a:latin typeface="+mn-lt"/>
                          <a:ea typeface="+mn-ea"/>
                          <a:cs typeface="+mn-cs"/>
                        </a:rPr>
                        <a:t>Teradata products: Teradata </a:t>
                      </a:r>
                      <a:r>
                        <a:rPr lang="en-GB" sz="1000" b="0" i="0" kern="1200" noProof="0" dirty="0" err="1">
                          <a:solidFill>
                            <a:schemeClr val="dk1"/>
                          </a:solidFill>
                          <a:effectLst/>
                          <a:latin typeface="+mn-lt"/>
                          <a:ea typeface="+mn-ea"/>
                          <a:cs typeface="+mn-cs"/>
                        </a:rPr>
                        <a:t>VantageCloud</a:t>
                      </a:r>
                      <a:r>
                        <a:rPr lang="en-GB" sz="1000" b="0" i="0" kern="1200" noProof="0" dirty="0">
                          <a:solidFill>
                            <a:schemeClr val="dk1"/>
                          </a:solidFill>
                          <a:effectLst/>
                          <a:latin typeface="+mn-lt"/>
                          <a:ea typeface="+mn-ea"/>
                          <a:cs typeface="+mn-cs"/>
                        </a:rPr>
                        <a:t>, Teradata AI Factory (AI on premises), Teradata AI Unlimited, </a:t>
                      </a:r>
                      <a:r>
                        <a:rPr lang="en-GB" sz="1000" b="0" i="0" kern="1200" noProof="0" dirty="0" err="1">
                          <a:solidFill>
                            <a:schemeClr val="dk1"/>
                          </a:solidFill>
                          <a:effectLst/>
                          <a:latin typeface="+mn-lt"/>
                          <a:ea typeface="+mn-ea"/>
                          <a:cs typeface="+mn-cs"/>
                        </a:rPr>
                        <a:t>ClearScape</a:t>
                      </a:r>
                      <a:r>
                        <a:rPr lang="en-GB" sz="1000" b="0" i="0" kern="1200" noProof="0" dirty="0">
                          <a:solidFill>
                            <a:schemeClr val="dk1"/>
                          </a:solidFill>
                          <a:effectLst/>
                          <a:latin typeface="+mn-lt"/>
                          <a:ea typeface="+mn-ea"/>
                          <a:cs typeface="+mn-cs"/>
                        </a:rPr>
                        <a:t> Analytics </a:t>
                      </a:r>
                    </a:p>
                    <a:p>
                      <a:pPr marL="171450" indent="-171450">
                        <a:buSzPct val="110000"/>
                        <a:buFont typeface="Calibri" panose="020F0502020204030204" pitchFamily="34" charset="0"/>
                        <a:buChar char="•"/>
                      </a:pPr>
                      <a:r>
                        <a:rPr lang="en-GB" sz="1000" b="0" i="0" kern="1200" noProof="0" dirty="0">
                          <a:solidFill>
                            <a:schemeClr val="dk1"/>
                          </a:solidFill>
                          <a:effectLst/>
                          <a:latin typeface="+mn-lt"/>
                          <a:ea typeface="+mn-ea"/>
                          <a:cs typeface="+mn-cs"/>
                        </a:rPr>
                        <a:t>Teradata professional services: business value realisation, modernisation, optimisation</a:t>
                      </a:r>
                    </a:p>
                  </a:txBody>
                  <a:tcPr marL="83197" marR="8319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9FF"/>
                    </a:solidFill>
                  </a:tcPr>
                </a:tc>
                <a:extLst>
                  <a:ext uri="{0D108BD9-81ED-4DB2-BD59-A6C34878D82A}">
                    <a16:rowId xmlns:a16="http://schemas.microsoft.com/office/drawing/2014/main" val="3956168266"/>
                  </a:ext>
                </a:extLst>
              </a:tr>
            </a:tbl>
          </a:graphicData>
        </a:graphic>
      </p:graphicFrame>
      <p:sp>
        <p:nvSpPr>
          <p:cNvPr id="4" name="Text Placeholder 3">
            <a:extLst>
              <a:ext uri="{FF2B5EF4-FFF2-40B4-BE49-F238E27FC236}">
                <a16:creationId xmlns:a16="http://schemas.microsoft.com/office/drawing/2014/main" id="{943474D0-ECD8-63D7-764D-0AF9AF91D6D0}"/>
              </a:ext>
            </a:extLst>
          </p:cNvPr>
          <p:cNvSpPr>
            <a:spLocks noGrp="1"/>
          </p:cNvSpPr>
          <p:nvPr>
            <p:ph type="body" sz="quarter" idx="15"/>
          </p:nvPr>
        </p:nvSpPr>
        <p:spPr/>
        <p:txBody>
          <a:bodyPr/>
          <a:lstStyle/>
          <a:p>
            <a:r>
              <a:rPr lang="en-GB" noProof="0" dirty="0"/>
              <a:t>Figure 41: Data about Teradata</a:t>
            </a:r>
          </a:p>
        </p:txBody>
      </p:sp>
      <p:sp>
        <p:nvSpPr>
          <p:cNvPr id="6" name="Slide Number Placeholder 5">
            <a:extLst>
              <a:ext uri="{FF2B5EF4-FFF2-40B4-BE49-F238E27FC236}">
                <a16:creationId xmlns:a16="http://schemas.microsoft.com/office/drawing/2014/main" id="{CA9AB3FD-C19D-33AF-4916-6359AC80151A}"/>
              </a:ext>
            </a:extLst>
          </p:cNvPr>
          <p:cNvSpPr>
            <a:spLocks noGrp="1"/>
          </p:cNvSpPr>
          <p:nvPr>
            <p:ph type="sldNum" sz="quarter" idx="4"/>
          </p:nvPr>
        </p:nvSpPr>
        <p:spPr/>
        <p:txBody>
          <a:bodyPr/>
          <a:lstStyle/>
          <a:p>
            <a:fld id="{E78626B2-E168-480E-BAE6-B60060C6AB83}" type="slidenum">
              <a:rPr lang="en-GB" noProof="0" smtClean="0"/>
              <a:pPr/>
              <a:t>44</a:t>
            </a:fld>
            <a:endParaRPr lang="en-GB" noProof="0" dirty="0"/>
          </a:p>
        </p:txBody>
      </p:sp>
      <p:sp>
        <p:nvSpPr>
          <p:cNvPr id="7" name="Title 6">
            <a:extLst>
              <a:ext uri="{FF2B5EF4-FFF2-40B4-BE49-F238E27FC236}">
                <a16:creationId xmlns:a16="http://schemas.microsoft.com/office/drawing/2014/main" id="{FED84BE1-114A-D655-B80B-0C897F343A1D}"/>
              </a:ext>
            </a:extLst>
          </p:cNvPr>
          <p:cNvSpPr>
            <a:spLocks noGrp="1"/>
          </p:cNvSpPr>
          <p:nvPr>
            <p:ph type="title"/>
          </p:nvPr>
        </p:nvSpPr>
        <p:spPr/>
        <p:txBody>
          <a:bodyPr vert="horz"/>
          <a:lstStyle/>
          <a:p>
            <a:r>
              <a:rPr lang="en-GB" noProof="0" dirty="0"/>
              <a:t>Teradata: strategy overview</a:t>
            </a:r>
          </a:p>
        </p:txBody>
      </p:sp>
      <p:sp>
        <p:nvSpPr>
          <p:cNvPr id="5" name="Text Placeholder 4">
            <a:extLst>
              <a:ext uri="{FF2B5EF4-FFF2-40B4-BE49-F238E27FC236}">
                <a16:creationId xmlns:a16="http://schemas.microsoft.com/office/drawing/2014/main" id="{7A85A779-9505-0106-CEB1-9913C1E37170}"/>
              </a:ext>
            </a:extLst>
          </p:cNvPr>
          <p:cNvSpPr>
            <a:spLocks noGrp="1"/>
          </p:cNvSpPr>
          <p:nvPr>
            <p:ph type="body" sz="quarter" idx="18"/>
          </p:nvPr>
        </p:nvSpPr>
        <p:spPr>
          <a:prstGeom prst="rect">
            <a:avLst/>
          </a:prstGeom>
        </p:spPr>
        <p:txBody>
          <a:bodyPr/>
          <a:lstStyle/>
          <a:p>
            <a:r>
              <a:rPr lang="en-GB" b="1" noProof="0" dirty="0">
                <a:solidFill>
                  <a:srgbClr val="282887"/>
                </a:solidFill>
              </a:rPr>
              <a:t>Teradata provides a data management, AI and analytics platform that helps operators accelerate their AI journeys. </a:t>
            </a:r>
          </a:p>
          <a:p>
            <a:r>
              <a:rPr lang="en-GB" noProof="0" dirty="0"/>
              <a:t>Teradata aims to support operators that want to implement AI using data that is stored in any location. To meet this objective, Teradata offers its hybrid data cloud management platform, Teradata Vantage (including cloud and on-premises variants), with its </a:t>
            </a:r>
            <a:r>
              <a:rPr lang="en-GB" noProof="0" dirty="0" err="1"/>
              <a:t>ClearScape</a:t>
            </a:r>
            <a:r>
              <a:rPr lang="en-GB" noProof="0" dirty="0"/>
              <a:t> Analytics product, a key component of the Vantage platform. Both products offer a unified environment for data management, analytics and AI. Other products include Teradata </a:t>
            </a:r>
            <a:r>
              <a:rPr lang="en-GB" noProof="0" dirty="0" err="1"/>
              <a:t>QueryGrid</a:t>
            </a:r>
            <a:r>
              <a:rPr lang="en-GB" noProof="0" dirty="0"/>
              <a:t>, a data federation tool. It enables Teradata Vantage to connect to other operator data platforms, perform queries within them, and receive and store the results. Recent additions to Teradata Vantage include the Enterprise Vector Store and the Teradata AI Factory. Both offerings enable AI development based on data resident within the platform. Processed data and insights in the platform can also be consumed by operational systems such as call centre systems to drive their functions. The vendor also offers professional services. </a:t>
            </a:r>
          </a:p>
          <a:p>
            <a:r>
              <a:rPr lang="en-GB" noProof="0" dirty="0"/>
              <a:t>Besides supporting operators’ internal data and AI use cases, Teradata’s products support operators’ external revenue-generating analytics and AI use cases. For example, Teradata supports Telefónica’s 5G B2B monetisation strategy by storing, managing and processing data transmitted across enterprises’ environments. Teradata has built partnerships with several players to back its hybrid cloud and AI proposition. Partners include PCPs as well as data pipeline, AI chipset and SI providers. </a:t>
            </a:r>
          </a:p>
        </p:txBody>
      </p:sp>
      <p:sp>
        <p:nvSpPr>
          <p:cNvPr id="11" name="TextBox 10">
            <a:extLst>
              <a:ext uri="{FF2B5EF4-FFF2-40B4-BE49-F238E27FC236}">
                <a16:creationId xmlns:a16="http://schemas.microsoft.com/office/drawing/2014/main" id="{C52CA5F8-50D4-444B-2D32-C3BEF5396119}"/>
              </a:ext>
            </a:extLst>
          </p:cNvPr>
          <p:cNvSpPr txBox="1"/>
          <p:nvPr/>
        </p:nvSpPr>
        <p:spPr>
          <a:xfrm>
            <a:off x="6794831" y="4878388"/>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250322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E86C2F6-E4EF-42AB-FFAE-1001E0D257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9" name="think-cell data - do not delete" hidden="1">
                        <a:extLst>
                          <a:ext uri="{FF2B5EF4-FFF2-40B4-BE49-F238E27FC236}">
                            <a16:creationId xmlns:a16="http://schemas.microsoft.com/office/drawing/2014/main" id="{0E86C2F6-E4EF-42AB-FFAE-1001E0D257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13">
            <a:extLst>
              <a:ext uri="{FF2B5EF4-FFF2-40B4-BE49-F238E27FC236}">
                <a16:creationId xmlns:a16="http://schemas.microsoft.com/office/drawing/2014/main" id="{D9985D70-F509-3C43-566A-FAC303425E49}"/>
              </a:ext>
            </a:extLst>
          </p:cNvPr>
          <p:cNvGraphicFramePr>
            <a:graphicFrameLocks noGrp="1"/>
          </p:cNvGraphicFramePr>
          <p:nvPr>
            <p:ph type="pic" sz="quarter" idx="11"/>
            <p:extLst>
              <p:ext uri="{D42A27DB-BD31-4B8C-83A1-F6EECF244321}">
                <p14:modId xmlns:p14="http://schemas.microsoft.com/office/powerpoint/2010/main" val="2222127348"/>
              </p:ext>
            </p:extLst>
          </p:nvPr>
        </p:nvGraphicFramePr>
        <p:xfrm>
          <a:off x="5205413" y="1677988"/>
          <a:ext cx="4248150" cy="2743200"/>
        </p:xfrm>
        <a:graphic>
          <a:graphicData uri="http://schemas.openxmlformats.org/drawingml/2006/table">
            <a:tbl>
              <a:tblPr firstRow="1" bandRow="1">
                <a:tableStyleId>{00A15C55-8517-42AA-B614-E9B94910E393}</a:tableStyleId>
              </a:tblPr>
              <a:tblGrid>
                <a:gridCol w="1000906">
                  <a:extLst>
                    <a:ext uri="{9D8B030D-6E8A-4147-A177-3AD203B41FA5}">
                      <a16:colId xmlns:a16="http://schemas.microsoft.com/office/drawing/2014/main" val="815519427"/>
                    </a:ext>
                  </a:extLst>
                </a:gridCol>
                <a:gridCol w="3247244">
                  <a:extLst>
                    <a:ext uri="{9D8B030D-6E8A-4147-A177-3AD203B41FA5}">
                      <a16:colId xmlns:a16="http://schemas.microsoft.com/office/drawing/2014/main" val="878523597"/>
                    </a:ext>
                  </a:extLst>
                </a:gridCol>
              </a:tblGrid>
              <a:tr h="0">
                <a:tc>
                  <a:txBody>
                    <a:bodyPr/>
                    <a:lstStyle/>
                    <a:p>
                      <a:pPr rtl="0"/>
                      <a:r>
                        <a:rPr lang="en-GB" sz="1000" b="1" i="0" spc="0" baseline="0" noProof="0" dirty="0">
                          <a:latin typeface="+mn-lt"/>
                        </a:rPr>
                        <a:t>Strength</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b="1" i="0" spc="0" baseline="0" noProof="0" dirty="0">
                          <a:latin typeface="+mn-lt"/>
                        </a:rPr>
                        <a:t>Description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266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Limits data movement for processing</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Teradata’s </a:t>
                      </a:r>
                      <a:r>
                        <a:rPr lang="en-GB" sz="1000" baseline="0" noProof="0" dirty="0" err="1">
                          <a:solidFill>
                            <a:srgbClr val="000000"/>
                          </a:solidFill>
                          <a:latin typeface="+mn-lt"/>
                        </a:rPr>
                        <a:t>QueryGrid</a:t>
                      </a:r>
                      <a:r>
                        <a:rPr lang="en-GB" sz="1000" baseline="0" noProof="0" dirty="0">
                          <a:solidFill>
                            <a:srgbClr val="000000"/>
                          </a:solidFill>
                          <a:latin typeface="+mn-lt"/>
                        </a:rPr>
                        <a:t> is a </a:t>
                      </a:r>
                      <a:r>
                        <a:rPr lang="en-GB" sz="1000" b="0" i="0" kern="1200" noProof="0" dirty="0">
                          <a:solidFill>
                            <a:schemeClr val="dk1"/>
                          </a:solidFill>
                          <a:effectLst/>
                          <a:latin typeface="+mn-lt"/>
                          <a:ea typeface="+mn-ea"/>
                          <a:cs typeface="+mn-cs"/>
                        </a:rPr>
                        <a:t>software component that enables connection to various data sources and executes queries that span these sources. Queries occur within the data sources, reducing data movement, and only return results once complete. </a:t>
                      </a:r>
                      <a:endParaRPr lang="en-GB" sz="1000" baseline="0" noProof="0" dirty="0">
                        <a:solidFill>
                          <a:srgbClr val="000000"/>
                        </a:solidFill>
                        <a:latin typeface="+mn-lt"/>
                      </a:endParaRP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EE5CF"/>
                    </a:solidFill>
                  </a:tcPr>
                </a:tc>
                <a:extLst>
                  <a:ext uri="{0D108BD9-81ED-4DB2-BD59-A6C34878D82A}">
                    <a16:rowId xmlns:a16="http://schemas.microsoft.com/office/drawing/2014/main" val="3266296739"/>
                  </a:ext>
                </a:extLst>
              </a:tr>
              <a:tr h="218962">
                <a:tc>
                  <a:txBody>
                    <a:bodyPr/>
                    <a:lstStyle/>
                    <a:p>
                      <a:pPr rtl="0"/>
                      <a:r>
                        <a:rPr lang="en-GB" sz="1000" b="1" baseline="0" noProof="0" dirty="0">
                          <a:solidFill>
                            <a:srgbClr val="000000"/>
                          </a:solidFill>
                          <a:latin typeface="+mn-lt"/>
                        </a:rPr>
                        <a:t>Supports multiple deployment environments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Teradata is leveraging its pedigree in supporting on-premises data management and investments in building out a cloud-based platform to strengthen its position as a provider of multi and hybrid data platform capabilities.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943037088"/>
                  </a:ext>
                </a:extLst>
              </a:tr>
              <a:tr h="171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Open data formats</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Teradata offers operators the ability to store data in an open data format outside of Teradata and then query and return query results.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4080050945"/>
                  </a:ext>
                </a:extLst>
              </a:tr>
              <a:tr h="123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solidFill>
                            <a:srgbClr val="000000"/>
                          </a:solidFill>
                          <a:latin typeface="+mn-lt"/>
                        </a:rPr>
                        <a:t>Cross-industry expertise</a:t>
                      </a:r>
                    </a:p>
                  </a:txBody>
                  <a:tcPr anchor="ctr">
                    <a:lnL w="12700" cap="flat" cmpd="sng" algn="ctr">
                      <a:solidFill>
                        <a:schemeClr val="bg1"/>
                      </a:solidFill>
                      <a:prstDash val="solid"/>
                      <a:round/>
                      <a:headEnd type="none" w="med" len="med"/>
                      <a:tailEnd type="none" w="med" len="med"/>
                    </a:lnL>
                    <a:solidFill>
                      <a:srgbClr val="DEE5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solidFill>
                            <a:srgbClr val="000000"/>
                          </a:solidFill>
                          <a:latin typeface="+mn-lt"/>
                        </a:rPr>
                        <a:t>Teradata possesses cross-industry data management expertise that spans multiple industries. </a:t>
                      </a:r>
                    </a:p>
                  </a:txBody>
                  <a:tcPr anchor="ctr">
                    <a:lnR w="12700" cap="flat" cmpd="sng" algn="ctr">
                      <a:solidFill>
                        <a:schemeClr val="bg1"/>
                      </a:solidFill>
                      <a:prstDash val="solid"/>
                      <a:round/>
                      <a:headEnd type="none" w="med" len="med"/>
                      <a:tailEnd type="none" w="med" len="med"/>
                    </a:lnR>
                    <a:solidFill>
                      <a:srgbClr val="DEE5CF"/>
                    </a:solidFill>
                  </a:tcPr>
                </a:tc>
                <a:extLst>
                  <a:ext uri="{0D108BD9-81ED-4DB2-BD59-A6C34878D82A}">
                    <a16:rowId xmlns:a16="http://schemas.microsoft.com/office/drawing/2014/main" val="2519254140"/>
                  </a:ext>
                </a:extLst>
              </a:tr>
            </a:tbl>
          </a:graphicData>
        </a:graphic>
      </p:graphicFrame>
      <p:sp>
        <p:nvSpPr>
          <p:cNvPr id="4" name="Text Placeholder 3">
            <a:extLst>
              <a:ext uri="{FF2B5EF4-FFF2-40B4-BE49-F238E27FC236}">
                <a16:creationId xmlns:a16="http://schemas.microsoft.com/office/drawing/2014/main" id="{6D05FDBC-236D-7B42-0198-2FEBC3A444EC}"/>
              </a:ext>
            </a:extLst>
          </p:cNvPr>
          <p:cNvSpPr>
            <a:spLocks noGrp="1"/>
          </p:cNvSpPr>
          <p:nvPr>
            <p:ph type="body" sz="quarter" idx="15"/>
          </p:nvPr>
        </p:nvSpPr>
        <p:spPr/>
        <p:txBody>
          <a:bodyPr/>
          <a:lstStyle/>
          <a:p>
            <a:r>
              <a:rPr lang="en-GB" noProof="0" dirty="0">
                <a:solidFill>
                  <a:schemeClr val="tx1"/>
                </a:solidFill>
              </a:rPr>
              <a:t>Figure 42: </a:t>
            </a:r>
            <a:r>
              <a:rPr lang="en-GB" noProof="0" dirty="0"/>
              <a:t>Teradata’s</a:t>
            </a:r>
            <a:r>
              <a:rPr lang="en-GB" noProof="0" dirty="0">
                <a:solidFill>
                  <a:schemeClr val="tx1"/>
                </a:solidFill>
              </a:rPr>
              <a:t> strengths and weaknesses</a:t>
            </a:r>
          </a:p>
          <a:p>
            <a:endParaRPr lang="en-GB" noProof="0" dirty="0"/>
          </a:p>
        </p:txBody>
      </p:sp>
      <p:sp>
        <p:nvSpPr>
          <p:cNvPr id="6" name="Slide Number Placeholder 5">
            <a:extLst>
              <a:ext uri="{FF2B5EF4-FFF2-40B4-BE49-F238E27FC236}">
                <a16:creationId xmlns:a16="http://schemas.microsoft.com/office/drawing/2014/main" id="{1A6A47C7-FBA3-0C7C-5187-9D77B8A09EEC}"/>
              </a:ext>
            </a:extLst>
          </p:cNvPr>
          <p:cNvSpPr>
            <a:spLocks noGrp="1"/>
          </p:cNvSpPr>
          <p:nvPr>
            <p:ph type="sldNum" sz="quarter" idx="4"/>
          </p:nvPr>
        </p:nvSpPr>
        <p:spPr/>
        <p:txBody>
          <a:bodyPr/>
          <a:lstStyle/>
          <a:p>
            <a:fld id="{E78626B2-E168-480E-BAE6-B60060C6AB83}" type="slidenum">
              <a:rPr lang="en-GB" noProof="0" smtClean="0"/>
              <a:pPr/>
              <a:t>45</a:t>
            </a:fld>
            <a:endParaRPr lang="en-GB" noProof="0" dirty="0"/>
          </a:p>
        </p:txBody>
      </p:sp>
      <p:sp>
        <p:nvSpPr>
          <p:cNvPr id="7" name="Title 6">
            <a:extLst>
              <a:ext uri="{FF2B5EF4-FFF2-40B4-BE49-F238E27FC236}">
                <a16:creationId xmlns:a16="http://schemas.microsoft.com/office/drawing/2014/main" id="{5E4F1FBE-3A01-F56A-42AF-C9D2FDE12020}"/>
              </a:ext>
            </a:extLst>
          </p:cNvPr>
          <p:cNvSpPr>
            <a:spLocks noGrp="1"/>
          </p:cNvSpPr>
          <p:nvPr>
            <p:ph type="title"/>
          </p:nvPr>
        </p:nvSpPr>
        <p:spPr/>
        <p:txBody>
          <a:bodyPr vert="horz"/>
          <a:lstStyle/>
          <a:p>
            <a:r>
              <a:rPr lang="en-GB" noProof="0" dirty="0">
                <a:solidFill>
                  <a:schemeClr val="tx2"/>
                </a:solidFill>
              </a:rPr>
              <a:t>Teradata: analysis</a:t>
            </a:r>
            <a:endParaRPr lang="en-GB" noProof="0" dirty="0"/>
          </a:p>
        </p:txBody>
      </p:sp>
      <p:sp>
        <p:nvSpPr>
          <p:cNvPr id="5" name="Text Placeholder 4">
            <a:extLst>
              <a:ext uri="{FF2B5EF4-FFF2-40B4-BE49-F238E27FC236}">
                <a16:creationId xmlns:a16="http://schemas.microsoft.com/office/drawing/2014/main" id="{DB4A3E6D-0C7F-62EB-FF07-988266AE47A3}"/>
              </a:ext>
            </a:extLst>
          </p:cNvPr>
          <p:cNvSpPr>
            <a:spLocks noGrp="1"/>
          </p:cNvSpPr>
          <p:nvPr>
            <p:ph type="body" sz="quarter" idx="18"/>
          </p:nvPr>
        </p:nvSpPr>
        <p:spPr>
          <a:prstGeom prst="rect">
            <a:avLst/>
          </a:prstGeom>
        </p:spPr>
        <p:txBody>
          <a:bodyPr/>
          <a:lstStyle/>
          <a:p>
            <a:pPr marL="1588">
              <a:buClr>
                <a:srgbClr val="282887"/>
              </a:buClr>
            </a:pPr>
            <a:r>
              <a:rPr lang="en-GB" b="1" noProof="0" dirty="0">
                <a:solidFill>
                  <a:srgbClr val="282887"/>
                </a:solidFill>
              </a:rPr>
              <a:t>Teradata recognises it has been slow to adopt cloud. It is now investing to differentiate using hybrid cloud while transforming its platform into a unified data and AI environment. </a:t>
            </a:r>
          </a:p>
          <a:p>
            <a:pPr marL="1588">
              <a:buClr>
                <a:srgbClr val="282887"/>
              </a:buClr>
            </a:pPr>
            <a:r>
              <a:rPr lang="en-GB" noProof="0" dirty="0"/>
              <a:t>Teradata’s strategy aligns with current operator requirements. Its platform supports data management, analytics workflows and AI development, with minimal data movement. These are important features for operators because they help to reduce costs in managing and exploring data using AI and analytics. </a:t>
            </a:r>
            <a:r>
              <a:rPr lang="en-GB" noProof="0" dirty="0" err="1"/>
              <a:t>QueryGrid</a:t>
            </a:r>
            <a:r>
              <a:rPr lang="en-GB" noProof="0" dirty="0"/>
              <a:t>, for example, is a key feature from Teradata to address data movement issues; it offers operators opportunities to unlock insights from data in multiple data environments at reduced costs.</a:t>
            </a:r>
          </a:p>
          <a:p>
            <a:pPr marL="1588"/>
            <a:r>
              <a:rPr lang="en-GB" noProof="0" dirty="0"/>
              <a:t>Teradata needs to address its legacy perception among customers. Teradata has been slower than competitors in moving to cloud-native data platform architectures. However, Teradata’s ability to support multiple deployment environments creates opportunities to counter this view. The vendor can offer operators the flexibility not just to migrate workloads to the cloud, but also to support these workloads in their environment of choice. This will enable operators to align with existing regulations and manage costs. PCPs or companies offering data platforms on mainly public cloud infrastructure do not have these capabilities. However, non-public cloud platform providers such as Cloudera are making similar claims, and so the need to differentiate is increasing. Teradata’s recent launches and partnerships should bolster its position, given that they aim to simplify operators’ AI journeys.</a:t>
            </a:r>
          </a:p>
        </p:txBody>
      </p:sp>
      <p:graphicFrame>
        <p:nvGraphicFramePr>
          <p:cNvPr id="11" name="Table Placeholder 13">
            <a:extLst>
              <a:ext uri="{FF2B5EF4-FFF2-40B4-BE49-F238E27FC236}">
                <a16:creationId xmlns:a16="http://schemas.microsoft.com/office/drawing/2014/main" id="{63C4374B-F1A8-FE3A-7367-D69136D9957E}"/>
              </a:ext>
            </a:extLst>
          </p:cNvPr>
          <p:cNvGraphicFramePr>
            <a:graphicFrameLocks/>
          </p:cNvGraphicFramePr>
          <p:nvPr>
            <p:extLst>
              <p:ext uri="{D42A27DB-BD31-4B8C-83A1-F6EECF244321}">
                <p14:modId xmlns:p14="http://schemas.microsoft.com/office/powerpoint/2010/main" val="994152854"/>
              </p:ext>
            </p:extLst>
          </p:nvPr>
        </p:nvGraphicFramePr>
        <p:xfrm>
          <a:off x="5205413" y="4477548"/>
          <a:ext cx="4248149" cy="1645920"/>
        </p:xfrm>
        <a:graphic>
          <a:graphicData uri="http://schemas.openxmlformats.org/drawingml/2006/table">
            <a:tbl>
              <a:tblPr firstRow="1" bandRow="1">
                <a:tableStyleId>{93296810-A885-4BE3-A3E7-6D5BEEA58F35}</a:tableStyleId>
              </a:tblPr>
              <a:tblGrid>
                <a:gridCol w="1000909">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0">
                <a:tc>
                  <a:txBody>
                    <a:bodyPr/>
                    <a:lstStyle/>
                    <a:p>
                      <a:pPr rtl="0"/>
                      <a:r>
                        <a:rPr lang="en-GB" sz="1000" spc="0" baseline="0" noProof="0" dirty="0"/>
                        <a:t>Weakness</a:t>
                      </a:r>
                      <a:endParaRPr lang="en-GB" sz="1000" b="0" i="0" spc="0" baseline="0" noProof="0" dirty="0">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tc>
                  <a:txBody>
                    <a:bodyPr/>
                    <a:lstStyle/>
                    <a:p>
                      <a:pPr rtl="0"/>
                      <a:r>
                        <a:rPr lang="en-GB" sz="1000" spc="0" baseline="0" noProof="0" dirty="0"/>
                        <a:t>Description</a:t>
                      </a:r>
                      <a:endParaRPr lang="en-GB" sz="1000" b="0" i="0" spc="0" baseline="0" noProof="0" dirty="0">
                        <a:latin typeface="Calibri" panose="020F050202020403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82887"/>
                    </a:solidFill>
                  </a:tcPr>
                </a:tc>
                <a:extLst>
                  <a:ext uri="{0D108BD9-81ED-4DB2-BD59-A6C34878D82A}">
                    <a16:rowId xmlns:a16="http://schemas.microsoft.com/office/drawing/2014/main" val="12704869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noProof="0" dirty="0"/>
                        <a:t>Legacy data platform perception</a:t>
                      </a:r>
                      <a:endParaRPr lang="en-GB" sz="1000" b="1" baseline="0" noProof="0" dirty="0">
                        <a:solidFill>
                          <a:srgbClr val="000000"/>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noProof="0" dirty="0">
                          <a:solidFill>
                            <a:schemeClr val="dk1"/>
                          </a:solidFill>
                          <a:effectLst/>
                          <a:latin typeface="+mn-lt"/>
                          <a:ea typeface="+mn-ea"/>
                          <a:cs typeface="+mn-cs"/>
                        </a:rPr>
                        <a:t>Teradata has been perceived as a less innovative data platform provider, due to its late entrance to the data cloud market. However, the vendor is making efforts to correct this view. </a:t>
                      </a:r>
                      <a:endParaRPr lang="en-GB" sz="1000" baseline="0" noProof="0" dirty="0">
                        <a:solidFill>
                          <a:srgbClr val="000000"/>
                        </a:solidFill>
                      </a:endParaRP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EE1"/>
                    </a:solidFill>
                  </a:tcPr>
                </a:tc>
                <a:extLst>
                  <a:ext uri="{0D108BD9-81ED-4DB2-BD59-A6C34878D82A}">
                    <a16:rowId xmlns:a16="http://schemas.microsoft.com/office/drawing/2014/main" val="1853940296"/>
                  </a:ext>
                </a:extLst>
              </a:tr>
              <a:tr h="0">
                <a:tc>
                  <a:txBody>
                    <a:bodyPr/>
                    <a:lstStyle/>
                    <a:p>
                      <a:pPr rtl="0"/>
                      <a:r>
                        <a:rPr lang="en-GB" sz="1000" b="1" baseline="0" noProof="0" dirty="0"/>
                        <a:t>Competition from Google Cloud Platform</a:t>
                      </a:r>
                      <a:endParaRPr lang="en-GB" sz="1000" b="1" baseline="0" noProof="0" dirty="0">
                        <a:solidFill>
                          <a:srgbClr val="00000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CDE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noProof="0" dirty="0"/>
                        <a:t>Teradata partners with Google Cloud. However, the PCP is a key competitor that continues to grow market share and remains a threat to Teradata’s position in the telecoms data platform market.</a:t>
                      </a:r>
                      <a:endParaRPr lang="en-GB" sz="1000" baseline="0" noProof="0" dirty="0">
                        <a:solidFill>
                          <a:srgbClr val="0000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CDEE1"/>
                    </a:solidFill>
                  </a:tcPr>
                </a:tc>
                <a:extLst>
                  <a:ext uri="{0D108BD9-81ED-4DB2-BD59-A6C34878D82A}">
                    <a16:rowId xmlns:a16="http://schemas.microsoft.com/office/drawing/2014/main" val="3266296739"/>
                  </a:ext>
                </a:extLst>
              </a:tr>
            </a:tbl>
          </a:graphicData>
        </a:graphic>
      </p:graphicFrame>
      <p:sp>
        <p:nvSpPr>
          <p:cNvPr id="12" name="TextBox 11">
            <a:extLst>
              <a:ext uri="{FF2B5EF4-FFF2-40B4-BE49-F238E27FC236}">
                <a16:creationId xmlns:a16="http://schemas.microsoft.com/office/drawing/2014/main" id="{E6EC1CE2-75F7-115B-7CFC-1AA17E3E736D}"/>
              </a:ext>
            </a:extLst>
          </p:cNvPr>
          <p:cNvSpPr txBox="1"/>
          <p:nvPr/>
        </p:nvSpPr>
        <p:spPr>
          <a:xfrm>
            <a:off x="6821449" y="6089369"/>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noProof="0" dirty="0">
                <a:solidFill>
                  <a:schemeClr val="bg2"/>
                </a:solidFill>
                <a:latin typeface="+mn-lt"/>
                <a:ea typeface="ＭＳ Ｐゴシック"/>
              </a:rPr>
              <a:t>Source: </a:t>
            </a:r>
            <a:r>
              <a:rPr lang="en-GB" sz="800" noProof="0" dirty="0" err="1">
                <a:solidFill>
                  <a:schemeClr val="bg2"/>
                </a:solidFill>
                <a:latin typeface="+mn-lt"/>
                <a:ea typeface="ＭＳ Ｐゴシック"/>
              </a:rPr>
              <a:t>Analysys</a:t>
            </a:r>
            <a:r>
              <a:rPr lang="en-GB" sz="800" noProof="0" dirty="0">
                <a:solidFill>
                  <a:schemeClr val="bg2"/>
                </a:solidFill>
                <a:latin typeface="+mn-lt"/>
                <a:ea typeface="ＭＳ Ｐゴシック"/>
              </a:rPr>
              <a:t> Mason</a:t>
            </a:r>
            <a:endParaRPr lang="en-GB" sz="800" noProof="0" dirty="0">
              <a:solidFill>
                <a:schemeClr val="bg2"/>
              </a:solidFill>
              <a:latin typeface="Franklin Gothic Book"/>
              <a:cs typeface="Arial"/>
            </a:endParaRPr>
          </a:p>
        </p:txBody>
      </p:sp>
    </p:spTree>
    <p:extLst>
      <p:ext uri="{BB962C8B-B14F-4D97-AF65-F5344CB8AC3E}">
        <p14:creationId xmlns:p14="http://schemas.microsoft.com/office/powerpoint/2010/main" val="1000205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8D2FE-208B-6515-5151-33F8DF41DB64}"/>
            </a:ext>
          </a:extLst>
        </p:cNvPr>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DEEB9403-0EA3-55AE-FB0E-C39CED4AF8DB}"/>
              </a:ext>
            </a:extLst>
          </p:cNvPr>
          <p:cNvGraphicFramePr>
            <a:graphicFrameLocks noGrp="1"/>
          </p:cNvGraphicFramePr>
          <p:nvPr>
            <p:ph type="tbl" sz="quarter" idx="10"/>
            <p:extLst>
              <p:ext uri="{D42A27DB-BD31-4B8C-83A1-F6EECF244321}">
                <p14:modId xmlns:p14="http://schemas.microsoft.com/office/powerpoint/2010/main" val="4108098782"/>
              </p:ext>
            </p:extLst>
          </p:nvPr>
        </p:nvGraphicFramePr>
        <p:xfrm>
          <a:off x="454025" y="1677988"/>
          <a:ext cx="4248150" cy="2225040"/>
        </p:xfrm>
        <a:graphic>
          <a:graphicData uri="http://schemas.openxmlformats.org/drawingml/2006/table">
            <a:tbl>
              <a:tblPr bandRow="1">
                <a:tableStyleId>{5C22544A-7EE6-4342-B048-85BDC9FD1C3A}</a:tableStyleId>
              </a:tblPr>
              <a:tblGrid>
                <a:gridCol w="4248150">
                  <a:extLst>
                    <a:ext uri="{9D8B030D-6E8A-4147-A177-3AD203B41FA5}">
                      <a16:colId xmlns:a16="http://schemas.microsoft.com/office/drawing/2014/main" val="3499126411"/>
                    </a:ext>
                  </a:extLst>
                </a:gridCol>
              </a:tblGrid>
              <a:tr h="370840">
                <a:tc>
                  <a:txBody>
                    <a:bodyPr/>
                    <a:lstStyle/>
                    <a:p>
                      <a:pPr rtl="0"/>
                      <a:r>
                        <a:rPr lang="en-GB" sz="1400" b="0" spc="0" baseline="0" noProof="0" dirty="0">
                          <a:solidFill>
                            <a:schemeClr val="tx2"/>
                          </a:solidFill>
                          <a:latin typeface="+mn-lt"/>
                        </a:rPr>
                        <a:t>Executive summary</a:t>
                      </a:r>
                    </a:p>
                  </a:txBody>
                  <a:tcPr marL="0" marR="0" marT="46800" marB="46800" anchor="ctr">
                    <a:solidFill>
                      <a:schemeClr val="bg1"/>
                    </a:solidFill>
                  </a:tcPr>
                </a:tc>
                <a:extLst>
                  <a:ext uri="{0D108BD9-81ED-4DB2-BD59-A6C34878D82A}">
                    <a16:rowId xmlns:a16="http://schemas.microsoft.com/office/drawing/2014/main" val="250518548"/>
                  </a:ext>
                </a:extLst>
              </a:tr>
              <a:tr h="370840">
                <a:tc>
                  <a:txBody>
                    <a:bodyPr/>
                    <a:lstStyle/>
                    <a:p>
                      <a:pPr rtl="0"/>
                      <a:r>
                        <a:rPr lang="en-GB" sz="1400" b="0" spc="0" baseline="0" noProof="0" dirty="0">
                          <a:solidFill>
                            <a:schemeClr val="tx2"/>
                          </a:solidFill>
                          <a:latin typeface="+mn-lt"/>
                        </a:rPr>
                        <a:t>Market shares</a:t>
                      </a:r>
                    </a:p>
                  </a:txBody>
                  <a:tcPr marL="0" marR="0" marT="46800" marB="46800" anchor="ctr">
                    <a:solidFill>
                      <a:schemeClr val="bg1"/>
                    </a:solidFill>
                  </a:tcPr>
                </a:tc>
                <a:extLst>
                  <a:ext uri="{0D108BD9-81ED-4DB2-BD59-A6C34878D82A}">
                    <a16:rowId xmlns:a16="http://schemas.microsoft.com/office/drawing/2014/main" val="747989375"/>
                  </a:ext>
                </a:extLst>
              </a:tr>
              <a:tr h="370840">
                <a:tc>
                  <a:txBody>
                    <a:bodyPr/>
                    <a:lstStyle/>
                    <a:p>
                      <a:pPr rtl="0"/>
                      <a:r>
                        <a:rPr lang="en-GB" sz="1400" b="0" spc="0" baseline="0" noProof="0" dirty="0">
                          <a:solidFill>
                            <a:schemeClr val="tx2"/>
                          </a:solidFill>
                          <a:latin typeface="+mn-lt"/>
                        </a:rPr>
                        <a:t>Overall telecoms market context</a:t>
                      </a:r>
                    </a:p>
                  </a:txBody>
                  <a:tcPr marL="0" marR="0" marT="46800" marB="46800" anchor="ctr">
                    <a:solidFill>
                      <a:schemeClr val="bg1"/>
                    </a:solidFill>
                  </a:tcPr>
                </a:tc>
                <a:extLst>
                  <a:ext uri="{0D108BD9-81ED-4DB2-BD59-A6C34878D82A}">
                    <a16:rowId xmlns:a16="http://schemas.microsoft.com/office/drawing/2014/main" val="2035543392"/>
                  </a:ext>
                </a:extLst>
              </a:tr>
              <a:tr h="370840">
                <a:tc>
                  <a:txBody>
                    <a:bodyPr/>
                    <a:lstStyle/>
                    <a:p>
                      <a:pPr rtl="0"/>
                      <a:r>
                        <a:rPr lang="en-GB" sz="1400" b="0" spc="0" baseline="0" noProof="0" dirty="0">
                          <a:solidFill>
                            <a:schemeClr val="tx2"/>
                          </a:solidFill>
                          <a:latin typeface="+mn-lt"/>
                        </a:rPr>
                        <a:t>Vendor analysis</a:t>
                      </a:r>
                    </a:p>
                  </a:txBody>
                  <a:tcPr marL="0" marR="0" marT="46800" marB="46800" anchor="ctr">
                    <a:solidFill>
                      <a:schemeClr val="bg1"/>
                    </a:solidFill>
                  </a:tcPr>
                </a:tc>
                <a:extLst>
                  <a:ext uri="{0D108BD9-81ED-4DB2-BD59-A6C34878D82A}">
                    <a16:rowId xmlns:a16="http://schemas.microsoft.com/office/drawing/2014/main" val="3447883030"/>
                  </a:ext>
                </a:extLst>
              </a:tr>
              <a:tr h="370840">
                <a:tc>
                  <a:txBody>
                    <a:bodyPr/>
                    <a:lstStyle/>
                    <a:p>
                      <a:pPr rtl="0"/>
                      <a:r>
                        <a:rPr lang="en-GB" sz="1400" b="1" spc="0" baseline="0" noProof="0" dirty="0">
                          <a:solidFill>
                            <a:schemeClr val="accent1"/>
                          </a:solidFill>
                          <a:latin typeface="+mn-lt"/>
                        </a:rPr>
                        <a:t>Market definition</a:t>
                      </a:r>
                    </a:p>
                  </a:txBody>
                  <a:tcPr marL="0" marR="0" marT="46800" marB="46800" anchor="ctr">
                    <a:solidFill>
                      <a:schemeClr val="bg1"/>
                    </a:solidFill>
                  </a:tcPr>
                </a:tc>
                <a:extLst>
                  <a:ext uri="{0D108BD9-81ED-4DB2-BD59-A6C34878D82A}">
                    <a16:rowId xmlns:a16="http://schemas.microsoft.com/office/drawing/2014/main" val="654723957"/>
                  </a:ext>
                </a:extLst>
              </a:tr>
              <a:tr h="370840">
                <a:tc>
                  <a:txBody>
                    <a:bodyPr/>
                    <a:lstStyle/>
                    <a:p>
                      <a:pPr rtl="0"/>
                      <a:r>
                        <a:rPr lang="en-GB" sz="1400" b="0" spc="0" baseline="0" noProof="0" dirty="0">
                          <a:solidFill>
                            <a:schemeClr val="tx2"/>
                          </a:solidFill>
                          <a:latin typeface="+mn-lt"/>
                        </a:rPr>
                        <a:t>About the author and </a:t>
                      </a:r>
                      <a:r>
                        <a:rPr lang="en-GB" sz="1400" b="0" spc="0" baseline="0" noProof="0" dirty="0" err="1">
                          <a:solidFill>
                            <a:schemeClr val="tx2"/>
                          </a:solidFill>
                          <a:latin typeface="+mn-lt"/>
                        </a:rPr>
                        <a:t>Analysys</a:t>
                      </a:r>
                      <a:r>
                        <a:rPr lang="en-GB" sz="1400" b="0" spc="0" baseline="0" noProof="0" dirty="0">
                          <a:solidFill>
                            <a:schemeClr val="tx2"/>
                          </a:solidFill>
                          <a:latin typeface="+mn-lt"/>
                        </a:rPr>
                        <a:t> Mason</a:t>
                      </a:r>
                    </a:p>
                  </a:txBody>
                  <a:tcPr marL="0" marR="0" marT="46800" marB="46800" anchor="ctr">
                    <a:solidFill>
                      <a:schemeClr val="bg1"/>
                    </a:solidFill>
                  </a:tcPr>
                </a:tc>
                <a:extLst>
                  <a:ext uri="{0D108BD9-81ED-4DB2-BD59-A6C34878D82A}">
                    <a16:rowId xmlns:a16="http://schemas.microsoft.com/office/drawing/2014/main" val="4172167035"/>
                  </a:ext>
                </a:extLst>
              </a:tr>
            </a:tbl>
          </a:graphicData>
        </a:graphic>
      </p:graphicFrame>
    </p:spTree>
    <p:extLst>
      <p:ext uri="{BB962C8B-B14F-4D97-AF65-F5344CB8AC3E}">
        <p14:creationId xmlns:p14="http://schemas.microsoft.com/office/powerpoint/2010/main" val="2213064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D602A9E-D8C5-2962-C1C7-EB3B44EFA3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05" imgH="405" progId="TCLayout.ActiveDocument.1">
                  <p:embed/>
                </p:oleObj>
              </mc:Choice>
              <mc:Fallback>
                <p:oleObj name="think-cell Slide" r:id="rId20" imgW="405" imgH="405" progId="TCLayout.ActiveDocument.1">
                  <p:embed/>
                  <p:pic>
                    <p:nvPicPr>
                      <p:cNvPr id="8" name="think-cell data - do not delete" hidden="1">
                        <a:extLst>
                          <a:ext uri="{FF2B5EF4-FFF2-40B4-BE49-F238E27FC236}">
                            <a16:creationId xmlns:a16="http://schemas.microsoft.com/office/drawing/2014/main" id="{DD602A9E-D8C5-2962-C1C7-EB3B44EFA352}"/>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B1BEFF7C-3BE5-BF75-F2B0-B570776420DD}"/>
              </a:ext>
            </a:extLst>
          </p:cNvPr>
          <p:cNvSpPr>
            <a:spLocks noGrp="1"/>
          </p:cNvSpPr>
          <p:nvPr>
            <p:ph type="body" sz="quarter" idx="16"/>
          </p:nvPr>
        </p:nvSpPr>
        <p:spPr/>
        <p:txBody>
          <a:bodyPr/>
          <a:lstStyle/>
          <a:p>
            <a:r>
              <a:rPr lang="en-GB" noProof="0" dirty="0"/>
              <a:t>Figure 43: Regional breakdown used in this report</a:t>
            </a:r>
          </a:p>
        </p:txBody>
      </p:sp>
      <p:sp>
        <p:nvSpPr>
          <p:cNvPr id="5" name="Slide Number Placeholder 4">
            <a:extLst>
              <a:ext uri="{FF2B5EF4-FFF2-40B4-BE49-F238E27FC236}">
                <a16:creationId xmlns:a16="http://schemas.microsoft.com/office/drawing/2014/main" id="{7FE2C8B9-CB41-D897-A4B6-9E0FD247B7B5}"/>
              </a:ext>
            </a:extLst>
          </p:cNvPr>
          <p:cNvSpPr>
            <a:spLocks noGrp="1"/>
          </p:cNvSpPr>
          <p:nvPr>
            <p:ph type="sldNum" sz="quarter" idx="4"/>
          </p:nvPr>
        </p:nvSpPr>
        <p:spPr/>
        <p:txBody>
          <a:bodyPr/>
          <a:lstStyle/>
          <a:p>
            <a:fld id="{E78626B2-E168-480E-BAE6-B60060C6AB83}" type="slidenum">
              <a:rPr lang="en-GB" noProof="0" smtClean="0"/>
              <a:pPr/>
              <a:t>47</a:t>
            </a:fld>
            <a:endParaRPr lang="en-GB" noProof="0" dirty="0"/>
          </a:p>
        </p:txBody>
      </p:sp>
      <p:sp>
        <p:nvSpPr>
          <p:cNvPr id="6" name="Title 5">
            <a:extLst>
              <a:ext uri="{FF2B5EF4-FFF2-40B4-BE49-F238E27FC236}">
                <a16:creationId xmlns:a16="http://schemas.microsoft.com/office/drawing/2014/main" id="{C1EAB1C9-CE55-6A6D-68A8-39D8E8C66965}"/>
              </a:ext>
            </a:extLst>
          </p:cNvPr>
          <p:cNvSpPr>
            <a:spLocks noGrp="1"/>
          </p:cNvSpPr>
          <p:nvPr>
            <p:ph type="title"/>
          </p:nvPr>
        </p:nvSpPr>
        <p:spPr/>
        <p:txBody>
          <a:bodyPr vert="horz"/>
          <a:lstStyle/>
          <a:p>
            <a:r>
              <a:rPr lang="en-GB" noProof="0" dirty="0"/>
              <a:t>Definition of geographical regions</a:t>
            </a:r>
          </a:p>
        </p:txBody>
      </p:sp>
      <p:grpSp>
        <p:nvGrpSpPr>
          <p:cNvPr id="7" name="Group 6">
            <a:extLst>
              <a:ext uri="{FF2B5EF4-FFF2-40B4-BE49-F238E27FC236}">
                <a16:creationId xmlns:a16="http://schemas.microsoft.com/office/drawing/2014/main" id="{BA918C46-5660-CA74-610A-81185E51E515}"/>
              </a:ext>
            </a:extLst>
          </p:cNvPr>
          <p:cNvGrpSpPr/>
          <p:nvPr>
            <p:custDataLst>
              <p:tags r:id="rId2"/>
            </p:custDataLst>
          </p:nvPr>
        </p:nvGrpSpPr>
        <p:grpSpPr>
          <a:xfrm>
            <a:off x="542580" y="1789973"/>
            <a:ext cx="2288007" cy="2127984"/>
            <a:chOff x="504825" y="1841554"/>
            <a:chExt cx="2360613" cy="2195512"/>
          </a:xfrm>
          <a:solidFill>
            <a:schemeClr val="tx2"/>
          </a:solidFill>
        </p:grpSpPr>
        <p:sp>
          <p:nvSpPr>
            <p:cNvPr id="9" name="Freeform 293">
              <a:extLst>
                <a:ext uri="{FF2B5EF4-FFF2-40B4-BE49-F238E27FC236}">
                  <a16:creationId xmlns:a16="http://schemas.microsoft.com/office/drawing/2014/main" id="{1C3E35A9-90B0-5A5C-B8A6-8E5B5748D74F}"/>
                </a:ext>
              </a:extLst>
            </p:cNvPr>
            <p:cNvSpPr>
              <a:spLocks noChangeAspect="1"/>
            </p:cNvSpPr>
            <p:nvPr/>
          </p:nvSpPr>
          <p:spPr bwMode="auto">
            <a:xfrm>
              <a:off x="1319213" y="3176641"/>
              <a:ext cx="101600" cy="66675"/>
            </a:xfrm>
            <a:custGeom>
              <a:avLst/>
              <a:gdLst>
                <a:gd name="T0" fmla="*/ 0 w 147"/>
                <a:gd name="T1" fmla="*/ 0 h 83"/>
                <a:gd name="T2" fmla="*/ 41280 w 147"/>
                <a:gd name="T3" fmla="*/ 46614 h 83"/>
                <a:gd name="T4" fmla="*/ 82533 w 147"/>
                <a:gd name="T5" fmla="*/ 93283 h 83"/>
                <a:gd name="T6" fmla="*/ 61920 w 147"/>
                <a:gd name="T7" fmla="*/ 93283 h 83"/>
                <a:gd name="T8" fmla="*/ 0 w 147"/>
                <a:gd name="T9" fmla="*/ 0 h 83"/>
                <a:gd name="T10" fmla="*/ 0 60000 65536"/>
                <a:gd name="T11" fmla="*/ 0 60000 65536"/>
                <a:gd name="T12" fmla="*/ 0 60000 65536"/>
                <a:gd name="T13" fmla="*/ 0 60000 65536"/>
                <a:gd name="T14" fmla="*/ 0 60000 65536"/>
                <a:gd name="T15" fmla="*/ 0 w 147"/>
                <a:gd name="T16" fmla="*/ 0 h 83"/>
                <a:gd name="T17" fmla="*/ 147 w 147"/>
                <a:gd name="T18" fmla="*/ 83 h 83"/>
              </a:gdLst>
              <a:ahLst/>
              <a:cxnLst>
                <a:cxn ang="T10">
                  <a:pos x="T0" y="T1"/>
                </a:cxn>
                <a:cxn ang="T11">
                  <a:pos x="T2" y="T3"/>
                </a:cxn>
                <a:cxn ang="T12">
                  <a:pos x="T4" y="T5"/>
                </a:cxn>
                <a:cxn ang="T13">
                  <a:pos x="T6" y="T7"/>
                </a:cxn>
                <a:cxn ang="T14">
                  <a:pos x="T8" y="T9"/>
                </a:cxn>
              </a:cxnLst>
              <a:rect l="T15" t="T16" r="T17" b="T18"/>
              <a:pathLst>
                <a:path w="147" h="83">
                  <a:moveTo>
                    <a:pt x="0" y="0"/>
                  </a:moveTo>
                  <a:lnTo>
                    <a:pt x="79" y="15"/>
                  </a:lnTo>
                  <a:lnTo>
                    <a:pt x="147" y="83"/>
                  </a:lnTo>
                  <a:lnTo>
                    <a:pt x="108" y="69"/>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 name="Freeform 294">
              <a:extLst>
                <a:ext uri="{FF2B5EF4-FFF2-40B4-BE49-F238E27FC236}">
                  <a16:creationId xmlns:a16="http://schemas.microsoft.com/office/drawing/2014/main" id="{F28BA2DA-3B19-3283-A902-8ADB2C386CFA}"/>
                </a:ext>
              </a:extLst>
            </p:cNvPr>
            <p:cNvSpPr>
              <a:spLocks noChangeAspect="1"/>
            </p:cNvSpPr>
            <p:nvPr/>
          </p:nvSpPr>
          <p:spPr bwMode="auto">
            <a:xfrm>
              <a:off x="1368425" y="2287641"/>
              <a:ext cx="212725" cy="155575"/>
            </a:xfrm>
            <a:custGeom>
              <a:avLst/>
              <a:gdLst>
                <a:gd name="T0" fmla="*/ 0 w 306"/>
                <a:gd name="T1" fmla="*/ 145893 h 191"/>
                <a:gd name="T2" fmla="*/ 20738 w 306"/>
                <a:gd name="T3" fmla="*/ 97243 h 191"/>
                <a:gd name="T4" fmla="*/ 41475 w 306"/>
                <a:gd name="T5" fmla="*/ 48650 h 191"/>
                <a:gd name="T6" fmla="*/ 20738 w 306"/>
                <a:gd name="T7" fmla="*/ 48650 h 191"/>
                <a:gd name="T8" fmla="*/ 62213 w 306"/>
                <a:gd name="T9" fmla="*/ 0 h 191"/>
                <a:gd name="T10" fmla="*/ 103688 w 306"/>
                <a:gd name="T11" fmla="*/ 48650 h 191"/>
                <a:gd name="T12" fmla="*/ 124398 w 306"/>
                <a:gd name="T13" fmla="*/ 48650 h 191"/>
                <a:gd name="T14" fmla="*/ 165873 w 306"/>
                <a:gd name="T15" fmla="*/ 48650 h 191"/>
                <a:gd name="T16" fmla="*/ 82950 w 306"/>
                <a:gd name="T17" fmla="*/ 97243 h 191"/>
                <a:gd name="T18" fmla="*/ 82950 w 306"/>
                <a:gd name="T19" fmla="*/ 145893 h 191"/>
                <a:gd name="T20" fmla="*/ 41475 w 306"/>
                <a:gd name="T21" fmla="*/ 145893 h 191"/>
                <a:gd name="T22" fmla="*/ 20738 w 306"/>
                <a:gd name="T23" fmla="*/ 145893 h 191"/>
                <a:gd name="T24" fmla="*/ 0 w 306"/>
                <a:gd name="T25" fmla="*/ 145893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1"/>
                <a:gd name="T41" fmla="*/ 306 w 306"/>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1">
                  <a:moveTo>
                    <a:pt x="0" y="143"/>
                  </a:moveTo>
                  <a:lnTo>
                    <a:pt x="12" y="119"/>
                  </a:lnTo>
                  <a:lnTo>
                    <a:pt x="55" y="40"/>
                  </a:lnTo>
                  <a:lnTo>
                    <a:pt x="35" y="7"/>
                  </a:lnTo>
                  <a:lnTo>
                    <a:pt x="130" y="0"/>
                  </a:lnTo>
                  <a:lnTo>
                    <a:pt x="195" y="33"/>
                  </a:lnTo>
                  <a:lnTo>
                    <a:pt x="239" y="13"/>
                  </a:lnTo>
                  <a:lnTo>
                    <a:pt x="306" y="58"/>
                  </a:lnTo>
                  <a:lnTo>
                    <a:pt x="165" y="128"/>
                  </a:lnTo>
                  <a:lnTo>
                    <a:pt x="151" y="170"/>
                  </a:lnTo>
                  <a:lnTo>
                    <a:pt x="83" y="191"/>
                  </a:lnTo>
                  <a:lnTo>
                    <a:pt x="52" y="157"/>
                  </a:lnTo>
                  <a:lnTo>
                    <a:pt x="0" y="14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 name="Freeform 295">
              <a:extLst>
                <a:ext uri="{FF2B5EF4-FFF2-40B4-BE49-F238E27FC236}">
                  <a16:creationId xmlns:a16="http://schemas.microsoft.com/office/drawing/2014/main" id="{27A838AB-37BE-E2C9-1371-1B61D27ED207}"/>
                </a:ext>
              </a:extLst>
            </p:cNvPr>
            <p:cNvSpPr>
              <a:spLocks noChangeAspect="1"/>
            </p:cNvSpPr>
            <p:nvPr/>
          </p:nvSpPr>
          <p:spPr bwMode="auto">
            <a:xfrm>
              <a:off x="1427163" y="2143179"/>
              <a:ext cx="152400" cy="87312"/>
            </a:xfrm>
            <a:custGeom>
              <a:avLst/>
              <a:gdLst>
                <a:gd name="T0" fmla="*/ 0 w 217"/>
                <a:gd name="T1" fmla="*/ 93431 h 108"/>
                <a:gd name="T2" fmla="*/ 21599 w 217"/>
                <a:gd name="T3" fmla="*/ 93431 h 108"/>
                <a:gd name="T4" fmla="*/ 43198 w 217"/>
                <a:gd name="T5" fmla="*/ 93431 h 108"/>
                <a:gd name="T6" fmla="*/ 43198 w 217"/>
                <a:gd name="T7" fmla="*/ 93431 h 108"/>
                <a:gd name="T8" fmla="*/ 43198 w 217"/>
                <a:gd name="T9" fmla="*/ 93431 h 108"/>
                <a:gd name="T10" fmla="*/ 43198 w 217"/>
                <a:gd name="T11" fmla="*/ 93431 h 108"/>
                <a:gd name="T12" fmla="*/ 64797 w 217"/>
                <a:gd name="T13" fmla="*/ 93431 h 108"/>
                <a:gd name="T14" fmla="*/ 64797 w 217"/>
                <a:gd name="T15" fmla="*/ 46687 h 108"/>
                <a:gd name="T16" fmla="*/ 64797 w 217"/>
                <a:gd name="T17" fmla="*/ 46687 h 108"/>
                <a:gd name="T18" fmla="*/ 86367 w 217"/>
                <a:gd name="T19" fmla="*/ 93431 h 108"/>
                <a:gd name="T20" fmla="*/ 107967 w 217"/>
                <a:gd name="T21" fmla="*/ 46687 h 108"/>
                <a:gd name="T22" fmla="*/ 107967 w 217"/>
                <a:gd name="T23" fmla="*/ 46687 h 108"/>
                <a:gd name="T24" fmla="*/ 107967 w 217"/>
                <a:gd name="T25" fmla="*/ 46687 h 108"/>
                <a:gd name="T26" fmla="*/ 107967 w 217"/>
                <a:gd name="T27" fmla="*/ 0 h 108"/>
                <a:gd name="T28" fmla="*/ 64797 w 217"/>
                <a:gd name="T29" fmla="*/ 46687 h 108"/>
                <a:gd name="T30" fmla="*/ 0 w 217"/>
                <a:gd name="T31" fmla="*/ 9343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08"/>
                <a:gd name="T50" fmla="*/ 217 w 21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08">
                  <a:moveTo>
                    <a:pt x="0" y="82"/>
                  </a:moveTo>
                  <a:lnTo>
                    <a:pt x="51" y="98"/>
                  </a:lnTo>
                  <a:lnTo>
                    <a:pt x="62" y="81"/>
                  </a:lnTo>
                  <a:lnTo>
                    <a:pt x="74" y="108"/>
                  </a:lnTo>
                  <a:lnTo>
                    <a:pt x="96" y="96"/>
                  </a:lnTo>
                  <a:lnTo>
                    <a:pt x="92" y="71"/>
                  </a:lnTo>
                  <a:lnTo>
                    <a:pt x="116" y="86"/>
                  </a:lnTo>
                  <a:lnTo>
                    <a:pt x="129" y="47"/>
                  </a:lnTo>
                  <a:lnTo>
                    <a:pt x="147" y="45"/>
                  </a:lnTo>
                  <a:lnTo>
                    <a:pt x="156" y="79"/>
                  </a:lnTo>
                  <a:lnTo>
                    <a:pt x="203" y="52"/>
                  </a:lnTo>
                  <a:lnTo>
                    <a:pt x="187" y="23"/>
                  </a:lnTo>
                  <a:lnTo>
                    <a:pt x="217" y="16"/>
                  </a:lnTo>
                  <a:lnTo>
                    <a:pt x="186" y="0"/>
                  </a:lnTo>
                  <a:lnTo>
                    <a:pt x="106" y="16"/>
                  </a:lnTo>
                  <a:lnTo>
                    <a:pt x="0" y="82"/>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 name="Freeform 296">
              <a:extLst>
                <a:ext uri="{FF2B5EF4-FFF2-40B4-BE49-F238E27FC236}">
                  <a16:creationId xmlns:a16="http://schemas.microsoft.com/office/drawing/2014/main" id="{88926798-37AF-B581-5D65-A05FC7BDEF1A}"/>
                </a:ext>
              </a:extLst>
            </p:cNvPr>
            <p:cNvSpPr>
              <a:spLocks noChangeAspect="1"/>
            </p:cNvSpPr>
            <p:nvPr/>
          </p:nvSpPr>
          <p:spPr bwMode="auto">
            <a:xfrm>
              <a:off x="1508125" y="2341616"/>
              <a:ext cx="368300" cy="209550"/>
            </a:xfrm>
            <a:custGeom>
              <a:avLst/>
              <a:gdLst>
                <a:gd name="T0" fmla="*/ 0 w 528"/>
                <a:gd name="T1" fmla="*/ 94420 h 259"/>
                <a:gd name="T2" fmla="*/ 21200 w 528"/>
                <a:gd name="T3" fmla="*/ 47238 h 259"/>
                <a:gd name="T4" fmla="*/ 21200 w 528"/>
                <a:gd name="T5" fmla="*/ 47238 h 259"/>
                <a:gd name="T6" fmla="*/ 42429 w 528"/>
                <a:gd name="T7" fmla="*/ 47238 h 259"/>
                <a:gd name="T8" fmla="*/ 63629 w 528"/>
                <a:gd name="T9" fmla="*/ 0 h 259"/>
                <a:gd name="T10" fmla="*/ 63629 w 528"/>
                <a:gd name="T11" fmla="*/ 47238 h 259"/>
                <a:gd name="T12" fmla="*/ 63629 w 528"/>
                <a:gd name="T13" fmla="*/ 47238 h 259"/>
                <a:gd name="T14" fmla="*/ 84829 w 528"/>
                <a:gd name="T15" fmla="*/ 47238 h 259"/>
                <a:gd name="T16" fmla="*/ 106058 w 528"/>
                <a:gd name="T17" fmla="*/ 47238 h 259"/>
                <a:gd name="T18" fmla="*/ 106058 w 528"/>
                <a:gd name="T19" fmla="*/ 47238 h 259"/>
                <a:gd name="T20" fmla="*/ 127258 w 528"/>
                <a:gd name="T21" fmla="*/ 47238 h 259"/>
                <a:gd name="T22" fmla="*/ 127258 w 528"/>
                <a:gd name="T23" fmla="*/ 47238 h 259"/>
                <a:gd name="T24" fmla="*/ 127258 w 528"/>
                <a:gd name="T25" fmla="*/ 47238 h 259"/>
                <a:gd name="T26" fmla="*/ 169686 w 528"/>
                <a:gd name="T27" fmla="*/ 94420 h 259"/>
                <a:gd name="T28" fmla="*/ 190887 w 528"/>
                <a:gd name="T29" fmla="*/ 94420 h 259"/>
                <a:gd name="T30" fmla="*/ 169686 w 528"/>
                <a:gd name="T31" fmla="*/ 47238 h 259"/>
                <a:gd name="T32" fmla="*/ 190887 w 528"/>
                <a:gd name="T33" fmla="*/ 47238 h 259"/>
                <a:gd name="T34" fmla="*/ 212087 w 528"/>
                <a:gd name="T35" fmla="*/ 47238 h 259"/>
                <a:gd name="T36" fmla="*/ 212087 w 528"/>
                <a:gd name="T37" fmla="*/ 94420 h 259"/>
                <a:gd name="T38" fmla="*/ 275716 w 528"/>
                <a:gd name="T39" fmla="*/ 141659 h 259"/>
                <a:gd name="T40" fmla="*/ 275716 w 528"/>
                <a:gd name="T41" fmla="*/ 188841 h 259"/>
                <a:gd name="T42" fmla="*/ 254516 w 528"/>
                <a:gd name="T43" fmla="*/ 141659 h 259"/>
                <a:gd name="T44" fmla="*/ 254516 w 528"/>
                <a:gd name="T45" fmla="*/ 188841 h 259"/>
                <a:gd name="T46" fmla="*/ 275716 w 528"/>
                <a:gd name="T47" fmla="*/ 188841 h 259"/>
                <a:gd name="T48" fmla="*/ 254516 w 528"/>
                <a:gd name="T49" fmla="*/ 188841 h 259"/>
                <a:gd name="T50" fmla="*/ 212087 w 528"/>
                <a:gd name="T51" fmla="*/ 188841 h 259"/>
                <a:gd name="T52" fmla="*/ 190887 w 528"/>
                <a:gd name="T53" fmla="*/ 188841 h 259"/>
                <a:gd name="T54" fmla="*/ 148458 w 528"/>
                <a:gd name="T55" fmla="*/ 188841 h 259"/>
                <a:gd name="T56" fmla="*/ 84829 w 528"/>
                <a:gd name="T57" fmla="*/ 236079 h 259"/>
                <a:gd name="T58" fmla="*/ 63629 w 528"/>
                <a:gd name="T59" fmla="*/ 188841 h 259"/>
                <a:gd name="T60" fmla="*/ 42429 w 528"/>
                <a:gd name="T61" fmla="*/ 188841 h 259"/>
                <a:gd name="T62" fmla="*/ 21200 w 528"/>
                <a:gd name="T63" fmla="*/ 141659 h 259"/>
                <a:gd name="T64" fmla="*/ 106058 w 528"/>
                <a:gd name="T65" fmla="*/ 141659 h 259"/>
                <a:gd name="T66" fmla="*/ 21200 w 528"/>
                <a:gd name="T67" fmla="*/ 141659 h 259"/>
                <a:gd name="T68" fmla="*/ 21200 w 528"/>
                <a:gd name="T69" fmla="*/ 94420 h 259"/>
                <a:gd name="T70" fmla="*/ 63629 w 528"/>
                <a:gd name="T71" fmla="*/ 94420 h 259"/>
                <a:gd name="T72" fmla="*/ 21200 w 528"/>
                <a:gd name="T73" fmla="*/ 94420 h 259"/>
                <a:gd name="T74" fmla="*/ 21200 w 528"/>
                <a:gd name="T75" fmla="*/ 94420 h 259"/>
                <a:gd name="T76" fmla="*/ 0 w 528"/>
                <a:gd name="T77" fmla="*/ 94420 h 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259"/>
                <a:gd name="T119" fmla="*/ 528 w 528"/>
                <a:gd name="T120" fmla="*/ 259 h 2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259">
                  <a:moveTo>
                    <a:pt x="0" y="84"/>
                  </a:moveTo>
                  <a:lnTo>
                    <a:pt x="26" y="62"/>
                  </a:lnTo>
                  <a:lnTo>
                    <a:pt x="13" y="51"/>
                  </a:lnTo>
                  <a:lnTo>
                    <a:pt x="75" y="14"/>
                  </a:lnTo>
                  <a:lnTo>
                    <a:pt x="129" y="0"/>
                  </a:lnTo>
                  <a:lnTo>
                    <a:pt x="145" y="27"/>
                  </a:lnTo>
                  <a:lnTo>
                    <a:pt x="128" y="43"/>
                  </a:lnTo>
                  <a:lnTo>
                    <a:pt x="173" y="20"/>
                  </a:lnTo>
                  <a:lnTo>
                    <a:pt x="225" y="38"/>
                  </a:lnTo>
                  <a:lnTo>
                    <a:pt x="207" y="58"/>
                  </a:lnTo>
                  <a:lnTo>
                    <a:pt x="266" y="45"/>
                  </a:lnTo>
                  <a:lnTo>
                    <a:pt x="251" y="23"/>
                  </a:lnTo>
                  <a:lnTo>
                    <a:pt x="273" y="26"/>
                  </a:lnTo>
                  <a:lnTo>
                    <a:pt x="320" y="95"/>
                  </a:lnTo>
                  <a:lnTo>
                    <a:pt x="337" y="78"/>
                  </a:lnTo>
                  <a:lnTo>
                    <a:pt x="319" y="3"/>
                  </a:lnTo>
                  <a:lnTo>
                    <a:pt x="357" y="4"/>
                  </a:lnTo>
                  <a:lnTo>
                    <a:pt x="399" y="30"/>
                  </a:lnTo>
                  <a:lnTo>
                    <a:pt x="423" y="126"/>
                  </a:lnTo>
                  <a:lnTo>
                    <a:pt x="528" y="171"/>
                  </a:lnTo>
                  <a:lnTo>
                    <a:pt x="527" y="197"/>
                  </a:lnTo>
                  <a:lnTo>
                    <a:pt x="500" y="185"/>
                  </a:lnTo>
                  <a:lnTo>
                    <a:pt x="467" y="202"/>
                  </a:lnTo>
                  <a:lnTo>
                    <a:pt x="513" y="224"/>
                  </a:lnTo>
                  <a:lnTo>
                    <a:pt x="472" y="245"/>
                  </a:lnTo>
                  <a:lnTo>
                    <a:pt x="402" y="234"/>
                  </a:lnTo>
                  <a:lnTo>
                    <a:pt x="363" y="208"/>
                  </a:lnTo>
                  <a:lnTo>
                    <a:pt x="276" y="252"/>
                  </a:lnTo>
                  <a:lnTo>
                    <a:pt x="169" y="259"/>
                  </a:lnTo>
                  <a:lnTo>
                    <a:pt x="146" y="218"/>
                  </a:lnTo>
                  <a:lnTo>
                    <a:pt x="87" y="215"/>
                  </a:lnTo>
                  <a:lnTo>
                    <a:pt x="45" y="181"/>
                  </a:lnTo>
                  <a:lnTo>
                    <a:pt x="200" y="159"/>
                  </a:lnTo>
                  <a:lnTo>
                    <a:pt x="41" y="149"/>
                  </a:lnTo>
                  <a:lnTo>
                    <a:pt x="20" y="127"/>
                  </a:lnTo>
                  <a:lnTo>
                    <a:pt x="102" y="102"/>
                  </a:lnTo>
                  <a:lnTo>
                    <a:pt x="26" y="106"/>
                  </a:lnTo>
                  <a:lnTo>
                    <a:pt x="31" y="95"/>
                  </a:lnTo>
                  <a:lnTo>
                    <a:pt x="0" y="84"/>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 name="Freeform 297">
              <a:extLst>
                <a:ext uri="{FF2B5EF4-FFF2-40B4-BE49-F238E27FC236}">
                  <a16:creationId xmlns:a16="http://schemas.microsoft.com/office/drawing/2014/main" id="{4F2855B5-15FC-7979-1611-A8EE75FD2CF8}"/>
                </a:ext>
              </a:extLst>
            </p:cNvPr>
            <p:cNvSpPr>
              <a:spLocks noChangeAspect="1"/>
            </p:cNvSpPr>
            <p:nvPr/>
          </p:nvSpPr>
          <p:spPr bwMode="auto">
            <a:xfrm>
              <a:off x="1535113" y="2178104"/>
              <a:ext cx="250825" cy="114300"/>
            </a:xfrm>
            <a:custGeom>
              <a:avLst/>
              <a:gdLst>
                <a:gd name="T0" fmla="*/ 0 w 359"/>
                <a:gd name="T1" fmla="*/ 43979 h 143"/>
                <a:gd name="T2" fmla="*/ 21261 w 359"/>
                <a:gd name="T3" fmla="*/ 43979 h 143"/>
                <a:gd name="T4" fmla="*/ 42493 w 359"/>
                <a:gd name="T5" fmla="*/ 43979 h 143"/>
                <a:gd name="T6" fmla="*/ 21261 w 359"/>
                <a:gd name="T7" fmla="*/ 43979 h 143"/>
                <a:gd name="T8" fmla="*/ 42493 w 359"/>
                <a:gd name="T9" fmla="*/ 0 h 143"/>
                <a:gd name="T10" fmla="*/ 21261 w 359"/>
                <a:gd name="T11" fmla="*/ 0 h 143"/>
                <a:gd name="T12" fmla="*/ 21261 w 359"/>
                <a:gd name="T13" fmla="*/ 0 h 143"/>
                <a:gd name="T14" fmla="*/ 42493 w 359"/>
                <a:gd name="T15" fmla="*/ 0 h 143"/>
                <a:gd name="T16" fmla="*/ 21261 w 359"/>
                <a:gd name="T17" fmla="*/ 0 h 143"/>
                <a:gd name="T18" fmla="*/ 42493 w 359"/>
                <a:gd name="T19" fmla="*/ 0 h 143"/>
                <a:gd name="T20" fmla="*/ 84986 w 359"/>
                <a:gd name="T21" fmla="*/ 0 h 143"/>
                <a:gd name="T22" fmla="*/ 106246 w 359"/>
                <a:gd name="T23" fmla="*/ 43979 h 143"/>
                <a:gd name="T24" fmla="*/ 127479 w 359"/>
                <a:gd name="T25" fmla="*/ 43979 h 143"/>
                <a:gd name="T26" fmla="*/ 106246 w 359"/>
                <a:gd name="T27" fmla="*/ 0 h 143"/>
                <a:gd name="T28" fmla="*/ 127479 w 359"/>
                <a:gd name="T29" fmla="*/ 0 h 143"/>
                <a:gd name="T30" fmla="*/ 106246 w 359"/>
                <a:gd name="T31" fmla="*/ 0 h 143"/>
                <a:gd name="T32" fmla="*/ 127479 w 359"/>
                <a:gd name="T33" fmla="*/ 0 h 143"/>
                <a:gd name="T34" fmla="*/ 148739 w 359"/>
                <a:gd name="T35" fmla="*/ 0 h 143"/>
                <a:gd name="T36" fmla="*/ 127479 w 359"/>
                <a:gd name="T37" fmla="*/ 0 h 143"/>
                <a:gd name="T38" fmla="*/ 169972 w 359"/>
                <a:gd name="T39" fmla="*/ 0 h 143"/>
                <a:gd name="T40" fmla="*/ 148739 w 359"/>
                <a:gd name="T41" fmla="*/ 43979 h 143"/>
                <a:gd name="T42" fmla="*/ 169972 w 359"/>
                <a:gd name="T43" fmla="*/ 43979 h 143"/>
                <a:gd name="T44" fmla="*/ 191232 w 359"/>
                <a:gd name="T45" fmla="*/ 0 h 143"/>
                <a:gd name="T46" fmla="*/ 191232 w 359"/>
                <a:gd name="T47" fmla="*/ 43979 h 143"/>
                <a:gd name="T48" fmla="*/ 191232 w 359"/>
                <a:gd name="T49" fmla="*/ 43979 h 143"/>
                <a:gd name="T50" fmla="*/ 127479 w 359"/>
                <a:gd name="T51" fmla="*/ 43979 h 143"/>
                <a:gd name="T52" fmla="*/ 63754 w 359"/>
                <a:gd name="T53" fmla="*/ 88011 h 143"/>
                <a:gd name="T54" fmla="*/ 42493 w 359"/>
                <a:gd name="T55" fmla="*/ 43979 h 143"/>
                <a:gd name="T56" fmla="*/ 106246 w 359"/>
                <a:gd name="T57" fmla="*/ 43979 h 143"/>
                <a:gd name="T58" fmla="*/ 63754 w 359"/>
                <a:gd name="T59" fmla="*/ 43979 h 143"/>
                <a:gd name="T60" fmla="*/ 63754 w 359"/>
                <a:gd name="T61" fmla="*/ 43979 h 143"/>
                <a:gd name="T62" fmla="*/ 42493 w 359"/>
                <a:gd name="T63" fmla="*/ 43979 h 143"/>
                <a:gd name="T64" fmla="*/ 21261 w 359"/>
                <a:gd name="T65" fmla="*/ 43979 h 143"/>
                <a:gd name="T66" fmla="*/ 0 w 359"/>
                <a:gd name="T67" fmla="*/ 43979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143"/>
                <a:gd name="T104" fmla="*/ 359 w 359"/>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 h="143">
                  <a:moveTo>
                    <a:pt x="0" y="93"/>
                  </a:moveTo>
                  <a:lnTo>
                    <a:pt x="13" y="83"/>
                  </a:lnTo>
                  <a:lnTo>
                    <a:pt x="75" y="69"/>
                  </a:lnTo>
                  <a:lnTo>
                    <a:pt x="13" y="72"/>
                  </a:lnTo>
                  <a:lnTo>
                    <a:pt x="85" y="58"/>
                  </a:lnTo>
                  <a:lnTo>
                    <a:pt x="27" y="58"/>
                  </a:lnTo>
                  <a:lnTo>
                    <a:pt x="32" y="42"/>
                  </a:lnTo>
                  <a:lnTo>
                    <a:pt x="88" y="41"/>
                  </a:lnTo>
                  <a:lnTo>
                    <a:pt x="49" y="37"/>
                  </a:lnTo>
                  <a:lnTo>
                    <a:pt x="78" y="23"/>
                  </a:lnTo>
                  <a:lnTo>
                    <a:pt x="152" y="41"/>
                  </a:lnTo>
                  <a:lnTo>
                    <a:pt x="187" y="76"/>
                  </a:lnTo>
                  <a:lnTo>
                    <a:pt x="255" y="79"/>
                  </a:lnTo>
                  <a:lnTo>
                    <a:pt x="228" y="58"/>
                  </a:lnTo>
                  <a:lnTo>
                    <a:pt x="244" y="44"/>
                  </a:lnTo>
                  <a:lnTo>
                    <a:pt x="214" y="27"/>
                  </a:lnTo>
                  <a:lnTo>
                    <a:pt x="261" y="0"/>
                  </a:lnTo>
                  <a:lnTo>
                    <a:pt x="282" y="31"/>
                  </a:lnTo>
                  <a:lnTo>
                    <a:pt x="268" y="45"/>
                  </a:lnTo>
                  <a:lnTo>
                    <a:pt x="295" y="50"/>
                  </a:lnTo>
                  <a:lnTo>
                    <a:pt x="284" y="67"/>
                  </a:lnTo>
                  <a:lnTo>
                    <a:pt x="318" y="71"/>
                  </a:lnTo>
                  <a:lnTo>
                    <a:pt x="337" y="48"/>
                  </a:lnTo>
                  <a:lnTo>
                    <a:pt x="359" y="74"/>
                  </a:lnTo>
                  <a:lnTo>
                    <a:pt x="340" y="108"/>
                  </a:lnTo>
                  <a:lnTo>
                    <a:pt x="264" y="105"/>
                  </a:lnTo>
                  <a:lnTo>
                    <a:pt x="145" y="143"/>
                  </a:lnTo>
                  <a:lnTo>
                    <a:pt x="97" y="123"/>
                  </a:lnTo>
                  <a:lnTo>
                    <a:pt x="197" y="91"/>
                  </a:lnTo>
                  <a:lnTo>
                    <a:pt x="111" y="110"/>
                  </a:lnTo>
                  <a:lnTo>
                    <a:pt x="126" y="85"/>
                  </a:lnTo>
                  <a:lnTo>
                    <a:pt x="83" y="112"/>
                  </a:lnTo>
                  <a:lnTo>
                    <a:pt x="32" y="105"/>
                  </a:lnTo>
                  <a:lnTo>
                    <a:pt x="0" y="9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 name="Freeform 298">
              <a:extLst>
                <a:ext uri="{FF2B5EF4-FFF2-40B4-BE49-F238E27FC236}">
                  <a16:creationId xmlns:a16="http://schemas.microsoft.com/office/drawing/2014/main" id="{E7AFC9B3-D9F6-0F02-111A-35B8E8F3FAE7}"/>
                </a:ext>
              </a:extLst>
            </p:cNvPr>
            <p:cNvSpPr>
              <a:spLocks noChangeAspect="1"/>
            </p:cNvSpPr>
            <p:nvPr/>
          </p:nvSpPr>
          <p:spPr bwMode="auto">
            <a:xfrm>
              <a:off x="1785938" y="2055866"/>
              <a:ext cx="130175" cy="71437"/>
            </a:xfrm>
            <a:custGeom>
              <a:avLst/>
              <a:gdLst>
                <a:gd name="T0" fmla="*/ 0 w 185"/>
                <a:gd name="T1" fmla="*/ 0 h 89"/>
                <a:gd name="T2" fmla="*/ 22303 w 185"/>
                <a:gd name="T3" fmla="*/ 0 h 89"/>
                <a:gd name="T4" fmla="*/ 44634 w 185"/>
                <a:gd name="T5" fmla="*/ 0 h 89"/>
                <a:gd name="T6" fmla="*/ 22303 w 185"/>
                <a:gd name="T7" fmla="*/ 0 h 89"/>
                <a:gd name="T8" fmla="*/ 44634 w 185"/>
                <a:gd name="T9" fmla="*/ 0 h 89"/>
                <a:gd name="T10" fmla="*/ 22303 w 185"/>
                <a:gd name="T11" fmla="*/ 0 h 89"/>
                <a:gd name="T12" fmla="*/ 44634 w 185"/>
                <a:gd name="T13" fmla="*/ 44372 h 89"/>
                <a:gd name="T14" fmla="*/ 111542 w 185"/>
                <a:gd name="T15" fmla="*/ 44372 h 89"/>
                <a:gd name="T16" fmla="*/ 89239 w 185"/>
                <a:gd name="T17" fmla="*/ 0 h 89"/>
                <a:gd name="T18" fmla="*/ 44634 w 185"/>
                <a:gd name="T19" fmla="*/ 0 h 89"/>
                <a:gd name="T20" fmla="*/ 44634 w 185"/>
                <a:gd name="T21" fmla="*/ 0 h 89"/>
                <a:gd name="T22" fmla="*/ 44634 w 185"/>
                <a:gd name="T23" fmla="*/ 0 h 89"/>
                <a:gd name="T24" fmla="*/ 0 w 18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89"/>
                <a:gd name="T41" fmla="*/ 185 w 18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89">
                  <a:moveTo>
                    <a:pt x="0" y="0"/>
                  </a:moveTo>
                  <a:lnTo>
                    <a:pt x="15" y="31"/>
                  </a:lnTo>
                  <a:lnTo>
                    <a:pt x="60" y="31"/>
                  </a:lnTo>
                  <a:lnTo>
                    <a:pt x="45" y="38"/>
                  </a:lnTo>
                  <a:lnTo>
                    <a:pt x="56" y="50"/>
                  </a:lnTo>
                  <a:lnTo>
                    <a:pt x="17" y="54"/>
                  </a:lnTo>
                  <a:lnTo>
                    <a:pt x="82" y="67"/>
                  </a:lnTo>
                  <a:lnTo>
                    <a:pt x="185" y="89"/>
                  </a:lnTo>
                  <a:lnTo>
                    <a:pt x="169" y="37"/>
                  </a:lnTo>
                  <a:lnTo>
                    <a:pt x="94" y="7"/>
                  </a:lnTo>
                  <a:lnTo>
                    <a:pt x="70" y="20"/>
                  </a:lnTo>
                  <a:lnTo>
                    <a:pt x="62" y="0"/>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 name="Freeform 299">
              <a:extLst>
                <a:ext uri="{FF2B5EF4-FFF2-40B4-BE49-F238E27FC236}">
                  <a16:creationId xmlns:a16="http://schemas.microsoft.com/office/drawing/2014/main" id="{BFCA463A-D4E4-E65B-B35B-15B9B6953DC5}"/>
                </a:ext>
              </a:extLst>
            </p:cNvPr>
            <p:cNvSpPr>
              <a:spLocks noChangeAspect="1"/>
            </p:cNvSpPr>
            <p:nvPr/>
          </p:nvSpPr>
          <p:spPr bwMode="auto">
            <a:xfrm>
              <a:off x="1846263" y="2192391"/>
              <a:ext cx="103188" cy="74612"/>
            </a:xfrm>
            <a:custGeom>
              <a:avLst/>
              <a:gdLst>
                <a:gd name="T0" fmla="*/ 0 w 149"/>
                <a:gd name="T1" fmla="*/ 53977 h 90"/>
                <a:gd name="T2" fmla="*/ 20755 w 149"/>
                <a:gd name="T3" fmla="*/ 53977 h 90"/>
                <a:gd name="T4" fmla="*/ 20755 w 149"/>
                <a:gd name="T5" fmla="*/ 53977 h 90"/>
                <a:gd name="T6" fmla="*/ 20755 w 149"/>
                <a:gd name="T7" fmla="*/ 53977 h 90"/>
                <a:gd name="T8" fmla="*/ 20755 w 149"/>
                <a:gd name="T9" fmla="*/ 53977 h 90"/>
                <a:gd name="T10" fmla="*/ 41511 w 149"/>
                <a:gd name="T11" fmla="*/ 53977 h 90"/>
                <a:gd name="T12" fmla="*/ 20755 w 149"/>
                <a:gd name="T13" fmla="*/ 53977 h 90"/>
                <a:gd name="T14" fmla="*/ 62266 w 149"/>
                <a:gd name="T15" fmla="*/ 0 h 90"/>
                <a:gd name="T16" fmla="*/ 83021 w 149"/>
                <a:gd name="T17" fmla="*/ 107954 h 90"/>
                <a:gd name="T18" fmla="*/ 62266 w 149"/>
                <a:gd name="T19" fmla="*/ 53977 h 90"/>
                <a:gd name="T20" fmla="*/ 62266 w 149"/>
                <a:gd name="T21" fmla="*/ 107954 h 90"/>
                <a:gd name="T22" fmla="*/ 41511 w 149"/>
                <a:gd name="T23" fmla="*/ 107954 h 90"/>
                <a:gd name="T24" fmla="*/ 41511 w 149"/>
                <a:gd name="T25" fmla="*/ 107954 h 90"/>
                <a:gd name="T26" fmla="*/ 20755 w 149"/>
                <a:gd name="T27" fmla="*/ 107954 h 90"/>
                <a:gd name="T28" fmla="*/ 62266 w 149"/>
                <a:gd name="T29" fmla="*/ 53977 h 90"/>
                <a:gd name="T30" fmla="*/ 0 w 149"/>
                <a:gd name="T31" fmla="*/ 5397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90"/>
                <a:gd name="T50" fmla="*/ 149 w 14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90">
                  <a:moveTo>
                    <a:pt x="0" y="59"/>
                  </a:moveTo>
                  <a:lnTo>
                    <a:pt x="17" y="38"/>
                  </a:lnTo>
                  <a:lnTo>
                    <a:pt x="44" y="41"/>
                  </a:lnTo>
                  <a:lnTo>
                    <a:pt x="8" y="20"/>
                  </a:lnTo>
                  <a:lnTo>
                    <a:pt x="17" y="7"/>
                  </a:lnTo>
                  <a:lnTo>
                    <a:pt x="78" y="35"/>
                  </a:lnTo>
                  <a:lnTo>
                    <a:pt x="44" y="4"/>
                  </a:lnTo>
                  <a:lnTo>
                    <a:pt x="133" y="0"/>
                  </a:lnTo>
                  <a:lnTo>
                    <a:pt x="149" y="66"/>
                  </a:lnTo>
                  <a:lnTo>
                    <a:pt x="130" y="55"/>
                  </a:lnTo>
                  <a:lnTo>
                    <a:pt x="129" y="90"/>
                  </a:lnTo>
                  <a:lnTo>
                    <a:pt x="58" y="88"/>
                  </a:lnTo>
                  <a:lnTo>
                    <a:pt x="72" y="78"/>
                  </a:lnTo>
                  <a:lnTo>
                    <a:pt x="52" y="65"/>
                  </a:lnTo>
                  <a:lnTo>
                    <a:pt x="103" y="47"/>
                  </a:lnTo>
                  <a:lnTo>
                    <a:pt x="0" y="59"/>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 name="Freeform 300">
              <a:extLst>
                <a:ext uri="{FF2B5EF4-FFF2-40B4-BE49-F238E27FC236}">
                  <a16:creationId xmlns:a16="http://schemas.microsoft.com/office/drawing/2014/main" id="{A464471F-1552-9022-82E3-2AAD844FE344}"/>
                </a:ext>
              </a:extLst>
            </p:cNvPr>
            <p:cNvSpPr>
              <a:spLocks noChangeAspect="1"/>
            </p:cNvSpPr>
            <p:nvPr/>
          </p:nvSpPr>
          <p:spPr bwMode="auto">
            <a:xfrm>
              <a:off x="1847850" y="2319391"/>
              <a:ext cx="123825" cy="115887"/>
            </a:xfrm>
            <a:custGeom>
              <a:avLst/>
              <a:gdLst>
                <a:gd name="T0" fmla="*/ 0 w 175"/>
                <a:gd name="T1" fmla="*/ 95623 h 143"/>
                <a:gd name="T2" fmla="*/ 22556 w 175"/>
                <a:gd name="T3" fmla="*/ 47811 h 143"/>
                <a:gd name="T4" fmla="*/ 45111 w 175"/>
                <a:gd name="T5" fmla="*/ 47811 h 143"/>
                <a:gd name="T6" fmla="*/ 45111 w 175"/>
                <a:gd name="T7" fmla="*/ 47811 h 143"/>
                <a:gd name="T8" fmla="*/ 45111 w 175"/>
                <a:gd name="T9" fmla="*/ 47811 h 143"/>
                <a:gd name="T10" fmla="*/ 22556 w 175"/>
                <a:gd name="T11" fmla="*/ 47811 h 143"/>
                <a:gd name="T12" fmla="*/ 45111 w 175"/>
                <a:gd name="T13" fmla="*/ 47811 h 143"/>
                <a:gd name="T14" fmla="*/ 22556 w 175"/>
                <a:gd name="T15" fmla="*/ 47811 h 143"/>
                <a:gd name="T16" fmla="*/ 90223 w 175"/>
                <a:gd name="T17" fmla="*/ 0 h 143"/>
                <a:gd name="T18" fmla="*/ 90223 w 175"/>
                <a:gd name="T19" fmla="*/ 47811 h 143"/>
                <a:gd name="T20" fmla="*/ 67667 w 175"/>
                <a:gd name="T21" fmla="*/ 47811 h 143"/>
                <a:gd name="T22" fmla="*/ 90223 w 175"/>
                <a:gd name="T23" fmla="*/ 47811 h 143"/>
                <a:gd name="T24" fmla="*/ 90223 w 175"/>
                <a:gd name="T25" fmla="*/ 95623 h 143"/>
                <a:gd name="T26" fmla="*/ 67667 w 175"/>
                <a:gd name="T27" fmla="*/ 143435 h 143"/>
                <a:gd name="T28" fmla="*/ 45111 w 175"/>
                <a:gd name="T29" fmla="*/ 95623 h 143"/>
                <a:gd name="T30" fmla="*/ 0 w 175"/>
                <a:gd name="T31" fmla="*/ 9562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43"/>
                <a:gd name="T50" fmla="*/ 175 w 175"/>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43">
                  <a:moveTo>
                    <a:pt x="0" y="73"/>
                  </a:moveTo>
                  <a:lnTo>
                    <a:pt x="10" y="54"/>
                  </a:lnTo>
                  <a:lnTo>
                    <a:pt x="68" y="64"/>
                  </a:lnTo>
                  <a:lnTo>
                    <a:pt x="58" y="41"/>
                  </a:lnTo>
                  <a:lnTo>
                    <a:pt x="75" y="43"/>
                  </a:lnTo>
                  <a:lnTo>
                    <a:pt x="35" y="32"/>
                  </a:lnTo>
                  <a:lnTo>
                    <a:pt x="55" y="24"/>
                  </a:lnTo>
                  <a:lnTo>
                    <a:pt x="37" y="13"/>
                  </a:lnTo>
                  <a:lnTo>
                    <a:pt x="148" y="0"/>
                  </a:lnTo>
                  <a:lnTo>
                    <a:pt x="151" y="33"/>
                  </a:lnTo>
                  <a:lnTo>
                    <a:pt x="117" y="58"/>
                  </a:lnTo>
                  <a:lnTo>
                    <a:pt x="168" y="64"/>
                  </a:lnTo>
                  <a:lnTo>
                    <a:pt x="175" y="116"/>
                  </a:lnTo>
                  <a:lnTo>
                    <a:pt x="99" y="143"/>
                  </a:lnTo>
                  <a:lnTo>
                    <a:pt x="68" y="102"/>
                  </a:lnTo>
                  <a:lnTo>
                    <a:pt x="0" y="7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 name="Freeform 301">
              <a:extLst>
                <a:ext uri="{FF2B5EF4-FFF2-40B4-BE49-F238E27FC236}">
                  <a16:creationId xmlns:a16="http://schemas.microsoft.com/office/drawing/2014/main" id="{4FD59A77-88E9-728F-C8C3-341EA38FD494}"/>
                </a:ext>
              </a:extLst>
            </p:cNvPr>
            <p:cNvSpPr>
              <a:spLocks noChangeAspect="1"/>
            </p:cNvSpPr>
            <p:nvPr/>
          </p:nvSpPr>
          <p:spPr bwMode="auto">
            <a:xfrm>
              <a:off x="1931988" y="2074916"/>
              <a:ext cx="74613" cy="57150"/>
            </a:xfrm>
            <a:custGeom>
              <a:avLst/>
              <a:gdLst>
                <a:gd name="T0" fmla="*/ 0 w 105"/>
                <a:gd name="T1" fmla="*/ 0 h 72"/>
                <a:gd name="T2" fmla="*/ 23748 w 105"/>
                <a:gd name="T3" fmla="*/ 43383 h 72"/>
                <a:gd name="T4" fmla="*/ 23748 w 105"/>
                <a:gd name="T5" fmla="*/ 43383 h 72"/>
                <a:gd name="T6" fmla="*/ 23748 w 105"/>
                <a:gd name="T7" fmla="*/ 43383 h 72"/>
                <a:gd name="T8" fmla="*/ 23748 w 105"/>
                <a:gd name="T9" fmla="*/ 43383 h 72"/>
                <a:gd name="T10" fmla="*/ 71274 w 105"/>
                <a:gd name="T11" fmla="*/ 43383 h 72"/>
                <a:gd name="T12" fmla="*/ 71274 w 105"/>
                <a:gd name="T13" fmla="*/ 43383 h 72"/>
                <a:gd name="T14" fmla="*/ 0 w 105"/>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2"/>
                <a:gd name="T26" fmla="*/ 105 w 10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2">
                  <a:moveTo>
                    <a:pt x="0" y="0"/>
                  </a:moveTo>
                  <a:lnTo>
                    <a:pt x="13" y="44"/>
                  </a:lnTo>
                  <a:lnTo>
                    <a:pt x="44" y="46"/>
                  </a:lnTo>
                  <a:lnTo>
                    <a:pt x="15" y="51"/>
                  </a:lnTo>
                  <a:lnTo>
                    <a:pt x="30" y="72"/>
                  </a:lnTo>
                  <a:lnTo>
                    <a:pt x="96" y="61"/>
                  </a:lnTo>
                  <a:lnTo>
                    <a:pt x="105" y="35"/>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 name="Freeform 302">
              <a:extLst>
                <a:ext uri="{FF2B5EF4-FFF2-40B4-BE49-F238E27FC236}">
                  <a16:creationId xmlns:a16="http://schemas.microsoft.com/office/drawing/2014/main" id="{77B59D0F-3AFC-FE5B-2544-A3E9ACC8C09E}"/>
                </a:ext>
              </a:extLst>
            </p:cNvPr>
            <p:cNvSpPr>
              <a:spLocks noChangeAspect="1"/>
            </p:cNvSpPr>
            <p:nvPr/>
          </p:nvSpPr>
          <p:spPr bwMode="auto">
            <a:xfrm>
              <a:off x="1960563" y="2165404"/>
              <a:ext cx="350838" cy="127000"/>
            </a:xfrm>
            <a:custGeom>
              <a:avLst/>
              <a:gdLst>
                <a:gd name="T0" fmla="*/ 0 w 505"/>
                <a:gd name="T1" fmla="*/ 0 h 159"/>
                <a:gd name="T2" fmla="*/ 20951 w 505"/>
                <a:gd name="T3" fmla="*/ 0 h 159"/>
                <a:gd name="T4" fmla="*/ 41874 w 505"/>
                <a:gd name="T5" fmla="*/ 0 h 159"/>
                <a:gd name="T6" fmla="*/ 62825 w 505"/>
                <a:gd name="T7" fmla="*/ 0 h 159"/>
                <a:gd name="T8" fmla="*/ 62825 w 505"/>
                <a:gd name="T9" fmla="*/ 0 h 159"/>
                <a:gd name="T10" fmla="*/ 83749 w 505"/>
                <a:gd name="T11" fmla="*/ 0 h 159"/>
                <a:gd name="T12" fmla="*/ 104700 w 505"/>
                <a:gd name="T13" fmla="*/ 0 h 159"/>
                <a:gd name="T14" fmla="*/ 83749 w 505"/>
                <a:gd name="T15" fmla="*/ 0 h 159"/>
                <a:gd name="T16" fmla="*/ 125623 w 505"/>
                <a:gd name="T17" fmla="*/ 0 h 159"/>
                <a:gd name="T18" fmla="*/ 83749 w 505"/>
                <a:gd name="T19" fmla="*/ 0 h 159"/>
                <a:gd name="T20" fmla="*/ 104700 w 505"/>
                <a:gd name="T21" fmla="*/ 43940 h 159"/>
                <a:gd name="T22" fmla="*/ 83749 w 505"/>
                <a:gd name="T23" fmla="*/ 43940 h 159"/>
                <a:gd name="T24" fmla="*/ 104700 w 505"/>
                <a:gd name="T25" fmla="*/ 43940 h 159"/>
                <a:gd name="T26" fmla="*/ 125623 w 505"/>
                <a:gd name="T27" fmla="*/ 43940 h 159"/>
                <a:gd name="T28" fmla="*/ 125623 w 505"/>
                <a:gd name="T29" fmla="*/ 43940 h 159"/>
                <a:gd name="T30" fmla="*/ 188449 w 505"/>
                <a:gd name="T31" fmla="*/ 43940 h 159"/>
                <a:gd name="T32" fmla="*/ 230323 w 505"/>
                <a:gd name="T33" fmla="*/ 43940 h 159"/>
                <a:gd name="T34" fmla="*/ 272225 w 505"/>
                <a:gd name="T35" fmla="*/ 43940 h 159"/>
                <a:gd name="T36" fmla="*/ 251274 w 505"/>
                <a:gd name="T37" fmla="*/ 43940 h 159"/>
                <a:gd name="T38" fmla="*/ 251274 w 505"/>
                <a:gd name="T39" fmla="*/ 87880 h 159"/>
                <a:gd name="T40" fmla="*/ 230323 w 505"/>
                <a:gd name="T41" fmla="*/ 87880 h 159"/>
                <a:gd name="T42" fmla="*/ 209400 w 505"/>
                <a:gd name="T43" fmla="*/ 87880 h 159"/>
                <a:gd name="T44" fmla="*/ 209400 w 505"/>
                <a:gd name="T45" fmla="*/ 87880 h 159"/>
                <a:gd name="T46" fmla="*/ 188449 w 505"/>
                <a:gd name="T47" fmla="*/ 87880 h 159"/>
                <a:gd name="T48" fmla="*/ 146574 w 505"/>
                <a:gd name="T49" fmla="*/ 87880 h 159"/>
                <a:gd name="T50" fmla="*/ 125623 w 505"/>
                <a:gd name="T51" fmla="*/ 87880 h 159"/>
                <a:gd name="T52" fmla="*/ 104700 w 505"/>
                <a:gd name="T53" fmla="*/ 87880 h 159"/>
                <a:gd name="T54" fmla="*/ 83749 w 505"/>
                <a:gd name="T55" fmla="*/ 87880 h 159"/>
                <a:gd name="T56" fmla="*/ 83749 w 505"/>
                <a:gd name="T57" fmla="*/ 87880 h 159"/>
                <a:gd name="T58" fmla="*/ 62825 w 505"/>
                <a:gd name="T59" fmla="*/ 0 h 159"/>
                <a:gd name="T60" fmla="*/ 41874 w 505"/>
                <a:gd name="T61" fmla="*/ 0 h 159"/>
                <a:gd name="T62" fmla="*/ 0 w 505"/>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
                <a:gd name="T97" fmla="*/ 0 h 159"/>
                <a:gd name="T98" fmla="*/ 505 w 50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 h="159">
                  <a:moveTo>
                    <a:pt x="0" y="25"/>
                  </a:moveTo>
                  <a:lnTo>
                    <a:pt x="32" y="0"/>
                  </a:lnTo>
                  <a:lnTo>
                    <a:pt x="76" y="13"/>
                  </a:lnTo>
                  <a:lnTo>
                    <a:pt x="106" y="25"/>
                  </a:lnTo>
                  <a:lnTo>
                    <a:pt x="97" y="43"/>
                  </a:lnTo>
                  <a:lnTo>
                    <a:pt x="155" y="27"/>
                  </a:lnTo>
                  <a:lnTo>
                    <a:pt x="192" y="43"/>
                  </a:lnTo>
                  <a:lnTo>
                    <a:pt x="161" y="43"/>
                  </a:lnTo>
                  <a:lnTo>
                    <a:pt x="225" y="56"/>
                  </a:lnTo>
                  <a:lnTo>
                    <a:pt x="155" y="61"/>
                  </a:lnTo>
                  <a:lnTo>
                    <a:pt x="192" y="71"/>
                  </a:lnTo>
                  <a:lnTo>
                    <a:pt x="164" y="84"/>
                  </a:lnTo>
                  <a:lnTo>
                    <a:pt x="199" y="74"/>
                  </a:lnTo>
                  <a:lnTo>
                    <a:pt x="230" y="105"/>
                  </a:lnTo>
                  <a:lnTo>
                    <a:pt x="239" y="90"/>
                  </a:lnTo>
                  <a:lnTo>
                    <a:pt x="331" y="105"/>
                  </a:lnTo>
                  <a:lnTo>
                    <a:pt x="427" y="75"/>
                  </a:lnTo>
                  <a:lnTo>
                    <a:pt x="505" y="109"/>
                  </a:lnTo>
                  <a:lnTo>
                    <a:pt x="481" y="126"/>
                  </a:lnTo>
                  <a:lnTo>
                    <a:pt x="490" y="153"/>
                  </a:lnTo>
                  <a:lnTo>
                    <a:pt x="444" y="159"/>
                  </a:lnTo>
                  <a:lnTo>
                    <a:pt x="390" y="133"/>
                  </a:lnTo>
                  <a:lnTo>
                    <a:pt x="390" y="153"/>
                  </a:lnTo>
                  <a:lnTo>
                    <a:pt x="364" y="157"/>
                  </a:lnTo>
                  <a:lnTo>
                    <a:pt x="250" y="159"/>
                  </a:lnTo>
                  <a:lnTo>
                    <a:pt x="239" y="138"/>
                  </a:lnTo>
                  <a:lnTo>
                    <a:pt x="211" y="157"/>
                  </a:lnTo>
                  <a:lnTo>
                    <a:pt x="175" y="138"/>
                  </a:lnTo>
                  <a:lnTo>
                    <a:pt x="153" y="150"/>
                  </a:lnTo>
                  <a:lnTo>
                    <a:pt x="109" y="47"/>
                  </a:lnTo>
                  <a:lnTo>
                    <a:pt x="58" y="57"/>
                  </a:lnTo>
                  <a:lnTo>
                    <a:pt x="0" y="25"/>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 name="Freeform 303">
              <a:extLst>
                <a:ext uri="{FF2B5EF4-FFF2-40B4-BE49-F238E27FC236}">
                  <a16:creationId xmlns:a16="http://schemas.microsoft.com/office/drawing/2014/main" id="{CFCB3DD3-E293-942C-29D7-6F98C703FD07}"/>
                </a:ext>
              </a:extLst>
            </p:cNvPr>
            <p:cNvSpPr>
              <a:spLocks noChangeAspect="1"/>
            </p:cNvSpPr>
            <p:nvPr/>
          </p:nvSpPr>
          <p:spPr bwMode="auto">
            <a:xfrm>
              <a:off x="1973263" y="1944741"/>
              <a:ext cx="230188" cy="169862"/>
            </a:xfrm>
            <a:custGeom>
              <a:avLst/>
              <a:gdLst>
                <a:gd name="T0" fmla="*/ 0 w 329"/>
                <a:gd name="T1" fmla="*/ 43785 h 213"/>
                <a:gd name="T2" fmla="*/ 43309 w 329"/>
                <a:gd name="T3" fmla="*/ 0 h 213"/>
                <a:gd name="T4" fmla="*/ 21669 w 329"/>
                <a:gd name="T5" fmla="*/ 0 h 213"/>
                <a:gd name="T6" fmla="*/ 64978 w 329"/>
                <a:gd name="T7" fmla="*/ 0 h 213"/>
                <a:gd name="T8" fmla="*/ 43309 w 329"/>
                <a:gd name="T9" fmla="*/ 0 h 213"/>
                <a:gd name="T10" fmla="*/ 86647 w 329"/>
                <a:gd name="T11" fmla="*/ 0 h 213"/>
                <a:gd name="T12" fmla="*/ 86647 w 329"/>
                <a:gd name="T13" fmla="*/ 0 h 213"/>
                <a:gd name="T14" fmla="*/ 108287 w 329"/>
                <a:gd name="T15" fmla="*/ 0 h 213"/>
                <a:gd name="T16" fmla="*/ 129956 w 329"/>
                <a:gd name="T17" fmla="*/ 43785 h 213"/>
                <a:gd name="T18" fmla="*/ 129956 w 329"/>
                <a:gd name="T19" fmla="*/ 43785 h 213"/>
                <a:gd name="T20" fmla="*/ 151625 w 329"/>
                <a:gd name="T21" fmla="*/ 43785 h 213"/>
                <a:gd name="T22" fmla="*/ 151625 w 329"/>
                <a:gd name="T23" fmla="*/ 43785 h 213"/>
                <a:gd name="T24" fmla="*/ 151625 w 329"/>
                <a:gd name="T25" fmla="*/ 43785 h 213"/>
                <a:gd name="T26" fmla="*/ 151625 w 329"/>
                <a:gd name="T27" fmla="*/ 43785 h 213"/>
                <a:gd name="T28" fmla="*/ 173265 w 329"/>
                <a:gd name="T29" fmla="*/ 43785 h 213"/>
                <a:gd name="T30" fmla="*/ 194934 w 329"/>
                <a:gd name="T31" fmla="*/ 87623 h 213"/>
                <a:gd name="T32" fmla="*/ 151625 w 329"/>
                <a:gd name="T33" fmla="*/ 87623 h 213"/>
                <a:gd name="T34" fmla="*/ 151625 w 329"/>
                <a:gd name="T35" fmla="*/ 87623 h 213"/>
                <a:gd name="T36" fmla="*/ 129956 w 329"/>
                <a:gd name="T37" fmla="*/ 87623 h 213"/>
                <a:gd name="T38" fmla="*/ 129956 w 329"/>
                <a:gd name="T39" fmla="*/ 131409 h 213"/>
                <a:gd name="T40" fmla="*/ 108287 w 329"/>
                <a:gd name="T41" fmla="*/ 87623 h 213"/>
                <a:gd name="T42" fmla="*/ 108287 w 329"/>
                <a:gd name="T43" fmla="*/ 131409 h 213"/>
                <a:gd name="T44" fmla="*/ 64978 w 329"/>
                <a:gd name="T45" fmla="*/ 131409 h 213"/>
                <a:gd name="T46" fmla="*/ 64978 w 329"/>
                <a:gd name="T47" fmla="*/ 87623 h 213"/>
                <a:gd name="T48" fmla="*/ 86647 w 329"/>
                <a:gd name="T49" fmla="*/ 87623 h 213"/>
                <a:gd name="T50" fmla="*/ 64978 w 329"/>
                <a:gd name="T51" fmla="*/ 87623 h 213"/>
                <a:gd name="T52" fmla="*/ 43309 w 329"/>
                <a:gd name="T53" fmla="*/ 87623 h 213"/>
                <a:gd name="T54" fmla="*/ 64978 w 329"/>
                <a:gd name="T55" fmla="*/ 87623 h 213"/>
                <a:gd name="T56" fmla="*/ 43309 w 329"/>
                <a:gd name="T57" fmla="*/ 87623 h 213"/>
                <a:gd name="T58" fmla="*/ 108287 w 329"/>
                <a:gd name="T59" fmla="*/ 87623 h 213"/>
                <a:gd name="T60" fmla="*/ 43309 w 329"/>
                <a:gd name="T61" fmla="*/ 87623 h 213"/>
                <a:gd name="T62" fmla="*/ 21669 w 329"/>
                <a:gd name="T63" fmla="*/ 43785 h 213"/>
                <a:gd name="T64" fmla="*/ 43309 w 329"/>
                <a:gd name="T65" fmla="*/ 43785 h 213"/>
                <a:gd name="T66" fmla="*/ 21669 w 329"/>
                <a:gd name="T67" fmla="*/ 43785 h 213"/>
                <a:gd name="T68" fmla="*/ 21669 w 329"/>
                <a:gd name="T69" fmla="*/ 43785 h 213"/>
                <a:gd name="T70" fmla="*/ 21669 w 329"/>
                <a:gd name="T71" fmla="*/ 43785 h 213"/>
                <a:gd name="T72" fmla="*/ 43309 w 329"/>
                <a:gd name="T73" fmla="*/ 43785 h 213"/>
                <a:gd name="T74" fmla="*/ 0 w 329"/>
                <a:gd name="T75" fmla="*/ 43785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9"/>
                <a:gd name="T115" fmla="*/ 0 h 213"/>
                <a:gd name="T116" fmla="*/ 329 w 3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9" h="213">
                  <a:moveTo>
                    <a:pt x="0" y="67"/>
                  </a:moveTo>
                  <a:lnTo>
                    <a:pt x="82" y="54"/>
                  </a:lnTo>
                  <a:lnTo>
                    <a:pt x="39" y="26"/>
                  </a:lnTo>
                  <a:lnTo>
                    <a:pt x="109" y="12"/>
                  </a:lnTo>
                  <a:lnTo>
                    <a:pt x="53" y="0"/>
                  </a:lnTo>
                  <a:lnTo>
                    <a:pt x="141" y="16"/>
                  </a:lnTo>
                  <a:lnTo>
                    <a:pt x="165" y="56"/>
                  </a:lnTo>
                  <a:lnTo>
                    <a:pt x="212" y="57"/>
                  </a:lnTo>
                  <a:lnTo>
                    <a:pt x="229" y="85"/>
                  </a:lnTo>
                  <a:lnTo>
                    <a:pt x="232" y="66"/>
                  </a:lnTo>
                  <a:lnTo>
                    <a:pt x="256" y="67"/>
                  </a:lnTo>
                  <a:lnTo>
                    <a:pt x="247" y="85"/>
                  </a:lnTo>
                  <a:lnTo>
                    <a:pt x="271" y="98"/>
                  </a:lnTo>
                  <a:lnTo>
                    <a:pt x="256" y="116"/>
                  </a:lnTo>
                  <a:lnTo>
                    <a:pt x="308" y="115"/>
                  </a:lnTo>
                  <a:lnTo>
                    <a:pt x="329" y="142"/>
                  </a:lnTo>
                  <a:lnTo>
                    <a:pt x="267" y="152"/>
                  </a:lnTo>
                  <a:lnTo>
                    <a:pt x="250" y="177"/>
                  </a:lnTo>
                  <a:lnTo>
                    <a:pt x="239" y="150"/>
                  </a:lnTo>
                  <a:lnTo>
                    <a:pt x="222" y="211"/>
                  </a:lnTo>
                  <a:lnTo>
                    <a:pt x="182" y="180"/>
                  </a:lnTo>
                  <a:lnTo>
                    <a:pt x="203" y="213"/>
                  </a:lnTo>
                  <a:lnTo>
                    <a:pt x="124" y="208"/>
                  </a:lnTo>
                  <a:lnTo>
                    <a:pt x="101" y="191"/>
                  </a:lnTo>
                  <a:lnTo>
                    <a:pt x="137" y="189"/>
                  </a:lnTo>
                  <a:lnTo>
                    <a:pt x="99" y="183"/>
                  </a:lnTo>
                  <a:lnTo>
                    <a:pt x="87" y="172"/>
                  </a:lnTo>
                  <a:lnTo>
                    <a:pt x="109" y="172"/>
                  </a:lnTo>
                  <a:lnTo>
                    <a:pt x="76" y="157"/>
                  </a:lnTo>
                  <a:lnTo>
                    <a:pt x="179" y="139"/>
                  </a:lnTo>
                  <a:lnTo>
                    <a:pt x="53" y="142"/>
                  </a:lnTo>
                  <a:lnTo>
                    <a:pt x="29" y="122"/>
                  </a:lnTo>
                  <a:lnTo>
                    <a:pt x="76" y="112"/>
                  </a:lnTo>
                  <a:lnTo>
                    <a:pt x="5" y="98"/>
                  </a:lnTo>
                  <a:lnTo>
                    <a:pt x="21" y="97"/>
                  </a:lnTo>
                  <a:lnTo>
                    <a:pt x="1" y="82"/>
                  </a:lnTo>
                  <a:lnTo>
                    <a:pt x="82" y="82"/>
                  </a:lnTo>
                  <a:lnTo>
                    <a:pt x="0" y="6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 name="Freeform 304">
              <a:extLst>
                <a:ext uri="{FF2B5EF4-FFF2-40B4-BE49-F238E27FC236}">
                  <a16:creationId xmlns:a16="http://schemas.microsoft.com/office/drawing/2014/main" id="{4135B703-2815-A1CD-A6E1-A129AF213A2A}"/>
                </a:ext>
              </a:extLst>
            </p:cNvPr>
            <p:cNvSpPr>
              <a:spLocks noChangeAspect="1"/>
            </p:cNvSpPr>
            <p:nvPr/>
          </p:nvSpPr>
          <p:spPr bwMode="auto">
            <a:xfrm>
              <a:off x="1973263" y="2240016"/>
              <a:ext cx="57150" cy="42862"/>
            </a:xfrm>
            <a:custGeom>
              <a:avLst/>
              <a:gdLst>
                <a:gd name="T0" fmla="*/ 0 w 82"/>
                <a:gd name="T1" fmla="*/ 43384 h 54"/>
                <a:gd name="T2" fmla="*/ 20736 w 82"/>
                <a:gd name="T3" fmla="*/ 0 h 54"/>
                <a:gd name="T4" fmla="*/ 41473 w 82"/>
                <a:gd name="T5" fmla="*/ 43384 h 54"/>
                <a:gd name="T6" fmla="*/ 41473 w 82"/>
                <a:gd name="T7" fmla="*/ 43384 h 54"/>
                <a:gd name="T8" fmla="*/ 0 w 82"/>
                <a:gd name="T9" fmla="*/ 43384 h 54"/>
                <a:gd name="T10" fmla="*/ 0 60000 65536"/>
                <a:gd name="T11" fmla="*/ 0 60000 65536"/>
                <a:gd name="T12" fmla="*/ 0 60000 65536"/>
                <a:gd name="T13" fmla="*/ 0 60000 65536"/>
                <a:gd name="T14" fmla="*/ 0 60000 65536"/>
                <a:gd name="T15" fmla="*/ 0 w 82"/>
                <a:gd name="T16" fmla="*/ 0 h 54"/>
                <a:gd name="T17" fmla="*/ 82 w 82"/>
                <a:gd name="T18" fmla="*/ 54 h 54"/>
              </a:gdLst>
              <a:ahLst/>
              <a:cxnLst>
                <a:cxn ang="T10">
                  <a:pos x="T0" y="T1"/>
                </a:cxn>
                <a:cxn ang="T11">
                  <a:pos x="T2" y="T3"/>
                </a:cxn>
                <a:cxn ang="T12">
                  <a:pos x="T4" y="T5"/>
                </a:cxn>
                <a:cxn ang="T13">
                  <a:pos x="T6" y="T7"/>
                </a:cxn>
                <a:cxn ang="T14">
                  <a:pos x="T8" y="T9"/>
                </a:cxn>
              </a:cxnLst>
              <a:rect l="T15" t="T16" r="T17" b="T18"/>
              <a:pathLst>
                <a:path w="82" h="54">
                  <a:moveTo>
                    <a:pt x="0" y="37"/>
                  </a:moveTo>
                  <a:lnTo>
                    <a:pt x="14" y="0"/>
                  </a:lnTo>
                  <a:lnTo>
                    <a:pt x="66" y="12"/>
                  </a:lnTo>
                  <a:lnTo>
                    <a:pt x="82" y="54"/>
                  </a:lnTo>
                  <a:lnTo>
                    <a:pt x="0" y="3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 name="Freeform 305">
              <a:extLst>
                <a:ext uri="{FF2B5EF4-FFF2-40B4-BE49-F238E27FC236}">
                  <a16:creationId xmlns:a16="http://schemas.microsoft.com/office/drawing/2014/main" id="{9FE7A384-0E88-A907-D501-98DAFACB816A}"/>
                </a:ext>
              </a:extLst>
            </p:cNvPr>
            <p:cNvSpPr>
              <a:spLocks noChangeAspect="1"/>
            </p:cNvSpPr>
            <p:nvPr/>
          </p:nvSpPr>
          <p:spPr bwMode="auto">
            <a:xfrm>
              <a:off x="1973263" y="2132066"/>
              <a:ext cx="65088" cy="17462"/>
            </a:xfrm>
            <a:custGeom>
              <a:avLst/>
              <a:gdLst>
                <a:gd name="T0" fmla="*/ 0 w 91"/>
                <a:gd name="T1" fmla="*/ 63514 h 20"/>
                <a:gd name="T2" fmla="*/ 24120 w 91"/>
                <a:gd name="T3" fmla="*/ 63514 h 20"/>
                <a:gd name="T4" fmla="*/ 48240 w 91"/>
                <a:gd name="T5" fmla="*/ 63514 h 20"/>
                <a:gd name="T6" fmla="*/ 24120 w 91"/>
                <a:gd name="T7" fmla="*/ 0 h 20"/>
                <a:gd name="T8" fmla="*/ 0 w 91"/>
                <a:gd name="T9" fmla="*/ 63514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0" y="7"/>
                  </a:moveTo>
                  <a:lnTo>
                    <a:pt x="21" y="20"/>
                  </a:lnTo>
                  <a:lnTo>
                    <a:pt x="91" y="7"/>
                  </a:lnTo>
                  <a:lnTo>
                    <a:pt x="24" y="0"/>
                  </a:lnTo>
                  <a:lnTo>
                    <a:pt x="0" y="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 name="Freeform 306">
              <a:extLst>
                <a:ext uri="{FF2B5EF4-FFF2-40B4-BE49-F238E27FC236}">
                  <a16:creationId xmlns:a16="http://schemas.microsoft.com/office/drawing/2014/main" id="{74F593B9-2629-7DCD-5EB4-CAEC5C988976}"/>
                </a:ext>
              </a:extLst>
            </p:cNvPr>
            <p:cNvSpPr>
              <a:spLocks noChangeAspect="1"/>
            </p:cNvSpPr>
            <p:nvPr/>
          </p:nvSpPr>
          <p:spPr bwMode="auto">
            <a:xfrm>
              <a:off x="1987550" y="2313041"/>
              <a:ext cx="107950" cy="90487"/>
            </a:xfrm>
            <a:custGeom>
              <a:avLst/>
              <a:gdLst>
                <a:gd name="T0" fmla="*/ 0 w 157"/>
                <a:gd name="T1" fmla="*/ 51874 h 110"/>
                <a:gd name="T2" fmla="*/ 20005 w 157"/>
                <a:gd name="T3" fmla="*/ 103809 h 110"/>
                <a:gd name="T4" fmla="*/ 20005 w 157"/>
                <a:gd name="T5" fmla="*/ 103809 h 110"/>
                <a:gd name="T6" fmla="*/ 20005 w 157"/>
                <a:gd name="T7" fmla="*/ 103809 h 110"/>
                <a:gd name="T8" fmla="*/ 20005 w 157"/>
                <a:gd name="T9" fmla="*/ 103809 h 110"/>
                <a:gd name="T10" fmla="*/ 40011 w 157"/>
                <a:gd name="T11" fmla="*/ 103809 h 110"/>
                <a:gd name="T12" fmla="*/ 20005 w 157"/>
                <a:gd name="T13" fmla="*/ 103809 h 110"/>
                <a:gd name="T14" fmla="*/ 60016 w 157"/>
                <a:gd name="T15" fmla="*/ 103809 h 110"/>
                <a:gd name="T16" fmla="*/ 80022 w 157"/>
                <a:gd name="T17" fmla="*/ 51874 h 110"/>
                <a:gd name="T18" fmla="*/ 20005 w 157"/>
                <a:gd name="T19" fmla="*/ 0 h 110"/>
                <a:gd name="T20" fmla="*/ 20005 w 157"/>
                <a:gd name="T21" fmla="*/ 51874 h 110"/>
                <a:gd name="T22" fmla="*/ 0 w 157"/>
                <a:gd name="T23" fmla="*/ 5187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10"/>
                <a:gd name="T38" fmla="*/ 157 w 157"/>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10">
                  <a:moveTo>
                    <a:pt x="0" y="17"/>
                  </a:moveTo>
                  <a:lnTo>
                    <a:pt x="3" y="69"/>
                  </a:lnTo>
                  <a:lnTo>
                    <a:pt x="21" y="80"/>
                  </a:lnTo>
                  <a:lnTo>
                    <a:pt x="14" y="109"/>
                  </a:lnTo>
                  <a:lnTo>
                    <a:pt x="38" y="110"/>
                  </a:lnTo>
                  <a:lnTo>
                    <a:pt x="64" y="86"/>
                  </a:lnTo>
                  <a:lnTo>
                    <a:pt x="38" y="69"/>
                  </a:lnTo>
                  <a:lnTo>
                    <a:pt x="103" y="69"/>
                  </a:lnTo>
                  <a:lnTo>
                    <a:pt x="157" y="5"/>
                  </a:lnTo>
                  <a:lnTo>
                    <a:pt x="11" y="0"/>
                  </a:lnTo>
                  <a:lnTo>
                    <a:pt x="31" y="20"/>
                  </a:lnTo>
                  <a:lnTo>
                    <a:pt x="0" y="1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 name="Freeform 307">
              <a:extLst>
                <a:ext uri="{FF2B5EF4-FFF2-40B4-BE49-F238E27FC236}">
                  <a16:creationId xmlns:a16="http://schemas.microsoft.com/office/drawing/2014/main" id="{A7F5D0A4-86FF-BA7F-198F-3010A472DC77}"/>
                </a:ext>
              </a:extLst>
            </p:cNvPr>
            <p:cNvSpPr>
              <a:spLocks noChangeAspect="1"/>
            </p:cNvSpPr>
            <p:nvPr/>
          </p:nvSpPr>
          <p:spPr bwMode="auto">
            <a:xfrm>
              <a:off x="2060575" y="1841554"/>
              <a:ext cx="630238" cy="371475"/>
            </a:xfrm>
            <a:custGeom>
              <a:avLst/>
              <a:gdLst>
                <a:gd name="T0" fmla="*/ 21343 w 903"/>
                <a:gd name="T1" fmla="*/ 94205 h 459"/>
                <a:gd name="T2" fmla="*/ 42658 w 903"/>
                <a:gd name="T3" fmla="*/ 141307 h 459"/>
                <a:gd name="T4" fmla="*/ 106660 w 903"/>
                <a:gd name="T5" fmla="*/ 141307 h 459"/>
                <a:gd name="T6" fmla="*/ 106660 w 903"/>
                <a:gd name="T7" fmla="*/ 141307 h 459"/>
                <a:gd name="T8" fmla="*/ 85345 w 903"/>
                <a:gd name="T9" fmla="*/ 141307 h 459"/>
                <a:gd name="T10" fmla="*/ 128004 w 903"/>
                <a:gd name="T11" fmla="*/ 141307 h 459"/>
                <a:gd name="T12" fmla="*/ 192006 w 903"/>
                <a:gd name="T13" fmla="*/ 141307 h 459"/>
                <a:gd name="T14" fmla="*/ 256007 w 903"/>
                <a:gd name="T15" fmla="*/ 141307 h 459"/>
                <a:gd name="T16" fmla="*/ 192006 w 903"/>
                <a:gd name="T17" fmla="*/ 188410 h 459"/>
                <a:gd name="T18" fmla="*/ 85345 w 903"/>
                <a:gd name="T19" fmla="*/ 188410 h 459"/>
                <a:gd name="T20" fmla="*/ 85345 w 903"/>
                <a:gd name="T21" fmla="*/ 188410 h 459"/>
                <a:gd name="T22" fmla="*/ 170663 w 903"/>
                <a:gd name="T23" fmla="*/ 235569 h 459"/>
                <a:gd name="T24" fmla="*/ 106660 w 903"/>
                <a:gd name="T25" fmla="*/ 235569 h 459"/>
                <a:gd name="T26" fmla="*/ 106660 w 903"/>
                <a:gd name="T27" fmla="*/ 282672 h 459"/>
                <a:gd name="T28" fmla="*/ 106660 w 903"/>
                <a:gd name="T29" fmla="*/ 235569 h 459"/>
                <a:gd name="T30" fmla="*/ 106660 w 903"/>
                <a:gd name="T31" fmla="*/ 282672 h 459"/>
                <a:gd name="T32" fmla="*/ 106660 w 903"/>
                <a:gd name="T33" fmla="*/ 282672 h 459"/>
                <a:gd name="T34" fmla="*/ 106660 w 903"/>
                <a:gd name="T35" fmla="*/ 329774 h 459"/>
                <a:gd name="T36" fmla="*/ 85345 w 903"/>
                <a:gd name="T37" fmla="*/ 329774 h 459"/>
                <a:gd name="T38" fmla="*/ 64002 w 903"/>
                <a:gd name="T39" fmla="*/ 329774 h 459"/>
                <a:gd name="T40" fmla="*/ 106660 w 903"/>
                <a:gd name="T41" fmla="*/ 376877 h 459"/>
                <a:gd name="T42" fmla="*/ 149347 w 903"/>
                <a:gd name="T43" fmla="*/ 329774 h 459"/>
                <a:gd name="T44" fmla="*/ 170663 w 903"/>
                <a:gd name="T45" fmla="*/ 329774 h 459"/>
                <a:gd name="T46" fmla="*/ 170663 w 903"/>
                <a:gd name="T47" fmla="*/ 376877 h 459"/>
                <a:gd name="T48" fmla="*/ 213349 w 903"/>
                <a:gd name="T49" fmla="*/ 329774 h 459"/>
                <a:gd name="T50" fmla="*/ 213349 w 903"/>
                <a:gd name="T51" fmla="*/ 329774 h 459"/>
                <a:gd name="T52" fmla="*/ 256007 w 903"/>
                <a:gd name="T53" fmla="*/ 282672 h 459"/>
                <a:gd name="T54" fmla="*/ 256007 w 903"/>
                <a:gd name="T55" fmla="*/ 282672 h 459"/>
                <a:gd name="T56" fmla="*/ 256007 w 903"/>
                <a:gd name="T57" fmla="*/ 235569 h 459"/>
                <a:gd name="T58" fmla="*/ 234664 w 903"/>
                <a:gd name="T59" fmla="*/ 235569 h 459"/>
                <a:gd name="T60" fmla="*/ 234664 w 903"/>
                <a:gd name="T61" fmla="*/ 235569 h 459"/>
                <a:gd name="T62" fmla="*/ 320009 w 903"/>
                <a:gd name="T63" fmla="*/ 188410 h 459"/>
                <a:gd name="T64" fmla="*/ 341352 w 903"/>
                <a:gd name="T65" fmla="*/ 188410 h 459"/>
                <a:gd name="T66" fmla="*/ 448013 w 903"/>
                <a:gd name="T67" fmla="*/ 94205 h 459"/>
                <a:gd name="T68" fmla="*/ 362668 w 903"/>
                <a:gd name="T69" fmla="*/ 94205 h 459"/>
                <a:gd name="T70" fmla="*/ 490672 w 903"/>
                <a:gd name="T71" fmla="*/ 94205 h 459"/>
                <a:gd name="T72" fmla="*/ 448013 w 903"/>
                <a:gd name="T73" fmla="*/ 47103 h 459"/>
                <a:gd name="T74" fmla="*/ 298666 w 903"/>
                <a:gd name="T75" fmla="*/ 0 h 459"/>
                <a:gd name="T76" fmla="*/ 256007 w 903"/>
                <a:gd name="T77" fmla="*/ 47103 h 459"/>
                <a:gd name="T78" fmla="*/ 234664 w 903"/>
                <a:gd name="T79" fmla="*/ 47103 h 459"/>
                <a:gd name="T80" fmla="*/ 192006 w 903"/>
                <a:gd name="T81" fmla="*/ 47103 h 459"/>
                <a:gd name="T82" fmla="*/ 149347 w 903"/>
                <a:gd name="T83" fmla="*/ 47103 h 459"/>
                <a:gd name="T84" fmla="*/ 170663 w 903"/>
                <a:gd name="T85" fmla="*/ 94205 h 459"/>
                <a:gd name="T86" fmla="*/ 106660 w 903"/>
                <a:gd name="T87" fmla="*/ 9420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459"/>
                <a:gd name="T134" fmla="*/ 903 w 903"/>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459">
                  <a:moveTo>
                    <a:pt x="0" y="108"/>
                  </a:moveTo>
                  <a:lnTo>
                    <a:pt x="81" y="108"/>
                  </a:lnTo>
                  <a:lnTo>
                    <a:pt x="52" y="125"/>
                  </a:lnTo>
                  <a:lnTo>
                    <a:pt x="164" y="113"/>
                  </a:lnTo>
                  <a:lnTo>
                    <a:pt x="67" y="125"/>
                  </a:lnTo>
                  <a:lnTo>
                    <a:pt x="96" y="131"/>
                  </a:lnTo>
                  <a:lnTo>
                    <a:pt x="64" y="134"/>
                  </a:lnTo>
                  <a:lnTo>
                    <a:pt x="78" y="147"/>
                  </a:lnTo>
                  <a:lnTo>
                    <a:pt x="221" y="130"/>
                  </a:lnTo>
                  <a:lnTo>
                    <a:pt x="81" y="157"/>
                  </a:lnTo>
                  <a:lnTo>
                    <a:pt x="142" y="178"/>
                  </a:lnTo>
                  <a:lnTo>
                    <a:pt x="197" y="145"/>
                  </a:lnTo>
                  <a:lnTo>
                    <a:pt x="290" y="141"/>
                  </a:lnTo>
                  <a:lnTo>
                    <a:pt x="191" y="152"/>
                  </a:lnTo>
                  <a:lnTo>
                    <a:pt x="167" y="178"/>
                  </a:lnTo>
                  <a:lnTo>
                    <a:pt x="227" y="182"/>
                  </a:lnTo>
                  <a:lnTo>
                    <a:pt x="290" y="155"/>
                  </a:lnTo>
                  <a:lnTo>
                    <a:pt x="246" y="179"/>
                  </a:lnTo>
                  <a:lnTo>
                    <a:pt x="290" y="179"/>
                  </a:lnTo>
                  <a:lnTo>
                    <a:pt x="357" y="161"/>
                  </a:lnTo>
                  <a:lnTo>
                    <a:pt x="350" y="135"/>
                  </a:lnTo>
                  <a:lnTo>
                    <a:pt x="423" y="116"/>
                  </a:lnTo>
                  <a:lnTo>
                    <a:pt x="371" y="158"/>
                  </a:lnTo>
                  <a:lnTo>
                    <a:pt x="484" y="151"/>
                  </a:lnTo>
                  <a:lnTo>
                    <a:pt x="252" y="193"/>
                  </a:lnTo>
                  <a:lnTo>
                    <a:pt x="306" y="237"/>
                  </a:lnTo>
                  <a:lnTo>
                    <a:pt x="351" y="237"/>
                  </a:lnTo>
                  <a:lnTo>
                    <a:pt x="329" y="247"/>
                  </a:lnTo>
                  <a:lnTo>
                    <a:pt x="238" y="199"/>
                  </a:lnTo>
                  <a:lnTo>
                    <a:pt x="163" y="193"/>
                  </a:lnTo>
                  <a:lnTo>
                    <a:pt x="160" y="213"/>
                  </a:lnTo>
                  <a:lnTo>
                    <a:pt x="194" y="222"/>
                  </a:lnTo>
                  <a:lnTo>
                    <a:pt x="161" y="229"/>
                  </a:lnTo>
                  <a:lnTo>
                    <a:pt x="252" y="278"/>
                  </a:lnTo>
                  <a:lnTo>
                    <a:pt x="215" y="281"/>
                  </a:lnTo>
                  <a:lnTo>
                    <a:pt x="307" y="284"/>
                  </a:lnTo>
                  <a:lnTo>
                    <a:pt x="255" y="295"/>
                  </a:lnTo>
                  <a:lnTo>
                    <a:pt x="283" y="312"/>
                  </a:lnTo>
                  <a:lnTo>
                    <a:pt x="201" y="285"/>
                  </a:lnTo>
                  <a:lnTo>
                    <a:pt x="152" y="297"/>
                  </a:lnTo>
                  <a:lnTo>
                    <a:pt x="133" y="338"/>
                  </a:lnTo>
                  <a:lnTo>
                    <a:pt x="180" y="323"/>
                  </a:lnTo>
                  <a:lnTo>
                    <a:pt x="173" y="338"/>
                  </a:lnTo>
                  <a:lnTo>
                    <a:pt x="190" y="338"/>
                  </a:lnTo>
                  <a:lnTo>
                    <a:pt x="218" y="308"/>
                  </a:lnTo>
                  <a:lnTo>
                    <a:pt x="207" y="333"/>
                  </a:lnTo>
                  <a:lnTo>
                    <a:pt x="234" y="336"/>
                  </a:lnTo>
                  <a:lnTo>
                    <a:pt x="184" y="349"/>
                  </a:lnTo>
                  <a:lnTo>
                    <a:pt x="215" y="350"/>
                  </a:lnTo>
                  <a:lnTo>
                    <a:pt x="190" y="357"/>
                  </a:lnTo>
                  <a:lnTo>
                    <a:pt x="211" y="376"/>
                  </a:lnTo>
                  <a:lnTo>
                    <a:pt x="246" y="376"/>
                  </a:lnTo>
                  <a:lnTo>
                    <a:pt x="283" y="342"/>
                  </a:lnTo>
                  <a:lnTo>
                    <a:pt x="221" y="390"/>
                  </a:lnTo>
                  <a:lnTo>
                    <a:pt x="161" y="355"/>
                  </a:lnTo>
                  <a:lnTo>
                    <a:pt x="108" y="360"/>
                  </a:lnTo>
                  <a:lnTo>
                    <a:pt x="153" y="397"/>
                  </a:lnTo>
                  <a:lnTo>
                    <a:pt x="78" y="418"/>
                  </a:lnTo>
                  <a:lnTo>
                    <a:pt x="84" y="444"/>
                  </a:lnTo>
                  <a:lnTo>
                    <a:pt x="99" y="420"/>
                  </a:lnTo>
                  <a:lnTo>
                    <a:pt x="102" y="444"/>
                  </a:lnTo>
                  <a:lnTo>
                    <a:pt x="154" y="432"/>
                  </a:lnTo>
                  <a:lnTo>
                    <a:pt x="191" y="455"/>
                  </a:lnTo>
                  <a:lnTo>
                    <a:pt x="218" y="454"/>
                  </a:lnTo>
                  <a:lnTo>
                    <a:pt x="200" y="435"/>
                  </a:lnTo>
                  <a:lnTo>
                    <a:pt x="252" y="441"/>
                  </a:lnTo>
                  <a:lnTo>
                    <a:pt x="246" y="424"/>
                  </a:lnTo>
                  <a:lnTo>
                    <a:pt x="272" y="444"/>
                  </a:lnTo>
                  <a:lnTo>
                    <a:pt x="286" y="441"/>
                  </a:lnTo>
                  <a:lnTo>
                    <a:pt x="278" y="427"/>
                  </a:lnTo>
                  <a:lnTo>
                    <a:pt x="320" y="441"/>
                  </a:lnTo>
                  <a:lnTo>
                    <a:pt x="321" y="459"/>
                  </a:lnTo>
                  <a:lnTo>
                    <a:pt x="396" y="441"/>
                  </a:lnTo>
                  <a:lnTo>
                    <a:pt x="412" y="414"/>
                  </a:lnTo>
                  <a:lnTo>
                    <a:pt x="377" y="420"/>
                  </a:lnTo>
                  <a:lnTo>
                    <a:pt x="377" y="396"/>
                  </a:lnTo>
                  <a:lnTo>
                    <a:pt x="290" y="394"/>
                  </a:lnTo>
                  <a:lnTo>
                    <a:pt x="405" y="389"/>
                  </a:lnTo>
                  <a:lnTo>
                    <a:pt x="422" y="370"/>
                  </a:lnTo>
                  <a:lnTo>
                    <a:pt x="405" y="348"/>
                  </a:lnTo>
                  <a:lnTo>
                    <a:pt x="470" y="349"/>
                  </a:lnTo>
                  <a:lnTo>
                    <a:pt x="483" y="338"/>
                  </a:lnTo>
                  <a:lnTo>
                    <a:pt x="439" y="333"/>
                  </a:lnTo>
                  <a:lnTo>
                    <a:pt x="497" y="331"/>
                  </a:lnTo>
                  <a:lnTo>
                    <a:pt x="459" y="315"/>
                  </a:lnTo>
                  <a:lnTo>
                    <a:pt x="507" y="305"/>
                  </a:lnTo>
                  <a:lnTo>
                    <a:pt x="504" y="294"/>
                  </a:lnTo>
                  <a:lnTo>
                    <a:pt x="416" y="285"/>
                  </a:lnTo>
                  <a:lnTo>
                    <a:pt x="466" y="275"/>
                  </a:lnTo>
                  <a:lnTo>
                    <a:pt x="415" y="273"/>
                  </a:lnTo>
                  <a:lnTo>
                    <a:pt x="507" y="281"/>
                  </a:lnTo>
                  <a:lnTo>
                    <a:pt x="510" y="268"/>
                  </a:lnTo>
                  <a:lnTo>
                    <a:pt x="413" y="264"/>
                  </a:lnTo>
                  <a:lnTo>
                    <a:pt x="538" y="247"/>
                  </a:lnTo>
                  <a:lnTo>
                    <a:pt x="505" y="232"/>
                  </a:lnTo>
                  <a:lnTo>
                    <a:pt x="595" y="237"/>
                  </a:lnTo>
                  <a:lnTo>
                    <a:pt x="622" y="213"/>
                  </a:lnTo>
                  <a:lnTo>
                    <a:pt x="576" y="210"/>
                  </a:lnTo>
                  <a:lnTo>
                    <a:pt x="636" y="207"/>
                  </a:lnTo>
                  <a:lnTo>
                    <a:pt x="629" y="189"/>
                  </a:lnTo>
                  <a:lnTo>
                    <a:pt x="657" y="193"/>
                  </a:lnTo>
                  <a:lnTo>
                    <a:pt x="807" y="117"/>
                  </a:lnTo>
                  <a:lnTo>
                    <a:pt x="640" y="144"/>
                  </a:lnTo>
                  <a:lnTo>
                    <a:pt x="733" y="113"/>
                  </a:lnTo>
                  <a:lnTo>
                    <a:pt x="677" y="116"/>
                  </a:lnTo>
                  <a:lnTo>
                    <a:pt x="663" y="101"/>
                  </a:lnTo>
                  <a:lnTo>
                    <a:pt x="769" y="108"/>
                  </a:lnTo>
                  <a:lnTo>
                    <a:pt x="903" y="69"/>
                  </a:lnTo>
                  <a:lnTo>
                    <a:pt x="902" y="49"/>
                  </a:lnTo>
                  <a:lnTo>
                    <a:pt x="845" y="49"/>
                  </a:lnTo>
                  <a:lnTo>
                    <a:pt x="831" y="19"/>
                  </a:lnTo>
                  <a:lnTo>
                    <a:pt x="677" y="33"/>
                  </a:lnTo>
                  <a:lnTo>
                    <a:pt x="742" y="11"/>
                  </a:lnTo>
                  <a:lnTo>
                    <a:pt x="537" y="0"/>
                  </a:lnTo>
                  <a:lnTo>
                    <a:pt x="521" y="15"/>
                  </a:lnTo>
                  <a:lnTo>
                    <a:pt x="535" y="24"/>
                  </a:lnTo>
                  <a:lnTo>
                    <a:pt x="497" y="8"/>
                  </a:lnTo>
                  <a:lnTo>
                    <a:pt x="406" y="8"/>
                  </a:lnTo>
                  <a:lnTo>
                    <a:pt x="472" y="41"/>
                  </a:lnTo>
                  <a:lnTo>
                    <a:pt x="449" y="49"/>
                  </a:lnTo>
                  <a:lnTo>
                    <a:pt x="415" y="18"/>
                  </a:lnTo>
                  <a:lnTo>
                    <a:pt x="330" y="14"/>
                  </a:lnTo>
                  <a:lnTo>
                    <a:pt x="348" y="28"/>
                  </a:lnTo>
                  <a:lnTo>
                    <a:pt x="285" y="24"/>
                  </a:lnTo>
                  <a:lnTo>
                    <a:pt x="314" y="46"/>
                  </a:lnTo>
                  <a:lnTo>
                    <a:pt x="266" y="32"/>
                  </a:lnTo>
                  <a:lnTo>
                    <a:pt x="282" y="46"/>
                  </a:lnTo>
                  <a:lnTo>
                    <a:pt x="251" y="49"/>
                  </a:lnTo>
                  <a:lnTo>
                    <a:pt x="316" y="80"/>
                  </a:lnTo>
                  <a:lnTo>
                    <a:pt x="176" y="48"/>
                  </a:lnTo>
                  <a:lnTo>
                    <a:pt x="140" y="70"/>
                  </a:lnTo>
                  <a:lnTo>
                    <a:pt x="195" y="82"/>
                  </a:lnTo>
                  <a:lnTo>
                    <a:pt x="102" y="73"/>
                  </a:lnTo>
                  <a:lnTo>
                    <a:pt x="0" y="108"/>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 name="Freeform 308">
              <a:extLst>
                <a:ext uri="{FF2B5EF4-FFF2-40B4-BE49-F238E27FC236}">
                  <a16:creationId xmlns:a16="http://schemas.microsoft.com/office/drawing/2014/main" id="{F119E0EA-8FC6-21A1-5D9A-25047A4BE583}"/>
                </a:ext>
              </a:extLst>
            </p:cNvPr>
            <p:cNvSpPr>
              <a:spLocks noChangeAspect="1"/>
            </p:cNvSpPr>
            <p:nvPr/>
          </p:nvSpPr>
          <p:spPr bwMode="auto">
            <a:xfrm>
              <a:off x="2100263" y="2320979"/>
              <a:ext cx="587375" cy="481012"/>
            </a:xfrm>
            <a:custGeom>
              <a:avLst/>
              <a:gdLst>
                <a:gd name="T0" fmla="*/ 21306 w 842"/>
                <a:gd name="T1" fmla="*/ 46103 h 596"/>
                <a:gd name="T2" fmla="*/ 63919 w 842"/>
                <a:gd name="T3" fmla="*/ 0 h 596"/>
                <a:gd name="T4" fmla="*/ 42612 w 842"/>
                <a:gd name="T5" fmla="*/ 46103 h 596"/>
                <a:gd name="T6" fmla="*/ 85197 w 842"/>
                <a:gd name="T7" fmla="*/ 92150 h 596"/>
                <a:gd name="T8" fmla="*/ 85197 w 842"/>
                <a:gd name="T9" fmla="*/ 92150 h 596"/>
                <a:gd name="T10" fmla="*/ 63919 w 842"/>
                <a:gd name="T11" fmla="*/ 46103 h 596"/>
                <a:gd name="T12" fmla="*/ 63919 w 842"/>
                <a:gd name="T13" fmla="*/ 0 h 596"/>
                <a:gd name="T14" fmla="*/ 63919 w 842"/>
                <a:gd name="T15" fmla="*/ 0 h 596"/>
                <a:gd name="T16" fmla="*/ 85197 w 842"/>
                <a:gd name="T17" fmla="*/ 0 h 596"/>
                <a:gd name="T18" fmla="*/ 106503 w 842"/>
                <a:gd name="T19" fmla="*/ 0 h 596"/>
                <a:gd name="T20" fmla="*/ 149115 w 842"/>
                <a:gd name="T21" fmla="*/ 0 h 596"/>
                <a:gd name="T22" fmla="*/ 149115 w 842"/>
                <a:gd name="T23" fmla="*/ 46103 h 596"/>
                <a:gd name="T24" fmla="*/ 170421 w 842"/>
                <a:gd name="T25" fmla="*/ 46103 h 596"/>
                <a:gd name="T26" fmla="*/ 234312 w 842"/>
                <a:gd name="T27" fmla="*/ 46103 h 596"/>
                <a:gd name="T28" fmla="*/ 234312 w 842"/>
                <a:gd name="T29" fmla="*/ 46103 h 596"/>
                <a:gd name="T30" fmla="*/ 255618 w 842"/>
                <a:gd name="T31" fmla="*/ 92150 h 596"/>
                <a:gd name="T32" fmla="*/ 276924 w 842"/>
                <a:gd name="T33" fmla="*/ 46103 h 596"/>
                <a:gd name="T34" fmla="*/ 298231 w 842"/>
                <a:gd name="T35" fmla="*/ 92150 h 596"/>
                <a:gd name="T36" fmla="*/ 319537 w 842"/>
                <a:gd name="T37" fmla="*/ 92150 h 596"/>
                <a:gd name="T38" fmla="*/ 319537 w 842"/>
                <a:gd name="T39" fmla="*/ 92150 h 596"/>
                <a:gd name="T40" fmla="*/ 340815 w 842"/>
                <a:gd name="T41" fmla="*/ 92150 h 596"/>
                <a:gd name="T42" fmla="*/ 340815 w 842"/>
                <a:gd name="T43" fmla="*/ 138253 h 596"/>
                <a:gd name="T44" fmla="*/ 340815 w 842"/>
                <a:gd name="T45" fmla="*/ 138253 h 596"/>
                <a:gd name="T46" fmla="*/ 340815 w 842"/>
                <a:gd name="T47" fmla="*/ 138253 h 596"/>
                <a:gd name="T48" fmla="*/ 340815 w 842"/>
                <a:gd name="T49" fmla="*/ 138253 h 596"/>
                <a:gd name="T50" fmla="*/ 340815 w 842"/>
                <a:gd name="T51" fmla="*/ 184300 h 596"/>
                <a:gd name="T52" fmla="*/ 404734 w 842"/>
                <a:gd name="T53" fmla="*/ 184300 h 596"/>
                <a:gd name="T54" fmla="*/ 426040 w 842"/>
                <a:gd name="T55" fmla="*/ 230403 h 596"/>
                <a:gd name="T56" fmla="*/ 468624 w 842"/>
                <a:gd name="T57" fmla="*/ 230403 h 596"/>
                <a:gd name="T58" fmla="*/ 447346 w 842"/>
                <a:gd name="T59" fmla="*/ 276450 h 596"/>
                <a:gd name="T60" fmla="*/ 447346 w 842"/>
                <a:gd name="T61" fmla="*/ 276450 h 596"/>
                <a:gd name="T62" fmla="*/ 426040 w 842"/>
                <a:gd name="T63" fmla="*/ 322553 h 596"/>
                <a:gd name="T64" fmla="*/ 340815 w 842"/>
                <a:gd name="T65" fmla="*/ 276450 h 596"/>
                <a:gd name="T66" fmla="*/ 340815 w 842"/>
                <a:gd name="T67" fmla="*/ 276450 h 596"/>
                <a:gd name="T68" fmla="*/ 383428 w 842"/>
                <a:gd name="T69" fmla="*/ 322553 h 596"/>
                <a:gd name="T70" fmla="*/ 404734 w 842"/>
                <a:gd name="T71" fmla="*/ 322553 h 596"/>
                <a:gd name="T72" fmla="*/ 404734 w 842"/>
                <a:gd name="T73" fmla="*/ 368600 h 596"/>
                <a:gd name="T74" fmla="*/ 383428 w 842"/>
                <a:gd name="T75" fmla="*/ 414703 h 596"/>
                <a:gd name="T76" fmla="*/ 298231 w 842"/>
                <a:gd name="T77" fmla="*/ 368600 h 596"/>
                <a:gd name="T78" fmla="*/ 255618 w 842"/>
                <a:gd name="T79" fmla="*/ 322553 h 596"/>
                <a:gd name="T80" fmla="*/ 234312 w 842"/>
                <a:gd name="T81" fmla="*/ 322553 h 596"/>
                <a:gd name="T82" fmla="*/ 234312 w 842"/>
                <a:gd name="T83" fmla="*/ 322553 h 596"/>
                <a:gd name="T84" fmla="*/ 191728 w 842"/>
                <a:gd name="T85" fmla="*/ 322553 h 596"/>
                <a:gd name="T86" fmla="*/ 255618 w 842"/>
                <a:gd name="T87" fmla="*/ 276450 h 596"/>
                <a:gd name="T88" fmla="*/ 276924 w 842"/>
                <a:gd name="T89" fmla="*/ 230403 h 596"/>
                <a:gd name="T90" fmla="*/ 234312 w 842"/>
                <a:gd name="T91" fmla="*/ 184300 h 596"/>
                <a:gd name="T92" fmla="*/ 213006 w 842"/>
                <a:gd name="T93" fmla="*/ 184300 h 596"/>
                <a:gd name="T94" fmla="*/ 234312 w 842"/>
                <a:gd name="T95" fmla="*/ 138253 h 596"/>
                <a:gd name="T96" fmla="*/ 191728 w 842"/>
                <a:gd name="T97" fmla="*/ 138253 h 596"/>
                <a:gd name="T98" fmla="*/ 191728 w 842"/>
                <a:gd name="T99" fmla="*/ 138253 h 596"/>
                <a:gd name="T100" fmla="*/ 149115 w 842"/>
                <a:gd name="T101" fmla="*/ 138253 h 596"/>
                <a:gd name="T102" fmla="*/ 21306 w 842"/>
                <a:gd name="T103" fmla="*/ 92150 h 596"/>
                <a:gd name="T104" fmla="*/ 0 w 842"/>
                <a:gd name="T105" fmla="*/ 92150 h 5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596"/>
                <a:gd name="T161" fmla="*/ 842 w 842"/>
                <a:gd name="T162" fmla="*/ 596 h 5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596">
                  <a:moveTo>
                    <a:pt x="0" y="133"/>
                  </a:moveTo>
                  <a:lnTo>
                    <a:pt x="6" y="70"/>
                  </a:lnTo>
                  <a:lnTo>
                    <a:pt x="41" y="21"/>
                  </a:lnTo>
                  <a:lnTo>
                    <a:pt x="101" y="0"/>
                  </a:lnTo>
                  <a:lnTo>
                    <a:pt x="147" y="9"/>
                  </a:lnTo>
                  <a:lnTo>
                    <a:pt x="96" y="70"/>
                  </a:lnTo>
                  <a:lnTo>
                    <a:pt x="109" y="105"/>
                  </a:lnTo>
                  <a:lnTo>
                    <a:pt x="147" y="142"/>
                  </a:lnTo>
                  <a:lnTo>
                    <a:pt x="101" y="156"/>
                  </a:lnTo>
                  <a:lnTo>
                    <a:pt x="150" y="154"/>
                  </a:lnTo>
                  <a:lnTo>
                    <a:pt x="157" y="122"/>
                  </a:lnTo>
                  <a:lnTo>
                    <a:pt x="119" y="102"/>
                  </a:lnTo>
                  <a:lnTo>
                    <a:pt x="150" y="82"/>
                  </a:lnTo>
                  <a:lnTo>
                    <a:pt x="126" y="54"/>
                  </a:lnTo>
                  <a:lnTo>
                    <a:pt x="176" y="60"/>
                  </a:lnTo>
                  <a:lnTo>
                    <a:pt x="132" y="46"/>
                  </a:lnTo>
                  <a:lnTo>
                    <a:pt x="183" y="50"/>
                  </a:lnTo>
                  <a:lnTo>
                    <a:pt x="147" y="30"/>
                  </a:lnTo>
                  <a:lnTo>
                    <a:pt x="188" y="31"/>
                  </a:lnTo>
                  <a:lnTo>
                    <a:pt x="215" y="9"/>
                  </a:lnTo>
                  <a:lnTo>
                    <a:pt x="249" y="7"/>
                  </a:lnTo>
                  <a:lnTo>
                    <a:pt x="251" y="34"/>
                  </a:lnTo>
                  <a:lnTo>
                    <a:pt x="275" y="46"/>
                  </a:lnTo>
                  <a:lnTo>
                    <a:pt x="268" y="105"/>
                  </a:lnTo>
                  <a:lnTo>
                    <a:pt x="299" y="77"/>
                  </a:lnTo>
                  <a:lnTo>
                    <a:pt x="319" y="89"/>
                  </a:lnTo>
                  <a:lnTo>
                    <a:pt x="365" y="61"/>
                  </a:lnTo>
                  <a:lnTo>
                    <a:pt x="436" y="77"/>
                  </a:lnTo>
                  <a:lnTo>
                    <a:pt x="463" y="105"/>
                  </a:lnTo>
                  <a:lnTo>
                    <a:pt x="443" y="122"/>
                  </a:lnTo>
                  <a:lnTo>
                    <a:pt x="484" y="115"/>
                  </a:lnTo>
                  <a:lnTo>
                    <a:pt x="472" y="132"/>
                  </a:lnTo>
                  <a:lnTo>
                    <a:pt x="497" y="142"/>
                  </a:lnTo>
                  <a:lnTo>
                    <a:pt x="517" y="119"/>
                  </a:lnTo>
                  <a:lnTo>
                    <a:pt x="547" y="130"/>
                  </a:lnTo>
                  <a:lnTo>
                    <a:pt x="556" y="149"/>
                  </a:lnTo>
                  <a:lnTo>
                    <a:pt x="530" y="154"/>
                  </a:lnTo>
                  <a:lnTo>
                    <a:pt x="571" y="154"/>
                  </a:lnTo>
                  <a:lnTo>
                    <a:pt x="564" y="177"/>
                  </a:lnTo>
                  <a:lnTo>
                    <a:pt x="593" y="164"/>
                  </a:lnTo>
                  <a:lnTo>
                    <a:pt x="575" y="183"/>
                  </a:lnTo>
                  <a:lnTo>
                    <a:pt x="634" y="179"/>
                  </a:lnTo>
                  <a:lnTo>
                    <a:pt x="602" y="198"/>
                  </a:lnTo>
                  <a:lnTo>
                    <a:pt x="629" y="198"/>
                  </a:lnTo>
                  <a:lnTo>
                    <a:pt x="619" y="212"/>
                  </a:lnTo>
                  <a:lnTo>
                    <a:pt x="644" y="194"/>
                  </a:lnTo>
                  <a:lnTo>
                    <a:pt x="671" y="214"/>
                  </a:lnTo>
                  <a:lnTo>
                    <a:pt x="623" y="231"/>
                  </a:lnTo>
                  <a:lnTo>
                    <a:pt x="694" y="245"/>
                  </a:lnTo>
                  <a:lnTo>
                    <a:pt x="633" y="251"/>
                  </a:lnTo>
                  <a:lnTo>
                    <a:pt x="656" y="261"/>
                  </a:lnTo>
                  <a:lnTo>
                    <a:pt x="639" y="279"/>
                  </a:lnTo>
                  <a:lnTo>
                    <a:pt x="708" y="314"/>
                  </a:lnTo>
                  <a:lnTo>
                    <a:pt x="742" y="307"/>
                  </a:lnTo>
                  <a:lnTo>
                    <a:pt x="759" y="350"/>
                  </a:lnTo>
                  <a:lnTo>
                    <a:pt x="793" y="347"/>
                  </a:lnTo>
                  <a:lnTo>
                    <a:pt x="789" y="364"/>
                  </a:lnTo>
                  <a:lnTo>
                    <a:pt x="842" y="375"/>
                  </a:lnTo>
                  <a:lnTo>
                    <a:pt x="834" y="398"/>
                  </a:lnTo>
                  <a:lnTo>
                    <a:pt x="808" y="394"/>
                  </a:lnTo>
                  <a:lnTo>
                    <a:pt x="821" y="408"/>
                  </a:lnTo>
                  <a:lnTo>
                    <a:pt x="808" y="429"/>
                  </a:lnTo>
                  <a:lnTo>
                    <a:pt x="783" y="419"/>
                  </a:lnTo>
                  <a:lnTo>
                    <a:pt x="779" y="461"/>
                  </a:lnTo>
                  <a:lnTo>
                    <a:pt x="684" y="384"/>
                  </a:lnTo>
                  <a:lnTo>
                    <a:pt x="646" y="391"/>
                  </a:lnTo>
                  <a:lnTo>
                    <a:pt x="671" y="409"/>
                  </a:lnTo>
                  <a:lnTo>
                    <a:pt x="653" y="429"/>
                  </a:lnTo>
                  <a:lnTo>
                    <a:pt x="668" y="427"/>
                  </a:lnTo>
                  <a:lnTo>
                    <a:pt x="688" y="467"/>
                  </a:lnTo>
                  <a:lnTo>
                    <a:pt x="735" y="474"/>
                  </a:lnTo>
                  <a:lnTo>
                    <a:pt x="731" y="497"/>
                  </a:lnTo>
                  <a:lnTo>
                    <a:pt x="756" y="515"/>
                  </a:lnTo>
                  <a:lnTo>
                    <a:pt x="743" y="568"/>
                  </a:lnTo>
                  <a:lnTo>
                    <a:pt x="623" y="514"/>
                  </a:lnTo>
                  <a:lnTo>
                    <a:pt x="704" y="596"/>
                  </a:lnTo>
                  <a:lnTo>
                    <a:pt x="552" y="551"/>
                  </a:lnTo>
                  <a:lnTo>
                    <a:pt x="531" y="524"/>
                  </a:lnTo>
                  <a:lnTo>
                    <a:pt x="551" y="521"/>
                  </a:lnTo>
                  <a:lnTo>
                    <a:pt x="503" y="504"/>
                  </a:lnTo>
                  <a:lnTo>
                    <a:pt x="489" y="471"/>
                  </a:lnTo>
                  <a:lnTo>
                    <a:pt x="450" y="461"/>
                  </a:lnTo>
                  <a:lnTo>
                    <a:pt x="449" y="484"/>
                  </a:lnTo>
                  <a:lnTo>
                    <a:pt x="425" y="471"/>
                  </a:lnTo>
                  <a:lnTo>
                    <a:pt x="394" y="493"/>
                  </a:lnTo>
                  <a:lnTo>
                    <a:pt x="351" y="471"/>
                  </a:lnTo>
                  <a:lnTo>
                    <a:pt x="374" y="436"/>
                  </a:lnTo>
                  <a:lnTo>
                    <a:pt x="484" y="436"/>
                  </a:lnTo>
                  <a:lnTo>
                    <a:pt x="457" y="401"/>
                  </a:lnTo>
                  <a:lnTo>
                    <a:pt x="520" y="347"/>
                  </a:lnTo>
                  <a:lnTo>
                    <a:pt x="477" y="278"/>
                  </a:lnTo>
                  <a:lnTo>
                    <a:pt x="446" y="270"/>
                  </a:lnTo>
                  <a:lnTo>
                    <a:pt x="463" y="259"/>
                  </a:lnTo>
                  <a:lnTo>
                    <a:pt x="395" y="279"/>
                  </a:lnTo>
                  <a:lnTo>
                    <a:pt x="394" y="258"/>
                  </a:lnTo>
                  <a:lnTo>
                    <a:pt x="418" y="245"/>
                  </a:lnTo>
                  <a:lnTo>
                    <a:pt x="367" y="220"/>
                  </a:lnTo>
                  <a:lnTo>
                    <a:pt x="365" y="197"/>
                  </a:lnTo>
                  <a:lnTo>
                    <a:pt x="317" y="186"/>
                  </a:lnTo>
                  <a:lnTo>
                    <a:pt x="330" y="215"/>
                  </a:lnTo>
                  <a:lnTo>
                    <a:pt x="248" y="204"/>
                  </a:lnTo>
                  <a:lnTo>
                    <a:pt x="269" y="221"/>
                  </a:lnTo>
                  <a:lnTo>
                    <a:pt x="55" y="193"/>
                  </a:lnTo>
                  <a:lnTo>
                    <a:pt x="19" y="154"/>
                  </a:lnTo>
                  <a:lnTo>
                    <a:pt x="85" y="156"/>
                  </a:lnTo>
                  <a:lnTo>
                    <a:pt x="0" y="133"/>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 name="Freeform 309">
              <a:extLst>
                <a:ext uri="{FF2B5EF4-FFF2-40B4-BE49-F238E27FC236}">
                  <a16:creationId xmlns:a16="http://schemas.microsoft.com/office/drawing/2014/main" id="{FBA15E34-19FC-F08D-E3CB-87C83029CC6C}"/>
                </a:ext>
              </a:extLst>
            </p:cNvPr>
            <p:cNvSpPr>
              <a:spLocks noChangeAspect="1"/>
            </p:cNvSpPr>
            <p:nvPr/>
          </p:nvSpPr>
          <p:spPr bwMode="auto">
            <a:xfrm>
              <a:off x="2160588" y="2651179"/>
              <a:ext cx="134938" cy="107950"/>
            </a:xfrm>
            <a:custGeom>
              <a:avLst/>
              <a:gdLst>
                <a:gd name="T0" fmla="*/ 0 w 195"/>
                <a:gd name="T1" fmla="*/ 107175 h 130"/>
                <a:gd name="T2" fmla="*/ 20304 w 195"/>
                <a:gd name="T3" fmla="*/ 107175 h 130"/>
                <a:gd name="T4" fmla="*/ 20304 w 195"/>
                <a:gd name="T5" fmla="*/ 0 h 130"/>
                <a:gd name="T6" fmla="*/ 40608 w 195"/>
                <a:gd name="T7" fmla="*/ 53587 h 130"/>
                <a:gd name="T8" fmla="*/ 60911 w 195"/>
                <a:gd name="T9" fmla="*/ 53587 h 130"/>
                <a:gd name="T10" fmla="*/ 101492 w 195"/>
                <a:gd name="T11" fmla="*/ 107175 h 130"/>
                <a:gd name="T12" fmla="*/ 101492 w 195"/>
                <a:gd name="T13" fmla="*/ 107175 h 130"/>
                <a:gd name="T14" fmla="*/ 60911 w 195"/>
                <a:gd name="T15" fmla="*/ 107175 h 130"/>
                <a:gd name="T16" fmla="*/ 40608 w 195"/>
                <a:gd name="T17" fmla="*/ 160762 h 130"/>
                <a:gd name="T18" fmla="*/ 20304 w 195"/>
                <a:gd name="T19" fmla="*/ 107175 h 130"/>
                <a:gd name="T20" fmla="*/ 0 w 195"/>
                <a:gd name="T21" fmla="*/ 107175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30"/>
                <a:gd name="T35" fmla="*/ 195 w 19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30">
                  <a:moveTo>
                    <a:pt x="0" y="106"/>
                  </a:moveTo>
                  <a:lnTo>
                    <a:pt x="28" y="81"/>
                  </a:lnTo>
                  <a:lnTo>
                    <a:pt x="47" y="0"/>
                  </a:lnTo>
                  <a:lnTo>
                    <a:pt x="62" y="30"/>
                  </a:lnTo>
                  <a:lnTo>
                    <a:pt x="108" y="35"/>
                  </a:lnTo>
                  <a:lnTo>
                    <a:pt x="195" y="96"/>
                  </a:lnTo>
                  <a:lnTo>
                    <a:pt x="184" y="116"/>
                  </a:lnTo>
                  <a:lnTo>
                    <a:pt x="103" y="88"/>
                  </a:lnTo>
                  <a:lnTo>
                    <a:pt x="57" y="130"/>
                  </a:lnTo>
                  <a:lnTo>
                    <a:pt x="44" y="96"/>
                  </a:lnTo>
                  <a:lnTo>
                    <a:pt x="0" y="106"/>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6" name="Freeform 310">
              <a:extLst>
                <a:ext uri="{FF2B5EF4-FFF2-40B4-BE49-F238E27FC236}">
                  <a16:creationId xmlns:a16="http://schemas.microsoft.com/office/drawing/2014/main" id="{5FB87290-E646-1C9C-AB85-8584B437AC20}"/>
                </a:ext>
              </a:extLst>
            </p:cNvPr>
            <p:cNvSpPr>
              <a:spLocks noChangeAspect="1"/>
            </p:cNvSpPr>
            <p:nvPr/>
          </p:nvSpPr>
          <p:spPr bwMode="auto">
            <a:xfrm>
              <a:off x="2730500" y="3148066"/>
              <a:ext cx="134938" cy="152400"/>
            </a:xfrm>
            <a:custGeom>
              <a:avLst/>
              <a:gdLst>
                <a:gd name="T0" fmla="*/ 0 w 196"/>
                <a:gd name="T1" fmla="*/ 144638 h 188"/>
                <a:gd name="T2" fmla="*/ 39371 w 196"/>
                <a:gd name="T3" fmla="*/ 48213 h 188"/>
                <a:gd name="T4" fmla="*/ 59057 w 196"/>
                <a:gd name="T5" fmla="*/ 0 h 188"/>
                <a:gd name="T6" fmla="*/ 39371 w 196"/>
                <a:gd name="T7" fmla="*/ 96425 h 188"/>
                <a:gd name="T8" fmla="*/ 39371 w 196"/>
                <a:gd name="T9" fmla="*/ 48213 h 188"/>
                <a:gd name="T10" fmla="*/ 59057 w 196"/>
                <a:gd name="T11" fmla="*/ 96425 h 188"/>
                <a:gd name="T12" fmla="*/ 78742 w 196"/>
                <a:gd name="T13" fmla="*/ 96425 h 188"/>
                <a:gd name="T14" fmla="*/ 78742 w 196"/>
                <a:gd name="T15" fmla="*/ 96425 h 188"/>
                <a:gd name="T16" fmla="*/ 78742 w 196"/>
                <a:gd name="T17" fmla="*/ 96425 h 188"/>
                <a:gd name="T18" fmla="*/ 78742 w 196"/>
                <a:gd name="T19" fmla="*/ 144638 h 188"/>
                <a:gd name="T20" fmla="*/ 98428 w 196"/>
                <a:gd name="T21" fmla="*/ 144638 h 188"/>
                <a:gd name="T22" fmla="*/ 98428 w 196"/>
                <a:gd name="T23" fmla="*/ 144638 h 188"/>
                <a:gd name="T24" fmla="*/ 78742 w 196"/>
                <a:gd name="T25" fmla="*/ 144638 h 188"/>
                <a:gd name="T26" fmla="*/ 78742 w 196"/>
                <a:gd name="T27" fmla="*/ 144638 h 188"/>
                <a:gd name="T28" fmla="*/ 78742 w 196"/>
                <a:gd name="T29" fmla="*/ 144638 h 188"/>
                <a:gd name="T30" fmla="*/ 78742 w 196"/>
                <a:gd name="T31" fmla="*/ 144638 h 188"/>
                <a:gd name="T32" fmla="*/ 59057 w 196"/>
                <a:gd name="T33" fmla="*/ 144638 h 188"/>
                <a:gd name="T34" fmla="*/ 59057 w 196"/>
                <a:gd name="T35" fmla="*/ 144638 h 188"/>
                <a:gd name="T36" fmla="*/ 39371 w 196"/>
                <a:gd name="T37" fmla="*/ 144638 h 188"/>
                <a:gd name="T38" fmla="*/ 59057 w 196"/>
                <a:gd name="T39" fmla="*/ 144638 h 188"/>
                <a:gd name="T40" fmla="*/ 0 w 196"/>
                <a:gd name="T41" fmla="*/ 14463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88"/>
                <a:gd name="T65" fmla="*/ 196 w 19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88">
                  <a:moveTo>
                    <a:pt x="0" y="147"/>
                  </a:moveTo>
                  <a:lnTo>
                    <a:pt x="81" y="10"/>
                  </a:lnTo>
                  <a:lnTo>
                    <a:pt x="111" y="0"/>
                  </a:lnTo>
                  <a:lnTo>
                    <a:pt x="74" y="75"/>
                  </a:lnTo>
                  <a:lnTo>
                    <a:pt x="99" y="58"/>
                  </a:lnTo>
                  <a:lnTo>
                    <a:pt x="116" y="89"/>
                  </a:lnTo>
                  <a:lnTo>
                    <a:pt x="169" y="89"/>
                  </a:lnTo>
                  <a:lnTo>
                    <a:pt x="157" y="117"/>
                  </a:lnTo>
                  <a:lnTo>
                    <a:pt x="184" y="116"/>
                  </a:lnTo>
                  <a:lnTo>
                    <a:pt x="166" y="144"/>
                  </a:lnTo>
                  <a:lnTo>
                    <a:pt x="191" y="129"/>
                  </a:lnTo>
                  <a:lnTo>
                    <a:pt x="196" y="158"/>
                  </a:lnTo>
                  <a:lnTo>
                    <a:pt x="172" y="188"/>
                  </a:lnTo>
                  <a:lnTo>
                    <a:pt x="169" y="165"/>
                  </a:lnTo>
                  <a:lnTo>
                    <a:pt x="156" y="178"/>
                  </a:lnTo>
                  <a:lnTo>
                    <a:pt x="156" y="143"/>
                  </a:lnTo>
                  <a:lnTo>
                    <a:pt x="109" y="178"/>
                  </a:lnTo>
                  <a:lnTo>
                    <a:pt x="136" y="154"/>
                  </a:lnTo>
                  <a:lnTo>
                    <a:pt x="97" y="158"/>
                  </a:lnTo>
                  <a:lnTo>
                    <a:pt x="106" y="143"/>
                  </a:lnTo>
                  <a:lnTo>
                    <a:pt x="0" y="14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7" name="Freeform 429">
              <a:extLst>
                <a:ext uri="{FF2B5EF4-FFF2-40B4-BE49-F238E27FC236}">
                  <a16:creationId xmlns:a16="http://schemas.microsoft.com/office/drawing/2014/main" id="{28A1CD64-D625-9C8E-2546-E3146452A063}"/>
                </a:ext>
              </a:extLst>
            </p:cNvPr>
            <p:cNvSpPr>
              <a:spLocks noChangeAspect="1"/>
            </p:cNvSpPr>
            <p:nvPr/>
          </p:nvSpPr>
          <p:spPr bwMode="auto">
            <a:xfrm>
              <a:off x="504825" y="2430516"/>
              <a:ext cx="611188" cy="614362"/>
            </a:xfrm>
            <a:custGeom>
              <a:avLst/>
              <a:gdLst>
                <a:gd name="T0" fmla="*/ 41976 w 878"/>
                <a:gd name="T1" fmla="*/ 185289 h 761"/>
                <a:gd name="T2" fmla="*/ 41976 w 878"/>
                <a:gd name="T3" fmla="*/ 231596 h 761"/>
                <a:gd name="T4" fmla="*/ 83952 w 878"/>
                <a:gd name="T5" fmla="*/ 231596 h 761"/>
                <a:gd name="T6" fmla="*/ 104926 w 878"/>
                <a:gd name="T7" fmla="*/ 231596 h 761"/>
                <a:gd name="T8" fmla="*/ 41976 w 878"/>
                <a:gd name="T9" fmla="*/ 277905 h 761"/>
                <a:gd name="T10" fmla="*/ 41976 w 878"/>
                <a:gd name="T11" fmla="*/ 324212 h 761"/>
                <a:gd name="T12" fmla="*/ 41976 w 878"/>
                <a:gd name="T13" fmla="*/ 324212 h 761"/>
                <a:gd name="T14" fmla="*/ 62950 w 878"/>
                <a:gd name="T15" fmla="*/ 370576 h 761"/>
                <a:gd name="T16" fmla="*/ 62950 w 878"/>
                <a:gd name="T17" fmla="*/ 370576 h 761"/>
                <a:gd name="T18" fmla="*/ 83952 w 878"/>
                <a:gd name="T19" fmla="*/ 370576 h 761"/>
                <a:gd name="T20" fmla="*/ 83952 w 878"/>
                <a:gd name="T21" fmla="*/ 416884 h 761"/>
                <a:gd name="T22" fmla="*/ 125900 w 878"/>
                <a:gd name="T23" fmla="*/ 416884 h 761"/>
                <a:gd name="T24" fmla="*/ 167875 w 878"/>
                <a:gd name="T25" fmla="*/ 416884 h 761"/>
                <a:gd name="T26" fmla="*/ 146902 w 878"/>
                <a:gd name="T27" fmla="*/ 463193 h 761"/>
                <a:gd name="T28" fmla="*/ 125900 w 878"/>
                <a:gd name="T29" fmla="*/ 509501 h 761"/>
                <a:gd name="T30" fmla="*/ 62950 w 878"/>
                <a:gd name="T31" fmla="*/ 509501 h 761"/>
                <a:gd name="T32" fmla="*/ 125900 w 878"/>
                <a:gd name="T33" fmla="*/ 509501 h 761"/>
                <a:gd name="T34" fmla="*/ 125900 w 878"/>
                <a:gd name="T35" fmla="*/ 463193 h 761"/>
                <a:gd name="T36" fmla="*/ 209851 w 878"/>
                <a:gd name="T37" fmla="*/ 416884 h 761"/>
                <a:gd name="T38" fmla="*/ 209851 w 878"/>
                <a:gd name="T39" fmla="*/ 416884 h 761"/>
                <a:gd name="T40" fmla="*/ 272801 w 878"/>
                <a:gd name="T41" fmla="*/ 277905 h 761"/>
                <a:gd name="T42" fmla="*/ 293803 w 878"/>
                <a:gd name="T43" fmla="*/ 324212 h 761"/>
                <a:gd name="T44" fmla="*/ 293803 w 878"/>
                <a:gd name="T45" fmla="*/ 324212 h 761"/>
                <a:gd name="T46" fmla="*/ 251827 w 878"/>
                <a:gd name="T47" fmla="*/ 370576 h 761"/>
                <a:gd name="T48" fmla="*/ 251827 w 878"/>
                <a:gd name="T49" fmla="*/ 416884 h 761"/>
                <a:gd name="T50" fmla="*/ 314777 w 878"/>
                <a:gd name="T51" fmla="*/ 370576 h 761"/>
                <a:gd name="T52" fmla="*/ 314777 w 878"/>
                <a:gd name="T53" fmla="*/ 324212 h 761"/>
                <a:gd name="T54" fmla="*/ 335751 w 878"/>
                <a:gd name="T55" fmla="*/ 324212 h 761"/>
                <a:gd name="T56" fmla="*/ 356753 w 878"/>
                <a:gd name="T57" fmla="*/ 370576 h 761"/>
                <a:gd name="T58" fmla="*/ 440676 w 878"/>
                <a:gd name="T59" fmla="*/ 370576 h 761"/>
                <a:gd name="T60" fmla="*/ 440676 w 878"/>
                <a:gd name="T61" fmla="*/ 370576 h 761"/>
                <a:gd name="T62" fmla="*/ 461679 w 878"/>
                <a:gd name="T63" fmla="*/ 370576 h 761"/>
                <a:gd name="T64" fmla="*/ 419703 w 878"/>
                <a:gd name="T65" fmla="*/ 370576 h 761"/>
                <a:gd name="T66" fmla="*/ 251827 w 878"/>
                <a:gd name="T67" fmla="*/ 0 h 761"/>
                <a:gd name="T68" fmla="*/ 188878 w 878"/>
                <a:gd name="T69" fmla="*/ 0 h 761"/>
                <a:gd name="T70" fmla="*/ 188878 w 878"/>
                <a:gd name="T71" fmla="*/ 0 h 761"/>
                <a:gd name="T72" fmla="*/ 167875 w 878"/>
                <a:gd name="T73" fmla="*/ 0 h 761"/>
                <a:gd name="T74" fmla="*/ 125900 w 878"/>
                <a:gd name="T75" fmla="*/ 0 h 761"/>
                <a:gd name="T76" fmla="*/ 125900 w 878"/>
                <a:gd name="T77" fmla="*/ 0 h 761"/>
                <a:gd name="T78" fmla="*/ 104926 w 878"/>
                <a:gd name="T79" fmla="*/ 46308 h 761"/>
                <a:gd name="T80" fmla="*/ 62950 w 878"/>
                <a:gd name="T81" fmla="*/ 46308 h 761"/>
                <a:gd name="T82" fmla="*/ 41976 w 878"/>
                <a:gd name="T83" fmla="*/ 92617 h 761"/>
                <a:gd name="T84" fmla="*/ 62950 w 878"/>
                <a:gd name="T85" fmla="*/ 138980 h 761"/>
                <a:gd name="T86" fmla="*/ 83952 w 878"/>
                <a:gd name="T87" fmla="*/ 138980 h 761"/>
                <a:gd name="T88" fmla="*/ 104926 w 878"/>
                <a:gd name="T89" fmla="*/ 185289 h 761"/>
                <a:gd name="T90" fmla="*/ 62950 w 878"/>
                <a:gd name="T91" fmla="*/ 185289 h 761"/>
                <a:gd name="T92" fmla="*/ 62950 w 878"/>
                <a:gd name="T93" fmla="*/ 138980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8"/>
                <a:gd name="T142" fmla="*/ 0 h 761"/>
                <a:gd name="T143" fmla="*/ 878 w 878"/>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8" h="761">
                  <a:moveTo>
                    <a:pt x="0" y="290"/>
                  </a:moveTo>
                  <a:lnTo>
                    <a:pt x="57" y="306"/>
                  </a:lnTo>
                  <a:lnTo>
                    <a:pt x="35" y="311"/>
                  </a:lnTo>
                  <a:lnTo>
                    <a:pt x="60" y="338"/>
                  </a:lnTo>
                  <a:lnTo>
                    <a:pt x="146" y="335"/>
                  </a:lnTo>
                  <a:lnTo>
                    <a:pt x="160" y="354"/>
                  </a:lnTo>
                  <a:lnTo>
                    <a:pt x="215" y="331"/>
                  </a:lnTo>
                  <a:lnTo>
                    <a:pt x="195" y="341"/>
                  </a:lnTo>
                  <a:lnTo>
                    <a:pt x="207" y="389"/>
                  </a:lnTo>
                  <a:lnTo>
                    <a:pt x="86" y="432"/>
                  </a:lnTo>
                  <a:lnTo>
                    <a:pt x="55" y="481"/>
                  </a:lnTo>
                  <a:lnTo>
                    <a:pt x="84" y="474"/>
                  </a:lnTo>
                  <a:lnTo>
                    <a:pt x="62" y="485"/>
                  </a:lnTo>
                  <a:lnTo>
                    <a:pt x="84" y="502"/>
                  </a:lnTo>
                  <a:lnTo>
                    <a:pt x="127" y="509"/>
                  </a:lnTo>
                  <a:lnTo>
                    <a:pt x="103" y="535"/>
                  </a:lnTo>
                  <a:lnTo>
                    <a:pt x="125" y="559"/>
                  </a:lnTo>
                  <a:lnTo>
                    <a:pt x="146" y="562"/>
                  </a:lnTo>
                  <a:lnTo>
                    <a:pt x="193" y="509"/>
                  </a:lnTo>
                  <a:lnTo>
                    <a:pt x="166" y="535"/>
                  </a:lnTo>
                  <a:lnTo>
                    <a:pt x="188" y="584"/>
                  </a:lnTo>
                  <a:lnTo>
                    <a:pt x="177" y="606"/>
                  </a:lnTo>
                  <a:lnTo>
                    <a:pt x="231" y="577"/>
                  </a:lnTo>
                  <a:lnTo>
                    <a:pt x="268" y="613"/>
                  </a:lnTo>
                  <a:lnTo>
                    <a:pt x="279" y="591"/>
                  </a:lnTo>
                  <a:lnTo>
                    <a:pt x="290" y="606"/>
                  </a:lnTo>
                  <a:lnTo>
                    <a:pt x="331" y="586"/>
                  </a:lnTo>
                  <a:lnTo>
                    <a:pt x="275" y="682"/>
                  </a:lnTo>
                  <a:lnTo>
                    <a:pt x="232" y="702"/>
                  </a:lnTo>
                  <a:lnTo>
                    <a:pt x="231" y="722"/>
                  </a:lnTo>
                  <a:lnTo>
                    <a:pt x="177" y="723"/>
                  </a:lnTo>
                  <a:lnTo>
                    <a:pt x="137" y="761"/>
                  </a:lnTo>
                  <a:lnTo>
                    <a:pt x="188" y="733"/>
                  </a:lnTo>
                  <a:lnTo>
                    <a:pt x="246" y="733"/>
                  </a:lnTo>
                  <a:lnTo>
                    <a:pt x="276" y="710"/>
                  </a:lnTo>
                  <a:lnTo>
                    <a:pt x="262" y="690"/>
                  </a:lnTo>
                  <a:lnTo>
                    <a:pt x="297" y="695"/>
                  </a:lnTo>
                  <a:lnTo>
                    <a:pt x="409" y="622"/>
                  </a:lnTo>
                  <a:lnTo>
                    <a:pt x="430" y="596"/>
                  </a:lnTo>
                  <a:lnTo>
                    <a:pt x="411" y="576"/>
                  </a:lnTo>
                  <a:lnTo>
                    <a:pt x="507" y="488"/>
                  </a:lnTo>
                  <a:lnTo>
                    <a:pt x="521" y="444"/>
                  </a:lnTo>
                  <a:lnTo>
                    <a:pt x="510" y="488"/>
                  </a:lnTo>
                  <a:lnTo>
                    <a:pt x="549" y="480"/>
                  </a:lnTo>
                  <a:lnTo>
                    <a:pt x="528" y="498"/>
                  </a:lnTo>
                  <a:lnTo>
                    <a:pt x="558" y="508"/>
                  </a:lnTo>
                  <a:lnTo>
                    <a:pt x="488" y="514"/>
                  </a:lnTo>
                  <a:lnTo>
                    <a:pt x="476" y="555"/>
                  </a:lnTo>
                  <a:lnTo>
                    <a:pt x="500" y="555"/>
                  </a:lnTo>
                  <a:lnTo>
                    <a:pt x="477" y="581"/>
                  </a:lnTo>
                  <a:lnTo>
                    <a:pt x="571" y="545"/>
                  </a:lnTo>
                  <a:lnTo>
                    <a:pt x="583" y="522"/>
                  </a:lnTo>
                  <a:lnTo>
                    <a:pt x="569" y="512"/>
                  </a:lnTo>
                  <a:lnTo>
                    <a:pt x="592" y="490"/>
                  </a:lnTo>
                  <a:lnTo>
                    <a:pt x="588" y="508"/>
                  </a:lnTo>
                  <a:lnTo>
                    <a:pt x="634" y="497"/>
                  </a:lnTo>
                  <a:lnTo>
                    <a:pt x="624" y="515"/>
                  </a:lnTo>
                  <a:lnTo>
                    <a:pt x="702" y="545"/>
                  </a:lnTo>
                  <a:lnTo>
                    <a:pt x="814" y="559"/>
                  </a:lnTo>
                  <a:lnTo>
                    <a:pt x="834" y="542"/>
                  </a:lnTo>
                  <a:lnTo>
                    <a:pt x="849" y="552"/>
                  </a:lnTo>
                  <a:lnTo>
                    <a:pt x="828" y="567"/>
                  </a:lnTo>
                  <a:lnTo>
                    <a:pt x="862" y="584"/>
                  </a:lnTo>
                  <a:lnTo>
                    <a:pt x="878" y="572"/>
                  </a:lnTo>
                  <a:lnTo>
                    <a:pt x="848" y="535"/>
                  </a:lnTo>
                  <a:lnTo>
                    <a:pt x="794" y="535"/>
                  </a:lnTo>
                  <a:lnTo>
                    <a:pt x="794" y="86"/>
                  </a:lnTo>
                  <a:lnTo>
                    <a:pt x="480" y="50"/>
                  </a:lnTo>
                  <a:lnTo>
                    <a:pt x="469" y="28"/>
                  </a:lnTo>
                  <a:lnTo>
                    <a:pt x="381" y="14"/>
                  </a:lnTo>
                  <a:lnTo>
                    <a:pt x="372" y="33"/>
                  </a:lnTo>
                  <a:lnTo>
                    <a:pt x="345" y="27"/>
                  </a:lnTo>
                  <a:lnTo>
                    <a:pt x="371" y="11"/>
                  </a:lnTo>
                  <a:lnTo>
                    <a:pt x="333" y="0"/>
                  </a:lnTo>
                  <a:lnTo>
                    <a:pt x="299" y="28"/>
                  </a:lnTo>
                  <a:lnTo>
                    <a:pt x="242" y="33"/>
                  </a:lnTo>
                  <a:lnTo>
                    <a:pt x="239" y="59"/>
                  </a:lnTo>
                  <a:lnTo>
                    <a:pt x="234" y="43"/>
                  </a:lnTo>
                  <a:lnTo>
                    <a:pt x="180" y="58"/>
                  </a:lnTo>
                  <a:lnTo>
                    <a:pt x="188" y="78"/>
                  </a:lnTo>
                  <a:lnTo>
                    <a:pt x="166" y="72"/>
                  </a:lnTo>
                  <a:lnTo>
                    <a:pt x="132" y="115"/>
                  </a:lnTo>
                  <a:lnTo>
                    <a:pt x="55" y="130"/>
                  </a:lnTo>
                  <a:lnTo>
                    <a:pt x="60" y="150"/>
                  </a:lnTo>
                  <a:lnTo>
                    <a:pt x="37" y="156"/>
                  </a:lnTo>
                  <a:lnTo>
                    <a:pt x="129" y="218"/>
                  </a:lnTo>
                  <a:lnTo>
                    <a:pt x="252" y="249"/>
                  </a:lnTo>
                  <a:lnTo>
                    <a:pt x="177" y="239"/>
                  </a:lnTo>
                  <a:lnTo>
                    <a:pt x="180" y="258"/>
                  </a:lnTo>
                  <a:lnTo>
                    <a:pt x="210" y="259"/>
                  </a:lnTo>
                  <a:lnTo>
                    <a:pt x="186" y="272"/>
                  </a:lnTo>
                  <a:lnTo>
                    <a:pt x="129" y="269"/>
                  </a:lnTo>
                  <a:lnTo>
                    <a:pt x="129" y="242"/>
                  </a:lnTo>
                  <a:lnTo>
                    <a:pt x="101" y="245"/>
                  </a:lnTo>
                  <a:lnTo>
                    <a:pt x="0" y="29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8" name="Freeform 430">
              <a:extLst>
                <a:ext uri="{FF2B5EF4-FFF2-40B4-BE49-F238E27FC236}">
                  <a16:creationId xmlns:a16="http://schemas.microsoft.com/office/drawing/2014/main" id="{A3826C30-CB11-A22E-6CCA-61AE46D42BB0}"/>
                </a:ext>
              </a:extLst>
            </p:cNvPr>
            <p:cNvSpPr>
              <a:spLocks noChangeAspect="1"/>
            </p:cNvSpPr>
            <p:nvPr/>
          </p:nvSpPr>
          <p:spPr bwMode="auto">
            <a:xfrm>
              <a:off x="752475" y="4005316"/>
              <a:ext cx="25400" cy="31750"/>
            </a:xfrm>
            <a:custGeom>
              <a:avLst/>
              <a:gdLst>
                <a:gd name="T0" fmla="*/ 0 w 34"/>
                <a:gd name="T1" fmla="*/ 50538 h 39"/>
                <a:gd name="T2" fmla="*/ 29692 w 34"/>
                <a:gd name="T3" fmla="*/ 0 h 39"/>
                <a:gd name="T4" fmla="*/ 29692 w 34"/>
                <a:gd name="T5" fmla="*/ 50538 h 39"/>
                <a:gd name="T6" fmla="*/ 29692 w 34"/>
                <a:gd name="T7" fmla="*/ 50538 h 39"/>
                <a:gd name="T8" fmla="*/ 0 w 34"/>
                <a:gd name="T9" fmla="*/ 50538 h 39"/>
                <a:gd name="T10" fmla="*/ 0 60000 65536"/>
                <a:gd name="T11" fmla="*/ 0 60000 65536"/>
                <a:gd name="T12" fmla="*/ 0 60000 65536"/>
                <a:gd name="T13" fmla="*/ 0 60000 65536"/>
                <a:gd name="T14" fmla="*/ 0 60000 65536"/>
                <a:gd name="T15" fmla="*/ 0 w 34"/>
                <a:gd name="T16" fmla="*/ 0 h 39"/>
                <a:gd name="T17" fmla="*/ 34 w 34"/>
                <a:gd name="T18" fmla="*/ 39 h 39"/>
              </a:gdLst>
              <a:ahLst/>
              <a:cxnLst>
                <a:cxn ang="T10">
                  <a:pos x="T0" y="T1"/>
                </a:cxn>
                <a:cxn ang="T11">
                  <a:pos x="T2" y="T3"/>
                </a:cxn>
                <a:cxn ang="T12">
                  <a:pos x="T4" y="T5"/>
                </a:cxn>
                <a:cxn ang="T13">
                  <a:pos x="T6" y="T7"/>
                </a:cxn>
                <a:cxn ang="T14">
                  <a:pos x="T8" y="T9"/>
                </a:cxn>
              </a:cxnLst>
              <a:rect l="T15" t="T16" r="T17" b="T18"/>
              <a:pathLst>
                <a:path w="34" h="39">
                  <a:moveTo>
                    <a:pt x="0" y="14"/>
                  </a:moveTo>
                  <a:lnTo>
                    <a:pt x="3" y="0"/>
                  </a:lnTo>
                  <a:lnTo>
                    <a:pt x="34" y="24"/>
                  </a:lnTo>
                  <a:lnTo>
                    <a:pt x="11" y="39"/>
                  </a:lnTo>
                  <a:lnTo>
                    <a:pt x="0" y="14"/>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9" name="Freeform 431">
              <a:extLst>
                <a:ext uri="{FF2B5EF4-FFF2-40B4-BE49-F238E27FC236}">
                  <a16:creationId xmlns:a16="http://schemas.microsoft.com/office/drawing/2014/main" id="{D7C1AEAC-2ACA-B27D-C498-021053D59EC6}"/>
                </a:ext>
              </a:extLst>
            </p:cNvPr>
            <p:cNvSpPr>
              <a:spLocks noChangeAspect="1"/>
            </p:cNvSpPr>
            <p:nvPr/>
          </p:nvSpPr>
          <p:spPr bwMode="auto">
            <a:xfrm>
              <a:off x="774700" y="2944866"/>
              <a:ext cx="53975" cy="36512"/>
            </a:xfrm>
            <a:custGeom>
              <a:avLst/>
              <a:gdLst>
                <a:gd name="T0" fmla="*/ 0 w 78"/>
                <a:gd name="T1" fmla="*/ 51824 h 44"/>
                <a:gd name="T2" fmla="*/ 20304 w 78"/>
                <a:gd name="T3" fmla="*/ 51824 h 44"/>
                <a:gd name="T4" fmla="*/ 40608 w 78"/>
                <a:gd name="T5" fmla="*/ 51824 h 44"/>
                <a:gd name="T6" fmla="*/ 20304 w 78"/>
                <a:gd name="T7" fmla="*/ 0 h 44"/>
                <a:gd name="T8" fmla="*/ 20304 w 78"/>
                <a:gd name="T9" fmla="*/ 51824 h 44"/>
                <a:gd name="T10" fmla="*/ 0 w 78"/>
                <a:gd name="T11" fmla="*/ 51824 h 44"/>
                <a:gd name="T12" fmla="*/ 0 60000 65536"/>
                <a:gd name="T13" fmla="*/ 0 60000 65536"/>
                <a:gd name="T14" fmla="*/ 0 60000 65536"/>
                <a:gd name="T15" fmla="*/ 0 60000 65536"/>
                <a:gd name="T16" fmla="*/ 0 60000 65536"/>
                <a:gd name="T17" fmla="*/ 0 60000 65536"/>
                <a:gd name="T18" fmla="*/ 0 w 78"/>
                <a:gd name="T19" fmla="*/ 0 h 44"/>
                <a:gd name="T20" fmla="*/ 78 w 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8" h="44">
                  <a:moveTo>
                    <a:pt x="0" y="19"/>
                  </a:moveTo>
                  <a:lnTo>
                    <a:pt x="23" y="44"/>
                  </a:lnTo>
                  <a:lnTo>
                    <a:pt x="78" y="8"/>
                  </a:lnTo>
                  <a:lnTo>
                    <a:pt x="25" y="0"/>
                  </a:lnTo>
                  <a:lnTo>
                    <a:pt x="31" y="17"/>
                  </a:lnTo>
                  <a:lnTo>
                    <a:pt x="0" y="19"/>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0" name="Freeform 432">
              <a:extLst>
                <a:ext uri="{FF2B5EF4-FFF2-40B4-BE49-F238E27FC236}">
                  <a16:creationId xmlns:a16="http://schemas.microsoft.com/office/drawing/2014/main" id="{CF379385-34A0-73D4-17C5-64BAF98D7AE0}"/>
                </a:ext>
              </a:extLst>
            </p:cNvPr>
            <p:cNvSpPr>
              <a:spLocks noChangeAspect="1"/>
            </p:cNvSpPr>
            <p:nvPr/>
          </p:nvSpPr>
          <p:spPr bwMode="auto">
            <a:xfrm>
              <a:off x="1119188" y="2878191"/>
              <a:ext cx="161925" cy="168275"/>
            </a:xfrm>
            <a:custGeom>
              <a:avLst/>
              <a:gdLst>
                <a:gd name="T0" fmla="*/ 0 w 235"/>
                <a:gd name="T1" fmla="*/ 0 h 209"/>
                <a:gd name="T2" fmla="*/ 19796 w 235"/>
                <a:gd name="T3" fmla="*/ 0 h 209"/>
                <a:gd name="T4" fmla="*/ 19796 w 235"/>
                <a:gd name="T5" fmla="*/ 45489 h 209"/>
                <a:gd name="T6" fmla="*/ 39565 w 235"/>
                <a:gd name="T7" fmla="*/ 0 h 209"/>
                <a:gd name="T8" fmla="*/ 19796 w 235"/>
                <a:gd name="T9" fmla="*/ 0 h 209"/>
                <a:gd name="T10" fmla="*/ 39565 w 235"/>
                <a:gd name="T11" fmla="*/ 0 h 209"/>
                <a:gd name="T12" fmla="*/ 39565 w 235"/>
                <a:gd name="T13" fmla="*/ 45489 h 209"/>
                <a:gd name="T14" fmla="*/ 39565 w 235"/>
                <a:gd name="T15" fmla="*/ 0 h 209"/>
                <a:gd name="T16" fmla="*/ 39565 w 235"/>
                <a:gd name="T17" fmla="*/ 0 h 209"/>
                <a:gd name="T18" fmla="*/ 59361 w 235"/>
                <a:gd name="T19" fmla="*/ 45489 h 209"/>
                <a:gd name="T20" fmla="*/ 59361 w 235"/>
                <a:gd name="T21" fmla="*/ 45489 h 209"/>
                <a:gd name="T22" fmla="*/ 98927 w 235"/>
                <a:gd name="T23" fmla="*/ 91033 h 209"/>
                <a:gd name="T24" fmla="*/ 79157 w 235"/>
                <a:gd name="T25" fmla="*/ 91033 h 209"/>
                <a:gd name="T26" fmla="*/ 98927 w 235"/>
                <a:gd name="T27" fmla="*/ 91033 h 209"/>
                <a:gd name="T28" fmla="*/ 98927 w 235"/>
                <a:gd name="T29" fmla="*/ 136522 h 209"/>
                <a:gd name="T30" fmla="*/ 98927 w 235"/>
                <a:gd name="T31" fmla="*/ 136522 h 209"/>
                <a:gd name="T32" fmla="*/ 98927 w 235"/>
                <a:gd name="T33" fmla="*/ 91033 h 209"/>
                <a:gd name="T34" fmla="*/ 79157 w 235"/>
                <a:gd name="T35" fmla="*/ 91033 h 209"/>
                <a:gd name="T36" fmla="*/ 39565 w 235"/>
                <a:gd name="T37" fmla="*/ 0 h 209"/>
                <a:gd name="T38" fmla="*/ 19796 w 235"/>
                <a:gd name="T39" fmla="*/ 0 h 209"/>
                <a:gd name="T40" fmla="*/ 0 w 235"/>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09"/>
                <a:gd name="T65" fmla="*/ 235 w 23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09">
                  <a:moveTo>
                    <a:pt x="0" y="21"/>
                  </a:moveTo>
                  <a:lnTo>
                    <a:pt x="10" y="52"/>
                  </a:lnTo>
                  <a:lnTo>
                    <a:pt x="42" y="65"/>
                  </a:lnTo>
                  <a:lnTo>
                    <a:pt x="56" y="53"/>
                  </a:lnTo>
                  <a:lnTo>
                    <a:pt x="28" y="39"/>
                  </a:lnTo>
                  <a:lnTo>
                    <a:pt x="56" y="39"/>
                  </a:lnTo>
                  <a:lnTo>
                    <a:pt x="82" y="65"/>
                  </a:lnTo>
                  <a:lnTo>
                    <a:pt x="73" y="18"/>
                  </a:lnTo>
                  <a:lnTo>
                    <a:pt x="93" y="59"/>
                  </a:lnTo>
                  <a:lnTo>
                    <a:pt x="143" y="83"/>
                  </a:lnTo>
                  <a:lnTo>
                    <a:pt x="133" y="111"/>
                  </a:lnTo>
                  <a:lnTo>
                    <a:pt x="191" y="148"/>
                  </a:lnTo>
                  <a:lnTo>
                    <a:pt x="174" y="178"/>
                  </a:lnTo>
                  <a:lnTo>
                    <a:pt x="205" y="154"/>
                  </a:lnTo>
                  <a:lnTo>
                    <a:pt x="211" y="209"/>
                  </a:lnTo>
                  <a:lnTo>
                    <a:pt x="233" y="200"/>
                  </a:lnTo>
                  <a:lnTo>
                    <a:pt x="235" y="158"/>
                  </a:lnTo>
                  <a:lnTo>
                    <a:pt x="178" y="135"/>
                  </a:lnTo>
                  <a:lnTo>
                    <a:pt x="75" y="0"/>
                  </a:lnTo>
                  <a:lnTo>
                    <a:pt x="15" y="39"/>
                  </a:lnTo>
                  <a:lnTo>
                    <a:pt x="0" y="21"/>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1" name="Freeform 433">
              <a:extLst>
                <a:ext uri="{FF2B5EF4-FFF2-40B4-BE49-F238E27FC236}">
                  <a16:creationId xmlns:a16="http://schemas.microsoft.com/office/drawing/2014/main" id="{AFAC5812-9773-6B9F-9994-7DEB6652E17F}"/>
                </a:ext>
              </a:extLst>
            </p:cNvPr>
            <p:cNvSpPr>
              <a:spLocks noChangeAspect="1"/>
            </p:cNvSpPr>
            <p:nvPr/>
          </p:nvSpPr>
          <p:spPr bwMode="auto">
            <a:xfrm>
              <a:off x="1152525" y="2933754"/>
              <a:ext cx="28575" cy="26987"/>
            </a:xfrm>
            <a:custGeom>
              <a:avLst/>
              <a:gdLst>
                <a:gd name="T0" fmla="*/ 0 w 39"/>
                <a:gd name="T1" fmla="*/ 0 h 34"/>
                <a:gd name="T2" fmla="*/ 25519 w 39"/>
                <a:gd name="T3" fmla="*/ 43383 h 34"/>
                <a:gd name="T4" fmla="*/ 25519 w 39"/>
                <a:gd name="T5" fmla="*/ 43383 h 34"/>
                <a:gd name="T6" fmla="*/ 25519 w 39"/>
                <a:gd name="T7" fmla="*/ 43383 h 34"/>
                <a:gd name="T8" fmla="*/ 25519 w 39"/>
                <a:gd name="T9" fmla="*/ 43383 h 34"/>
                <a:gd name="T10" fmla="*/ 25519 w 39"/>
                <a:gd name="T11" fmla="*/ 43383 h 34"/>
                <a:gd name="T12" fmla="*/ 0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0" y="0"/>
                  </a:moveTo>
                  <a:lnTo>
                    <a:pt x="12" y="34"/>
                  </a:lnTo>
                  <a:lnTo>
                    <a:pt x="15" y="17"/>
                  </a:lnTo>
                  <a:lnTo>
                    <a:pt x="39" y="32"/>
                  </a:lnTo>
                  <a:lnTo>
                    <a:pt x="18" y="17"/>
                  </a:lnTo>
                  <a:lnTo>
                    <a:pt x="39" y="6"/>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2" name="Freeform 434">
              <a:extLst>
                <a:ext uri="{FF2B5EF4-FFF2-40B4-BE49-F238E27FC236}">
                  <a16:creationId xmlns:a16="http://schemas.microsoft.com/office/drawing/2014/main" id="{CA3D8C38-94D6-080A-D19C-61B4D1F6A9C3}"/>
                </a:ext>
              </a:extLst>
            </p:cNvPr>
            <p:cNvSpPr>
              <a:spLocks noChangeAspect="1"/>
            </p:cNvSpPr>
            <p:nvPr/>
          </p:nvSpPr>
          <p:spPr bwMode="auto">
            <a:xfrm>
              <a:off x="1166813" y="2955979"/>
              <a:ext cx="17463" cy="41275"/>
            </a:xfrm>
            <a:custGeom>
              <a:avLst/>
              <a:gdLst>
                <a:gd name="T0" fmla="*/ 0 w 24"/>
                <a:gd name="T1" fmla="*/ 0 h 52"/>
                <a:gd name="T2" fmla="*/ 29108 w 24"/>
                <a:gd name="T3" fmla="*/ 43385 h 52"/>
                <a:gd name="T4" fmla="*/ 29108 w 24"/>
                <a:gd name="T5" fmla="*/ 43385 h 52"/>
                <a:gd name="T6" fmla="*/ 0 w 24"/>
                <a:gd name="T7" fmla="*/ 0 h 52"/>
                <a:gd name="T8" fmla="*/ 0 60000 65536"/>
                <a:gd name="T9" fmla="*/ 0 60000 65536"/>
                <a:gd name="T10" fmla="*/ 0 60000 65536"/>
                <a:gd name="T11" fmla="*/ 0 60000 65536"/>
                <a:gd name="T12" fmla="*/ 0 w 24"/>
                <a:gd name="T13" fmla="*/ 0 h 52"/>
                <a:gd name="T14" fmla="*/ 24 w 24"/>
                <a:gd name="T15" fmla="*/ 52 h 52"/>
              </a:gdLst>
              <a:ahLst/>
              <a:cxnLst>
                <a:cxn ang="T8">
                  <a:pos x="T0" y="T1"/>
                </a:cxn>
                <a:cxn ang="T9">
                  <a:pos x="T2" y="T3"/>
                </a:cxn>
                <a:cxn ang="T10">
                  <a:pos x="T4" y="T5"/>
                </a:cxn>
                <a:cxn ang="T11">
                  <a:pos x="T6" y="T7"/>
                </a:cxn>
              </a:cxnLst>
              <a:rect l="T12" t="T13" r="T14" b="T15"/>
              <a:pathLst>
                <a:path w="24" h="52">
                  <a:moveTo>
                    <a:pt x="0" y="0"/>
                  </a:moveTo>
                  <a:lnTo>
                    <a:pt x="23" y="10"/>
                  </a:lnTo>
                  <a:lnTo>
                    <a:pt x="24" y="52"/>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3" name="Freeform 435">
              <a:extLst>
                <a:ext uri="{FF2B5EF4-FFF2-40B4-BE49-F238E27FC236}">
                  <a16:creationId xmlns:a16="http://schemas.microsoft.com/office/drawing/2014/main" id="{EC3062AE-457F-BE05-6106-7EE1BC17AF3D}"/>
                </a:ext>
              </a:extLst>
            </p:cNvPr>
            <p:cNvSpPr>
              <a:spLocks noChangeAspect="1"/>
            </p:cNvSpPr>
            <p:nvPr/>
          </p:nvSpPr>
          <p:spPr bwMode="auto">
            <a:xfrm>
              <a:off x="1185863" y="2935341"/>
              <a:ext cx="19050" cy="25400"/>
            </a:xfrm>
            <a:custGeom>
              <a:avLst/>
              <a:gdLst>
                <a:gd name="T0" fmla="*/ 0 w 28"/>
                <a:gd name="T1" fmla="*/ 0 h 33"/>
                <a:gd name="T2" fmla="*/ 18775 w 28"/>
                <a:gd name="T3" fmla="*/ 0 h 33"/>
                <a:gd name="T4" fmla="*/ 18775 w 28"/>
                <a:gd name="T5" fmla="*/ 0 h 33"/>
                <a:gd name="T6" fmla="*/ 18775 w 28"/>
                <a:gd name="T7" fmla="*/ 0 h 33"/>
                <a:gd name="T8" fmla="*/ 18775 w 28"/>
                <a:gd name="T9" fmla="*/ 0 h 33"/>
                <a:gd name="T10" fmla="*/ 18775 w 28"/>
                <a:gd name="T11" fmla="*/ 0 h 33"/>
                <a:gd name="T12" fmla="*/ 0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0" y="0"/>
                  </a:moveTo>
                  <a:lnTo>
                    <a:pt x="6" y="33"/>
                  </a:lnTo>
                  <a:lnTo>
                    <a:pt x="24" y="33"/>
                  </a:lnTo>
                  <a:lnTo>
                    <a:pt x="14" y="5"/>
                  </a:lnTo>
                  <a:lnTo>
                    <a:pt x="28" y="24"/>
                  </a:lnTo>
                  <a:lnTo>
                    <a:pt x="15" y="0"/>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4" name="Freeform 436">
              <a:extLst>
                <a:ext uri="{FF2B5EF4-FFF2-40B4-BE49-F238E27FC236}">
                  <a16:creationId xmlns:a16="http://schemas.microsoft.com/office/drawing/2014/main" id="{6AC2C5D0-05F7-AFB0-E7F2-81AE4D8FED2F}"/>
                </a:ext>
              </a:extLst>
            </p:cNvPr>
            <p:cNvSpPr>
              <a:spLocks noChangeAspect="1"/>
            </p:cNvSpPr>
            <p:nvPr/>
          </p:nvSpPr>
          <p:spPr bwMode="auto">
            <a:xfrm>
              <a:off x="1203325" y="2973441"/>
              <a:ext cx="17463" cy="17462"/>
            </a:xfrm>
            <a:custGeom>
              <a:avLst/>
              <a:gdLst>
                <a:gd name="T0" fmla="*/ 0 w 25"/>
                <a:gd name="T1" fmla="*/ 0 h 23"/>
                <a:gd name="T2" fmla="*/ 22799 w 25"/>
                <a:gd name="T3" fmla="*/ 0 h 23"/>
                <a:gd name="T4" fmla="*/ 22799 w 25"/>
                <a:gd name="T5" fmla="*/ 0 h 23"/>
                <a:gd name="T6" fmla="*/ 0 w 25"/>
                <a:gd name="T7" fmla="*/ 0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0"/>
                  </a:moveTo>
                  <a:lnTo>
                    <a:pt x="24" y="23"/>
                  </a:lnTo>
                  <a:lnTo>
                    <a:pt x="25" y="3"/>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5" name="Freeform 437">
              <a:extLst>
                <a:ext uri="{FF2B5EF4-FFF2-40B4-BE49-F238E27FC236}">
                  <a16:creationId xmlns:a16="http://schemas.microsoft.com/office/drawing/2014/main" id="{04035170-2B4F-259B-7653-44158C7C65BB}"/>
                </a:ext>
              </a:extLst>
            </p:cNvPr>
            <p:cNvSpPr>
              <a:spLocks noChangeAspect="1"/>
            </p:cNvSpPr>
            <p:nvPr/>
          </p:nvSpPr>
          <p:spPr bwMode="auto">
            <a:xfrm>
              <a:off x="1208088" y="2997254"/>
              <a:ext cx="26988" cy="44450"/>
            </a:xfrm>
            <a:custGeom>
              <a:avLst/>
              <a:gdLst>
                <a:gd name="T0" fmla="*/ 0 w 40"/>
                <a:gd name="T1" fmla="*/ 0 h 54"/>
                <a:gd name="T2" fmla="*/ 17436 w 40"/>
                <a:gd name="T3" fmla="*/ 50177 h 54"/>
                <a:gd name="T4" fmla="*/ 17436 w 40"/>
                <a:gd name="T5" fmla="*/ 50177 h 54"/>
                <a:gd name="T6" fmla="*/ 0 w 40"/>
                <a:gd name="T7" fmla="*/ 0 h 54"/>
                <a:gd name="T8" fmla="*/ 0 60000 65536"/>
                <a:gd name="T9" fmla="*/ 0 60000 65536"/>
                <a:gd name="T10" fmla="*/ 0 60000 65536"/>
                <a:gd name="T11" fmla="*/ 0 60000 65536"/>
                <a:gd name="T12" fmla="*/ 0 w 40"/>
                <a:gd name="T13" fmla="*/ 0 h 54"/>
                <a:gd name="T14" fmla="*/ 40 w 40"/>
                <a:gd name="T15" fmla="*/ 54 h 54"/>
              </a:gdLst>
              <a:ahLst/>
              <a:cxnLst>
                <a:cxn ang="T8">
                  <a:pos x="T0" y="T1"/>
                </a:cxn>
                <a:cxn ang="T9">
                  <a:pos x="T2" y="T3"/>
                </a:cxn>
                <a:cxn ang="T10">
                  <a:pos x="T4" y="T5"/>
                </a:cxn>
                <a:cxn ang="T11">
                  <a:pos x="T6" y="T7"/>
                </a:cxn>
              </a:cxnLst>
              <a:rect l="T12" t="T13" r="T14" b="T15"/>
              <a:pathLst>
                <a:path w="40" h="54">
                  <a:moveTo>
                    <a:pt x="0" y="0"/>
                  </a:moveTo>
                  <a:lnTo>
                    <a:pt x="31" y="19"/>
                  </a:lnTo>
                  <a:lnTo>
                    <a:pt x="40" y="54"/>
                  </a:lnTo>
                  <a:lnTo>
                    <a:pt x="0" y="0"/>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6" name="Freeform 438">
              <a:extLst>
                <a:ext uri="{FF2B5EF4-FFF2-40B4-BE49-F238E27FC236}">
                  <a16:creationId xmlns:a16="http://schemas.microsoft.com/office/drawing/2014/main" id="{07C768C4-5C51-163C-22BA-1D9BD055B15E}"/>
                </a:ext>
              </a:extLst>
            </p:cNvPr>
            <p:cNvSpPr>
              <a:spLocks noChangeAspect="1"/>
            </p:cNvSpPr>
            <p:nvPr/>
          </p:nvSpPr>
          <p:spPr bwMode="auto">
            <a:xfrm>
              <a:off x="1250950" y="3009954"/>
              <a:ext cx="14288" cy="23812"/>
            </a:xfrm>
            <a:custGeom>
              <a:avLst/>
              <a:gdLst>
                <a:gd name="T0" fmla="*/ 0 w 20"/>
                <a:gd name="T1" fmla="*/ 53187 h 29"/>
                <a:gd name="T2" fmla="*/ 19872 w 20"/>
                <a:gd name="T3" fmla="*/ 0 h 29"/>
                <a:gd name="T4" fmla="*/ 19872 w 20"/>
                <a:gd name="T5" fmla="*/ 53187 h 29"/>
                <a:gd name="T6" fmla="*/ 0 w 20"/>
                <a:gd name="T7" fmla="*/ 53187 h 29"/>
                <a:gd name="T8" fmla="*/ 0 60000 65536"/>
                <a:gd name="T9" fmla="*/ 0 60000 65536"/>
                <a:gd name="T10" fmla="*/ 0 60000 65536"/>
                <a:gd name="T11" fmla="*/ 0 60000 65536"/>
                <a:gd name="T12" fmla="*/ 0 w 20"/>
                <a:gd name="T13" fmla="*/ 0 h 29"/>
                <a:gd name="T14" fmla="*/ 20 w 20"/>
                <a:gd name="T15" fmla="*/ 29 h 29"/>
              </a:gdLst>
              <a:ahLst/>
              <a:cxnLst>
                <a:cxn ang="T8">
                  <a:pos x="T0" y="T1"/>
                </a:cxn>
                <a:cxn ang="T9">
                  <a:pos x="T2" y="T3"/>
                </a:cxn>
                <a:cxn ang="T10">
                  <a:pos x="T4" y="T5"/>
                </a:cxn>
                <a:cxn ang="T11">
                  <a:pos x="T6" y="T7"/>
                </a:cxn>
              </a:cxnLst>
              <a:rect l="T12" t="T13" r="T14" b="T15"/>
              <a:pathLst>
                <a:path w="20" h="29">
                  <a:moveTo>
                    <a:pt x="0" y="17"/>
                  </a:moveTo>
                  <a:lnTo>
                    <a:pt x="8" y="0"/>
                  </a:lnTo>
                  <a:lnTo>
                    <a:pt x="20" y="29"/>
                  </a:lnTo>
                  <a:lnTo>
                    <a:pt x="0" y="1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7" name="Freeform 439">
              <a:extLst>
                <a:ext uri="{FF2B5EF4-FFF2-40B4-BE49-F238E27FC236}">
                  <a16:creationId xmlns:a16="http://schemas.microsoft.com/office/drawing/2014/main" id="{17A6DED0-757D-B915-F40E-105ACB8B5564}"/>
                </a:ext>
              </a:extLst>
            </p:cNvPr>
            <p:cNvSpPr>
              <a:spLocks noChangeAspect="1"/>
            </p:cNvSpPr>
            <p:nvPr/>
          </p:nvSpPr>
          <p:spPr bwMode="auto">
            <a:xfrm>
              <a:off x="1392238" y="3216329"/>
              <a:ext cx="1181100" cy="661987"/>
            </a:xfrm>
            <a:custGeom>
              <a:avLst/>
              <a:gdLst>
                <a:gd name="T0" fmla="*/ 21366 w 1691"/>
                <a:gd name="T1" fmla="*/ 46086 h 821"/>
                <a:gd name="T2" fmla="*/ 21366 w 1691"/>
                <a:gd name="T3" fmla="*/ 46086 h 821"/>
                <a:gd name="T4" fmla="*/ 21366 w 1691"/>
                <a:gd name="T5" fmla="*/ 276624 h 821"/>
                <a:gd name="T6" fmla="*/ 42731 w 1691"/>
                <a:gd name="T7" fmla="*/ 276624 h 821"/>
                <a:gd name="T8" fmla="*/ 106856 w 1691"/>
                <a:gd name="T9" fmla="*/ 368796 h 821"/>
                <a:gd name="T10" fmla="*/ 170952 w 1691"/>
                <a:gd name="T11" fmla="*/ 414937 h 821"/>
                <a:gd name="T12" fmla="*/ 299173 w 1691"/>
                <a:gd name="T13" fmla="*/ 414937 h 821"/>
                <a:gd name="T14" fmla="*/ 363298 w 1691"/>
                <a:gd name="T15" fmla="*/ 461023 h 821"/>
                <a:gd name="T16" fmla="*/ 448788 w 1691"/>
                <a:gd name="T17" fmla="*/ 553193 h 821"/>
                <a:gd name="T18" fmla="*/ 470153 w 1691"/>
                <a:gd name="T19" fmla="*/ 507108 h 821"/>
                <a:gd name="T20" fmla="*/ 512884 w 1691"/>
                <a:gd name="T21" fmla="*/ 461023 h 821"/>
                <a:gd name="T22" fmla="*/ 555643 w 1691"/>
                <a:gd name="T23" fmla="*/ 461023 h 821"/>
                <a:gd name="T24" fmla="*/ 577009 w 1691"/>
                <a:gd name="T25" fmla="*/ 461023 h 821"/>
                <a:gd name="T26" fmla="*/ 577009 w 1691"/>
                <a:gd name="T27" fmla="*/ 461023 h 821"/>
                <a:gd name="T28" fmla="*/ 662471 w 1691"/>
                <a:gd name="T29" fmla="*/ 461023 h 821"/>
                <a:gd name="T30" fmla="*/ 705230 w 1691"/>
                <a:gd name="T31" fmla="*/ 553193 h 821"/>
                <a:gd name="T32" fmla="*/ 705230 w 1691"/>
                <a:gd name="T33" fmla="*/ 507108 h 821"/>
                <a:gd name="T34" fmla="*/ 705230 w 1691"/>
                <a:gd name="T35" fmla="*/ 414937 h 821"/>
                <a:gd name="T36" fmla="*/ 769326 w 1691"/>
                <a:gd name="T37" fmla="*/ 322710 h 821"/>
                <a:gd name="T38" fmla="*/ 769326 w 1691"/>
                <a:gd name="T39" fmla="*/ 276624 h 821"/>
                <a:gd name="T40" fmla="*/ 747960 w 1691"/>
                <a:gd name="T41" fmla="*/ 276624 h 821"/>
                <a:gd name="T42" fmla="*/ 769326 w 1691"/>
                <a:gd name="T43" fmla="*/ 230484 h 821"/>
                <a:gd name="T44" fmla="*/ 769326 w 1691"/>
                <a:gd name="T45" fmla="*/ 276624 h 821"/>
                <a:gd name="T46" fmla="*/ 790719 w 1691"/>
                <a:gd name="T47" fmla="*/ 230484 h 821"/>
                <a:gd name="T48" fmla="*/ 812085 w 1691"/>
                <a:gd name="T49" fmla="*/ 184398 h 821"/>
                <a:gd name="T50" fmla="*/ 854816 w 1691"/>
                <a:gd name="T51" fmla="*/ 184398 h 821"/>
                <a:gd name="T52" fmla="*/ 918941 w 1691"/>
                <a:gd name="T53" fmla="*/ 92227 h 821"/>
                <a:gd name="T54" fmla="*/ 897547 w 1691"/>
                <a:gd name="T55" fmla="*/ 92227 h 821"/>
                <a:gd name="T56" fmla="*/ 876181 w 1691"/>
                <a:gd name="T57" fmla="*/ 46086 h 821"/>
                <a:gd name="T58" fmla="*/ 769326 w 1691"/>
                <a:gd name="T59" fmla="*/ 92227 h 821"/>
                <a:gd name="T60" fmla="*/ 726595 w 1691"/>
                <a:gd name="T61" fmla="*/ 138312 h 821"/>
                <a:gd name="T62" fmla="*/ 683864 w 1691"/>
                <a:gd name="T63" fmla="*/ 184398 h 821"/>
                <a:gd name="T64" fmla="*/ 662471 w 1691"/>
                <a:gd name="T65" fmla="*/ 184398 h 821"/>
                <a:gd name="T66" fmla="*/ 662471 w 1691"/>
                <a:gd name="T67" fmla="*/ 138312 h 821"/>
                <a:gd name="T68" fmla="*/ 662471 w 1691"/>
                <a:gd name="T69" fmla="*/ 138312 h 821"/>
                <a:gd name="T70" fmla="*/ 662471 w 1691"/>
                <a:gd name="T71" fmla="*/ 92227 h 821"/>
                <a:gd name="T72" fmla="*/ 619740 w 1691"/>
                <a:gd name="T73" fmla="*/ 92227 h 821"/>
                <a:gd name="T74" fmla="*/ 598374 w 1691"/>
                <a:gd name="T75" fmla="*/ 184398 h 821"/>
                <a:gd name="T76" fmla="*/ 598374 w 1691"/>
                <a:gd name="T77" fmla="*/ 92227 h 821"/>
                <a:gd name="T78" fmla="*/ 619740 w 1691"/>
                <a:gd name="T79" fmla="*/ 92227 h 821"/>
                <a:gd name="T80" fmla="*/ 641105 w 1691"/>
                <a:gd name="T81" fmla="*/ 46086 h 821"/>
                <a:gd name="T82" fmla="*/ 577009 w 1691"/>
                <a:gd name="T83" fmla="*/ 46086 h 821"/>
                <a:gd name="T84" fmla="*/ 534250 w 1691"/>
                <a:gd name="T85" fmla="*/ 46086 h 821"/>
                <a:gd name="T86" fmla="*/ 555643 w 1691"/>
                <a:gd name="T87" fmla="*/ 0 h 821"/>
                <a:gd name="T88" fmla="*/ 470153 w 1691"/>
                <a:gd name="T89" fmla="*/ 0 h 821"/>
                <a:gd name="T90" fmla="*/ 42731 w 1691"/>
                <a:gd name="T91" fmla="*/ 0 h 821"/>
                <a:gd name="T92" fmla="*/ 21366 w 1691"/>
                <a:gd name="T93" fmla="*/ 46086 h 821"/>
                <a:gd name="T94" fmla="*/ 0 w 1691"/>
                <a:gd name="T95" fmla="*/ 0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821"/>
                <a:gd name="T146" fmla="*/ 1691 w 1691"/>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821">
                  <a:moveTo>
                    <a:pt x="0" y="47"/>
                  </a:moveTo>
                  <a:lnTo>
                    <a:pt x="18" y="113"/>
                  </a:lnTo>
                  <a:lnTo>
                    <a:pt x="43" y="121"/>
                  </a:lnTo>
                  <a:lnTo>
                    <a:pt x="24" y="123"/>
                  </a:lnTo>
                  <a:lnTo>
                    <a:pt x="8" y="327"/>
                  </a:lnTo>
                  <a:lnTo>
                    <a:pt x="51" y="405"/>
                  </a:lnTo>
                  <a:lnTo>
                    <a:pt x="79" y="405"/>
                  </a:lnTo>
                  <a:lnTo>
                    <a:pt x="68" y="435"/>
                  </a:lnTo>
                  <a:lnTo>
                    <a:pt x="123" y="521"/>
                  </a:lnTo>
                  <a:lnTo>
                    <a:pt x="178" y="541"/>
                  </a:lnTo>
                  <a:lnTo>
                    <a:pt x="223" y="590"/>
                  </a:lnTo>
                  <a:lnTo>
                    <a:pt x="291" y="583"/>
                  </a:lnTo>
                  <a:lnTo>
                    <a:pt x="402" y="630"/>
                  </a:lnTo>
                  <a:lnTo>
                    <a:pt x="535" y="611"/>
                  </a:lnTo>
                  <a:lnTo>
                    <a:pt x="615" y="699"/>
                  </a:lnTo>
                  <a:lnTo>
                    <a:pt x="678" y="677"/>
                  </a:lnTo>
                  <a:lnTo>
                    <a:pt x="750" y="781"/>
                  </a:lnTo>
                  <a:lnTo>
                    <a:pt x="809" y="801"/>
                  </a:lnTo>
                  <a:lnTo>
                    <a:pt x="802" y="740"/>
                  </a:lnTo>
                  <a:lnTo>
                    <a:pt x="863" y="705"/>
                  </a:lnTo>
                  <a:lnTo>
                    <a:pt x="870" y="678"/>
                  </a:lnTo>
                  <a:lnTo>
                    <a:pt x="957" y="677"/>
                  </a:lnTo>
                  <a:lnTo>
                    <a:pt x="1034" y="699"/>
                  </a:lnTo>
                  <a:lnTo>
                    <a:pt x="1036" y="664"/>
                  </a:lnTo>
                  <a:lnTo>
                    <a:pt x="1005" y="658"/>
                  </a:lnTo>
                  <a:lnTo>
                    <a:pt x="1068" y="658"/>
                  </a:lnTo>
                  <a:lnTo>
                    <a:pt x="1073" y="640"/>
                  </a:lnTo>
                  <a:lnTo>
                    <a:pt x="1078" y="661"/>
                  </a:lnTo>
                  <a:lnTo>
                    <a:pt x="1197" y="668"/>
                  </a:lnTo>
                  <a:lnTo>
                    <a:pt x="1228" y="698"/>
                  </a:lnTo>
                  <a:lnTo>
                    <a:pt x="1233" y="750"/>
                  </a:lnTo>
                  <a:lnTo>
                    <a:pt x="1271" y="821"/>
                  </a:lnTo>
                  <a:lnTo>
                    <a:pt x="1295" y="818"/>
                  </a:lnTo>
                  <a:lnTo>
                    <a:pt x="1305" y="764"/>
                  </a:lnTo>
                  <a:lnTo>
                    <a:pt x="1264" y="640"/>
                  </a:lnTo>
                  <a:lnTo>
                    <a:pt x="1288" y="589"/>
                  </a:lnTo>
                  <a:lnTo>
                    <a:pt x="1436" y="487"/>
                  </a:lnTo>
                  <a:lnTo>
                    <a:pt x="1408" y="476"/>
                  </a:lnTo>
                  <a:lnTo>
                    <a:pt x="1435" y="471"/>
                  </a:lnTo>
                  <a:lnTo>
                    <a:pt x="1414" y="439"/>
                  </a:lnTo>
                  <a:lnTo>
                    <a:pt x="1419" y="411"/>
                  </a:lnTo>
                  <a:lnTo>
                    <a:pt x="1388" y="388"/>
                  </a:lnTo>
                  <a:lnTo>
                    <a:pt x="1419" y="403"/>
                  </a:lnTo>
                  <a:lnTo>
                    <a:pt x="1408" y="367"/>
                  </a:lnTo>
                  <a:lnTo>
                    <a:pt x="1431" y="355"/>
                  </a:lnTo>
                  <a:lnTo>
                    <a:pt x="1435" y="435"/>
                  </a:lnTo>
                  <a:lnTo>
                    <a:pt x="1458" y="389"/>
                  </a:lnTo>
                  <a:lnTo>
                    <a:pt x="1443" y="350"/>
                  </a:lnTo>
                  <a:lnTo>
                    <a:pt x="1459" y="372"/>
                  </a:lnTo>
                  <a:lnTo>
                    <a:pt x="1490" y="307"/>
                  </a:lnTo>
                  <a:lnTo>
                    <a:pt x="1608" y="280"/>
                  </a:lnTo>
                  <a:lnTo>
                    <a:pt x="1577" y="262"/>
                  </a:lnTo>
                  <a:lnTo>
                    <a:pt x="1599" y="211"/>
                  </a:lnTo>
                  <a:lnTo>
                    <a:pt x="1688" y="176"/>
                  </a:lnTo>
                  <a:lnTo>
                    <a:pt x="1691" y="156"/>
                  </a:lnTo>
                  <a:lnTo>
                    <a:pt x="1669" y="139"/>
                  </a:lnTo>
                  <a:lnTo>
                    <a:pt x="1669" y="91"/>
                  </a:lnTo>
                  <a:lnTo>
                    <a:pt x="1620" y="75"/>
                  </a:lnTo>
                  <a:lnTo>
                    <a:pt x="1585" y="153"/>
                  </a:lnTo>
                  <a:lnTo>
                    <a:pt x="1435" y="183"/>
                  </a:lnTo>
                  <a:lnTo>
                    <a:pt x="1424" y="215"/>
                  </a:lnTo>
                  <a:lnTo>
                    <a:pt x="1339" y="228"/>
                  </a:lnTo>
                  <a:lnTo>
                    <a:pt x="1344" y="239"/>
                  </a:lnTo>
                  <a:lnTo>
                    <a:pt x="1257" y="286"/>
                  </a:lnTo>
                  <a:lnTo>
                    <a:pt x="1221" y="286"/>
                  </a:lnTo>
                  <a:lnTo>
                    <a:pt x="1218" y="271"/>
                  </a:lnTo>
                  <a:lnTo>
                    <a:pt x="1225" y="256"/>
                  </a:lnTo>
                  <a:lnTo>
                    <a:pt x="1234" y="246"/>
                  </a:lnTo>
                  <a:lnTo>
                    <a:pt x="1238" y="232"/>
                  </a:lnTo>
                  <a:lnTo>
                    <a:pt x="1225" y="198"/>
                  </a:lnTo>
                  <a:lnTo>
                    <a:pt x="1196" y="211"/>
                  </a:lnTo>
                  <a:lnTo>
                    <a:pt x="1206" y="155"/>
                  </a:lnTo>
                  <a:lnTo>
                    <a:pt x="1160" y="139"/>
                  </a:lnTo>
                  <a:lnTo>
                    <a:pt x="1126" y="176"/>
                  </a:lnTo>
                  <a:lnTo>
                    <a:pt x="1114" y="273"/>
                  </a:lnTo>
                  <a:lnTo>
                    <a:pt x="1087" y="276"/>
                  </a:lnTo>
                  <a:lnTo>
                    <a:pt x="1078" y="229"/>
                  </a:lnTo>
                  <a:lnTo>
                    <a:pt x="1100" y="157"/>
                  </a:lnTo>
                  <a:lnTo>
                    <a:pt x="1078" y="169"/>
                  </a:lnTo>
                  <a:lnTo>
                    <a:pt x="1116" y="129"/>
                  </a:lnTo>
                  <a:lnTo>
                    <a:pt x="1194" y="129"/>
                  </a:lnTo>
                  <a:lnTo>
                    <a:pt x="1180" y="109"/>
                  </a:lnTo>
                  <a:lnTo>
                    <a:pt x="1175" y="109"/>
                  </a:lnTo>
                  <a:lnTo>
                    <a:pt x="1061" y="99"/>
                  </a:lnTo>
                  <a:lnTo>
                    <a:pt x="1078" y="75"/>
                  </a:lnTo>
                  <a:lnTo>
                    <a:pt x="1009" y="105"/>
                  </a:lnTo>
                  <a:lnTo>
                    <a:pt x="955" y="105"/>
                  </a:lnTo>
                  <a:lnTo>
                    <a:pt x="1022" y="55"/>
                  </a:lnTo>
                  <a:lnTo>
                    <a:pt x="883" y="27"/>
                  </a:lnTo>
                  <a:lnTo>
                    <a:pt x="865" y="0"/>
                  </a:lnTo>
                  <a:lnTo>
                    <a:pt x="863" y="19"/>
                  </a:lnTo>
                  <a:lnTo>
                    <a:pt x="55" y="19"/>
                  </a:lnTo>
                  <a:lnTo>
                    <a:pt x="70" y="50"/>
                  </a:lnTo>
                  <a:lnTo>
                    <a:pt x="51" y="75"/>
                  </a:lnTo>
                  <a:lnTo>
                    <a:pt x="58" y="48"/>
                  </a:lnTo>
                  <a:lnTo>
                    <a:pt x="0" y="4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38" name="Freeform 292">
              <a:extLst>
                <a:ext uri="{FF2B5EF4-FFF2-40B4-BE49-F238E27FC236}">
                  <a16:creationId xmlns:a16="http://schemas.microsoft.com/office/drawing/2014/main" id="{1164E01E-8A83-21AA-90EF-B23BC62FC5DE}"/>
                </a:ext>
              </a:extLst>
            </p:cNvPr>
            <p:cNvSpPr>
              <a:spLocks noChangeAspect="1"/>
            </p:cNvSpPr>
            <p:nvPr/>
          </p:nvSpPr>
          <p:spPr bwMode="auto">
            <a:xfrm>
              <a:off x="1058863" y="2403529"/>
              <a:ext cx="1747838" cy="1030287"/>
            </a:xfrm>
            <a:custGeom>
              <a:avLst/>
              <a:gdLst>
                <a:gd name="T0" fmla="*/ 105845 w 2507"/>
                <a:gd name="T1" fmla="*/ 92963 h 1276"/>
                <a:gd name="T2" fmla="*/ 169347 w 2507"/>
                <a:gd name="T3" fmla="*/ 92963 h 1276"/>
                <a:gd name="T4" fmla="*/ 232848 w 2507"/>
                <a:gd name="T5" fmla="*/ 92963 h 1276"/>
                <a:gd name="T6" fmla="*/ 359851 w 2507"/>
                <a:gd name="T7" fmla="*/ 92963 h 1276"/>
                <a:gd name="T8" fmla="*/ 423352 w 2507"/>
                <a:gd name="T9" fmla="*/ 139417 h 1276"/>
                <a:gd name="T10" fmla="*/ 529198 w 2507"/>
                <a:gd name="T11" fmla="*/ 139417 h 1276"/>
                <a:gd name="T12" fmla="*/ 508012 w 2507"/>
                <a:gd name="T13" fmla="*/ 92963 h 1276"/>
                <a:gd name="T14" fmla="*/ 613857 w 2507"/>
                <a:gd name="T15" fmla="*/ 139417 h 1276"/>
                <a:gd name="T16" fmla="*/ 698517 w 2507"/>
                <a:gd name="T17" fmla="*/ 139417 h 1276"/>
                <a:gd name="T18" fmla="*/ 698517 w 2507"/>
                <a:gd name="T19" fmla="*/ 139417 h 1276"/>
                <a:gd name="T20" fmla="*/ 719702 w 2507"/>
                <a:gd name="T21" fmla="*/ 139417 h 1276"/>
                <a:gd name="T22" fmla="*/ 740859 w 2507"/>
                <a:gd name="T23" fmla="*/ 92963 h 1276"/>
                <a:gd name="T24" fmla="*/ 719702 w 2507"/>
                <a:gd name="T25" fmla="*/ 0 h 1276"/>
                <a:gd name="T26" fmla="*/ 762018 w 2507"/>
                <a:gd name="T27" fmla="*/ 46454 h 1276"/>
                <a:gd name="T28" fmla="*/ 783203 w 2507"/>
                <a:gd name="T29" fmla="*/ 92963 h 1276"/>
                <a:gd name="T30" fmla="*/ 846705 w 2507"/>
                <a:gd name="T31" fmla="*/ 139417 h 1276"/>
                <a:gd name="T32" fmla="*/ 867863 w 2507"/>
                <a:gd name="T33" fmla="*/ 92963 h 1276"/>
                <a:gd name="T34" fmla="*/ 931364 w 2507"/>
                <a:gd name="T35" fmla="*/ 92963 h 1276"/>
                <a:gd name="T36" fmla="*/ 931364 w 2507"/>
                <a:gd name="T37" fmla="*/ 139417 h 1276"/>
                <a:gd name="T38" fmla="*/ 867863 w 2507"/>
                <a:gd name="T39" fmla="*/ 232325 h 1276"/>
                <a:gd name="T40" fmla="*/ 825519 w 2507"/>
                <a:gd name="T41" fmla="*/ 232325 h 1276"/>
                <a:gd name="T42" fmla="*/ 783203 w 2507"/>
                <a:gd name="T43" fmla="*/ 278835 h 1276"/>
                <a:gd name="T44" fmla="*/ 762018 w 2507"/>
                <a:gd name="T45" fmla="*/ 325288 h 1276"/>
                <a:gd name="T46" fmla="*/ 740859 w 2507"/>
                <a:gd name="T47" fmla="*/ 418252 h 1276"/>
                <a:gd name="T48" fmla="*/ 762018 w 2507"/>
                <a:gd name="T49" fmla="*/ 511159 h 1276"/>
                <a:gd name="T50" fmla="*/ 867863 w 2507"/>
                <a:gd name="T51" fmla="*/ 557668 h 1276"/>
                <a:gd name="T52" fmla="*/ 931364 w 2507"/>
                <a:gd name="T53" fmla="*/ 650576 h 1276"/>
                <a:gd name="T54" fmla="*/ 973709 w 2507"/>
                <a:gd name="T55" fmla="*/ 650576 h 1276"/>
                <a:gd name="T56" fmla="*/ 1016024 w 2507"/>
                <a:gd name="T57" fmla="*/ 511159 h 1276"/>
                <a:gd name="T58" fmla="*/ 994866 w 2507"/>
                <a:gd name="T59" fmla="*/ 464705 h 1276"/>
                <a:gd name="T60" fmla="*/ 994866 w 2507"/>
                <a:gd name="T61" fmla="*/ 325288 h 1276"/>
                <a:gd name="T62" fmla="*/ 1058367 w 2507"/>
                <a:gd name="T63" fmla="*/ 325288 h 1276"/>
                <a:gd name="T64" fmla="*/ 1121868 w 2507"/>
                <a:gd name="T65" fmla="*/ 418252 h 1276"/>
                <a:gd name="T66" fmla="*/ 1100711 w 2507"/>
                <a:gd name="T67" fmla="*/ 464705 h 1276"/>
                <a:gd name="T68" fmla="*/ 1143027 w 2507"/>
                <a:gd name="T69" fmla="*/ 464705 h 1276"/>
                <a:gd name="T70" fmla="*/ 1185369 w 2507"/>
                <a:gd name="T71" fmla="*/ 464705 h 1276"/>
                <a:gd name="T72" fmla="*/ 1206529 w 2507"/>
                <a:gd name="T73" fmla="*/ 464705 h 1276"/>
                <a:gd name="T74" fmla="*/ 1227714 w 2507"/>
                <a:gd name="T75" fmla="*/ 464705 h 1276"/>
                <a:gd name="T76" fmla="*/ 1248871 w 2507"/>
                <a:gd name="T77" fmla="*/ 464705 h 1276"/>
                <a:gd name="T78" fmla="*/ 1248871 w 2507"/>
                <a:gd name="T79" fmla="*/ 511159 h 1276"/>
                <a:gd name="T80" fmla="*/ 1312372 w 2507"/>
                <a:gd name="T81" fmla="*/ 557668 h 1276"/>
                <a:gd name="T82" fmla="*/ 1312372 w 2507"/>
                <a:gd name="T83" fmla="*/ 604122 h 1276"/>
                <a:gd name="T84" fmla="*/ 1333532 w 2507"/>
                <a:gd name="T85" fmla="*/ 650576 h 1276"/>
                <a:gd name="T86" fmla="*/ 1100711 w 2507"/>
                <a:gd name="T87" fmla="*/ 836447 h 1276"/>
                <a:gd name="T88" fmla="*/ 1164212 w 2507"/>
                <a:gd name="T89" fmla="*/ 789992 h 1276"/>
                <a:gd name="T90" fmla="*/ 1248871 w 2507"/>
                <a:gd name="T91" fmla="*/ 836447 h 1276"/>
                <a:gd name="T92" fmla="*/ 1248871 w 2507"/>
                <a:gd name="T93" fmla="*/ 882956 h 1276"/>
                <a:gd name="T94" fmla="*/ 1227714 w 2507"/>
                <a:gd name="T95" fmla="*/ 882956 h 1276"/>
                <a:gd name="T96" fmla="*/ 1143027 w 2507"/>
                <a:gd name="T97" fmla="*/ 836447 h 1276"/>
                <a:gd name="T98" fmla="*/ 1016024 w 2507"/>
                <a:gd name="T99" fmla="*/ 882956 h 1276"/>
                <a:gd name="T100" fmla="*/ 973709 w 2507"/>
                <a:gd name="T101" fmla="*/ 929410 h 1276"/>
                <a:gd name="T102" fmla="*/ 910206 w 2507"/>
                <a:gd name="T103" fmla="*/ 929410 h 1276"/>
                <a:gd name="T104" fmla="*/ 973709 w 2507"/>
                <a:gd name="T105" fmla="*/ 882956 h 1276"/>
                <a:gd name="T106" fmla="*/ 889021 w 2507"/>
                <a:gd name="T107" fmla="*/ 789992 h 1276"/>
                <a:gd name="T108" fmla="*/ 846705 w 2507"/>
                <a:gd name="T109" fmla="*/ 789992 h 1276"/>
                <a:gd name="T110" fmla="*/ 719702 w 2507"/>
                <a:gd name="T111" fmla="*/ 697030 h 1276"/>
                <a:gd name="T112" fmla="*/ 254006 w 2507"/>
                <a:gd name="T113" fmla="*/ 697030 h 1276"/>
                <a:gd name="T114" fmla="*/ 211663 w 2507"/>
                <a:gd name="T115" fmla="*/ 604122 h 1276"/>
                <a:gd name="T116" fmla="*/ 169347 w 2507"/>
                <a:gd name="T117" fmla="*/ 511159 h 1276"/>
                <a:gd name="T118" fmla="*/ 42344 w 2507"/>
                <a:gd name="T119" fmla="*/ 464705 h 1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1276"/>
                <a:gd name="T182" fmla="*/ 2507 w 2507"/>
                <a:gd name="T183" fmla="*/ 1276 h 1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1276">
                  <a:moveTo>
                    <a:pt x="0" y="567"/>
                  </a:moveTo>
                  <a:lnTo>
                    <a:pt x="0" y="118"/>
                  </a:lnTo>
                  <a:lnTo>
                    <a:pt x="198" y="178"/>
                  </a:lnTo>
                  <a:lnTo>
                    <a:pt x="189" y="154"/>
                  </a:lnTo>
                  <a:lnTo>
                    <a:pt x="210" y="138"/>
                  </a:lnTo>
                  <a:lnTo>
                    <a:pt x="332" y="91"/>
                  </a:lnTo>
                  <a:lnTo>
                    <a:pt x="238" y="149"/>
                  </a:lnTo>
                  <a:lnTo>
                    <a:pt x="292" y="134"/>
                  </a:lnTo>
                  <a:lnTo>
                    <a:pt x="292" y="145"/>
                  </a:lnTo>
                  <a:lnTo>
                    <a:pt x="392" y="93"/>
                  </a:lnTo>
                  <a:lnTo>
                    <a:pt x="380" y="75"/>
                  </a:lnTo>
                  <a:lnTo>
                    <a:pt x="445" y="137"/>
                  </a:lnTo>
                  <a:lnTo>
                    <a:pt x="487" y="100"/>
                  </a:lnTo>
                  <a:lnTo>
                    <a:pt x="486" y="137"/>
                  </a:lnTo>
                  <a:lnTo>
                    <a:pt x="538" y="111"/>
                  </a:lnTo>
                  <a:lnTo>
                    <a:pt x="687" y="157"/>
                  </a:lnTo>
                  <a:lnTo>
                    <a:pt x="755" y="157"/>
                  </a:lnTo>
                  <a:lnTo>
                    <a:pt x="793" y="182"/>
                  </a:lnTo>
                  <a:lnTo>
                    <a:pt x="748" y="205"/>
                  </a:lnTo>
                  <a:lnTo>
                    <a:pt x="775" y="216"/>
                  </a:lnTo>
                  <a:lnTo>
                    <a:pt x="908" y="202"/>
                  </a:lnTo>
                  <a:lnTo>
                    <a:pt x="967" y="240"/>
                  </a:lnTo>
                  <a:lnTo>
                    <a:pt x="974" y="265"/>
                  </a:lnTo>
                  <a:lnTo>
                    <a:pt x="990" y="249"/>
                  </a:lnTo>
                  <a:lnTo>
                    <a:pt x="967" y="216"/>
                  </a:lnTo>
                  <a:lnTo>
                    <a:pt x="1029" y="174"/>
                  </a:lnTo>
                  <a:lnTo>
                    <a:pt x="967" y="199"/>
                  </a:lnTo>
                  <a:lnTo>
                    <a:pt x="946" y="188"/>
                  </a:lnTo>
                  <a:lnTo>
                    <a:pt x="1024" y="155"/>
                  </a:lnTo>
                  <a:lnTo>
                    <a:pt x="1065" y="200"/>
                  </a:lnTo>
                  <a:lnTo>
                    <a:pt x="1106" y="199"/>
                  </a:lnTo>
                  <a:lnTo>
                    <a:pt x="1134" y="219"/>
                  </a:lnTo>
                  <a:lnTo>
                    <a:pt x="1252" y="216"/>
                  </a:lnTo>
                  <a:lnTo>
                    <a:pt x="1249" y="200"/>
                  </a:lnTo>
                  <a:lnTo>
                    <a:pt x="1281" y="227"/>
                  </a:lnTo>
                  <a:lnTo>
                    <a:pt x="1286" y="205"/>
                  </a:lnTo>
                  <a:lnTo>
                    <a:pt x="1260" y="213"/>
                  </a:lnTo>
                  <a:lnTo>
                    <a:pt x="1242" y="186"/>
                  </a:lnTo>
                  <a:lnTo>
                    <a:pt x="1284" y="182"/>
                  </a:lnTo>
                  <a:lnTo>
                    <a:pt x="1301" y="202"/>
                  </a:lnTo>
                  <a:lnTo>
                    <a:pt x="1318" y="198"/>
                  </a:lnTo>
                  <a:lnTo>
                    <a:pt x="1313" y="229"/>
                  </a:lnTo>
                  <a:lnTo>
                    <a:pt x="1342" y="244"/>
                  </a:lnTo>
                  <a:lnTo>
                    <a:pt x="1334" y="200"/>
                  </a:lnTo>
                  <a:lnTo>
                    <a:pt x="1395" y="175"/>
                  </a:lnTo>
                  <a:lnTo>
                    <a:pt x="1378" y="154"/>
                  </a:lnTo>
                  <a:lnTo>
                    <a:pt x="1361" y="169"/>
                  </a:lnTo>
                  <a:lnTo>
                    <a:pt x="1390" y="131"/>
                  </a:lnTo>
                  <a:lnTo>
                    <a:pt x="1305" y="103"/>
                  </a:lnTo>
                  <a:lnTo>
                    <a:pt x="1313" y="38"/>
                  </a:lnTo>
                  <a:lnTo>
                    <a:pt x="1334" y="38"/>
                  </a:lnTo>
                  <a:lnTo>
                    <a:pt x="1345" y="0"/>
                  </a:lnTo>
                  <a:lnTo>
                    <a:pt x="1409" y="38"/>
                  </a:lnTo>
                  <a:lnTo>
                    <a:pt x="1410" y="62"/>
                  </a:lnTo>
                  <a:lnTo>
                    <a:pt x="1454" y="96"/>
                  </a:lnTo>
                  <a:lnTo>
                    <a:pt x="1426" y="94"/>
                  </a:lnTo>
                  <a:lnTo>
                    <a:pt x="1437" y="106"/>
                  </a:lnTo>
                  <a:lnTo>
                    <a:pt x="1422" y="120"/>
                  </a:lnTo>
                  <a:lnTo>
                    <a:pt x="1474" y="131"/>
                  </a:lnTo>
                  <a:lnTo>
                    <a:pt x="1457" y="137"/>
                  </a:lnTo>
                  <a:lnTo>
                    <a:pt x="1488" y="193"/>
                  </a:lnTo>
                  <a:lnTo>
                    <a:pt x="1515" y="144"/>
                  </a:lnTo>
                  <a:lnTo>
                    <a:pt x="1552" y="162"/>
                  </a:lnTo>
                  <a:lnTo>
                    <a:pt x="1560" y="196"/>
                  </a:lnTo>
                  <a:lnTo>
                    <a:pt x="1543" y="205"/>
                  </a:lnTo>
                  <a:lnTo>
                    <a:pt x="1577" y="244"/>
                  </a:lnTo>
                  <a:lnTo>
                    <a:pt x="1598" y="236"/>
                  </a:lnTo>
                  <a:lnTo>
                    <a:pt x="1624" y="175"/>
                  </a:lnTo>
                  <a:lnTo>
                    <a:pt x="1655" y="168"/>
                  </a:lnTo>
                  <a:lnTo>
                    <a:pt x="1631" y="116"/>
                  </a:lnTo>
                  <a:lnTo>
                    <a:pt x="1715" y="120"/>
                  </a:lnTo>
                  <a:lnTo>
                    <a:pt x="1750" y="149"/>
                  </a:lnTo>
                  <a:lnTo>
                    <a:pt x="1737" y="165"/>
                  </a:lnTo>
                  <a:lnTo>
                    <a:pt x="1751" y="175"/>
                  </a:lnTo>
                  <a:lnTo>
                    <a:pt x="1716" y="183"/>
                  </a:lnTo>
                  <a:lnTo>
                    <a:pt x="1749" y="251"/>
                  </a:lnTo>
                  <a:lnTo>
                    <a:pt x="1695" y="287"/>
                  </a:lnTo>
                  <a:lnTo>
                    <a:pt x="1675" y="271"/>
                  </a:lnTo>
                  <a:lnTo>
                    <a:pt x="1683" y="295"/>
                  </a:lnTo>
                  <a:lnTo>
                    <a:pt x="1600" y="278"/>
                  </a:lnTo>
                  <a:lnTo>
                    <a:pt x="1615" y="301"/>
                  </a:lnTo>
                  <a:lnTo>
                    <a:pt x="1582" y="335"/>
                  </a:lnTo>
                  <a:lnTo>
                    <a:pt x="1497" y="308"/>
                  </a:lnTo>
                  <a:lnTo>
                    <a:pt x="1528" y="336"/>
                  </a:lnTo>
                  <a:lnTo>
                    <a:pt x="1589" y="342"/>
                  </a:lnTo>
                  <a:lnTo>
                    <a:pt x="1546" y="397"/>
                  </a:lnTo>
                  <a:lnTo>
                    <a:pt x="1501" y="394"/>
                  </a:lnTo>
                  <a:lnTo>
                    <a:pt x="1478" y="424"/>
                  </a:lnTo>
                  <a:lnTo>
                    <a:pt x="1397" y="398"/>
                  </a:lnTo>
                  <a:lnTo>
                    <a:pt x="1474" y="424"/>
                  </a:lnTo>
                  <a:lnTo>
                    <a:pt x="1481" y="447"/>
                  </a:lnTo>
                  <a:lnTo>
                    <a:pt x="1426" y="456"/>
                  </a:lnTo>
                  <a:lnTo>
                    <a:pt x="1437" y="464"/>
                  </a:lnTo>
                  <a:lnTo>
                    <a:pt x="1422" y="464"/>
                  </a:lnTo>
                  <a:lnTo>
                    <a:pt x="1422" y="488"/>
                  </a:lnTo>
                  <a:lnTo>
                    <a:pt x="1362" y="517"/>
                  </a:lnTo>
                  <a:lnTo>
                    <a:pt x="1351" y="621"/>
                  </a:lnTo>
                  <a:lnTo>
                    <a:pt x="1373" y="643"/>
                  </a:lnTo>
                  <a:lnTo>
                    <a:pt x="1405" y="630"/>
                  </a:lnTo>
                  <a:lnTo>
                    <a:pt x="1419" y="710"/>
                  </a:lnTo>
                  <a:lnTo>
                    <a:pt x="1465" y="693"/>
                  </a:lnTo>
                  <a:lnTo>
                    <a:pt x="1519" y="714"/>
                  </a:lnTo>
                  <a:lnTo>
                    <a:pt x="1632" y="772"/>
                  </a:lnTo>
                  <a:lnTo>
                    <a:pt x="1624" y="795"/>
                  </a:lnTo>
                  <a:lnTo>
                    <a:pt x="1637" y="778"/>
                  </a:lnTo>
                  <a:lnTo>
                    <a:pt x="1722" y="782"/>
                  </a:lnTo>
                  <a:lnTo>
                    <a:pt x="1722" y="868"/>
                  </a:lnTo>
                  <a:lnTo>
                    <a:pt x="1747" y="898"/>
                  </a:lnTo>
                  <a:lnTo>
                    <a:pt x="1727" y="902"/>
                  </a:lnTo>
                  <a:lnTo>
                    <a:pt x="1770" y="919"/>
                  </a:lnTo>
                  <a:lnTo>
                    <a:pt x="1758" y="944"/>
                  </a:lnTo>
                  <a:lnTo>
                    <a:pt x="1798" y="943"/>
                  </a:lnTo>
                  <a:lnTo>
                    <a:pt x="1853" y="899"/>
                  </a:lnTo>
                  <a:lnTo>
                    <a:pt x="1829" y="888"/>
                  </a:lnTo>
                  <a:lnTo>
                    <a:pt x="1798" y="806"/>
                  </a:lnTo>
                  <a:lnTo>
                    <a:pt x="1903" y="735"/>
                  </a:lnTo>
                  <a:lnTo>
                    <a:pt x="1889" y="735"/>
                  </a:lnTo>
                  <a:lnTo>
                    <a:pt x="1865" y="652"/>
                  </a:lnTo>
                  <a:lnTo>
                    <a:pt x="1828" y="630"/>
                  </a:lnTo>
                  <a:lnTo>
                    <a:pt x="1876" y="595"/>
                  </a:lnTo>
                  <a:lnTo>
                    <a:pt x="1859" y="577"/>
                  </a:lnTo>
                  <a:lnTo>
                    <a:pt x="1867" y="547"/>
                  </a:lnTo>
                  <a:lnTo>
                    <a:pt x="1846" y="543"/>
                  </a:lnTo>
                  <a:lnTo>
                    <a:pt x="1867" y="510"/>
                  </a:lnTo>
                  <a:lnTo>
                    <a:pt x="1843" y="490"/>
                  </a:lnTo>
                  <a:lnTo>
                    <a:pt x="1856" y="465"/>
                  </a:lnTo>
                  <a:lnTo>
                    <a:pt x="1935" y="483"/>
                  </a:lnTo>
                  <a:lnTo>
                    <a:pt x="1972" y="468"/>
                  </a:lnTo>
                  <a:lnTo>
                    <a:pt x="2039" y="510"/>
                  </a:lnTo>
                  <a:lnTo>
                    <a:pt x="2039" y="529"/>
                  </a:lnTo>
                  <a:lnTo>
                    <a:pt x="2097" y="531"/>
                  </a:lnTo>
                  <a:lnTo>
                    <a:pt x="2101" y="574"/>
                  </a:lnTo>
                  <a:lnTo>
                    <a:pt x="2050" y="575"/>
                  </a:lnTo>
                  <a:lnTo>
                    <a:pt x="2095" y="584"/>
                  </a:lnTo>
                  <a:lnTo>
                    <a:pt x="2110" y="609"/>
                  </a:lnTo>
                  <a:lnTo>
                    <a:pt x="2061" y="645"/>
                  </a:lnTo>
                  <a:lnTo>
                    <a:pt x="2131" y="628"/>
                  </a:lnTo>
                  <a:lnTo>
                    <a:pt x="2135" y="657"/>
                  </a:lnTo>
                  <a:lnTo>
                    <a:pt x="2104" y="671"/>
                  </a:lnTo>
                  <a:lnTo>
                    <a:pt x="2146" y="639"/>
                  </a:lnTo>
                  <a:lnTo>
                    <a:pt x="2151" y="659"/>
                  </a:lnTo>
                  <a:lnTo>
                    <a:pt x="2192" y="628"/>
                  </a:lnTo>
                  <a:lnTo>
                    <a:pt x="2199" y="645"/>
                  </a:lnTo>
                  <a:lnTo>
                    <a:pt x="2226" y="599"/>
                  </a:lnTo>
                  <a:lnTo>
                    <a:pt x="2217" y="591"/>
                  </a:lnTo>
                  <a:lnTo>
                    <a:pt x="2247" y="567"/>
                  </a:lnTo>
                  <a:lnTo>
                    <a:pt x="2282" y="613"/>
                  </a:lnTo>
                  <a:lnTo>
                    <a:pt x="2253" y="625"/>
                  </a:lnTo>
                  <a:lnTo>
                    <a:pt x="2285" y="618"/>
                  </a:lnTo>
                  <a:lnTo>
                    <a:pt x="2298" y="638"/>
                  </a:lnTo>
                  <a:lnTo>
                    <a:pt x="2275" y="643"/>
                  </a:lnTo>
                  <a:lnTo>
                    <a:pt x="2303" y="647"/>
                  </a:lnTo>
                  <a:lnTo>
                    <a:pt x="2285" y="662"/>
                  </a:lnTo>
                  <a:lnTo>
                    <a:pt x="2305" y="657"/>
                  </a:lnTo>
                  <a:lnTo>
                    <a:pt x="2322" y="679"/>
                  </a:lnTo>
                  <a:lnTo>
                    <a:pt x="2311" y="688"/>
                  </a:lnTo>
                  <a:lnTo>
                    <a:pt x="2340" y="705"/>
                  </a:lnTo>
                  <a:lnTo>
                    <a:pt x="2294" y="722"/>
                  </a:lnTo>
                  <a:lnTo>
                    <a:pt x="2328" y="722"/>
                  </a:lnTo>
                  <a:lnTo>
                    <a:pt x="2320" y="738"/>
                  </a:lnTo>
                  <a:lnTo>
                    <a:pt x="2370" y="755"/>
                  </a:lnTo>
                  <a:lnTo>
                    <a:pt x="2387" y="793"/>
                  </a:lnTo>
                  <a:lnTo>
                    <a:pt x="2405" y="778"/>
                  </a:lnTo>
                  <a:lnTo>
                    <a:pt x="2455" y="806"/>
                  </a:lnTo>
                  <a:lnTo>
                    <a:pt x="2347" y="838"/>
                  </a:lnTo>
                  <a:lnTo>
                    <a:pt x="2370" y="858"/>
                  </a:lnTo>
                  <a:lnTo>
                    <a:pt x="2461" y="819"/>
                  </a:lnTo>
                  <a:lnTo>
                    <a:pt x="2461" y="851"/>
                  </a:lnTo>
                  <a:lnTo>
                    <a:pt x="2502" y="845"/>
                  </a:lnTo>
                  <a:lnTo>
                    <a:pt x="2507" y="860"/>
                  </a:lnTo>
                  <a:lnTo>
                    <a:pt x="2488" y="860"/>
                  </a:lnTo>
                  <a:lnTo>
                    <a:pt x="2507" y="899"/>
                  </a:lnTo>
                  <a:lnTo>
                    <a:pt x="2380" y="974"/>
                  </a:lnTo>
                  <a:lnTo>
                    <a:pt x="2196" y="974"/>
                  </a:lnTo>
                  <a:lnTo>
                    <a:pt x="2118" y="1025"/>
                  </a:lnTo>
                  <a:lnTo>
                    <a:pt x="2056" y="1103"/>
                  </a:lnTo>
                  <a:lnTo>
                    <a:pt x="2118" y="1044"/>
                  </a:lnTo>
                  <a:lnTo>
                    <a:pt x="2219" y="1011"/>
                  </a:lnTo>
                  <a:lnTo>
                    <a:pt x="2253" y="1038"/>
                  </a:lnTo>
                  <a:lnTo>
                    <a:pt x="2189" y="1058"/>
                  </a:lnTo>
                  <a:lnTo>
                    <a:pt x="2240" y="1068"/>
                  </a:lnTo>
                  <a:lnTo>
                    <a:pt x="2226" y="1092"/>
                  </a:lnTo>
                  <a:lnTo>
                    <a:pt x="2264" y="1134"/>
                  </a:lnTo>
                  <a:lnTo>
                    <a:pt x="2343" y="1148"/>
                  </a:lnTo>
                  <a:lnTo>
                    <a:pt x="2363" y="1096"/>
                  </a:lnTo>
                  <a:lnTo>
                    <a:pt x="2363" y="1128"/>
                  </a:lnTo>
                  <a:lnTo>
                    <a:pt x="2384" y="1126"/>
                  </a:lnTo>
                  <a:lnTo>
                    <a:pt x="2346" y="1160"/>
                  </a:lnTo>
                  <a:lnTo>
                    <a:pt x="2257" y="1182"/>
                  </a:lnTo>
                  <a:lnTo>
                    <a:pt x="2223" y="1222"/>
                  </a:lnTo>
                  <a:lnTo>
                    <a:pt x="2199" y="1188"/>
                  </a:lnTo>
                  <a:lnTo>
                    <a:pt x="2284" y="1155"/>
                  </a:lnTo>
                  <a:lnTo>
                    <a:pt x="2240" y="1157"/>
                  </a:lnTo>
                  <a:lnTo>
                    <a:pt x="2247" y="1134"/>
                  </a:lnTo>
                  <a:lnTo>
                    <a:pt x="2173" y="1161"/>
                  </a:lnTo>
                  <a:lnTo>
                    <a:pt x="2151" y="1144"/>
                  </a:lnTo>
                  <a:lnTo>
                    <a:pt x="2151" y="1096"/>
                  </a:lnTo>
                  <a:lnTo>
                    <a:pt x="2102" y="1080"/>
                  </a:lnTo>
                  <a:lnTo>
                    <a:pt x="2067" y="1158"/>
                  </a:lnTo>
                  <a:lnTo>
                    <a:pt x="1917" y="1188"/>
                  </a:lnTo>
                  <a:lnTo>
                    <a:pt x="1814" y="1216"/>
                  </a:lnTo>
                  <a:lnTo>
                    <a:pt x="1797" y="1230"/>
                  </a:lnTo>
                  <a:lnTo>
                    <a:pt x="1821" y="1233"/>
                  </a:lnTo>
                  <a:lnTo>
                    <a:pt x="1826" y="1244"/>
                  </a:lnTo>
                  <a:lnTo>
                    <a:pt x="1700" y="1276"/>
                  </a:lnTo>
                  <a:lnTo>
                    <a:pt x="1707" y="1261"/>
                  </a:lnTo>
                  <a:lnTo>
                    <a:pt x="1716" y="1251"/>
                  </a:lnTo>
                  <a:lnTo>
                    <a:pt x="1720" y="1237"/>
                  </a:lnTo>
                  <a:lnTo>
                    <a:pt x="1739" y="1227"/>
                  </a:lnTo>
                  <a:lnTo>
                    <a:pt x="1743" y="1160"/>
                  </a:lnTo>
                  <a:lnTo>
                    <a:pt x="1766" y="1182"/>
                  </a:lnTo>
                  <a:lnTo>
                    <a:pt x="1801" y="1174"/>
                  </a:lnTo>
                  <a:lnTo>
                    <a:pt x="1768" y="1134"/>
                  </a:lnTo>
                  <a:lnTo>
                    <a:pt x="1662" y="1114"/>
                  </a:lnTo>
                  <a:lnTo>
                    <a:pt x="1657" y="1114"/>
                  </a:lnTo>
                  <a:lnTo>
                    <a:pt x="1645" y="1060"/>
                  </a:lnTo>
                  <a:lnTo>
                    <a:pt x="1624" y="1065"/>
                  </a:lnTo>
                  <a:lnTo>
                    <a:pt x="1604" y="1032"/>
                  </a:lnTo>
                  <a:lnTo>
                    <a:pt x="1582" y="1029"/>
                  </a:lnTo>
                  <a:lnTo>
                    <a:pt x="1582" y="1049"/>
                  </a:lnTo>
                  <a:lnTo>
                    <a:pt x="1555" y="1022"/>
                  </a:lnTo>
                  <a:lnTo>
                    <a:pt x="1504" y="1060"/>
                  </a:lnTo>
                  <a:lnTo>
                    <a:pt x="1365" y="1032"/>
                  </a:lnTo>
                  <a:lnTo>
                    <a:pt x="1347" y="1005"/>
                  </a:lnTo>
                  <a:lnTo>
                    <a:pt x="1345" y="1024"/>
                  </a:lnTo>
                  <a:lnTo>
                    <a:pt x="537" y="1024"/>
                  </a:lnTo>
                  <a:lnTo>
                    <a:pt x="525" y="994"/>
                  </a:lnTo>
                  <a:lnTo>
                    <a:pt x="482" y="984"/>
                  </a:lnTo>
                  <a:lnTo>
                    <a:pt x="484" y="966"/>
                  </a:lnTo>
                  <a:lnTo>
                    <a:pt x="392" y="940"/>
                  </a:lnTo>
                  <a:lnTo>
                    <a:pt x="404" y="928"/>
                  </a:lnTo>
                  <a:lnTo>
                    <a:pt x="384" y="891"/>
                  </a:lnTo>
                  <a:lnTo>
                    <a:pt x="361" y="888"/>
                  </a:lnTo>
                  <a:lnTo>
                    <a:pt x="310" y="812"/>
                  </a:lnTo>
                  <a:lnTo>
                    <a:pt x="320" y="787"/>
                  </a:lnTo>
                  <a:lnTo>
                    <a:pt x="322" y="745"/>
                  </a:lnTo>
                  <a:lnTo>
                    <a:pt x="265" y="722"/>
                  </a:lnTo>
                  <a:lnTo>
                    <a:pt x="162" y="587"/>
                  </a:lnTo>
                  <a:lnTo>
                    <a:pt x="102" y="626"/>
                  </a:lnTo>
                  <a:lnTo>
                    <a:pt x="87" y="608"/>
                  </a:lnTo>
                  <a:lnTo>
                    <a:pt x="84" y="604"/>
                  </a:lnTo>
                  <a:lnTo>
                    <a:pt x="54" y="567"/>
                  </a:lnTo>
                  <a:lnTo>
                    <a:pt x="0" y="567"/>
                  </a:lnTo>
                  <a:close/>
                </a:path>
              </a:pathLst>
            </a:custGeom>
            <a:grpFill/>
            <a:ln w="9525">
              <a:solidFill>
                <a:schemeClr val="tx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39" name="Group 38">
            <a:extLst>
              <a:ext uri="{FF2B5EF4-FFF2-40B4-BE49-F238E27FC236}">
                <a16:creationId xmlns:a16="http://schemas.microsoft.com/office/drawing/2014/main" id="{603656E6-1F93-E791-8291-547C33EF328B}"/>
              </a:ext>
            </a:extLst>
          </p:cNvPr>
          <p:cNvGrpSpPr/>
          <p:nvPr>
            <p:custDataLst>
              <p:tags r:id="rId3"/>
            </p:custDataLst>
          </p:nvPr>
        </p:nvGrpSpPr>
        <p:grpSpPr>
          <a:xfrm>
            <a:off x="1556565" y="3577910"/>
            <a:ext cx="1627917" cy="2189567"/>
            <a:chOff x="1550984" y="3686221"/>
            <a:chExt cx="1679573" cy="2259044"/>
          </a:xfrm>
          <a:solidFill>
            <a:srgbClr val="FFBFC4"/>
          </a:solidFill>
        </p:grpSpPr>
        <p:sp>
          <p:nvSpPr>
            <p:cNvPr id="40" name="Freeform 274">
              <a:extLst>
                <a:ext uri="{FF2B5EF4-FFF2-40B4-BE49-F238E27FC236}">
                  <a16:creationId xmlns:a16="http://schemas.microsoft.com/office/drawing/2014/main" id="{59E334DD-6686-D9F7-224D-0B3D8E39011D}"/>
                </a:ext>
              </a:extLst>
            </p:cNvPr>
            <p:cNvSpPr>
              <a:spLocks noChangeAspect="1"/>
            </p:cNvSpPr>
            <p:nvPr/>
          </p:nvSpPr>
          <p:spPr bwMode="auto">
            <a:xfrm>
              <a:off x="2568570" y="4041820"/>
              <a:ext cx="30163" cy="11112"/>
            </a:xfrm>
            <a:custGeom>
              <a:avLst/>
              <a:gdLst>
                <a:gd name="T0" fmla="*/ 0 w 44"/>
                <a:gd name="T1" fmla="*/ 0 h 14"/>
                <a:gd name="T2" fmla="*/ 18427 w 44"/>
                <a:gd name="T3" fmla="*/ 43383 h 14"/>
                <a:gd name="T4" fmla="*/ 18427 w 44"/>
                <a:gd name="T5" fmla="*/ 43383 h 14"/>
                <a:gd name="T6" fmla="*/ 0 w 44"/>
                <a:gd name="T7" fmla="*/ 0 h 14"/>
                <a:gd name="T8" fmla="*/ 0 60000 65536"/>
                <a:gd name="T9" fmla="*/ 0 60000 65536"/>
                <a:gd name="T10" fmla="*/ 0 60000 65536"/>
                <a:gd name="T11" fmla="*/ 0 60000 65536"/>
                <a:gd name="T12" fmla="*/ 0 w 44"/>
                <a:gd name="T13" fmla="*/ 0 h 14"/>
                <a:gd name="T14" fmla="*/ 44 w 44"/>
                <a:gd name="T15" fmla="*/ 14 h 14"/>
              </a:gdLst>
              <a:ahLst/>
              <a:cxnLst>
                <a:cxn ang="T8">
                  <a:pos x="T0" y="T1"/>
                </a:cxn>
                <a:cxn ang="T9">
                  <a:pos x="T2" y="T3"/>
                </a:cxn>
                <a:cxn ang="T10">
                  <a:pos x="T4" y="T5"/>
                </a:cxn>
                <a:cxn ang="T11">
                  <a:pos x="T6" y="T7"/>
                </a:cxn>
              </a:cxnLst>
              <a:rect l="T12" t="T13" r="T14" b="T15"/>
              <a:pathLst>
                <a:path w="44" h="14">
                  <a:moveTo>
                    <a:pt x="0" y="0"/>
                  </a:moveTo>
                  <a:lnTo>
                    <a:pt x="4" y="14"/>
                  </a:lnTo>
                  <a:lnTo>
                    <a:pt x="44" y="8"/>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1" name="Freeform 278">
              <a:extLst>
                <a:ext uri="{FF2B5EF4-FFF2-40B4-BE49-F238E27FC236}">
                  <a16:creationId xmlns:a16="http://schemas.microsoft.com/office/drawing/2014/main" id="{E0DACC72-7CF8-12D4-525B-73F46F5FB65A}"/>
                </a:ext>
              </a:extLst>
            </p:cNvPr>
            <p:cNvSpPr>
              <a:spLocks noChangeAspect="1"/>
            </p:cNvSpPr>
            <p:nvPr/>
          </p:nvSpPr>
          <p:spPr bwMode="auto">
            <a:xfrm>
              <a:off x="2443158" y="5000668"/>
              <a:ext cx="401638" cy="835023"/>
            </a:xfrm>
            <a:custGeom>
              <a:avLst/>
              <a:gdLst>
                <a:gd name="T0" fmla="*/ 0 w 578"/>
                <a:gd name="T1" fmla="*/ 705680 h 1032"/>
                <a:gd name="T2" fmla="*/ 20751 w 578"/>
                <a:gd name="T3" fmla="*/ 752729 h 1032"/>
                <a:gd name="T4" fmla="*/ 20751 w 578"/>
                <a:gd name="T5" fmla="*/ 752729 h 1032"/>
                <a:gd name="T6" fmla="*/ 20751 w 578"/>
                <a:gd name="T7" fmla="*/ 752729 h 1032"/>
                <a:gd name="T8" fmla="*/ 62225 w 578"/>
                <a:gd name="T9" fmla="*/ 799778 h 1032"/>
                <a:gd name="T10" fmla="*/ 62225 w 578"/>
                <a:gd name="T11" fmla="*/ 752729 h 1032"/>
                <a:gd name="T12" fmla="*/ 62225 w 578"/>
                <a:gd name="T13" fmla="*/ 705680 h 1032"/>
                <a:gd name="T14" fmla="*/ 82976 w 578"/>
                <a:gd name="T15" fmla="*/ 705680 h 1032"/>
                <a:gd name="T16" fmla="*/ 103727 w 578"/>
                <a:gd name="T17" fmla="*/ 658631 h 1032"/>
                <a:gd name="T18" fmla="*/ 82976 w 578"/>
                <a:gd name="T19" fmla="*/ 611582 h 1032"/>
                <a:gd name="T20" fmla="*/ 124450 w 578"/>
                <a:gd name="T21" fmla="*/ 564533 h 1032"/>
                <a:gd name="T22" fmla="*/ 124450 w 578"/>
                <a:gd name="T23" fmla="*/ 564533 h 1032"/>
                <a:gd name="T24" fmla="*/ 124450 w 578"/>
                <a:gd name="T25" fmla="*/ 517484 h 1032"/>
                <a:gd name="T26" fmla="*/ 124450 w 578"/>
                <a:gd name="T27" fmla="*/ 517484 h 1032"/>
                <a:gd name="T28" fmla="*/ 145201 w 578"/>
                <a:gd name="T29" fmla="*/ 517484 h 1032"/>
                <a:gd name="T30" fmla="*/ 145201 w 578"/>
                <a:gd name="T31" fmla="*/ 517484 h 1032"/>
                <a:gd name="T32" fmla="*/ 124450 w 578"/>
                <a:gd name="T33" fmla="*/ 517484 h 1032"/>
                <a:gd name="T34" fmla="*/ 124450 w 578"/>
                <a:gd name="T35" fmla="*/ 517484 h 1032"/>
                <a:gd name="T36" fmla="*/ 124450 w 578"/>
                <a:gd name="T37" fmla="*/ 470435 h 1032"/>
                <a:gd name="T38" fmla="*/ 165952 w 578"/>
                <a:gd name="T39" fmla="*/ 470435 h 1032"/>
                <a:gd name="T40" fmla="*/ 165952 w 578"/>
                <a:gd name="T41" fmla="*/ 423386 h 1032"/>
                <a:gd name="T42" fmla="*/ 228177 w 578"/>
                <a:gd name="T43" fmla="*/ 423386 h 1032"/>
                <a:gd name="T44" fmla="*/ 248901 w 578"/>
                <a:gd name="T45" fmla="*/ 376337 h 1032"/>
                <a:gd name="T46" fmla="*/ 228177 w 578"/>
                <a:gd name="T47" fmla="*/ 282238 h 1032"/>
                <a:gd name="T48" fmla="*/ 228177 w 578"/>
                <a:gd name="T49" fmla="*/ 235245 h 1032"/>
                <a:gd name="T50" fmla="*/ 290402 w 578"/>
                <a:gd name="T51" fmla="*/ 141147 h 1032"/>
                <a:gd name="T52" fmla="*/ 290402 w 578"/>
                <a:gd name="T53" fmla="*/ 94098 h 1032"/>
                <a:gd name="T54" fmla="*/ 269651 w 578"/>
                <a:gd name="T55" fmla="*/ 94098 h 1032"/>
                <a:gd name="T56" fmla="*/ 269651 w 578"/>
                <a:gd name="T57" fmla="*/ 141147 h 1032"/>
                <a:gd name="T58" fmla="*/ 228177 w 578"/>
                <a:gd name="T59" fmla="*/ 141147 h 1032"/>
                <a:gd name="T60" fmla="*/ 228177 w 578"/>
                <a:gd name="T61" fmla="*/ 94098 h 1032"/>
                <a:gd name="T62" fmla="*/ 165952 w 578"/>
                <a:gd name="T63" fmla="*/ 47049 h 1032"/>
                <a:gd name="T64" fmla="*/ 124450 w 578"/>
                <a:gd name="T65" fmla="*/ 47049 h 1032"/>
                <a:gd name="T66" fmla="*/ 124450 w 578"/>
                <a:gd name="T67" fmla="*/ 47049 h 1032"/>
                <a:gd name="T68" fmla="*/ 103727 w 578"/>
                <a:gd name="T69" fmla="*/ 0 h 1032"/>
                <a:gd name="T70" fmla="*/ 82976 w 578"/>
                <a:gd name="T71" fmla="*/ 47049 h 1032"/>
                <a:gd name="T72" fmla="*/ 82976 w 578"/>
                <a:gd name="T73" fmla="*/ 94098 h 1032"/>
                <a:gd name="T74" fmla="*/ 62225 w 578"/>
                <a:gd name="T75" fmla="*/ 94098 h 1032"/>
                <a:gd name="T76" fmla="*/ 62225 w 578"/>
                <a:gd name="T77" fmla="*/ 141147 h 1032"/>
                <a:gd name="T78" fmla="*/ 62225 w 578"/>
                <a:gd name="T79" fmla="*/ 188196 h 1032"/>
                <a:gd name="T80" fmla="*/ 41474 w 578"/>
                <a:gd name="T81" fmla="*/ 235245 h 1032"/>
                <a:gd name="T82" fmla="*/ 62225 w 578"/>
                <a:gd name="T83" fmla="*/ 329287 h 1032"/>
                <a:gd name="T84" fmla="*/ 41474 w 578"/>
                <a:gd name="T85" fmla="*/ 376337 h 1032"/>
                <a:gd name="T86" fmla="*/ 20751 w 578"/>
                <a:gd name="T87" fmla="*/ 517484 h 1032"/>
                <a:gd name="T88" fmla="*/ 41474 w 578"/>
                <a:gd name="T89" fmla="*/ 564533 h 1032"/>
                <a:gd name="T90" fmla="*/ 20751 w 578"/>
                <a:gd name="T91" fmla="*/ 564533 h 1032"/>
                <a:gd name="T92" fmla="*/ 20751 w 578"/>
                <a:gd name="T93" fmla="*/ 611582 h 1032"/>
                <a:gd name="T94" fmla="*/ 0 w 578"/>
                <a:gd name="T95" fmla="*/ 705680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032"/>
                <a:gd name="T146" fmla="*/ 578 w 578"/>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032">
                  <a:moveTo>
                    <a:pt x="0" y="956"/>
                  </a:moveTo>
                  <a:lnTo>
                    <a:pt x="6" y="977"/>
                  </a:lnTo>
                  <a:lnTo>
                    <a:pt x="29" y="970"/>
                  </a:lnTo>
                  <a:lnTo>
                    <a:pt x="40" y="1023"/>
                  </a:lnTo>
                  <a:lnTo>
                    <a:pt x="146" y="1032"/>
                  </a:lnTo>
                  <a:lnTo>
                    <a:pt x="116" y="1006"/>
                  </a:lnTo>
                  <a:lnTo>
                    <a:pt x="138" y="936"/>
                  </a:lnTo>
                  <a:lnTo>
                    <a:pt x="159" y="949"/>
                  </a:lnTo>
                  <a:lnTo>
                    <a:pt x="225" y="851"/>
                  </a:lnTo>
                  <a:lnTo>
                    <a:pt x="173" y="796"/>
                  </a:lnTo>
                  <a:lnTo>
                    <a:pt x="233" y="762"/>
                  </a:lnTo>
                  <a:lnTo>
                    <a:pt x="240" y="713"/>
                  </a:lnTo>
                  <a:lnTo>
                    <a:pt x="267" y="689"/>
                  </a:lnTo>
                  <a:lnTo>
                    <a:pt x="244" y="679"/>
                  </a:lnTo>
                  <a:lnTo>
                    <a:pt x="288" y="679"/>
                  </a:lnTo>
                  <a:lnTo>
                    <a:pt x="282" y="655"/>
                  </a:lnTo>
                  <a:lnTo>
                    <a:pt x="262" y="672"/>
                  </a:lnTo>
                  <a:lnTo>
                    <a:pt x="244" y="653"/>
                  </a:lnTo>
                  <a:lnTo>
                    <a:pt x="241" y="617"/>
                  </a:lnTo>
                  <a:lnTo>
                    <a:pt x="319" y="619"/>
                  </a:lnTo>
                  <a:lnTo>
                    <a:pt x="327" y="544"/>
                  </a:lnTo>
                  <a:lnTo>
                    <a:pt x="452" y="532"/>
                  </a:lnTo>
                  <a:lnTo>
                    <a:pt x="487" y="479"/>
                  </a:lnTo>
                  <a:lnTo>
                    <a:pt x="439" y="383"/>
                  </a:lnTo>
                  <a:lnTo>
                    <a:pt x="463" y="261"/>
                  </a:lnTo>
                  <a:lnTo>
                    <a:pt x="578" y="164"/>
                  </a:lnTo>
                  <a:lnTo>
                    <a:pt x="574" y="119"/>
                  </a:lnTo>
                  <a:lnTo>
                    <a:pt x="550" y="117"/>
                  </a:lnTo>
                  <a:lnTo>
                    <a:pt x="521" y="171"/>
                  </a:lnTo>
                  <a:lnTo>
                    <a:pt x="441" y="167"/>
                  </a:lnTo>
                  <a:lnTo>
                    <a:pt x="458" y="109"/>
                  </a:lnTo>
                  <a:lnTo>
                    <a:pt x="317" y="14"/>
                  </a:lnTo>
                  <a:lnTo>
                    <a:pt x="269" y="8"/>
                  </a:lnTo>
                  <a:lnTo>
                    <a:pt x="265" y="28"/>
                  </a:lnTo>
                  <a:lnTo>
                    <a:pt x="211" y="0"/>
                  </a:lnTo>
                  <a:lnTo>
                    <a:pt x="179" y="32"/>
                  </a:lnTo>
                  <a:lnTo>
                    <a:pt x="177" y="69"/>
                  </a:lnTo>
                  <a:lnTo>
                    <a:pt x="145" y="85"/>
                  </a:lnTo>
                  <a:lnTo>
                    <a:pt x="146" y="157"/>
                  </a:lnTo>
                  <a:lnTo>
                    <a:pt x="111" y="196"/>
                  </a:lnTo>
                  <a:lnTo>
                    <a:pt x="82" y="297"/>
                  </a:lnTo>
                  <a:lnTo>
                    <a:pt x="104" y="392"/>
                  </a:lnTo>
                  <a:lnTo>
                    <a:pt x="67" y="472"/>
                  </a:lnTo>
                  <a:lnTo>
                    <a:pt x="40" y="673"/>
                  </a:lnTo>
                  <a:lnTo>
                    <a:pt x="60" y="748"/>
                  </a:lnTo>
                  <a:lnTo>
                    <a:pt x="41" y="754"/>
                  </a:lnTo>
                  <a:lnTo>
                    <a:pt x="50" y="819"/>
                  </a:lnTo>
                  <a:lnTo>
                    <a:pt x="0" y="95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2" name="Freeform 285">
              <a:extLst>
                <a:ext uri="{FF2B5EF4-FFF2-40B4-BE49-F238E27FC236}">
                  <a16:creationId xmlns:a16="http://schemas.microsoft.com/office/drawing/2014/main" id="{3BF99B3F-F529-A409-62A5-AA1DB7C326A7}"/>
                </a:ext>
              </a:extLst>
            </p:cNvPr>
            <p:cNvSpPr>
              <a:spLocks noChangeAspect="1"/>
            </p:cNvSpPr>
            <p:nvPr/>
          </p:nvSpPr>
          <p:spPr bwMode="auto">
            <a:xfrm>
              <a:off x="2519359" y="4708568"/>
              <a:ext cx="246063" cy="320674"/>
            </a:xfrm>
            <a:custGeom>
              <a:avLst/>
              <a:gdLst>
                <a:gd name="T0" fmla="*/ 0 w 351"/>
                <a:gd name="T1" fmla="*/ 46997 h 396"/>
                <a:gd name="T2" fmla="*/ 21614 w 351"/>
                <a:gd name="T3" fmla="*/ 94050 h 396"/>
                <a:gd name="T4" fmla="*/ 21614 w 351"/>
                <a:gd name="T5" fmla="*/ 141047 h 396"/>
                <a:gd name="T6" fmla="*/ 21614 w 351"/>
                <a:gd name="T7" fmla="*/ 141047 h 396"/>
                <a:gd name="T8" fmla="*/ 21614 w 351"/>
                <a:gd name="T9" fmla="*/ 141047 h 396"/>
                <a:gd name="T10" fmla="*/ 21614 w 351"/>
                <a:gd name="T11" fmla="*/ 141047 h 396"/>
                <a:gd name="T12" fmla="*/ 21614 w 351"/>
                <a:gd name="T13" fmla="*/ 235041 h 396"/>
                <a:gd name="T14" fmla="*/ 21614 w 351"/>
                <a:gd name="T15" fmla="*/ 282094 h 396"/>
                <a:gd name="T16" fmla="*/ 43228 w 351"/>
                <a:gd name="T17" fmla="*/ 282094 h 396"/>
                <a:gd name="T18" fmla="*/ 64814 w 351"/>
                <a:gd name="T19" fmla="*/ 282094 h 396"/>
                <a:gd name="T20" fmla="*/ 86428 w 351"/>
                <a:gd name="T21" fmla="*/ 282094 h 396"/>
                <a:gd name="T22" fmla="*/ 86428 w 351"/>
                <a:gd name="T23" fmla="*/ 282094 h 396"/>
                <a:gd name="T24" fmla="*/ 108042 w 351"/>
                <a:gd name="T25" fmla="*/ 282094 h 396"/>
                <a:gd name="T26" fmla="*/ 108042 w 351"/>
                <a:gd name="T27" fmla="*/ 235041 h 396"/>
                <a:gd name="T28" fmla="*/ 172884 w 351"/>
                <a:gd name="T29" fmla="*/ 235041 h 396"/>
                <a:gd name="T30" fmla="*/ 194470 w 351"/>
                <a:gd name="T31" fmla="*/ 235041 h 396"/>
                <a:gd name="T32" fmla="*/ 194470 w 351"/>
                <a:gd name="T33" fmla="*/ 141047 h 396"/>
                <a:gd name="T34" fmla="*/ 194470 w 351"/>
                <a:gd name="T35" fmla="*/ 141047 h 396"/>
                <a:gd name="T36" fmla="*/ 151270 w 351"/>
                <a:gd name="T37" fmla="*/ 141047 h 396"/>
                <a:gd name="T38" fmla="*/ 129656 w 351"/>
                <a:gd name="T39" fmla="*/ 94050 h 396"/>
                <a:gd name="T40" fmla="*/ 64814 w 351"/>
                <a:gd name="T41" fmla="*/ 94050 h 396"/>
                <a:gd name="T42" fmla="*/ 64814 w 351"/>
                <a:gd name="T43" fmla="*/ 0 h 396"/>
                <a:gd name="T44" fmla="*/ 21614 w 351"/>
                <a:gd name="T45" fmla="*/ 46997 h 396"/>
                <a:gd name="T46" fmla="*/ 0 w 351"/>
                <a:gd name="T47" fmla="*/ 46997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
                <a:gd name="T73" fmla="*/ 0 h 396"/>
                <a:gd name="T74" fmla="*/ 351 w 351"/>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 h="396">
                  <a:moveTo>
                    <a:pt x="0" y="40"/>
                  </a:moveTo>
                  <a:lnTo>
                    <a:pt x="26" y="82"/>
                  </a:lnTo>
                  <a:lnTo>
                    <a:pt x="7" y="173"/>
                  </a:lnTo>
                  <a:lnTo>
                    <a:pt x="26" y="183"/>
                  </a:lnTo>
                  <a:lnTo>
                    <a:pt x="17" y="195"/>
                  </a:lnTo>
                  <a:lnTo>
                    <a:pt x="2" y="232"/>
                  </a:lnTo>
                  <a:lnTo>
                    <a:pt x="32" y="286"/>
                  </a:lnTo>
                  <a:lnTo>
                    <a:pt x="50" y="395"/>
                  </a:lnTo>
                  <a:lnTo>
                    <a:pt x="70" y="396"/>
                  </a:lnTo>
                  <a:lnTo>
                    <a:pt x="102" y="364"/>
                  </a:lnTo>
                  <a:lnTo>
                    <a:pt x="156" y="392"/>
                  </a:lnTo>
                  <a:lnTo>
                    <a:pt x="160" y="372"/>
                  </a:lnTo>
                  <a:lnTo>
                    <a:pt x="208" y="378"/>
                  </a:lnTo>
                  <a:lnTo>
                    <a:pt x="225" y="300"/>
                  </a:lnTo>
                  <a:lnTo>
                    <a:pt x="310" y="286"/>
                  </a:lnTo>
                  <a:lnTo>
                    <a:pt x="340" y="313"/>
                  </a:lnTo>
                  <a:lnTo>
                    <a:pt x="351" y="252"/>
                  </a:lnTo>
                  <a:lnTo>
                    <a:pt x="332" y="200"/>
                  </a:lnTo>
                  <a:lnTo>
                    <a:pt x="282" y="197"/>
                  </a:lnTo>
                  <a:lnTo>
                    <a:pt x="262" y="118"/>
                  </a:lnTo>
                  <a:lnTo>
                    <a:pt x="131" y="67"/>
                  </a:lnTo>
                  <a:lnTo>
                    <a:pt x="125" y="0"/>
                  </a:lnTo>
                  <a:lnTo>
                    <a:pt x="36" y="43"/>
                  </a:lnTo>
                  <a:lnTo>
                    <a:pt x="0" y="4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3" name="Freeform 286">
              <a:extLst>
                <a:ext uri="{FF2B5EF4-FFF2-40B4-BE49-F238E27FC236}">
                  <a16:creationId xmlns:a16="http://schemas.microsoft.com/office/drawing/2014/main" id="{004E4937-460F-2D94-AF59-9DC5161FEFDD}"/>
                </a:ext>
              </a:extLst>
            </p:cNvPr>
            <p:cNvSpPr>
              <a:spLocks noChangeAspect="1"/>
            </p:cNvSpPr>
            <p:nvPr/>
          </p:nvSpPr>
          <p:spPr bwMode="auto">
            <a:xfrm>
              <a:off x="2435220" y="4362495"/>
              <a:ext cx="795337" cy="941385"/>
            </a:xfrm>
            <a:custGeom>
              <a:avLst/>
              <a:gdLst>
                <a:gd name="T0" fmla="*/ 20779 w 1145"/>
                <a:gd name="T1" fmla="*/ 275430 h 1169"/>
                <a:gd name="T2" fmla="*/ 41559 w 1145"/>
                <a:gd name="T3" fmla="*/ 275430 h 1169"/>
                <a:gd name="T4" fmla="*/ 62338 w 1145"/>
                <a:gd name="T5" fmla="*/ 321299 h 1169"/>
                <a:gd name="T6" fmla="*/ 124648 w 1145"/>
                <a:gd name="T7" fmla="*/ 275430 h 1169"/>
                <a:gd name="T8" fmla="*/ 207738 w 1145"/>
                <a:gd name="T9" fmla="*/ 367222 h 1169"/>
                <a:gd name="T10" fmla="*/ 228517 w 1145"/>
                <a:gd name="T11" fmla="*/ 413090 h 1169"/>
                <a:gd name="T12" fmla="*/ 228517 w 1145"/>
                <a:gd name="T13" fmla="*/ 504882 h 1169"/>
                <a:gd name="T14" fmla="*/ 270076 w 1145"/>
                <a:gd name="T15" fmla="*/ 550806 h 1169"/>
                <a:gd name="T16" fmla="*/ 290855 w 1145"/>
                <a:gd name="T17" fmla="*/ 596729 h 1169"/>
                <a:gd name="T18" fmla="*/ 311635 w 1145"/>
                <a:gd name="T19" fmla="*/ 642597 h 1169"/>
                <a:gd name="T20" fmla="*/ 249297 w 1145"/>
                <a:gd name="T21" fmla="*/ 734389 h 1169"/>
                <a:gd name="T22" fmla="*/ 311635 w 1145"/>
                <a:gd name="T23" fmla="*/ 780312 h 1169"/>
                <a:gd name="T24" fmla="*/ 311635 w 1145"/>
                <a:gd name="T25" fmla="*/ 826236 h 1169"/>
                <a:gd name="T26" fmla="*/ 394724 w 1145"/>
                <a:gd name="T27" fmla="*/ 642597 h 1169"/>
                <a:gd name="T28" fmla="*/ 477842 w 1145"/>
                <a:gd name="T29" fmla="*/ 550806 h 1169"/>
                <a:gd name="T30" fmla="*/ 519372 w 1145"/>
                <a:gd name="T31" fmla="*/ 459014 h 1169"/>
                <a:gd name="T32" fmla="*/ 581710 w 1145"/>
                <a:gd name="T33" fmla="*/ 275430 h 1169"/>
                <a:gd name="T34" fmla="*/ 581710 w 1145"/>
                <a:gd name="T35" fmla="*/ 183583 h 1169"/>
                <a:gd name="T36" fmla="*/ 519372 w 1145"/>
                <a:gd name="T37" fmla="*/ 137715 h 1169"/>
                <a:gd name="T38" fmla="*/ 436283 w 1145"/>
                <a:gd name="T39" fmla="*/ 137715 h 1169"/>
                <a:gd name="T40" fmla="*/ 394724 w 1145"/>
                <a:gd name="T41" fmla="*/ 91792 h 1169"/>
                <a:gd name="T42" fmla="*/ 373945 w 1145"/>
                <a:gd name="T43" fmla="*/ 137715 h 1169"/>
                <a:gd name="T44" fmla="*/ 353166 w 1145"/>
                <a:gd name="T45" fmla="*/ 137715 h 1169"/>
                <a:gd name="T46" fmla="*/ 353166 w 1145"/>
                <a:gd name="T47" fmla="*/ 45924 h 1169"/>
                <a:gd name="T48" fmla="*/ 311635 w 1145"/>
                <a:gd name="T49" fmla="*/ 45924 h 1169"/>
                <a:gd name="T50" fmla="*/ 270076 w 1145"/>
                <a:gd name="T51" fmla="*/ 45924 h 1169"/>
                <a:gd name="T52" fmla="*/ 207738 w 1145"/>
                <a:gd name="T53" fmla="*/ 45924 h 1169"/>
                <a:gd name="T54" fmla="*/ 207738 w 1145"/>
                <a:gd name="T55" fmla="*/ 0 h 1169"/>
                <a:gd name="T56" fmla="*/ 124648 w 1145"/>
                <a:gd name="T57" fmla="*/ 0 h 1169"/>
                <a:gd name="T58" fmla="*/ 166207 w 1145"/>
                <a:gd name="T59" fmla="*/ 45924 h 1169"/>
                <a:gd name="T60" fmla="*/ 103869 w 1145"/>
                <a:gd name="T61" fmla="*/ 45924 h 1169"/>
                <a:gd name="T62" fmla="*/ 62338 w 1145"/>
                <a:gd name="T63" fmla="*/ 45924 h 1169"/>
                <a:gd name="T64" fmla="*/ 62338 w 1145"/>
                <a:gd name="T65" fmla="*/ 91792 h 1169"/>
                <a:gd name="T66" fmla="*/ 62338 w 1145"/>
                <a:gd name="T67" fmla="*/ 183583 h 1169"/>
                <a:gd name="T68" fmla="*/ 0 w 1145"/>
                <a:gd name="T69" fmla="*/ 229507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5"/>
                <a:gd name="T106" fmla="*/ 0 h 1169"/>
                <a:gd name="T107" fmla="*/ 1145 w 114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5" h="1169">
                  <a:moveTo>
                    <a:pt x="0" y="371"/>
                  </a:moveTo>
                  <a:lnTo>
                    <a:pt x="26" y="425"/>
                  </a:lnTo>
                  <a:lnTo>
                    <a:pt x="65" y="442"/>
                  </a:lnTo>
                  <a:lnTo>
                    <a:pt x="96" y="422"/>
                  </a:lnTo>
                  <a:lnTo>
                    <a:pt x="96" y="470"/>
                  </a:lnTo>
                  <a:lnTo>
                    <a:pt x="123" y="470"/>
                  </a:lnTo>
                  <a:lnTo>
                    <a:pt x="159" y="473"/>
                  </a:lnTo>
                  <a:lnTo>
                    <a:pt x="248" y="430"/>
                  </a:lnTo>
                  <a:lnTo>
                    <a:pt x="254" y="497"/>
                  </a:lnTo>
                  <a:lnTo>
                    <a:pt x="385" y="548"/>
                  </a:lnTo>
                  <a:lnTo>
                    <a:pt x="405" y="627"/>
                  </a:lnTo>
                  <a:lnTo>
                    <a:pt x="455" y="630"/>
                  </a:lnTo>
                  <a:lnTo>
                    <a:pt x="474" y="682"/>
                  </a:lnTo>
                  <a:lnTo>
                    <a:pt x="463" y="743"/>
                  </a:lnTo>
                  <a:lnTo>
                    <a:pt x="470" y="802"/>
                  </a:lnTo>
                  <a:lnTo>
                    <a:pt x="531" y="811"/>
                  </a:lnTo>
                  <a:lnTo>
                    <a:pt x="538" y="852"/>
                  </a:lnTo>
                  <a:lnTo>
                    <a:pt x="569" y="860"/>
                  </a:lnTo>
                  <a:lnTo>
                    <a:pt x="564" y="911"/>
                  </a:lnTo>
                  <a:lnTo>
                    <a:pt x="588" y="913"/>
                  </a:lnTo>
                  <a:lnTo>
                    <a:pt x="592" y="958"/>
                  </a:lnTo>
                  <a:lnTo>
                    <a:pt x="477" y="1055"/>
                  </a:lnTo>
                  <a:lnTo>
                    <a:pt x="499" y="1051"/>
                  </a:lnTo>
                  <a:lnTo>
                    <a:pt x="588" y="1112"/>
                  </a:lnTo>
                  <a:lnTo>
                    <a:pt x="605" y="1138"/>
                  </a:lnTo>
                  <a:lnTo>
                    <a:pt x="599" y="1169"/>
                  </a:lnTo>
                  <a:lnTo>
                    <a:pt x="739" y="995"/>
                  </a:lnTo>
                  <a:lnTo>
                    <a:pt x="746" y="907"/>
                  </a:lnTo>
                  <a:lnTo>
                    <a:pt x="860" y="826"/>
                  </a:lnTo>
                  <a:lnTo>
                    <a:pt x="929" y="826"/>
                  </a:lnTo>
                  <a:lnTo>
                    <a:pt x="959" y="799"/>
                  </a:lnTo>
                  <a:lnTo>
                    <a:pt x="1017" y="666"/>
                  </a:lnTo>
                  <a:lnTo>
                    <a:pt x="1024" y="536"/>
                  </a:lnTo>
                  <a:lnTo>
                    <a:pt x="1136" y="412"/>
                  </a:lnTo>
                  <a:lnTo>
                    <a:pt x="1145" y="357"/>
                  </a:lnTo>
                  <a:lnTo>
                    <a:pt x="1128" y="303"/>
                  </a:lnTo>
                  <a:lnTo>
                    <a:pt x="1082" y="296"/>
                  </a:lnTo>
                  <a:lnTo>
                    <a:pt x="1008" y="241"/>
                  </a:lnTo>
                  <a:lnTo>
                    <a:pt x="865" y="228"/>
                  </a:lnTo>
                  <a:lnTo>
                    <a:pt x="851" y="194"/>
                  </a:lnTo>
                  <a:lnTo>
                    <a:pt x="784" y="169"/>
                  </a:lnTo>
                  <a:lnTo>
                    <a:pt x="759" y="170"/>
                  </a:lnTo>
                  <a:lnTo>
                    <a:pt x="721" y="221"/>
                  </a:lnTo>
                  <a:lnTo>
                    <a:pt x="719" y="204"/>
                  </a:lnTo>
                  <a:lnTo>
                    <a:pt x="658" y="211"/>
                  </a:lnTo>
                  <a:lnTo>
                    <a:pt x="683" y="202"/>
                  </a:lnTo>
                  <a:lnTo>
                    <a:pt x="660" y="163"/>
                  </a:lnTo>
                  <a:lnTo>
                    <a:pt x="704" y="105"/>
                  </a:lnTo>
                  <a:lnTo>
                    <a:pt x="657" y="33"/>
                  </a:lnTo>
                  <a:lnTo>
                    <a:pt x="613" y="89"/>
                  </a:lnTo>
                  <a:lnTo>
                    <a:pt x="572" y="85"/>
                  </a:lnTo>
                  <a:lnTo>
                    <a:pt x="510" y="95"/>
                  </a:lnTo>
                  <a:lnTo>
                    <a:pt x="426" y="106"/>
                  </a:lnTo>
                  <a:lnTo>
                    <a:pt x="412" y="77"/>
                  </a:lnTo>
                  <a:lnTo>
                    <a:pt x="416" y="21"/>
                  </a:lnTo>
                  <a:lnTo>
                    <a:pt x="391" y="0"/>
                  </a:lnTo>
                  <a:lnTo>
                    <a:pt x="317" y="36"/>
                  </a:lnTo>
                  <a:lnTo>
                    <a:pt x="268" y="24"/>
                  </a:lnTo>
                  <a:lnTo>
                    <a:pt x="282" y="81"/>
                  </a:lnTo>
                  <a:lnTo>
                    <a:pt x="310" y="86"/>
                  </a:lnTo>
                  <a:lnTo>
                    <a:pt x="239" y="126"/>
                  </a:lnTo>
                  <a:lnTo>
                    <a:pt x="207" y="112"/>
                  </a:lnTo>
                  <a:lnTo>
                    <a:pt x="188" y="92"/>
                  </a:lnTo>
                  <a:lnTo>
                    <a:pt x="119" y="103"/>
                  </a:lnTo>
                  <a:lnTo>
                    <a:pt x="140" y="133"/>
                  </a:lnTo>
                  <a:lnTo>
                    <a:pt x="112" y="136"/>
                  </a:lnTo>
                  <a:lnTo>
                    <a:pt x="128" y="187"/>
                  </a:lnTo>
                  <a:lnTo>
                    <a:pt x="115" y="272"/>
                  </a:lnTo>
                  <a:lnTo>
                    <a:pt x="41" y="302"/>
                  </a:lnTo>
                  <a:lnTo>
                    <a:pt x="0" y="37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4" name="Freeform 287">
              <a:extLst>
                <a:ext uri="{FF2B5EF4-FFF2-40B4-BE49-F238E27FC236}">
                  <a16:creationId xmlns:a16="http://schemas.microsoft.com/office/drawing/2014/main" id="{5939B297-0937-2616-4388-956AF8665F82}"/>
                </a:ext>
              </a:extLst>
            </p:cNvPr>
            <p:cNvSpPr>
              <a:spLocks noChangeAspect="1"/>
            </p:cNvSpPr>
            <p:nvPr/>
          </p:nvSpPr>
          <p:spPr bwMode="auto">
            <a:xfrm>
              <a:off x="2119309" y="4041820"/>
              <a:ext cx="15875" cy="61912"/>
            </a:xfrm>
            <a:custGeom>
              <a:avLst/>
              <a:gdLst>
                <a:gd name="T0" fmla="*/ 0 w 24"/>
                <a:gd name="T1" fmla="*/ 46886 h 77"/>
                <a:gd name="T2" fmla="*/ 17143 w 24"/>
                <a:gd name="T3" fmla="*/ 93772 h 77"/>
                <a:gd name="T4" fmla="*/ 17143 w 24"/>
                <a:gd name="T5" fmla="*/ 0 h 77"/>
                <a:gd name="T6" fmla="*/ 0 w 24"/>
                <a:gd name="T7" fmla="*/ 46886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0" y="16"/>
                  </a:moveTo>
                  <a:lnTo>
                    <a:pt x="11" y="77"/>
                  </a:lnTo>
                  <a:lnTo>
                    <a:pt x="24" y="0"/>
                  </a:lnTo>
                  <a:lnTo>
                    <a:pt x="0" y="1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5" name="Freeform 312">
              <a:extLst>
                <a:ext uri="{FF2B5EF4-FFF2-40B4-BE49-F238E27FC236}">
                  <a16:creationId xmlns:a16="http://schemas.microsoft.com/office/drawing/2014/main" id="{06A04159-8312-2D0D-349E-8154ECB26DAB}"/>
                </a:ext>
              </a:extLst>
            </p:cNvPr>
            <p:cNvSpPr>
              <a:spLocks noChangeAspect="1"/>
            </p:cNvSpPr>
            <p:nvPr/>
          </p:nvSpPr>
          <p:spPr bwMode="auto">
            <a:xfrm>
              <a:off x="2397121" y="4895894"/>
              <a:ext cx="171450" cy="987423"/>
            </a:xfrm>
            <a:custGeom>
              <a:avLst/>
              <a:gdLst>
                <a:gd name="T0" fmla="*/ 0 w 244"/>
                <a:gd name="T1" fmla="*/ 645133 h 1225"/>
                <a:gd name="T2" fmla="*/ 22114 w 244"/>
                <a:gd name="T3" fmla="*/ 645133 h 1225"/>
                <a:gd name="T4" fmla="*/ 22114 w 244"/>
                <a:gd name="T5" fmla="*/ 645133 h 1225"/>
                <a:gd name="T6" fmla="*/ 44228 w 244"/>
                <a:gd name="T7" fmla="*/ 599032 h 1225"/>
                <a:gd name="T8" fmla="*/ 44228 w 244"/>
                <a:gd name="T9" fmla="*/ 599032 h 1225"/>
                <a:gd name="T10" fmla="*/ 66342 w 244"/>
                <a:gd name="T11" fmla="*/ 552931 h 1225"/>
                <a:gd name="T12" fmla="*/ 22114 w 244"/>
                <a:gd name="T13" fmla="*/ 506886 h 1225"/>
                <a:gd name="T14" fmla="*/ 44228 w 244"/>
                <a:gd name="T15" fmla="*/ 414740 h 1225"/>
                <a:gd name="T16" fmla="*/ 66342 w 244"/>
                <a:gd name="T17" fmla="*/ 322539 h 1225"/>
                <a:gd name="T18" fmla="*/ 66342 w 244"/>
                <a:gd name="T19" fmla="*/ 230393 h 1225"/>
                <a:gd name="T20" fmla="*/ 88455 w 244"/>
                <a:gd name="T21" fmla="*/ 46101 h 1225"/>
                <a:gd name="T22" fmla="*/ 88455 w 244"/>
                <a:gd name="T23" fmla="*/ 0 h 1225"/>
                <a:gd name="T24" fmla="*/ 88455 w 244"/>
                <a:gd name="T25" fmla="*/ 0 h 1225"/>
                <a:gd name="T26" fmla="*/ 110569 w 244"/>
                <a:gd name="T27" fmla="*/ 0 h 1225"/>
                <a:gd name="T28" fmla="*/ 132683 w 244"/>
                <a:gd name="T29" fmla="*/ 92146 h 1225"/>
                <a:gd name="T30" fmla="*/ 132683 w 244"/>
                <a:gd name="T31" fmla="*/ 92146 h 1225"/>
                <a:gd name="T32" fmla="*/ 132683 w 244"/>
                <a:gd name="T33" fmla="*/ 138246 h 1225"/>
                <a:gd name="T34" fmla="*/ 110569 w 244"/>
                <a:gd name="T35" fmla="*/ 138246 h 1225"/>
                <a:gd name="T36" fmla="*/ 110569 w 244"/>
                <a:gd name="T37" fmla="*/ 184292 h 1225"/>
                <a:gd name="T38" fmla="*/ 88455 w 244"/>
                <a:gd name="T39" fmla="*/ 230393 h 1225"/>
                <a:gd name="T40" fmla="*/ 88455 w 244"/>
                <a:gd name="T41" fmla="*/ 276493 h 1225"/>
                <a:gd name="T42" fmla="*/ 88455 w 244"/>
                <a:gd name="T43" fmla="*/ 368639 h 1225"/>
                <a:gd name="T44" fmla="*/ 66342 w 244"/>
                <a:gd name="T45" fmla="*/ 414740 h 1225"/>
                <a:gd name="T46" fmla="*/ 66342 w 244"/>
                <a:gd name="T47" fmla="*/ 552931 h 1225"/>
                <a:gd name="T48" fmla="*/ 66342 w 244"/>
                <a:gd name="T49" fmla="*/ 599032 h 1225"/>
                <a:gd name="T50" fmla="*/ 66342 w 244"/>
                <a:gd name="T51" fmla="*/ 599032 h 1225"/>
                <a:gd name="T52" fmla="*/ 66342 w 244"/>
                <a:gd name="T53" fmla="*/ 645133 h 1225"/>
                <a:gd name="T54" fmla="*/ 44228 w 244"/>
                <a:gd name="T55" fmla="*/ 783323 h 1225"/>
                <a:gd name="T56" fmla="*/ 44228 w 244"/>
                <a:gd name="T57" fmla="*/ 783323 h 1225"/>
                <a:gd name="T58" fmla="*/ 44228 w 244"/>
                <a:gd name="T59" fmla="*/ 783323 h 1225"/>
                <a:gd name="T60" fmla="*/ 66342 w 244"/>
                <a:gd name="T61" fmla="*/ 829424 h 1225"/>
                <a:gd name="T62" fmla="*/ 110569 w 244"/>
                <a:gd name="T63" fmla="*/ 829424 h 1225"/>
                <a:gd name="T64" fmla="*/ 88455 w 244"/>
                <a:gd name="T65" fmla="*/ 829424 h 1225"/>
                <a:gd name="T66" fmla="*/ 66342 w 244"/>
                <a:gd name="T67" fmla="*/ 875525 h 1225"/>
                <a:gd name="T68" fmla="*/ 66342 w 244"/>
                <a:gd name="T69" fmla="*/ 829424 h 1225"/>
                <a:gd name="T70" fmla="*/ 88455 w 244"/>
                <a:gd name="T71" fmla="*/ 829424 h 1225"/>
                <a:gd name="T72" fmla="*/ 44228 w 244"/>
                <a:gd name="T73" fmla="*/ 829424 h 1225"/>
                <a:gd name="T74" fmla="*/ 44228 w 244"/>
                <a:gd name="T75" fmla="*/ 783323 h 1225"/>
                <a:gd name="T76" fmla="*/ 44228 w 244"/>
                <a:gd name="T77" fmla="*/ 829424 h 1225"/>
                <a:gd name="T78" fmla="*/ 22114 w 244"/>
                <a:gd name="T79" fmla="*/ 783323 h 1225"/>
                <a:gd name="T80" fmla="*/ 44228 w 244"/>
                <a:gd name="T81" fmla="*/ 783323 h 1225"/>
                <a:gd name="T82" fmla="*/ 22114 w 244"/>
                <a:gd name="T83" fmla="*/ 737278 h 1225"/>
                <a:gd name="T84" fmla="*/ 22114 w 244"/>
                <a:gd name="T85" fmla="*/ 737278 h 1225"/>
                <a:gd name="T86" fmla="*/ 22114 w 244"/>
                <a:gd name="T87" fmla="*/ 691178 h 1225"/>
                <a:gd name="T88" fmla="*/ 44228 w 244"/>
                <a:gd name="T89" fmla="*/ 691178 h 1225"/>
                <a:gd name="T90" fmla="*/ 22114 w 244"/>
                <a:gd name="T91" fmla="*/ 691178 h 1225"/>
                <a:gd name="T92" fmla="*/ 22114 w 244"/>
                <a:gd name="T93" fmla="*/ 645133 h 1225"/>
                <a:gd name="T94" fmla="*/ 0 w 244"/>
                <a:gd name="T95" fmla="*/ 645133 h 1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225"/>
                <a:gd name="T146" fmla="*/ 244 w 244"/>
                <a:gd name="T147" fmla="*/ 1225 h 1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225">
                  <a:moveTo>
                    <a:pt x="0" y="958"/>
                  </a:moveTo>
                  <a:lnTo>
                    <a:pt x="20" y="925"/>
                  </a:lnTo>
                  <a:lnTo>
                    <a:pt x="51" y="948"/>
                  </a:lnTo>
                  <a:lnTo>
                    <a:pt x="84" y="886"/>
                  </a:lnTo>
                  <a:lnTo>
                    <a:pt x="72" y="862"/>
                  </a:lnTo>
                  <a:lnTo>
                    <a:pt x="97" y="775"/>
                  </a:lnTo>
                  <a:lnTo>
                    <a:pt x="51" y="767"/>
                  </a:lnTo>
                  <a:lnTo>
                    <a:pt x="58" y="627"/>
                  </a:lnTo>
                  <a:lnTo>
                    <a:pt x="119" y="481"/>
                  </a:lnTo>
                  <a:lnTo>
                    <a:pt x="118" y="358"/>
                  </a:lnTo>
                  <a:lnTo>
                    <a:pt x="160" y="125"/>
                  </a:lnTo>
                  <a:lnTo>
                    <a:pt x="147" y="21"/>
                  </a:lnTo>
                  <a:lnTo>
                    <a:pt x="176" y="0"/>
                  </a:lnTo>
                  <a:lnTo>
                    <a:pt x="206" y="54"/>
                  </a:lnTo>
                  <a:lnTo>
                    <a:pt x="224" y="163"/>
                  </a:lnTo>
                  <a:lnTo>
                    <a:pt x="244" y="164"/>
                  </a:lnTo>
                  <a:lnTo>
                    <a:pt x="242" y="201"/>
                  </a:lnTo>
                  <a:lnTo>
                    <a:pt x="210" y="217"/>
                  </a:lnTo>
                  <a:lnTo>
                    <a:pt x="211" y="289"/>
                  </a:lnTo>
                  <a:lnTo>
                    <a:pt x="176" y="328"/>
                  </a:lnTo>
                  <a:lnTo>
                    <a:pt x="147" y="429"/>
                  </a:lnTo>
                  <a:lnTo>
                    <a:pt x="169" y="524"/>
                  </a:lnTo>
                  <a:lnTo>
                    <a:pt x="132" y="604"/>
                  </a:lnTo>
                  <a:lnTo>
                    <a:pt x="105" y="805"/>
                  </a:lnTo>
                  <a:lnTo>
                    <a:pt x="125" y="880"/>
                  </a:lnTo>
                  <a:lnTo>
                    <a:pt x="106" y="886"/>
                  </a:lnTo>
                  <a:lnTo>
                    <a:pt x="115" y="951"/>
                  </a:lnTo>
                  <a:lnTo>
                    <a:pt x="65" y="1088"/>
                  </a:lnTo>
                  <a:lnTo>
                    <a:pt x="71" y="1109"/>
                  </a:lnTo>
                  <a:lnTo>
                    <a:pt x="94" y="1102"/>
                  </a:lnTo>
                  <a:lnTo>
                    <a:pt x="105" y="1155"/>
                  </a:lnTo>
                  <a:lnTo>
                    <a:pt x="211" y="1164"/>
                  </a:lnTo>
                  <a:lnTo>
                    <a:pt x="139" y="1186"/>
                  </a:lnTo>
                  <a:lnTo>
                    <a:pt x="132" y="1225"/>
                  </a:lnTo>
                  <a:lnTo>
                    <a:pt x="99" y="1215"/>
                  </a:lnTo>
                  <a:lnTo>
                    <a:pt x="135" y="1189"/>
                  </a:lnTo>
                  <a:lnTo>
                    <a:pt x="82" y="1177"/>
                  </a:lnTo>
                  <a:lnTo>
                    <a:pt x="77" y="1133"/>
                  </a:lnTo>
                  <a:lnTo>
                    <a:pt x="64" y="1155"/>
                  </a:lnTo>
                  <a:lnTo>
                    <a:pt x="44" y="1115"/>
                  </a:lnTo>
                  <a:lnTo>
                    <a:pt x="53" y="1104"/>
                  </a:lnTo>
                  <a:lnTo>
                    <a:pt x="31" y="1085"/>
                  </a:lnTo>
                  <a:lnTo>
                    <a:pt x="51" y="1063"/>
                  </a:lnTo>
                  <a:lnTo>
                    <a:pt x="31" y="1003"/>
                  </a:lnTo>
                  <a:lnTo>
                    <a:pt x="70" y="1010"/>
                  </a:lnTo>
                  <a:lnTo>
                    <a:pt x="31" y="979"/>
                  </a:lnTo>
                  <a:lnTo>
                    <a:pt x="40" y="955"/>
                  </a:lnTo>
                  <a:lnTo>
                    <a:pt x="0" y="958"/>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6" name="Freeform 313">
              <a:extLst>
                <a:ext uri="{FF2B5EF4-FFF2-40B4-BE49-F238E27FC236}">
                  <a16:creationId xmlns:a16="http://schemas.microsoft.com/office/drawing/2014/main" id="{84AAFD8C-2385-7A64-C0D0-45702C37A845}"/>
                </a:ext>
              </a:extLst>
            </p:cNvPr>
            <p:cNvSpPr>
              <a:spLocks noChangeAspect="1"/>
            </p:cNvSpPr>
            <p:nvPr/>
          </p:nvSpPr>
          <p:spPr bwMode="auto">
            <a:xfrm>
              <a:off x="2406645" y="5726153"/>
              <a:ext cx="14288" cy="34925"/>
            </a:xfrm>
            <a:custGeom>
              <a:avLst/>
              <a:gdLst>
                <a:gd name="T0" fmla="*/ 0 w 20"/>
                <a:gd name="T1" fmla="*/ 43383 h 44"/>
                <a:gd name="T2" fmla="*/ 24057 w 20"/>
                <a:gd name="T3" fmla="*/ 0 h 44"/>
                <a:gd name="T4" fmla="*/ 24057 w 20"/>
                <a:gd name="T5" fmla="*/ 43383 h 44"/>
                <a:gd name="T6" fmla="*/ 0 w 20"/>
                <a:gd name="T7" fmla="*/ 43383 h 44"/>
                <a:gd name="T8" fmla="*/ 0 60000 65536"/>
                <a:gd name="T9" fmla="*/ 0 60000 65536"/>
                <a:gd name="T10" fmla="*/ 0 60000 65536"/>
                <a:gd name="T11" fmla="*/ 0 60000 65536"/>
                <a:gd name="T12" fmla="*/ 0 w 20"/>
                <a:gd name="T13" fmla="*/ 0 h 44"/>
                <a:gd name="T14" fmla="*/ 20 w 20"/>
                <a:gd name="T15" fmla="*/ 44 h 44"/>
              </a:gdLst>
              <a:ahLst/>
              <a:cxnLst>
                <a:cxn ang="T8">
                  <a:pos x="T0" y="T1"/>
                </a:cxn>
                <a:cxn ang="T9">
                  <a:pos x="T2" y="T3"/>
                </a:cxn>
                <a:cxn ang="T10">
                  <a:pos x="T4" y="T5"/>
                </a:cxn>
                <a:cxn ang="T11">
                  <a:pos x="T6" y="T7"/>
                </a:cxn>
              </a:cxnLst>
              <a:rect l="T12" t="T13" r="T14" b="T15"/>
              <a:pathLst>
                <a:path w="20" h="44">
                  <a:moveTo>
                    <a:pt x="0" y="21"/>
                  </a:moveTo>
                  <a:lnTo>
                    <a:pt x="8" y="0"/>
                  </a:lnTo>
                  <a:lnTo>
                    <a:pt x="20" y="44"/>
                  </a:lnTo>
                  <a:lnTo>
                    <a:pt x="0" y="2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7" name="Freeform 314">
              <a:extLst>
                <a:ext uri="{FF2B5EF4-FFF2-40B4-BE49-F238E27FC236}">
                  <a16:creationId xmlns:a16="http://schemas.microsoft.com/office/drawing/2014/main" id="{51A050D8-3DE2-E0CE-8642-016A7798BB43}"/>
                </a:ext>
              </a:extLst>
            </p:cNvPr>
            <p:cNvSpPr>
              <a:spLocks noChangeAspect="1"/>
            </p:cNvSpPr>
            <p:nvPr/>
          </p:nvSpPr>
          <p:spPr bwMode="auto">
            <a:xfrm>
              <a:off x="2422521" y="5522954"/>
              <a:ext cx="12700" cy="47625"/>
            </a:xfrm>
            <a:custGeom>
              <a:avLst/>
              <a:gdLst>
                <a:gd name="T0" fmla="*/ 0 w 17"/>
                <a:gd name="T1" fmla="*/ 49685 h 58"/>
                <a:gd name="T2" fmla="*/ 32902 w 17"/>
                <a:gd name="T3" fmla="*/ 0 h 58"/>
                <a:gd name="T4" fmla="*/ 32902 w 17"/>
                <a:gd name="T5" fmla="*/ 49685 h 58"/>
                <a:gd name="T6" fmla="*/ 0 w 17"/>
                <a:gd name="T7" fmla="*/ 49685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49"/>
                  </a:moveTo>
                  <a:lnTo>
                    <a:pt x="17" y="0"/>
                  </a:lnTo>
                  <a:lnTo>
                    <a:pt x="17" y="58"/>
                  </a:lnTo>
                  <a:lnTo>
                    <a:pt x="0" y="49"/>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8" name="Freeform 318">
              <a:extLst>
                <a:ext uri="{FF2B5EF4-FFF2-40B4-BE49-F238E27FC236}">
                  <a16:creationId xmlns:a16="http://schemas.microsoft.com/office/drawing/2014/main" id="{E527FB0A-67FD-60BE-459A-48EFE2B56235}"/>
                </a:ext>
              </a:extLst>
            </p:cNvPr>
            <p:cNvSpPr>
              <a:spLocks noChangeAspect="1"/>
            </p:cNvSpPr>
            <p:nvPr/>
          </p:nvSpPr>
          <p:spPr bwMode="auto">
            <a:xfrm>
              <a:off x="2332034" y="4189457"/>
              <a:ext cx="246063" cy="390525"/>
            </a:xfrm>
            <a:custGeom>
              <a:avLst/>
              <a:gdLst>
                <a:gd name="T0" fmla="*/ 0 w 353"/>
                <a:gd name="T1" fmla="*/ 278054 h 484"/>
                <a:gd name="T2" fmla="*/ 21091 w 353"/>
                <a:gd name="T3" fmla="*/ 278054 h 484"/>
                <a:gd name="T4" fmla="*/ 63302 w 353"/>
                <a:gd name="T5" fmla="*/ 278054 h 484"/>
                <a:gd name="T6" fmla="*/ 84421 w 353"/>
                <a:gd name="T7" fmla="*/ 324377 h 484"/>
                <a:gd name="T8" fmla="*/ 126632 w 353"/>
                <a:gd name="T9" fmla="*/ 324377 h 484"/>
                <a:gd name="T10" fmla="*/ 126632 w 353"/>
                <a:gd name="T11" fmla="*/ 370701 h 484"/>
                <a:gd name="T12" fmla="*/ 126632 w 353"/>
                <a:gd name="T13" fmla="*/ 370701 h 484"/>
                <a:gd name="T14" fmla="*/ 126632 w 353"/>
                <a:gd name="T15" fmla="*/ 324377 h 484"/>
                <a:gd name="T16" fmla="*/ 126632 w 353"/>
                <a:gd name="T17" fmla="*/ 278054 h 484"/>
                <a:gd name="T18" fmla="*/ 147724 w 353"/>
                <a:gd name="T19" fmla="*/ 278054 h 484"/>
                <a:gd name="T20" fmla="*/ 126632 w 353"/>
                <a:gd name="T21" fmla="*/ 231675 h 484"/>
                <a:gd name="T22" fmla="*/ 189935 w 353"/>
                <a:gd name="T23" fmla="*/ 231675 h 484"/>
                <a:gd name="T24" fmla="*/ 189935 w 353"/>
                <a:gd name="T25" fmla="*/ 278054 h 484"/>
                <a:gd name="T26" fmla="*/ 168843 w 353"/>
                <a:gd name="T27" fmla="*/ 231675 h 484"/>
                <a:gd name="T28" fmla="*/ 168843 w 353"/>
                <a:gd name="T29" fmla="*/ 139027 h 484"/>
                <a:gd name="T30" fmla="*/ 147724 w 353"/>
                <a:gd name="T31" fmla="*/ 139027 h 484"/>
                <a:gd name="T32" fmla="*/ 126632 w 353"/>
                <a:gd name="T33" fmla="*/ 139027 h 484"/>
                <a:gd name="T34" fmla="*/ 105513 w 353"/>
                <a:gd name="T35" fmla="*/ 139027 h 484"/>
                <a:gd name="T36" fmla="*/ 84421 w 353"/>
                <a:gd name="T37" fmla="*/ 92703 h 484"/>
                <a:gd name="T38" fmla="*/ 105513 w 353"/>
                <a:gd name="T39" fmla="*/ 46324 h 484"/>
                <a:gd name="T40" fmla="*/ 105513 w 353"/>
                <a:gd name="T41" fmla="*/ 0 h 484"/>
                <a:gd name="T42" fmla="*/ 63302 w 353"/>
                <a:gd name="T43" fmla="*/ 46324 h 484"/>
                <a:gd name="T44" fmla="*/ 42211 w 353"/>
                <a:gd name="T45" fmla="*/ 139027 h 484"/>
                <a:gd name="T46" fmla="*/ 21091 w 353"/>
                <a:gd name="T47" fmla="*/ 92703 h 484"/>
                <a:gd name="T48" fmla="*/ 21091 w 353"/>
                <a:gd name="T49" fmla="*/ 139027 h 484"/>
                <a:gd name="T50" fmla="*/ 21091 w 353"/>
                <a:gd name="T51" fmla="*/ 185351 h 484"/>
                <a:gd name="T52" fmla="*/ 42211 w 353"/>
                <a:gd name="T53" fmla="*/ 185351 h 484"/>
                <a:gd name="T54" fmla="*/ 0 w 353"/>
                <a:gd name="T55" fmla="*/ 278054 h 4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3"/>
                <a:gd name="T85" fmla="*/ 0 h 484"/>
                <a:gd name="T86" fmla="*/ 353 w 353"/>
                <a:gd name="T87" fmla="*/ 484 h 4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3" h="484">
                  <a:moveTo>
                    <a:pt x="0" y="321"/>
                  </a:moveTo>
                  <a:lnTo>
                    <a:pt x="43" y="358"/>
                  </a:lnTo>
                  <a:lnTo>
                    <a:pt x="105" y="365"/>
                  </a:lnTo>
                  <a:lnTo>
                    <a:pt x="169" y="431"/>
                  </a:lnTo>
                  <a:lnTo>
                    <a:pt x="252" y="437"/>
                  </a:lnTo>
                  <a:lnTo>
                    <a:pt x="241" y="472"/>
                  </a:lnTo>
                  <a:lnTo>
                    <a:pt x="261" y="484"/>
                  </a:lnTo>
                  <a:lnTo>
                    <a:pt x="274" y="399"/>
                  </a:lnTo>
                  <a:lnTo>
                    <a:pt x="258" y="348"/>
                  </a:lnTo>
                  <a:lnTo>
                    <a:pt x="286" y="345"/>
                  </a:lnTo>
                  <a:lnTo>
                    <a:pt x="265" y="315"/>
                  </a:lnTo>
                  <a:lnTo>
                    <a:pt x="334" y="304"/>
                  </a:lnTo>
                  <a:lnTo>
                    <a:pt x="353" y="324"/>
                  </a:lnTo>
                  <a:lnTo>
                    <a:pt x="325" y="282"/>
                  </a:lnTo>
                  <a:lnTo>
                    <a:pt x="333" y="181"/>
                  </a:lnTo>
                  <a:lnTo>
                    <a:pt x="276" y="184"/>
                  </a:lnTo>
                  <a:lnTo>
                    <a:pt x="258" y="160"/>
                  </a:lnTo>
                  <a:lnTo>
                    <a:pt x="201" y="153"/>
                  </a:lnTo>
                  <a:lnTo>
                    <a:pt x="165" y="95"/>
                  </a:lnTo>
                  <a:lnTo>
                    <a:pt x="220" y="18"/>
                  </a:lnTo>
                  <a:lnTo>
                    <a:pt x="213" y="0"/>
                  </a:lnTo>
                  <a:lnTo>
                    <a:pt x="114" y="42"/>
                  </a:lnTo>
                  <a:lnTo>
                    <a:pt x="60" y="130"/>
                  </a:lnTo>
                  <a:lnTo>
                    <a:pt x="43" y="109"/>
                  </a:lnTo>
                  <a:lnTo>
                    <a:pt x="27" y="151"/>
                  </a:lnTo>
                  <a:lnTo>
                    <a:pt x="43" y="248"/>
                  </a:lnTo>
                  <a:lnTo>
                    <a:pt x="54" y="248"/>
                  </a:lnTo>
                  <a:lnTo>
                    <a:pt x="0" y="32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49" name="Freeform 319">
              <a:extLst>
                <a:ext uri="{FF2B5EF4-FFF2-40B4-BE49-F238E27FC236}">
                  <a16:creationId xmlns:a16="http://schemas.microsoft.com/office/drawing/2014/main" id="{2D8067BF-61D0-2936-0C54-BF88FCC80B21}"/>
                </a:ext>
              </a:extLst>
            </p:cNvPr>
            <p:cNvSpPr>
              <a:spLocks noChangeAspect="1"/>
            </p:cNvSpPr>
            <p:nvPr/>
          </p:nvSpPr>
          <p:spPr bwMode="auto">
            <a:xfrm>
              <a:off x="2190746" y="4222794"/>
              <a:ext cx="63500" cy="63500"/>
            </a:xfrm>
            <a:custGeom>
              <a:avLst/>
              <a:gdLst>
                <a:gd name="T0" fmla="*/ 0 w 92"/>
                <a:gd name="T1" fmla="*/ 0 h 78"/>
                <a:gd name="T2" fmla="*/ 20473 w 92"/>
                <a:gd name="T3" fmla="*/ 48007 h 78"/>
                <a:gd name="T4" fmla="*/ 20473 w 92"/>
                <a:gd name="T5" fmla="*/ 48007 h 78"/>
                <a:gd name="T6" fmla="*/ 40947 w 92"/>
                <a:gd name="T7" fmla="*/ 48007 h 78"/>
                <a:gd name="T8" fmla="*/ 40947 w 92"/>
                <a:gd name="T9" fmla="*/ 48007 h 78"/>
                <a:gd name="T10" fmla="*/ 40947 w 92"/>
                <a:gd name="T11" fmla="*/ 48007 h 78"/>
                <a:gd name="T12" fmla="*/ 0 w 92"/>
                <a:gd name="T13" fmla="*/ 0 h 78"/>
                <a:gd name="T14" fmla="*/ 0 60000 65536"/>
                <a:gd name="T15" fmla="*/ 0 60000 65536"/>
                <a:gd name="T16" fmla="*/ 0 60000 65536"/>
                <a:gd name="T17" fmla="*/ 0 60000 65536"/>
                <a:gd name="T18" fmla="*/ 0 60000 65536"/>
                <a:gd name="T19" fmla="*/ 0 60000 65536"/>
                <a:gd name="T20" fmla="*/ 0 60000 65536"/>
                <a:gd name="T21" fmla="*/ 0 w 92"/>
                <a:gd name="T22" fmla="*/ 0 h 78"/>
                <a:gd name="T23" fmla="*/ 92 w 9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8">
                  <a:moveTo>
                    <a:pt x="0" y="0"/>
                  </a:moveTo>
                  <a:lnTo>
                    <a:pt x="1" y="30"/>
                  </a:lnTo>
                  <a:lnTo>
                    <a:pt x="20" y="25"/>
                  </a:lnTo>
                  <a:lnTo>
                    <a:pt x="79" y="78"/>
                  </a:lnTo>
                  <a:lnTo>
                    <a:pt x="92" y="38"/>
                  </a:lnTo>
                  <a:lnTo>
                    <a:pt x="59" y="3"/>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0" name="Freeform 320">
              <a:extLst>
                <a:ext uri="{FF2B5EF4-FFF2-40B4-BE49-F238E27FC236}">
                  <a16:creationId xmlns:a16="http://schemas.microsoft.com/office/drawing/2014/main" id="{52422253-E871-1CF5-7561-336FF4E00F02}"/>
                </a:ext>
              </a:extLst>
            </p:cNvPr>
            <p:cNvSpPr>
              <a:spLocks noChangeAspect="1"/>
            </p:cNvSpPr>
            <p:nvPr/>
          </p:nvSpPr>
          <p:spPr bwMode="auto">
            <a:xfrm>
              <a:off x="2205034" y="3929107"/>
              <a:ext cx="220663" cy="80962"/>
            </a:xfrm>
            <a:custGeom>
              <a:avLst/>
              <a:gdLst>
                <a:gd name="T0" fmla="*/ 0 w 316"/>
                <a:gd name="T1" fmla="*/ 49914 h 99"/>
                <a:gd name="T2" fmla="*/ 21272 w 316"/>
                <a:gd name="T3" fmla="*/ 49914 h 99"/>
                <a:gd name="T4" fmla="*/ 63788 w 316"/>
                <a:gd name="T5" fmla="*/ 0 h 99"/>
                <a:gd name="T6" fmla="*/ 170093 w 316"/>
                <a:gd name="T7" fmla="*/ 99768 h 99"/>
                <a:gd name="T8" fmla="*/ 106305 w 316"/>
                <a:gd name="T9" fmla="*/ 99768 h 99"/>
                <a:gd name="T10" fmla="*/ 127549 w 316"/>
                <a:gd name="T11" fmla="*/ 99768 h 99"/>
                <a:gd name="T12" fmla="*/ 106305 w 316"/>
                <a:gd name="T13" fmla="*/ 49914 h 99"/>
                <a:gd name="T14" fmla="*/ 42516 w 316"/>
                <a:gd name="T15" fmla="*/ 49914 h 99"/>
                <a:gd name="T16" fmla="*/ 42516 w 316"/>
                <a:gd name="T17" fmla="*/ 49914 h 99"/>
                <a:gd name="T18" fmla="*/ 0 w 316"/>
                <a:gd name="T19" fmla="*/ 4991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99"/>
                <a:gd name="T32" fmla="*/ 316 w 31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99">
                  <a:moveTo>
                    <a:pt x="0" y="40"/>
                  </a:moveTo>
                  <a:lnTo>
                    <a:pt x="43" y="5"/>
                  </a:lnTo>
                  <a:lnTo>
                    <a:pt x="123" y="0"/>
                  </a:lnTo>
                  <a:lnTo>
                    <a:pt x="316" y="84"/>
                  </a:lnTo>
                  <a:lnTo>
                    <a:pt x="214" y="99"/>
                  </a:lnTo>
                  <a:lnTo>
                    <a:pt x="231" y="81"/>
                  </a:lnTo>
                  <a:lnTo>
                    <a:pt x="183" y="49"/>
                  </a:lnTo>
                  <a:lnTo>
                    <a:pt x="87" y="30"/>
                  </a:lnTo>
                  <a:lnTo>
                    <a:pt x="92" y="16"/>
                  </a:lnTo>
                  <a:lnTo>
                    <a:pt x="0" y="4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1" name="Freeform 325">
              <a:extLst>
                <a:ext uri="{FF2B5EF4-FFF2-40B4-BE49-F238E27FC236}">
                  <a16:creationId xmlns:a16="http://schemas.microsoft.com/office/drawing/2014/main" id="{C438DE11-115E-03F2-85CF-A048F45F4B5B}"/>
                </a:ext>
              </a:extLst>
            </p:cNvPr>
            <p:cNvSpPr>
              <a:spLocks noChangeAspect="1"/>
            </p:cNvSpPr>
            <p:nvPr/>
          </p:nvSpPr>
          <p:spPr bwMode="auto">
            <a:xfrm>
              <a:off x="2474909" y="4010070"/>
              <a:ext cx="68262" cy="42862"/>
            </a:xfrm>
            <a:custGeom>
              <a:avLst/>
              <a:gdLst>
                <a:gd name="T0" fmla="*/ 0 w 99"/>
                <a:gd name="T1" fmla="*/ 0 h 56"/>
                <a:gd name="T2" fmla="*/ 0 w 99"/>
                <a:gd name="T3" fmla="*/ 0 h 56"/>
                <a:gd name="T4" fmla="*/ 61611 w 99"/>
                <a:gd name="T5" fmla="*/ 0 h 56"/>
                <a:gd name="T6" fmla="*/ 41065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0" y="56"/>
                  </a:lnTo>
                  <a:lnTo>
                    <a:pt x="99" y="39"/>
                  </a:lnTo>
                  <a:lnTo>
                    <a:pt x="55" y="6"/>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2" name="Freeform 326">
              <a:extLst>
                <a:ext uri="{FF2B5EF4-FFF2-40B4-BE49-F238E27FC236}">
                  <a16:creationId xmlns:a16="http://schemas.microsoft.com/office/drawing/2014/main" id="{EB3ADF2C-548F-5582-0692-1BC7D08B00A3}"/>
                </a:ext>
              </a:extLst>
            </p:cNvPr>
            <p:cNvSpPr>
              <a:spLocks noChangeAspect="1"/>
            </p:cNvSpPr>
            <p:nvPr/>
          </p:nvSpPr>
          <p:spPr bwMode="auto">
            <a:xfrm>
              <a:off x="2290759" y="4449806"/>
              <a:ext cx="114299" cy="146050"/>
            </a:xfrm>
            <a:custGeom>
              <a:avLst/>
              <a:gdLst>
                <a:gd name="T0" fmla="*/ 0 w 164"/>
                <a:gd name="T1" fmla="*/ 43886 h 183"/>
                <a:gd name="T2" fmla="*/ 21225 w 164"/>
                <a:gd name="T3" fmla="*/ 43886 h 183"/>
                <a:gd name="T4" fmla="*/ 21225 w 164"/>
                <a:gd name="T5" fmla="*/ 43886 h 183"/>
                <a:gd name="T6" fmla="*/ 21225 w 164"/>
                <a:gd name="T7" fmla="*/ 87718 h 183"/>
                <a:gd name="T8" fmla="*/ 21225 w 164"/>
                <a:gd name="T9" fmla="*/ 87718 h 183"/>
                <a:gd name="T10" fmla="*/ 21225 w 164"/>
                <a:gd name="T11" fmla="*/ 87718 h 183"/>
                <a:gd name="T12" fmla="*/ 42422 w 164"/>
                <a:gd name="T13" fmla="*/ 87718 h 183"/>
                <a:gd name="T14" fmla="*/ 84871 w 164"/>
                <a:gd name="T15" fmla="*/ 43886 h 183"/>
                <a:gd name="T16" fmla="*/ 84871 w 164"/>
                <a:gd name="T17" fmla="*/ 0 h 183"/>
                <a:gd name="T18" fmla="*/ 63646 w 164"/>
                <a:gd name="T19" fmla="*/ 0 h 183"/>
                <a:gd name="T20" fmla="*/ 42422 w 164"/>
                <a:gd name="T21" fmla="*/ 0 h 183"/>
                <a:gd name="T22" fmla="*/ 21225 w 164"/>
                <a:gd name="T23" fmla="*/ 0 h 183"/>
                <a:gd name="T24" fmla="*/ 0 w 164"/>
                <a:gd name="T25" fmla="*/ 4388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83"/>
                <a:gd name="T41" fmla="*/ 164 w 164"/>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83">
                  <a:moveTo>
                    <a:pt x="0" y="71"/>
                  </a:moveTo>
                  <a:lnTo>
                    <a:pt x="1" y="108"/>
                  </a:lnTo>
                  <a:lnTo>
                    <a:pt x="31" y="116"/>
                  </a:lnTo>
                  <a:lnTo>
                    <a:pt x="16" y="144"/>
                  </a:lnTo>
                  <a:lnTo>
                    <a:pt x="11" y="176"/>
                  </a:lnTo>
                  <a:lnTo>
                    <a:pt x="49" y="183"/>
                  </a:lnTo>
                  <a:lnTo>
                    <a:pt x="82" y="133"/>
                  </a:lnTo>
                  <a:lnTo>
                    <a:pt x="150" y="93"/>
                  </a:lnTo>
                  <a:lnTo>
                    <a:pt x="164" y="44"/>
                  </a:lnTo>
                  <a:lnTo>
                    <a:pt x="102" y="37"/>
                  </a:lnTo>
                  <a:lnTo>
                    <a:pt x="59" y="0"/>
                  </a:lnTo>
                  <a:lnTo>
                    <a:pt x="21" y="19"/>
                  </a:lnTo>
                  <a:lnTo>
                    <a:pt x="0" y="7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3" name="Freeform 327">
              <a:extLst>
                <a:ext uri="{FF2B5EF4-FFF2-40B4-BE49-F238E27FC236}">
                  <a16:creationId xmlns:a16="http://schemas.microsoft.com/office/drawing/2014/main" id="{B3EE748D-C6BC-F949-77A5-187586339EE7}"/>
                </a:ext>
              </a:extLst>
            </p:cNvPr>
            <p:cNvSpPr>
              <a:spLocks noChangeAspect="1"/>
            </p:cNvSpPr>
            <p:nvPr/>
          </p:nvSpPr>
          <p:spPr bwMode="auto">
            <a:xfrm>
              <a:off x="2103434" y="4138657"/>
              <a:ext cx="44450" cy="25400"/>
            </a:xfrm>
            <a:custGeom>
              <a:avLst/>
              <a:gdLst>
                <a:gd name="T0" fmla="*/ 0 w 66"/>
                <a:gd name="T1" fmla="*/ 68852 h 29"/>
                <a:gd name="T2" fmla="*/ 17654 w 66"/>
                <a:gd name="T3" fmla="*/ 0 h 29"/>
                <a:gd name="T4" fmla="*/ 35333 w 66"/>
                <a:gd name="T5" fmla="*/ 68852 h 29"/>
                <a:gd name="T6" fmla="*/ 0 w 66"/>
                <a:gd name="T7" fmla="*/ 68852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4"/>
                  </a:moveTo>
                  <a:lnTo>
                    <a:pt x="19" y="0"/>
                  </a:lnTo>
                  <a:lnTo>
                    <a:pt x="66" y="29"/>
                  </a:lnTo>
                  <a:lnTo>
                    <a:pt x="0" y="2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4" name="Freeform 328">
              <a:extLst>
                <a:ext uri="{FF2B5EF4-FFF2-40B4-BE49-F238E27FC236}">
                  <a16:creationId xmlns:a16="http://schemas.microsoft.com/office/drawing/2014/main" id="{F80C941B-E4F7-BF43-75A6-430B738AE0E9}"/>
                </a:ext>
              </a:extLst>
            </p:cNvPr>
            <p:cNvSpPr>
              <a:spLocks noChangeAspect="1"/>
            </p:cNvSpPr>
            <p:nvPr/>
          </p:nvSpPr>
          <p:spPr bwMode="auto">
            <a:xfrm>
              <a:off x="2698745" y="5807116"/>
              <a:ext cx="31749" cy="20637"/>
            </a:xfrm>
            <a:custGeom>
              <a:avLst/>
              <a:gdLst>
                <a:gd name="T0" fmla="*/ 0 w 45"/>
                <a:gd name="T1" fmla="*/ 59755 h 24"/>
                <a:gd name="T2" fmla="*/ 23365 w 45"/>
                <a:gd name="T3" fmla="*/ 59755 h 24"/>
                <a:gd name="T4" fmla="*/ 23365 w 45"/>
                <a:gd name="T5" fmla="*/ 0 h 24"/>
                <a:gd name="T6" fmla="*/ 23365 w 45"/>
                <a:gd name="T7" fmla="*/ 59755 h 24"/>
                <a:gd name="T8" fmla="*/ 0 w 45"/>
                <a:gd name="T9" fmla="*/ 59755 h 24"/>
                <a:gd name="T10" fmla="*/ 0 60000 65536"/>
                <a:gd name="T11" fmla="*/ 0 60000 65536"/>
                <a:gd name="T12" fmla="*/ 0 60000 65536"/>
                <a:gd name="T13" fmla="*/ 0 60000 65536"/>
                <a:gd name="T14" fmla="*/ 0 60000 65536"/>
                <a:gd name="T15" fmla="*/ 0 w 45"/>
                <a:gd name="T16" fmla="*/ 0 h 24"/>
                <a:gd name="T17" fmla="*/ 45 w 45"/>
                <a:gd name="T18" fmla="*/ 24 h 24"/>
              </a:gdLst>
              <a:ahLst/>
              <a:cxnLst>
                <a:cxn ang="T10">
                  <a:pos x="T0" y="T1"/>
                </a:cxn>
                <a:cxn ang="T11">
                  <a:pos x="T2" y="T3"/>
                </a:cxn>
                <a:cxn ang="T12">
                  <a:pos x="T4" y="T5"/>
                </a:cxn>
                <a:cxn ang="T13">
                  <a:pos x="T6" y="T7"/>
                </a:cxn>
                <a:cxn ang="T14">
                  <a:pos x="T8" y="T9"/>
                </a:cxn>
              </a:cxnLst>
              <a:rect l="T15" t="T16" r="T17" b="T18"/>
              <a:pathLst>
                <a:path w="45" h="24">
                  <a:moveTo>
                    <a:pt x="0" y="24"/>
                  </a:moveTo>
                  <a:lnTo>
                    <a:pt x="27" y="11"/>
                  </a:lnTo>
                  <a:lnTo>
                    <a:pt x="13" y="0"/>
                  </a:lnTo>
                  <a:lnTo>
                    <a:pt x="45" y="1"/>
                  </a:lnTo>
                  <a:lnTo>
                    <a:pt x="0" y="2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5" name="Freeform 329">
              <a:extLst>
                <a:ext uri="{FF2B5EF4-FFF2-40B4-BE49-F238E27FC236}">
                  <a16:creationId xmlns:a16="http://schemas.microsoft.com/office/drawing/2014/main" id="{6929E4D1-4280-4952-B7EF-CE88D9163723}"/>
                </a:ext>
              </a:extLst>
            </p:cNvPr>
            <p:cNvSpPr>
              <a:spLocks noChangeAspect="1"/>
            </p:cNvSpPr>
            <p:nvPr/>
          </p:nvSpPr>
          <p:spPr bwMode="auto">
            <a:xfrm>
              <a:off x="2724145" y="5805528"/>
              <a:ext cx="38100" cy="25400"/>
            </a:xfrm>
            <a:custGeom>
              <a:avLst/>
              <a:gdLst>
                <a:gd name="T0" fmla="*/ 0 w 54"/>
                <a:gd name="T1" fmla="*/ 52494 h 31"/>
                <a:gd name="T2" fmla="*/ 21827 w 54"/>
                <a:gd name="T3" fmla="*/ 0 h 31"/>
                <a:gd name="T4" fmla="*/ 43654 w 54"/>
                <a:gd name="T5" fmla="*/ 52494 h 31"/>
                <a:gd name="T6" fmla="*/ 0 w 54"/>
                <a:gd name="T7" fmla="*/ 52494 h 31"/>
                <a:gd name="T8" fmla="*/ 0 60000 65536"/>
                <a:gd name="T9" fmla="*/ 0 60000 65536"/>
                <a:gd name="T10" fmla="*/ 0 60000 65536"/>
                <a:gd name="T11" fmla="*/ 0 60000 65536"/>
                <a:gd name="T12" fmla="*/ 0 w 54"/>
                <a:gd name="T13" fmla="*/ 0 h 31"/>
                <a:gd name="T14" fmla="*/ 54 w 54"/>
                <a:gd name="T15" fmla="*/ 31 h 31"/>
              </a:gdLst>
              <a:ahLst/>
              <a:cxnLst>
                <a:cxn ang="T8">
                  <a:pos x="T0" y="T1"/>
                </a:cxn>
                <a:cxn ang="T9">
                  <a:pos x="T2" y="T3"/>
                </a:cxn>
                <a:cxn ang="T10">
                  <a:pos x="T4" y="T5"/>
                </a:cxn>
                <a:cxn ang="T11">
                  <a:pos x="T6" y="T7"/>
                </a:cxn>
              </a:cxnLst>
              <a:rect l="T12" t="T13" r="T14" b="T15"/>
              <a:pathLst>
                <a:path w="54" h="31">
                  <a:moveTo>
                    <a:pt x="0" y="31"/>
                  </a:moveTo>
                  <a:lnTo>
                    <a:pt x="24" y="0"/>
                  </a:lnTo>
                  <a:lnTo>
                    <a:pt x="54" y="10"/>
                  </a:lnTo>
                  <a:lnTo>
                    <a:pt x="0" y="3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6" name="Freeform 333">
              <a:extLst>
                <a:ext uri="{FF2B5EF4-FFF2-40B4-BE49-F238E27FC236}">
                  <a16:creationId xmlns:a16="http://schemas.microsoft.com/office/drawing/2014/main" id="{A27F3B65-91F8-6C4D-5748-20AF2B6BC043}"/>
                </a:ext>
              </a:extLst>
            </p:cNvPr>
            <p:cNvSpPr>
              <a:spLocks noChangeAspect="1"/>
            </p:cNvSpPr>
            <p:nvPr/>
          </p:nvSpPr>
          <p:spPr bwMode="auto">
            <a:xfrm>
              <a:off x="2832095" y="4352970"/>
              <a:ext cx="58738" cy="80962"/>
            </a:xfrm>
            <a:custGeom>
              <a:avLst/>
              <a:gdLst>
                <a:gd name="T0" fmla="*/ 0 w 85"/>
                <a:gd name="T1" fmla="*/ 93976 h 100"/>
                <a:gd name="T2" fmla="*/ 20402 w 85"/>
                <a:gd name="T3" fmla="*/ 0 h 100"/>
                <a:gd name="T4" fmla="*/ 40777 w 85"/>
                <a:gd name="T5" fmla="*/ 46960 h 100"/>
                <a:gd name="T6" fmla="*/ 20402 w 85"/>
                <a:gd name="T7" fmla="*/ 93976 h 100"/>
                <a:gd name="T8" fmla="*/ 0 w 85"/>
                <a:gd name="T9" fmla="*/ 93976 h 100"/>
                <a:gd name="T10" fmla="*/ 0 60000 65536"/>
                <a:gd name="T11" fmla="*/ 0 60000 65536"/>
                <a:gd name="T12" fmla="*/ 0 60000 65536"/>
                <a:gd name="T13" fmla="*/ 0 60000 65536"/>
                <a:gd name="T14" fmla="*/ 0 60000 65536"/>
                <a:gd name="T15" fmla="*/ 0 w 85"/>
                <a:gd name="T16" fmla="*/ 0 h 100"/>
                <a:gd name="T17" fmla="*/ 85 w 85"/>
                <a:gd name="T18" fmla="*/ 100 h 100"/>
              </a:gdLst>
              <a:ahLst/>
              <a:cxnLst>
                <a:cxn ang="T10">
                  <a:pos x="T0" y="T1"/>
                </a:cxn>
                <a:cxn ang="T11">
                  <a:pos x="T2" y="T3"/>
                </a:cxn>
                <a:cxn ang="T12">
                  <a:pos x="T4" y="T5"/>
                </a:cxn>
                <a:cxn ang="T13">
                  <a:pos x="T6" y="T7"/>
                </a:cxn>
                <a:cxn ang="T14">
                  <a:pos x="T8" y="T9"/>
                </a:cxn>
              </a:cxnLst>
              <a:rect l="T15" t="T16" r="T17" b="T18"/>
              <a:pathLst>
                <a:path w="85" h="100">
                  <a:moveTo>
                    <a:pt x="0" y="96"/>
                  </a:moveTo>
                  <a:lnTo>
                    <a:pt x="11" y="0"/>
                  </a:lnTo>
                  <a:lnTo>
                    <a:pt x="85" y="44"/>
                  </a:lnTo>
                  <a:lnTo>
                    <a:pt x="41" y="100"/>
                  </a:lnTo>
                  <a:lnTo>
                    <a:pt x="0" y="9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7" name="Freeform 338">
              <a:extLst>
                <a:ext uri="{FF2B5EF4-FFF2-40B4-BE49-F238E27FC236}">
                  <a16:creationId xmlns:a16="http://schemas.microsoft.com/office/drawing/2014/main" id="{6768B5F1-2196-383E-3AE2-BD2D77774F0A}"/>
                </a:ext>
              </a:extLst>
            </p:cNvPr>
            <p:cNvSpPr>
              <a:spLocks noChangeAspect="1"/>
            </p:cNvSpPr>
            <p:nvPr/>
          </p:nvSpPr>
          <p:spPr bwMode="auto">
            <a:xfrm>
              <a:off x="2055809" y="4057695"/>
              <a:ext cx="80963" cy="100012"/>
            </a:xfrm>
            <a:custGeom>
              <a:avLst/>
              <a:gdLst>
                <a:gd name="T0" fmla="*/ 0 w 115"/>
                <a:gd name="T1" fmla="*/ 39472 h 128"/>
                <a:gd name="T2" fmla="*/ 22515 w 115"/>
                <a:gd name="T3" fmla="*/ 0 h 128"/>
                <a:gd name="T4" fmla="*/ 45031 w 115"/>
                <a:gd name="T5" fmla="*/ 0 h 128"/>
                <a:gd name="T6" fmla="*/ 22515 w 115"/>
                <a:gd name="T7" fmla="*/ 0 h 128"/>
                <a:gd name="T8" fmla="*/ 45031 w 115"/>
                <a:gd name="T9" fmla="*/ 0 h 128"/>
                <a:gd name="T10" fmla="*/ 67546 w 115"/>
                <a:gd name="T11" fmla="*/ 0 h 128"/>
                <a:gd name="T12" fmla="*/ 67546 w 115"/>
                <a:gd name="T13" fmla="*/ 39472 h 128"/>
                <a:gd name="T14" fmla="*/ 45031 w 115"/>
                <a:gd name="T15" fmla="*/ 39472 h 128"/>
                <a:gd name="T16" fmla="*/ 45031 w 115"/>
                <a:gd name="T17" fmla="*/ 39472 h 128"/>
                <a:gd name="T18" fmla="*/ 0 w 115"/>
                <a:gd name="T19" fmla="*/ 3947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8"/>
                <a:gd name="T32" fmla="*/ 115 w 11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8">
                  <a:moveTo>
                    <a:pt x="0" y="102"/>
                  </a:moveTo>
                  <a:lnTo>
                    <a:pt x="25" y="56"/>
                  </a:lnTo>
                  <a:lnTo>
                    <a:pt x="54" y="54"/>
                  </a:lnTo>
                  <a:lnTo>
                    <a:pt x="23" y="16"/>
                  </a:lnTo>
                  <a:lnTo>
                    <a:pt x="90" y="0"/>
                  </a:lnTo>
                  <a:lnTo>
                    <a:pt x="101" y="61"/>
                  </a:lnTo>
                  <a:lnTo>
                    <a:pt x="115" y="66"/>
                  </a:lnTo>
                  <a:lnTo>
                    <a:pt x="85" y="104"/>
                  </a:lnTo>
                  <a:lnTo>
                    <a:pt x="66" y="128"/>
                  </a:lnTo>
                  <a:lnTo>
                    <a:pt x="0" y="10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8" name="Freeform 339">
              <a:extLst>
                <a:ext uri="{FF2B5EF4-FFF2-40B4-BE49-F238E27FC236}">
                  <a16:creationId xmlns:a16="http://schemas.microsoft.com/office/drawing/2014/main" id="{7630FCA6-6880-8C77-3A82-2F749BF9AB14}"/>
                </a:ext>
              </a:extLst>
            </p:cNvPr>
            <p:cNvSpPr>
              <a:spLocks noChangeAspect="1"/>
            </p:cNvSpPr>
            <p:nvPr/>
          </p:nvSpPr>
          <p:spPr bwMode="auto">
            <a:xfrm>
              <a:off x="2692395" y="4286294"/>
              <a:ext cx="96838" cy="160336"/>
            </a:xfrm>
            <a:custGeom>
              <a:avLst/>
              <a:gdLst>
                <a:gd name="T0" fmla="*/ 0 w 139"/>
                <a:gd name="T1" fmla="*/ 93082 h 199"/>
                <a:gd name="T2" fmla="*/ 20930 w 139"/>
                <a:gd name="T3" fmla="*/ 93082 h 199"/>
                <a:gd name="T4" fmla="*/ 20930 w 139"/>
                <a:gd name="T5" fmla="*/ 93082 h 199"/>
                <a:gd name="T6" fmla="*/ 20930 w 139"/>
                <a:gd name="T7" fmla="*/ 139595 h 199"/>
                <a:gd name="T8" fmla="*/ 41888 w 139"/>
                <a:gd name="T9" fmla="*/ 186164 h 199"/>
                <a:gd name="T10" fmla="*/ 62819 w 139"/>
                <a:gd name="T11" fmla="*/ 139595 h 199"/>
                <a:gd name="T12" fmla="*/ 41888 w 139"/>
                <a:gd name="T13" fmla="*/ 93082 h 199"/>
                <a:gd name="T14" fmla="*/ 62819 w 139"/>
                <a:gd name="T15" fmla="*/ 93082 h 199"/>
                <a:gd name="T16" fmla="*/ 20930 w 139"/>
                <a:gd name="T17" fmla="*/ 0 h 199"/>
                <a:gd name="T18" fmla="*/ 20930 w 139"/>
                <a:gd name="T19" fmla="*/ 46513 h 199"/>
                <a:gd name="T20" fmla="*/ 20930 w 139"/>
                <a:gd name="T21" fmla="*/ 46513 h 199"/>
                <a:gd name="T22" fmla="*/ 0 w 139"/>
                <a:gd name="T23" fmla="*/ 93082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99"/>
                <a:gd name="T38" fmla="*/ 139 w 13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99">
                  <a:moveTo>
                    <a:pt x="0" y="65"/>
                  </a:moveTo>
                  <a:lnTo>
                    <a:pt x="20" y="93"/>
                  </a:lnTo>
                  <a:lnTo>
                    <a:pt x="45" y="114"/>
                  </a:lnTo>
                  <a:lnTo>
                    <a:pt x="41" y="170"/>
                  </a:lnTo>
                  <a:lnTo>
                    <a:pt x="55" y="199"/>
                  </a:lnTo>
                  <a:lnTo>
                    <a:pt x="139" y="188"/>
                  </a:lnTo>
                  <a:lnTo>
                    <a:pt x="92" y="126"/>
                  </a:lnTo>
                  <a:lnTo>
                    <a:pt x="125" y="73"/>
                  </a:lnTo>
                  <a:lnTo>
                    <a:pt x="43" y="0"/>
                  </a:lnTo>
                  <a:lnTo>
                    <a:pt x="14" y="21"/>
                  </a:lnTo>
                  <a:lnTo>
                    <a:pt x="24" y="39"/>
                  </a:lnTo>
                  <a:lnTo>
                    <a:pt x="0" y="65"/>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59" name="Freeform 340">
              <a:extLst>
                <a:ext uri="{FF2B5EF4-FFF2-40B4-BE49-F238E27FC236}">
                  <a16:creationId xmlns:a16="http://schemas.microsoft.com/office/drawing/2014/main" id="{1DCD9B12-40A5-DE75-7EBE-2C043F1F73BE}"/>
                </a:ext>
              </a:extLst>
            </p:cNvPr>
            <p:cNvSpPr>
              <a:spLocks noChangeAspect="1"/>
            </p:cNvSpPr>
            <p:nvPr/>
          </p:nvSpPr>
          <p:spPr bwMode="auto">
            <a:xfrm>
              <a:off x="2422521" y="4010070"/>
              <a:ext cx="52388" cy="42862"/>
            </a:xfrm>
            <a:custGeom>
              <a:avLst/>
              <a:gdLst>
                <a:gd name="T0" fmla="*/ 0 w 77"/>
                <a:gd name="T1" fmla="*/ 0 h 56"/>
                <a:gd name="T2" fmla="*/ 37098 w 77"/>
                <a:gd name="T3" fmla="*/ 0 h 56"/>
                <a:gd name="T4" fmla="*/ 18562 w 77"/>
                <a:gd name="T5" fmla="*/ 0 h 56"/>
                <a:gd name="T6" fmla="*/ 37098 w 77"/>
                <a:gd name="T7" fmla="*/ 0 h 56"/>
                <a:gd name="T8" fmla="*/ 37098 w 77"/>
                <a:gd name="T9" fmla="*/ 0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42"/>
                  </a:moveTo>
                  <a:lnTo>
                    <a:pt x="58" y="40"/>
                  </a:lnTo>
                  <a:lnTo>
                    <a:pt x="31" y="5"/>
                  </a:lnTo>
                  <a:lnTo>
                    <a:pt x="77" y="0"/>
                  </a:lnTo>
                  <a:lnTo>
                    <a:pt x="77" y="56"/>
                  </a:lnTo>
                  <a:lnTo>
                    <a:pt x="0" y="4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0" name="Freeform 341">
              <a:extLst>
                <a:ext uri="{FF2B5EF4-FFF2-40B4-BE49-F238E27FC236}">
                  <a16:creationId xmlns:a16="http://schemas.microsoft.com/office/drawing/2014/main" id="{A47F6903-4BDB-BFBC-7DFA-32E6031B063B}"/>
                </a:ext>
              </a:extLst>
            </p:cNvPr>
            <p:cNvSpPr>
              <a:spLocks noChangeAspect="1"/>
            </p:cNvSpPr>
            <p:nvPr/>
          </p:nvSpPr>
          <p:spPr bwMode="auto">
            <a:xfrm>
              <a:off x="2116135" y="4103732"/>
              <a:ext cx="123824" cy="71437"/>
            </a:xfrm>
            <a:custGeom>
              <a:avLst/>
              <a:gdLst>
                <a:gd name="T0" fmla="*/ 0 w 179"/>
                <a:gd name="T1" fmla="*/ 47464 h 88"/>
                <a:gd name="T2" fmla="*/ 20115 w 179"/>
                <a:gd name="T3" fmla="*/ 47464 h 88"/>
                <a:gd name="T4" fmla="*/ 60346 w 179"/>
                <a:gd name="T5" fmla="*/ 0 h 88"/>
                <a:gd name="T6" fmla="*/ 80435 w 179"/>
                <a:gd name="T7" fmla="*/ 47464 h 88"/>
                <a:gd name="T8" fmla="*/ 60346 w 179"/>
                <a:gd name="T9" fmla="*/ 47464 h 88"/>
                <a:gd name="T10" fmla="*/ 40231 w 179"/>
                <a:gd name="T11" fmla="*/ 47464 h 88"/>
                <a:gd name="T12" fmla="*/ 20115 w 179"/>
                <a:gd name="T13" fmla="*/ 47464 h 88"/>
                <a:gd name="T14" fmla="*/ 0 w 179"/>
                <a:gd name="T15" fmla="*/ 47464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43"/>
                  </a:moveTo>
                  <a:lnTo>
                    <a:pt x="30" y="5"/>
                  </a:lnTo>
                  <a:lnTo>
                    <a:pt x="126" y="0"/>
                  </a:lnTo>
                  <a:lnTo>
                    <a:pt x="179" y="27"/>
                  </a:lnTo>
                  <a:lnTo>
                    <a:pt x="136" y="31"/>
                  </a:lnTo>
                  <a:lnTo>
                    <a:pt x="61" y="88"/>
                  </a:lnTo>
                  <a:lnTo>
                    <a:pt x="47" y="72"/>
                  </a:lnTo>
                  <a:lnTo>
                    <a:pt x="0" y="43"/>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1" name="Freeform 370">
              <a:extLst>
                <a:ext uri="{FF2B5EF4-FFF2-40B4-BE49-F238E27FC236}">
                  <a16:creationId xmlns:a16="http://schemas.microsoft.com/office/drawing/2014/main" id="{0B8C5B54-4A90-0567-CD1D-C1AA62759F80}"/>
                </a:ext>
              </a:extLst>
            </p:cNvPr>
            <p:cNvSpPr>
              <a:spLocks noChangeAspect="1"/>
            </p:cNvSpPr>
            <p:nvPr/>
          </p:nvSpPr>
          <p:spPr bwMode="auto">
            <a:xfrm>
              <a:off x="1550984" y="3686221"/>
              <a:ext cx="615949" cy="452436"/>
            </a:xfrm>
            <a:custGeom>
              <a:avLst/>
              <a:gdLst>
                <a:gd name="T0" fmla="*/ 0 w 885"/>
                <a:gd name="T1" fmla="*/ 46566 h 560"/>
                <a:gd name="T2" fmla="*/ 20996 w 885"/>
                <a:gd name="T3" fmla="*/ 46566 h 560"/>
                <a:gd name="T4" fmla="*/ 41965 w 885"/>
                <a:gd name="T5" fmla="*/ 93188 h 560"/>
                <a:gd name="T6" fmla="*/ 41965 w 885"/>
                <a:gd name="T7" fmla="*/ 93188 h 560"/>
                <a:gd name="T8" fmla="*/ 41965 w 885"/>
                <a:gd name="T9" fmla="*/ 93188 h 560"/>
                <a:gd name="T10" fmla="*/ 62961 w 885"/>
                <a:gd name="T11" fmla="*/ 93188 h 560"/>
                <a:gd name="T12" fmla="*/ 83957 w 885"/>
                <a:gd name="T13" fmla="*/ 139755 h 560"/>
                <a:gd name="T14" fmla="*/ 62961 w 885"/>
                <a:gd name="T15" fmla="*/ 139755 h 560"/>
                <a:gd name="T16" fmla="*/ 104953 w 885"/>
                <a:gd name="T17" fmla="*/ 186321 h 560"/>
                <a:gd name="T18" fmla="*/ 104953 w 885"/>
                <a:gd name="T19" fmla="*/ 186321 h 560"/>
                <a:gd name="T20" fmla="*/ 41965 w 885"/>
                <a:gd name="T21" fmla="*/ 46566 h 560"/>
                <a:gd name="T22" fmla="*/ 41965 w 885"/>
                <a:gd name="T23" fmla="*/ 46566 h 560"/>
                <a:gd name="T24" fmla="*/ 41965 w 885"/>
                <a:gd name="T25" fmla="*/ 46566 h 560"/>
                <a:gd name="T26" fmla="*/ 83957 w 885"/>
                <a:gd name="T27" fmla="*/ 93188 h 560"/>
                <a:gd name="T28" fmla="*/ 125921 w 885"/>
                <a:gd name="T29" fmla="*/ 139755 h 560"/>
                <a:gd name="T30" fmla="*/ 104953 w 885"/>
                <a:gd name="T31" fmla="*/ 139755 h 560"/>
                <a:gd name="T32" fmla="*/ 188910 w 885"/>
                <a:gd name="T33" fmla="*/ 232887 h 560"/>
                <a:gd name="T34" fmla="*/ 188910 w 885"/>
                <a:gd name="T35" fmla="*/ 232887 h 560"/>
                <a:gd name="T36" fmla="*/ 188910 w 885"/>
                <a:gd name="T37" fmla="*/ 279510 h 560"/>
                <a:gd name="T38" fmla="*/ 188910 w 885"/>
                <a:gd name="T39" fmla="*/ 279510 h 560"/>
                <a:gd name="T40" fmla="*/ 314831 w 885"/>
                <a:gd name="T41" fmla="*/ 419264 h 560"/>
                <a:gd name="T42" fmla="*/ 356796 w 885"/>
                <a:gd name="T43" fmla="*/ 372642 h 560"/>
                <a:gd name="T44" fmla="*/ 377791 w 885"/>
                <a:gd name="T45" fmla="*/ 419264 h 560"/>
                <a:gd name="T46" fmla="*/ 398787 w 885"/>
                <a:gd name="T47" fmla="*/ 419264 h 560"/>
                <a:gd name="T48" fmla="*/ 398787 w 885"/>
                <a:gd name="T49" fmla="*/ 372642 h 560"/>
                <a:gd name="T50" fmla="*/ 398787 w 885"/>
                <a:gd name="T51" fmla="*/ 326076 h 560"/>
                <a:gd name="T52" fmla="*/ 440752 w 885"/>
                <a:gd name="T53" fmla="*/ 326076 h 560"/>
                <a:gd name="T54" fmla="*/ 440752 w 885"/>
                <a:gd name="T55" fmla="*/ 279510 h 560"/>
                <a:gd name="T56" fmla="*/ 461748 w 885"/>
                <a:gd name="T57" fmla="*/ 279510 h 560"/>
                <a:gd name="T58" fmla="*/ 461748 w 885"/>
                <a:gd name="T59" fmla="*/ 326076 h 560"/>
                <a:gd name="T60" fmla="*/ 461748 w 885"/>
                <a:gd name="T61" fmla="*/ 232887 h 560"/>
                <a:gd name="T62" fmla="*/ 461748 w 885"/>
                <a:gd name="T63" fmla="*/ 232887 h 560"/>
                <a:gd name="T64" fmla="*/ 398787 w 885"/>
                <a:gd name="T65" fmla="*/ 232887 h 560"/>
                <a:gd name="T66" fmla="*/ 398787 w 885"/>
                <a:gd name="T67" fmla="*/ 279510 h 560"/>
                <a:gd name="T68" fmla="*/ 356796 w 885"/>
                <a:gd name="T69" fmla="*/ 326076 h 560"/>
                <a:gd name="T70" fmla="*/ 335827 w 885"/>
                <a:gd name="T71" fmla="*/ 279510 h 560"/>
                <a:gd name="T72" fmla="*/ 314831 w 885"/>
                <a:gd name="T73" fmla="*/ 232887 h 560"/>
                <a:gd name="T74" fmla="*/ 314831 w 885"/>
                <a:gd name="T75" fmla="*/ 139755 h 560"/>
                <a:gd name="T76" fmla="*/ 314831 w 885"/>
                <a:gd name="T77" fmla="*/ 139755 h 560"/>
                <a:gd name="T78" fmla="*/ 272839 w 885"/>
                <a:gd name="T79" fmla="*/ 139755 h 560"/>
                <a:gd name="T80" fmla="*/ 230874 w 885"/>
                <a:gd name="T81" fmla="*/ 46566 h 560"/>
                <a:gd name="T82" fmla="*/ 209878 w 885"/>
                <a:gd name="T83" fmla="*/ 46566 h 560"/>
                <a:gd name="T84" fmla="*/ 167914 w 885"/>
                <a:gd name="T85" fmla="*/ 46566 h 560"/>
                <a:gd name="T86" fmla="*/ 104953 w 885"/>
                <a:gd name="T87" fmla="*/ 46566 h 560"/>
                <a:gd name="T88" fmla="*/ 41965 w 885"/>
                <a:gd name="T89" fmla="*/ 0 h 560"/>
                <a:gd name="T90" fmla="*/ 0 w 885"/>
                <a:gd name="T91" fmla="*/ 46566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560"/>
                <a:gd name="T140" fmla="*/ 885 w 885"/>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560">
                  <a:moveTo>
                    <a:pt x="0" y="7"/>
                  </a:moveTo>
                  <a:lnTo>
                    <a:pt x="43" y="95"/>
                  </a:lnTo>
                  <a:lnTo>
                    <a:pt x="91" y="135"/>
                  </a:lnTo>
                  <a:lnTo>
                    <a:pt x="88" y="157"/>
                  </a:lnTo>
                  <a:lnTo>
                    <a:pt x="63" y="163"/>
                  </a:lnTo>
                  <a:lnTo>
                    <a:pt x="118" y="181"/>
                  </a:lnTo>
                  <a:lnTo>
                    <a:pt x="149" y="221"/>
                  </a:lnTo>
                  <a:lnTo>
                    <a:pt x="146" y="255"/>
                  </a:lnTo>
                  <a:lnTo>
                    <a:pt x="210" y="309"/>
                  </a:lnTo>
                  <a:lnTo>
                    <a:pt x="224" y="290"/>
                  </a:lnTo>
                  <a:lnTo>
                    <a:pt x="74" y="81"/>
                  </a:lnTo>
                  <a:lnTo>
                    <a:pt x="65" y="24"/>
                  </a:lnTo>
                  <a:lnTo>
                    <a:pt x="96" y="38"/>
                  </a:lnTo>
                  <a:lnTo>
                    <a:pt x="153" y="130"/>
                  </a:lnTo>
                  <a:lnTo>
                    <a:pt x="232" y="198"/>
                  </a:lnTo>
                  <a:lnTo>
                    <a:pt x="230" y="225"/>
                  </a:lnTo>
                  <a:lnTo>
                    <a:pt x="339" y="320"/>
                  </a:lnTo>
                  <a:lnTo>
                    <a:pt x="351" y="359"/>
                  </a:lnTo>
                  <a:lnTo>
                    <a:pt x="339" y="385"/>
                  </a:lnTo>
                  <a:lnTo>
                    <a:pt x="363" y="423"/>
                  </a:lnTo>
                  <a:lnTo>
                    <a:pt x="574" y="521"/>
                  </a:lnTo>
                  <a:lnTo>
                    <a:pt x="666" y="512"/>
                  </a:lnTo>
                  <a:lnTo>
                    <a:pt x="726" y="560"/>
                  </a:lnTo>
                  <a:lnTo>
                    <a:pt x="751" y="514"/>
                  </a:lnTo>
                  <a:lnTo>
                    <a:pt x="780" y="512"/>
                  </a:lnTo>
                  <a:lnTo>
                    <a:pt x="749" y="474"/>
                  </a:lnTo>
                  <a:lnTo>
                    <a:pt x="816" y="458"/>
                  </a:lnTo>
                  <a:lnTo>
                    <a:pt x="840" y="442"/>
                  </a:lnTo>
                  <a:lnTo>
                    <a:pt x="850" y="432"/>
                  </a:lnTo>
                  <a:lnTo>
                    <a:pt x="855" y="453"/>
                  </a:lnTo>
                  <a:lnTo>
                    <a:pt x="885" y="361"/>
                  </a:lnTo>
                  <a:lnTo>
                    <a:pt x="848" y="345"/>
                  </a:lnTo>
                  <a:lnTo>
                    <a:pt x="782" y="361"/>
                  </a:lnTo>
                  <a:lnTo>
                    <a:pt x="746" y="442"/>
                  </a:lnTo>
                  <a:lnTo>
                    <a:pt x="661" y="450"/>
                  </a:lnTo>
                  <a:lnTo>
                    <a:pt x="626" y="429"/>
                  </a:lnTo>
                  <a:lnTo>
                    <a:pt x="568" y="330"/>
                  </a:lnTo>
                  <a:lnTo>
                    <a:pt x="566" y="255"/>
                  </a:lnTo>
                  <a:lnTo>
                    <a:pt x="586" y="218"/>
                  </a:lnTo>
                  <a:lnTo>
                    <a:pt x="527" y="198"/>
                  </a:lnTo>
                  <a:lnTo>
                    <a:pt x="455" y="94"/>
                  </a:lnTo>
                  <a:lnTo>
                    <a:pt x="392" y="116"/>
                  </a:lnTo>
                  <a:lnTo>
                    <a:pt x="312" y="28"/>
                  </a:lnTo>
                  <a:lnTo>
                    <a:pt x="179" y="47"/>
                  </a:lnTo>
                  <a:lnTo>
                    <a:pt x="68" y="0"/>
                  </a:lnTo>
                  <a:lnTo>
                    <a:pt x="0" y="7"/>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2" name="Freeform 377">
              <a:extLst>
                <a:ext uri="{FF2B5EF4-FFF2-40B4-BE49-F238E27FC236}">
                  <a16:creationId xmlns:a16="http://schemas.microsoft.com/office/drawing/2014/main" id="{B88301AD-1944-A8A8-59A6-AA2AE98E75DE}"/>
                </a:ext>
              </a:extLst>
            </p:cNvPr>
            <p:cNvSpPr>
              <a:spLocks noChangeAspect="1"/>
            </p:cNvSpPr>
            <p:nvPr/>
          </p:nvSpPr>
          <p:spPr bwMode="auto">
            <a:xfrm>
              <a:off x="2158997" y="4127544"/>
              <a:ext cx="80963" cy="96837"/>
            </a:xfrm>
            <a:custGeom>
              <a:avLst/>
              <a:gdLst>
                <a:gd name="T0" fmla="*/ 0 w 118"/>
                <a:gd name="T1" fmla="*/ 0 h 122"/>
                <a:gd name="T2" fmla="*/ 19899 w 118"/>
                <a:gd name="T3" fmla="*/ 42007 h 122"/>
                <a:gd name="T4" fmla="*/ 59721 w 118"/>
                <a:gd name="T5" fmla="*/ 42007 h 122"/>
                <a:gd name="T6" fmla="*/ 59721 w 118"/>
                <a:gd name="T7" fmla="*/ 0 h 122"/>
                <a:gd name="T8" fmla="*/ 39823 w 118"/>
                <a:gd name="T9" fmla="*/ 0 h 122"/>
                <a:gd name="T10" fmla="*/ 0 w 118"/>
                <a:gd name="T11" fmla="*/ 0 h 122"/>
                <a:gd name="T12" fmla="*/ 0 60000 65536"/>
                <a:gd name="T13" fmla="*/ 0 60000 65536"/>
                <a:gd name="T14" fmla="*/ 0 60000 65536"/>
                <a:gd name="T15" fmla="*/ 0 60000 65536"/>
                <a:gd name="T16" fmla="*/ 0 60000 65536"/>
                <a:gd name="T17" fmla="*/ 0 60000 65536"/>
                <a:gd name="T18" fmla="*/ 0 w 118"/>
                <a:gd name="T19" fmla="*/ 0 h 122"/>
                <a:gd name="T20" fmla="*/ 118 w 11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8" h="122">
                  <a:moveTo>
                    <a:pt x="0" y="61"/>
                  </a:moveTo>
                  <a:lnTo>
                    <a:pt x="47" y="119"/>
                  </a:lnTo>
                  <a:lnTo>
                    <a:pt x="106" y="122"/>
                  </a:lnTo>
                  <a:lnTo>
                    <a:pt x="118" y="0"/>
                  </a:lnTo>
                  <a:lnTo>
                    <a:pt x="75" y="4"/>
                  </a:lnTo>
                  <a:lnTo>
                    <a:pt x="0" y="6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3" name="Freeform 380">
              <a:extLst>
                <a:ext uri="{FF2B5EF4-FFF2-40B4-BE49-F238E27FC236}">
                  <a16:creationId xmlns:a16="http://schemas.microsoft.com/office/drawing/2014/main" id="{0B51C9BA-9045-173C-0A8B-B4C7D814B3E3}"/>
                </a:ext>
              </a:extLst>
            </p:cNvPr>
            <p:cNvSpPr>
              <a:spLocks noChangeAspect="1"/>
            </p:cNvSpPr>
            <p:nvPr/>
          </p:nvSpPr>
          <p:spPr bwMode="auto">
            <a:xfrm>
              <a:off x="2246312" y="4254544"/>
              <a:ext cx="115888" cy="58736"/>
            </a:xfrm>
            <a:custGeom>
              <a:avLst/>
              <a:gdLst>
                <a:gd name="T0" fmla="*/ 0 w 166"/>
                <a:gd name="T1" fmla="*/ 43384 h 74"/>
                <a:gd name="T2" fmla="*/ 21319 w 166"/>
                <a:gd name="T3" fmla="*/ 0 h 74"/>
                <a:gd name="T4" fmla="*/ 21319 w 166"/>
                <a:gd name="T5" fmla="*/ 43384 h 74"/>
                <a:gd name="T6" fmla="*/ 63956 w 166"/>
                <a:gd name="T7" fmla="*/ 43384 h 74"/>
                <a:gd name="T8" fmla="*/ 85275 w 166"/>
                <a:gd name="T9" fmla="*/ 43384 h 74"/>
                <a:gd name="T10" fmla="*/ 85275 w 166"/>
                <a:gd name="T11" fmla="*/ 43384 h 74"/>
                <a:gd name="T12" fmla="*/ 85275 w 166"/>
                <a:gd name="T13" fmla="*/ 43384 h 74"/>
                <a:gd name="T14" fmla="*/ 63956 w 166"/>
                <a:gd name="T15" fmla="*/ 43384 h 74"/>
                <a:gd name="T16" fmla="*/ 42637 w 166"/>
                <a:gd name="T17" fmla="*/ 43384 h 74"/>
                <a:gd name="T18" fmla="*/ 42637 w 166"/>
                <a:gd name="T19" fmla="*/ 43384 h 74"/>
                <a:gd name="T20" fmla="*/ 42637 w 166"/>
                <a:gd name="T21" fmla="*/ 43384 h 74"/>
                <a:gd name="T22" fmla="*/ 0 w 166"/>
                <a:gd name="T23" fmla="*/ 4338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74"/>
                <a:gd name="T38" fmla="*/ 166 w 16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74">
                  <a:moveTo>
                    <a:pt x="0" y="40"/>
                  </a:moveTo>
                  <a:lnTo>
                    <a:pt x="13" y="0"/>
                  </a:lnTo>
                  <a:lnTo>
                    <a:pt x="48" y="24"/>
                  </a:lnTo>
                  <a:lnTo>
                    <a:pt x="111" y="2"/>
                  </a:lnTo>
                  <a:lnTo>
                    <a:pt x="166" y="30"/>
                  </a:lnTo>
                  <a:lnTo>
                    <a:pt x="150" y="72"/>
                  </a:lnTo>
                  <a:lnTo>
                    <a:pt x="146" y="36"/>
                  </a:lnTo>
                  <a:lnTo>
                    <a:pt x="111" y="23"/>
                  </a:lnTo>
                  <a:lnTo>
                    <a:pt x="77" y="45"/>
                  </a:lnTo>
                  <a:lnTo>
                    <a:pt x="85" y="64"/>
                  </a:lnTo>
                  <a:lnTo>
                    <a:pt x="71" y="74"/>
                  </a:lnTo>
                  <a:lnTo>
                    <a:pt x="0" y="4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4" name="Freeform 384">
              <a:extLst>
                <a:ext uri="{FF2B5EF4-FFF2-40B4-BE49-F238E27FC236}">
                  <a16:creationId xmlns:a16="http://schemas.microsoft.com/office/drawing/2014/main" id="{C5BF73B5-E42E-175A-9B70-EFB78C320565}"/>
                </a:ext>
              </a:extLst>
            </p:cNvPr>
            <p:cNvSpPr>
              <a:spLocks noChangeAspect="1"/>
            </p:cNvSpPr>
            <p:nvPr/>
          </p:nvSpPr>
          <p:spPr bwMode="auto">
            <a:xfrm>
              <a:off x="2663823" y="4938754"/>
              <a:ext cx="165100" cy="200025"/>
            </a:xfrm>
            <a:custGeom>
              <a:avLst/>
              <a:gdLst>
                <a:gd name="T0" fmla="*/ 0 w 238"/>
                <a:gd name="T1" fmla="*/ 91775 h 249"/>
                <a:gd name="T2" fmla="*/ 20778 w 238"/>
                <a:gd name="T3" fmla="*/ 45915 h 249"/>
                <a:gd name="T4" fmla="*/ 62307 w 238"/>
                <a:gd name="T5" fmla="*/ 0 h 249"/>
                <a:gd name="T6" fmla="*/ 62307 w 238"/>
                <a:gd name="T7" fmla="*/ 45915 h 249"/>
                <a:gd name="T8" fmla="*/ 83086 w 238"/>
                <a:gd name="T9" fmla="*/ 91775 h 249"/>
                <a:gd name="T10" fmla="*/ 103864 w 238"/>
                <a:gd name="T11" fmla="*/ 91775 h 249"/>
                <a:gd name="T12" fmla="*/ 103864 w 238"/>
                <a:gd name="T13" fmla="*/ 137690 h 249"/>
                <a:gd name="T14" fmla="*/ 124642 w 238"/>
                <a:gd name="T15" fmla="*/ 137690 h 249"/>
                <a:gd name="T16" fmla="*/ 124642 w 238"/>
                <a:gd name="T17" fmla="*/ 183604 h 249"/>
                <a:gd name="T18" fmla="*/ 103864 w 238"/>
                <a:gd name="T19" fmla="*/ 183604 h 249"/>
                <a:gd name="T20" fmla="*/ 62307 w 238"/>
                <a:gd name="T21" fmla="*/ 183604 h 249"/>
                <a:gd name="T22" fmla="*/ 83086 w 238"/>
                <a:gd name="T23" fmla="*/ 137690 h 249"/>
                <a:gd name="T24" fmla="*/ 0 w 238"/>
                <a:gd name="T25" fmla="*/ 9177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249"/>
                <a:gd name="T41" fmla="*/ 238 w 238"/>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249">
                  <a:moveTo>
                    <a:pt x="0" y="92"/>
                  </a:moveTo>
                  <a:lnTo>
                    <a:pt x="17" y="14"/>
                  </a:lnTo>
                  <a:lnTo>
                    <a:pt x="102" y="0"/>
                  </a:lnTo>
                  <a:lnTo>
                    <a:pt x="132" y="27"/>
                  </a:lnTo>
                  <a:lnTo>
                    <a:pt x="139" y="86"/>
                  </a:lnTo>
                  <a:lnTo>
                    <a:pt x="200" y="95"/>
                  </a:lnTo>
                  <a:lnTo>
                    <a:pt x="207" y="136"/>
                  </a:lnTo>
                  <a:lnTo>
                    <a:pt x="238" y="144"/>
                  </a:lnTo>
                  <a:lnTo>
                    <a:pt x="233" y="195"/>
                  </a:lnTo>
                  <a:lnTo>
                    <a:pt x="204" y="249"/>
                  </a:lnTo>
                  <a:lnTo>
                    <a:pt x="124" y="245"/>
                  </a:lnTo>
                  <a:lnTo>
                    <a:pt x="141" y="187"/>
                  </a:lnTo>
                  <a:lnTo>
                    <a:pt x="0" y="9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5" name="Freeform 385">
              <a:extLst>
                <a:ext uri="{FF2B5EF4-FFF2-40B4-BE49-F238E27FC236}">
                  <a16:creationId xmlns:a16="http://schemas.microsoft.com/office/drawing/2014/main" id="{9A61654F-4B47-B7BC-D727-90F358948888}"/>
                </a:ext>
              </a:extLst>
            </p:cNvPr>
            <p:cNvSpPr>
              <a:spLocks noChangeAspect="1"/>
            </p:cNvSpPr>
            <p:nvPr/>
          </p:nvSpPr>
          <p:spPr bwMode="auto">
            <a:xfrm>
              <a:off x="2278060" y="4484730"/>
              <a:ext cx="258763" cy="427036"/>
            </a:xfrm>
            <a:custGeom>
              <a:avLst/>
              <a:gdLst>
                <a:gd name="T0" fmla="*/ 0 w 370"/>
                <a:gd name="T1" fmla="*/ 46063 h 530"/>
                <a:gd name="T2" fmla="*/ 21570 w 370"/>
                <a:gd name="T3" fmla="*/ 92181 h 530"/>
                <a:gd name="T4" fmla="*/ 43112 w 370"/>
                <a:gd name="T5" fmla="*/ 138244 h 530"/>
                <a:gd name="T6" fmla="*/ 86224 w 370"/>
                <a:gd name="T7" fmla="*/ 276488 h 530"/>
                <a:gd name="T8" fmla="*/ 172447 w 370"/>
                <a:gd name="T9" fmla="*/ 368613 h 530"/>
                <a:gd name="T10" fmla="*/ 194018 w 370"/>
                <a:gd name="T11" fmla="*/ 322550 h 530"/>
                <a:gd name="T12" fmla="*/ 194018 w 370"/>
                <a:gd name="T13" fmla="*/ 322550 h 530"/>
                <a:gd name="T14" fmla="*/ 194018 w 370"/>
                <a:gd name="T15" fmla="*/ 322550 h 530"/>
                <a:gd name="T16" fmla="*/ 194018 w 370"/>
                <a:gd name="T17" fmla="*/ 322550 h 530"/>
                <a:gd name="T18" fmla="*/ 194018 w 370"/>
                <a:gd name="T19" fmla="*/ 230370 h 530"/>
                <a:gd name="T20" fmla="*/ 194018 w 370"/>
                <a:gd name="T21" fmla="*/ 184307 h 530"/>
                <a:gd name="T22" fmla="*/ 172447 w 370"/>
                <a:gd name="T23" fmla="*/ 184307 h 530"/>
                <a:gd name="T24" fmla="*/ 172447 w 370"/>
                <a:gd name="T25" fmla="*/ 184307 h 530"/>
                <a:gd name="T26" fmla="*/ 172447 w 370"/>
                <a:gd name="T27" fmla="*/ 184307 h 530"/>
                <a:gd name="T28" fmla="*/ 150906 w 370"/>
                <a:gd name="T29" fmla="*/ 184307 h 530"/>
                <a:gd name="T30" fmla="*/ 107794 w 370"/>
                <a:gd name="T31" fmla="*/ 138244 h 530"/>
                <a:gd name="T32" fmla="*/ 150906 w 370"/>
                <a:gd name="T33" fmla="*/ 92181 h 530"/>
                <a:gd name="T34" fmla="*/ 194018 w 370"/>
                <a:gd name="T35" fmla="*/ 46063 h 530"/>
                <a:gd name="T36" fmla="*/ 172447 w 370"/>
                <a:gd name="T37" fmla="*/ 46063 h 530"/>
                <a:gd name="T38" fmla="*/ 194018 w 370"/>
                <a:gd name="T39" fmla="*/ 46063 h 530"/>
                <a:gd name="T40" fmla="*/ 129336 w 370"/>
                <a:gd name="T41" fmla="*/ 46063 h 530"/>
                <a:gd name="T42" fmla="*/ 107794 w 370"/>
                <a:gd name="T43" fmla="*/ 0 h 530"/>
                <a:gd name="T44" fmla="*/ 86224 w 370"/>
                <a:gd name="T45" fmla="*/ 46063 h 530"/>
                <a:gd name="T46" fmla="*/ 64682 w 370"/>
                <a:gd name="T47" fmla="*/ 46063 h 530"/>
                <a:gd name="T48" fmla="*/ 43112 w 370"/>
                <a:gd name="T49" fmla="*/ 92181 h 530"/>
                <a:gd name="T50" fmla="*/ 21570 w 370"/>
                <a:gd name="T51" fmla="*/ 92181 h 530"/>
                <a:gd name="T52" fmla="*/ 21570 w 370"/>
                <a:gd name="T53" fmla="*/ 46063 h 530"/>
                <a:gd name="T54" fmla="*/ 0 w 370"/>
                <a:gd name="T55" fmla="*/ 46063 h 5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530"/>
                <a:gd name="T86" fmla="*/ 370 w 370"/>
                <a:gd name="T87" fmla="*/ 530 h 5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530">
                  <a:moveTo>
                    <a:pt x="0" y="124"/>
                  </a:moveTo>
                  <a:lnTo>
                    <a:pt x="9" y="167"/>
                  </a:lnTo>
                  <a:lnTo>
                    <a:pt x="75" y="240"/>
                  </a:lnTo>
                  <a:lnTo>
                    <a:pt x="149" y="414"/>
                  </a:lnTo>
                  <a:lnTo>
                    <a:pt x="317" y="530"/>
                  </a:lnTo>
                  <a:lnTo>
                    <a:pt x="346" y="509"/>
                  </a:lnTo>
                  <a:lnTo>
                    <a:pt x="361" y="472"/>
                  </a:lnTo>
                  <a:lnTo>
                    <a:pt x="336" y="460"/>
                  </a:lnTo>
                  <a:lnTo>
                    <a:pt x="351" y="450"/>
                  </a:lnTo>
                  <a:lnTo>
                    <a:pt x="370" y="359"/>
                  </a:lnTo>
                  <a:lnTo>
                    <a:pt x="344" y="317"/>
                  </a:lnTo>
                  <a:lnTo>
                    <a:pt x="317" y="317"/>
                  </a:lnTo>
                  <a:lnTo>
                    <a:pt x="317" y="269"/>
                  </a:lnTo>
                  <a:lnTo>
                    <a:pt x="286" y="289"/>
                  </a:lnTo>
                  <a:lnTo>
                    <a:pt x="247" y="272"/>
                  </a:lnTo>
                  <a:lnTo>
                    <a:pt x="221" y="218"/>
                  </a:lnTo>
                  <a:lnTo>
                    <a:pt x="262" y="149"/>
                  </a:lnTo>
                  <a:lnTo>
                    <a:pt x="336" y="119"/>
                  </a:lnTo>
                  <a:lnTo>
                    <a:pt x="316" y="107"/>
                  </a:lnTo>
                  <a:lnTo>
                    <a:pt x="327" y="72"/>
                  </a:lnTo>
                  <a:lnTo>
                    <a:pt x="244" y="66"/>
                  </a:lnTo>
                  <a:lnTo>
                    <a:pt x="180" y="0"/>
                  </a:lnTo>
                  <a:lnTo>
                    <a:pt x="166" y="49"/>
                  </a:lnTo>
                  <a:lnTo>
                    <a:pt x="98" y="89"/>
                  </a:lnTo>
                  <a:lnTo>
                    <a:pt x="65" y="139"/>
                  </a:lnTo>
                  <a:lnTo>
                    <a:pt x="27" y="132"/>
                  </a:lnTo>
                  <a:lnTo>
                    <a:pt x="32" y="100"/>
                  </a:lnTo>
                  <a:lnTo>
                    <a:pt x="0" y="12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6" name="Freeform 411">
              <a:extLst>
                <a:ext uri="{FF2B5EF4-FFF2-40B4-BE49-F238E27FC236}">
                  <a16:creationId xmlns:a16="http://schemas.microsoft.com/office/drawing/2014/main" id="{3FB8D086-4FCE-4F26-7C3D-B235488675C5}"/>
                </a:ext>
              </a:extLst>
            </p:cNvPr>
            <p:cNvSpPr>
              <a:spLocks noChangeAspect="1"/>
            </p:cNvSpPr>
            <p:nvPr/>
          </p:nvSpPr>
          <p:spPr bwMode="auto">
            <a:xfrm>
              <a:off x="2755897" y="4345031"/>
              <a:ext cx="84138" cy="92075"/>
            </a:xfrm>
            <a:custGeom>
              <a:avLst/>
              <a:gdLst>
                <a:gd name="T0" fmla="*/ 0 w 120"/>
                <a:gd name="T1" fmla="*/ 0 h 115"/>
                <a:gd name="T2" fmla="*/ 21643 w 120"/>
                <a:gd name="T3" fmla="*/ 0 h 115"/>
                <a:gd name="T4" fmla="*/ 64956 w 120"/>
                <a:gd name="T5" fmla="*/ 0 h 115"/>
                <a:gd name="T6" fmla="*/ 64956 w 120"/>
                <a:gd name="T7" fmla="*/ 44148 h 115"/>
                <a:gd name="T8" fmla="*/ 21643 w 120"/>
                <a:gd name="T9" fmla="*/ 44148 h 115"/>
                <a:gd name="T10" fmla="*/ 0 w 120"/>
                <a:gd name="T11" fmla="*/ 0 h 115"/>
                <a:gd name="T12" fmla="*/ 0 60000 65536"/>
                <a:gd name="T13" fmla="*/ 0 60000 65536"/>
                <a:gd name="T14" fmla="*/ 0 60000 65536"/>
                <a:gd name="T15" fmla="*/ 0 60000 65536"/>
                <a:gd name="T16" fmla="*/ 0 60000 65536"/>
                <a:gd name="T17" fmla="*/ 0 60000 65536"/>
                <a:gd name="T18" fmla="*/ 0 w 120"/>
                <a:gd name="T19" fmla="*/ 0 h 115"/>
                <a:gd name="T20" fmla="*/ 120 w 12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20" h="115">
                  <a:moveTo>
                    <a:pt x="0" y="53"/>
                  </a:moveTo>
                  <a:lnTo>
                    <a:pt x="33" y="0"/>
                  </a:lnTo>
                  <a:lnTo>
                    <a:pt x="120" y="9"/>
                  </a:lnTo>
                  <a:lnTo>
                    <a:pt x="109" y="105"/>
                  </a:lnTo>
                  <a:lnTo>
                    <a:pt x="47" y="115"/>
                  </a:lnTo>
                  <a:lnTo>
                    <a:pt x="0" y="53"/>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7" name="Freeform 419">
              <a:extLst>
                <a:ext uri="{FF2B5EF4-FFF2-40B4-BE49-F238E27FC236}">
                  <a16:creationId xmlns:a16="http://schemas.microsoft.com/office/drawing/2014/main" id="{ADA1A71A-982F-5289-A601-84F36AFA7C1C}"/>
                </a:ext>
              </a:extLst>
            </p:cNvPr>
            <p:cNvSpPr>
              <a:spLocks noChangeAspect="1"/>
            </p:cNvSpPr>
            <p:nvPr/>
          </p:nvSpPr>
          <p:spPr bwMode="auto">
            <a:xfrm>
              <a:off x="2676522" y="4229144"/>
              <a:ext cx="19050" cy="17462"/>
            </a:xfrm>
            <a:custGeom>
              <a:avLst/>
              <a:gdLst>
                <a:gd name="T0" fmla="*/ 0 w 29"/>
                <a:gd name="T1" fmla="*/ 0 h 21"/>
                <a:gd name="T2" fmla="*/ 15205 w 29"/>
                <a:gd name="T3" fmla="*/ 0 h 21"/>
                <a:gd name="T4" fmla="*/ 15205 w 29"/>
                <a:gd name="T5" fmla="*/ 0 h 21"/>
                <a:gd name="T6" fmla="*/ 0 w 29"/>
                <a:gd name="T7" fmla="*/ 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1"/>
                  </a:moveTo>
                  <a:lnTo>
                    <a:pt x="27" y="17"/>
                  </a:lnTo>
                  <a:lnTo>
                    <a:pt x="29" y="0"/>
                  </a:lnTo>
                  <a:lnTo>
                    <a:pt x="0" y="2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8" name="Freeform 441">
              <a:extLst>
                <a:ext uri="{FF2B5EF4-FFF2-40B4-BE49-F238E27FC236}">
                  <a16:creationId xmlns:a16="http://schemas.microsoft.com/office/drawing/2014/main" id="{10BCB79D-72D4-530C-94F6-D5106BED565C}"/>
                </a:ext>
              </a:extLst>
            </p:cNvPr>
            <p:cNvSpPr>
              <a:spLocks noChangeAspect="1"/>
            </p:cNvSpPr>
            <p:nvPr/>
          </p:nvSpPr>
          <p:spPr bwMode="auto">
            <a:xfrm>
              <a:off x="2747962" y="5210217"/>
              <a:ext cx="106363" cy="123824"/>
            </a:xfrm>
            <a:custGeom>
              <a:avLst/>
              <a:gdLst>
                <a:gd name="T0" fmla="*/ 0 w 152"/>
                <a:gd name="T1" fmla="*/ 43384 h 156"/>
                <a:gd name="T2" fmla="*/ 21817 w 152"/>
                <a:gd name="T3" fmla="*/ 43384 h 156"/>
                <a:gd name="T4" fmla="*/ 21817 w 152"/>
                <a:gd name="T5" fmla="*/ 0 h 156"/>
                <a:gd name="T6" fmla="*/ 87326 w 152"/>
                <a:gd name="T7" fmla="*/ 43384 h 156"/>
                <a:gd name="T8" fmla="*/ 87326 w 152"/>
                <a:gd name="T9" fmla="*/ 43384 h 156"/>
                <a:gd name="T10" fmla="*/ 87326 w 152"/>
                <a:gd name="T11" fmla="*/ 43384 h 156"/>
                <a:gd name="T12" fmla="*/ 65480 w 152"/>
                <a:gd name="T13" fmla="*/ 86820 h 156"/>
                <a:gd name="T14" fmla="*/ 0 w 152"/>
                <a:gd name="T15" fmla="*/ 43384 h 1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6"/>
                <a:gd name="T26" fmla="*/ 152 w 152"/>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6">
                  <a:moveTo>
                    <a:pt x="0" y="126"/>
                  </a:moveTo>
                  <a:lnTo>
                    <a:pt x="24" y="4"/>
                  </a:lnTo>
                  <a:lnTo>
                    <a:pt x="46" y="0"/>
                  </a:lnTo>
                  <a:lnTo>
                    <a:pt x="135" y="61"/>
                  </a:lnTo>
                  <a:lnTo>
                    <a:pt x="152" y="87"/>
                  </a:lnTo>
                  <a:lnTo>
                    <a:pt x="146" y="118"/>
                  </a:lnTo>
                  <a:lnTo>
                    <a:pt x="105" y="156"/>
                  </a:lnTo>
                  <a:lnTo>
                    <a:pt x="0" y="126"/>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69" name="Freeform 442">
              <a:extLst>
                <a:ext uri="{FF2B5EF4-FFF2-40B4-BE49-F238E27FC236}">
                  <a16:creationId xmlns:a16="http://schemas.microsoft.com/office/drawing/2014/main" id="{6575306E-2FAA-C36E-B1C5-8CF5E710BBC6}"/>
                </a:ext>
              </a:extLst>
            </p:cNvPr>
            <p:cNvSpPr>
              <a:spLocks noChangeAspect="1"/>
            </p:cNvSpPr>
            <p:nvPr/>
          </p:nvSpPr>
          <p:spPr bwMode="auto">
            <a:xfrm>
              <a:off x="2446340" y="4192631"/>
              <a:ext cx="274638" cy="269874"/>
            </a:xfrm>
            <a:custGeom>
              <a:avLst/>
              <a:gdLst>
                <a:gd name="T0" fmla="*/ 0 w 395"/>
                <a:gd name="T1" fmla="*/ 46586 h 334"/>
                <a:gd name="T2" fmla="*/ 20932 w 395"/>
                <a:gd name="T3" fmla="*/ 139814 h 334"/>
                <a:gd name="T4" fmla="*/ 41891 w 395"/>
                <a:gd name="T5" fmla="*/ 139814 h 334"/>
                <a:gd name="T6" fmla="*/ 62823 w 395"/>
                <a:gd name="T7" fmla="*/ 139814 h 334"/>
                <a:gd name="T8" fmla="*/ 83782 w 395"/>
                <a:gd name="T9" fmla="*/ 139814 h 334"/>
                <a:gd name="T10" fmla="*/ 83782 w 395"/>
                <a:gd name="T11" fmla="*/ 232986 h 334"/>
                <a:gd name="T12" fmla="*/ 104714 w 395"/>
                <a:gd name="T13" fmla="*/ 232986 h 334"/>
                <a:gd name="T14" fmla="*/ 104714 w 395"/>
                <a:gd name="T15" fmla="*/ 232986 h 334"/>
                <a:gd name="T16" fmla="*/ 167565 w 395"/>
                <a:gd name="T17" fmla="*/ 232986 h 334"/>
                <a:gd name="T18" fmla="*/ 146605 w 395"/>
                <a:gd name="T19" fmla="*/ 232986 h 334"/>
                <a:gd name="T20" fmla="*/ 146605 w 395"/>
                <a:gd name="T21" fmla="*/ 139814 h 334"/>
                <a:gd name="T22" fmla="*/ 167565 w 395"/>
                <a:gd name="T23" fmla="*/ 139814 h 334"/>
                <a:gd name="T24" fmla="*/ 188497 w 395"/>
                <a:gd name="T25" fmla="*/ 139814 h 334"/>
                <a:gd name="T26" fmla="*/ 188497 w 395"/>
                <a:gd name="T27" fmla="*/ 139814 h 334"/>
                <a:gd name="T28" fmla="*/ 209456 w 395"/>
                <a:gd name="T29" fmla="*/ 139814 h 334"/>
                <a:gd name="T30" fmla="*/ 188497 w 395"/>
                <a:gd name="T31" fmla="*/ 139814 h 334"/>
                <a:gd name="T32" fmla="*/ 209456 w 395"/>
                <a:gd name="T33" fmla="*/ 46586 h 334"/>
                <a:gd name="T34" fmla="*/ 188497 w 395"/>
                <a:gd name="T35" fmla="*/ 46586 h 334"/>
                <a:gd name="T36" fmla="*/ 188497 w 395"/>
                <a:gd name="T37" fmla="*/ 46586 h 334"/>
                <a:gd name="T38" fmla="*/ 167565 w 395"/>
                <a:gd name="T39" fmla="*/ 46586 h 334"/>
                <a:gd name="T40" fmla="*/ 167565 w 395"/>
                <a:gd name="T41" fmla="*/ 46586 h 334"/>
                <a:gd name="T42" fmla="*/ 83782 w 395"/>
                <a:gd name="T43" fmla="*/ 46586 h 334"/>
                <a:gd name="T44" fmla="*/ 62823 w 395"/>
                <a:gd name="T45" fmla="*/ 0 h 334"/>
                <a:gd name="T46" fmla="*/ 62823 w 395"/>
                <a:gd name="T47" fmla="*/ 46586 h 334"/>
                <a:gd name="T48" fmla="*/ 20932 w 395"/>
                <a:gd name="T49" fmla="*/ 46586 h 334"/>
                <a:gd name="T50" fmla="*/ 41891 w 395"/>
                <a:gd name="T51" fmla="*/ 46586 h 334"/>
                <a:gd name="T52" fmla="*/ 20932 w 395"/>
                <a:gd name="T53" fmla="*/ 46586 h 334"/>
                <a:gd name="T54" fmla="*/ 20932 w 395"/>
                <a:gd name="T55" fmla="*/ 46586 h 334"/>
                <a:gd name="T56" fmla="*/ 41891 w 395"/>
                <a:gd name="T57" fmla="*/ 46586 h 334"/>
                <a:gd name="T58" fmla="*/ 0 w 395"/>
                <a:gd name="T59" fmla="*/ 46586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5"/>
                <a:gd name="T91" fmla="*/ 0 h 334"/>
                <a:gd name="T92" fmla="*/ 395 w 395"/>
                <a:gd name="T93" fmla="*/ 334 h 3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5" h="334">
                  <a:moveTo>
                    <a:pt x="0" y="91"/>
                  </a:moveTo>
                  <a:lnTo>
                    <a:pt x="36" y="149"/>
                  </a:lnTo>
                  <a:lnTo>
                    <a:pt x="93" y="156"/>
                  </a:lnTo>
                  <a:lnTo>
                    <a:pt x="111" y="180"/>
                  </a:lnTo>
                  <a:lnTo>
                    <a:pt x="168" y="177"/>
                  </a:lnTo>
                  <a:lnTo>
                    <a:pt x="160" y="278"/>
                  </a:lnTo>
                  <a:lnTo>
                    <a:pt x="188" y="320"/>
                  </a:lnTo>
                  <a:lnTo>
                    <a:pt x="220" y="334"/>
                  </a:lnTo>
                  <a:lnTo>
                    <a:pt x="291" y="294"/>
                  </a:lnTo>
                  <a:lnTo>
                    <a:pt x="263" y="289"/>
                  </a:lnTo>
                  <a:lnTo>
                    <a:pt x="249" y="232"/>
                  </a:lnTo>
                  <a:lnTo>
                    <a:pt x="298" y="244"/>
                  </a:lnTo>
                  <a:lnTo>
                    <a:pt x="372" y="208"/>
                  </a:lnTo>
                  <a:lnTo>
                    <a:pt x="352" y="180"/>
                  </a:lnTo>
                  <a:lnTo>
                    <a:pt x="376" y="154"/>
                  </a:lnTo>
                  <a:lnTo>
                    <a:pt x="366" y="136"/>
                  </a:lnTo>
                  <a:lnTo>
                    <a:pt x="395" y="115"/>
                  </a:lnTo>
                  <a:lnTo>
                    <a:pt x="358" y="111"/>
                  </a:lnTo>
                  <a:lnTo>
                    <a:pt x="358" y="85"/>
                  </a:lnTo>
                  <a:lnTo>
                    <a:pt x="301" y="55"/>
                  </a:lnTo>
                  <a:lnTo>
                    <a:pt x="327" y="46"/>
                  </a:lnTo>
                  <a:lnTo>
                    <a:pt x="154" y="53"/>
                  </a:lnTo>
                  <a:lnTo>
                    <a:pt x="97" y="0"/>
                  </a:lnTo>
                  <a:lnTo>
                    <a:pt x="100" y="24"/>
                  </a:lnTo>
                  <a:lnTo>
                    <a:pt x="51" y="44"/>
                  </a:lnTo>
                  <a:lnTo>
                    <a:pt x="65" y="85"/>
                  </a:lnTo>
                  <a:lnTo>
                    <a:pt x="48" y="98"/>
                  </a:lnTo>
                  <a:lnTo>
                    <a:pt x="36" y="62"/>
                  </a:lnTo>
                  <a:lnTo>
                    <a:pt x="55" y="14"/>
                  </a:lnTo>
                  <a:lnTo>
                    <a:pt x="0" y="9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0" name="Freeform 521">
              <a:extLst>
                <a:ext uri="{FF2B5EF4-FFF2-40B4-BE49-F238E27FC236}">
                  <a16:creationId xmlns:a16="http://schemas.microsoft.com/office/drawing/2014/main" id="{78B840F6-8CC5-42CE-2136-DCC3C01CA8C2}"/>
                </a:ext>
              </a:extLst>
            </p:cNvPr>
            <p:cNvSpPr>
              <a:spLocks noChangeAspect="1"/>
            </p:cNvSpPr>
            <p:nvPr/>
          </p:nvSpPr>
          <p:spPr bwMode="auto">
            <a:xfrm>
              <a:off x="2538414" y="5848390"/>
              <a:ext cx="73025" cy="73025"/>
            </a:xfrm>
            <a:custGeom>
              <a:avLst/>
              <a:gdLst>
                <a:gd name="T0" fmla="*/ 0 w 103"/>
                <a:gd name="T1" fmla="*/ 0 h 91"/>
                <a:gd name="T2" fmla="*/ 22801 w 103"/>
                <a:gd name="T3" fmla="*/ 44339 h 91"/>
                <a:gd name="T4" fmla="*/ 68402 w 103"/>
                <a:gd name="T5" fmla="*/ 44339 h 91"/>
                <a:gd name="T6" fmla="*/ 22801 w 103"/>
                <a:gd name="T7" fmla="*/ 0 h 91"/>
                <a:gd name="T8" fmla="*/ 0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0" y="0"/>
                  </a:moveTo>
                  <a:lnTo>
                    <a:pt x="3" y="91"/>
                  </a:lnTo>
                  <a:lnTo>
                    <a:pt x="103" y="79"/>
                  </a:lnTo>
                  <a:lnTo>
                    <a:pt x="24" y="44"/>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1" name="Freeform 522">
              <a:extLst>
                <a:ext uri="{FF2B5EF4-FFF2-40B4-BE49-F238E27FC236}">
                  <a16:creationId xmlns:a16="http://schemas.microsoft.com/office/drawing/2014/main" id="{FF4AE2E8-45AA-DE03-4D85-09F27380728E}"/>
                </a:ext>
              </a:extLst>
            </p:cNvPr>
            <p:cNvSpPr>
              <a:spLocks noChangeAspect="1"/>
            </p:cNvSpPr>
            <p:nvPr/>
          </p:nvSpPr>
          <p:spPr bwMode="auto">
            <a:xfrm>
              <a:off x="2435226" y="5872202"/>
              <a:ext cx="26988" cy="22225"/>
            </a:xfrm>
            <a:custGeom>
              <a:avLst/>
              <a:gdLst>
                <a:gd name="T0" fmla="*/ 0 w 38"/>
                <a:gd name="T1" fmla="*/ 0 h 26"/>
                <a:gd name="T2" fmla="*/ 21520 w 38"/>
                <a:gd name="T3" fmla="*/ 58351 h 26"/>
                <a:gd name="T4" fmla="*/ 21520 w 38"/>
                <a:gd name="T5" fmla="*/ 58351 h 26"/>
                <a:gd name="T6" fmla="*/ 0 w 38"/>
                <a:gd name="T7" fmla="*/ 0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0"/>
                  </a:moveTo>
                  <a:lnTo>
                    <a:pt x="38" y="6"/>
                  </a:lnTo>
                  <a:lnTo>
                    <a:pt x="38" y="26"/>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2" name="Freeform 523">
              <a:extLst>
                <a:ext uri="{FF2B5EF4-FFF2-40B4-BE49-F238E27FC236}">
                  <a16:creationId xmlns:a16="http://schemas.microsoft.com/office/drawing/2014/main" id="{7A0B7246-BD97-2D71-11F9-0B8BE933EAAA}"/>
                </a:ext>
              </a:extLst>
            </p:cNvPr>
            <p:cNvSpPr>
              <a:spLocks noChangeAspect="1"/>
            </p:cNvSpPr>
            <p:nvPr/>
          </p:nvSpPr>
          <p:spPr bwMode="auto">
            <a:xfrm>
              <a:off x="2441567" y="5827755"/>
              <a:ext cx="38100" cy="46037"/>
            </a:xfrm>
            <a:custGeom>
              <a:avLst/>
              <a:gdLst>
                <a:gd name="T0" fmla="*/ 0 w 56"/>
                <a:gd name="T1" fmla="*/ 43385 h 58"/>
                <a:gd name="T2" fmla="*/ 20051 w 56"/>
                <a:gd name="T3" fmla="*/ 0 h 58"/>
                <a:gd name="T4" fmla="*/ 20051 w 56"/>
                <a:gd name="T5" fmla="*/ 43385 h 58"/>
                <a:gd name="T6" fmla="*/ 40103 w 56"/>
                <a:gd name="T7" fmla="*/ 43385 h 58"/>
                <a:gd name="T8" fmla="*/ 20051 w 56"/>
                <a:gd name="T9" fmla="*/ 43385 h 58"/>
                <a:gd name="T10" fmla="*/ 0 w 56"/>
                <a:gd name="T11" fmla="*/ 43385 h 58"/>
                <a:gd name="T12" fmla="*/ 0 60000 65536"/>
                <a:gd name="T13" fmla="*/ 0 60000 65536"/>
                <a:gd name="T14" fmla="*/ 0 60000 65536"/>
                <a:gd name="T15" fmla="*/ 0 60000 65536"/>
                <a:gd name="T16" fmla="*/ 0 60000 65536"/>
                <a:gd name="T17" fmla="*/ 0 60000 65536"/>
                <a:gd name="T18" fmla="*/ 0 w 56"/>
                <a:gd name="T19" fmla="*/ 0 h 58"/>
                <a:gd name="T20" fmla="*/ 56 w 5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6" h="58">
                  <a:moveTo>
                    <a:pt x="0" y="8"/>
                  </a:moveTo>
                  <a:lnTo>
                    <a:pt x="15" y="0"/>
                  </a:lnTo>
                  <a:lnTo>
                    <a:pt x="14" y="25"/>
                  </a:lnTo>
                  <a:lnTo>
                    <a:pt x="56" y="35"/>
                  </a:lnTo>
                  <a:lnTo>
                    <a:pt x="29" y="58"/>
                  </a:lnTo>
                  <a:lnTo>
                    <a:pt x="0" y="8"/>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3" name="Freeform 524">
              <a:extLst>
                <a:ext uri="{FF2B5EF4-FFF2-40B4-BE49-F238E27FC236}">
                  <a16:creationId xmlns:a16="http://schemas.microsoft.com/office/drawing/2014/main" id="{A4EDCB63-6618-31E7-8EA4-3A1AC3C64530}"/>
                </a:ext>
              </a:extLst>
            </p:cNvPr>
            <p:cNvSpPr>
              <a:spLocks noChangeAspect="1"/>
            </p:cNvSpPr>
            <p:nvPr/>
          </p:nvSpPr>
          <p:spPr bwMode="auto">
            <a:xfrm>
              <a:off x="2471726" y="5886493"/>
              <a:ext cx="19050" cy="11112"/>
            </a:xfrm>
            <a:custGeom>
              <a:avLst/>
              <a:gdLst>
                <a:gd name="T0" fmla="*/ 0 w 30"/>
                <a:gd name="T1" fmla="*/ 43383 h 14"/>
                <a:gd name="T2" fmla="*/ 12406 w 30"/>
                <a:gd name="T3" fmla="*/ 0 h 14"/>
                <a:gd name="T4" fmla="*/ 12406 w 30"/>
                <a:gd name="T5" fmla="*/ 43383 h 14"/>
                <a:gd name="T6" fmla="*/ 0 w 30"/>
                <a:gd name="T7" fmla="*/ 43383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0" y="11"/>
                  </a:moveTo>
                  <a:lnTo>
                    <a:pt x="9" y="0"/>
                  </a:lnTo>
                  <a:lnTo>
                    <a:pt x="30" y="14"/>
                  </a:lnTo>
                  <a:lnTo>
                    <a:pt x="0" y="11"/>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4" name="Freeform 525">
              <a:extLst>
                <a:ext uri="{FF2B5EF4-FFF2-40B4-BE49-F238E27FC236}">
                  <a16:creationId xmlns:a16="http://schemas.microsoft.com/office/drawing/2014/main" id="{CAB4A56B-B23B-4137-9AF8-F9E47C12DB65}"/>
                </a:ext>
              </a:extLst>
            </p:cNvPr>
            <p:cNvSpPr>
              <a:spLocks noChangeAspect="1"/>
            </p:cNvSpPr>
            <p:nvPr/>
          </p:nvSpPr>
          <p:spPr bwMode="auto">
            <a:xfrm>
              <a:off x="2484435" y="5848371"/>
              <a:ext cx="57150" cy="73025"/>
            </a:xfrm>
            <a:custGeom>
              <a:avLst/>
              <a:gdLst>
                <a:gd name="T0" fmla="*/ 0 w 81"/>
                <a:gd name="T1" fmla="*/ 44339 h 91"/>
                <a:gd name="T2" fmla="*/ 22314 w 81"/>
                <a:gd name="T3" fmla="*/ 0 h 91"/>
                <a:gd name="T4" fmla="*/ 44658 w 81"/>
                <a:gd name="T5" fmla="*/ 44339 h 91"/>
                <a:gd name="T6" fmla="*/ 22314 w 81"/>
                <a:gd name="T7" fmla="*/ 0 h 91"/>
                <a:gd name="T8" fmla="*/ 44658 w 81"/>
                <a:gd name="T9" fmla="*/ 0 h 91"/>
                <a:gd name="T10" fmla="*/ 22314 w 81"/>
                <a:gd name="T11" fmla="*/ 0 h 91"/>
                <a:gd name="T12" fmla="*/ 22314 w 81"/>
                <a:gd name="T13" fmla="*/ 0 h 91"/>
                <a:gd name="T14" fmla="*/ 44658 w 81"/>
                <a:gd name="T15" fmla="*/ 0 h 91"/>
                <a:gd name="T16" fmla="*/ 44658 w 81"/>
                <a:gd name="T17" fmla="*/ 44339 h 91"/>
                <a:gd name="T18" fmla="*/ 0 w 81"/>
                <a:gd name="T19" fmla="*/ 4433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1"/>
                <a:gd name="T32" fmla="*/ 81 w 8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1">
                  <a:moveTo>
                    <a:pt x="0" y="74"/>
                  </a:moveTo>
                  <a:lnTo>
                    <a:pt x="13" y="59"/>
                  </a:lnTo>
                  <a:lnTo>
                    <a:pt x="56" y="68"/>
                  </a:lnTo>
                  <a:lnTo>
                    <a:pt x="37" y="45"/>
                  </a:lnTo>
                  <a:lnTo>
                    <a:pt x="58" y="31"/>
                  </a:lnTo>
                  <a:lnTo>
                    <a:pt x="27" y="27"/>
                  </a:lnTo>
                  <a:lnTo>
                    <a:pt x="27" y="6"/>
                  </a:lnTo>
                  <a:lnTo>
                    <a:pt x="78" y="0"/>
                  </a:lnTo>
                  <a:lnTo>
                    <a:pt x="81" y="91"/>
                  </a:lnTo>
                  <a:lnTo>
                    <a:pt x="0" y="74"/>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5" name="Freeform 526">
              <a:extLst>
                <a:ext uri="{FF2B5EF4-FFF2-40B4-BE49-F238E27FC236}">
                  <a16:creationId xmlns:a16="http://schemas.microsoft.com/office/drawing/2014/main" id="{A5F6D08C-AB65-5E24-57B4-C27080CD78B3}"/>
                </a:ext>
              </a:extLst>
            </p:cNvPr>
            <p:cNvSpPr>
              <a:spLocks noChangeAspect="1"/>
            </p:cNvSpPr>
            <p:nvPr/>
          </p:nvSpPr>
          <p:spPr bwMode="auto">
            <a:xfrm>
              <a:off x="2513024" y="5930978"/>
              <a:ext cx="42864" cy="14287"/>
            </a:xfrm>
            <a:custGeom>
              <a:avLst/>
              <a:gdLst>
                <a:gd name="T0" fmla="*/ 0 w 61"/>
                <a:gd name="T1" fmla="*/ 0 h 17"/>
                <a:gd name="T2" fmla="*/ 43578 w 61"/>
                <a:gd name="T3" fmla="*/ 61130 h 17"/>
                <a:gd name="T4" fmla="*/ 43578 w 61"/>
                <a:gd name="T5" fmla="*/ 61130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54" y="5"/>
                  </a:lnTo>
                  <a:lnTo>
                    <a:pt x="61" y="17"/>
                  </a:lnTo>
                  <a:lnTo>
                    <a:pt x="0" y="0"/>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6" name="Freeform 527">
              <a:extLst>
                <a:ext uri="{FF2B5EF4-FFF2-40B4-BE49-F238E27FC236}">
                  <a16:creationId xmlns:a16="http://schemas.microsoft.com/office/drawing/2014/main" id="{7EC4DD97-F36B-0255-4E83-A766C2F4227B}"/>
                </a:ext>
              </a:extLst>
            </p:cNvPr>
            <p:cNvSpPr>
              <a:spLocks noChangeAspect="1"/>
            </p:cNvSpPr>
            <p:nvPr/>
          </p:nvSpPr>
          <p:spPr bwMode="auto">
            <a:xfrm>
              <a:off x="2554288" y="5921429"/>
              <a:ext cx="19050" cy="9525"/>
            </a:xfrm>
            <a:custGeom>
              <a:avLst/>
              <a:gdLst>
                <a:gd name="T0" fmla="*/ 0 w 28"/>
                <a:gd name="T1" fmla="*/ 43386 h 12"/>
                <a:gd name="T2" fmla="*/ 18775 w 28"/>
                <a:gd name="T3" fmla="*/ 0 h 12"/>
                <a:gd name="T4" fmla="*/ 18775 w 28"/>
                <a:gd name="T5" fmla="*/ 43386 h 12"/>
                <a:gd name="T6" fmla="*/ 0 w 28"/>
                <a:gd name="T7" fmla="*/ 43386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12"/>
                  </a:moveTo>
                  <a:lnTo>
                    <a:pt x="6" y="0"/>
                  </a:lnTo>
                  <a:lnTo>
                    <a:pt x="28" y="12"/>
                  </a:lnTo>
                  <a:lnTo>
                    <a:pt x="0" y="12"/>
                  </a:lnTo>
                  <a:close/>
                </a:path>
              </a:pathLst>
            </a:custGeom>
            <a:grpFill/>
            <a:ln w="9525">
              <a:solidFill>
                <a:srgbClr val="FFBFC4"/>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77" name="Group 76">
            <a:extLst>
              <a:ext uri="{FF2B5EF4-FFF2-40B4-BE49-F238E27FC236}">
                <a16:creationId xmlns:a16="http://schemas.microsoft.com/office/drawing/2014/main" id="{401445AE-DB0C-46BA-824A-5EECDE8B900A}"/>
              </a:ext>
            </a:extLst>
          </p:cNvPr>
          <p:cNvGrpSpPr/>
          <p:nvPr>
            <p:custDataLst>
              <p:tags r:id="rId4"/>
            </p:custDataLst>
          </p:nvPr>
        </p:nvGrpSpPr>
        <p:grpSpPr>
          <a:xfrm>
            <a:off x="2428993" y="1765354"/>
            <a:ext cx="2135679" cy="1763318"/>
            <a:chOff x="2451100" y="1816154"/>
            <a:chExt cx="2203451" cy="1819274"/>
          </a:xfrm>
          <a:solidFill>
            <a:srgbClr val="F25C75"/>
          </a:solidFill>
        </p:grpSpPr>
        <p:sp>
          <p:nvSpPr>
            <p:cNvPr id="78" name="Freeform 281">
              <a:extLst>
                <a:ext uri="{FF2B5EF4-FFF2-40B4-BE49-F238E27FC236}">
                  <a16:creationId xmlns:a16="http://schemas.microsoft.com/office/drawing/2014/main" id="{D7B36555-7939-924C-BD84-9044C013678E}"/>
                </a:ext>
              </a:extLst>
            </p:cNvPr>
            <p:cNvSpPr>
              <a:spLocks noChangeAspect="1"/>
            </p:cNvSpPr>
            <p:nvPr/>
          </p:nvSpPr>
          <p:spPr bwMode="auto">
            <a:xfrm>
              <a:off x="4138613" y="3233791"/>
              <a:ext cx="157163" cy="69850"/>
            </a:xfrm>
            <a:custGeom>
              <a:avLst/>
              <a:gdLst>
                <a:gd name="T0" fmla="*/ 0 w 224"/>
                <a:gd name="T1" fmla="*/ 49837 h 86"/>
                <a:gd name="T2" fmla="*/ 21936 w 224"/>
                <a:gd name="T3" fmla="*/ 49837 h 86"/>
                <a:gd name="T4" fmla="*/ 21936 w 224"/>
                <a:gd name="T5" fmla="*/ 99615 h 86"/>
                <a:gd name="T6" fmla="*/ 21936 w 224"/>
                <a:gd name="T7" fmla="*/ 99615 h 86"/>
                <a:gd name="T8" fmla="*/ 43900 w 224"/>
                <a:gd name="T9" fmla="*/ 99615 h 86"/>
                <a:gd name="T10" fmla="*/ 65836 w 224"/>
                <a:gd name="T11" fmla="*/ 99615 h 86"/>
                <a:gd name="T12" fmla="*/ 109736 w 224"/>
                <a:gd name="T13" fmla="*/ 99615 h 86"/>
                <a:gd name="T14" fmla="*/ 131701 w 224"/>
                <a:gd name="T15" fmla="*/ 49837 h 86"/>
                <a:gd name="T16" fmla="*/ 109736 w 224"/>
                <a:gd name="T17" fmla="*/ 0 h 86"/>
                <a:gd name="T18" fmla="*/ 65836 w 224"/>
                <a:gd name="T19" fmla="*/ 49837 h 86"/>
                <a:gd name="T20" fmla="*/ 65836 w 224"/>
                <a:gd name="T21" fmla="*/ 49837 h 86"/>
                <a:gd name="T22" fmla="*/ 0 w 224"/>
                <a:gd name="T23" fmla="*/ 4983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6"/>
                <a:gd name="T38" fmla="*/ 224 w 224"/>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6">
                  <a:moveTo>
                    <a:pt x="0" y="49"/>
                  </a:moveTo>
                  <a:lnTo>
                    <a:pt x="4" y="52"/>
                  </a:lnTo>
                  <a:lnTo>
                    <a:pt x="4" y="68"/>
                  </a:lnTo>
                  <a:lnTo>
                    <a:pt x="30" y="72"/>
                  </a:lnTo>
                  <a:lnTo>
                    <a:pt x="74" y="64"/>
                  </a:lnTo>
                  <a:lnTo>
                    <a:pt x="125" y="86"/>
                  </a:lnTo>
                  <a:lnTo>
                    <a:pt x="195" y="71"/>
                  </a:lnTo>
                  <a:lnTo>
                    <a:pt x="224" y="27"/>
                  </a:lnTo>
                  <a:lnTo>
                    <a:pt x="212" y="0"/>
                  </a:lnTo>
                  <a:lnTo>
                    <a:pt x="126" y="1"/>
                  </a:lnTo>
                  <a:lnTo>
                    <a:pt x="99" y="48"/>
                  </a:lnTo>
                  <a:lnTo>
                    <a:pt x="0" y="49"/>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79" name="Freeform 283">
              <a:extLst>
                <a:ext uri="{FF2B5EF4-FFF2-40B4-BE49-F238E27FC236}">
                  <a16:creationId xmlns:a16="http://schemas.microsoft.com/office/drawing/2014/main" id="{11CA175F-A9B4-8CBC-7641-E63BE9148AC3}"/>
                </a:ext>
              </a:extLst>
            </p:cNvPr>
            <p:cNvSpPr>
              <a:spLocks noChangeAspect="1"/>
            </p:cNvSpPr>
            <p:nvPr/>
          </p:nvSpPr>
          <p:spPr bwMode="auto">
            <a:xfrm>
              <a:off x="4003675" y="3154416"/>
              <a:ext cx="65088" cy="57150"/>
            </a:xfrm>
            <a:custGeom>
              <a:avLst/>
              <a:gdLst>
                <a:gd name="T0" fmla="*/ 0 w 96"/>
                <a:gd name="T1" fmla="*/ 52933 h 69"/>
                <a:gd name="T2" fmla="*/ 18922 w 96"/>
                <a:gd name="T3" fmla="*/ 52933 h 69"/>
                <a:gd name="T4" fmla="*/ 37870 w 96"/>
                <a:gd name="T5" fmla="*/ 0 h 69"/>
                <a:gd name="T6" fmla="*/ 37870 w 96"/>
                <a:gd name="T7" fmla="*/ 52933 h 69"/>
                <a:gd name="T8" fmla="*/ 37870 w 96"/>
                <a:gd name="T9" fmla="*/ 52933 h 69"/>
                <a:gd name="T10" fmla="*/ 37870 w 96"/>
                <a:gd name="T11" fmla="*/ 105927 h 69"/>
                <a:gd name="T12" fmla="*/ 0 w 96"/>
                <a:gd name="T13" fmla="*/ 52933 h 69"/>
                <a:gd name="T14" fmla="*/ 0 60000 65536"/>
                <a:gd name="T15" fmla="*/ 0 60000 65536"/>
                <a:gd name="T16" fmla="*/ 0 60000 65536"/>
                <a:gd name="T17" fmla="*/ 0 60000 65536"/>
                <a:gd name="T18" fmla="*/ 0 60000 65536"/>
                <a:gd name="T19" fmla="*/ 0 60000 65536"/>
                <a:gd name="T20" fmla="*/ 0 60000 65536"/>
                <a:gd name="T21" fmla="*/ 0 w 96"/>
                <a:gd name="T22" fmla="*/ 0 h 69"/>
                <a:gd name="T23" fmla="*/ 96 w 96"/>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9">
                  <a:moveTo>
                    <a:pt x="0" y="13"/>
                  </a:moveTo>
                  <a:lnTo>
                    <a:pt x="21" y="3"/>
                  </a:lnTo>
                  <a:lnTo>
                    <a:pt x="64" y="0"/>
                  </a:lnTo>
                  <a:lnTo>
                    <a:pt x="93" y="28"/>
                  </a:lnTo>
                  <a:lnTo>
                    <a:pt x="96" y="49"/>
                  </a:lnTo>
                  <a:lnTo>
                    <a:pt x="85" y="69"/>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0" name="Freeform 322">
              <a:extLst>
                <a:ext uri="{FF2B5EF4-FFF2-40B4-BE49-F238E27FC236}">
                  <a16:creationId xmlns:a16="http://schemas.microsoft.com/office/drawing/2014/main" id="{D2CD0696-D6F5-21A2-4E15-8A9CCB5E2A44}"/>
                </a:ext>
              </a:extLst>
            </p:cNvPr>
            <p:cNvSpPr>
              <a:spLocks noChangeAspect="1"/>
            </p:cNvSpPr>
            <p:nvPr/>
          </p:nvSpPr>
          <p:spPr bwMode="auto">
            <a:xfrm>
              <a:off x="4113213" y="2951216"/>
              <a:ext cx="52388" cy="93662"/>
            </a:xfrm>
            <a:custGeom>
              <a:avLst/>
              <a:gdLst>
                <a:gd name="T0" fmla="*/ 0 w 77"/>
                <a:gd name="T1" fmla="*/ 92964 h 116"/>
                <a:gd name="T2" fmla="*/ 18562 w 77"/>
                <a:gd name="T3" fmla="*/ 46454 h 116"/>
                <a:gd name="T4" fmla="*/ 37098 w 77"/>
                <a:gd name="T5" fmla="*/ 0 h 116"/>
                <a:gd name="T6" fmla="*/ 18562 w 77"/>
                <a:gd name="T7" fmla="*/ 46454 h 116"/>
                <a:gd name="T8" fmla="*/ 37098 w 77"/>
                <a:gd name="T9" fmla="*/ 46454 h 116"/>
                <a:gd name="T10" fmla="*/ 18562 w 77"/>
                <a:gd name="T11" fmla="*/ 92964 h 116"/>
                <a:gd name="T12" fmla="*/ 18562 w 77"/>
                <a:gd name="T13" fmla="*/ 92964 h 116"/>
                <a:gd name="T14" fmla="*/ 18562 w 77"/>
                <a:gd name="T15" fmla="*/ 92964 h 116"/>
                <a:gd name="T16" fmla="*/ 0 w 77"/>
                <a:gd name="T17" fmla="*/ 9296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6"/>
                <a:gd name="T29" fmla="*/ 77 w 7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6">
                  <a:moveTo>
                    <a:pt x="0" y="88"/>
                  </a:moveTo>
                  <a:lnTo>
                    <a:pt x="4" y="33"/>
                  </a:lnTo>
                  <a:lnTo>
                    <a:pt x="67" y="0"/>
                  </a:lnTo>
                  <a:lnTo>
                    <a:pt x="54" y="45"/>
                  </a:lnTo>
                  <a:lnTo>
                    <a:pt x="77" y="58"/>
                  </a:lnTo>
                  <a:lnTo>
                    <a:pt x="38" y="84"/>
                  </a:lnTo>
                  <a:lnTo>
                    <a:pt x="37" y="116"/>
                  </a:lnTo>
                  <a:lnTo>
                    <a:pt x="13" y="116"/>
                  </a:lnTo>
                  <a:lnTo>
                    <a:pt x="0" y="8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1" name="Freeform 323">
              <a:extLst>
                <a:ext uri="{FF2B5EF4-FFF2-40B4-BE49-F238E27FC236}">
                  <a16:creationId xmlns:a16="http://schemas.microsoft.com/office/drawing/2014/main" id="{506DB8E1-B6A2-13BD-D7C2-10CD8EE946D9}"/>
                </a:ext>
              </a:extLst>
            </p:cNvPr>
            <p:cNvSpPr>
              <a:spLocks noChangeAspect="1"/>
            </p:cNvSpPr>
            <p:nvPr/>
          </p:nvSpPr>
          <p:spPr bwMode="auto">
            <a:xfrm>
              <a:off x="4148138" y="3022654"/>
              <a:ext cx="19050" cy="9525"/>
            </a:xfrm>
            <a:custGeom>
              <a:avLst/>
              <a:gdLst>
                <a:gd name="T0" fmla="*/ 0 w 28"/>
                <a:gd name="T1" fmla="*/ 0 h 13"/>
                <a:gd name="T2" fmla="*/ 18775 w 28"/>
                <a:gd name="T3" fmla="*/ 0 h 13"/>
                <a:gd name="T4" fmla="*/ 18775 w 28"/>
                <a:gd name="T5" fmla="*/ 0 h 13"/>
                <a:gd name="T6" fmla="*/ 0 w 28"/>
                <a:gd name="T7" fmla="*/ 0 h 13"/>
                <a:gd name="T8" fmla="*/ 0 60000 65536"/>
                <a:gd name="T9" fmla="*/ 0 60000 65536"/>
                <a:gd name="T10" fmla="*/ 0 60000 65536"/>
                <a:gd name="T11" fmla="*/ 0 60000 65536"/>
                <a:gd name="T12" fmla="*/ 0 w 28"/>
                <a:gd name="T13" fmla="*/ 0 h 13"/>
                <a:gd name="T14" fmla="*/ 28 w 28"/>
                <a:gd name="T15" fmla="*/ 13 h 13"/>
              </a:gdLst>
              <a:ahLst/>
              <a:cxnLst>
                <a:cxn ang="T8">
                  <a:pos x="T0" y="T1"/>
                </a:cxn>
                <a:cxn ang="T9">
                  <a:pos x="T2" y="T3"/>
                </a:cxn>
                <a:cxn ang="T10">
                  <a:pos x="T4" y="T5"/>
                </a:cxn>
                <a:cxn ang="T11">
                  <a:pos x="T6" y="T7"/>
                </a:cxn>
              </a:cxnLst>
              <a:rect l="T12" t="T13" r="T14" b="T15"/>
              <a:pathLst>
                <a:path w="28" h="13">
                  <a:moveTo>
                    <a:pt x="0" y="13"/>
                  </a:moveTo>
                  <a:lnTo>
                    <a:pt x="21" y="0"/>
                  </a:lnTo>
                  <a:lnTo>
                    <a:pt x="28" y="10"/>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2" name="Freeform 324">
              <a:extLst>
                <a:ext uri="{FF2B5EF4-FFF2-40B4-BE49-F238E27FC236}">
                  <a16:creationId xmlns:a16="http://schemas.microsoft.com/office/drawing/2014/main" id="{0060B17F-F3A4-0DEB-C835-F98D870EFFAA}"/>
                </a:ext>
              </a:extLst>
            </p:cNvPr>
            <p:cNvSpPr>
              <a:spLocks noChangeAspect="1"/>
            </p:cNvSpPr>
            <p:nvPr/>
          </p:nvSpPr>
          <p:spPr bwMode="auto">
            <a:xfrm>
              <a:off x="4175125" y="2998841"/>
              <a:ext cx="28575" cy="42862"/>
            </a:xfrm>
            <a:custGeom>
              <a:avLst/>
              <a:gdLst>
                <a:gd name="T0" fmla="*/ 0 w 45"/>
                <a:gd name="T1" fmla="*/ 56732 h 51"/>
                <a:gd name="T2" fmla="*/ 0 w 45"/>
                <a:gd name="T3" fmla="*/ 56732 h 51"/>
                <a:gd name="T4" fmla="*/ 0 w 45"/>
                <a:gd name="T5" fmla="*/ 56732 h 51"/>
                <a:gd name="T6" fmla="*/ 0 w 45"/>
                <a:gd name="T7" fmla="*/ 0 h 51"/>
                <a:gd name="T8" fmla="*/ 0 w 45"/>
                <a:gd name="T9" fmla="*/ 56732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27"/>
                  </a:moveTo>
                  <a:lnTo>
                    <a:pt x="34" y="51"/>
                  </a:lnTo>
                  <a:lnTo>
                    <a:pt x="45" y="25"/>
                  </a:lnTo>
                  <a:lnTo>
                    <a:pt x="36" y="0"/>
                  </a:lnTo>
                  <a:lnTo>
                    <a:pt x="0" y="27"/>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3" name="Freeform 330">
              <a:extLst>
                <a:ext uri="{FF2B5EF4-FFF2-40B4-BE49-F238E27FC236}">
                  <a16:creationId xmlns:a16="http://schemas.microsoft.com/office/drawing/2014/main" id="{18A902C6-9475-D705-ACC6-BA82150F3126}"/>
                </a:ext>
              </a:extLst>
            </p:cNvPr>
            <p:cNvSpPr>
              <a:spLocks noChangeAspect="1"/>
            </p:cNvSpPr>
            <p:nvPr/>
          </p:nvSpPr>
          <p:spPr bwMode="auto">
            <a:xfrm>
              <a:off x="4367213" y="2489254"/>
              <a:ext cx="220663" cy="385762"/>
            </a:xfrm>
            <a:custGeom>
              <a:avLst/>
              <a:gdLst>
                <a:gd name="T0" fmla="*/ 0 w 320"/>
                <a:gd name="T1" fmla="*/ 0 h 480"/>
                <a:gd name="T2" fmla="*/ 19959 w 320"/>
                <a:gd name="T3" fmla="*/ 0 h 480"/>
                <a:gd name="T4" fmla="*/ 39891 w 320"/>
                <a:gd name="T5" fmla="*/ 45240 h 480"/>
                <a:gd name="T6" fmla="*/ 59850 w 320"/>
                <a:gd name="T7" fmla="*/ 45240 h 480"/>
                <a:gd name="T8" fmla="*/ 79783 w 320"/>
                <a:gd name="T9" fmla="*/ 0 h 480"/>
                <a:gd name="T10" fmla="*/ 79783 w 320"/>
                <a:gd name="T11" fmla="*/ 0 h 480"/>
                <a:gd name="T12" fmla="*/ 99742 w 320"/>
                <a:gd name="T13" fmla="*/ 0 h 480"/>
                <a:gd name="T14" fmla="*/ 119675 w 320"/>
                <a:gd name="T15" fmla="*/ 0 h 480"/>
                <a:gd name="T16" fmla="*/ 119675 w 320"/>
                <a:gd name="T17" fmla="*/ 0 h 480"/>
                <a:gd name="T18" fmla="*/ 119675 w 320"/>
                <a:gd name="T19" fmla="*/ 45240 h 480"/>
                <a:gd name="T20" fmla="*/ 119675 w 320"/>
                <a:gd name="T21" fmla="*/ 45240 h 480"/>
                <a:gd name="T22" fmla="*/ 119675 w 320"/>
                <a:gd name="T23" fmla="*/ 90481 h 480"/>
                <a:gd name="T24" fmla="*/ 139633 w 320"/>
                <a:gd name="T25" fmla="*/ 135666 h 480"/>
                <a:gd name="T26" fmla="*/ 119675 w 320"/>
                <a:gd name="T27" fmla="*/ 135666 h 480"/>
                <a:gd name="T28" fmla="*/ 159566 w 320"/>
                <a:gd name="T29" fmla="*/ 226146 h 480"/>
                <a:gd name="T30" fmla="*/ 99742 w 320"/>
                <a:gd name="T31" fmla="*/ 316627 h 480"/>
                <a:gd name="T32" fmla="*/ 39891 w 320"/>
                <a:gd name="T33" fmla="*/ 316627 h 480"/>
                <a:gd name="T34" fmla="*/ 39891 w 320"/>
                <a:gd name="T35" fmla="*/ 316627 h 480"/>
                <a:gd name="T36" fmla="*/ 19959 w 320"/>
                <a:gd name="T37" fmla="*/ 271387 h 480"/>
                <a:gd name="T38" fmla="*/ 19959 w 320"/>
                <a:gd name="T39" fmla="*/ 226146 h 480"/>
                <a:gd name="T40" fmla="*/ 59850 w 320"/>
                <a:gd name="T41" fmla="*/ 135666 h 480"/>
                <a:gd name="T42" fmla="*/ 59850 w 320"/>
                <a:gd name="T43" fmla="*/ 135666 h 480"/>
                <a:gd name="T44" fmla="*/ 39891 w 320"/>
                <a:gd name="T45" fmla="*/ 45240 h 480"/>
                <a:gd name="T46" fmla="*/ 0 w 320"/>
                <a:gd name="T47" fmla="*/ 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480"/>
                <a:gd name="T74" fmla="*/ 320 w 32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480">
                  <a:moveTo>
                    <a:pt x="0" y="50"/>
                  </a:moveTo>
                  <a:lnTo>
                    <a:pt x="21" y="34"/>
                  </a:lnTo>
                  <a:lnTo>
                    <a:pt x="55" y="64"/>
                  </a:lnTo>
                  <a:lnTo>
                    <a:pt x="118" y="70"/>
                  </a:lnTo>
                  <a:lnTo>
                    <a:pt x="151" y="51"/>
                  </a:lnTo>
                  <a:lnTo>
                    <a:pt x="160" y="12"/>
                  </a:lnTo>
                  <a:lnTo>
                    <a:pt x="219" y="0"/>
                  </a:lnTo>
                  <a:lnTo>
                    <a:pt x="251" y="16"/>
                  </a:lnTo>
                  <a:lnTo>
                    <a:pt x="246" y="50"/>
                  </a:lnTo>
                  <a:lnTo>
                    <a:pt x="235" y="84"/>
                  </a:lnTo>
                  <a:lnTo>
                    <a:pt x="276" y="125"/>
                  </a:lnTo>
                  <a:lnTo>
                    <a:pt x="252" y="154"/>
                  </a:lnTo>
                  <a:lnTo>
                    <a:pt x="283" y="208"/>
                  </a:lnTo>
                  <a:lnTo>
                    <a:pt x="269" y="255"/>
                  </a:lnTo>
                  <a:lnTo>
                    <a:pt x="320" y="355"/>
                  </a:lnTo>
                  <a:lnTo>
                    <a:pt x="207" y="449"/>
                  </a:lnTo>
                  <a:lnTo>
                    <a:pt x="72" y="480"/>
                  </a:lnTo>
                  <a:lnTo>
                    <a:pt x="64" y="460"/>
                  </a:lnTo>
                  <a:lnTo>
                    <a:pt x="21" y="444"/>
                  </a:lnTo>
                  <a:lnTo>
                    <a:pt x="16" y="352"/>
                  </a:lnTo>
                  <a:lnTo>
                    <a:pt x="144" y="251"/>
                  </a:lnTo>
                  <a:lnTo>
                    <a:pt x="102" y="201"/>
                  </a:lnTo>
                  <a:lnTo>
                    <a:pt x="86" y="101"/>
                  </a:lnTo>
                  <a:lnTo>
                    <a:pt x="0" y="50"/>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4" name="Freeform 331">
              <a:extLst>
                <a:ext uri="{FF2B5EF4-FFF2-40B4-BE49-F238E27FC236}">
                  <a16:creationId xmlns:a16="http://schemas.microsoft.com/office/drawing/2014/main" id="{5316698B-6243-B2BF-7C7E-A7FB2369881F}"/>
                </a:ext>
              </a:extLst>
            </p:cNvPr>
            <p:cNvSpPr>
              <a:spLocks noChangeAspect="1"/>
            </p:cNvSpPr>
            <p:nvPr/>
          </p:nvSpPr>
          <p:spPr bwMode="auto">
            <a:xfrm>
              <a:off x="3852863" y="3163941"/>
              <a:ext cx="258763" cy="258762"/>
            </a:xfrm>
            <a:custGeom>
              <a:avLst/>
              <a:gdLst>
                <a:gd name="T0" fmla="*/ 0 w 369"/>
                <a:gd name="T1" fmla="*/ 95276 h 319"/>
                <a:gd name="T2" fmla="*/ 21922 w 369"/>
                <a:gd name="T3" fmla="*/ 95276 h 319"/>
                <a:gd name="T4" fmla="*/ 43815 w 369"/>
                <a:gd name="T5" fmla="*/ 142914 h 319"/>
                <a:gd name="T6" fmla="*/ 43815 w 369"/>
                <a:gd name="T7" fmla="*/ 142914 h 319"/>
                <a:gd name="T8" fmla="*/ 65737 w 369"/>
                <a:gd name="T9" fmla="*/ 142914 h 319"/>
                <a:gd name="T10" fmla="*/ 65737 w 369"/>
                <a:gd name="T11" fmla="*/ 190552 h 319"/>
                <a:gd name="T12" fmla="*/ 43815 w 369"/>
                <a:gd name="T13" fmla="*/ 238189 h 319"/>
                <a:gd name="T14" fmla="*/ 87630 w 369"/>
                <a:gd name="T15" fmla="*/ 238189 h 319"/>
                <a:gd name="T16" fmla="*/ 109551 w 369"/>
                <a:gd name="T17" fmla="*/ 238189 h 319"/>
                <a:gd name="T18" fmla="*/ 131444 w 369"/>
                <a:gd name="T19" fmla="*/ 238189 h 319"/>
                <a:gd name="T20" fmla="*/ 131444 w 369"/>
                <a:gd name="T21" fmla="*/ 238189 h 319"/>
                <a:gd name="T22" fmla="*/ 153366 w 369"/>
                <a:gd name="T23" fmla="*/ 238189 h 319"/>
                <a:gd name="T24" fmla="*/ 175259 w 369"/>
                <a:gd name="T25" fmla="*/ 238189 h 319"/>
                <a:gd name="T26" fmla="*/ 197181 w 369"/>
                <a:gd name="T27" fmla="*/ 238189 h 319"/>
                <a:gd name="T28" fmla="*/ 197181 w 369"/>
                <a:gd name="T29" fmla="*/ 190552 h 319"/>
                <a:gd name="T30" fmla="*/ 197181 w 369"/>
                <a:gd name="T31" fmla="*/ 142914 h 319"/>
                <a:gd name="T32" fmla="*/ 175259 w 369"/>
                <a:gd name="T33" fmla="*/ 142914 h 319"/>
                <a:gd name="T34" fmla="*/ 197181 w 369"/>
                <a:gd name="T35" fmla="*/ 95276 h 319"/>
                <a:gd name="T36" fmla="*/ 197181 w 369"/>
                <a:gd name="T37" fmla="*/ 95276 h 319"/>
                <a:gd name="T38" fmla="*/ 175259 w 369"/>
                <a:gd name="T39" fmla="*/ 47638 h 319"/>
                <a:gd name="T40" fmla="*/ 175259 w 369"/>
                <a:gd name="T41" fmla="*/ 47638 h 319"/>
                <a:gd name="T42" fmla="*/ 109551 w 369"/>
                <a:gd name="T43" fmla="*/ 0 h 319"/>
                <a:gd name="T44" fmla="*/ 109551 w 369"/>
                <a:gd name="T45" fmla="*/ 47638 h 319"/>
                <a:gd name="T46" fmla="*/ 87630 w 369"/>
                <a:gd name="T47" fmla="*/ 47638 h 319"/>
                <a:gd name="T48" fmla="*/ 43815 w 369"/>
                <a:gd name="T49" fmla="*/ 47638 h 319"/>
                <a:gd name="T50" fmla="*/ 43815 w 369"/>
                <a:gd name="T51" fmla="*/ 95276 h 319"/>
                <a:gd name="T52" fmla="*/ 0 w 369"/>
                <a:gd name="T53" fmla="*/ 95276 h 3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9"/>
                <a:gd name="T82" fmla="*/ 0 h 319"/>
                <a:gd name="T83" fmla="*/ 369 w 369"/>
                <a:gd name="T84" fmla="*/ 319 h 3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9" h="319">
                  <a:moveTo>
                    <a:pt x="0" y="97"/>
                  </a:moveTo>
                  <a:lnTo>
                    <a:pt x="11" y="124"/>
                  </a:lnTo>
                  <a:lnTo>
                    <a:pt x="88" y="144"/>
                  </a:lnTo>
                  <a:lnTo>
                    <a:pt x="75" y="161"/>
                  </a:lnTo>
                  <a:lnTo>
                    <a:pt x="103" y="181"/>
                  </a:lnTo>
                  <a:lnTo>
                    <a:pt x="115" y="218"/>
                  </a:lnTo>
                  <a:lnTo>
                    <a:pt x="83" y="285"/>
                  </a:lnTo>
                  <a:lnTo>
                    <a:pt x="174" y="311"/>
                  </a:lnTo>
                  <a:lnTo>
                    <a:pt x="184" y="315"/>
                  </a:lnTo>
                  <a:lnTo>
                    <a:pt x="228" y="319"/>
                  </a:lnTo>
                  <a:lnTo>
                    <a:pt x="228" y="292"/>
                  </a:lnTo>
                  <a:lnTo>
                    <a:pt x="252" y="278"/>
                  </a:lnTo>
                  <a:lnTo>
                    <a:pt x="314" y="295"/>
                  </a:lnTo>
                  <a:lnTo>
                    <a:pt x="352" y="268"/>
                  </a:lnTo>
                  <a:lnTo>
                    <a:pt x="330" y="230"/>
                  </a:lnTo>
                  <a:lnTo>
                    <a:pt x="338" y="192"/>
                  </a:lnTo>
                  <a:lnTo>
                    <a:pt x="308" y="172"/>
                  </a:lnTo>
                  <a:lnTo>
                    <a:pt x="352" y="128"/>
                  </a:lnTo>
                  <a:lnTo>
                    <a:pt x="369" y="82"/>
                  </a:lnTo>
                  <a:lnTo>
                    <a:pt x="316" y="60"/>
                  </a:lnTo>
                  <a:lnTo>
                    <a:pt x="300" y="56"/>
                  </a:lnTo>
                  <a:lnTo>
                    <a:pt x="215" y="0"/>
                  </a:lnTo>
                  <a:lnTo>
                    <a:pt x="187" y="10"/>
                  </a:lnTo>
                  <a:lnTo>
                    <a:pt x="153" y="62"/>
                  </a:lnTo>
                  <a:lnTo>
                    <a:pt x="82" y="53"/>
                  </a:lnTo>
                  <a:lnTo>
                    <a:pt x="92" y="96"/>
                  </a:lnTo>
                  <a:lnTo>
                    <a:pt x="0" y="97"/>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5" name="Freeform 332">
              <a:extLst>
                <a:ext uri="{FF2B5EF4-FFF2-40B4-BE49-F238E27FC236}">
                  <a16:creationId xmlns:a16="http://schemas.microsoft.com/office/drawing/2014/main" id="{7B440D46-C80E-C8BE-AA51-758B24AFBF53}"/>
                </a:ext>
              </a:extLst>
            </p:cNvPr>
            <p:cNvSpPr>
              <a:spLocks noChangeAspect="1"/>
            </p:cNvSpPr>
            <p:nvPr/>
          </p:nvSpPr>
          <p:spPr bwMode="auto">
            <a:xfrm>
              <a:off x="4121150" y="3402066"/>
              <a:ext cx="15875" cy="50800"/>
            </a:xfrm>
            <a:custGeom>
              <a:avLst/>
              <a:gdLst>
                <a:gd name="T0" fmla="*/ 0 w 23"/>
                <a:gd name="T1" fmla="*/ 54329 h 61"/>
                <a:gd name="T2" fmla="*/ 18877 w 23"/>
                <a:gd name="T3" fmla="*/ 54329 h 61"/>
                <a:gd name="T4" fmla="*/ 18877 w 23"/>
                <a:gd name="T5" fmla="*/ 0 h 61"/>
                <a:gd name="T6" fmla="*/ 0 w 23"/>
                <a:gd name="T7" fmla="*/ 54329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0" y="31"/>
                  </a:moveTo>
                  <a:lnTo>
                    <a:pt x="20" y="61"/>
                  </a:lnTo>
                  <a:lnTo>
                    <a:pt x="23" y="0"/>
                  </a:lnTo>
                  <a:lnTo>
                    <a:pt x="0" y="31"/>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6" name="Freeform 334">
              <a:extLst>
                <a:ext uri="{FF2B5EF4-FFF2-40B4-BE49-F238E27FC236}">
                  <a16:creationId xmlns:a16="http://schemas.microsoft.com/office/drawing/2014/main" id="{0392CF98-B367-2A98-3267-10EEF8B9496C}"/>
                </a:ext>
              </a:extLst>
            </p:cNvPr>
            <p:cNvSpPr>
              <a:spLocks noChangeAspect="1"/>
            </p:cNvSpPr>
            <p:nvPr/>
          </p:nvSpPr>
          <p:spPr bwMode="auto">
            <a:xfrm>
              <a:off x="4067175" y="3044879"/>
              <a:ext cx="177800" cy="228600"/>
            </a:xfrm>
            <a:custGeom>
              <a:avLst/>
              <a:gdLst>
                <a:gd name="T0" fmla="*/ 0 w 256"/>
                <a:gd name="T1" fmla="*/ 45880 h 284"/>
                <a:gd name="T2" fmla="*/ 20943 w 256"/>
                <a:gd name="T3" fmla="*/ 91814 h 284"/>
                <a:gd name="T4" fmla="*/ 20943 w 256"/>
                <a:gd name="T5" fmla="*/ 91814 h 284"/>
                <a:gd name="T6" fmla="*/ 20943 w 256"/>
                <a:gd name="T7" fmla="*/ 137694 h 284"/>
                <a:gd name="T8" fmla="*/ 41885 w 256"/>
                <a:gd name="T9" fmla="*/ 137694 h 284"/>
                <a:gd name="T10" fmla="*/ 20943 w 256"/>
                <a:gd name="T11" fmla="*/ 183574 h 284"/>
                <a:gd name="T12" fmla="*/ 62828 w 256"/>
                <a:gd name="T13" fmla="*/ 183574 h 284"/>
                <a:gd name="T14" fmla="*/ 104741 w 256"/>
                <a:gd name="T15" fmla="*/ 183574 h 284"/>
                <a:gd name="T16" fmla="*/ 125684 w 256"/>
                <a:gd name="T17" fmla="*/ 137694 h 284"/>
                <a:gd name="T18" fmla="*/ 83798 w 256"/>
                <a:gd name="T19" fmla="*/ 91814 h 284"/>
                <a:gd name="T20" fmla="*/ 125684 w 256"/>
                <a:gd name="T21" fmla="*/ 91814 h 284"/>
                <a:gd name="T22" fmla="*/ 146626 w 256"/>
                <a:gd name="T23" fmla="*/ 91814 h 284"/>
                <a:gd name="T24" fmla="*/ 125684 w 256"/>
                <a:gd name="T25" fmla="*/ 45880 h 284"/>
                <a:gd name="T26" fmla="*/ 104741 w 256"/>
                <a:gd name="T27" fmla="*/ 45880 h 284"/>
                <a:gd name="T28" fmla="*/ 83798 w 256"/>
                <a:gd name="T29" fmla="*/ 45880 h 284"/>
                <a:gd name="T30" fmla="*/ 83798 w 256"/>
                <a:gd name="T31" fmla="*/ 45880 h 284"/>
                <a:gd name="T32" fmla="*/ 62828 w 256"/>
                <a:gd name="T33" fmla="*/ 0 h 284"/>
                <a:gd name="T34" fmla="*/ 41885 w 256"/>
                <a:gd name="T35" fmla="*/ 0 h 284"/>
                <a:gd name="T36" fmla="*/ 41885 w 256"/>
                <a:gd name="T37" fmla="*/ 45880 h 284"/>
                <a:gd name="T38" fmla="*/ 20943 w 256"/>
                <a:gd name="T39" fmla="*/ 45880 h 284"/>
                <a:gd name="T40" fmla="*/ 20943 w 256"/>
                <a:gd name="T41" fmla="*/ 45880 h 284"/>
                <a:gd name="T42" fmla="*/ 20943 w 256"/>
                <a:gd name="T43" fmla="*/ 45880 h 284"/>
                <a:gd name="T44" fmla="*/ 0 w 256"/>
                <a:gd name="T45" fmla="*/ 4588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284"/>
                <a:gd name="T71" fmla="*/ 256 w 256"/>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284">
                  <a:moveTo>
                    <a:pt x="0" y="118"/>
                  </a:moveTo>
                  <a:lnTo>
                    <a:pt x="1" y="164"/>
                  </a:lnTo>
                  <a:lnTo>
                    <a:pt x="4" y="185"/>
                  </a:lnTo>
                  <a:lnTo>
                    <a:pt x="9" y="209"/>
                  </a:lnTo>
                  <a:lnTo>
                    <a:pt x="62" y="231"/>
                  </a:lnTo>
                  <a:lnTo>
                    <a:pt x="45" y="277"/>
                  </a:lnTo>
                  <a:lnTo>
                    <a:pt x="102" y="284"/>
                  </a:lnTo>
                  <a:lnTo>
                    <a:pt x="201" y="283"/>
                  </a:lnTo>
                  <a:lnTo>
                    <a:pt x="228" y="236"/>
                  </a:lnTo>
                  <a:lnTo>
                    <a:pt x="176" y="178"/>
                  </a:lnTo>
                  <a:lnTo>
                    <a:pt x="238" y="147"/>
                  </a:lnTo>
                  <a:lnTo>
                    <a:pt x="256" y="157"/>
                  </a:lnTo>
                  <a:lnTo>
                    <a:pt x="238" y="44"/>
                  </a:lnTo>
                  <a:lnTo>
                    <a:pt x="191" y="16"/>
                  </a:lnTo>
                  <a:lnTo>
                    <a:pt x="139" y="35"/>
                  </a:lnTo>
                  <a:lnTo>
                    <a:pt x="147" y="23"/>
                  </a:lnTo>
                  <a:lnTo>
                    <a:pt x="102" y="0"/>
                  </a:lnTo>
                  <a:lnTo>
                    <a:pt x="78" y="0"/>
                  </a:lnTo>
                  <a:lnTo>
                    <a:pt x="78" y="64"/>
                  </a:lnTo>
                  <a:lnTo>
                    <a:pt x="52" y="45"/>
                  </a:lnTo>
                  <a:lnTo>
                    <a:pt x="35" y="65"/>
                  </a:lnTo>
                  <a:lnTo>
                    <a:pt x="31" y="103"/>
                  </a:lnTo>
                  <a:lnTo>
                    <a:pt x="0" y="11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7" name="Freeform 335">
              <a:extLst>
                <a:ext uri="{FF2B5EF4-FFF2-40B4-BE49-F238E27FC236}">
                  <a16:creationId xmlns:a16="http://schemas.microsoft.com/office/drawing/2014/main" id="{E51D39BB-D9BA-22EC-7CED-DA833D74B04A}"/>
                </a:ext>
              </a:extLst>
            </p:cNvPr>
            <p:cNvSpPr>
              <a:spLocks noChangeAspect="1"/>
            </p:cNvSpPr>
            <p:nvPr/>
          </p:nvSpPr>
          <p:spPr bwMode="auto">
            <a:xfrm>
              <a:off x="4359275" y="3438579"/>
              <a:ext cx="127000" cy="147637"/>
            </a:xfrm>
            <a:custGeom>
              <a:avLst/>
              <a:gdLst>
                <a:gd name="T0" fmla="*/ 0 w 184"/>
                <a:gd name="T1" fmla="*/ 45825 h 183"/>
                <a:gd name="T2" fmla="*/ 20055 w 184"/>
                <a:gd name="T3" fmla="*/ 0 h 183"/>
                <a:gd name="T4" fmla="*/ 40136 w 184"/>
                <a:gd name="T5" fmla="*/ 0 h 183"/>
                <a:gd name="T6" fmla="*/ 80245 w 184"/>
                <a:gd name="T7" fmla="*/ 0 h 183"/>
                <a:gd name="T8" fmla="*/ 100300 w 184"/>
                <a:gd name="T9" fmla="*/ 0 h 183"/>
                <a:gd name="T10" fmla="*/ 80245 w 184"/>
                <a:gd name="T11" fmla="*/ 0 h 183"/>
                <a:gd name="T12" fmla="*/ 60190 w 184"/>
                <a:gd name="T13" fmla="*/ 0 h 183"/>
                <a:gd name="T14" fmla="*/ 60190 w 184"/>
                <a:gd name="T15" fmla="*/ 0 h 183"/>
                <a:gd name="T16" fmla="*/ 40136 w 184"/>
                <a:gd name="T17" fmla="*/ 0 h 183"/>
                <a:gd name="T18" fmla="*/ 40136 w 184"/>
                <a:gd name="T19" fmla="*/ 45825 h 183"/>
                <a:gd name="T20" fmla="*/ 40136 w 184"/>
                <a:gd name="T21" fmla="*/ 45825 h 183"/>
                <a:gd name="T22" fmla="*/ 60190 w 184"/>
                <a:gd name="T23" fmla="*/ 45825 h 183"/>
                <a:gd name="T24" fmla="*/ 60190 w 184"/>
                <a:gd name="T25" fmla="*/ 91595 h 183"/>
                <a:gd name="T26" fmla="*/ 40136 w 184"/>
                <a:gd name="T27" fmla="*/ 91595 h 183"/>
                <a:gd name="T28" fmla="*/ 40136 w 184"/>
                <a:gd name="T29" fmla="*/ 91595 h 183"/>
                <a:gd name="T30" fmla="*/ 20055 w 184"/>
                <a:gd name="T31" fmla="*/ 91595 h 183"/>
                <a:gd name="T32" fmla="*/ 20055 w 184"/>
                <a:gd name="T33" fmla="*/ 91595 h 183"/>
                <a:gd name="T34" fmla="*/ 40136 w 184"/>
                <a:gd name="T35" fmla="*/ 45825 h 183"/>
                <a:gd name="T36" fmla="*/ 20055 w 184"/>
                <a:gd name="T37" fmla="*/ 45825 h 183"/>
                <a:gd name="T38" fmla="*/ 0 w 184"/>
                <a:gd name="T39" fmla="*/ 45825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3"/>
                <a:gd name="T62" fmla="*/ 184 w 184"/>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3">
                  <a:moveTo>
                    <a:pt x="0" y="72"/>
                  </a:moveTo>
                  <a:lnTo>
                    <a:pt x="25" y="31"/>
                  </a:lnTo>
                  <a:lnTo>
                    <a:pt x="83" y="17"/>
                  </a:lnTo>
                  <a:lnTo>
                    <a:pt x="155" y="19"/>
                  </a:lnTo>
                  <a:lnTo>
                    <a:pt x="184" y="0"/>
                  </a:lnTo>
                  <a:lnTo>
                    <a:pt x="172" y="38"/>
                  </a:lnTo>
                  <a:lnTo>
                    <a:pt x="124" y="31"/>
                  </a:lnTo>
                  <a:lnTo>
                    <a:pt x="99" y="62"/>
                  </a:lnTo>
                  <a:lnTo>
                    <a:pt x="72" y="45"/>
                  </a:lnTo>
                  <a:lnTo>
                    <a:pt x="90" y="92"/>
                  </a:lnTo>
                  <a:lnTo>
                    <a:pt x="68" y="102"/>
                  </a:lnTo>
                  <a:lnTo>
                    <a:pt x="113" y="123"/>
                  </a:lnTo>
                  <a:lnTo>
                    <a:pt x="113" y="142"/>
                  </a:lnTo>
                  <a:lnTo>
                    <a:pt x="75" y="149"/>
                  </a:lnTo>
                  <a:lnTo>
                    <a:pt x="87" y="183"/>
                  </a:lnTo>
                  <a:lnTo>
                    <a:pt x="44" y="171"/>
                  </a:lnTo>
                  <a:lnTo>
                    <a:pt x="29" y="139"/>
                  </a:lnTo>
                  <a:lnTo>
                    <a:pt x="87" y="126"/>
                  </a:lnTo>
                  <a:lnTo>
                    <a:pt x="29" y="120"/>
                  </a:lnTo>
                  <a:lnTo>
                    <a:pt x="0" y="72"/>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8" name="Freeform 336">
              <a:extLst>
                <a:ext uri="{FF2B5EF4-FFF2-40B4-BE49-F238E27FC236}">
                  <a16:creationId xmlns:a16="http://schemas.microsoft.com/office/drawing/2014/main" id="{FAB960C7-0D56-5D8B-EBA2-248940C0625F}"/>
                </a:ext>
              </a:extLst>
            </p:cNvPr>
            <p:cNvSpPr>
              <a:spLocks noChangeAspect="1"/>
            </p:cNvSpPr>
            <p:nvPr/>
          </p:nvSpPr>
          <p:spPr bwMode="auto">
            <a:xfrm>
              <a:off x="4427538" y="3611616"/>
              <a:ext cx="58738" cy="9525"/>
            </a:xfrm>
            <a:custGeom>
              <a:avLst/>
              <a:gdLst>
                <a:gd name="T0" fmla="*/ 0 w 87"/>
                <a:gd name="T1" fmla="*/ 73148 h 11"/>
                <a:gd name="T2" fmla="*/ 17729 w 87"/>
                <a:gd name="T3" fmla="*/ 0 h 11"/>
                <a:gd name="T4" fmla="*/ 35481 w 87"/>
                <a:gd name="T5" fmla="*/ 73148 h 11"/>
                <a:gd name="T6" fmla="*/ 17729 w 87"/>
                <a:gd name="T7" fmla="*/ 73148 h 11"/>
                <a:gd name="T8" fmla="*/ 0 w 87"/>
                <a:gd name="T9" fmla="*/ 73148 h 11"/>
                <a:gd name="T10" fmla="*/ 0 60000 65536"/>
                <a:gd name="T11" fmla="*/ 0 60000 65536"/>
                <a:gd name="T12" fmla="*/ 0 60000 65536"/>
                <a:gd name="T13" fmla="*/ 0 60000 65536"/>
                <a:gd name="T14" fmla="*/ 0 60000 65536"/>
                <a:gd name="T15" fmla="*/ 0 w 87"/>
                <a:gd name="T16" fmla="*/ 0 h 11"/>
                <a:gd name="T17" fmla="*/ 87 w 87"/>
                <a:gd name="T18" fmla="*/ 11 h 11"/>
              </a:gdLst>
              <a:ahLst/>
              <a:cxnLst>
                <a:cxn ang="T10">
                  <a:pos x="T0" y="T1"/>
                </a:cxn>
                <a:cxn ang="T11">
                  <a:pos x="T2" y="T3"/>
                </a:cxn>
                <a:cxn ang="T12">
                  <a:pos x="T4" y="T5"/>
                </a:cxn>
                <a:cxn ang="T13">
                  <a:pos x="T6" y="T7"/>
                </a:cxn>
                <a:cxn ang="T14">
                  <a:pos x="T8" y="T9"/>
                </a:cxn>
              </a:cxnLst>
              <a:rect l="T15" t="T16" r="T17" b="T18"/>
              <a:pathLst>
                <a:path w="87" h="11">
                  <a:moveTo>
                    <a:pt x="0" y="11"/>
                  </a:moveTo>
                  <a:lnTo>
                    <a:pt x="7" y="0"/>
                  </a:lnTo>
                  <a:lnTo>
                    <a:pt x="87" y="11"/>
                  </a:lnTo>
                  <a:lnTo>
                    <a:pt x="29" y="11"/>
                  </a:lnTo>
                  <a:lnTo>
                    <a:pt x="0" y="11"/>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89" name="Freeform 337">
              <a:extLst>
                <a:ext uri="{FF2B5EF4-FFF2-40B4-BE49-F238E27FC236}">
                  <a16:creationId xmlns:a16="http://schemas.microsoft.com/office/drawing/2014/main" id="{6323023F-3887-87BB-2391-B6C4E7E4B07E}"/>
                </a:ext>
              </a:extLst>
            </p:cNvPr>
            <p:cNvSpPr>
              <a:spLocks noChangeAspect="1"/>
            </p:cNvSpPr>
            <p:nvPr/>
          </p:nvSpPr>
          <p:spPr bwMode="auto">
            <a:xfrm>
              <a:off x="2451100" y="1816154"/>
              <a:ext cx="1243013" cy="1050925"/>
            </a:xfrm>
            <a:custGeom>
              <a:avLst/>
              <a:gdLst>
                <a:gd name="T0" fmla="*/ 105843 w 1783"/>
                <a:gd name="T1" fmla="*/ 233127 h 1301"/>
                <a:gd name="T2" fmla="*/ 127028 w 1783"/>
                <a:gd name="T3" fmla="*/ 186501 h 1301"/>
                <a:gd name="T4" fmla="*/ 84686 w 1783"/>
                <a:gd name="T5" fmla="*/ 186501 h 1301"/>
                <a:gd name="T6" fmla="*/ 190529 w 1783"/>
                <a:gd name="T7" fmla="*/ 93251 h 1301"/>
                <a:gd name="T8" fmla="*/ 275214 w 1783"/>
                <a:gd name="T9" fmla="*/ 93251 h 1301"/>
                <a:gd name="T10" fmla="*/ 338742 w 1783"/>
                <a:gd name="T11" fmla="*/ 139876 h 1301"/>
                <a:gd name="T12" fmla="*/ 338742 w 1783"/>
                <a:gd name="T13" fmla="*/ 93251 h 1301"/>
                <a:gd name="T14" fmla="*/ 444584 w 1783"/>
                <a:gd name="T15" fmla="*/ 93251 h 1301"/>
                <a:gd name="T16" fmla="*/ 508113 w 1783"/>
                <a:gd name="T17" fmla="*/ 93251 h 1301"/>
                <a:gd name="T18" fmla="*/ 423427 w 1783"/>
                <a:gd name="T19" fmla="*/ 46625 h 1301"/>
                <a:gd name="T20" fmla="*/ 529270 w 1783"/>
                <a:gd name="T21" fmla="*/ 46625 h 1301"/>
                <a:gd name="T22" fmla="*/ 508113 w 1783"/>
                <a:gd name="T23" fmla="*/ 46625 h 1301"/>
                <a:gd name="T24" fmla="*/ 719798 w 1783"/>
                <a:gd name="T25" fmla="*/ 46625 h 1301"/>
                <a:gd name="T26" fmla="*/ 740984 w 1783"/>
                <a:gd name="T27" fmla="*/ 46625 h 1301"/>
                <a:gd name="T28" fmla="*/ 804484 w 1783"/>
                <a:gd name="T29" fmla="*/ 93251 h 1301"/>
                <a:gd name="T30" fmla="*/ 613955 w 1783"/>
                <a:gd name="T31" fmla="*/ 93251 h 1301"/>
                <a:gd name="T32" fmla="*/ 719798 w 1783"/>
                <a:gd name="T33" fmla="*/ 139876 h 1301"/>
                <a:gd name="T34" fmla="*/ 825669 w 1783"/>
                <a:gd name="T35" fmla="*/ 139876 h 1301"/>
                <a:gd name="T36" fmla="*/ 910354 w 1783"/>
                <a:gd name="T37" fmla="*/ 93251 h 1301"/>
                <a:gd name="T38" fmla="*/ 804484 w 1783"/>
                <a:gd name="T39" fmla="*/ 186501 h 1301"/>
                <a:gd name="T40" fmla="*/ 868012 w 1783"/>
                <a:gd name="T41" fmla="*/ 186501 h 1301"/>
                <a:gd name="T42" fmla="*/ 804484 w 1783"/>
                <a:gd name="T43" fmla="*/ 279752 h 1301"/>
                <a:gd name="T44" fmla="*/ 825669 w 1783"/>
                <a:gd name="T45" fmla="*/ 326378 h 1301"/>
                <a:gd name="T46" fmla="*/ 804484 w 1783"/>
                <a:gd name="T47" fmla="*/ 326378 h 1301"/>
                <a:gd name="T48" fmla="*/ 846826 w 1783"/>
                <a:gd name="T49" fmla="*/ 373003 h 1301"/>
                <a:gd name="T50" fmla="*/ 783327 w 1783"/>
                <a:gd name="T51" fmla="*/ 419572 h 1301"/>
                <a:gd name="T52" fmla="*/ 825669 w 1783"/>
                <a:gd name="T53" fmla="*/ 466198 h 1301"/>
                <a:gd name="T54" fmla="*/ 825669 w 1783"/>
                <a:gd name="T55" fmla="*/ 466198 h 1301"/>
                <a:gd name="T56" fmla="*/ 719798 w 1783"/>
                <a:gd name="T57" fmla="*/ 512823 h 1301"/>
                <a:gd name="T58" fmla="*/ 740984 w 1783"/>
                <a:gd name="T59" fmla="*/ 559448 h 1301"/>
                <a:gd name="T60" fmla="*/ 804484 w 1783"/>
                <a:gd name="T61" fmla="*/ 559448 h 1301"/>
                <a:gd name="T62" fmla="*/ 783327 w 1783"/>
                <a:gd name="T63" fmla="*/ 606073 h 1301"/>
                <a:gd name="T64" fmla="*/ 719798 w 1783"/>
                <a:gd name="T65" fmla="*/ 559448 h 1301"/>
                <a:gd name="T66" fmla="*/ 740984 w 1783"/>
                <a:gd name="T67" fmla="*/ 606073 h 1301"/>
                <a:gd name="T68" fmla="*/ 740984 w 1783"/>
                <a:gd name="T69" fmla="*/ 699324 h 1301"/>
                <a:gd name="T70" fmla="*/ 635113 w 1783"/>
                <a:gd name="T71" fmla="*/ 699324 h 1301"/>
                <a:gd name="T72" fmla="*/ 571612 w 1783"/>
                <a:gd name="T73" fmla="*/ 792575 h 1301"/>
                <a:gd name="T74" fmla="*/ 550427 w 1783"/>
                <a:gd name="T75" fmla="*/ 745949 h 1301"/>
                <a:gd name="T76" fmla="*/ 486928 w 1783"/>
                <a:gd name="T77" fmla="*/ 792575 h 1301"/>
                <a:gd name="T78" fmla="*/ 486928 w 1783"/>
                <a:gd name="T79" fmla="*/ 839200 h 1301"/>
                <a:gd name="T80" fmla="*/ 486928 w 1783"/>
                <a:gd name="T81" fmla="*/ 885826 h 1301"/>
                <a:gd name="T82" fmla="*/ 465770 w 1783"/>
                <a:gd name="T83" fmla="*/ 979077 h 1301"/>
                <a:gd name="T84" fmla="*/ 381085 w 1783"/>
                <a:gd name="T85" fmla="*/ 932451 h 1301"/>
                <a:gd name="T86" fmla="*/ 381085 w 1783"/>
                <a:gd name="T87" fmla="*/ 932451 h 1301"/>
                <a:gd name="T88" fmla="*/ 338742 w 1783"/>
                <a:gd name="T89" fmla="*/ 839200 h 1301"/>
                <a:gd name="T90" fmla="*/ 338742 w 1783"/>
                <a:gd name="T91" fmla="*/ 792575 h 1301"/>
                <a:gd name="T92" fmla="*/ 317557 w 1783"/>
                <a:gd name="T93" fmla="*/ 699324 h 1301"/>
                <a:gd name="T94" fmla="*/ 317557 w 1783"/>
                <a:gd name="T95" fmla="*/ 699324 h 1301"/>
                <a:gd name="T96" fmla="*/ 317557 w 1783"/>
                <a:gd name="T97" fmla="*/ 606073 h 1301"/>
                <a:gd name="T98" fmla="*/ 338742 w 1783"/>
                <a:gd name="T99" fmla="*/ 606073 h 1301"/>
                <a:gd name="T100" fmla="*/ 338742 w 1783"/>
                <a:gd name="T101" fmla="*/ 559448 h 1301"/>
                <a:gd name="T102" fmla="*/ 296399 w 1783"/>
                <a:gd name="T103" fmla="*/ 559448 h 1301"/>
                <a:gd name="T104" fmla="*/ 275214 w 1783"/>
                <a:gd name="T105" fmla="*/ 559448 h 1301"/>
                <a:gd name="T106" fmla="*/ 254056 w 1783"/>
                <a:gd name="T107" fmla="*/ 466198 h 1301"/>
                <a:gd name="T108" fmla="*/ 190529 w 1783"/>
                <a:gd name="T109" fmla="*/ 373003 h 1301"/>
                <a:gd name="T110" fmla="*/ 105843 w 1783"/>
                <a:gd name="T111" fmla="*/ 373003 h 1301"/>
                <a:gd name="T112" fmla="*/ 21157 w 1783"/>
                <a:gd name="T113" fmla="*/ 326378 h 1301"/>
                <a:gd name="T114" fmla="*/ 105843 w 1783"/>
                <a:gd name="T115" fmla="*/ 326378 h 1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3"/>
                <a:gd name="T175" fmla="*/ 0 h 1301"/>
                <a:gd name="T176" fmla="*/ 1783 w 1783"/>
                <a:gd name="T177" fmla="*/ 1301 h 1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3" h="1301">
                  <a:moveTo>
                    <a:pt x="0" y="366"/>
                  </a:moveTo>
                  <a:lnTo>
                    <a:pt x="10" y="347"/>
                  </a:lnTo>
                  <a:lnTo>
                    <a:pt x="124" y="308"/>
                  </a:lnTo>
                  <a:lnTo>
                    <a:pt x="199" y="308"/>
                  </a:lnTo>
                  <a:lnTo>
                    <a:pt x="240" y="280"/>
                  </a:lnTo>
                  <a:lnTo>
                    <a:pt x="228" y="270"/>
                  </a:lnTo>
                  <a:lnTo>
                    <a:pt x="253" y="260"/>
                  </a:lnTo>
                  <a:lnTo>
                    <a:pt x="232" y="253"/>
                  </a:lnTo>
                  <a:lnTo>
                    <a:pt x="271" y="242"/>
                  </a:lnTo>
                  <a:lnTo>
                    <a:pt x="257" y="232"/>
                  </a:lnTo>
                  <a:lnTo>
                    <a:pt x="205" y="250"/>
                  </a:lnTo>
                  <a:lnTo>
                    <a:pt x="154" y="226"/>
                  </a:lnTo>
                  <a:lnTo>
                    <a:pt x="221" y="211"/>
                  </a:lnTo>
                  <a:lnTo>
                    <a:pt x="256" y="170"/>
                  </a:lnTo>
                  <a:lnTo>
                    <a:pt x="335" y="168"/>
                  </a:lnTo>
                  <a:lnTo>
                    <a:pt x="331" y="123"/>
                  </a:lnTo>
                  <a:lnTo>
                    <a:pt x="390" y="123"/>
                  </a:lnTo>
                  <a:lnTo>
                    <a:pt x="451" y="154"/>
                  </a:lnTo>
                  <a:lnTo>
                    <a:pt x="381" y="113"/>
                  </a:lnTo>
                  <a:lnTo>
                    <a:pt x="514" y="85"/>
                  </a:lnTo>
                  <a:lnTo>
                    <a:pt x="548" y="105"/>
                  </a:lnTo>
                  <a:lnTo>
                    <a:pt x="552" y="144"/>
                  </a:lnTo>
                  <a:lnTo>
                    <a:pt x="569" y="110"/>
                  </a:lnTo>
                  <a:lnTo>
                    <a:pt x="655" y="136"/>
                  </a:lnTo>
                  <a:lnTo>
                    <a:pt x="625" y="116"/>
                  </a:lnTo>
                  <a:lnTo>
                    <a:pt x="668" y="119"/>
                  </a:lnTo>
                  <a:lnTo>
                    <a:pt x="632" y="96"/>
                  </a:lnTo>
                  <a:lnTo>
                    <a:pt x="620" y="79"/>
                  </a:lnTo>
                  <a:lnTo>
                    <a:pt x="640" y="75"/>
                  </a:lnTo>
                  <a:lnTo>
                    <a:pt x="812" y="129"/>
                  </a:lnTo>
                  <a:lnTo>
                    <a:pt x="800" y="110"/>
                  </a:lnTo>
                  <a:lnTo>
                    <a:pt x="836" y="108"/>
                  </a:lnTo>
                  <a:lnTo>
                    <a:pt x="812" y="93"/>
                  </a:lnTo>
                  <a:lnTo>
                    <a:pt x="869" y="96"/>
                  </a:lnTo>
                  <a:lnTo>
                    <a:pt x="778" y="57"/>
                  </a:lnTo>
                  <a:lnTo>
                    <a:pt x="944" y="79"/>
                  </a:lnTo>
                  <a:lnTo>
                    <a:pt x="907" y="55"/>
                  </a:lnTo>
                  <a:lnTo>
                    <a:pt x="809" y="52"/>
                  </a:lnTo>
                  <a:lnTo>
                    <a:pt x="842" y="50"/>
                  </a:lnTo>
                  <a:lnTo>
                    <a:pt x="781" y="30"/>
                  </a:lnTo>
                  <a:lnTo>
                    <a:pt x="853" y="35"/>
                  </a:lnTo>
                  <a:lnTo>
                    <a:pt x="824" y="25"/>
                  </a:lnTo>
                  <a:lnTo>
                    <a:pt x="855" y="20"/>
                  </a:lnTo>
                  <a:lnTo>
                    <a:pt x="978" y="57"/>
                  </a:lnTo>
                  <a:lnTo>
                    <a:pt x="965" y="42"/>
                  </a:lnTo>
                  <a:lnTo>
                    <a:pt x="1019" y="30"/>
                  </a:lnTo>
                  <a:lnTo>
                    <a:pt x="972" y="25"/>
                  </a:lnTo>
                  <a:lnTo>
                    <a:pt x="971" y="8"/>
                  </a:lnTo>
                  <a:lnTo>
                    <a:pt x="1002" y="0"/>
                  </a:lnTo>
                  <a:lnTo>
                    <a:pt x="1330" y="10"/>
                  </a:lnTo>
                  <a:lnTo>
                    <a:pt x="1354" y="20"/>
                  </a:lnTo>
                  <a:lnTo>
                    <a:pt x="1345" y="25"/>
                  </a:lnTo>
                  <a:lnTo>
                    <a:pt x="1124" y="28"/>
                  </a:lnTo>
                  <a:lnTo>
                    <a:pt x="1149" y="40"/>
                  </a:lnTo>
                  <a:lnTo>
                    <a:pt x="1063" y="50"/>
                  </a:lnTo>
                  <a:lnTo>
                    <a:pt x="1376" y="30"/>
                  </a:lnTo>
                  <a:lnTo>
                    <a:pt x="1386" y="47"/>
                  </a:lnTo>
                  <a:lnTo>
                    <a:pt x="1345" y="58"/>
                  </a:lnTo>
                  <a:lnTo>
                    <a:pt x="1417" y="51"/>
                  </a:lnTo>
                  <a:lnTo>
                    <a:pt x="1499" y="71"/>
                  </a:lnTo>
                  <a:lnTo>
                    <a:pt x="1376" y="105"/>
                  </a:lnTo>
                  <a:lnTo>
                    <a:pt x="1176" y="102"/>
                  </a:lnTo>
                  <a:lnTo>
                    <a:pt x="1224" y="108"/>
                  </a:lnTo>
                  <a:lnTo>
                    <a:pt x="1141" y="123"/>
                  </a:lnTo>
                  <a:lnTo>
                    <a:pt x="1141" y="140"/>
                  </a:lnTo>
                  <a:lnTo>
                    <a:pt x="1357" y="113"/>
                  </a:lnTo>
                  <a:lnTo>
                    <a:pt x="1377" y="123"/>
                  </a:lnTo>
                  <a:lnTo>
                    <a:pt x="1330" y="150"/>
                  </a:lnTo>
                  <a:lnTo>
                    <a:pt x="1472" y="108"/>
                  </a:lnTo>
                  <a:lnTo>
                    <a:pt x="1479" y="149"/>
                  </a:lnTo>
                  <a:lnTo>
                    <a:pt x="1410" y="218"/>
                  </a:lnTo>
                  <a:lnTo>
                    <a:pt x="1543" y="139"/>
                  </a:lnTo>
                  <a:lnTo>
                    <a:pt x="1543" y="150"/>
                  </a:lnTo>
                  <a:lnTo>
                    <a:pt x="1606" y="149"/>
                  </a:lnTo>
                  <a:lnTo>
                    <a:pt x="1626" y="123"/>
                  </a:lnTo>
                  <a:lnTo>
                    <a:pt x="1696" y="119"/>
                  </a:lnTo>
                  <a:lnTo>
                    <a:pt x="1783" y="143"/>
                  </a:lnTo>
                  <a:lnTo>
                    <a:pt x="1698" y="177"/>
                  </a:lnTo>
                  <a:lnTo>
                    <a:pt x="1704" y="191"/>
                  </a:lnTo>
                  <a:lnTo>
                    <a:pt x="1510" y="211"/>
                  </a:lnTo>
                  <a:lnTo>
                    <a:pt x="1666" y="214"/>
                  </a:lnTo>
                  <a:lnTo>
                    <a:pt x="1538" y="243"/>
                  </a:lnTo>
                  <a:lnTo>
                    <a:pt x="1546" y="265"/>
                  </a:lnTo>
                  <a:lnTo>
                    <a:pt x="1630" y="243"/>
                  </a:lnTo>
                  <a:lnTo>
                    <a:pt x="1570" y="270"/>
                  </a:lnTo>
                  <a:lnTo>
                    <a:pt x="1561" y="306"/>
                  </a:lnTo>
                  <a:lnTo>
                    <a:pt x="1582" y="297"/>
                  </a:lnTo>
                  <a:lnTo>
                    <a:pt x="1523" y="328"/>
                  </a:lnTo>
                  <a:lnTo>
                    <a:pt x="1502" y="395"/>
                  </a:lnTo>
                  <a:lnTo>
                    <a:pt x="1533" y="381"/>
                  </a:lnTo>
                  <a:lnTo>
                    <a:pt x="1578" y="395"/>
                  </a:lnTo>
                  <a:lnTo>
                    <a:pt x="1537" y="395"/>
                  </a:lnTo>
                  <a:lnTo>
                    <a:pt x="1537" y="413"/>
                  </a:lnTo>
                  <a:lnTo>
                    <a:pt x="1605" y="423"/>
                  </a:lnTo>
                  <a:lnTo>
                    <a:pt x="1606" y="447"/>
                  </a:lnTo>
                  <a:lnTo>
                    <a:pt x="1505" y="441"/>
                  </a:lnTo>
                  <a:lnTo>
                    <a:pt x="1533" y="453"/>
                  </a:lnTo>
                  <a:lnTo>
                    <a:pt x="1476" y="460"/>
                  </a:lnTo>
                  <a:lnTo>
                    <a:pt x="1505" y="487"/>
                  </a:lnTo>
                  <a:lnTo>
                    <a:pt x="1557" y="488"/>
                  </a:lnTo>
                  <a:lnTo>
                    <a:pt x="1526" y="504"/>
                  </a:lnTo>
                  <a:lnTo>
                    <a:pt x="1567" y="518"/>
                  </a:lnTo>
                  <a:lnTo>
                    <a:pt x="1565" y="552"/>
                  </a:lnTo>
                  <a:lnTo>
                    <a:pt x="1490" y="532"/>
                  </a:lnTo>
                  <a:lnTo>
                    <a:pt x="1536" y="549"/>
                  </a:lnTo>
                  <a:lnTo>
                    <a:pt x="1507" y="560"/>
                  </a:lnTo>
                  <a:lnTo>
                    <a:pt x="1533" y="559"/>
                  </a:lnTo>
                  <a:lnTo>
                    <a:pt x="1526" y="580"/>
                  </a:lnTo>
                  <a:lnTo>
                    <a:pt x="1581" y="591"/>
                  </a:lnTo>
                  <a:lnTo>
                    <a:pt x="1495" y="586"/>
                  </a:lnTo>
                  <a:lnTo>
                    <a:pt x="1479" y="597"/>
                  </a:lnTo>
                  <a:lnTo>
                    <a:pt x="1543" y="624"/>
                  </a:lnTo>
                  <a:lnTo>
                    <a:pt x="1536" y="646"/>
                  </a:lnTo>
                  <a:lnTo>
                    <a:pt x="1482" y="659"/>
                  </a:lnTo>
                  <a:lnTo>
                    <a:pt x="1431" y="628"/>
                  </a:lnTo>
                  <a:lnTo>
                    <a:pt x="1352" y="656"/>
                  </a:lnTo>
                  <a:lnTo>
                    <a:pt x="1407" y="672"/>
                  </a:lnTo>
                  <a:lnTo>
                    <a:pt x="1354" y="688"/>
                  </a:lnTo>
                  <a:lnTo>
                    <a:pt x="1412" y="690"/>
                  </a:lnTo>
                  <a:lnTo>
                    <a:pt x="1393" y="723"/>
                  </a:lnTo>
                  <a:lnTo>
                    <a:pt x="1417" y="703"/>
                  </a:lnTo>
                  <a:lnTo>
                    <a:pt x="1479" y="730"/>
                  </a:lnTo>
                  <a:lnTo>
                    <a:pt x="1461" y="753"/>
                  </a:lnTo>
                  <a:lnTo>
                    <a:pt x="1495" y="743"/>
                  </a:lnTo>
                  <a:lnTo>
                    <a:pt x="1479" y="767"/>
                  </a:lnTo>
                  <a:lnTo>
                    <a:pt x="1502" y="755"/>
                  </a:lnTo>
                  <a:lnTo>
                    <a:pt x="1506" y="811"/>
                  </a:lnTo>
                  <a:lnTo>
                    <a:pt x="1479" y="791"/>
                  </a:lnTo>
                  <a:lnTo>
                    <a:pt x="1479" y="811"/>
                  </a:lnTo>
                  <a:lnTo>
                    <a:pt x="1451" y="809"/>
                  </a:lnTo>
                  <a:lnTo>
                    <a:pt x="1417" y="764"/>
                  </a:lnTo>
                  <a:lnTo>
                    <a:pt x="1332" y="740"/>
                  </a:lnTo>
                  <a:lnTo>
                    <a:pt x="1391" y="768"/>
                  </a:lnTo>
                  <a:lnTo>
                    <a:pt x="1312" y="784"/>
                  </a:lnTo>
                  <a:lnTo>
                    <a:pt x="1291" y="811"/>
                  </a:lnTo>
                  <a:lnTo>
                    <a:pt x="1363" y="818"/>
                  </a:lnTo>
                  <a:lnTo>
                    <a:pt x="1301" y="833"/>
                  </a:lnTo>
                  <a:lnTo>
                    <a:pt x="1394" y="813"/>
                  </a:lnTo>
                  <a:lnTo>
                    <a:pt x="1485" y="837"/>
                  </a:lnTo>
                  <a:lnTo>
                    <a:pt x="1367" y="903"/>
                  </a:lnTo>
                  <a:lnTo>
                    <a:pt x="1254" y="929"/>
                  </a:lnTo>
                  <a:lnTo>
                    <a:pt x="1213" y="931"/>
                  </a:lnTo>
                  <a:lnTo>
                    <a:pt x="1186" y="904"/>
                  </a:lnTo>
                  <a:lnTo>
                    <a:pt x="1199" y="931"/>
                  </a:lnTo>
                  <a:lnTo>
                    <a:pt x="1166" y="948"/>
                  </a:lnTo>
                  <a:lnTo>
                    <a:pt x="1124" y="1017"/>
                  </a:lnTo>
                  <a:lnTo>
                    <a:pt x="1090" y="1016"/>
                  </a:lnTo>
                  <a:lnTo>
                    <a:pt x="1081" y="1037"/>
                  </a:lnTo>
                  <a:lnTo>
                    <a:pt x="1047" y="1041"/>
                  </a:lnTo>
                  <a:lnTo>
                    <a:pt x="1030" y="1033"/>
                  </a:lnTo>
                  <a:lnTo>
                    <a:pt x="1053" y="1019"/>
                  </a:lnTo>
                  <a:lnTo>
                    <a:pt x="1029" y="1016"/>
                  </a:lnTo>
                  <a:lnTo>
                    <a:pt x="1018" y="1051"/>
                  </a:lnTo>
                  <a:lnTo>
                    <a:pt x="964" y="1054"/>
                  </a:lnTo>
                  <a:lnTo>
                    <a:pt x="965" y="1082"/>
                  </a:lnTo>
                  <a:lnTo>
                    <a:pt x="931" y="1085"/>
                  </a:lnTo>
                  <a:lnTo>
                    <a:pt x="961" y="1109"/>
                  </a:lnTo>
                  <a:lnTo>
                    <a:pt x="923" y="1113"/>
                  </a:lnTo>
                  <a:lnTo>
                    <a:pt x="951" y="1137"/>
                  </a:lnTo>
                  <a:lnTo>
                    <a:pt x="924" y="1137"/>
                  </a:lnTo>
                  <a:lnTo>
                    <a:pt x="945" y="1144"/>
                  </a:lnTo>
                  <a:lnTo>
                    <a:pt x="924" y="1173"/>
                  </a:lnTo>
                  <a:lnTo>
                    <a:pt x="907" y="1167"/>
                  </a:lnTo>
                  <a:lnTo>
                    <a:pt x="923" y="1178"/>
                  </a:lnTo>
                  <a:lnTo>
                    <a:pt x="884" y="1191"/>
                  </a:lnTo>
                  <a:lnTo>
                    <a:pt x="907" y="1229"/>
                  </a:lnTo>
                  <a:lnTo>
                    <a:pt x="884" y="1282"/>
                  </a:lnTo>
                  <a:lnTo>
                    <a:pt x="859" y="1283"/>
                  </a:lnTo>
                  <a:lnTo>
                    <a:pt x="880" y="1301"/>
                  </a:lnTo>
                  <a:lnTo>
                    <a:pt x="819" y="1301"/>
                  </a:lnTo>
                  <a:lnTo>
                    <a:pt x="812" y="1266"/>
                  </a:lnTo>
                  <a:lnTo>
                    <a:pt x="729" y="1272"/>
                  </a:lnTo>
                  <a:lnTo>
                    <a:pt x="747" y="1260"/>
                  </a:lnTo>
                  <a:lnTo>
                    <a:pt x="703" y="1246"/>
                  </a:lnTo>
                  <a:lnTo>
                    <a:pt x="726" y="1241"/>
                  </a:lnTo>
                  <a:lnTo>
                    <a:pt x="695" y="1241"/>
                  </a:lnTo>
                  <a:lnTo>
                    <a:pt x="705" y="1214"/>
                  </a:lnTo>
                  <a:lnTo>
                    <a:pt x="688" y="1218"/>
                  </a:lnTo>
                  <a:lnTo>
                    <a:pt x="632" y="1144"/>
                  </a:lnTo>
                  <a:lnTo>
                    <a:pt x="632" y="1122"/>
                  </a:lnTo>
                  <a:lnTo>
                    <a:pt x="674" y="1096"/>
                  </a:lnTo>
                  <a:lnTo>
                    <a:pt x="655" y="1091"/>
                  </a:lnTo>
                  <a:lnTo>
                    <a:pt x="614" y="1118"/>
                  </a:lnTo>
                  <a:lnTo>
                    <a:pt x="614" y="1062"/>
                  </a:lnTo>
                  <a:lnTo>
                    <a:pt x="574" y="1033"/>
                  </a:lnTo>
                  <a:lnTo>
                    <a:pt x="586" y="989"/>
                  </a:lnTo>
                  <a:lnTo>
                    <a:pt x="562" y="972"/>
                  </a:lnTo>
                  <a:lnTo>
                    <a:pt x="594" y="934"/>
                  </a:lnTo>
                  <a:lnTo>
                    <a:pt x="574" y="929"/>
                  </a:lnTo>
                  <a:lnTo>
                    <a:pt x="647" y="929"/>
                  </a:lnTo>
                  <a:lnTo>
                    <a:pt x="638" y="915"/>
                  </a:lnTo>
                  <a:lnTo>
                    <a:pt x="591" y="917"/>
                  </a:lnTo>
                  <a:lnTo>
                    <a:pt x="662" y="883"/>
                  </a:lnTo>
                  <a:lnTo>
                    <a:pt x="647" y="870"/>
                  </a:lnTo>
                  <a:lnTo>
                    <a:pt x="662" y="833"/>
                  </a:lnTo>
                  <a:lnTo>
                    <a:pt x="604" y="832"/>
                  </a:lnTo>
                  <a:lnTo>
                    <a:pt x="538" y="801"/>
                  </a:lnTo>
                  <a:lnTo>
                    <a:pt x="655" y="818"/>
                  </a:lnTo>
                  <a:lnTo>
                    <a:pt x="635" y="804"/>
                  </a:lnTo>
                  <a:lnTo>
                    <a:pt x="655" y="798"/>
                  </a:lnTo>
                  <a:lnTo>
                    <a:pt x="610" y="775"/>
                  </a:lnTo>
                  <a:lnTo>
                    <a:pt x="625" y="764"/>
                  </a:lnTo>
                  <a:lnTo>
                    <a:pt x="601" y="772"/>
                  </a:lnTo>
                  <a:lnTo>
                    <a:pt x="617" y="757"/>
                  </a:lnTo>
                  <a:lnTo>
                    <a:pt x="587" y="758"/>
                  </a:lnTo>
                  <a:lnTo>
                    <a:pt x="620" y="746"/>
                  </a:lnTo>
                  <a:lnTo>
                    <a:pt x="569" y="727"/>
                  </a:lnTo>
                  <a:lnTo>
                    <a:pt x="557" y="757"/>
                  </a:lnTo>
                  <a:lnTo>
                    <a:pt x="514" y="758"/>
                  </a:lnTo>
                  <a:lnTo>
                    <a:pt x="506" y="746"/>
                  </a:lnTo>
                  <a:lnTo>
                    <a:pt x="535" y="727"/>
                  </a:lnTo>
                  <a:lnTo>
                    <a:pt x="511" y="727"/>
                  </a:lnTo>
                  <a:lnTo>
                    <a:pt x="538" y="680"/>
                  </a:lnTo>
                  <a:lnTo>
                    <a:pt x="509" y="671"/>
                  </a:lnTo>
                  <a:lnTo>
                    <a:pt x="523" y="649"/>
                  </a:lnTo>
                  <a:lnTo>
                    <a:pt x="474" y="590"/>
                  </a:lnTo>
                  <a:lnTo>
                    <a:pt x="491" y="588"/>
                  </a:lnTo>
                  <a:lnTo>
                    <a:pt x="426" y="536"/>
                  </a:lnTo>
                  <a:lnTo>
                    <a:pt x="426" y="518"/>
                  </a:lnTo>
                  <a:lnTo>
                    <a:pt x="354" y="492"/>
                  </a:lnTo>
                  <a:lnTo>
                    <a:pt x="287" y="478"/>
                  </a:lnTo>
                  <a:lnTo>
                    <a:pt x="226" y="502"/>
                  </a:lnTo>
                  <a:lnTo>
                    <a:pt x="178" y="487"/>
                  </a:lnTo>
                  <a:lnTo>
                    <a:pt x="195" y="506"/>
                  </a:lnTo>
                  <a:lnTo>
                    <a:pt x="143" y="497"/>
                  </a:lnTo>
                  <a:lnTo>
                    <a:pt x="99" y="477"/>
                  </a:lnTo>
                  <a:lnTo>
                    <a:pt x="143" y="460"/>
                  </a:lnTo>
                  <a:lnTo>
                    <a:pt x="44" y="441"/>
                  </a:lnTo>
                  <a:lnTo>
                    <a:pt x="80" y="424"/>
                  </a:lnTo>
                  <a:lnTo>
                    <a:pt x="199" y="430"/>
                  </a:lnTo>
                  <a:lnTo>
                    <a:pt x="213" y="424"/>
                  </a:lnTo>
                  <a:lnTo>
                    <a:pt x="194" y="412"/>
                  </a:lnTo>
                  <a:lnTo>
                    <a:pt x="212" y="403"/>
                  </a:lnTo>
                  <a:lnTo>
                    <a:pt x="106" y="410"/>
                  </a:lnTo>
                  <a:lnTo>
                    <a:pt x="0" y="36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0" name="Freeform 343">
              <a:extLst>
                <a:ext uri="{FF2B5EF4-FFF2-40B4-BE49-F238E27FC236}">
                  <a16:creationId xmlns:a16="http://schemas.microsoft.com/office/drawing/2014/main" id="{9E347E8B-E61F-C9EA-F250-FC942BD17D20}"/>
                </a:ext>
              </a:extLst>
            </p:cNvPr>
            <p:cNvSpPr>
              <a:spLocks noChangeAspect="1"/>
            </p:cNvSpPr>
            <p:nvPr/>
          </p:nvSpPr>
          <p:spPr bwMode="auto">
            <a:xfrm>
              <a:off x="3443288" y="2630541"/>
              <a:ext cx="225425" cy="117475"/>
            </a:xfrm>
            <a:custGeom>
              <a:avLst/>
              <a:gdLst>
                <a:gd name="T0" fmla="*/ 0 w 325"/>
                <a:gd name="T1" fmla="*/ 45202 h 147"/>
                <a:gd name="T2" fmla="*/ 20496 w 325"/>
                <a:gd name="T3" fmla="*/ 45202 h 147"/>
                <a:gd name="T4" fmla="*/ 20496 w 325"/>
                <a:gd name="T5" fmla="*/ 45202 h 147"/>
                <a:gd name="T6" fmla="*/ 20496 w 325"/>
                <a:gd name="T7" fmla="*/ 45202 h 147"/>
                <a:gd name="T8" fmla="*/ 20496 w 325"/>
                <a:gd name="T9" fmla="*/ 45202 h 147"/>
                <a:gd name="T10" fmla="*/ 40991 w 325"/>
                <a:gd name="T11" fmla="*/ 45202 h 147"/>
                <a:gd name="T12" fmla="*/ 20496 w 325"/>
                <a:gd name="T13" fmla="*/ 45202 h 147"/>
                <a:gd name="T14" fmla="*/ 40991 w 325"/>
                <a:gd name="T15" fmla="*/ 45202 h 147"/>
                <a:gd name="T16" fmla="*/ 40991 w 325"/>
                <a:gd name="T17" fmla="*/ 45202 h 147"/>
                <a:gd name="T18" fmla="*/ 61486 w 325"/>
                <a:gd name="T19" fmla="*/ 45202 h 147"/>
                <a:gd name="T20" fmla="*/ 61486 w 325"/>
                <a:gd name="T21" fmla="*/ 45202 h 147"/>
                <a:gd name="T22" fmla="*/ 81955 w 325"/>
                <a:gd name="T23" fmla="*/ 45202 h 147"/>
                <a:gd name="T24" fmla="*/ 102450 w 325"/>
                <a:gd name="T25" fmla="*/ 45202 h 147"/>
                <a:gd name="T26" fmla="*/ 102450 w 325"/>
                <a:gd name="T27" fmla="*/ 45202 h 147"/>
                <a:gd name="T28" fmla="*/ 122946 w 325"/>
                <a:gd name="T29" fmla="*/ 45202 h 147"/>
                <a:gd name="T30" fmla="*/ 122946 w 325"/>
                <a:gd name="T31" fmla="*/ 0 h 147"/>
                <a:gd name="T32" fmla="*/ 122946 w 325"/>
                <a:gd name="T33" fmla="*/ 45202 h 147"/>
                <a:gd name="T34" fmla="*/ 143441 w 325"/>
                <a:gd name="T35" fmla="*/ 45202 h 147"/>
                <a:gd name="T36" fmla="*/ 122946 w 325"/>
                <a:gd name="T37" fmla="*/ 45202 h 147"/>
                <a:gd name="T38" fmla="*/ 163937 w 325"/>
                <a:gd name="T39" fmla="*/ 90405 h 147"/>
                <a:gd name="T40" fmla="*/ 143441 w 325"/>
                <a:gd name="T41" fmla="*/ 90405 h 147"/>
                <a:gd name="T42" fmla="*/ 81955 w 325"/>
                <a:gd name="T43" fmla="*/ 135608 h 147"/>
                <a:gd name="T44" fmla="*/ 40991 w 325"/>
                <a:gd name="T45" fmla="*/ 90405 h 147"/>
                <a:gd name="T46" fmla="*/ 40991 w 325"/>
                <a:gd name="T47" fmla="*/ 90405 h 147"/>
                <a:gd name="T48" fmla="*/ 20496 w 325"/>
                <a:gd name="T49" fmla="*/ 90405 h 147"/>
                <a:gd name="T50" fmla="*/ 40991 w 325"/>
                <a:gd name="T51" fmla="*/ 90405 h 147"/>
                <a:gd name="T52" fmla="*/ 40991 w 325"/>
                <a:gd name="T53" fmla="*/ 45202 h 147"/>
                <a:gd name="T54" fmla="*/ 40991 w 325"/>
                <a:gd name="T55" fmla="*/ 45202 h 147"/>
                <a:gd name="T56" fmla="*/ 0 w 325"/>
                <a:gd name="T57" fmla="*/ 45202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147"/>
                <a:gd name="T89" fmla="*/ 325 w 325"/>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147">
                  <a:moveTo>
                    <a:pt x="0" y="52"/>
                  </a:moveTo>
                  <a:lnTo>
                    <a:pt x="22" y="45"/>
                  </a:lnTo>
                  <a:lnTo>
                    <a:pt x="10" y="32"/>
                  </a:lnTo>
                  <a:lnTo>
                    <a:pt x="39" y="41"/>
                  </a:lnTo>
                  <a:lnTo>
                    <a:pt x="24" y="17"/>
                  </a:lnTo>
                  <a:lnTo>
                    <a:pt x="57" y="31"/>
                  </a:lnTo>
                  <a:lnTo>
                    <a:pt x="40" y="1"/>
                  </a:lnTo>
                  <a:lnTo>
                    <a:pt x="92" y="24"/>
                  </a:lnTo>
                  <a:lnTo>
                    <a:pt x="95" y="62"/>
                  </a:lnTo>
                  <a:lnTo>
                    <a:pt x="121" y="19"/>
                  </a:lnTo>
                  <a:lnTo>
                    <a:pt x="148" y="35"/>
                  </a:lnTo>
                  <a:lnTo>
                    <a:pt x="169" y="15"/>
                  </a:lnTo>
                  <a:lnTo>
                    <a:pt x="187" y="42"/>
                  </a:lnTo>
                  <a:lnTo>
                    <a:pt x="183" y="17"/>
                  </a:lnTo>
                  <a:lnTo>
                    <a:pt x="235" y="17"/>
                  </a:lnTo>
                  <a:lnTo>
                    <a:pt x="244" y="0"/>
                  </a:lnTo>
                  <a:lnTo>
                    <a:pt x="265" y="15"/>
                  </a:lnTo>
                  <a:lnTo>
                    <a:pt x="295" y="8"/>
                  </a:lnTo>
                  <a:lnTo>
                    <a:pt x="274" y="19"/>
                  </a:lnTo>
                  <a:lnTo>
                    <a:pt x="325" y="66"/>
                  </a:lnTo>
                  <a:lnTo>
                    <a:pt x="282" y="107"/>
                  </a:lnTo>
                  <a:lnTo>
                    <a:pt x="162" y="147"/>
                  </a:lnTo>
                  <a:lnTo>
                    <a:pt x="56" y="128"/>
                  </a:lnTo>
                  <a:lnTo>
                    <a:pt x="80" y="90"/>
                  </a:lnTo>
                  <a:lnTo>
                    <a:pt x="17" y="77"/>
                  </a:lnTo>
                  <a:lnTo>
                    <a:pt x="80" y="73"/>
                  </a:lnTo>
                  <a:lnTo>
                    <a:pt x="57" y="63"/>
                  </a:lnTo>
                  <a:lnTo>
                    <a:pt x="80" y="52"/>
                  </a:lnTo>
                  <a:lnTo>
                    <a:pt x="0" y="52"/>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1" name="Freeform 357">
              <a:extLst>
                <a:ext uri="{FF2B5EF4-FFF2-40B4-BE49-F238E27FC236}">
                  <a16:creationId xmlns:a16="http://schemas.microsoft.com/office/drawing/2014/main" id="{1B29E90D-F80D-E8CC-31D8-70BBF8245CB1}"/>
                </a:ext>
              </a:extLst>
            </p:cNvPr>
            <p:cNvSpPr>
              <a:spLocks noChangeAspect="1"/>
            </p:cNvSpPr>
            <p:nvPr/>
          </p:nvSpPr>
          <p:spPr bwMode="auto">
            <a:xfrm>
              <a:off x="4083050" y="3284591"/>
              <a:ext cx="239713" cy="261937"/>
            </a:xfrm>
            <a:custGeom>
              <a:avLst/>
              <a:gdLst>
                <a:gd name="T0" fmla="*/ 0 w 344"/>
                <a:gd name="T1" fmla="*/ 96947 h 322"/>
                <a:gd name="T2" fmla="*/ 21050 w 344"/>
                <a:gd name="T3" fmla="*/ 48444 h 322"/>
                <a:gd name="T4" fmla="*/ 21050 w 344"/>
                <a:gd name="T5" fmla="*/ 48444 h 322"/>
                <a:gd name="T6" fmla="*/ 42099 w 344"/>
                <a:gd name="T7" fmla="*/ 48444 h 322"/>
                <a:gd name="T8" fmla="*/ 63149 w 344"/>
                <a:gd name="T9" fmla="*/ 48444 h 322"/>
                <a:gd name="T10" fmla="*/ 84199 w 344"/>
                <a:gd name="T11" fmla="*/ 0 h 322"/>
                <a:gd name="T12" fmla="*/ 105248 w 344"/>
                <a:gd name="T13" fmla="*/ 48444 h 322"/>
                <a:gd name="T14" fmla="*/ 105248 w 344"/>
                <a:gd name="T15" fmla="*/ 48444 h 322"/>
                <a:gd name="T16" fmla="*/ 84199 w 344"/>
                <a:gd name="T17" fmla="*/ 48444 h 322"/>
                <a:gd name="T18" fmla="*/ 84199 w 344"/>
                <a:gd name="T19" fmla="*/ 96947 h 322"/>
                <a:gd name="T20" fmla="*/ 126298 w 344"/>
                <a:gd name="T21" fmla="*/ 145391 h 322"/>
                <a:gd name="T22" fmla="*/ 126298 w 344"/>
                <a:gd name="T23" fmla="*/ 145391 h 322"/>
                <a:gd name="T24" fmla="*/ 126298 w 344"/>
                <a:gd name="T25" fmla="*/ 193893 h 322"/>
                <a:gd name="T26" fmla="*/ 189447 w 344"/>
                <a:gd name="T27" fmla="*/ 193893 h 322"/>
                <a:gd name="T28" fmla="*/ 168397 w 344"/>
                <a:gd name="T29" fmla="*/ 193893 h 322"/>
                <a:gd name="T30" fmla="*/ 168397 w 344"/>
                <a:gd name="T31" fmla="*/ 242338 h 322"/>
                <a:gd name="T32" fmla="*/ 126298 w 344"/>
                <a:gd name="T33" fmla="*/ 290841 h 322"/>
                <a:gd name="T34" fmla="*/ 126298 w 344"/>
                <a:gd name="T35" fmla="*/ 193893 h 322"/>
                <a:gd name="T36" fmla="*/ 63149 w 344"/>
                <a:gd name="T37" fmla="*/ 145391 h 322"/>
                <a:gd name="T38" fmla="*/ 63149 w 344"/>
                <a:gd name="T39" fmla="*/ 96947 h 322"/>
                <a:gd name="T40" fmla="*/ 42099 w 344"/>
                <a:gd name="T41" fmla="*/ 96947 h 322"/>
                <a:gd name="T42" fmla="*/ 21050 w 344"/>
                <a:gd name="T43" fmla="*/ 96947 h 322"/>
                <a:gd name="T44" fmla="*/ 0 w 344"/>
                <a:gd name="T45" fmla="*/ 96947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4"/>
                <a:gd name="T70" fmla="*/ 0 h 322"/>
                <a:gd name="T71" fmla="*/ 344 w 344"/>
                <a:gd name="T72" fmla="*/ 322 h 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4" h="322">
                  <a:moveTo>
                    <a:pt x="0" y="80"/>
                  </a:moveTo>
                  <a:lnTo>
                    <a:pt x="8" y="42"/>
                  </a:lnTo>
                  <a:lnTo>
                    <a:pt x="49" y="25"/>
                  </a:lnTo>
                  <a:lnTo>
                    <a:pt x="68" y="42"/>
                  </a:lnTo>
                  <a:lnTo>
                    <a:pt x="109" y="8"/>
                  </a:lnTo>
                  <a:lnTo>
                    <a:pt x="153" y="0"/>
                  </a:lnTo>
                  <a:lnTo>
                    <a:pt x="204" y="22"/>
                  </a:lnTo>
                  <a:lnTo>
                    <a:pt x="204" y="56"/>
                  </a:lnTo>
                  <a:lnTo>
                    <a:pt x="164" y="63"/>
                  </a:lnTo>
                  <a:lnTo>
                    <a:pt x="167" y="107"/>
                  </a:lnTo>
                  <a:lnTo>
                    <a:pt x="233" y="179"/>
                  </a:lnTo>
                  <a:lnTo>
                    <a:pt x="274" y="184"/>
                  </a:lnTo>
                  <a:lnTo>
                    <a:pt x="270" y="199"/>
                  </a:lnTo>
                  <a:lnTo>
                    <a:pt x="344" y="247"/>
                  </a:lnTo>
                  <a:lnTo>
                    <a:pt x="293" y="240"/>
                  </a:lnTo>
                  <a:lnTo>
                    <a:pt x="303" y="285"/>
                  </a:lnTo>
                  <a:lnTo>
                    <a:pt x="274" y="322"/>
                  </a:lnTo>
                  <a:lnTo>
                    <a:pt x="260" y="249"/>
                  </a:lnTo>
                  <a:lnTo>
                    <a:pt x="131" y="167"/>
                  </a:lnTo>
                  <a:lnTo>
                    <a:pt x="100" y="114"/>
                  </a:lnTo>
                  <a:lnTo>
                    <a:pt x="59" y="96"/>
                  </a:lnTo>
                  <a:lnTo>
                    <a:pt x="22" y="118"/>
                  </a:lnTo>
                  <a:lnTo>
                    <a:pt x="0" y="80"/>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2" name="Freeform 358">
              <a:extLst>
                <a:ext uri="{FF2B5EF4-FFF2-40B4-BE49-F238E27FC236}">
                  <a16:creationId xmlns:a16="http://schemas.microsoft.com/office/drawing/2014/main" id="{1345F4DE-F172-0334-A33F-6EB85DC3C4E6}"/>
                </a:ext>
              </a:extLst>
            </p:cNvPr>
            <p:cNvSpPr>
              <a:spLocks noChangeAspect="1"/>
            </p:cNvSpPr>
            <p:nvPr/>
          </p:nvSpPr>
          <p:spPr bwMode="auto">
            <a:xfrm>
              <a:off x="4113213" y="3452866"/>
              <a:ext cx="31750" cy="61912"/>
            </a:xfrm>
            <a:custGeom>
              <a:avLst/>
              <a:gdLst>
                <a:gd name="T0" fmla="*/ 0 w 42"/>
                <a:gd name="T1" fmla="*/ 46886 h 77"/>
                <a:gd name="T2" fmla="*/ 32570 w 42"/>
                <a:gd name="T3" fmla="*/ 93772 h 77"/>
                <a:gd name="T4" fmla="*/ 32570 w 42"/>
                <a:gd name="T5" fmla="*/ 93772 h 77"/>
                <a:gd name="T6" fmla="*/ 65140 w 42"/>
                <a:gd name="T7" fmla="*/ 46886 h 77"/>
                <a:gd name="T8" fmla="*/ 32570 w 42"/>
                <a:gd name="T9" fmla="*/ 0 h 77"/>
                <a:gd name="T10" fmla="*/ 0 w 42"/>
                <a:gd name="T11" fmla="*/ 46886 h 77"/>
                <a:gd name="T12" fmla="*/ 0 60000 65536"/>
                <a:gd name="T13" fmla="*/ 0 60000 65536"/>
                <a:gd name="T14" fmla="*/ 0 60000 65536"/>
                <a:gd name="T15" fmla="*/ 0 60000 65536"/>
                <a:gd name="T16" fmla="*/ 0 60000 65536"/>
                <a:gd name="T17" fmla="*/ 0 60000 65536"/>
                <a:gd name="T18" fmla="*/ 0 w 42"/>
                <a:gd name="T19" fmla="*/ 0 h 77"/>
                <a:gd name="T20" fmla="*/ 42 w 4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42" h="77">
                  <a:moveTo>
                    <a:pt x="0" y="12"/>
                  </a:moveTo>
                  <a:lnTo>
                    <a:pt x="7" y="72"/>
                  </a:lnTo>
                  <a:lnTo>
                    <a:pt x="27" y="77"/>
                  </a:lnTo>
                  <a:lnTo>
                    <a:pt x="42" y="31"/>
                  </a:lnTo>
                  <a:lnTo>
                    <a:pt x="27" y="0"/>
                  </a:lnTo>
                  <a:lnTo>
                    <a:pt x="0" y="12"/>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3" name="Freeform 359">
              <a:extLst>
                <a:ext uri="{FF2B5EF4-FFF2-40B4-BE49-F238E27FC236}">
                  <a16:creationId xmlns:a16="http://schemas.microsoft.com/office/drawing/2014/main" id="{77A75C1C-70C8-E96D-ED94-DC4F8A5E24A1}"/>
                </a:ext>
              </a:extLst>
            </p:cNvPr>
            <p:cNvSpPr>
              <a:spLocks noChangeAspect="1"/>
            </p:cNvSpPr>
            <p:nvPr/>
          </p:nvSpPr>
          <p:spPr bwMode="auto">
            <a:xfrm>
              <a:off x="4200525" y="3537004"/>
              <a:ext cx="65088" cy="41275"/>
            </a:xfrm>
            <a:custGeom>
              <a:avLst/>
              <a:gdLst>
                <a:gd name="T0" fmla="*/ 0 w 90"/>
                <a:gd name="T1" fmla="*/ 43385 h 52"/>
                <a:gd name="T2" fmla="*/ 51547 w 90"/>
                <a:gd name="T3" fmla="*/ 43385 h 52"/>
                <a:gd name="T4" fmla="*/ 77337 w 90"/>
                <a:gd name="T5" fmla="*/ 0 h 52"/>
                <a:gd name="T6" fmla="*/ 0 w 90"/>
                <a:gd name="T7" fmla="*/ 43385 h 52"/>
                <a:gd name="T8" fmla="*/ 0 60000 65536"/>
                <a:gd name="T9" fmla="*/ 0 60000 65536"/>
                <a:gd name="T10" fmla="*/ 0 60000 65536"/>
                <a:gd name="T11" fmla="*/ 0 60000 65536"/>
                <a:gd name="T12" fmla="*/ 0 w 90"/>
                <a:gd name="T13" fmla="*/ 0 h 52"/>
                <a:gd name="T14" fmla="*/ 90 w 90"/>
                <a:gd name="T15" fmla="*/ 52 h 52"/>
              </a:gdLst>
              <a:ahLst/>
              <a:cxnLst>
                <a:cxn ang="T8">
                  <a:pos x="T0" y="T1"/>
                </a:cxn>
                <a:cxn ang="T9">
                  <a:pos x="T2" y="T3"/>
                </a:cxn>
                <a:cxn ang="T10">
                  <a:pos x="T4" y="T5"/>
                </a:cxn>
                <a:cxn ang="T11">
                  <a:pos x="T6" y="T7"/>
                </a:cxn>
              </a:cxnLst>
              <a:rect l="T12" t="T13" r="T14" b="T15"/>
              <a:pathLst>
                <a:path w="90" h="52">
                  <a:moveTo>
                    <a:pt x="0" y="13"/>
                  </a:moveTo>
                  <a:lnTo>
                    <a:pt x="76" y="52"/>
                  </a:lnTo>
                  <a:lnTo>
                    <a:pt x="90" y="0"/>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4" name="Freeform 367">
              <a:extLst>
                <a:ext uri="{FF2B5EF4-FFF2-40B4-BE49-F238E27FC236}">
                  <a16:creationId xmlns:a16="http://schemas.microsoft.com/office/drawing/2014/main" id="{D0E4DE3F-F5AC-B16D-68BF-53DB6B98701C}"/>
                </a:ext>
              </a:extLst>
            </p:cNvPr>
            <p:cNvSpPr>
              <a:spLocks noChangeAspect="1"/>
            </p:cNvSpPr>
            <p:nvPr/>
          </p:nvSpPr>
          <p:spPr bwMode="auto">
            <a:xfrm>
              <a:off x="4064000" y="3194104"/>
              <a:ext cx="11113" cy="19050"/>
            </a:xfrm>
            <a:custGeom>
              <a:avLst/>
              <a:gdLst>
                <a:gd name="T0" fmla="*/ 0 w 16"/>
                <a:gd name="T1" fmla="*/ 43384 h 24"/>
                <a:gd name="T2" fmla="*/ 22470 w 16"/>
                <a:gd name="T3" fmla="*/ 0 h 24"/>
                <a:gd name="T4" fmla="*/ 22470 w 16"/>
                <a:gd name="T5" fmla="*/ 43384 h 24"/>
                <a:gd name="T6" fmla="*/ 0 w 16"/>
                <a:gd name="T7" fmla="*/ 43384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0"/>
                  </a:moveTo>
                  <a:lnTo>
                    <a:pt x="11" y="0"/>
                  </a:lnTo>
                  <a:lnTo>
                    <a:pt x="16" y="24"/>
                  </a:lnTo>
                  <a:lnTo>
                    <a:pt x="0" y="20"/>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5" name="Freeform 374">
              <a:extLst>
                <a:ext uri="{FF2B5EF4-FFF2-40B4-BE49-F238E27FC236}">
                  <a16:creationId xmlns:a16="http://schemas.microsoft.com/office/drawing/2014/main" id="{484F5855-4388-AC67-64E2-82221AA10DF7}"/>
                </a:ext>
              </a:extLst>
            </p:cNvPr>
            <p:cNvSpPr>
              <a:spLocks noChangeAspect="1"/>
            </p:cNvSpPr>
            <p:nvPr/>
          </p:nvSpPr>
          <p:spPr bwMode="auto">
            <a:xfrm>
              <a:off x="4017963" y="3097266"/>
              <a:ext cx="74613" cy="79375"/>
            </a:xfrm>
            <a:custGeom>
              <a:avLst/>
              <a:gdLst>
                <a:gd name="T0" fmla="*/ 0 w 106"/>
                <a:gd name="T1" fmla="*/ 44278 h 99"/>
                <a:gd name="T2" fmla="*/ 22443 w 106"/>
                <a:gd name="T3" fmla="*/ 0 h 99"/>
                <a:gd name="T4" fmla="*/ 22443 w 106"/>
                <a:gd name="T5" fmla="*/ 0 h 99"/>
                <a:gd name="T6" fmla="*/ 22443 w 106"/>
                <a:gd name="T7" fmla="*/ 0 h 99"/>
                <a:gd name="T8" fmla="*/ 44885 w 106"/>
                <a:gd name="T9" fmla="*/ 0 h 99"/>
                <a:gd name="T10" fmla="*/ 44885 w 106"/>
                <a:gd name="T11" fmla="*/ 0 h 99"/>
                <a:gd name="T12" fmla="*/ 67327 w 106"/>
                <a:gd name="T13" fmla="*/ 0 h 99"/>
                <a:gd name="T14" fmla="*/ 67327 w 106"/>
                <a:gd name="T15" fmla="*/ 0 h 99"/>
                <a:gd name="T16" fmla="*/ 44885 w 106"/>
                <a:gd name="T17" fmla="*/ 0 h 99"/>
                <a:gd name="T18" fmla="*/ 44885 w 106"/>
                <a:gd name="T19" fmla="*/ 44278 h 99"/>
                <a:gd name="T20" fmla="*/ 22443 w 106"/>
                <a:gd name="T21" fmla="*/ 44278 h 99"/>
                <a:gd name="T22" fmla="*/ 0 w 106"/>
                <a:gd name="T23" fmla="*/ 442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99"/>
                <a:gd name="T38" fmla="*/ 106 w 10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99">
                  <a:moveTo>
                    <a:pt x="0" y="74"/>
                  </a:moveTo>
                  <a:lnTo>
                    <a:pt x="41" y="62"/>
                  </a:lnTo>
                  <a:lnTo>
                    <a:pt x="20" y="50"/>
                  </a:lnTo>
                  <a:lnTo>
                    <a:pt x="40" y="16"/>
                  </a:lnTo>
                  <a:lnTo>
                    <a:pt x="57" y="38"/>
                  </a:lnTo>
                  <a:lnTo>
                    <a:pt x="58" y="0"/>
                  </a:lnTo>
                  <a:lnTo>
                    <a:pt x="106" y="0"/>
                  </a:lnTo>
                  <a:lnTo>
                    <a:pt x="102" y="38"/>
                  </a:lnTo>
                  <a:lnTo>
                    <a:pt x="71" y="53"/>
                  </a:lnTo>
                  <a:lnTo>
                    <a:pt x="72" y="99"/>
                  </a:lnTo>
                  <a:lnTo>
                    <a:pt x="43" y="71"/>
                  </a:lnTo>
                  <a:lnTo>
                    <a:pt x="0" y="7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6" name="Freeform 378">
              <a:extLst>
                <a:ext uri="{FF2B5EF4-FFF2-40B4-BE49-F238E27FC236}">
                  <a16:creationId xmlns:a16="http://schemas.microsoft.com/office/drawing/2014/main" id="{525E13CA-C446-EB78-6A8D-7706C7868C9A}"/>
                </a:ext>
              </a:extLst>
            </p:cNvPr>
            <p:cNvSpPr>
              <a:spLocks noChangeAspect="1"/>
            </p:cNvSpPr>
            <p:nvPr/>
          </p:nvSpPr>
          <p:spPr bwMode="auto">
            <a:xfrm>
              <a:off x="4048125" y="2444804"/>
              <a:ext cx="531813" cy="488950"/>
            </a:xfrm>
            <a:custGeom>
              <a:avLst/>
              <a:gdLst>
                <a:gd name="T0" fmla="*/ 21517 w 760"/>
                <a:gd name="T1" fmla="*/ 321128 h 607"/>
                <a:gd name="T2" fmla="*/ 43034 w 760"/>
                <a:gd name="T3" fmla="*/ 321128 h 607"/>
                <a:gd name="T4" fmla="*/ 21517 w 760"/>
                <a:gd name="T5" fmla="*/ 321128 h 607"/>
                <a:gd name="T6" fmla="*/ 43034 w 760"/>
                <a:gd name="T7" fmla="*/ 321128 h 607"/>
                <a:gd name="T8" fmla="*/ 21517 w 760"/>
                <a:gd name="T9" fmla="*/ 367011 h 607"/>
                <a:gd name="T10" fmla="*/ 43034 w 760"/>
                <a:gd name="T11" fmla="*/ 412895 h 607"/>
                <a:gd name="T12" fmla="*/ 86067 w 760"/>
                <a:gd name="T13" fmla="*/ 367011 h 607"/>
                <a:gd name="T14" fmla="*/ 107584 w 760"/>
                <a:gd name="T15" fmla="*/ 367011 h 607"/>
                <a:gd name="T16" fmla="*/ 129101 w 760"/>
                <a:gd name="T17" fmla="*/ 321128 h 607"/>
                <a:gd name="T18" fmla="*/ 107584 w 760"/>
                <a:gd name="T19" fmla="*/ 229417 h 607"/>
                <a:gd name="T20" fmla="*/ 150618 w 760"/>
                <a:gd name="T21" fmla="*/ 183533 h 607"/>
                <a:gd name="T22" fmla="*/ 172106 w 760"/>
                <a:gd name="T23" fmla="*/ 137650 h 607"/>
                <a:gd name="T24" fmla="*/ 215140 w 760"/>
                <a:gd name="T25" fmla="*/ 91767 h 607"/>
                <a:gd name="T26" fmla="*/ 236656 w 760"/>
                <a:gd name="T27" fmla="*/ 91767 h 607"/>
                <a:gd name="T28" fmla="*/ 258173 w 760"/>
                <a:gd name="T29" fmla="*/ 45883 h 607"/>
                <a:gd name="T30" fmla="*/ 279690 w 760"/>
                <a:gd name="T31" fmla="*/ 45883 h 607"/>
                <a:gd name="T32" fmla="*/ 322724 w 760"/>
                <a:gd name="T33" fmla="*/ 45883 h 607"/>
                <a:gd name="T34" fmla="*/ 365757 w 760"/>
                <a:gd name="T35" fmla="*/ 0 h 607"/>
                <a:gd name="T36" fmla="*/ 387274 w 760"/>
                <a:gd name="T37" fmla="*/ 45883 h 607"/>
                <a:gd name="T38" fmla="*/ 387274 w 760"/>
                <a:gd name="T39" fmla="*/ 45883 h 607"/>
                <a:gd name="T40" fmla="*/ 387274 w 760"/>
                <a:gd name="T41" fmla="*/ 0 h 607"/>
                <a:gd name="T42" fmla="*/ 387274 w 760"/>
                <a:gd name="T43" fmla="*/ 0 h 607"/>
                <a:gd name="T44" fmla="*/ 387274 w 760"/>
                <a:gd name="T45" fmla="*/ 0 h 607"/>
                <a:gd name="T46" fmla="*/ 344240 w 760"/>
                <a:gd name="T47" fmla="*/ 0 h 607"/>
                <a:gd name="T48" fmla="*/ 344240 w 760"/>
                <a:gd name="T49" fmla="*/ 0 h 607"/>
                <a:gd name="T50" fmla="*/ 344240 w 760"/>
                <a:gd name="T51" fmla="*/ 0 h 607"/>
                <a:gd name="T52" fmla="*/ 301207 w 760"/>
                <a:gd name="T53" fmla="*/ 0 h 607"/>
                <a:gd name="T54" fmla="*/ 258173 w 760"/>
                <a:gd name="T55" fmla="*/ 45883 h 607"/>
                <a:gd name="T56" fmla="*/ 236656 w 760"/>
                <a:gd name="T57" fmla="*/ 45883 h 607"/>
                <a:gd name="T58" fmla="*/ 236656 w 760"/>
                <a:gd name="T59" fmla="*/ 45883 h 607"/>
                <a:gd name="T60" fmla="*/ 236656 w 760"/>
                <a:gd name="T61" fmla="*/ 45883 h 607"/>
                <a:gd name="T62" fmla="*/ 215140 w 760"/>
                <a:gd name="T63" fmla="*/ 45883 h 607"/>
                <a:gd name="T64" fmla="*/ 193623 w 760"/>
                <a:gd name="T65" fmla="*/ 91767 h 607"/>
                <a:gd name="T66" fmla="*/ 172106 w 760"/>
                <a:gd name="T67" fmla="*/ 91767 h 607"/>
                <a:gd name="T68" fmla="*/ 129101 w 760"/>
                <a:gd name="T69" fmla="*/ 137650 h 607"/>
                <a:gd name="T70" fmla="*/ 86067 w 760"/>
                <a:gd name="T71" fmla="*/ 229417 h 607"/>
                <a:gd name="T72" fmla="*/ 107584 w 760"/>
                <a:gd name="T73" fmla="*/ 229417 h 607"/>
                <a:gd name="T74" fmla="*/ 43034 w 760"/>
                <a:gd name="T75" fmla="*/ 275300 h 607"/>
                <a:gd name="T76" fmla="*/ 21517 w 760"/>
                <a:gd name="T77" fmla="*/ 275300 h 607"/>
                <a:gd name="T78" fmla="*/ 21517 w 760"/>
                <a:gd name="T79" fmla="*/ 275300 h 607"/>
                <a:gd name="T80" fmla="*/ 0 w 760"/>
                <a:gd name="T81" fmla="*/ 321128 h 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0"/>
                <a:gd name="T124" fmla="*/ 0 h 607"/>
                <a:gd name="T125" fmla="*/ 760 w 760"/>
                <a:gd name="T126" fmla="*/ 607 h 6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0" h="607">
                  <a:moveTo>
                    <a:pt x="0" y="456"/>
                  </a:moveTo>
                  <a:lnTo>
                    <a:pt x="3" y="480"/>
                  </a:lnTo>
                  <a:lnTo>
                    <a:pt x="72" y="463"/>
                  </a:lnTo>
                  <a:lnTo>
                    <a:pt x="75" y="473"/>
                  </a:lnTo>
                  <a:lnTo>
                    <a:pt x="2" y="491"/>
                  </a:lnTo>
                  <a:lnTo>
                    <a:pt x="20" y="499"/>
                  </a:lnTo>
                  <a:lnTo>
                    <a:pt x="13" y="533"/>
                  </a:lnTo>
                  <a:lnTo>
                    <a:pt x="61" y="505"/>
                  </a:lnTo>
                  <a:lnTo>
                    <a:pt x="9" y="550"/>
                  </a:lnTo>
                  <a:lnTo>
                    <a:pt x="37" y="550"/>
                  </a:lnTo>
                  <a:lnTo>
                    <a:pt x="20" y="591"/>
                  </a:lnTo>
                  <a:lnTo>
                    <a:pt x="92" y="607"/>
                  </a:lnTo>
                  <a:lnTo>
                    <a:pt x="150" y="569"/>
                  </a:lnTo>
                  <a:lnTo>
                    <a:pt x="162" y="535"/>
                  </a:lnTo>
                  <a:lnTo>
                    <a:pt x="181" y="569"/>
                  </a:lnTo>
                  <a:lnTo>
                    <a:pt x="215" y="525"/>
                  </a:lnTo>
                  <a:lnTo>
                    <a:pt x="208" y="487"/>
                  </a:lnTo>
                  <a:lnTo>
                    <a:pt x="224" y="470"/>
                  </a:lnTo>
                  <a:lnTo>
                    <a:pt x="208" y="453"/>
                  </a:lnTo>
                  <a:lnTo>
                    <a:pt x="211" y="365"/>
                  </a:lnTo>
                  <a:lnTo>
                    <a:pt x="265" y="345"/>
                  </a:lnTo>
                  <a:lnTo>
                    <a:pt x="255" y="317"/>
                  </a:lnTo>
                  <a:lnTo>
                    <a:pt x="279" y="252"/>
                  </a:lnTo>
                  <a:lnTo>
                    <a:pt x="329" y="204"/>
                  </a:lnTo>
                  <a:lnTo>
                    <a:pt x="340" y="164"/>
                  </a:lnTo>
                  <a:lnTo>
                    <a:pt x="377" y="156"/>
                  </a:lnTo>
                  <a:lnTo>
                    <a:pt x="388" y="130"/>
                  </a:lnTo>
                  <a:lnTo>
                    <a:pt x="442" y="137"/>
                  </a:lnTo>
                  <a:lnTo>
                    <a:pt x="443" y="105"/>
                  </a:lnTo>
                  <a:lnTo>
                    <a:pt x="456" y="105"/>
                  </a:lnTo>
                  <a:lnTo>
                    <a:pt x="477" y="89"/>
                  </a:lnTo>
                  <a:lnTo>
                    <a:pt x="511" y="119"/>
                  </a:lnTo>
                  <a:lnTo>
                    <a:pt x="574" y="125"/>
                  </a:lnTo>
                  <a:lnTo>
                    <a:pt x="607" y="106"/>
                  </a:lnTo>
                  <a:lnTo>
                    <a:pt x="616" y="67"/>
                  </a:lnTo>
                  <a:lnTo>
                    <a:pt x="675" y="55"/>
                  </a:lnTo>
                  <a:lnTo>
                    <a:pt x="707" y="71"/>
                  </a:lnTo>
                  <a:lnTo>
                    <a:pt x="702" y="105"/>
                  </a:lnTo>
                  <a:lnTo>
                    <a:pt x="758" y="67"/>
                  </a:lnTo>
                  <a:lnTo>
                    <a:pt x="721" y="71"/>
                  </a:lnTo>
                  <a:lnTo>
                    <a:pt x="731" y="62"/>
                  </a:lnTo>
                  <a:lnTo>
                    <a:pt x="694" y="51"/>
                  </a:lnTo>
                  <a:lnTo>
                    <a:pt x="760" y="33"/>
                  </a:lnTo>
                  <a:lnTo>
                    <a:pt x="707" y="10"/>
                  </a:lnTo>
                  <a:lnTo>
                    <a:pt x="671" y="33"/>
                  </a:lnTo>
                  <a:lnTo>
                    <a:pt x="690" y="3"/>
                  </a:lnTo>
                  <a:lnTo>
                    <a:pt x="661" y="0"/>
                  </a:lnTo>
                  <a:lnTo>
                    <a:pt x="643" y="33"/>
                  </a:lnTo>
                  <a:lnTo>
                    <a:pt x="634" y="35"/>
                  </a:lnTo>
                  <a:lnTo>
                    <a:pt x="634" y="6"/>
                  </a:lnTo>
                  <a:lnTo>
                    <a:pt x="586" y="55"/>
                  </a:lnTo>
                  <a:lnTo>
                    <a:pt x="612" y="11"/>
                  </a:lnTo>
                  <a:lnTo>
                    <a:pt x="586" y="4"/>
                  </a:lnTo>
                  <a:lnTo>
                    <a:pt x="532" y="57"/>
                  </a:lnTo>
                  <a:lnTo>
                    <a:pt x="484" y="41"/>
                  </a:lnTo>
                  <a:lnTo>
                    <a:pt x="497" y="71"/>
                  </a:lnTo>
                  <a:lnTo>
                    <a:pt x="477" y="55"/>
                  </a:lnTo>
                  <a:lnTo>
                    <a:pt x="443" y="91"/>
                  </a:lnTo>
                  <a:lnTo>
                    <a:pt x="448" y="61"/>
                  </a:lnTo>
                  <a:lnTo>
                    <a:pt x="429" y="86"/>
                  </a:lnTo>
                  <a:lnTo>
                    <a:pt x="412" y="68"/>
                  </a:lnTo>
                  <a:lnTo>
                    <a:pt x="423" y="95"/>
                  </a:lnTo>
                  <a:lnTo>
                    <a:pt x="384" y="85"/>
                  </a:lnTo>
                  <a:lnTo>
                    <a:pt x="372" y="120"/>
                  </a:lnTo>
                  <a:lnTo>
                    <a:pt x="337" y="133"/>
                  </a:lnTo>
                  <a:lnTo>
                    <a:pt x="370" y="136"/>
                  </a:lnTo>
                  <a:lnTo>
                    <a:pt x="310" y="153"/>
                  </a:lnTo>
                  <a:lnTo>
                    <a:pt x="299" y="180"/>
                  </a:lnTo>
                  <a:lnTo>
                    <a:pt x="317" y="180"/>
                  </a:lnTo>
                  <a:lnTo>
                    <a:pt x="244" y="222"/>
                  </a:lnTo>
                  <a:lnTo>
                    <a:pt x="215" y="294"/>
                  </a:lnTo>
                  <a:lnTo>
                    <a:pt x="136" y="355"/>
                  </a:lnTo>
                  <a:lnTo>
                    <a:pt x="150" y="371"/>
                  </a:lnTo>
                  <a:lnTo>
                    <a:pt x="186" y="358"/>
                  </a:lnTo>
                  <a:lnTo>
                    <a:pt x="105" y="376"/>
                  </a:lnTo>
                  <a:lnTo>
                    <a:pt x="61" y="400"/>
                  </a:lnTo>
                  <a:lnTo>
                    <a:pt x="72" y="415"/>
                  </a:lnTo>
                  <a:lnTo>
                    <a:pt x="40" y="415"/>
                  </a:lnTo>
                  <a:lnTo>
                    <a:pt x="43" y="434"/>
                  </a:lnTo>
                  <a:lnTo>
                    <a:pt x="4" y="434"/>
                  </a:lnTo>
                  <a:lnTo>
                    <a:pt x="40" y="443"/>
                  </a:lnTo>
                  <a:lnTo>
                    <a:pt x="0" y="45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7" name="Freeform 393">
              <a:extLst>
                <a:ext uri="{FF2B5EF4-FFF2-40B4-BE49-F238E27FC236}">
                  <a16:creationId xmlns:a16="http://schemas.microsoft.com/office/drawing/2014/main" id="{6ADDC91D-FB55-BFD2-4BD9-21EA3CF53DED}"/>
                </a:ext>
              </a:extLst>
            </p:cNvPr>
            <p:cNvSpPr>
              <a:spLocks noChangeAspect="1"/>
            </p:cNvSpPr>
            <p:nvPr/>
          </p:nvSpPr>
          <p:spPr bwMode="auto">
            <a:xfrm>
              <a:off x="3757613" y="3438579"/>
              <a:ext cx="66675" cy="130175"/>
            </a:xfrm>
            <a:custGeom>
              <a:avLst/>
              <a:gdLst>
                <a:gd name="T0" fmla="*/ 0 w 91"/>
                <a:gd name="T1" fmla="*/ 43920 h 163"/>
                <a:gd name="T2" fmla="*/ 27623 w 91"/>
                <a:gd name="T3" fmla="*/ 0 h 163"/>
                <a:gd name="T4" fmla="*/ 82905 w 91"/>
                <a:gd name="T5" fmla="*/ 0 h 163"/>
                <a:gd name="T6" fmla="*/ 55282 w 91"/>
                <a:gd name="T7" fmla="*/ 43920 h 163"/>
                <a:gd name="T8" fmla="*/ 55282 w 91"/>
                <a:gd name="T9" fmla="*/ 87841 h 163"/>
                <a:gd name="T10" fmla="*/ 27623 w 91"/>
                <a:gd name="T11" fmla="*/ 87841 h 163"/>
                <a:gd name="T12" fmla="*/ 27623 w 91"/>
                <a:gd name="T13" fmla="*/ 43920 h 163"/>
                <a:gd name="T14" fmla="*/ 0 w 91"/>
                <a:gd name="T15" fmla="*/ 43920 h 1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63"/>
                <a:gd name="T26" fmla="*/ 91 w 91"/>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63">
                  <a:moveTo>
                    <a:pt x="0" y="106"/>
                  </a:moveTo>
                  <a:lnTo>
                    <a:pt x="14" y="0"/>
                  </a:lnTo>
                  <a:lnTo>
                    <a:pt x="91" y="7"/>
                  </a:lnTo>
                  <a:lnTo>
                    <a:pt x="57" y="74"/>
                  </a:lnTo>
                  <a:lnTo>
                    <a:pt x="57" y="157"/>
                  </a:lnTo>
                  <a:lnTo>
                    <a:pt x="13" y="163"/>
                  </a:lnTo>
                  <a:lnTo>
                    <a:pt x="18" y="113"/>
                  </a:lnTo>
                  <a:lnTo>
                    <a:pt x="0" y="10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8" name="Freeform 410">
              <a:extLst>
                <a:ext uri="{FF2B5EF4-FFF2-40B4-BE49-F238E27FC236}">
                  <a16:creationId xmlns:a16="http://schemas.microsoft.com/office/drawing/2014/main" id="{694F07CD-25E2-D1DE-3BE6-DF0C955E8D1D}"/>
                </a:ext>
              </a:extLst>
            </p:cNvPr>
            <p:cNvSpPr>
              <a:spLocks noChangeAspect="1"/>
            </p:cNvSpPr>
            <p:nvPr/>
          </p:nvSpPr>
          <p:spPr bwMode="auto">
            <a:xfrm>
              <a:off x="3759200" y="3386191"/>
              <a:ext cx="252413" cy="209550"/>
            </a:xfrm>
            <a:custGeom>
              <a:avLst/>
              <a:gdLst>
                <a:gd name="T0" fmla="*/ 0 w 363"/>
                <a:gd name="T1" fmla="*/ 46115 h 260"/>
                <a:gd name="T2" fmla="*/ 20814 w 363"/>
                <a:gd name="T3" fmla="*/ 46115 h 260"/>
                <a:gd name="T4" fmla="*/ 41628 w 363"/>
                <a:gd name="T5" fmla="*/ 46115 h 260"/>
                <a:gd name="T6" fmla="*/ 41628 w 363"/>
                <a:gd name="T7" fmla="*/ 92286 h 260"/>
                <a:gd name="T8" fmla="*/ 41628 w 363"/>
                <a:gd name="T9" fmla="*/ 138401 h 260"/>
                <a:gd name="T10" fmla="*/ 62442 w 363"/>
                <a:gd name="T11" fmla="*/ 184517 h 260"/>
                <a:gd name="T12" fmla="*/ 104069 w 363"/>
                <a:gd name="T13" fmla="*/ 138401 h 260"/>
                <a:gd name="T14" fmla="*/ 124883 w 363"/>
                <a:gd name="T15" fmla="*/ 92286 h 260"/>
                <a:gd name="T16" fmla="*/ 124883 w 363"/>
                <a:gd name="T17" fmla="*/ 92286 h 260"/>
                <a:gd name="T18" fmla="*/ 145669 w 363"/>
                <a:gd name="T19" fmla="*/ 46115 h 260"/>
                <a:gd name="T20" fmla="*/ 187297 w 363"/>
                <a:gd name="T21" fmla="*/ 46115 h 260"/>
                <a:gd name="T22" fmla="*/ 187297 w 363"/>
                <a:gd name="T23" fmla="*/ 46115 h 260"/>
                <a:gd name="T24" fmla="*/ 166483 w 363"/>
                <a:gd name="T25" fmla="*/ 46115 h 260"/>
                <a:gd name="T26" fmla="*/ 166483 w 363"/>
                <a:gd name="T27" fmla="*/ 46115 h 260"/>
                <a:gd name="T28" fmla="*/ 104069 w 363"/>
                <a:gd name="T29" fmla="*/ 46115 h 260"/>
                <a:gd name="T30" fmla="*/ 20814 w 363"/>
                <a:gd name="T31" fmla="*/ 0 h 260"/>
                <a:gd name="T32" fmla="*/ 0 w 363"/>
                <a:gd name="T33" fmla="*/ 46115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60"/>
                <a:gd name="T53" fmla="*/ 363 w 363"/>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60">
                  <a:moveTo>
                    <a:pt x="0" y="23"/>
                  </a:moveTo>
                  <a:lnTo>
                    <a:pt x="13" y="65"/>
                  </a:lnTo>
                  <a:lnTo>
                    <a:pt x="90" y="72"/>
                  </a:lnTo>
                  <a:lnTo>
                    <a:pt x="56" y="139"/>
                  </a:lnTo>
                  <a:lnTo>
                    <a:pt x="56" y="222"/>
                  </a:lnTo>
                  <a:lnTo>
                    <a:pt x="109" y="260"/>
                  </a:lnTo>
                  <a:lnTo>
                    <a:pt x="216" y="236"/>
                  </a:lnTo>
                  <a:lnTo>
                    <a:pt x="274" y="174"/>
                  </a:lnTo>
                  <a:lnTo>
                    <a:pt x="262" y="149"/>
                  </a:lnTo>
                  <a:lnTo>
                    <a:pt x="293" y="102"/>
                  </a:lnTo>
                  <a:lnTo>
                    <a:pt x="361" y="67"/>
                  </a:lnTo>
                  <a:lnTo>
                    <a:pt x="363" y="45"/>
                  </a:lnTo>
                  <a:lnTo>
                    <a:pt x="319" y="41"/>
                  </a:lnTo>
                  <a:lnTo>
                    <a:pt x="309" y="37"/>
                  </a:lnTo>
                  <a:lnTo>
                    <a:pt x="218" y="11"/>
                  </a:lnTo>
                  <a:lnTo>
                    <a:pt x="33" y="0"/>
                  </a:lnTo>
                  <a:lnTo>
                    <a:pt x="0" y="2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99" name="Freeform 412">
              <a:extLst>
                <a:ext uri="{FF2B5EF4-FFF2-40B4-BE49-F238E27FC236}">
                  <a16:creationId xmlns:a16="http://schemas.microsoft.com/office/drawing/2014/main" id="{3F60B8E9-07E1-1489-CD9E-8A9CB4EDEC80}"/>
                </a:ext>
              </a:extLst>
            </p:cNvPr>
            <p:cNvSpPr>
              <a:spLocks noChangeAspect="1"/>
            </p:cNvSpPr>
            <p:nvPr/>
          </p:nvSpPr>
          <p:spPr bwMode="auto">
            <a:xfrm>
              <a:off x="4165600" y="2013004"/>
              <a:ext cx="217488" cy="177800"/>
            </a:xfrm>
            <a:custGeom>
              <a:avLst/>
              <a:gdLst>
                <a:gd name="T0" fmla="*/ 0 w 310"/>
                <a:gd name="T1" fmla="*/ 0 h 221"/>
                <a:gd name="T2" fmla="*/ 21735 w 310"/>
                <a:gd name="T3" fmla="*/ 0 h 221"/>
                <a:gd name="T4" fmla="*/ 21735 w 310"/>
                <a:gd name="T5" fmla="*/ 0 h 221"/>
                <a:gd name="T6" fmla="*/ 21735 w 310"/>
                <a:gd name="T7" fmla="*/ 45416 h 221"/>
                <a:gd name="T8" fmla="*/ 21735 w 310"/>
                <a:gd name="T9" fmla="*/ 45416 h 221"/>
                <a:gd name="T10" fmla="*/ 21735 w 310"/>
                <a:gd name="T11" fmla="*/ 45416 h 221"/>
                <a:gd name="T12" fmla="*/ 43440 w 310"/>
                <a:gd name="T13" fmla="*/ 45416 h 221"/>
                <a:gd name="T14" fmla="*/ 21735 w 310"/>
                <a:gd name="T15" fmla="*/ 45416 h 221"/>
                <a:gd name="T16" fmla="*/ 43440 w 310"/>
                <a:gd name="T17" fmla="*/ 45416 h 221"/>
                <a:gd name="T18" fmla="*/ 65175 w 310"/>
                <a:gd name="T19" fmla="*/ 45416 h 221"/>
                <a:gd name="T20" fmla="*/ 65175 w 310"/>
                <a:gd name="T21" fmla="*/ 45416 h 221"/>
                <a:gd name="T22" fmla="*/ 86910 w 310"/>
                <a:gd name="T23" fmla="*/ 45416 h 221"/>
                <a:gd name="T24" fmla="*/ 86910 w 310"/>
                <a:gd name="T25" fmla="*/ 45416 h 221"/>
                <a:gd name="T26" fmla="*/ 86910 w 310"/>
                <a:gd name="T27" fmla="*/ 45416 h 221"/>
                <a:gd name="T28" fmla="*/ 86910 w 310"/>
                <a:gd name="T29" fmla="*/ 45416 h 221"/>
                <a:gd name="T30" fmla="*/ 108616 w 310"/>
                <a:gd name="T31" fmla="*/ 45416 h 221"/>
                <a:gd name="T32" fmla="*/ 43440 w 310"/>
                <a:gd name="T33" fmla="*/ 90778 h 221"/>
                <a:gd name="T34" fmla="*/ 43440 w 310"/>
                <a:gd name="T35" fmla="*/ 90778 h 221"/>
                <a:gd name="T36" fmla="*/ 86910 w 310"/>
                <a:gd name="T37" fmla="*/ 90778 h 221"/>
                <a:gd name="T38" fmla="*/ 65175 w 310"/>
                <a:gd name="T39" fmla="*/ 90778 h 221"/>
                <a:gd name="T40" fmla="*/ 86910 w 310"/>
                <a:gd name="T41" fmla="*/ 90778 h 221"/>
                <a:gd name="T42" fmla="*/ 43440 w 310"/>
                <a:gd name="T43" fmla="*/ 90778 h 221"/>
                <a:gd name="T44" fmla="*/ 108616 w 310"/>
                <a:gd name="T45" fmla="*/ 136194 h 221"/>
                <a:gd name="T46" fmla="*/ 130350 w 310"/>
                <a:gd name="T47" fmla="*/ 45416 h 221"/>
                <a:gd name="T48" fmla="*/ 173820 w 310"/>
                <a:gd name="T49" fmla="*/ 45416 h 221"/>
                <a:gd name="T50" fmla="*/ 130350 w 310"/>
                <a:gd name="T51" fmla="*/ 0 h 221"/>
                <a:gd name="T52" fmla="*/ 130350 w 310"/>
                <a:gd name="T53" fmla="*/ 0 h 221"/>
                <a:gd name="T54" fmla="*/ 108616 w 310"/>
                <a:gd name="T55" fmla="*/ 0 h 221"/>
                <a:gd name="T56" fmla="*/ 108616 w 310"/>
                <a:gd name="T57" fmla="*/ 0 h 221"/>
                <a:gd name="T58" fmla="*/ 86910 w 310"/>
                <a:gd name="T59" fmla="*/ 0 h 221"/>
                <a:gd name="T60" fmla="*/ 86910 w 310"/>
                <a:gd name="T61" fmla="*/ 0 h 221"/>
                <a:gd name="T62" fmla="*/ 86910 w 310"/>
                <a:gd name="T63" fmla="*/ 45416 h 221"/>
                <a:gd name="T64" fmla="*/ 65175 w 310"/>
                <a:gd name="T65" fmla="*/ 0 h 221"/>
                <a:gd name="T66" fmla="*/ 43440 w 310"/>
                <a:gd name="T67" fmla="*/ 0 h 221"/>
                <a:gd name="T68" fmla="*/ 65175 w 310"/>
                <a:gd name="T69" fmla="*/ 0 h 221"/>
                <a:gd name="T70" fmla="*/ 21735 w 310"/>
                <a:gd name="T71" fmla="*/ 0 h 221"/>
                <a:gd name="T72" fmla="*/ 43440 w 310"/>
                <a:gd name="T73" fmla="*/ 0 h 221"/>
                <a:gd name="T74" fmla="*/ 0 w 310"/>
                <a:gd name="T75" fmla="*/ 0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21"/>
                <a:gd name="T116" fmla="*/ 310 w 310"/>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21">
                  <a:moveTo>
                    <a:pt x="0" y="27"/>
                  </a:moveTo>
                  <a:lnTo>
                    <a:pt x="2" y="54"/>
                  </a:lnTo>
                  <a:lnTo>
                    <a:pt x="34" y="54"/>
                  </a:lnTo>
                  <a:lnTo>
                    <a:pt x="24" y="67"/>
                  </a:lnTo>
                  <a:lnTo>
                    <a:pt x="46" y="75"/>
                  </a:lnTo>
                  <a:lnTo>
                    <a:pt x="17" y="74"/>
                  </a:lnTo>
                  <a:lnTo>
                    <a:pt x="73" y="98"/>
                  </a:lnTo>
                  <a:lnTo>
                    <a:pt x="48" y="106"/>
                  </a:lnTo>
                  <a:lnTo>
                    <a:pt x="65" y="123"/>
                  </a:lnTo>
                  <a:lnTo>
                    <a:pt x="114" y="112"/>
                  </a:lnTo>
                  <a:lnTo>
                    <a:pt x="113" y="89"/>
                  </a:lnTo>
                  <a:lnTo>
                    <a:pt x="137" y="82"/>
                  </a:lnTo>
                  <a:lnTo>
                    <a:pt x="141" y="106"/>
                  </a:lnTo>
                  <a:lnTo>
                    <a:pt x="171" y="89"/>
                  </a:lnTo>
                  <a:lnTo>
                    <a:pt x="165" y="106"/>
                  </a:lnTo>
                  <a:lnTo>
                    <a:pt x="194" y="108"/>
                  </a:lnTo>
                  <a:lnTo>
                    <a:pt x="86" y="133"/>
                  </a:lnTo>
                  <a:lnTo>
                    <a:pt x="90" y="153"/>
                  </a:lnTo>
                  <a:lnTo>
                    <a:pt x="178" y="139"/>
                  </a:lnTo>
                  <a:lnTo>
                    <a:pt x="117" y="156"/>
                  </a:lnTo>
                  <a:lnTo>
                    <a:pt x="154" y="167"/>
                  </a:lnTo>
                  <a:lnTo>
                    <a:pt x="93" y="176"/>
                  </a:lnTo>
                  <a:lnTo>
                    <a:pt x="184" y="221"/>
                  </a:lnTo>
                  <a:lnTo>
                    <a:pt x="240" y="106"/>
                  </a:lnTo>
                  <a:lnTo>
                    <a:pt x="310" y="81"/>
                  </a:lnTo>
                  <a:lnTo>
                    <a:pt x="235" y="61"/>
                  </a:lnTo>
                  <a:lnTo>
                    <a:pt x="223" y="31"/>
                  </a:lnTo>
                  <a:lnTo>
                    <a:pt x="201" y="48"/>
                  </a:lnTo>
                  <a:lnTo>
                    <a:pt x="212" y="23"/>
                  </a:lnTo>
                  <a:lnTo>
                    <a:pt x="158" y="0"/>
                  </a:lnTo>
                  <a:lnTo>
                    <a:pt x="143" y="23"/>
                  </a:lnTo>
                  <a:lnTo>
                    <a:pt x="167" y="75"/>
                  </a:lnTo>
                  <a:lnTo>
                    <a:pt x="109" y="22"/>
                  </a:lnTo>
                  <a:lnTo>
                    <a:pt x="90" y="31"/>
                  </a:lnTo>
                  <a:lnTo>
                    <a:pt x="102" y="60"/>
                  </a:lnTo>
                  <a:lnTo>
                    <a:pt x="46" y="34"/>
                  </a:lnTo>
                  <a:lnTo>
                    <a:pt x="86" y="19"/>
                  </a:lnTo>
                  <a:lnTo>
                    <a:pt x="0" y="27"/>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0" name="Freeform 413">
              <a:extLst>
                <a:ext uri="{FF2B5EF4-FFF2-40B4-BE49-F238E27FC236}">
                  <a16:creationId xmlns:a16="http://schemas.microsoft.com/office/drawing/2014/main" id="{B2AA4F00-8281-C261-85EE-C092A90E9FA8}"/>
                </a:ext>
              </a:extLst>
            </p:cNvPr>
            <p:cNvSpPr>
              <a:spLocks noChangeAspect="1"/>
            </p:cNvSpPr>
            <p:nvPr/>
          </p:nvSpPr>
          <p:spPr bwMode="auto">
            <a:xfrm>
              <a:off x="4305300" y="1987604"/>
              <a:ext cx="195263" cy="74612"/>
            </a:xfrm>
            <a:custGeom>
              <a:avLst/>
              <a:gdLst>
                <a:gd name="T0" fmla="*/ 0 w 282"/>
                <a:gd name="T1" fmla="*/ 43384 h 94"/>
                <a:gd name="T2" fmla="*/ 20402 w 282"/>
                <a:gd name="T3" fmla="*/ 43384 h 94"/>
                <a:gd name="T4" fmla="*/ 20402 w 282"/>
                <a:gd name="T5" fmla="*/ 43384 h 94"/>
                <a:gd name="T6" fmla="*/ 20402 w 282"/>
                <a:gd name="T7" fmla="*/ 43384 h 94"/>
                <a:gd name="T8" fmla="*/ 61180 w 282"/>
                <a:gd name="T9" fmla="*/ 43384 h 94"/>
                <a:gd name="T10" fmla="*/ 40778 w 282"/>
                <a:gd name="T11" fmla="*/ 43384 h 94"/>
                <a:gd name="T12" fmla="*/ 81555 w 282"/>
                <a:gd name="T13" fmla="*/ 43384 h 94"/>
                <a:gd name="T14" fmla="*/ 122360 w 282"/>
                <a:gd name="T15" fmla="*/ 43384 h 94"/>
                <a:gd name="T16" fmla="*/ 142735 w 282"/>
                <a:gd name="T17" fmla="*/ 43384 h 94"/>
                <a:gd name="T18" fmla="*/ 122360 w 282"/>
                <a:gd name="T19" fmla="*/ 43384 h 94"/>
                <a:gd name="T20" fmla="*/ 101957 w 282"/>
                <a:gd name="T21" fmla="*/ 43384 h 94"/>
                <a:gd name="T22" fmla="*/ 101957 w 282"/>
                <a:gd name="T23" fmla="*/ 43384 h 94"/>
                <a:gd name="T24" fmla="*/ 81555 w 282"/>
                <a:gd name="T25" fmla="*/ 43384 h 94"/>
                <a:gd name="T26" fmla="*/ 81555 w 282"/>
                <a:gd name="T27" fmla="*/ 0 h 94"/>
                <a:gd name="T28" fmla="*/ 61180 w 282"/>
                <a:gd name="T29" fmla="*/ 43384 h 94"/>
                <a:gd name="T30" fmla="*/ 40778 w 282"/>
                <a:gd name="T31" fmla="*/ 0 h 94"/>
                <a:gd name="T32" fmla="*/ 40778 w 282"/>
                <a:gd name="T33" fmla="*/ 43384 h 94"/>
                <a:gd name="T34" fmla="*/ 20402 w 282"/>
                <a:gd name="T35" fmla="*/ 43384 h 94"/>
                <a:gd name="T36" fmla="*/ 40778 w 282"/>
                <a:gd name="T37" fmla="*/ 43384 h 94"/>
                <a:gd name="T38" fmla="*/ 0 w 282"/>
                <a:gd name="T39" fmla="*/ 4338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94"/>
                <a:gd name="T62" fmla="*/ 282 w 28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94">
                  <a:moveTo>
                    <a:pt x="0" y="26"/>
                  </a:moveTo>
                  <a:lnTo>
                    <a:pt x="41" y="34"/>
                  </a:lnTo>
                  <a:lnTo>
                    <a:pt x="14" y="44"/>
                  </a:lnTo>
                  <a:lnTo>
                    <a:pt x="26" y="53"/>
                  </a:lnTo>
                  <a:lnTo>
                    <a:pt x="129" y="51"/>
                  </a:lnTo>
                  <a:lnTo>
                    <a:pt x="64" y="64"/>
                  </a:lnTo>
                  <a:lnTo>
                    <a:pt x="167" y="94"/>
                  </a:lnTo>
                  <a:lnTo>
                    <a:pt x="237" y="77"/>
                  </a:lnTo>
                  <a:lnTo>
                    <a:pt x="282" y="44"/>
                  </a:lnTo>
                  <a:lnTo>
                    <a:pt x="269" y="28"/>
                  </a:lnTo>
                  <a:lnTo>
                    <a:pt x="204" y="30"/>
                  </a:lnTo>
                  <a:lnTo>
                    <a:pt x="214" y="13"/>
                  </a:lnTo>
                  <a:lnTo>
                    <a:pt x="160" y="30"/>
                  </a:lnTo>
                  <a:lnTo>
                    <a:pt x="152" y="0"/>
                  </a:lnTo>
                  <a:lnTo>
                    <a:pt x="139" y="37"/>
                  </a:lnTo>
                  <a:lnTo>
                    <a:pt x="64" y="0"/>
                  </a:lnTo>
                  <a:lnTo>
                    <a:pt x="67" y="23"/>
                  </a:lnTo>
                  <a:lnTo>
                    <a:pt x="43" y="13"/>
                  </a:lnTo>
                  <a:lnTo>
                    <a:pt x="54" y="34"/>
                  </a:lnTo>
                  <a:lnTo>
                    <a:pt x="0" y="2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1" name="Freeform 414">
              <a:extLst>
                <a:ext uri="{FF2B5EF4-FFF2-40B4-BE49-F238E27FC236}">
                  <a16:creationId xmlns:a16="http://schemas.microsoft.com/office/drawing/2014/main" id="{5BFFB1AF-AD71-3C68-014D-E2C7A909AD3E}"/>
                </a:ext>
              </a:extLst>
            </p:cNvPr>
            <p:cNvSpPr>
              <a:spLocks noChangeAspect="1"/>
            </p:cNvSpPr>
            <p:nvPr/>
          </p:nvSpPr>
          <p:spPr bwMode="auto">
            <a:xfrm>
              <a:off x="4371975" y="2109841"/>
              <a:ext cx="87313" cy="49212"/>
            </a:xfrm>
            <a:custGeom>
              <a:avLst/>
              <a:gdLst>
                <a:gd name="T0" fmla="*/ 0 w 121"/>
                <a:gd name="T1" fmla="*/ 49464 h 60"/>
                <a:gd name="T2" fmla="*/ 26159 w 121"/>
                <a:gd name="T3" fmla="*/ 49464 h 60"/>
                <a:gd name="T4" fmla="*/ 52284 w 121"/>
                <a:gd name="T5" fmla="*/ 0 h 60"/>
                <a:gd name="T6" fmla="*/ 52284 w 121"/>
                <a:gd name="T7" fmla="*/ 49464 h 60"/>
                <a:gd name="T8" fmla="*/ 104568 w 121"/>
                <a:gd name="T9" fmla="*/ 49464 h 60"/>
                <a:gd name="T10" fmla="*/ 26159 w 121"/>
                <a:gd name="T11" fmla="*/ 49464 h 60"/>
                <a:gd name="T12" fmla="*/ 52284 w 121"/>
                <a:gd name="T13" fmla="*/ 49464 h 60"/>
                <a:gd name="T14" fmla="*/ 0 w 121"/>
                <a:gd name="T15" fmla="*/ 49464 h 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0"/>
                <a:gd name="T26" fmla="*/ 121 w 12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0">
                  <a:moveTo>
                    <a:pt x="0" y="48"/>
                  </a:moveTo>
                  <a:lnTo>
                    <a:pt x="9" y="17"/>
                  </a:lnTo>
                  <a:lnTo>
                    <a:pt x="59" y="0"/>
                  </a:lnTo>
                  <a:lnTo>
                    <a:pt x="67" y="17"/>
                  </a:lnTo>
                  <a:lnTo>
                    <a:pt x="121" y="31"/>
                  </a:lnTo>
                  <a:lnTo>
                    <a:pt x="48" y="60"/>
                  </a:lnTo>
                  <a:lnTo>
                    <a:pt x="59" y="45"/>
                  </a:lnTo>
                  <a:lnTo>
                    <a:pt x="0" y="4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2" name="Freeform 415">
              <a:extLst>
                <a:ext uri="{FF2B5EF4-FFF2-40B4-BE49-F238E27FC236}">
                  <a16:creationId xmlns:a16="http://schemas.microsoft.com/office/drawing/2014/main" id="{D3506BBF-B66B-1550-99C4-AD75AA1F5963}"/>
                </a:ext>
              </a:extLst>
            </p:cNvPr>
            <p:cNvSpPr>
              <a:spLocks noChangeAspect="1"/>
            </p:cNvSpPr>
            <p:nvPr/>
          </p:nvSpPr>
          <p:spPr bwMode="auto">
            <a:xfrm>
              <a:off x="4175125" y="2527354"/>
              <a:ext cx="261938" cy="498475"/>
            </a:xfrm>
            <a:custGeom>
              <a:avLst/>
              <a:gdLst>
                <a:gd name="T0" fmla="*/ 0 w 377"/>
                <a:gd name="T1" fmla="*/ 323934 h 618"/>
                <a:gd name="T2" fmla="*/ 20635 w 377"/>
                <a:gd name="T3" fmla="*/ 416510 h 618"/>
                <a:gd name="T4" fmla="*/ 20635 w 377"/>
                <a:gd name="T5" fmla="*/ 416510 h 618"/>
                <a:gd name="T6" fmla="*/ 20635 w 377"/>
                <a:gd name="T7" fmla="*/ 462771 h 618"/>
                <a:gd name="T8" fmla="*/ 61906 w 377"/>
                <a:gd name="T9" fmla="*/ 462771 h 618"/>
                <a:gd name="T10" fmla="*/ 82513 w 377"/>
                <a:gd name="T11" fmla="*/ 323934 h 618"/>
                <a:gd name="T12" fmla="*/ 61906 w 377"/>
                <a:gd name="T13" fmla="*/ 323934 h 618"/>
                <a:gd name="T14" fmla="*/ 103149 w 377"/>
                <a:gd name="T15" fmla="*/ 323934 h 618"/>
                <a:gd name="T16" fmla="*/ 61906 w 377"/>
                <a:gd name="T17" fmla="*/ 277674 h 618"/>
                <a:gd name="T18" fmla="*/ 103149 w 377"/>
                <a:gd name="T19" fmla="*/ 323934 h 618"/>
                <a:gd name="T20" fmla="*/ 103149 w 377"/>
                <a:gd name="T21" fmla="*/ 277674 h 618"/>
                <a:gd name="T22" fmla="*/ 103149 w 377"/>
                <a:gd name="T23" fmla="*/ 277674 h 618"/>
                <a:gd name="T24" fmla="*/ 61906 w 377"/>
                <a:gd name="T25" fmla="*/ 277674 h 618"/>
                <a:gd name="T26" fmla="*/ 82513 w 377"/>
                <a:gd name="T27" fmla="*/ 277674 h 618"/>
                <a:gd name="T28" fmla="*/ 82513 w 377"/>
                <a:gd name="T29" fmla="*/ 231358 h 618"/>
                <a:gd name="T30" fmla="*/ 144419 w 377"/>
                <a:gd name="T31" fmla="*/ 138837 h 618"/>
                <a:gd name="T32" fmla="*/ 144419 w 377"/>
                <a:gd name="T33" fmla="*/ 138837 h 618"/>
                <a:gd name="T34" fmla="*/ 165054 w 377"/>
                <a:gd name="T35" fmla="*/ 92576 h 618"/>
                <a:gd name="T36" fmla="*/ 185689 w 377"/>
                <a:gd name="T37" fmla="*/ 92576 h 618"/>
                <a:gd name="T38" fmla="*/ 185689 w 377"/>
                <a:gd name="T39" fmla="*/ 46260 h 618"/>
                <a:gd name="T40" fmla="*/ 123784 w 377"/>
                <a:gd name="T41" fmla="*/ 0 h 618"/>
                <a:gd name="T42" fmla="*/ 123784 w 377"/>
                <a:gd name="T43" fmla="*/ 0 h 618"/>
                <a:gd name="T44" fmla="*/ 123784 w 377"/>
                <a:gd name="T45" fmla="*/ 46260 h 618"/>
                <a:gd name="T46" fmla="*/ 103149 w 377"/>
                <a:gd name="T47" fmla="*/ 46260 h 618"/>
                <a:gd name="T48" fmla="*/ 103149 w 377"/>
                <a:gd name="T49" fmla="*/ 46260 h 618"/>
                <a:gd name="T50" fmla="*/ 82513 w 377"/>
                <a:gd name="T51" fmla="*/ 46260 h 618"/>
                <a:gd name="T52" fmla="*/ 61906 w 377"/>
                <a:gd name="T53" fmla="*/ 46260 h 618"/>
                <a:gd name="T54" fmla="*/ 61906 w 377"/>
                <a:gd name="T55" fmla="*/ 92576 h 618"/>
                <a:gd name="T56" fmla="*/ 41270 w 377"/>
                <a:gd name="T57" fmla="*/ 138837 h 618"/>
                <a:gd name="T58" fmla="*/ 41270 w 377"/>
                <a:gd name="T59" fmla="*/ 138837 h 618"/>
                <a:gd name="T60" fmla="*/ 20635 w 377"/>
                <a:gd name="T61" fmla="*/ 231358 h 618"/>
                <a:gd name="T62" fmla="*/ 20635 w 377"/>
                <a:gd name="T63" fmla="*/ 231358 h 618"/>
                <a:gd name="T64" fmla="*/ 20635 w 377"/>
                <a:gd name="T65" fmla="*/ 231358 h 618"/>
                <a:gd name="T66" fmla="*/ 20635 w 377"/>
                <a:gd name="T67" fmla="*/ 231358 h 618"/>
                <a:gd name="T68" fmla="*/ 20635 w 377"/>
                <a:gd name="T69" fmla="*/ 277674 h 618"/>
                <a:gd name="T70" fmla="*/ 0 w 377"/>
                <a:gd name="T71" fmla="*/ 323934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618"/>
                <a:gd name="T110" fmla="*/ 377 w 377"/>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618">
                  <a:moveTo>
                    <a:pt x="0" y="464"/>
                  </a:moveTo>
                  <a:lnTo>
                    <a:pt x="16" y="536"/>
                  </a:lnTo>
                  <a:lnTo>
                    <a:pt x="49" y="568"/>
                  </a:lnTo>
                  <a:lnTo>
                    <a:pt x="44" y="618"/>
                  </a:lnTo>
                  <a:lnTo>
                    <a:pt x="136" y="584"/>
                  </a:lnTo>
                  <a:lnTo>
                    <a:pt x="160" y="486"/>
                  </a:lnTo>
                  <a:lnTo>
                    <a:pt x="143" y="484"/>
                  </a:lnTo>
                  <a:lnTo>
                    <a:pt x="211" y="454"/>
                  </a:lnTo>
                  <a:lnTo>
                    <a:pt x="145" y="445"/>
                  </a:lnTo>
                  <a:lnTo>
                    <a:pt x="196" y="454"/>
                  </a:lnTo>
                  <a:lnTo>
                    <a:pt x="223" y="428"/>
                  </a:lnTo>
                  <a:lnTo>
                    <a:pt x="183" y="396"/>
                  </a:lnTo>
                  <a:lnTo>
                    <a:pt x="145" y="418"/>
                  </a:lnTo>
                  <a:lnTo>
                    <a:pt x="175" y="399"/>
                  </a:lnTo>
                  <a:lnTo>
                    <a:pt x="176" y="310"/>
                  </a:lnTo>
                  <a:lnTo>
                    <a:pt x="303" y="226"/>
                  </a:lnTo>
                  <a:lnTo>
                    <a:pt x="293" y="208"/>
                  </a:lnTo>
                  <a:lnTo>
                    <a:pt x="315" y="165"/>
                  </a:lnTo>
                  <a:lnTo>
                    <a:pt x="377" y="151"/>
                  </a:lnTo>
                  <a:lnTo>
                    <a:pt x="361" y="51"/>
                  </a:lnTo>
                  <a:lnTo>
                    <a:pt x="275" y="0"/>
                  </a:lnTo>
                  <a:lnTo>
                    <a:pt x="262" y="0"/>
                  </a:lnTo>
                  <a:lnTo>
                    <a:pt x="261" y="32"/>
                  </a:lnTo>
                  <a:lnTo>
                    <a:pt x="207" y="25"/>
                  </a:lnTo>
                  <a:lnTo>
                    <a:pt x="196" y="51"/>
                  </a:lnTo>
                  <a:lnTo>
                    <a:pt x="159" y="59"/>
                  </a:lnTo>
                  <a:lnTo>
                    <a:pt x="148" y="99"/>
                  </a:lnTo>
                  <a:lnTo>
                    <a:pt x="98" y="147"/>
                  </a:lnTo>
                  <a:lnTo>
                    <a:pt x="74" y="212"/>
                  </a:lnTo>
                  <a:lnTo>
                    <a:pt x="84" y="240"/>
                  </a:lnTo>
                  <a:lnTo>
                    <a:pt x="30" y="260"/>
                  </a:lnTo>
                  <a:lnTo>
                    <a:pt x="27" y="348"/>
                  </a:lnTo>
                  <a:lnTo>
                    <a:pt x="43" y="365"/>
                  </a:lnTo>
                  <a:lnTo>
                    <a:pt x="27" y="382"/>
                  </a:lnTo>
                  <a:lnTo>
                    <a:pt x="34" y="420"/>
                  </a:lnTo>
                  <a:lnTo>
                    <a:pt x="0" y="46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3" name="Freeform 416">
              <a:extLst>
                <a:ext uri="{FF2B5EF4-FFF2-40B4-BE49-F238E27FC236}">
                  <a16:creationId xmlns:a16="http://schemas.microsoft.com/office/drawing/2014/main" id="{CAE82B64-D890-8E60-5772-7A4B017154AA}"/>
                </a:ext>
              </a:extLst>
            </p:cNvPr>
            <p:cNvSpPr>
              <a:spLocks noChangeAspect="1"/>
            </p:cNvSpPr>
            <p:nvPr/>
          </p:nvSpPr>
          <p:spPr bwMode="auto">
            <a:xfrm>
              <a:off x="4067175" y="3268716"/>
              <a:ext cx="92075" cy="50800"/>
            </a:xfrm>
            <a:custGeom>
              <a:avLst/>
              <a:gdLst>
                <a:gd name="T0" fmla="*/ 0 w 131"/>
                <a:gd name="T1" fmla="*/ 43384 h 64"/>
                <a:gd name="T2" fmla="*/ 21897 w 131"/>
                <a:gd name="T3" fmla="*/ 43384 h 64"/>
                <a:gd name="T4" fmla="*/ 43794 w 131"/>
                <a:gd name="T5" fmla="*/ 43384 h 64"/>
                <a:gd name="T6" fmla="*/ 43794 w 131"/>
                <a:gd name="T7" fmla="*/ 43384 h 64"/>
                <a:gd name="T8" fmla="*/ 65662 w 131"/>
                <a:gd name="T9" fmla="*/ 43384 h 64"/>
                <a:gd name="T10" fmla="*/ 65662 w 131"/>
                <a:gd name="T11" fmla="*/ 43384 h 64"/>
                <a:gd name="T12" fmla="*/ 65662 w 131"/>
                <a:gd name="T13" fmla="*/ 43384 h 64"/>
                <a:gd name="T14" fmla="*/ 65662 w 131"/>
                <a:gd name="T15" fmla="*/ 43384 h 64"/>
                <a:gd name="T16" fmla="*/ 21897 w 131"/>
                <a:gd name="T17" fmla="*/ 0 h 64"/>
                <a:gd name="T18" fmla="*/ 0 w 131"/>
                <a:gd name="T19" fmla="*/ 4338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64"/>
                <a:gd name="T32" fmla="*/ 131 w 13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64">
                  <a:moveTo>
                    <a:pt x="0" y="44"/>
                  </a:moveTo>
                  <a:lnTo>
                    <a:pt x="30" y="64"/>
                  </a:lnTo>
                  <a:lnTo>
                    <a:pt x="71" y="47"/>
                  </a:lnTo>
                  <a:lnTo>
                    <a:pt x="90" y="64"/>
                  </a:lnTo>
                  <a:lnTo>
                    <a:pt x="131" y="30"/>
                  </a:lnTo>
                  <a:lnTo>
                    <a:pt x="105" y="26"/>
                  </a:lnTo>
                  <a:lnTo>
                    <a:pt x="105" y="10"/>
                  </a:lnTo>
                  <a:lnTo>
                    <a:pt x="101" y="7"/>
                  </a:lnTo>
                  <a:lnTo>
                    <a:pt x="44" y="0"/>
                  </a:lnTo>
                  <a:lnTo>
                    <a:pt x="0" y="4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4" name="Freeform 424">
              <a:extLst>
                <a:ext uri="{FF2B5EF4-FFF2-40B4-BE49-F238E27FC236}">
                  <a16:creationId xmlns:a16="http://schemas.microsoft.com/office/drawing/2014/main" id="{44F9E925-5EB1-E70A-D0FF-2B3EC917A525}"/>
                </a:ext>
              </a:extLst>
            </p:cNvPr>
            <p:cNvSpPr>
              <a:spLocks noChangeAspect="1"/>
            </p:cNvSpPr>
            <p:nvPr/>
          </p:nvSpPr>
          <p:spPr bwMode="auto">
            <a:xfrm>
              <a:off x="3736975" y="3036941"/>
              <a:ext cx="87313" cy="111125"/>
            </a:xfrm>
            <a:custGeom>
              <a:avLst/>
              <a:gdLst>
                <a:gd name="T0" fmla="*/ 0 w 119"/>
                <a:gd name="T1" fmla="*/ 44005 h 139"/>
                <a:gd name="T2" fmla="*/ 28050 w 119"/>
                <a:gd name="T3" fmla="*/ 88063 h 139"/>
                <a:gd name="T4" fmla="*/ 28050 w 119"/>
                <a:gd name="T5" fmla="*/ 88063 h 139"/>
                <a:gd name="T6" fmla="*/ 84149 w 119"/>
                <a:gd name="T7" fmla="*/ 44005 h 139"/>
                <a:gd name="T8" fmla="*/ 112199 w 119"/>
                <a:gd name="T9" fmla="*/ 0 h 139"/>
                <a:gd name="T10" fmla="*/ 84149 w 119"/>
                <a:gd name="T11" fmla="*/ 0 h 139"/>
                <a:gd name="T12" fmla="*/ 56100 w 119"/>
                <a:gd name="T13" fmla="*/ 0 h 139"/>
                <a:gd name="T14" fmla="*/ 56100 w 119"/>
                <a:gd name="T15" fmla="*/ 0 h 139"/>
                <a:gd name="T16" fmla="*/ 84149 w 119"/>
                <a:gd name="T17" fmla="*/ 0 h 139"/>
                <a:gd name="T18" fmla="*/ 56100 w 119"/>
                <a:gd name="T19" fmla="*/ 0 h 139"/>
                <a:gd name="T20" fmla="*/ 56100 w 119"/>
                <a:gd name="T21" fmla="*/ 0 h 139"/>
                <a:gd name="T22" fmla="*/ 28050 w 119"/>
                <a:gd name="T23" fmla="*/ 0 h 139"/>
                <a:gd name="T24" fmla="*/ 28050 w 119"/>
                <a:gd name="T25" fmla="*/ 0 h 139"/>
                <a:gd name="T26" fmla="*/ 28050 w 119"/>
                <a:gd name="T27" fmla="*/ 44005 h 139"/>
                <a:gd name="T28" fmla="*/ 28050 w 119"/>
                <a:gd name="T29" fmla="*/ 44005 h 139"/>
                <a:gd name="T30" fmla="*/ 28050 w 119"/>
                <a:gd name="T31" fmla="*/ 44005 h 139"/>
                <a:gd name="T32" fmla="*/ 56100 w 119"/>
                <a:gd name="T33" fmla="*/ 44005 h 139"/>
                <a:gd name="T34" fmla="*/ 0 w 119"/>
                <a:gd name="T35" fmla="*/ 4400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39"/>
                <a:gd name="T56" fmla="*/ 119 w 119"/>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39">
                  <a:moveTo>
                    <a:pt x="0" y="116"/>
                  </a:moveTo>
                  <a:lnTo>
                    <a:pt x="14" y="129"/>
                  </a:lnTo>
                  <a:lnTo>
                    <a:pt x="3" y="139"/>
                  </a:lnTo>
                  <a:lnTo>
                    <a:pt x="110" y="118"/>
                  </a:lnTo>
                  <a:lnTo>
                    <a:pt x="119" y="45"/>
                  </a:lnTo>
                  <a:lnTo>
                    <a:pt x="104" y="29"/>
                  </a:lnTo>
                  <a:lnTo>
                    <a:pt x="72" y="36"/>
                  </a:lnTo>
                  <a:lnTo>
                    <a:pt x="62" y="26"/>
                  </a:lnTo>
                  <a:lnTo>
                    <a:pt x="75" y="9"/>
                  </a:lnTo>
                  <a:lnTo>
                    <a:pt x="62" y="0"/>
                  </a:lnTo>
                  <a:lnTo>
                    <a:pt x="48" y="36"/>
                  </a:lnTo>
                  <a:lnTo>
                    <a:pt x="3" y="45"/>
                  </a:lnTo>
                  <a:lnTo>
                    <a:pt x="17" y="54"/>
                  </a:lnTo>
                  <a:lnTo>
                    <a:pt x="8" y="74"/>
                  </a:lnTo>
                  <a:lnTo>
                    <a:pt x="38" y="77"/>
                  </a:lnTo>
                  <a:lnTo>
                    <a:pt x="11" y="105"/>
                  </a:lnTo>
                  <a:lnTo>
                    <a:pt x="42" y="98"/>
                  </a:lnTo>
                  <a:lnTo>
                    <a:pt x="0" y="116"/>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5" name="Freeform 425">
              <a:extLst>
                <a:ext uri="{FF2B5EF4-FFF2-40B4-BE49-F238E27FC236}">
                  <a16:creationId xmlns:a16="http://schemas.microsoft.com/office/drawing/2014/main" id="{5E0A379F-A971-5926-B424-9CEAC7FF0321}"/>
                </a:ext>
              </a:extLst>
            </p:cNvPr>
            <p:cNvSpPr>
              <a:spLocks noChangeAspect="1"/>
            </p:cNvSpPr>
            <p:nvPr/>
          </p:nvSpPr>
          <p:spPr bwMode="auto">
            <a:xfrm>
              <a:off x="3781425" y="3030591"/>
              <a:ext cx="53975" cy="42862"/>
            </a:xfrm>
            <a:custGeom>
              <a:avLst/>
              <a:gdLst>
                <a:gd name="T0" fmla="*/ 0 w 75"/>
                <a:gd name="T1" fmla="*/ 48549 h 53"/>
                <a:gd name="T2" fmla="*/ 24469 w 75"/>
                <a:gd name="T3" fmla="*/ 48549 h 53"/>
                <a:gd name="T4" fmla="*/ 24469 w 75"/>
                <a:gd name="T5" fmla="*/ 48549 h 53"/>
                <a:gd name="T6" fmla="*/ 48969 w 75"/>
                <a:gd name="T7" fmla="*/ 48549 h 53"/>
                <a:gd name="T8" fmla="*/ 48969 w 75"/>
                <a:gd name="T9" fmla="*/ 48549 h 53"/>
                <a:gd name="T10" fmla="*/ 48969 w 75"/>
                <a:gd name="T11" fmla="*/ 48549 h 53"/>
                <a:gd name="T12" fmla="*/ 24469 w 75"/>
                <a:gd name="T13" fmla="*/ 0 h 53"/>
                <a:gd name="T14" fmla="*/ 24469 w 75"/>
                <a:gd name="T15" fmla="*/ 48549 h 53"/>
                <a:gd name="T16" fmla="*/ 0 w 75"/>
                <a:gd name="T17" fmla="*/ 4854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3"/>
                <a:gd name="T29" fmla="*/ 75 w 7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3">
                  <a:moveTo>
                    <a:pt x="0" y="34"/>
                  </a:moveTo>
                  <a:lnTo>
                    <a:pt x="10" y="44"/>
                  </a:lnTo>
                  <a:lnTo>
                    <a:pt x="42" y="37"/>
                  </a:lnTo>
                  <a:lnTo>
                    <a:pt x="57" y="53"/>
                  </a:lnTo>
                  <a:lnTo>
                    <a:pt x="75" y="34"/>
                  </a:lnTo>
                  <a:lnTo>
                    <a:pt x="58" y="7"/>
                  </a:lnTo>
                  <a:lnTo>
                    <a:pt x="21" y="0"/>
                  </a:lnTo>
                  <a:lnTo>
                    <a:pt x="13" y="17"/>
                  </a:lnTo>
                  <a:lnTo>
                    <a:pt x="0" y="3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6" name="Freeform 426">
              <a:extLst>
                <a:ext uri="{FF2B5EF4-FFF2-40B4-BE49-F238E27FC236}">
                  <a16:creationId xmlns:a16="http://schemas.microsoft.com/office/drawing/2014/main" id="{C04391D3-8303-D13C-FA0A-E1AB6A21582B}"/>
                </a:ext>
              </a:extLst>
            </p:cNvPr>
            <p:cNvSpPr>
              <a:spLocks noChangeAspect="1"/>
            </p:cNvSpPr>
            <p:nvPr/>
          </p:nvSpPr>
          <p:spPr bwMode="auto">
            <a:xfrm>
              <a:off x="3806825" y="2928991"/>
              <a:ext cx="9525" cy="20637"/>
            </a:xfrm>
            <a:custGeom>
              <a:avLst/>
              <a:gdLst>
                <a:gd name="T0" fmla="*/ 0 w 18"/>
                <a:gd name="T1" fmla="*/ 59755 h 24"/>
                <a:gd name="T2" fmla="*/ 0 w 18"/>
                <a:gd name="T3" fmla="*/ 59755 h 24"/>
                <a:gd name="T4" fmla="*/ 0 w 18"/>
                <a:gd name="T5" fmla="*/ 0 h 24"/>
                <a:gd name="T6" fmla="*/ 0 w 18"/>
                <a:gd name="T7" fmla="*/ 59755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0" y="4"/>
                  </a:lnTo>
                  <a:lnTo>
                    <a:pt x="18" y="0"/>
                  </a:lnTo>
                  <a:lnTo>
                    <a:pt x="0" y="24"/>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7" name="Freeform 427">
              <a:extLst>
                <a:ext uri="{FF2B5EF4-FFF2-40B4-BE49-F238E27FC236}">
                  <a16:creationId xmlns:a16="http://schemas.microsoft.com/office/drawing/2014/main" id="{D59E1EB1-C57D-9614-19EC-B7D3FB132623}"/>
                </a:ext>
              </a:extLst>
            </p:cNvPr>
            <p:cNvSpPr>
              <a:spLocks noChangeAspect="1"/>
            </p:cNvSpPr>
            <p:nvPr/>
          </p:nvSpPr>
          <p:spPr bwMode="auto">
            <a:xfrm>
              <a:off x="3810000" y="2951216"/>
              <a:ext cx="14288" cy="12700"/>
            </a:xfrm>
            <a:custGeom>
              <a:avLst/>
              <a:gdLst>
                <a:gd name="T0" fmla="*/ 0 w 18"/>
                <a:gd name="T1" fmla="*/ 43384 h 16"/>
                <a:gd name="T2" fmla="*/ 37426 w 18"/>
                <a:gd name="T3" fmla="*/ 0 h 16"/>
                <a:gd name="T4" fmla="*/ 37426 w 18"/>
                <a:gd name="T5" fmla="*/ 43384 h 16"/>
                <a:gd name="T6" fmla="*/ 0 w 18"/>
                <a:gd name="T7" fmla="*/ 43384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13"/>
                  </a:moveTo>
                  <a:lnTo>
                    <a:pt x="9" y="0"/>
                  </a:lnTo>
                  <a:lnTo>
                    <a:pt x="18" y="16"/>
                  </a:lnTo>
                  <a:lnTo>
                    <a:pt x="0" y="13"/>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8" name="Freeform 428">
              <a:extLst>
                <a:ext uri="{FF2B5EF4-FFF2-40B4-BE49-F238E27FC236}">
                  <a16:creationId xmlns:a16="http://schemas.microsoft.com/office/drawing/2014/main" id="{1D9544B1-4472-89A3-ACC3-751BC3367993}"/>
                </a:ext>
              </a:extLst>
            </p:cNvPr>
            <p:cNvSpPr>
              <a:spLocks noChangeAspect="1"/>
            </p:cNvSpPr>
            <p:nvPr/>
          </p:nvSpPr>
          <p:spPr bwMode="auto">
            <a:xfrm>
              <a:off x="3824288" y="2922641"/>
              <a:ext cx="155575" cy="277812"/>
            </a:xfrm>
            <a:custGeom>
              <a:avLst/>
              <a:gdLst>
                <a:gd name="T0" fmla="*/ 0 w 227"/>
                <a:gd name="T1" fmla="*/ 46490 h 344"/>
                <a:gd name="T2" fmla="*/ 19447 w 227"/>
                <a:gd name="T3" fmla="*/ 46490 h 344"/>
                <a:gd name="T4" fmla="*/ 19447 w 227"/>
                <a:gd name="T5" fmla="*/ 0 h 344"/>
                <a:gd name="T6" fmla="*/ 38920 w 227"/>
                <a:gd name="T7" fmla="*/ 0 h 344"/>
                <a:gd name="T8" fmla="*/ 38920 w 227"/>
                <a:gd name="T9" fmla="*/ 46490 h 344"/>
                <a:gd name="T10" fmla="*/ 58368 w 227"/>
                <a:gd name="T11" fmla="*/ 46490 h 344"/>
                <a:gd name="T12" fmla="*/ 38920 w 227"/>
                <a:gd name="T13" fmla="*/ 46490 h 344"/>
                <a:gd name="T14" fmla="*/ 58368 w 227"/>
                <a:gd name="T15" fmla="*/ 46490 h 344"/>
                <a:gd name="T16" fmla="*/ 77841 w 227"/>
                <a:gd name="T17" fmla="*/ 139527 h 344"/>
                <a:gd name="T18" fmla="*/ 77841 w 227"/>
                <a:gd name="T19" fmla="*/ 139527 h 344"/>
                <a:gd name="T20" fmla="*/ 97288 w 227"/>
                <a:gd name="T21" fmla="*/ 139527 h 344"/>
                <a:gd name="T22" fmla="*/ 77841 w 227"/>
                <a:gd name="T23" fmla="*/ 139527 h 344"/>
                <a:gd name="T24" fmla="*/ 97288 w 227"/>
                <a:gd name="T25" fmla="*/ 139527 h 344"/>
                <a:gd name="T26" fmla="*/ 97288 w 227"/>
                <a:gd name="T27" fmla="*/ 232507 h 344"/>
                <a:gd name="T28" fmla="*/ 97288 w 227"/>
                <a:gd name="T29" fmla="*/ 232507 h 344"/>
                <a:gd name="T30" fmla="*/ 19447 w 227"/>
                <a:gd name="T31" fmla="*/ 232507 h 344"/>
                <a:gd name="T32" fmla="*/ 58368 w 227"/>
                <a:gd name="T33" fmla="*/ 232507 h 344"/>
                <a:gd name="T34" fmla="*/ 38920 w 227"/>
                <a:gd name="T35" fmla="*/ 232507 h 344"/>
                <a:gd name="T36" fmla="*/ 19447 w 227"/>
                <a:gd name="T37" fmla="*/ 232507 h 344"/>
                <a:gd name="T38" fmla="*/ 38920 w 227"/>
                <a:gd name="T39" fmla="*/ 139527 h 344"/>
                <a:gd name="T40" fmla="*/ 19447 w 227"/>
                <a:gd name="T41" fmla="*/ 139527 h 344"/>
                <a:gd name="T42" fmla="*/ 38920 w 227"/>
                <a:gd name="T43" fmla="*/ 139527 h 344"/>
                <a:gd name="T44" fmla="*/ 38920 w 227"/>
                <a:gd name="T45" fmla="*/ 139527 h 344"/>
                <a:gd name="T46" fmla="*/ 38920 w 227"/>
                <a:gd name="T47" fmla="*/ 139527 h 344"/>
                <a:gd name="T48" fmla="*/ 38920 w 227"/>
                <a:gd name="T49" fmla="*/ 139527 h 344"/>
                <a:gd name="T50" fmla="*/ 19447 w 227"/>
                <a:gd name="T51" fmla="*/ 139527 h 344"/>
                <a:gd name="T52" fmla="*/ 19447 w 227"/>
                <a:gd name="T53" fmla="*/ 46490 h 344"/>
                <a:gd name="T54" fmla="*/ 19447 w 227"/>
                <a:gd name="T55" fmla="*/ 139527 h 344"/>
                <a:gd name="T56" fmla="*/ 19447 w 227"/>
                <a:gd name="T57" fmla="*/ 46490 h 344"/>
                <a:gd name="T58" fmla="*/ 0 w 227"/>
                <a:gd name="T59" fmla="*/ 46490 h 3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344"/>
                <a:gd name="T92" fmla="*/ 227 w 227"/>
                <a:gd name="T93" fmla="*/ 344 h 3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344">
                  <a:moveTo>
                    <a:pt x="0" y="81"/>
                  </a:moveTo>
                  <a:lnTo>
                    <a:pt x="9" y="33"/>
                  </a:lnTo>
                  <a:lnTo>
                    <a:pt x="33" y="0"/>
                  </a:lnTo>
                  <a:lnTo>
                    <a:pt x="85" y="0"/>
                  </a:lnTo>
                  <a:lnTo>
                    <a:pt x="56" y="41"/>
                  </a:lnTo>
                  <a:lnTo>
                    <a:pt x="125" y="50"/>
                  </a:lnTo>
                  <a:lnTo>
                    <a:pt x="81" y="106"/>
                  </a:lnTo>
                  <a:lnTo>
                    <a:pt x="133" y="125"/>
                  </a:lnTo>
                  <a:lnTo>
                    <a:pt x="182" y="197"/>
                  </a:lnTo>
                  <a:lnTo>
                    <a:pt x="167" y="201"/>
                  </a:lnTo>
                  <a:lnTo>
                    <a:pt x="190" y="218"/>
                  </a:lnTo>
                  <a:lnTo>
                    <a:pt x="177" y="237"/>
                  </a:lnTo>
                  <a:lnTo>
                    <a:pt x="227" y="239"/>
                  </a:lnTo>
                  <a:lnTo>
                    <a:pt x="196" y="288"/>
                  </a:lnTo>
                  <a:lnTo>
                    <a:pt x="217" y="300"/>
                  </a:lnTo>
                  <a:lnTo>
                    <a:pt x="13" y="344"/>
                  </a:lnTo>
                  <a:lnTo>
                    <a:pt x="104" y="280"/>
                  </a:lnTo>
                  <a:lnTo>
                    <a:pt x="77" y="290"/>
                  </a:lnTo>
                  <a:lnTo>
                    <a:pt x="26" y="272"/>
                  </a:lnTo>
                  <a:lnTo>
                    <a:pt x="64" y="248"/>
                  </a:lnTo>
                  <a:lnTo>
                    <a:pt x="40" y="237"/>
                  </a:lnTo>
                  <a:lnTo>
                    <a:pt x="92" y="211"/>
                  </a:lnTo>
                  <a:lnTo>
                    <a:pt x="98" y="179"/>
                  </a:lnTo>
                  <a:lnTo>
                    <a:pt x="71" y="170"/>
                  </a:lnTo>
                  <a:lnTo>
                    <a:pt x="85" y="152"/>
                  </a:lnTo>
                  <a:lnTo>
                    <a:pt x="32" y="160"/>
                  </a:lnTo>
                  <a:lnTo>
                    <a:pt x="33" y="111"/>
                  </a:lnTo>
                  <a:lnTo>
                    <a:pt x="9" y="135"/>
                  </a:lnTo>
                  <a:lnTo>
                    <a:pt x="23" y="82"/>
                  </a:lnTo>
                  <a:lnTo>
                    <a:pt x="0" y="81"/>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09" name="Freeform 456">
              <a:extLst>
                <a:ext uri="{FF2B5EF4-FFF2-40B4-BE49-F238E27FC236}">
                  <a16:creationId xmlns:a16="http://schemas.microsoft.com/office/drawing/2014/main" id="{9DF2686F-BEA3-D033-5A65-76B9CA4EC609}"/>
                </a:ext>
              </a:extLst>
            </p:cNvPr>
            <p:cNvSpPr>
              <a:spLocks noChangeAspect="1"/>
            </p:cNvSpPr>
            <p:nvPr/>
          </p:nvSpPr>
          <p:spPr bwMode="auto">
            <a:xfrm>
              <a:off x="4608513" y="3608441"/>
              <a:ext cx="46038" cy="26987"/>
            </a:xfrm>
            <a:custGeom>
              <a:avLst/>
              <a:gdLst>
                <a:gd name="T0" fmla="*/ 0 w 70"/>
                <a:gd name="T1" fmla="*/ 0 h 35"/>
                <a:gd name="T2" fmla="*/ 15959 w 70"/>
                <a:gd name="T3" fmla="*/ 0 h 35"/>
                <a:gd name="T4" fmla="*/ 31918 w 70"/>
                <a:gd name="T5" fmla="*/ 0 h 35"/>
                <a:gd name="T6" fmla="*/ 0 w 70"/>
                <a:gd name="T7" fmla="*/ 0 h 35"/>
                <a:gd name="T8" fmla="*/ 0 60000 65536"/>
                <a:gd name="T9" fmla="*/ 0 60000 65536"/>
                <a:gd name="T10" fmla="*/ 0 60000 65536"/>
                <a:gd name="T11" fmla="*/ 0 60000 65536"/>
                <a:gd name="T12" fmla="*/ 0 w 70"/>
                <a:gd name="T13" fmla="*/ 0 h 35"/>
                <a:gd name="T14" fmla="*/ 70 w 70"/>
                <a:gd name="T15" fmla="*/ 35 h 35"/>
              </a:gdLst>
              <a:ahLst/>
              <a:cxnLst>
                <a:cxn ang="T8">
                  <a:pos x="T0" y="T1"/>
                </a:cxn>
                <a:cxn ang="T9">
                  <a:pos x="T2" y="T3"/>
                </a:cxn>
                <a:cxn ang="T10">
                  <a:pos x="T4" y="T5"/>
                </a:cxn>
                <a:cxn ang="T11">
                  <a:pos x="T6" y="T7"/>
                </a:cxn>
              </a:cxnLst>
              <a:rect l="T12" t="T13" r="T14" b="T15"/>
              <a:pathLst>
                <a:path w="70" h="35">
                  <a:moveTo>
                    <a:pt x="0" y="18"/>
                  </a:moveTo>
                  <a:lnTo>
                    <a:pt x="24" y="35"/>
                  </a:lnTo>
                  <a:lnTo>
                    <a:pt x="70" y="0"/>
                  </a:lnTo>
                  <a:lnTo>
                    <a:pt x="0" y="18"/>
                  </a:lnTo>
                  <a:close/>
                </a:path>
              </a:pathLst>
            </a:custGeom>
            <a:grpFill/>
            <a:ln w="9525">
              <a:solidFill>
                <a:srgbClr val="F25C75"/>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110" name="Group 109">
            <a:extLst>
              <a:ext uri="{FF2B5EF4-FFF2-40B4-BE49-F238E27FC236}">
                <a16:creationId xmlns:a16="http://schemas.microsoft.com/office/drawing/2014/main" id="{368A37DD-9375-F5EA-6016-6317886185F4}"/>
              </a:ext>
            </a:extLst>
          </p:cNvPr>
          <p:cNvGrpSpPr/>
          <p:nvPr>
            <p:custDataLst>
              <p:tags r:id="rId5"/>
            </p:custDataLst>
          </p:nvPr>
        </p:nvGrpSpPr>
        <p:grpSpPr>
          <a:xfrm>
            <a:off x="4115378" y="1885370"/>
            <a:ext cx="3538948" cy="1606373"/>
            <a:chOff x="4191000" y="1939979"/>
            <a:chExt cx="3651251" cy="1657349"/>
          </a:xfrm>
          <a:solidFill>
            <a:schemeClr val="bg2"/>
          </a:solidFill>
        </p:grpSpPr>
        <p:sp>
          <p:nvSpPr>
            <p:cNvPr id="111" name="Freeform 276">
              <a:extLst>
                <a:ext uri="{FF2B5EF4-FFF2-40B4-BE49-F238E27FC236}">
                  <a16:creationId xmlns:a16="http://schemas.microsoft.com/office/drawing/2014/main" id="{0757CB65-5CCA-E134-C000-A862E2E2C7E9}"/>
                </a:ext>
              </a:extLst>
            </p:cNvPr>
            <p:cNvSpPr>
              <a:spLocks noChangeAspect="1"/>
            </p:cNvSpPr>
            <p:nvPr/>
          </p:nvSpPr>
          <p:spPr bwMode="auto">
            <a:xfrm>
              <a:off x="4338638" y="3416354"/>
              <a:ext cx="39688" cy="80962"/>
            </a:xfrm>
            <a:custGeom>
              <a:avLst/>
              <a:gdLst>
                <a:gd name="T0" fmla="*/ 0 w 54"/>
                <a:gd name="T1" fmla="*/ 47928 h 99"/>
                <a:gd name="T2" fmla="*/ 27509 w 54"/>
                <a:gd name="T3" fmla="*/ 0 h 99"/>
                <a:gd name="T4" fmla="*/ 27509 w 54"/>
                <a:gd name="T5" fmla="*/ 0 h 99"/>
                <a:gd name="T6" fmla="*/ 54982 w 54"/>
                <a:gd name="T7" fmla="*/ 0 h 99"/>
                <a:gd name="T8" fmla="*/ 27509 w 54"/>
                <a:gd name="T9" fmla="*/ 47928 h 99"/>
                <a:gd name="T10" fmla="*/ 0 w 54"/>
                <a:gd name="T11" fmla="*/ 47928 h 99"/>
                <a:gd name="T12" fmla="*/ 0 60000 65536"/>
                <a:gd name="T13" fmla="*/ 0 60000 65536"/>
                <a:gd name="T14" fmla="*/ 0 60000 65536"/>
                <a:gd name="T15" fmla="*/ 0 60000 65536"/>
                <a:gd name="T16" fmla="*/ 0 60000 65536"/>
                <a:gd name="T17" fmla="*/ 0 60000 65536"/>
                <a:gd name="T18" fmla="*/ 0 w 54"/>
                <a:gd name="T19" fmla="*/ 0 h 99"/>
                <a:gd name="T20" fmla="*/ 54 w 5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4" h="99">
                  <a:moveTo>
                    <a:pt x="0" y="77"/>
                  </a:moveTo>
                  <a:lnTo>
                    <a:pt x="3" y="24"/>
                  </a:lnTo>
                  <a:lnTo>
                    <a:pt x="27" y="0"/>
                  </a:lnTo>
                  <a:lnTo>
                    <a:pt x="54" y="58"/>
                  </a:lnTo>
                  <a:lnTo>
                    <a:pt x="29" y="99"/>
                  </a:lnTo>
                  <a:lnTo>
                    <a:pt x="0" y="77"/>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2" name="Freeform 289">
              <a:extLst>
                <a:ext uri="{FF2B5EF4-FFF2-40B4-BE49-F238E27FC236}">
                  <a16:creationId xmlns:a16="http://schemas.microsoft.com/office/drawing/2014/main" id="{833D8DD7-9866-9C96-D4CE-07B93EE89530}"/>
                </a:ext>
              </a:extLst>
            </p:cNvPr>
            <p:cNvSpPr>
              <a:spLocks noChangeAspect="1"/>
            </p:cNvSpPr>
            <p:nvPr/>
          </p:nvSpPr>
          <p:spPr bwMode="auto">
            <a:xfrm>
              <a:off x="4403725" y="3370316"/>
              <a:ext cx="127000" cy="82550"/>
            </a:xfrm>
            <a:custGeom>
              <a:avLst/>
              <a:gdLst>
                <a:gd name="T0" fmla="*/ 0 w 184"/>
                <a:gd name="T1" fmla="*/ 41732 h 104"/>
                <a:gd name="T2" fmla="*/ 20473 w 184"/>
                <a:gd name="T3" fmla="*/ 0 h 104"/>
                <a:gd name="T4" fmla="*/ 102340 w 184"/>
                <a:gd name="T5" fmla="*/ 0 h 104"/>
                <a:gd name="T6" fmla="*/ 81867 w 184"/>
                <a:gd name="T7" fmla="*/ 0 h 104"/>
                <a:gd name="T8" fmla="*/ 81867 w 184"/>
                <a:gd name="T9" fmla="*/ 41732 h 104"/>
                <a:gd name="T10" fmla="*/ 61420 w 184"/>
                <a:gd name="T11" fmla="*/ 41732 h 104"/>
                <a:gd name="T12" fmla="*/ 40947 w 184"/>
                <a:gd name="T13" fmla="*/ 41732 h 104"/>
                <a:gd name="T14" fmla="*/ 20473 w 184"/>
                <a:gd name="T15" fmla="*/ 41732 h 104"/>
                <a:gd name="T16" fmla="*/ 0 w 184"/>
                <a:gd name="T17" fmla="*/ 4173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04"/>
                <a:gd name="T29" fmla="*/ 184 w 18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04">
                  <a:moveTo>
                    <a:pt x="0" y="71"/>
                  </a:moveTo>
                  <a:lnTo>
                    <a:pt x="10" y="0"/>
                  </a:lnTo>
                  <a:lnTo>
                    <a:pt x="184" y="16"/>
                  </a:lnTo>
                  <a:lnTo>
                    <a:pt x="150" y="60"/>
                  </a:lnTo>
                  <a:lnTo>
                    <a:pt x="164" y="82"/>
                  </a:lnTo>
                  <a:lnTo>
                    <a:pt x="119" y="85"/>
                  </a:lnTo>
                  <a:lnTo>
                    <a:pt x="90" y="104"/>
                  </a:lnTo>
                  <a:lnTo>
                    <a:pt x="18" y="102"/>
                  </a:lnTo>
                  <a:lnTo>
                    <a:pt x="0" y="7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3" name="Freeform 321">
              <a:extLst>
                <a:ext uri="{FF2B5EF4-FFF2-40B4-BE49-F238E27FC236}">
                  <a16:creationId xmlns:a16="http://schemas.microsoft.com/office/drawing/2014/main" id="{E9144EFC-59ED-0C42-43FD-2306F6BB44C6}"/>
                </a:ext>
              </a:extLst>
            </p:cNvPr>
            <p:cNvSpPr>
              <a:spLocks noChangeAspect="1"/>
            </p:cNvSpPr>
            <p:nvPr/>
          </p:nvSpPr>
          <p:spPr bwMode="auto">
            <a:xfrm>
              <a:off x="4191000" y="3163941"/>
              <a:ext cx="212725" cy="101600"/>
            </a:xfrm>
            <a:custGeom>
              <a:avLst/>
              <a:gdLst>
                <a:gd name="T0" fmla="*/ 0 w 307"/>
                <a:gd name="T1" fmla="*/ 46204 h 126"/>
                <a:gd name="T2" fmla="*/ 20090 w 307"/>
                <a:gd name="T3" fmla="*/ 92464 h 126"/>
                <a:gd name="T4" fmla="*/ 60268 w 307"/>
                <a:gd name="T5" fmla="*/ 92464 h 126"/>
                <a:gd name="T6" fmla="*/ 60268 w 307"/>
                <a:gd name="T7" fmla="*/ 92464 h 126"/>
                <a:gd name="T8" fmla="*/ 80357 w 307"/>
                <a:gd name="T9" fmla="*/ 92464 h 126"/>
                <a:gd name="T10" fmla="*/ 120536 w 307"/>
                <a:gd name="T11" fmla="*/ 92464 h 126"/>
                <a:gd name="T12" fmla="*/ 140598 w 307"/>
                <a:gd name="T13" fmla="*/ 92464 h 126"/>
                <a:gd name="T14" fmla="*/ 140598 w 307"/>
                <a:gd name="T15" fmla="*/ 92464 h 126"/>
                <a:gd name="T16" fmla="*/ 100447 w 307"/>
                <a:gd name="T17" fmla="*/ 92464 h 126"/>
                <a:gd name="T18" fmla="*/ 40179 w 307"/>
                <a:gd name="T19" fmla="*/ 46204 h 126"/>
                <a:gd name="T20" fmla="*/ 40179 w 307"/>
                <a:gd name="T21" fmla="*/ 0 h 126"/>
                <a:gd name="T22" fmla="*/ 0 w 307"/>
                <a:gd name="T23" fmla="*/ 46204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26"/>
                <a:gd name="T38" fmla="*/ 307 w 30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26">
                  <a:moveTo>
                    <a:pt x="0" y="31"/>
                  </a:moveTo>
                  <a:lnTo>
                    <a:pt x="52" y="89"/>
                  </a:lnTo>
                  <a:lnTo>
                    <a:pt x="138" y="88"/>
                  </a:lnTo>
                  <a:lnTo>
                    <a:pt x="150" y="115"/>
                  </a:lnTo>
                  <a:lnTo>
                    <a:pt x="191" y="126"/>
                  </a:lnTo>
                  <a:lnTo>
                    <a:pt x="259" y="99"/>
                  </a:lnTo>
                  <a:lnTo>
                    <a:pt x="298" y="104"/>
                  </a:lnTo>
                  <a:lnTo>
                    <a:pt x="307" y="78"/>
                  </a:lnTo>
                  <a:lnTo>
                    <a:pt x="233" y="71"/>
                  </a:lnTo>
                  <a:lnTo>
                    <a:pt x="80" y="13"/>
                  </a:lnTo>
                  <a:lnTo>
                    <a:pt x="63" y="0"/>
                  </a:lnTo>
                  <a:lnTo>
                    <a:pt x="0" y="3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4" name="Freeform 342">
              <a:extLst>
                <a:ext uri="{FF2B5EF4-FFF2-40B4-BE49-F238E27FC236}">
                  <a16:creationId xmlns:a16="http://schemas.microsoft.com/office/drawing/2014/main" id="{760D099E-179E-2D00-FC0F-1BDC22D77CE1}"/>
                </a:ext>
              </a:extLst>
            </p:cNvPr>
            <p:cNvSpPr>
              <a:spLocks noChangeAspect="1"/>
            </p:cNvSpPr>
            <p:nvPr/>
          </p:nvSpPr>
          <p:spPr bwMode="auto">
            <a:xfrm>
              <a:off x="4275138" y="3243316"/>
              <a:ext cx="136525" cy="82550"/>
            </a:xfrm>
            <a:custGeom>
              <a:avLst/>
              <a:gdLst>
                <a:gd name="T0" fmla="*/ 0 w 196"/>
                <a:gd name="T1" fmla="*/ 46887 h 102"/>
                <a:gd name="T2" fmla="*/ 20628 w 196"/>
                <a:gd name="T3" fmla="*/ 46887 h 102"/>
                <a:gd name="T4" fmla="*/ 41257 w 196"/>
                <a:gd name="T5" fmla="*/ 46887 h 102"/>
                <a:gd name="T6" fmla="*/ 61885 w 196"/>
                <a:gd name="T7" fmla="*/ 0 h 102"/>
                <a:gd name="T8" fmla="*/ 82513 w 196"/>
                <a:gd name="T9" fmla="*/ 46887 h 102"/>
                <a:gd name="T10" fmla="*/ 103142 w 196"/>
                <a:gd name="T11" fmla="*/ 46887 h 102"/>
                <a:gd name="T12" fmla="*/ 61885 w 196"/>
                <a:gd name="T13" fmla="*/ 93831 h 102"/>
                <a:gd name="T14" fmla="*/ 41257 w 196"/>
                <a:gd name="T15" fmla="*/ 93831 h 102"/>
                <a:gd name="T16" fmla="*/ 0 w 196"/>
                <a:gd name="T17" fmla="*/ 4688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02"/>
                <a:gd name="T29" fmla="*/ 196 w 19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02">
                  <a:moveTo>
                    <a:pt x="0" y="60"/>
                  </a:moveTo>
                  <a:lnTo>
                    <a:pt x="29" y="16"/>
                  </a:lnTo>
                  <a:lnTo>
                    <a:pt x="70" y="27"/>
                  </a:lnTo>
                  <a:lnTo>
                    <a:pt x="138" y="0"/>
                  </a:lnTo>
                  <a:lnTo>
                    <a:pt x="177" y="5"/>
                  </a:lnTo>
                  <a:lnTo>
                    <a:pt x="196" y="21"/>
                  </a:lnTo>
                  <a:lnTo>
                    <a:pt x="121" y="89"/>
                  </a:lnTo>
                  <a:lnTo>
                    <a:pt x="57" y="102"/>
                  </a:lnTo>
                  <a:lnTo>
                    <a:pt x="0" y="6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5" name="Freeform 392">
              <a:extLst>
                <a:ext uri="{FF2B5EF4-FFF2-40B4-BE49-F238E27FC236}">
                  <a16:creationId xmlns:a16="http://schemas.microsoft.com/office/drawing/2014/main" id="{06000B86-70F2-67F2-2F5E-8B4F623947CE}"/>
                </a:ext>
              </a:extLst>
            </p:cNvPr>
            <p:cNvSpPr>
              <a:spLocks noChangeAspect="1"/>
            </p:cNvSpPr>
            <p:nvPr/>
          </p:nvSpPr>
          <p:spPr bwMode="auto">
            <a:xfrm>
              <a:off x="4233863" y="3046466"/>
              <a:ext cx="203200" cy="180975"/>
            </a:xfrm>
            <a:custGeom>
              <a:avLst/>
              <a:gdLst>
                <a:gd name="T0" fmla="*/ 0 w 293"/>
                <a:gd name="T1" fmla="*/ 49170 h 222"/>
                <a:gd name="T2" fmla="*/ 20541 w 293"/>
                <a:gd name="T3" fmla="*/ 147451 h 222"/>
                <a:gd name="T4" fmla="*/ 82164 w 293"/>
                <a:gd name="T5" fmla="*/ 196621 h 222"/>
                <a:gd name="T6" fmla="*/ 123246 w 293"/>
                <a:gd name="T7" fmla="*/ 196621 h 222"/>
                <a:gd name="T8" fmla="*/ 143787 w 293"/>
                <a:gd name="T9" fmla="*/ 147451 h 222"/>
                <a:gd name="T10" fmla="*/ 123246 w 293"/>
                <a:gd name="T11" fmla="*/ 98340 h 222"/>
                <a:gd name="T12" fmla="*/ 143787 w 293"/>
                <a:gd name="T13" fmla="*/ 98340 h 222"/>
                <a:gd name="T14" fmla="*/ 123246 w 293"/>
                <a:gd name="T15" fmla="*/ 49170 h 222"/>
                <a:gd name="T16" fmla="*/ 82164 w 293"/>
                <a:gd name="T17" fmla="*/ 49170 h 222"/>
                <a:gd name="T18" fmla="*/ 41082 w 293"/>
                <a:gd name="T19" fmla="*/ 0 h 222"/>
                <a:gd name="T20" fmla="*/ 0 w 293"/>
                <a:gd name="T21" fmla="*/ 4917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222"/>
                <a:gd name="T35" fmla="*/ 293 w 29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222">
                  <a:moveTo>
                    <a:pt x="0" y="41"/>
                  </a:moveTo>
                  <a:lnTo>
                    <a:pt x="18" y="157"/>
                  </a:lnTo>
                  <a:lnTo>
                    <a:pt x="171" y="215"/>
                  </a:lnTo>
                  <a:lnTo>
                    <a:pt x="245" y="222"/>
                  </a:lnTo>
                  <a:lnTo>
                    <a:pt x="293" y="164"/>
                  </a:lnTo>
                  <a:lnTo>
                    <a:pt x="267" y="98"/>
                  </a:lnTo>
                  <a:lnTo>
                    <a:pt x="287" y="81"/>
                  </a:lnTo>
                  <a:lnTo>
                    <a:pt x="275" y="30"/>
                  </a:lnTo>
                  <a:lnTo>
                    <a:pt x="164" y="13"/>
                  </a:lnTo>
                  <a:lnTo>
                    <a:pt x="91" y="0"/>
                  </a:lnTo>
                  <a:lnTo>
                    <a:pt x="0" y="4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6" name="Freeform 394">
              <a:extLst>
                <a:ext uri="{FF2B5EF4-FFF2-40B4-BE49-F238E27FC236}">
                  <a16:creationId xmlns:a16="http://schemas.microsoft.com/office/drawing/2014/main" id="{044204F8-4DCB-FC5A-E9C5-3B9ABA1801A3}"/>
                </a:ext>
              </a:extLst>
            </p:cNvPr>
            <p:cNvSpPr>
              <a:spLocks noChangeAspect="1"/>
            </p:cNvSpPr>
            <p:nvPr/>
          </p:nvSpPr>
          <p:spPr bwMode="auto">
            <a:xfrm>
              <a:off x="4359275" y="3251254"/>
              <a:ext cx="193675" cy="130175"/>
            </a:xfrm>
            <a:custGeom>
              <a:avLst/>
              <a:gdLst>
                <a:gd name="T0" fmla="*/ 0 w 279"/>
                <a:gd name="T1" fmla="*/ 43920 h 163"/>
                <a:gd name="T2" fmla="*/ 40978 w 279"/>
                <a:gd name="T3" fmla="*/ 87841 h 163"/>
                <a:gd name="T4" fmla="*/ 122962 w 279"/>
                <a:gd name="T5" fmla="*/ 87841 h 163"/>
                <a:gd name="T6" fmla="*/ 143465 w 279"/>
                <a:gd name="T7" fmla="*/ 43920 h 163"/>
                <a:gd name="T8" fmla="*/ 122962 w 279"/>
                <a:gd name="T9" fmla="*/ 43920 h 163"/>
                <a:gd name="T10" fmla="*/ 102487 w 279"/>
                <a:gd name="T11" fmla="*/ 0 h 163"/>
                <a:gd name="T12" fmla="*/ 102487 w 279"/>
                <a:gd name="T13" fmla="*/ 0 h 163"/>
                <a:gd name="T14" fmla="*/ 40978 w 279"/>
                <a:gd name="T15" fmla="*/ 0 h 163"/>
                <a:gd name="T16" fmla="*/ 0 w 279"/>
                <a:gd name="T17" fmla="*/ 439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63"/>
                <a:gd name="T29" fmla="*/ 279 w 27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63">
                  <a:moveTo>
                    <a:pt x="0" y="79"/>
                  </a:moveTo>
                  <a:lnTo>
                    <a:pt x="75" y="147"/>
                  </a:lnTo>
                  <a:lnTo>
                    <a:pt x="249" y="163"/>
                  </a:lnTo>
                  <a:lnTo>
                    <a:pt x="279" y="106"/>
                  </a:lnTo>
                  <a:lnTo>
                    <a:pt x="235" y="102"/>
                  </a:lnTo>
                  <a:lnTo>
                    <a:pt x="230" y="54"/>
                  </a:lnTo>
                  <a:lnTo>
                    <a:pt x="191" y="0"/>
                  </a:lnTo>
                  <a:lnTo>
                    <a:pt x="75" y="11"/>
                  </a:lnTo>
                  <a:lnTo>
                    <a:pt x="0" y="7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7" name="Freeform 397">
              <a:extLst>
                <a:ext uri="{FF2B5EF4-FFF2-40B4-BE49-F238E27FC236}">
                  <a16:creationId xmlns:a16="http://schemas.microsoft.com/office/drawing/2014/main" id="{1253AAFB-EFE2-2021-985E-0919036F3B22}"/>
                </a:ext>
              </a:extLst>
            </p:cNvPr>
            <p:cNvSpPr>
              <a:spLocks noChangeAspect="1"/>
            </p:cNvSpPr>
            <p:nvPr/>
          </p:nvSpPr>
          <p:spPr bwMode="auto">
            <a:xfrm>
              <a:off x="4900613" y="1968554"/>
              <a:ext cx="101600" cy="49212"/>
            </a:xfrm>
            <a:custGeom>
              <a:avLst/>
              <a:gdLst>
                <a:gd name="T0" fmla="*/ 0 w 146"/>
                <a:gd name="T1" fmla="*/ 43384 h 62"/>
                <a:gd name="T2" fmla="*/ 20978 w 146"/>
                <a:gd name="T3" fmla="*/ 43384 h 62"/>
                <a:gd name="T4" fmla="*/ 20978 w 146"/>
                <a:gd name="T5" fmla="*/ 43384 h 62"/>
                <a:gd name="T6" fmla="*/ 62908 w 146"/>
                <a:gd name="T7" fmla="*/ 0 h 62"/>
                <a:gd name="T8" fmla="*/ 62908 w 146"/>
                <a:gd name="T9" fmla="*/ 43384 h 62"/>
                <a:gd name="T10" fmla="*/ 62908 w 146"/>
                <a:gd name="T11" fmla="*/ 43384 h 62"/>
                <a:gd name="T12" fmla="*/ 62908 w 146"/>
                <a:gd name="T13" fmla="*/ 43384 h 62"/>
                <a:gd name="T14" fmla="*/ 41929 w 146"/>
                <a:gd name="T15" fmla="*/ 43384 h 62"/>
                <a:gd name="T16" fmla="*/ 20978 w 146"/>
                <a:gd name="T17" fmla="*/ 43384 h 62"/>
                <a:gd name="T18" fmla="*/ 20978 w 146"/>
                <a:gd name="T19" fmla="*/ 43384 h 62"/>
                <a:gd name="T20" fmla="*/ 0 w 146"/>
                <a:gd name="T21" fmla="*/ 43384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62"/>
                <a:gd name="T35" fmla="*/ 146 w 14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62">
                  <a:moveTo>
                    <a:pt x="0" y="44"/>
                  </a:moveTo>
                  <a:lnTo>
                    <a:pt x="30" y="30"/>
                  </a:lnTo>
                  <a:lnTo>
                    <a:pt x="8" y="17"/>
                  </a:lnTo>
                  <a:lnTo>
                    <a:pt x="112" y="0"/>
                  </a:lnTo>
                  <a:lnTo>
                    <a:pt x="131" y="2"/>
                  </a:lnTo>
                  <a:lnTo>
                    <a:pt x="111" y="17"/>
                  </a:lnTo>
                  <a:lnTo>
                    <a:pt x="146" y="17"/>
                  </a:lnTo>
                  <a:lnTo>
                    <a:pt x="53" y="52"/>
                  </a:lnTo>
                  <a:lnTo>
                    <a:pt x="30" y="62"/>
                  </a:lnTo>
                  <a:lnTo>
                    <a:pt x="36" y="47"/>
                  </a:lnTo>
                  <a:lnTo>
                    <a:pt x="0" y="44"/>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8" name="Freeform 398">
              <a:extLst>
                <a:ext uri="{FF2B5EF4-FFF2-40B4-BE49-F238E27FC236}">
                  <a16:creationId xmlns:a16="http://schemas.microsoft.com/office/drawing/2014/main" id="{C9D2656E-6710-2CC8-79DD-8DD3AC8077F0}"/>
                </a:ext>
              </a:extLst>
            </p:cNvPr>
            <p:cNvSpPr>
              <a:spLocks noChangeAspect="1"/>
            </p:cNvSpPr>
            <p:nvPr/>
          </p:nvSpPr>
          <p:spPr bwMode="auto">
            <a:xfrm>
              <a:off x="4930775" y="2511479"/>
              <a:ext cx="39688" cy="25400"/>
            </a:xfrm>
            <a:custGeom>
              <a:avLst/>
              <a:gdLst>
                <a:gd name="T0" fmla="*/ 0 w 58"/>
                <a:gd name="T1" fmla="*/ 52494 h 31"/>
                <a:gd name="T2" fmla="*/ 19115 w 58"/>
                <a:gd name="T3" fmla="*/ 0 h 31"/>
                <a:gd name="T4" fmla="*/ 38256 w 58"/>
                <a:gd name="T5" fmla="*/ 52494 h 31"/>
                <a:gd name="T6" fmla="*/ 0 w 58"/>
                <a:gd name="T7" fmla="*/ 52494 h 31"/>
                <a:gd name="T8" fmla="*/ 0 60000 65536"/>
                <a:gd name="T9" fmla="*/ 0 60000 65536"/>
                <a:gd name="T10" fmla="*/ 0 60000 65536"/>
                <a:gd name="T11" fmla="*/ 0 60000 65536"/>
                <a:gd name="T12" fmla="*/ 0 w 58"/>
                <a:gd name="T13" fmla="*/ 0 h 31"/>
                <a:gd name="T14" fmla="*/ 58 w 58"/>
                <a:gd name="T15" fmla="*/ 31 h 31"/>
              </a:gdLst>
              <a:ahLst/>
              <a:cxnLst>
                <a:cxn ang="T8">
                  <a:pos x="T0" y="T1"/>
                </a:cxn>
                <a:cxn ang="T9">
                  <a:pos x="T2" y="T3"/>
                </a:cxn>
                <a:cxn ang="T10">
                  <a:pos x="T4" y="T5"/>
                </a:cxn>
                <a:cxn ang="T11">
                  <a:pos x="T6" y="T7"/>
                </a:cxn>
              </a:cxnLst>
              <a:rect l="T12" t="T13" r="T14" b="T15"/>
              <a:pathLst>
                <a:path w="58" h="31">
                  <a:moveTo>
                    <a:pt x="0" y="31"/>
                  </a:moveTo>
                  <a:lnTo>
                    <a:pt x="17" y="0"/>
                  </a:lnTo>
                  <a:lnTo>
                    <a:pt x="58" y="17"/>
                  </a:lnTo>
                  <a:lnTo>
                    <a:pt x="0" y="3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19" name="Freeform 399">
              <a:extLst>
                <a:ext uri="{FF2B5EF4-FFF2-40B4-BE49-F238E27FC236}">
                  <a16:creationId xmlns:a16="http://schemas.microsoft.com/office/drawing/2014/main" id="{BF08FBC5-1D3F-9FA9-8425-4EDBE882A3D8}"/>
                </a:ext>
              </a:extLst>
            </p:cNvPr>
            <p:cNvSpPr>
              <a:spLocks noChangeAspect="1"/>
            </p:cNvSpPr>
            <p:nvPr/>
          </p:nvSpPr>
          <p:spPr bwMode="auto">
            <a:xfrm>
              <a:off x="5000625" y="2347966"/>
              <a:ext cx="127000" cy="111125"/>
            </a:xfrm>
            <a:custGeom>
              <a:avLst/>
              <a:gdLst>
                <a:gd name="T0" fmla="*/ 0 w 180"/>
                <a:gd name="T1" fmla="*/ 101885 h 135"/>
                <a:gd name="T2" fmla="*/ 22424 w 180"/>
                <a:gd name="T3" fmla="*/ 101885 h 135"/>
                <a:gd name="T4" fmla="*/ 22424 w 180"/>
                <a:gd name="T5" fmla="*/ 101885 h 135"/>
                <a:gd name="T6" fmla="*/ 44848 w 180"/>
                <a:gd name="T7" fmla="*/ 101885 h 135"/>
                <a:gd name="T8" fmla="*/ 44848 w 180"/>
                <a:gd name="T9" fmla="*/ 101885 h 135"/>
                <a:gd name="T10" fmla="*/ 44848 w 180"/>
                <a:gd name="T11" fmla="*/ 152798 h 135"/>
                <a:gd name="T12" fmla="*/ 112149 w 180"/>
                <a:gd name="T13" fmla="*/ 152798 h 135"/>
                <a:gd name="T14" fmla="*/ 89726 w 180"/>
                <a:gd name="T15" fmla="*/ 101885 h 135"/>
                <a:gd name="T16" fmla="*/ 67302 w 180"/>
                <a:gd name="T17" fmla="*/ 101885 h 135"/>
                <a:gd name="T18" fmla="*/ 67302 w 180"/>
                <a:gd name="T19" fmla="*/ 50912 h 135"/>
                <a:gd name="T20" fmla="*/ 89726 w 180"/>
                <a:gd name="T21" fmla="*/ 0 h 135"/>
                <a:gd name="T22" fmla="*/ 22424 w 180"/>
                <a:gd name="T23" fmla="*/ 50912 h 135"/>
                <a:gd name="T24" fmla="*/ 22424 w 180"/>
                <a:gd name="T25" fmla="*/ 101885 h 135"/>
                <a:gd name="T26" fmla="*/ 0 w 180"/>
                <a:gd name="T27" fmla="*/ 101885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35"/>
                <a:gd name="T44" fmla="*/ 180 w 18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35">
                  <a:moveTo>
                    <a:pt x="0" y="66"/>
                  </a:moveTo>
                  <a:lnTo>
                    <a:pt x="14" y="96"/>
                  </a:lnTo>
                  <a:lnTo>
                    <a:pt x="35" y="86"/>
                  </a:lnTo>
                  <a:lnTo>
                    <a:pt x="55" y="106"/>
                  </a:lnTo>
                  <a:lnTo>
                    <a:pt x="73" y="96"/>
                  </a:lnTo>
                  <a:lnTo>
                    <a:pt x="66" y="130"/>
                  </a:lnTo>
                  <a:lnTo>
                    <a:pt x="180" y="135"/>
                  </a:lnTo>
                  <a:lnTo>
                    <a:pt x="136" y="111"/>
                  </a:lnTo>
                  <a:lnTo>
                    <a:pt x="115" y="69"/>
                  </a:lnTo>
                  <a:lnTo>
                    <a:pt x="117" y="25"/>
                  </a:lnTo>
                  <a:lnTo>
                    <a:pt x="144" y="0"/>
                  </a:lnTo>
                  <a:lnTo>
                    <a:pt x="47" y="10"/>
                  </a:lnTo>
                  <a:lnTo>
                    <a:pt x="22" y="66"/>
                  </a:lnTo>
                  <a:lnTo>
                    <a:pt x="0" y="66"/>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0" name="Freeform 400">
              <a:extLst>
                <a:ext uri="{FF2B5EF4-FFF2-40B4-BE49-F238E27FC236}">
                  <a16:creationId xmlns:a16="http://schemas.microsoft.com/office/drawing/2014/main" id="{719BE661-34ED-39AF-8619-E9B47B720018}"/>
                </a:ext>
              </a:extLst>
            </p:cNvPr>
            <p:cNvSpPr>
              <a:spLocks noChangeAspect="1"/>
            </p:cNvSpPr>
            <p:nvPr/>
          </p:nvSpPr>
          <p:spPr bwMode="auto">
            <a:xfrm>
              <a:off x="5046663" y="2173341"/>
              <a:ext cx="312738" cy="174625"/>
            </a:xfrm>
            <a:custGeom>
              <a:avLst/>
              <a:gdLst>
                <a:gd name="T0" fmla="*/ 0 w 452"/>
                <a:gd name="T1" fmla="*/ 135047 h 218"/>
                <a:gd name="T2" fmla="*/ 20234 w 452"/>
                <a:gd name="T3" fmla="*/ 135047 h 218"/>
                <a:gd name="T4" fmla="*/ 20234 w 452"/>
                <a:gd name="T5" fmla="*/ 135047 h 218"/>
                <a:gd name="T6" fmla="*/ 40441 w 452"/>
                <a:gd name="T7" fmla="*/ 135047 h 218"/>
                <a:gd name="T8" fmla="*/ 40441 w 452"/>
                <a:gd name="T9" fmla="*/ 135047 h 218"/>
                <a:gd name="T10" fmla="*/ 60675 w 452"/>
                <a:gd name="T11" fmla="*/ 135047 h 218"/>
                <a:gd name="T12" fmla="*/ 40441 w 452"/>
                <a:gd name="T13" fmla="*/ 135047 h 218"/>
                <a:gd name="T14" fmla="*/ 60675 w 452"/>
                <a:gd name="T15" fmla="*/ 135047 h 218"/>
                <a:gd name="T16" fmla="*/ 60675 w 452"/>
                <a:gd name="T17" fmla="*/ 135047 h 218"/>
                <a:gd name="T18" fmla="*/ 60675 w 452"/>
                <a:gd name="T19" fmla="*/ 135047 h 218"/>
                <a:gd name="T20" fmla="*/ 80909 w 452"/>
                <a:gd name="T21" fmla="*/ 135047 h 218"/>
                <a:gd name="T22" fmla="*/ 60675 w 452"/>
                <a:gd name="T23" fmla="*/ 135047 h 218"/>
                <a:gd name="T24" fmla="*/ 80909 w 452"/>
                <a:gd name="T25" fmla="*/ 135047 h 218"/>
                <a:gd name="T26" fmla="*/ 80909 w 452"/>
                <a:gd name="T27" fmla="*/ 135047 h 218"/>
                <a:gd name="T28" fmla="*/ 101116 w 452"/>
                <a:gd name="T29" fmla="*/ 135047 h 218"/>
                <a:gd name="T30" fmla="*/ 101116 w 452"/>
                <a:gd name="T31" fmla="*/ 90049 h 218"/>
                <a:gd name="T32" fmla="*/ 202259 w 452"/>
                <a:gd name="T33" fmla="*/ 44998 h 218"/>
                <a:gd name="T34" fmla="*/ 222466 w 452"/>
                <a:gd name="T35" fmla="*/ 44998 h 218"/>
                <a:gd name="T36" fmla="*/ 202259 w 452"/>
                <a:gd name="T37" fmla="*/ 0 h 218"/>
                <a:gd name="T38" fmla="*/ 161791 w 452"/>
                <a:gd name="T39" fmla="*/ 44998 h 218"/>
                <a:gd name="T40" fmla="*/ 101116 w 452"/>
                <a:gd name="T41" fmla="*/ 44998 h 218"/>
                <a:gd name="T42" fmla="*/ 60675 w 452"/>
                <a:gd name="T43" fmla="*/ 90049 h 218"/>
                <a:gd name="T44" fmla="*/ 40441 w 452"/>
                <a:gd name="T45" fmla="*/ 90049 h 218"/>
                <a:gd name="T46" fmla="*/ 40441 w 452"/>
                <a:gd name="T47" fmla="*/ 135047 h 218"/>
                <a:gd name="T48" fmla="*/ 40441 w 452"/>
                <a:gd name="T49" fmla="*/ 135047 h 218"/>
                <a:gd name="T50" fmla="*/ 40441 w 452"/>
                <a:gd name="T51" fmla="*/ 135047 h 218"/>
                <a:gd name="T52" fmla="*/ 40441 w 452"/>
                <a:gd name="T53" fmla="*/ 135047 h 218"/>
                <a:gd name="T54" fmla="*/ 20234 w 452"/>
                <a:gd name="T55" fmla="*/ 135047 h 218"/>
                <a:gd name="T56" fmla="*/ 40441 w 452"/>
                <a:gd name="T57" fmla="*/ 135047 h 218"/>
                <a:gd name="T58" fmla="*/ 0 w 452"/>
                <a:gd name="T59" fmla="*/ 135047 h 2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2"/>
                <a:gd name="T91" fmla="*/ 0 h 218"/>
                <a:gd name="T92" fmla="*/ 452 w 452"/>
                <a:gd name="T93" fmla="*/ 218 h 2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2" h="218">
                  <a:moveTo>
                    <a:pt x="0" y="189"/>
                  </a:moveTo>
                  <a:lnTo>
                    <a:pt x="43" y="194"/>
                  </a:lnTo>
                  <a:lnTo>
                    <a:pt x="14" y="214"/>
                  </a:lnTo>
                  <a:lnTo>
                    <a:pt x="91" y="218"/>
                  </a:lnTo>
                  <a:lnTo>
                    <a:pt x="94" y="194"/>
                  </a:lnTo>
                  <a:lnTo>
                    <a:pt x="113" y="198"/>
                  </a:lnTo>
                  <a:lnTo>
                    <a:pt x="92" y="184"/>
                  </a:lnTo>
                  <a:lnTo>
                    <a:pt x="122" y="189"/>
                  </a:lnTo>
                  <a:lnTo>
                    <a:pt x="115" y="160"/>
                  </a:lnTo>
                  <a:lnTo>
                    <a:pt x="130" y="177"/>
                  </a:lnTo>
                  <a:lnTo>
                    <a:pt x="152" y="162"/>
                  </a:lnTo>
                  <a:lnTo>
                    <a:pt x="137" y="145"/>
                  </a:lnTo>
                  <a:lnTo>
                    <a:pt x="183" y="147"/>
                  </a:lnTo>
                  <a:lnTo>
                    <a:pt x="171" y="136"/>
                  </a:lnTo>
                  <a:lnTo>
                    <a:pt x="193" y="138"/>
                  </a:lnTo>
                  <a:lnTo>
                    <a:pt x="204" y="116"/>
                  </a:lnTo>
                  <a:lnTo>
                    <a:pt x="428" y="47"/>
                  </a:lnTo>
                  <a:lnTo>
                    <a:pt x="452" y="20"/>
                  </a:lnTo>
                  <a:lnTo>
                    <a:pt x="408" y="0"/>
                  </a:lnTo>
                  <a:lnTo>
                    <a:pt x="314" y="44"/>
                  </a:lnTo>
                  <a:lnTo>
                    <a:pt x="217" y="44"/>
                  </a:lnTo>
                  <a:lnTo>
                    <a:pt x="112" y="104"/>
                  </a:lnTo>
                  <a:lnTo>
                    <a:pt x="55" y="111"/>
                  </a:lnTo>
                  <a:lnTo>
                    <a:pt x="57" y="136"/>
                  </a:lnTo>
                  <a:lnTo>
                    <a:pt x="89" y="138"/>
                  </a:lnTo>
                  <a:lnTo>
                    <a:pt x="55" y="139"/>
                  </a:lnTo>
                  <a:lnTo>
                    <a:pt x="70" y="150"/>
                  </a:lnTo>
                  <a:lnTo>
                    <a:pt x="43" y="162"/>
                  </a:lnTo>
                  <a:lnTo>
                    <a:pt x="74" y="176"/>
                  </a:lnTo>
                  <a:lnTo>
                    <a:pt x="0" y="18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1" name="Freeform 401">
              <a:extLst>
                <a:ext uri="{FF2B5EF4-FFF2-40B4-BE49-F238E27FC236}">
                  <a16:creationId xmlns:a16="http://schemas.microsoft.com/office/drawing/2014/main" id="{E0476696-D618-9A20-AF91-DA6D128EA5D0}"/>
                </a:ext>
              </a:extLst>
            </p:cNvPr>
            <p:cNvSpPr>
              <a:spLocks noChangeAspect="1"/>
            </p:cNvSpPr>
            <p:nvPr/>
          </p:nvSpPr>
          <p:spPr bwMode="auto">
            <a:xfrm>
              <a:off x="5224463" y="1939979"/>
              <a:ext cx="60325" cy="38100"/>
            </a:xfrm>
            <a:custGeom>
              <a:avLst/>
              <a:gdLst>
                <a:gd name="T0" fmla="*/ 0 w 85"/>
                <a:gd name="T1" fmla="*/ 58719 h 45"/>
                <a:gd name="T2" fmla="*/ 23684 w 85"/>
                <a:gd name="T3" fmla="*/ 58719 h 45"/>
                <a:gd name="T4" fmla="*/ 47368 w 85"/>
                <a:gd name="T5" fmla="*/ 58719 h 45"/>
                <a:gd name="T6" fmla="*/ 23684 w 85"/>
                <a:gd name="T7" fmla="*/ 0 h 45"/>
                <a:gd name="T8" fmla="*/ 0 w 85"/>
                <a:gd name="T9" fmla="*/ 58719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0" y="31"/>
                  </a:moveTo>
                  <a:lnTo>
                    <a:pt x="25" y="45"/>
                  </a:lnTo>
                  <a:lnTo>
                    <a:pt x="85" y="30"/>
                  </a:lnTo>
                  <a:lnTo>
                    <a:pt x="49" y="0"/>
                  </a:lnTo>
                  <a:lnTo>
                    <a:pt x="0" y="3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2" name="Freeform 402">
              <a:extLst>
                <a:ext uri="{FF2B5EF4-FFF2-40B4-BE49-F238E27FC236}">
                  <a16:creationId xmlns:a16="http://schemas.microsoft.com/office/drawing/2014/main" id="{97ABFF23-24BA-1636-9D99-1586D15F4CC1}"/>
                </a:ext>
              </a:extLst>
            </p:cNvPr>
            <p:cNvSpPr>
              <a:spLocks noChangeAspect="1"/>
            </p:cNvSpPr>
            <p:nvPr/>
          </p:nvSpPr>
          <p:spPr bwMode="auto">
            <a:xfrm>
              <a:off x="5808663" y="2013004"/>
              <a:ext cx="57150" cy="22225"/>
            </a:xfrm>
            <a:custGeom>
              <a:avLst/>
              <a:gdLst>
                <a:gd name="T0" fmla="*/ 0 w 78"/>
                <a:gd name="T1" fmla="*/ 0 h 29"/>
                <a:gd name="T2" fmla="*/ 28018 w 78"/>
                <a:gd name="T3" fmla="*/ 0 h 29"/>
                <a:gd name="T4" fmla="*/ 28018 w 78"/>
                <a:gd name="T5" fmla="*/ 0 h 29"/>
                <a:gd name="T6" fmla="*/ 56000 w 78"/>
                <a:gd name="T7" fmla="*/ 0 h 29"/>
                <a:gd name="T8" fmla="*/ 84018 w 78"/>
                <a:gd name="T9" fmla="*/ 0 h 29"/>
                <a:gd name="T10" fmla="*/ 0 w 78"/>
                <a:gd name="T11" fmla="*/ 0 h 29"/>
                <a:gd name="T12" fmla="*/ 0 60000 65536"/>
                <a:gd name="T13" fmla="*/ 0 60000 65536"/>
                <a:gd name="T14" fmla="*/ 0 60000 65536"/>
                <a:gd name="T15" fmla="*/ 0 60000 65536"/>
                <a:gd name="T16" fmla="*/ 0 60000 65536"/>
                <a:gd name="T17" fmla="*/ 0 60000 65536"/>
                <a:gd name="T18" fmla="*/ 0 w 78"/>
                <a:gd name="T19" fmla="*/ 0 h 29"/>
                <a:gd name="T20" fmla="*/ 78 w 7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8" h="29">
                  <a:moveTo>
                    <a:pt x="0" y="0"/>
                  </a:moveTo>
                  <a:lnTo>
                    <a:pt x="34" y="23"/>
                  </a:lnTo>
                  <a:lnTo>
                    <a:pt x="23" y="29"/>
                  </a:lnTo>
                  <a:lnTo>
                    <a:pt x="54" y="27"/>
                  </a:lnTo>
                  <a:lnTo>
                    <a:pt x="78" y="13"/>
                  </a:lnTo>
                  <a:lnTo>
                    <a:pt x="0"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3" name="Freeform 403">
              <a:extLst>
                <a:ext uri="{FF2B5EF4-FFF2-40B4-BE49-F238E27FC236}">
                  <a16:creationId xmlns:a16="http://schemas.microsoft.com/office/drawing/2014/main" id="{674A9473-E071-ABB1-866E-32A5106EA5B2}"/>
                </a:ext>
              </a:extLst>
            </p:cNvPr>
            <p:cNvSpPr>
              <a:spLocks noChangeAspect="1"/>
            </p:cNvSpPr>
            <p:nvPr/>
          </p:nvSpPr>
          <p:spPr bwMode="auto">
            <a:xfrm>
              <a:off x="5818188" y="1947916"/>
              <a:ext cx="130175" cy="66675"/>
            </a:xfrm>
            <a:custGeom>
              <a:avLst/>
              <a:gdLst>
                <a:gd name="T0" fmla="*/ 0 w 185"/>
                <a:gd name="T1" fmla="*/ 47774 h 82"/>
                <a:gd name="T2" fmla="*/ 22761 w 185"/>
                <a:gd name="T3" fmla="*/ 47774 h 82"/>
                <a:gd name="T4" fmla="*/ 68251 w 185"/>
                <a:gd name="T5" fmla="*/ 0 h 82"/>
                <a:gd name="T6" fmla="*/ 113773 w 185"/>
                <a:gd name="T7" fmla="*/ 47774 h 82"/>
                <a:gd name="T8" fmla="*/ 91012 w 185"/>
                <a:gd name="T9" fmla="*/ 47774 h 82"/>
                <a:gd name="T10" fmla="*/ 113773 w 185"/>
                <a:gd name="T11" fmla="*/ 47774 h 82"/>
                <a:gd name="T12" fmla="*/ 45521 w 185"/>
                <a:gd name="T13" fmla="*/ 47774 h 82"/>
                <a:gd name="T14" fmla="*/ 0 w 185"/>
                <a:gd name="T15" fmla="*/ 47774 h 8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82"/>
                <a:gd name="T26" fmla="*/ 185 w 185"/>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82">
                  <a:moveTo>
                    <a:pt x="0" y="68"/>
                  </a:moveTo>
                  <a:lnTo>
                    <a:pt x="50" y="23"/>
                  </a:lnTo>
                  <a:lnTo>
                    <a:pt x="120" y="0"/>
                  </a:lnTo>
                  <a:lnTo>
                    <a:pt x="185" y="41"/>
                  </a:lnTo>
                  <a:lnTo>
                    <a:pt x="164" y="47"/>
                  </a:lnTo>
                  <a:lnTo>
                    <a:pt x="170" y="65"/>
                  </a:lnTo>
                  <a:lnTo>
                    <a:pt x="74" y="82"/>
                  </a:lnTo>
                  <a:lnTo>
                    <a:pt x="0" y="68"/>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4" name="Freeform 404">
              <a:extLst>
                <a:ext uri="{FF2B5EF4-FFF2-40B4-BE49-F238E27FC236}">
                  <a16:creationId xmlns:a16="http://schemas.microsoft.com/office/drawing/2014/main" id="{9805E3C7-EBE2-5236-6312-F21601FDAF92}"/>
                </a:ext>
              </a:extLst>
            </p:cNvPr>
            <p:cNvSpPr>
              <a:spLocks noChangeAspect="1"/>
            </p:cNvSpPr>
            <p:nvPr/>
          </p:nvSpPr>
          <p:spPr bwMode="auto">
            <a:xfrm>
              <a:off x="5846763" y="2005066"/>
              <a:ext cx="146050" cy="77787"/>
            </a:xfrm>
            <a:custGeom>
              <a:avLst/>
              <a:gdLst>
                <a:gd name="T0" fmla="*/ 0 w 211"/>
                <a:gd name="T1" fmla="*/ 50182 h 95"/>
                <a:gd name="T2" fmla="*/ 20108 w 211"/>
                <a:gd name="T3" fmla="*/ 50182 h 95"/>
                <a:gd name="T4" fmla="*/ 40217 w 211"/>
                <a:gd name="T5" fmla="*/ 100364 h 95"/>
                <a:gd name="T6" fmla="*/ 40217 w 211"/>
                <a:gd name="T7" fmla="*/ 100364 h 95"/>
                <a:gd name="T8" fmla="*/ 80407 w 211"/>
                <a:gd name="T9" fmla="*/ 100364 h 95"/>
                <a:gd name="T10" fmla="*/ 100515 w 211"/>
                <a:gd name="T11" fmla="*/ 100364 h 95"/>
                <a:gd name="T12" fmla="*/ 80407 w 211"/>
                <a:gd name="T13" fmla="*/ 50182 h 95"/>
                <a:gd name="T14" fmla="*/ 100515 w 211"/>
                <a:gd name="T15" fmla="*/ 100364 h 95"/>
                <a:gd name="T16" fmla="*/ 100515 w 211"/>
                <a:gd name="T17" fmla="*/ 50182 h 95"/>
                <a:gd name="T18" fmla="*/ 80407 w 211"/>
                <a:gd name="T19" fmla="*/ 50182 h 95"/>
                <a:gd name="T20" fmla="*/ 60298 w 211"/>
                <a:gd name="T21" fmla="*/ 50182 h 95"/>
                <a:gd name="T22" fmla="*/ 80407 w 211"/>
                <a:gd name="T23" fmla="*/ 50182 h 95"/>
                <a:gd name="T24" fmla="*/ 60298 w 211"/>
                <a:gd name="T25" fmla="*/ 0 h 95"/>
                <a:gd name="T26" fmla="*/ 40217 w 211"/>
                <a:gd name="T27" fmla="*/ 50182 h 95"/>
                <a:gd name="T28" fmla="*/ 0 w 211"/>
                <a:gd name="T29" fmla="*/ 50182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5"/>
                <a:gd name="T47" fmla="*/ 211 w 2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5">
                  <a:moveTo>
                    <a:pt x="0" y="41"/>
                  </a:moveTo>
                  <a:lnTo>
                    <a:pt x="39" y="47"/>
                  </a:lnTo>
                  <a:lnTo>
                    <a:pt x="65" y="79"/>
                  </a:lnTo>
                  <a:lnTo>
                    <a:pt x="86" y="69"/>
                  </a:lnTo>
                  <a:lnTo>
                    <a:pt x="172" y="95"/>
                  </a:lnTo>
                  <a:lnTo>
                    <a:pt x="202" y="83"/>
                  </a:lnTo>
                  <a:lnTo>
                    <a:pt x="181" y="59"/>
                  </a:lnTo>
                  <a:lnTo>
                    <a:pt x="198" y="65"/>
                  </a:lnTo>
                  <a:lnTo>
                    <a:pt x="211" y="28"/>
                  </a:lnTo>
                  <a:lnTo>
                    <a:pt x="164" y="10"/>
                  </a:lnTo>
                  <a:lnTo>
                    <a:pt x="120" y="35"/>
                  </a:lnTo>
                  <a:lnTo>
                    <a:pt x="157" y="21"/>
                  </a:lnTo>
                  <a:lnTo>
                    <a:pt x="134" y="0"/>
                  </a:lnTo>
                  <a:lnTo>
                    <a:pt x="60" y="8"/>
                  </a:lnTo>
                  <a:lnTo>
                    <a:pt x="0" y="4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5" name="Freeform 405">
              <a:extLst>
                <a:ext uri="{FF2B5EF4-FFF2-40B4-BE49-F238E27FC236}">
                  <a16:creationId xmlns:a16="http://schemas.microsoft.com/office/drawing/2014/main" id="{62D4D6CA-37A7-714A-F8B2-9FB02F6590CC}"/>
                </a:ext>
              </a:extLst>
            </p:cNvPr>
            <p:cNvSpPr>
              <a:spLocks noChangeAspect="1"/>
            </p:cNvSpPr>
            <p:nvPr/>
          </p:nvSpPr>
          <p:spPr bwMode="auto">
            <a:xfrm>
              <a:off x="5983288" y="2046341"/>
              <a:ext cx="120650" cy="77787"/>
            </a:xfrm>
            <a:custGeom>
              <a:avLst/>
              <a:gdLst>
                <a:gd name="T0" fmla="*/ 0 w 175"/>
                <a:gd name="T1" fmla="*/ 48145 h 95"/>
                <a:gd name="T2" fmla="*/ 19903 w 175"/>
                <a:gd name="T3" fmla="*/ 48145 h 95"/>
                <a:gd name="T4" fmla="*/ 79611 w 175"/>
                <a:gd name="T5" fmla="*/ 48145 h 95"/>
                <a:gd name="T6" fmla="*/ 79611 w 175"/>
                <a:gd name="T7" fmla="*/ 0 h 95"/>
                <a:gd name="T8" fmla="*/ 59709 w 175"/>
                <a:gd name="T9" fmla="*/ 0 h 95"/>
                <a:gd name="T10" fmla="*/ 39806 w 175"/>
                <a:gd name="T11" fmla="*/ 0 h 95"/>
                <a:gd name="T12" fmla="*/ 59709 w 175"/>
                <a:gd name="T13" fmla="*/ 0 h 95"/>
                <a:gd name="T14" fmla="*/ 39806 w 175"/>
                <a:gd name="T15" fmla="*/ 0 h 95"/>
                <a:gd name="T16" fmla="*/ 19903 w 175"/>
                <a:gd name="T17" fmla="*/ 48145 h 95"/>
                <a:gd name="T18" fmla="*/ 0 w 175"/>
                <a:gd name="T19" fmla="*/ 4814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95"/>
                <a:gd name="T32" fmla="*/ 175 w 17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95">
                  <a:moveTo>
                    <a:pt x="0" y="80"/>
                  </a:moveTo>
                  <a:lnTo>
                    <a:pt x="13" y="95"/>
                  </a:lnTo>
                  <a:lnTo>
                    <a:pt x="160" y="75"/>
                  </a:lnTo>
                  <a:lnTo>
                    <a:pt x="175" y="44"/>
                  </a:lnTo>
                  <a:lnTo>
                    <a:pt x="133" y="18"/>
                  </a:lnTo>
                  <a:lnTo>
                    <a:pt x="98" y="28"/>
                  </a:lnTo>
                  <a:lnTo>
                    <a:pt x="105" y="7"/>
                  </a:lnTo>
                  <a:lnTo>
                    <a:pt x="85" y="0"/>
                  </a:lnTo>
                  <a:lnTo>
                    <a:pt x="16" y="69"/>
                  </a:lnTo>
                  <a:lnTo>
                    <a:pt x="0" y="8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6" name="Freeform 406">
              <a:extLst>
                <a:ext uri="{FF2B5EF4-FFF2-40B4-BE49-F238E27FC236}">
                  <a16:creationId xmlns:a16="http://schemas.microsoft.com/office/drawing/2014/main" id="{384D9F09-A072-002E-8C8E-6FD73D174BA6}"/>
                </a:ext>
              </a:extLst>
            </p:cNvPr>
            <p:cNvSpPr>
              <a:spLocks noChangeAspect="1"/>
            </p:cNvSpPr>
            <p:nvPr/>
          </p:nvSpPr>
          <p:spPr bwMode="auto">
            <a:xfrm>
              <a:off x="6742113" y="2209854"/>
              <a:ext cx="139700" cy="73025"/>
            </a:xfrm>
            <a:custGeom>
              <a:avLst/>
              <a:gdLst>
                <a:gd name="T0" fmla="*/ 0 w 197"/>
                <a:gd name="T1" fmla="*/ 50693 h 89"/>
                <a:gd name="T2" fmla="*/ 23194 w 197"/>
                <a:gd name="T3" fmla="*/ 50693 h 89"/>
                <a:gd name="T4" fmla="*/ 46418 w 197"/>
                <a:gd name="T5" fmla="*/ 0 h 89"/>
                <a:gd name="T6" fmla="*/ 69612 w 197"/>
                <a:gd name="T7" fmla="*/ 50693 h 89"/>
                <a:gd name="T8" fmla="*/ 69612 w 197"/>
                <a:gd name="T9" fmla="*/ 50693 h 89"/>
                <a:gd name="T10" fmla="*/ 92836 w 197"/>
                <a:gd name="T11" fmla="*/ 50693 h 89"/>
                <a:gd name="T12" fmla="*/ 92836 w 197"/>
                <a:gd name="T13" fmla="*/ 50693 h 89"/>
                <a:gd name="T14" fmla="*/ 116029 w 197"/>
                <a:gd name="T15" fmla="*/ 101326 h 89"/>
                <a:gd name="T16" fmla="*/ 69612 w 197"/>
                <a:gd name="T17" fmla="*/ 101326 h 89"/>
                <a:gd name="T18" fmla="*/ 46418 w 197"/>
                <a:gd name="T19" fmla="*/ 101326 h 89"/>
                <a:gd name="T20" fmla="*/ 46418 w 197"/>
                <a:gd name="T21" fmla="*/ 101326 h 89"/>
                <a:gd name="T22" fmla="*/ 0 w 197"/>
                <a:gd name="T23" fmla="*/ 5069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89"/>
                <a:gd name="T38" fmla="*/ 197 w 19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89">
                  <a:moveTo>
                    <a:pt x="0" y="48"/>
                  </a:moveTo>
                  <a:lnTo>
                    <a:pt x="40" y="4"/>
                  </a:lnTo>
                  <a:lnTo>
                    <a:pt x="68" y="0"/>
                  </a:lnTo>
                  <a:lnTo>
                    <a:pt x="114" y="34"/>
                  </a:lnTo>
                  <a:lnTo>
                    <a:pt x="121" y="9"/>
                  </a:lnTo>
                  <a:lnTo>
                    <a:pt x="170" y="30"/>
                  </a:lnTo>
                  <a:lnTo>
                    <a:pt x="165" y="62"/>
                  </a:lnTo>
                  <a:lnTo>
                    <a:pt x="197" y="74"/>
                  </a:lnTo>
                  <a:lnTo>
                    <a:pt x="95" y="81"/>
                  </a:lnTo>
                  <a:lnTo>
                    <a:pt x="88" y="67"/>
                  </a:lnTo>
                  <a:lnTo>
                    <a:pt x="71" y="89"/>
                  </a:lnTo>
                  <a:lnTo>
                    <a:pt x="0" y="48"/>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7" name="Freeform 407">
              <a:extLst>
                <a:ext uri="{FF2B5EF4-FFF2-40B4-BE49-F238E27FC236}">
                  <a16:creationId xmlns:a16="http://schemas.microsoft.com/office/drawing/2014/main" id="{5803E9E4-F05C-A51A-DABB-C41F1ADD7988}"/>
                </a:ext>
              </a:extLst>
            </p:cNvPr>
            <p:cNvSpPr>
              <a:spLocks noChangeAspect="1"/>
            </p:cNvSpPr>
            <p:nvPr/>
          </p:nvSpPr>
          <p:spPr bwMode="auto">
            <a:xfrm>
              <a:off x="6838950" y="2213029"/>
              <a:ext cx="84138" cy="50800"/>
            </a:xfrm>
            <a:custGeom>
              <a:avLst/>
              <a:gdLst>
                <a:gd name="T0" fmla="*/ 0 w 121"/>
                <a:gd name="T1" fmla="*/ 0 h 61"/>
                <a:gd name="T2" fmla="*/ 21250 w 121"/>
                <a:gd name="T3" fmla="*/ 54329 h 61"/>
                <a:gd name="T4" fmla="*/ 21250 w 121"/>
                <a:gd name="T5" fmla="*/ 54329 h 61"/>
                <a:gd name="T6" fmla="*/ 21250 w 121"/>
                <a:gd name="T7" fmla="*/ 54329 h 61"/>
                <a:gd name="T8" fmla="*/ 42472 w 121"/>
                <a:gd name="T9" fmla="*/ 54329 h 61"/>
                <a:gd name="T10" fmla="*/ 63722 w 121"/>
                <a:gd name="T11" fmla="*/ 54329 h 61"/>
                <a:gd name="T12" fmla="*/ 0 w 121"/>
                <a:gd name="T13" fmla="*/ 0 h 61"/>
                <a:gd name="T14" fmla="*/ 0 60000 65536"/>
                <a:gd name="T15" fmla="*/ 0 60000 65536"/>
                <a:gd name="T16" fmla="*/ 0 60000 65536"/>
                <a:gd name="T17" fmla="*/ 0 60000 65536"/>
                <a:gd name="T18" fmla="*/ 0 60000 65536"/>
                <a:gd name="T19" fmla="*/ 0 60000 65536"/>
                <a:gd name="T20" fmla="*/ 0 60000 65536"/>
                <a:gd name="T21" fmla="*/ 0 w 121"/>
                <a:gd name="T22" fmla="*/ 0 h 61"/>
                <a:gd name="T23" fmla="*/ 121 w 12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61">
                  <a:moveTo>
                    <a:pt x="0" y="0"/>
                  </a:moveTo>
                  <a:lnTo>
                    <a:pt x="41" y="23"/>
                  </a:lnTo>
                  <a:lnTo>
                    <a:pt x="28" y="43"/>
                  </a:lnTo>
                  <a:lnTo>
                    <a:pt x="49" y="61"/>
                  </a:lnTo>
                  <a:lnTo>
                    <a:pt x="85" y="61"/>
                  </a:lnTo>
                  <a:lnTo>
                    <a:pt x="121" y="38"/>
                  </a:lnTo>
                  <a:lnTo>
                    <a:pt x="0"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8" name="Freeform 408">
              <a:extLst>
                <a:ext uri="{FF2B5EF4-FFF2-40B4-BE49-F238E27FC236}">
                  <a16:creationId xmlns:a16="http://schemas.microsoft.com/office/drawing/2014/main" id="{38A5EDDC-5396-FCB4-FA55-B7D8E3131699}"/>
                </a:ext>
              </a:extLst>
            </p:cNvPr>
            <p:cNvSpPr>
              <a:spLocks noChangeAspect="1"/>
            </p:cNvSpPr>
            <p:nvPr/>
          </p:nvSpPr>
          <p:spPr bwMode="auto">
            <a:xfrm>
              <a:off x="6848475" y="3062341"/>
              <a:ext cx="61913" cy="257175"/>
            </a:xfrm>
            <a:custGeom>
              <a:avLst/>
              <a:gdLst>
                <a:gd name="T0" fmla="*/ 0 w 91"/>
                <a:gd name="T1" fmla="*/ 94712 h 318"/>
                <a:gd name="T2" fmla="*/ 18973 w 91"/>
                <a:gd name="T3" fmla="*/ 94712 h 318"/>
                <a:gd name="T4" fmla="*/ 18973 w 91"/>
                <a:gd name="T5" fmla="*/ 284137 h 318"/>
                <a:gd name="T6" fmla="*/ 18973 w 91"/>
                <a:gd name="T7" fmla="*/ 236809 h 318"/>
                <a:gd name="T8" fmla="*/ 37946 w 91"/>
                <a:gd name="T9" fmla="*/ 236809 h 318"/>
                <a:gd name="T10" fmla="*/ 18973 w 91"/>
                <a:gd name="T11" fmla="*/ 189425 h 318"/>
                <a:gd name="T12" fmla="*/ 18973 w 91"/>
                <a:gd name="T13" fmla="*/ 189425 h 318"/>
                <a:gd name="T14" fmla="*/ 37946 w 91"/>
                <a:gd name="T15" fmla="*/ 189425 h 318"/>
                <a:gd name="T16" fmla="*/ 18973 w 91"/>
                <a:gd name="T17" fmla="*/ 94712 h 318"/>
                <a:gd name="T18" fmla="*/ 18973 w 91"/>
                <a:gd name="T19" fmla="*/ 0 h 318"/>
                <a:gd name="T20" fmla="*/ 0 w 91"/>
                <a:gd name="T21" fmla="*/ 947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18"/>
                <a:gd name="T35" fmla="*/ 91 w 91"/>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18">
                  <a:moveTo>
                    <a:pt x="0" y="80"/>
                  </a:moveTo>
                  <a:lnTo>
                    <a:pt x="15" y="120"/>
                  </a:lnTo>
                  <a:lnTo>
                    <a:pt x="15" y="318"/>
                  </a:lnTo>
                  <a:lnTo>
                    <a:pt x="30" y="293"/>
                  </a:lnTo>
                  <a:lnTo>
                    <a:pt x="54" y="310"/>
                  </a:lnTo>
                  <a:lnTo>
                    <a:pt x="29" y="254"/>
                  </a:lnTo>
                  <a:lnTo>
                    <a:pt x="42" y="199"/>
                  </a:lnTo>
                  <a:lnTo>
                    <a:pt x="91" y="216"/>
                  </a:lnTo>
                  <a:lnTo>
                    <a:pt x="44" y="112"/>
                  </a:lnTo>
                  <a:lnTo>
                    <a:pt x="30" y="0"/>
                  </a:lnTo>
                  <a:lnTo>
                    <a:pt x="0" y="8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29" name="Freeform 409">
              <a:extLst>
                <a:ext uri="{FF2B5EF4-FFF2-40B4-BE49-F238E27FC236}">
                  <a16:creationId xmlns:a16="http://schemas.microsoft.com/office/drawing/2014/main" id="{D352D14F-F5BE-4043-CEB5-F8F9DBE2FB3F}"/>
                </a:ext>
              </a:extLst>
            </p:cNvPr>
            <p:cNvSpPr>
              <a:spLocks noChangeAspect="1"/>
            </p:cNvSpPr>
            <p:nvPr/>
          </p:nvSpPr>
          <p:spPr bwMode="auto">
            <a:xfrm>
              <a:off x="6938963" y="2240016"/>
              <a:ext cx="96838" cy="38100"/>
            </a:xfrm>
            <a:custGeom>
              <a:avLst/>
              <a:gdLst>
                <a:gd name="T0" fmla="*/ 0 w 137"/>
                <a:gd name="T1" fmla="*/ 0 h 47"/>
                <a:gd name="T2" fmla="*/ 23471 w 137"/>
                <a:gd name="T3" fmla="*/ 0 h 47"/>
                <a:gd name="T4" fmla="*/ 46912 w 137"/>
                <a:gd name="T5" fmla="*/ 0 h 47"/>
                <a:gd name="T6" fmla="*/ 93824 w 137"/>
                <a:gd name="T7" fmla="*/ 0 h 47"/>
                <a:gd name="T8" fmla="*/ 0 w 137"/>
                <a:gd name="T9" fmla="*/ 0 h 47"/>
                <a:gd name="T10" fmla="*/ 0 60000 65536"/>
                <a:gd name="T11" fmla="*/ 0 60000 65536"/>
                <a:gd name="T12" fmla="*/ 0 60000 65536"/>
                <a:gd name="T13" fmla="*/ 0 60000 65536"/>
                <a:gd name="T14" fmla="*/ 0 60000 65536"/>
                <a:gd name="T15" fmla="*/ 0 w 137"/>
                <a:gd name="T16" fmla="*/ 0 h 47"/>
                <a:gd name="T17" fmla="*/ 137 w 137"/>
                <a:gd name="T18" fmla="*/ 47 h 47"/>
              </a:gdLst>
              <a:ahLst/>
              <a:cxnLst>
                <a:cxn ang="T10">
                  <a:pos x="T0" y="T1"/>
                </a:cxn>
                <a:cxn ang="T11">
                  <a:pos x="T2" y="T3"/>
                </a:cxn>
                <a:cxn ang="T12">
                  <a:pos x="T4" y="T5"/>
                </a:cxn>
                <a:cxn ang="T13">
                  <a:pos x="T6" y="T7"/>
                </a:cxn>
                <a:cxn ang="T14">
                  <a:pos x="T8" y="T9"/>
                </a:cxn>
              </a:cxnLst>
              <a:rect l="T15" t="T16" r="T17" b="T18"/>
              <a:pathLst>
                <a:path w="137" h="47">
                  <a:moveTo>
                    <a:pt x="0" y="0"/>
                  </a:moveTo>
                  <a:lnTo>
                    <a:pt x="24" y="31"/>
                  </a:lnTo>
                  <a:lnTo>
                    <a:pt x="88" y="47"/>
                  </a:lnTo>
                  <a:lnTo>
                    <a:pt x="137" y="36"/>
                  </a:lnTo>
                  <a:lnTo>
                    <a:pt x="0"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0" name="Freeform 422">
              <a:extLst>
                <a:ext uri="{FF2B5EF4-FFF2-40B4-BE49-F238E27FC236}">
                  <a16:creationId xmlns:a16="http://schemas.microsoft.com/office/drawing/2014/main" id="{548F342B-6430-79E1-79BD-AA5C643CE49A}"/>
                </a:ext>
              </a:extLst>
            </p:cNvPr>
            <p:cNvSpPr>
              <a:spLocks noChangeAspect="1"/>
            </p:cNvSpPr>
            <p:nvPr/>
          </p:nvSpPr>
          <p:spPr bwMode="auto">
            <a:xfrm>
              <a:off x="4478338" y="3436991"/>
              <a:ext cx="57150" cy="50800"/>
            </a:xfrm>
            <a:custGeom>
              <a:avLst/>
              <a:gdLst>
                <a:gd name="T0" fmla="*/ 0 w 83"/>
                <a:gd name="T1" fmla="*/ 0 h 63"/>
                <a:gd name="T2" fmla="*/ 19282 w 83"/>
                <a:gd name="T3" fmla="*/ 0 h 63"/>
                <a:gd name="T4" fmla="*/ 19282 w 83"/>
                <a:gd name="T5" fmla="*/ 0 h 63"/>
                <a:gd name="T6" fmla="*/ 38564 w 83"/>
                <a:gd name="T7" fmla="*/ 0 h 63"/>
                <a:gd name="T8" fmla="*/ 19282 w 83"/>
                <a:gd name="T9" fmla="*/ 0 h 63"/>
                <a:gd name="T10" fmla="*/ 19282 w 83"/>
                <a:gd name="T11" fmla="*/ 0 h 63"/>
                <a:gd name="T12" fmla="*/ 19282 w 83"/>
                <a:gd name="T13" fmla="*/ 0 h 63"/>
                <a:gd name="T14" fmla="*/ 0 w 8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63"/>
                <a:gd name="T26" fmla="*/ 83 w 8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63">
                  <a:moveTo>
                    <a:pt x="0" y="41"/>
                  </a:moveTo>
                  <a:lnTo>
                    <a:pt x="12" y="3"/>
                  </a:lnTo>
                  <a:lnTo>
                    <a:pt x="57" y="0"/>
                  </a:lnTo>
                  <a:lnTo>
                    <a:pt x="83" y="31"/>
                  </a:lnTo>
                  <a:lnTo>
                    <a:pt x="46" y="33"/>
                  </a:lnTo>
                  <a:lnTo>
                    <a:pt x="5" y="63"/>
                  </a:lnTo>
                  <a:lnTo>
                    <a:pt x="23" y="44"/>
                  </a:lnTo>
                  <a:lnTo>
                    <a:pt x="0" y="41"/>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1" name="Freeform 423">
              <a:extLst>
                <a:ext uri="{FF2B5EF4-FFF2-40B4-BE49-F238E27FC236}">
                  <a16:creationId xmlns:a16="http://schemas.microsoft.com/office/drawing/2014/main" id="{7F5956E8-1AC6-056D-4B47-CA32F01431D8}"/>
                </a:ext>
              </a:extLst>
            </p:cNvPr>
            <p:cNvSpPr>
              <a:spLocks noChangeAspect="1"/>
            </p:cNvSpPr>
            <p:nvPr/>
          </p:nvSpPr>
          <p:spPr bwMode="auto">
            <a:xfrm>
              <a:off x="4486275" y="3430641"/>
              <a:ext cx="376238" cy="166687"/>
            </a:xfrm>
            <a:custGeom>
              <a:avLst/>
              <a:gdLst>
                <a:gd name="T0" fmla="*/ 0 w 540"/>
                <a:gd name="T1" fmla="*/ 90206 h 208"/>
                <a:gd name="T2" fmla="*/ 21195 w 540"/>
                <a:gd name="T3" fmla="*/ 90206 h 208"/>
                <a:gd name="T4" fmla="*/ 21195 w 540"/>
                <a:gd name="T5" fmla="*/ 135282 h 208"/>
                <a:gd name="T6" fmla="*/ 21195 w 540"/>
                <a:gd name="T7" fmla="*/ 135282 h 208"/>
                <a:gd name="T8" fmla="*/ 21195 w 540"/>
                <a:gd name="T9" fmla="*/ 135282 h 208"/>
                <a:gd name="T10" fmla="*/ 42362 w 540"/>
                <a:gd name="T11" fmla="*/ 135282 h 208"/>
                <a:gd name="T12" fmla="*/ 21195 w 540"/>
                <a:gd name="T13" fmla="*/ 135282 h 208"/>
                <a:gd name="T14" fmla="*/ 42362 w 540"/>
                <a:gd name="T15" fmla="*/ 135282 h 208"/>
                <a:gd name="T16" fmla="*/ 63557 w 540"/>
                <a:gd name="T17" fmla="*/ 135282 h 208"/>
                <a:gd name="T18" fmla="*/ 84724 w 540"/>
                <a:gd name="T19" fmla="*/ 135282 h 208"/>
                <a:gd name="T20" fmla="*/ 105919 w 540"/>
                <a:gd name="T21" fmla="*/ 135282 h 208"/>
                <a:gd name="T22" fmla="*/ 169477 w 540"/>
                <a:gd name="T23" fmla="*/ 135282 h 208"/>
                <a:gd name="T24" fmla="*/ 148281 w 540"/>
                <a:gd name="T25" fmla="*/ 135282 h 208"/>
                <a:gd name="T26" fmla="*/ 169477 w 540"/>
                <a:gd name="T27" fmla="*/ 135282 h 208"/>
                <a:gd name="T28" fmla="*/ 254200 w 540"/>
                <a:gd name="T29" fmla="*/ 135282 h 208"/>
                <a:gd name="T30" fmla="*/ 296562 w 540"/>
                <a:gd name="T31" fmla="*/ 135282 h 208"/>
                <a:gd name="T32" fmla="*/ 296562 w 540"/>
                <a:gd name="T33" fmla="*/ 90206 h 208"/>
                <a:gd name="T34" fmla="*/ 296562 w 540"/>
                <a:gd name="T35" fmla="*/ 90206 h 208"/>
                <a:gd name="T36" fmla="*/ 254200 w 540"/>
                <a:gd name="T37" fmla="*/ 45076 h 208"/>
                <a:gd name="T38" fmla="*/ 233034 w 540"/>
                <a:gd name="T39" fmla="*/ 45076 h 208"/>
                <a:gd name="T40" fmla="*/ 190644 w 540"/>
                <a:gd name="T41" fmla="*/ 45076 h 208"/>
                <a:gd name="T42" fmla="*/ 148281 w 540"/>
                <a:gd name="T43" fmla="*/ 0 h 208"/>
                <a:gd name="T44" fmla="*/ 105919 w 540"/>
                <a:gd name="T45" fmla="*/ 0 h 208"/>
                <a:gd name="T46" fmla="*/ 84724 w 540"/>
                <a:gd name="T47" fmla="*/ 45076 h 208"/>
                <a:gd name="T48" fmla="*/ 42362 w 540"/>
                <a:gd name="T49" fmla="*/ 45076 h 208"/>
                <a:gd name="T50" fmla="*/ 63557 w 540"/>
                <a:gd name="T51" fmla="*/ 45076 h 208"/>
                <a:gd name="T52" fmla="*/ 0 w 540"/>
                <a:gd name="T53" fmla="*/ 90206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0"/>
                <a:gd name="T82" fmla="*/ 0 h 208"/>
                <a:gd name="T83" fmla="*/ 540 w 54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0" h="208">
                  <a:moveTo>
                    <a:pt x="0" y="70"/>
                  </a:moveTo>
                  <a:lnTo>
                    <a:pt x="23" y="123"/>
                  </a:lnTo>
                  <a:lnTo>
                    <a:pt x="2" y="130"/>
                  </a:lnTo>
                  <a:lnTo>
                    <a:pt x="23" y="139"/>
                  </a:lnTo>
                  <a:lnTo>
                    <a:pt x="30" y="173"/>
                  </a:lnTo>
                  <a:lnTo>
                    <a:pt x="61" y="169"/>
                  </a:lnTo>
                  <a:lnTo>
                    <a:pt x="30" y="184"/>
                  </a:lnTo>
                  <a:lnTo>
                    <a:pt x="67" y="179"/>
                  </a:lnTo>
                  <a:lnTo>
                    <a:pt x="104" y="200"/>
                  </a:lnTo>
                  <a:lnTo>
                    <a:pt x="138" y="177"/>
                  </a:lnTo>
                  <a:lnTo>
                    <a:pt x="191" y="205"/>
                  </a:lnTo>
                  <a:lnTo>
                    <a:pt x="283" y="177"/>
                  </a:lnTo>
                  <a:lnTo>
                    <a:pt x="281" y="208"/>
                  </a:lnTo>
                  <a:lnTo>
                    <a:pt x="299" y="177"/>
                  </a:lnTo>
                  <a:lnTo>
                    <a:pt x="475" y="167"/>
                  </a:lnTo>
                  <a:lnTo>
                    <a:pt x="540" y="164"/>
                  </a:lnTo>
                  <a:lnTo>
                    <a:pt x="521" y="92"/>
                  </a:lnTo>
                  <a:lnTo>
                    <a:pt x="535" y="77"/>
                  </a:lnTo>
                  <a:lnTo>
                    <a:pt x="480" y="14"/>
                  </a:lnTo>
                  <a:lnTo>
                    <a:pt x="442" y="14"/>
                  </a:lnTo>
                  <a:lnTo>
                    <a:pt x="346" y="41"/>
                  </a:lnTo>
                  <a:lnTo>
                    <a:pt x="259" y="0"/>
                  </a:lnTo>
                  <a:lnTo>
                    <a:pt x="207" y="0"/>
                  </a:lnTo>
                  <a:lnTo>
                    <a:pt x="139" y="38"/>
                  </a:lnTo>
                  <a:lnTo>
                    <a:pt x="84" y="29"/>
                  </a:lnTo>
                  <a:lnTo>
                    <a:pt x="101" y="47"/>
                  </a:lnTo>
                  <a:lnTo>
                    <a:pt x="0" y="7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2" name="Freeform 446">
              <a:extLst>
                <a:ext uri="{FF2B5EF4-FFF2-40B4-BE49-F238E27FC236}">
                  <a16:creationId xmlns:a16="http://schemas.microsoft.com/office/drawing/2014/main" id="{00EDBA20-A486-0792-C59D-A38C1ADC1E10}"/>
                </a:ext>
              </a:extLst>
            </p:cNvPr>
            <p:cNvSpPr>
              <a:spLocks noChangeAspect="1"/>
            </p:cNvSpPr>
            <p:nvPr/>
          </p:nvSpPr>
          <p:spPr bwMode="auto">
            <a:xfrm>
              <a:off x="4225925" y="3292529"/>
              <a:ext cx="190500" cy="171450"/>
            </a:xfrm>
            <a:custGeom>
              <a:avLst/>
              <a:gdLst>
                <a:gd name="T0" fmla="*/ 0 w 274"/>
                <a:gd name="T1" fmla="*/ 46316 h 213"/>
                <a:gd name="T2" fmla="*/ 0 w 274"/>
                <a:gd name="T3" fmla="*/ 46316 h 213"/>
                <a:gd name="T4" fmla="*/ 42208 w 274"/>
                <a:gd name="T5" fmla="*/ 0 h 213"/>
                <a:gd name="T6" fmla="*/ 63298 w 274"/>
                <a:gd name="T7" fmla="*/ 46316 h 213"/>
                <a:gd name="T8" fmla="*/ 105478 w 274"/>
                <a:gd name="T9" fmla="*/ 46316 h 213"/>
                <a:gd name="T10" fmla="*/ 147686 w 274"/>
                <a:gd name="T11" fmla="*/ 92633 h 213"/>
                <a:gd name="T12" fmla="*/ 147686 w 274"/>
                <a:gd name="T13" fmla="*/ 139005 h 213"/>
                <a:gd name="T14" fmla="*/ 147686 w 274"/>
                <a:gd name="T15" fmla="*/ 185321 h 213"/>
                <a:gd name="T16" fmla="*/ 105478 w 274"/>
                <a:gd name="T17" fmla="*/ 185321 h 213"/>
                <a:gd name="T18" fmla="*/ 105478 w 274"/>
                <a:gd name="T19" fmla="*/ 139005 h 213"/>
                <a:gd name="T20" fmla="*/ 84388 w 274"/>
                <a:gd name="T21" fmla="*/ 139005 h 213"/>
                <a:gd name="T22" fmla="*/ 42208 w 274"/>
                <a:gd name="T23" fmla="*/ 92633 h 213"/>
                <a:gd name="T24" fmla="*/ 21090 w 274"/>
                <a:gd name="T25" fmla="*/ 46316 h 213"/>
                <a:gd name="T26" fmla="*/ 21090 w 274"/>
                <a:gd name="T27" fmla="*/ 92633 h 213"/>
                <a:gd name="T28" fmla="*/ 0 w 274"/>
                <a:gd name="T29" fmla="*/ 46316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213"/>
                <a:gd name="T47" fmla="*/ 274 w 27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213">
                  <a:moveTo>
                    <a:pt x="0" y="49"/>
                  </a:moveTo>
                  <a:lnTo>
                    <a:pt x="0" y="15"/>
                  </a:lnTo>
                  <a:lnTo>
                    <a:pt x="70" y="0"/>
                  </a:lnTo>
                  <a:lnTo>
                    <a:pt x="127" y="42"/>
                  </a:lnTo>
                  <a:lnTo>
                    <a:pt x="191" y="29"/>
                  </a:lnTo>
                  <a:lnTo>
                    <a:pt x="266" y="97"/>
                  </a:lnTo>
                  <a:lnTo>
                    <a:pt x="256" y="168"/>
                  </a:lnTo>
                  <a:lnTo>
                    <a:pt x="274" y="199"/>
                  </a:lnTo>
                  <a:lnTo>
                    <a:pt x="216" y="213"/>
                  </a:lnTo>
                  <a:lnTo>
                    <a:pt x="189" y="155"/>
                  </a:lnTo>
                  <a:lnTo>
                    <a:pt x="165" y="179"/>
                  </a:lnTo>
                  <a:lnTo>
                    <a:pt x="70" y="121"/>
                  </a:lnTo>
                  <a:lnTo>
                    <a:pt x="25" y="61"/>
                  </a:lnTo>
                  <a:lnTo>
                    <a:pt x="2" y="73"/>
                  </a:lnTo>
                  <a:lnTo>
                    <a:pt x="0" y="4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3" name="Freeform 501">
              <a:extLst>
                <a:ext uri="{FF2B5EF4-FFF2-40B4-BE49-F238E27FC236}">
                  <a16:creationId xmlns:a16="http://schemas.microsoft.com/office/drawing/2014/main" id="{F715E644-6EB5-E539-77D4-D9FC7A102970}"/>
                </a:ext>
              </a:extLst>
            </p:cNvPr>
            <p:cNvSpPr>
              <a:spLocks noChangeAspect="1"/>
            </p:cNvSpPr>
            <p:nvPr/>
          </p:nvSpPr>
          <p:spPr bwMode="auto">
            <a:xfrm>
              <a:off x="4419600" y="3021066"/>
              <a:ext cx="163513" cy="144462"/>
            </a:xfrm>
            <a:custGeom>
              <a:avLst/>
              <a:gdLst>
                <a:gd name="T0" fmla="*/ 44001 w 233"/>
                <a:gd name="T1" fmla="*/ 0 h 180"/>
                <a:gd name="T2" fmla="*/ 44001 w 233"/>
                <a:gd name="T3" fmla="*/ 45344 h 180"/>
                <a:gd name="T4" fmla="*/ 66002 w 233"/>
                <a:gd name="T5" fmla="*/ 45344 h 180"/>
                <a:gd name="T6" fmla="*/ 88003 w 233"/>
                <a:gd name="T7" fmla="*/ 45344 h 180"/>
                <a:gd name="T8" fmla="*/ 110003 w 233"/>
                <a:gd name="T9" fmla="*/ 45344 h 180"/>
                <a:gd name="T10" fmla="*/ 110003 w 233"/>
                <a:gd name="T11" fmla="*/ 45344 h 180"/>
                <a:gd name="T12" fmla="*/ 110003 w 233"/>
                <a:gd name="T13" fmla="*/ 45344 h 180"/>
                <a:gd name="T14" fmla="*/ 110003 w 233"/>
                <a:gd name="T15" fmla="*/ 45344 h 180"/>
                <a:gd name="T16" fmla="*/ 132004 w 233"/>
                <a:gd name="T17" fmla="*/ 45344 h 180"/>
                <a:gd name="T18" fmla="*/ 132004 w 233"/>
                <a:gd name="T19" fmla="*/ 45344 h 180"/>
                <a:gd name="T20" fmla="*/ 132004 w 233"/>
                <a:gd name="T21" fmla="*/ 45344 h 180"/>
                <a:gd name="T22" fmla="*/ 110003 w 233"/>
                <a:gd name="T23" fmla="*/ 45344 h 180"/>
                <a:gd name="T24" fmla="*/ 110003 w 233"/>
                <a:gd name="T25" fmla="*/ 45344 h 180"/>
                <a:gd name="T26" fmla="*/ 110003 w 233"/>
                <a:gd name="T27" fmla="*/ 45344 h 180"/>
                <a:gd name="T28" fmla="*/ 110003 w 233"/>
                <a:gd name="T29" fmla="*/ 136087 h 180"/>
                <a:gd name="T30" fmla="*/ 110003 w 233"/>
                <a:gd name="T31" fmla="*/ 136087 h 180"/>
                <a:gd name="T32" fmla="*/ 110003 w 233"/>
                <a:gd name="T33" fmla="*/ 136087 h 180"/>
                <a:gd name="T34" fmla="*/ 110003 w 233"/>
                <a:gd name="T35" fmla="*/ 136087 h 180"/>
                <a:gd name="T36" fmla="*/ 110003 w 233"/>
                <a:gd name="T37" fmla="*/ 136087 h 180"/>
                <a:gd name="T38" fmla="*/ 110003 w 233"/>
                <a:gd name="T39" fmla="*/ 136087 h 180"/>
                <a:gd name="T40" fmla="*/ 110003 w 233"/>
                <a:gd name="T41" fmla="*/ 136087 h 180"/>
                <a:gd name="T42" fmla="*/ 88003 w 233"/>
                <a:gd name="T43" fmla="*/ 136087 h 180"/>
                <a:gd name="T44" fmla="*/ 88003 w 233"/>
                <a:gd name="T45" fmla="*/ 136087 h 180"/>
                <a:gd name="T46" fmla="*/ 88003 w 233"/>
                <a:gd name="T47" fmla="*/ 136087 h 180"/>
                <a:gd name="T48" fmla="*/ 66002 w 233"/>
                <a:gd name="T49" fmla="*/ 136087 h 180"/>
                <a:gd name="T50" fmla="*/ 66002 w 233"/>
                <a:gd name="T51" fmla="*/ 136087 h 180"/>
                <a:gd name="T52" fmla="*/ 44001 w 233"/>
                <a:gd name="T53" fmla="*/ 136087 h 180"/>
                <a:gd name="T54" fmla="*/ 22000 w 233"/>
                <a:gd name="T55" fmla="*/ 136087 h 180"/>
                <a:gd name="T56" fmla="*/ 22000 w 233"/>
                <a:gd name="T57" fmla="*/ 136087 h 180"/>
                <a:gd name="T58" fmla="*/ 22000 w 233"/>
                <a:gd name="T59" fmla="*/ 136087 h 180"/>
                <a:gd name="T60" fmla="*/ 0 w 233"/>
                <a:gd name="T61" fmla="*/ 136087 h 180"/>
                <a:gd name="T62" fmla="*/ 22000 w 233"/>
                <a:gd name="T63" fmla="*/ 45344 h 180"/>
                <a:gd name="T64" fmla="*/ 22000 w 233"/>
                <a:gd name="T65" fmla="*/ 45344 h 180"/>
                <a:gd name="T66" fmla="*/ 22000 w 233"/>
                <a:gd name="T67" fmla="*/ 45344 h 180"/>
                <a:gd name="T68" fmla="*/ 22000 w 233"/>
                <a:gd name="T69" fmla="*/ 45344 h 180"/>
                <a:gd name="T70" fmla="*/ 22000 w 233"/>
                <a:gd name="T71" fmla="*/ 45344 h 180"/>
                <a:gd name="T72" fmla="*/ 22000 w 233"/>
                <a:gd name="T73" fmla="*/ 45344 h 180"/>
                <a:gd name="T74" fmla="*/ 22000 w 233"/>
                <a:gd name="T75" fmla="*/ 45344 h 180"/>
                <a:gd name="T76" fmla="*/ 44001 w 233"/>
                <a:gd name="T77" fmla="*/ 45344 h 180"/>
                <a:gd name="T78" fmla="*/ 44001 w 233"/>
                <a:gd name="T79" fmla="*/ 0 h 180"/>
                <a:gd name="T80" fmla="*/ 44001 w 233"/>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80"/>
                <a:gd name="T125" fmla="*/ 233 w 233"/>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80">
                  <a:moveTo>
                    <a:pt x="78" y="0"/>
                  </a:moveTo>
                  <a:lnTo>
                    <a:pt x="96" y="3"/>
                  </a:lnTo>
                  <a:lnTo>
                    <a:pt x="116" y="16"/>
                  </a:lnTo>
                  <a:lnTo>
                    <a:pt x="147" y="16"/>
                  </a:lnTo>
                  <a:lnTo>
                    <a:pt x="180" y="22"/>
                  </a:lnTo>
                  <a:lnTo>
                    <a:pt x="195" y="43"/>
                  </a:lnTo>
                  <a:lnTo>
                    <a:pt x="208" y="74"/>
                  </a:lnTo>
                  <a:lnTo>
                    <a:pt x="214" y="84"/>
                  </a:lnTo>
                  <a:lnTo>
                    <a:pt x="226" y="95"/>
                  </a:lnTo>
                  <a:lnTo>
                    <a:pt x="233" y="102"/>
                  </a:lnTo>
                  <a:lnTo>
                    <a:pt x="233" y="114"/>
                  </a:lnTo>
                  <a:lnTo>
                    <a:pt x="219" y="114"/>
                  </a:lnTo>
                  <a:lnTo>
                    <a:pt x="199" y="114"/>
                  </a:lnTo>
                  <a:lnTo>
                    <a:pt x="208" y="125"/>
                  </a:lnTo>
                  <a:lnTo>
                    <a:pt x="216" y="133"/>
                  </a:lnTo>
                  <a:lnTo>
                    <a:pt x="219" y="149"/>
                  </a:lnTo>
                  <a:lnTo>
                    <a:pt x="208" y="156"/>
                  </a:lnTo>
                  <a:lnTo>
                    <a:pt x="191" y="156"/>
                  </a:lnTo>
                  <a:lnTo>
                    <a:pt x="188" y="156"/>
                  </a:lnTo>
                  <a:lnTo>
                    <a:pt x="180" y="163"/>
                  </a:lnTo>
                  <a:lnTo>
                    <a:pt x="180" y="177"/>
                  </a:lnTo>
                  <a:lnTo>
                    <a:pt x="167" y="180"/>
                  </a:lnTo>
                  <a:lnTo>
                    <a:pt x="156" y="174"/>
                  </a:lnTo>
                  <a:lnTo>
                    <a:pt x="137" y="170"/>
                  </a:lnTo>
                  <a:lnTo>
                    <a:pt x="122" y="163"/>
                  </a:lnTo>
                  <a:lnTo>
                    <a:pt x="105" y="166"/>
                  </a:lnTo>
                  <a:lnTo>
                    <a:pt x="56" y="149"/>
                  </a:lnTo>
                  <a:lnTo>
                    <a:pt x="38" y="152"/>
                  </a:lnTo>
                  <a:lnTo>
                    <a:pt x="20" y="149"/>
                  </a:lnTo>
                  <a:lnTo>
                    <a:pt x="13" y="163"/>
                  </a:lnTo>
                  <a:lnTo>
                    <a:pt x="0" y="132"/>
                  </a:lnTo>
                  <a:lnTo>
                    <a:pt x="21" y="112"/>
                  </a:lnTo>
                  <a:lnTo>
                    <a:pt x="7" y="74"/>
                  </a:lnTo>
                  <a:lnTo>
                    <a:pt x="20" y="78"/>
                  </a:lnTo>
                  <a:lnTo>
                    <a:pt x="23" y="70"/>
                  </a:lnTo>
                  <a:lnTo>
                    <a:pt x="25" y="56"/>
                  </a:lnTo>
                  <a:lnTo>
                    <a:pt x="35" y="49"/>
                  </a:lnTo>
                  <a:lnTo>
                    <a:pt x="38" y="32"/>
                  </a:lnTo>
                  <a:lnTo>
                    <a:pt x="54" y="15"/>
                  </a:lnTo>
                  <a:lnTo>
                    <a:pt x="64" y="0"/>
                  </a:lnTo>
                  <a:lnTo>
                    <a:pt x="78" y="0"/>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4" name="Freeform 502">
              <a:extLst>
                <a:ext uri="{FF2B5EF4-FFF2-40B4-BE49-F238E27FC236}">
                  <a16:creationId xmlns:a16="http://schemas.microsoft.com/office/drawing/2014/main" id="{AEB0BD39-0274-8473-16DC-8CF2DBE12641}"/>
                </a:ext>
              </a:extLst>
            </p:cNvPr>
            <p:cNvSpPr>
              <a:spLocks noChangeAspect="1"/>
            </p:cNvSpPr>
            <p:nvPr/>
          </p:nvSpPr>
          <p:spPr bwMode="auto">
            <a:xfrm>
              <a:off x="4397375" y="3124254"/>
              <a:ext cx="360363" cy="239712"/>
            </a:xfrm>
            <a:custGeom>
              <a:avLst/>
              <a:gdLst>
                <a:gd name="T0" fmla="*/ 149724 w 516"/>
                <a:gd name="T1" fmla="*/ 0 h 297"/>
                <a:gd name="T2" fmla="*/ 171093 w 516"/>
                <a:gd name="T3" fmla="*/ 0 h 297"/>
                <a:gd name="T4" fmla="*/ 171093 w 516"/>
                <a:gd name="T5" fmla="*/ 0 h 297"/>
                <a:gd name="T6" fmla="*/ 192490 w 516"/>
                <a:gd name="T7" fmla="*/ 0 h 297"/>
                <a:gd name="T8" fmla="*/ 192490 w 516"/>
                <a:gd name="T9" fmla="*/ 46057 h 297"/>
                <a:gd name="T10" fmla="*/ 235256 w 516"/>
                <a:gd name="T11" fmla="*/ 46057 h 297"/>
                <a:gd name="T12" fmla="*/ 235256 w 516"/>
                <a:gd name="T13" fmla="*/ 46057 h 297"/>
                <a:gd name="T14" fmla="*/ 256653 w 516"/>
                <a:gd name="T15" fmla="*/ 46057 h 297"/>
                <a:gd name="T16" fmla="*/ 256653 w 516"/>
                <a:gd name="T17" fmla="*/ 92169 h 297"/>
                <a:gd name="T18" fmla="*/ 235256 w 516"/>
                <a:gd name="T19" fmla="*/ 138227 h 297"/>
                <a:gd name="T20" fmla="*/ 213887 w 516"/>
                <a:gd name="T21" fmla="*/ 138227 h 297"/>
                <a:gd name="T22" fmla="*/ 213887 w 516"/>
                <a:gd name="T23" fmla="*/ 184338 h 297"/>
                <a:gd name="T24" fmla="*/ 192490 w 516"/>
                <a:gd name="T25" fmla="*/ 184338 h 297"/>
                <a:gd name="T26" fmla="*/ 192490 w 516"/>
                <a:gd name="T27" fmla="*/ 138227 h 297"/>
                <a:gd name="T28" fmla="*/ 171093 w 516"/>
                <a:gd name="T29" fmla="*/ 138227 h 297"/>
                <a:gd name="T30" fmla="*/ 171093 w 516"/>
                <a:gd name="T31" fmla="*/ 138227 h 297"/>
                <a:gd name="T32" fmla="*/ 106930 w 516"/>
                <a:gd name="T33" fmla="*/ 184338 h 297"/>
                <a:gd name="T34" fmla="*/ 106930 w 516"/>
                <a:gd name="T35" fmla="*/ 138227 h 297"/>
                <a:gd name="T36" fmla="*/ 106930 w 516"/>
                <a:gd name="T37" fmla="*/ 138227 h 297"/>
                <a:gd name="T38" fmla="*/ 128327 w 516"/>
                <a:gd name="T39" fmla="*/ 138227 h 297"/>
                <a:gd name="T40" fmla="*/ 106930 w 516"/>
                <a:gd name="T41" fmla="*/ 92169 h 297"/>
                <a:gd name="T42" fmla="*/ 85561 w 516"/>
                <a:gd name="T43" fmla="*/ 92169 h 297"/>
                <a:gd name="T44" fmla="*/ 42766 w 516"/>
                <a:gd name="T45" fmla="*/ 92169 h 297"/>
                <a:gd name="T46" fmla="*/ 21397 w 516"/>
                <a:gd name="T47" fmla="*/ 92169 h 297"/>
                <a:gd name="T48" fmla="*/ 21397 w 516"/>
                <a:gd name="T49" fmla="*/ 46057 h 297"/>
                <a:gd name="T50" fmla="*/ 42766 w 516"/>
                <a:gd name="T51" fmla="*/ 46057 h 297"/>
                <a:gd name="T52" fmla="*/ 21397 w 516"/>
                <a:gd name="T53" fmla="*/ 0 h 297"/>
                <a:gd name="T54" fmla="*/ 42766 w 516"/>
                <a:gd name="T55" fmla="*/ 0 h 297"/>
                <a:gd name="T56" fmla="*/ 64164 w 516"/>
                <a:gd name="T57" fmla="*/ 0 h 297"/>
                <a:gd name="T58" fmla="*/ 85561 w 516"/>
                <a:gd name="T59" fmla="*/ 0 h 297"/>
                <a:gd name="T60" fmla="*/ 106930 w 516"/>
                <a:gd name="T61" fmla="*/ 0 h 297"/>
                <a:gd name="T62" fmla="*/ 106930 w 516"/>
                <a:gd name="T63" fmla="*/ 0 h 297"/>
                <a:gd name="T64" fmla="*/ 106930 w 516"/>
                <a:gd name="T65" fmla="*/ 0 h 297"/>
                <a:gd name="T66" fmla="*/ 149724 w 516"/>
                <a:gd name="T67" fmla="*/ 0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97"/>
                <a:gd name="T104" fmla="*/ 516 w 516"/>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97">
                  <a:moveTo>
                    <a:pt x="257" y="14"/>
                  </a:moveTo>
                  <a:lnTo>
                    <a:pt x="265" y="11"/>
                  </a:lnTo>
                  <a:lnTo>
                    <a:pt x="279" y="4"/>
                  </a:lnTo>
                  <a:lnTo>
                    <a:pt x="291" y="0"/>
                  </a:lnTo>
                  <a:lnTo>
                    <a:pt x="313" y="4"/>
                  </a:lnTo>
                  <a:lnTo>
                    <a:pt x="320" y="20"/>
                  </a:lnTo>
                  <a:lnTo>
                    <a:pt x="326" y="37"/>
                  </a:lnTo>
                  <a:lnTo>
                    <a:pt x="334" y="44"/>
                  </a:lnTo>
                  <a:lnTo>
                    <a:pt x="346" y="40"/>
                  </a:lnTo>
                  <a:lnTo>
                    <a:pt x="371" y="65"/>
                  </a:lnTo>
                  <a:lnTo>
                    <a:pt x="384" y="84"/>
                  </a:lnTo>
                  <a:lnTo>
                    <a:pt x="419" y="96"/>
                  </a:lnTo>
                  <a:lnTo>
                    <a:pt x="443" y="101"/>
                  </a:lnTo>
                  <a:lnTo>
                    <a:pt x="453" y="96"/>
                  </a:lnTo>
                  <a:lnTo>
                    <a:pt x="475" y="106"/>
                  </a:lnTo>
                  <a:lnTo>
                    <a:pt x="501" y="110"/>
                  </a:lnTo>
                  <a:lnTo>
                    <a:pt x="516" y="156"/>
                  </a:lnTo>
                  <a:lnTo>
                    <a:pt x="489" y="161"/>
                  </a:lnTo>
                  <a:lnTo>
                    <a:pt x="486" y="184"/>
                  </a:lnTo>
                  <a:lnTo>
                    <a:pt x="445" y="207"/>
                  </a:lnTo>
                  <a:lnTo>
                    <a:pt x="385" y="222"/>
                  </a:lnTo>
                  <a:lnTo>
                    <a:pt x="380" y="242"/>
                  </a:lnTo>
                  <a:lnTo>
                    <a:pt x="354" y="235"/>
                  </a:lnTo>
                  <a:lnTo>
                    <a:pt x="383" y="262"/>
                  </a:lnTo>
                  <a:lnTo>
                    <a:pt x="417" y="266"/>
                  </a:lnTo>
                  <a:lnTo>
                    <a:pt x="349" y="297"/>
                  </a:lnTo>
                  <a:lnTo>
                    <a:pt x="309" y="263"/>
                  </a:lnTo>
                  <a:lnTo>
                    <a:pt x="341" y="238"/>
                  </a:lnTo>
                  <a:lnTo>
                    <a:pt x="309" y="232"/>
                  </a:lnTo>
                  <a:lnTo>
                    <a:pt x="288" y="232"/>
                  </a:lnTo>
                  <a:lnTo>
                    <a:pt x="293" y="211"/>
                  </a:lnTo>
                  <a:lnTo>
                    <a:pt x="286" y="214"/>
                  </a:lnTo>
                  <a:lnTo>
                    <a:pt x="238" y="225"/>
                  </a:lnTo>
                  <a:lnTo>
                    <a:pt x="220" y="263"/>
                  </a:lnTo>
                  <a:lnTo>
                    <a:pt x="189" y="260"/>
                  </a:lnTo>
                  <a:lnTo>
                    <a:pt x="197" y="235"/>
                  </a:lnTo>
                  <a:lnTo>
                    <a:pt x="197" y="222"/>
                  </a:lnTo>
                  <a:lnTo>
                    <a:pt x="217" y="215"/>
                  </a:lnTo>
                  <a:lnTo>
                    <a:pt x="225" y="208"/>
                  </a:lnTo>
                  <a:lnTo>
                    <a:pt x="228" y="201"/>
                  </a:lnTo>
                  <a:lnTo>
                    <a:pt x="217" y="197"/>
                  </a:lnTo>
                  <a:lnTo>
                    <a:pt x="203" y="170"/>
                  </a:lnTo>
                  <a:lnTo>
                    <a:pt x="183" y="152"/>
                  </a:lnTo>
                  <a:lnTo>
                    <a:pt x="156" y="152"/>
                  </a:lnTo>
                  <a:lnTo>
                    <a:pt x="125" y="160"/>
                  </a:lnTo>
                  <a:lnTo>
                    <a:pt x="78" y="161"/>
                  </a:lnTo>
                  <a:lnTo>
                    <a:pt x="54" y="167"/>
                  </a:lnTo>
                  <a:lnTo>
                    <a:pt x="19" y="167"/>
                  </a:lnTo>
                  <a:lnTo>
                    <a:pt x="0" y="150"/>
                  </a:lnTo>
                  <a:lnTo>
                    <a:pt x="12" y="123"/>
                  </a:lnTo>
                  <a:lnTo>
                    <a:pt x="31" y="95"/>
                  </a:lnTo>
                  <a:lnTo>
                    <a:pt x="56" y="67"/>
                  </a:lnTo>
                  <a:lnTo>
                    <a:pt x="46" y="33"/>
                  </a:lnTo>
                  <a:lnTo>
                    <a:pt x="46" y="27"/>
                  </a:lnTo>
                  <a:lnTo>
                    <a:pt x="53" y="20"/>
                  </a:lnTo>
                  <a:lnTo>
                    <a:pt x="71" y="23"/>
                  </a:lnTo>
                  <a:lnTo>
                    <a:pt x="89" y="20"/>
                  </a:lnTo>
                  <a:lnTo>
                    <a:pt x="114" y="28"/>
                  </a:lnTo>
                  <a:lnTo>
                    <a:pt x="136" y="37"/>
                  </a:lnTo>
                  <a:lnTo>
                    <a:pt x="155" y="33"/>
                  </a:lnTo>
                  <a:lnTo>
                    <a:pt x="170" y="41"/>
                  </a:lnTo>
                  <a:lnTo>
                    <a:pt x="189" y="45"/>
                  </a:lnTo>
                  <a:lnTo>
                    <a:pt x="200" y="51"/>
                  </a:lnTo>
                  <a:lnTo>
                    <a:pt x="213" y="48"/>
                  </a:lnTo>
                  <a:lnTo>
                    <a:pt x="214" y="34"/>
                  </a:lnTo>
                  <a:lnTo>
                    <a:pt x="221" y="27"/>
                  </a:lnTo>
                  <a:lnTo>
                    <a:pt x="241" y="27"/>
                  </a:lnTo>
                  <a:lnTo>
                    <a:pt x="249" y="23"/>
                  </a:lnTo>
                  <a:lnTo>
                    <a:pt x="257" y="14"/>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5" name="Freeform 503">
              <a:extLst>
                <a:ext uri="{FF2B5EF4-FFF2-40B4-BE49-F238E27FC236}">
                  <a16:creationId xmlns:a16="http://schemas.microsoft.com/office/drawing/2014/main" id="{CBAEC5E8-03D6-775D-F637-BFAEDC95856B}"/>
                </a:ext>
              </a:extLst>
            </p:cNvPr>
            <p:cNvSpPr>
              <a:spLocks noChangeAspect="1"/>
            </p:cNvSpPr>
            <p:nvPr/>
          </p:nvSpPr>
          <p:spPr bwMode="auto">
            <a:xfrm>
              <a:off x="4494213" y="3246491"/>
              <a:ext cx="65088" cy="87312"/>
            </a:xfrm>
            <a:custGeom>
              <a:avLst/>
              <a:gdLst>
                <a:gd name="T0" fmla="*/ 17800 w 97"/>
                <a:gd name="T1" fmla="*/ 49380 h 107"/>
                <a:gd name="T2" fmla="*/ 17800 w 97"/>
                <a:gd name="T3" fmla="*/ 49380 h 107"/>
                <a:gd name="T4" fmla="*/ 17800 w 97"/>
                <a:gd name="T5" fmla="*/ 49380 h 107"/>
                <a:gd name="T6" fmla="*/ 17800 w 97"/>
                <a:gd name="T7" fmla="*/ 98760 h 107"/>
                <a:gd name="T8" fmla="*/ 35577 w 97"/>
                <a:gd name="T9" fmla="*/ 98760 h 107"/>
                <a:gd name="T10" fmla="*/ 35577 w 97"/>
                <a:gd name="T11" fmla="*/ 98760 h 107"/>
                <a:gd name="T12" fmla="*/ 35577 w 97"/>
                <a:gd name="T13" fmla="*/ 98760 h 107"/>
                <a:gd name="T14" fmla="*/ 35577 w 97"/>
                <a:gd name="T15" fmla="*/ 49380 h 107"/>
                <a:gd name="T16" fmla="*/ 35577 w 97"/>
                <a:gd name="T17" fmla="*/ 49380 h 107"/>
                <a:gd name="T18" fmla="*/ 35577 w 97"/>
                <a:gd name="T19" fmla="*/ 49380 h 107"/>
                <a:gd name="T20" fmla="*/ 35577 w 97"/>
                <a:gd name="T21" fmla="*/ 49380 h 107"/>
                <a:gd name="T22" fmla="*/ 17800 w 97"/>
                <a:gd name="T23" fmla="*/ 49380 h 107"/>
                <a:gd name="T24" fmla="*/ 17800 w 97"/>
                <a:gd name="T25" fmla="*/ 0 h 107"/>
                <a:gd name="T26" fmla="*/ 0 w 97"/>
                <a:gd name="T27" fmla="*/ 49380 h 107"/>
                <a:gd name="T28" fmla="*/ 17800 w 97"/>
                <a:gd name="T29" fmla="*/ 4938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7"/>
                <a:gd name="T47" fmla="*/ 97 w 97"/>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7">
                  <a:moveTo>
                    <a:pt x="23" y="29"/>
                  </a:moveTo>
                  <a:lnTo>
                    <a:pt x="34" y="45"/>
                  </a:lnTo>
                  <a:lnTo>
                    <a:pt x="40" y="58"/>
                  </a:lnTo>
                  <a:lnTo>
                    <a:pt x="46" y="106"/>
                  </a:lnTo>
                  <a:lnTo>
                    <a:pt x="56" y="107"/>
                  </a:lnTo>
                  <a:lnTo>
                    <a:pt x="64" y="83"/>
                  </a:lnTo>
                  <a:lnTo>
                    <a:pt x="64" y="69"/>
                  </a:lnTo>
                  <a:lnTo>
                    <a:pt x="91" y="62"/>
                  </a:lnTo>
                  <a:lnTo>
                    <a:pt x="97" y="49"/>
                  </a:lnTo>
                  <a:lnTo>
                    <a:pt x="85" y="46"/>
                  </a:lnTo>
                  <a:lnTo>
                    <a:pt x="71" y="19"/>
                  </a:lnTo>
                  <a:lnTo>
                    <a:pt x="50" y="1"/>
                  </a:lnTo>
                  <a:lnTo>
                    <a:pt x="23" y="0"/>
                  </a:lnTo>
                  <a:lnTo>
                    <a:pt x="0" y="4"/>
                  </a:lnTo>
                  <a:lnTo>
                    <a:pt x="23" y="29"/>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6" name="Freeform 396">
              <a:extLst>
                <a:ext uri="{FF2B5EF4-FFF2-40B4-BE49-F238E27FC236}">
                  <a16:creationId xmlns:a16="http://schemas.microsoft.com/office/drawing/2014/main" id="{1CB440B4-D8FC-7CE3-0BB9-83C1FB1440F5}"/>
                </a:ext>
              </a:extLst>
            </p:cNvPr>
            <p:cNvSpPr>
              <a:spLocks noChangeAspect="1"/>
            </p:cNvSpPr>
            <p:nvPr/>
          </p:nvSpPr>
          <p:spPr bwMode="auto">
            <a:xfrm>
              <a:off x="4348163" y="2143179"/>
              <a:ext cx="3494088" cy="1296987"/>
            </a:xfrm>
            <a:custGeom>
              <a:avLst/>
              <a:gdLst>
                <a:gd name="T0" fmla="*/ 42378 w 5011"/>
                <a:gd name="T1" fmla="*/ 697559 h 1606"/>
                <a:gd name="T2" fmla="*/ 148337 w 5011"/>
                <a:gd name="T3" fmla="*/ 604582 h 1606"/>
                <a:gd name="T4" fmla="*/ 148337 w 5011"/>
                <a:gd name="T5" fmla="*/ 418569 h 1606"/>
                <a:gd name="T6" fmla="*/ 254267 w 5011"/>
                <a:gd name="T7" fmla="*/ 325535 h 1606"/>
                <a:gd name="T8" fmla="*/ 275470 w 5011"/>
                <a:gd name="T9" fmla="*/ 558092 h 1606"/>
                <a:gd name="T10" fmla="*/ 317848 w 5011"/>
                <a:gd name="T11" fmla="*/ 511547 h 1606"/>
                <a:gd name="T12" fmla="*/ 402604 w 5011"/>
                <a:gd name="T13" fmla="*/ 418569 h 1606"/>
                <a:gd name="T14" fmla="*/ 614493 w 5011"/>
                <a:gd name="T15" fmla="*/ 325535 h 1606"/>
                <a:gd name="T16" fmla="*/ 784004 w 5011"/>
                <a:gd name="T17" fmla="*/ 325535 h 1606"/>
                <a:gd name="T18" fmla="*/ 784004 w 5011"/>
                <a:gd name="T19" fmla="*/ 232501 h 1606"/>
                <a:gd name="T20" fmla="*/ 847585 w 5011"/>
                <a:gd name="T21" fmla="*/ 418569 h 1606"/>
                <a:gd name="T22" fmla="*/ 868760 w 5011"/>
                <a:gd name="T23" fmla="*/ 325535 h 1606"/>
                <a:gd name="T24" fmla="*/ 911138 w 5011"/>
                <a:gd name="T25" fmla="*/ 325535 h 1606"/>
                <a:gd name="T26" fmla="*/ 868760 w 5011"/>
                <a:gd name="T27" fmla="*/ 279046 h 1606"/>
                <a:gd name="T28" fmla="*/ 995894 w 5011"/>
                <a:gd name="T29" fmla="*/ 279046 h 1606"/>
                <a:gd name="T30" fmla="*/ 1059475 w 5011"/>
                <a:gd name="T31" fmla="*/ 139523 h 1606"/>
                <a:gd name="T32" fmla="*/ 1186608 w 5011"/>
                <a:gd name="T33" fmla="*/ 93034 h 1606"/>
                <a:gd name="T34" fmla="*/ 1292539 w 5011"/>
                <a:gd name="T35" fmla="*/ 46489 h 1606"/>
                <a:gd name="T36" fmla="*/ 1483254 w 5011"/>
                <a:gd name="T37" fmla="*/ 93034 h 1606"/>
                <a:gd name="T38" fmla="*/ 1356120 w 5011"/>
                <a:gd name="T39" fmla="*/ 232501 h 1606"/>
                <a:gd name="T40" fmla="*/ 1483254 w 5011"/>
                <a:gd name="T41" fmla="*/ 232501 h 1606"/>
                <a:gd name="T42" fmla="*/ 1631590 w 5011"/>
                <a:gd name="T43" fmla="*/ 139523 h 1606"/>
                <a:gd name="T44" fmla="*/ 1822276 w 5011"/>
                <a:gd name="T45" fmla="*/ 279046 h 1606"/>
                <a:gd name="T46" fmla="*/ 2034165 w 5011"/>
                <a:gd name="T47" fmla="*/ 279046 h 1606"/>
                <a:gd name="T48" fmla="*/ 2246083 w 5011"/>
                <a:gd name="T49" fmla="*/ 325535 h 1606"/>
                <a:gd name="T50" fmla="*/ 2373216 w 5011"/>
                <a:gd name="T51" fmla="*/ 279046 h 1606"/>
                <a:gd name="T52" fmla="*/ 2627484 w 5011"/>
                <a:gd name="T53" fmla="*/ 465059 h 1606"/>
                <a:gd name="T54" fmla="*/ 2627484 w 5011"/>
                <a:gd name="T55" fmla="*/ 558092 h 1606"/>
                <a:gd name="T56" fmla="*/ 2542729 w 5011"/>
                <a:gd name="T57" fmla="*/ 465059 h 1606"/>
                <a:gd name="T58" fmla="*/ 2500348 w 5011"/>
                <a:gd name="T59" fmla="*/ 604582 h 1606"/>
                <a:gd name="T60" fmla="*/ 2309634 w 5011"/>
                <a:gd name="T61" fmla="*/ 604582 h 1606"/>
                <a:gd name="T62" fmla="*/ 2246083 w 5011"/>
                <a:gd name="T63" fmla="*/ 790594 h 1606"/>
                <a:gd name="T64" fmla="*/ 2161299 w 5011"/>
                <a:gd name="T65" fmla="*/ 976605 h 1606"/>
                <a:gd name="T66" fmla="*/ 2267258 w 5011"/>
                <a:gd name="T67" fmla="*/ 604582 h 1606"/>
                <a:gd name="T68" fmla="*/ 2118921 w 5011"/>
                <a:gd name="T69" fmla="*/ 651071 h 1606"/>
                <a:gd name="T70" fmla="*/ 1949410 w 5011"/>
                <a:gd name="T71" fmla="*/ 651071 h 1606"/>
                <a:gd name="T72" fmla="*/ 1864654 w 5011"/>
                <a:gd name="T73" fmla="*/ 883627 h 1606"/>
                <a:gd name="T74" fmla="*/ 1907031 w 5011"/>
                <a:gd name="T75" fmla="*/ 976605 h 1606"/>
                <a:gd name="T76" fmla="*/ 1758722 w 5011"/>
                <a:gd name="T77" fmla="*/ 1162616 h 1606"/>
                <a:gd name="T78" fmla="*/ 1673968 w 5011"/>
                <a:gd name="T79" fmla="*/ 883627 h 1606"/>
                <a:gd name="T80" fmla="*/ 1483254 w 5011"/>
                <a:gd name="T81" fmla="*/ 976605 h 1606"/>
                <a:gd name="T82" fmla="*/ 1228986 w 5011"/>
                <a:gd name="T83" fmla="*/ 976605 h 1606"/>
                <a:gd name="T84" fmla="*/ 953516 w 5011"/>
                <a:gd name="T85" fmla="*/ 976605 h 1606"/>
                <a:gd name="T86" fmla="*/ 826382 w 5011"/>
                <a:gd name="T87" fmla="*/ 883627 h 1606"/>
                <a:gd name="T88" fmla="*/ 656871 w 5011"/>
                <a:gd name="T89" fmla="*/ 837082 h 1606"/>
                <a:gd name="T90" fmla="*/ 572115 w 5011"/>
                <a:gd name="T91" fmla="*/ 837082 h 1606"/>
                <a:gd name="T92" fmla="*/ 593290 w 5011"/>
                <a:gd name="T93" fmla="*/ 976605 h 1606"/>
                <a:gd name="T94" fmla="*/ 508535 w 5011"/>
                <a:gd name="T95" fmla="*/ 930116 h 1606"/>
                <a:gd name="T96" fmla="*/ 423779 w 5011"/>
                <a:gd name="T97" fmla="*/ 976605 h 1606"/>
                <a:gd name="T98" fmla="*/ 423779 w 5011"/>
                <a:gd name="T99" fmla="*/ 1023150 h 1606"/>
                <a:gd name="T100" fmla="*/ 444981 w 5011"/>
                <a:gd name="T101" fmla="*/ 1069640 h 1606"/>
                <a:gd name="T102" fmla="*/ 423779 w 5011"/>
                <a:gd name="T103" fmla="*/ 1162616 h 1606"/>
                <a:gd name="T104" fmla="*/ 317848 w 5011"/>
                <a:gd name="T105" fmla="*/ 1116129 h 1606"/>
                <a:gd name="T106" fmla="*/ 317848 w 5011"/>
                <a:gd name="T107" fmla="*/ 976605 h 1606"/>
                <a:gd name="T108" fmla="*/ 211889 w 5011"/>
                <a:gd name="T109" fmla="*/ 930116 h 1606"/>
                <a:gd name="T110" fmla="*/ 190714 w 5011"/>
                <a:gd name="T111" fmla="*/ 883627 h 1606"/>
                <a:gd name="T112" fmla="*/ 105959 w 5011"/>
                <a:gd name="T113" fmla="*/ 837082 h 1606"/>
                <a:gd name="T114" fmla="*/ 63581 w 5011"/>
                <a:gd name="T115" fmla="*/ 883627 h 16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11"/>
                <a:gd name="T175" fmla="*/ 0 h 1606"/>
                <a:gd name="T176" fmla="*/ 5011 w 5011"/>
                <a:gd name="T177" fmla="*/ 1606 h 16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11" h="1606">
                  <a:moveTo>
                    <a:pt x="0" y="1142"/>
                  </a:moveTo>
                  <a:lnTo>
                    <a:pt x="41" y="1105"/>
                  </a:lnTo>
                  <a:lnTo>
                    <a:pt x="27" y="1120"/>
                  </a:lnTo>
                  <a:lnTo>
                    <a:pt x="45" y="1125"/>
                  </a:lnTo>
                  <a:lnTo>
                    <a:pt x="41" y="1048"/>
                  </a:lnTo>
                  <a:lnTo>
                    <a:pt x="58" y="1014"/>
                  </a:lnTo>
                  <a:lnTo>
                    <a:pt x="82" y="1009"/>
                  </a:lnTo>
                  <a:lnTo>
                    <a:pt x="130" y="1043"/>
                  </a:lnTo>
                  <a:lnTo>
                    <a:pt x="142" y="979"/>
                  </a:lnTo>
                  <a:lnTo>
                    <a:pt x="120" y="980"/>
                  </a:lnTo>
                  <a:lnTo>
                    <a:pt x="112" y="944"/>
                  </a:lnTo>
                  <a:lnTo>
                    <a:pt x="310" y="911"/>
                  </a:lnTo>
                  <a:lnTo>
                    <a:pt x="262" y="898"/>
                  </a:lnTo>
                  <a:lnTo>
                    <a:pt x="265" y="880"/>
                  </a:lnTo>
                  <a:lnTo>
                    <a:pt x="234" y="886"/>
                  </a:lnTo>
                  <a:lnTo>
                    <a:pt x="347" y="792"/>
                  </a:lnTo>
                  <a:lnTo>
                    <a:pt x="296" y="692"/>
                  </a:lnTo>
                  <a:lnTo>
                    <a:pt x="310" y="645"/>
                  </a:lnTo>
                  <a:lnTo>
                    <a:pt x="279" y="591"/>
                  </a:lnTo>
                  <a:lnTo>
                    <a:pt x="303" y="562"/>
                  </a:lnTo>
                  <a:lnTo>
                    <a:pt x="262" y="521"/>
                  </a:lnTo>
                  <a:lnTo>
                    <a:pt x="273" y="487"/>
                  </a:lnTo>
                  <a:lnTo>
                    <a:pt x="329" y="449"/>
                  </a:lnTo>
                  <a:lnTo>
                    <a:pt x="358" y="443"/>
                  </a:lnTo>
                  <a:lnTo>
                    <a:pt x="395" y="451"/>
                  </a:lnTo>
                  <a:lnTo>
                    <a:pt x="364" y="460"/>
                  </a:lnTo>
                  <a:lnTo>
                    <a:pt x="389" y="474"/>
                  </a:lnTo>
                  <a:lnTo>
                    <a:pt x="476" y="480"/>
                  </a:lnTo>
                  <a:lnTo>
                    <a:pt x="629" y="560"/>
                  </a:lnTo>
                  <a:lnTo>
                    <a:pt x="633" y="598"/>
                  </a:lnTo>
                  <a:lnTo>
                    <a:pt x="566" y="634"/>
                  </a:lnTo>
                  <a:lnTo>
                    <a:pt x="360" y="586"/>
                  </a:lnTo>
                  <a:lnTo>
                    <a:pt x="445" y="644"/>
                  </a:lnTo>
                  <a:lnTo>
                    <a:pt x="442" y="710"/>
                  </a:lnTo>
                  <a:lnTo>
                    <a:pt x="525" y="741"/>
                  </a:lnTo>
                  <a:lnTo>
                    <a:pt x="547" y="737"/>
                  </a:lnTo>
                  <a:lnTo>
                    <a:pt x="537" y="710"/>
                  </a:lnTo>
                  <a:lnTo>
                    <a:pt x="497" y="699"/>
                  </a:lnTo>
                  <a:lnTo>
                    <a:pt x="507" y="676"/>
                  </a:lnTo>
                  <a:lnTo>
                    <a:pt x="544" y="700"/>
                  </a:lnTo>
                  <a:lnTo>
                    <a:pt x="626" y="710"/>
                  </a:lnTo>
                  <a:lnTo>
                    <a:pt x="590" y="656"/>
                  </a:lnTo>
                  <a:lnTo>
                    <a:pt x="665" y="613"/>
                  </a:lnTo>
                  <a:lnTo>
                    <a:pt x="721" y="644"/>
                  </a:lnTo>
                  <a:lnTo>
                    <a:pt x="719" y="524"/>
                  </a:lnTo>
                  <a:lnTo>
                    <a:pt x="695" y="507"/>
                  </a:lnTo>
                  <a:lnTo>
                    <a:pt x="786" y="532"/>
                  </a:lnTo>
                  <a:lnTo>
                    <a:pt x="791" y="548"/>
                  </a:lnTo>
                  <a:lnTo>
                    <a:pt x="743" y="567"/>
                  </a:lnTo>
                  <a:lnTo>
                    <a:pt x="791" y="606"/>
                  </a:lnTo>
                  <a:lnTo>
                    <a:pt x="833" y="562"/>
                  </a:lnTo>
                  <a:lnTo>
                    <a:pt x="1002" y="491"/>
                  </a:lnTo>
                  <a:lnTo>
                    <a:pt x="1028" y="488"/>
                  </a:lnTo>
                  <a:lnTo>
                    <a:pt x="1002" y="499"/>
                  </a:lnTo>
                  <a:lnTo>
                    <a:pt x="1031" y="533"/>
                  </a:lnTo>
                  <a:lnTo>
                    <a:pt x="1152" y="488"/>
                  </a:lnTo>
                  <a:lnTo>
                    <a:pt x="1179" y="522"/>
                  </a:lnTo>
                  <a:lnTo>
                    <a:pt x="1209" y="495"/>
                  </a:lnTo>
                  <a:lnTo>
                    <a:pt x="1195" y="457"/>
                  </a:lnTo>
                  <a:lnTo>
                    <a:pt x="1212" y="446"/>
                  </a:lnTo>
                  <a:lnTo>
                    <a:pt x="1304" y="464"/>
                  </a:lnTo>
                  <a:lnTo>
                    <a:pt x="1427" y="532"/>
                  </a:lnTo>
                  <a:lnTo>
                    <a:pt x="1451" y="498"/>
                  </a:lnTo>
                  <a:lnTo>
                    <a:pt x="1424" y="466"/>
                  </a:lnTo>
                  <a:lnTo>
                    <a:pt x="1387" y="454"/>
                  </a:lnTo>
                  <a:lnTo>
                    <a:pt x="1403" y="402"/>
                  </a:lnTo>
                  <a:lnTo>
                    <a:pt x="1378" y="395"/>
                  </a:lnTo>
                  <a:lnTo>
                    <a:pt x="1385" y="371"/>
                  </a:lnTo>
                  <a:lnTo>
                    <a:pt x="1430" y="344"/>
                  </a:lnTo>
                  <a:lnTo>
                    <a:pt x="1460" y="280"/>
                  </a:lnTo>
                  <a:lnTo>
                    <a:pt x="1523" y="282"/>
                  </a:lnTo>
                  <a:lnTo>
                    <a:pt x="1553" y="290"/>
                  </a:lnTo>
                  <a:lnTo>
                    <a:pt x="1530" y="358"/>
                  </a:lnTo>
                  <a:lnTo>
                    <a:pt x="1557" y="392"/>
                  </a:lnTo>
                  <a:lnTo>
                    <a:pt x="1549" y="487"/>
                  </a:lnTo>
                  <a:lnTo>
                    <a:pt x="1580" y="519"/>
                  </a:lnTo>
                  <a:lnTo>
                    <a:pt x="1569" y="552"/>
                  </a:lnTo>
                  <a:lnTo>
                    <a:pt x="1521" y="579"/>
                  </a:lnTo>
                  <a:lnTo>
                    <a:pt x="1535" y="591"/>
                  </a:lnTo>
                  <a:lnTo>
                    <a:pt x="1471" y="604"/>
                  </a:lnTo>
                  <a:lnTo>
                    <a:pt x="1539" y="628"/>
                  </a:lnTo>
                  <a:lnTo>
                    <a:pt x="1615" y="552"/>
                  </a:lnTo>
                  <a:lnTo>
                    <a:pt x="1607" y="507"/>
                  </a:lnTo>
                  <a:lnTo>
                    <a:pt x="1632" y="498"/>
                  </a:lnTo>
                  <a:lnTo>
                    <a:pt x="1672" y="490"/>
                  </a:lnTo>
                  <a:lnTo>
                    <a:pt x="1693" y="516"/>
                  </a:lnTo>
                  <a:lnTo>
                    <a:pt x="1690" y="552"/>
                  </a:lnTo>
                  <a:lnTo>
                    <a:pt x="1740" y="563"/>
                  </a:lnTo>
                  <a:lnTo>
                    <a:pt x="1700" y="550"/>
                  </a:lnTo>
                  <a:lnTo>
                    <a:pt x="1717" y="531"/>
                  </a:lnTo>
                  <a:lnTo>
                    <a:pt x="1703" y="498"/>
                  </a:lnTo>
                  <a:lnTo>
                    <a:pt x="1590" y="478"/>
                  </a:lnTo>
                  <a:lnTo>
                    <a:pt x="1607" y="405"/>
                  </a:lnTo>
                  <a:lnTo>
                    <a:pt x="1567" y="358"/>
                  </a:lnTo>
                  <a:lnTo>
                    <a:pt x="1624" y="316"/>
                  </a:lnTo>
                  <a:lnTo>
                    <a:pt x="1617" y="286"/>
                  </a:lnTo>
                  <a:lnTo>
                    <a:pt x="1644" y="303"/>
                  </a:lnTo>
                  <a:lnTo>
                    <a:pt x="1631" y="362"/>
                  </a:lnTo>
                  <a:lnTo>
                    <a:pt x="1648" y="371"/>
                  </a:lnTo>
                  <a:lnTo>
                    <a:pt x="1726" y="388"/>
                  </a:lnTo>
                  <a:lnTo>
                    <a:pt x="1655" y="340"/>
                  </a:lnTo>
                  <a:lnTo>
                    <a:pt x="1709" y="342"/>
                  </a:lnTo>
                  <a:lnTo>
                    <a:pt x="1696" y="323"/>
                  </a:lnTo>
                  <a:lnTo>
                    <a:pt x="1726" y="313"/>
                  </a:lnTo>
                  <a:lnTo>
                    <a:pt x="1866" y="351"/>
                  </a:lnTo>
                  <a:lnTo>
                    <a:pt x="1839" y="376"/>
                  </a:lnTo>
                  <a:lnTo>
                    <a:pt x="1838" y="415"/>
                  </a:lnTo>
                  <a:lnTo>
                    <a:pt x="1864" y="437"/>
                  </a:lnTo>
                  <a:lnTo>
                    <a:pt x="1879" y="351"/>
                  </a:lnTo>
                  <a:lnTo>
                    <a:pt x="1802" y="307"/>
                  </a:lnTo>
                  <a:lnTo>
                    <a:pt x="1787" y="248"/>
                  </a:lnTo>
                  <a:lnTo>
                    <a:pt x="1966" y="226"/>
                  </a:lnTo>
                  <a:lnTo>
                    <a:pt x="1944" y="173"/>
                  </a:lnTo>
                  <a:lnTo>
                    <a:pt x="1966" y="184"/>
                  </a:lnTo>
                  <a:lnTo>
                    <a:pt x="1998" y="163"/>
                  </a:lnTo>
                  <a:lnTo>
                    <a:pt x="1975" y="157"/>
                  </a:lnTo>
                  <a:lnTo>
                    <a:pt x="2165" y="112"/>
                  </a:lnTo>
                  <a:lnTo>
                    <a:pt x="2148" y="99"/>
                  </a:lnTo>
                  <a:lnTo>
                    <a:pt x="2235" y="96"/>
                  </a:lnTo>
                  <a:lnTo>
                    <a:pt x="2234" y="110"/>
                  </a:lnTo>
                  <a:lnTo>
                    <a:pt x="2255" y="110"/>
                  </a:lnTo>
                  <a:lnTo>
                    <a:pt x="2319" y="91"/>
                  </a:lnTo>
                  <a:lnTo>
                    <a:pt x="2349" y="101"/>
                  </a:lnTo>
                  <a:lnTo>
                    <a:pt x="2320" y="78"/>
                  </a:lnTo>
                  <a:lnTo>
                    <a:pt x="2393" y="72"/>
                  </a:lnTo>
                  <a:lnTo>
                    <a:pt x="2395" y="41"/>
                  </a:lnTo>
                  <a:lnTo>
                    <a:pt x="2479" y="0"/>
                  </a:lnTo>
                  <a:lnTo>
                    <a:pt x="2538" y="26"/>
                  </a:lnTo>
                  <a:lnTo>
                    <a:pt x="2487" y="47"/>
                  </a:lnTo>
                  <a:lnTo>
                    <a:pt x="2572" y="45"/>
                  </a:lnTo>
                  <a:lnTo>
                    <a:pt x="2540" y="78"/>
                  </a:lnTo>
                  <a:lnTo>
                    <a:pt x="2684" y="61"/>
                  </a:lnTo>
                  <a:lnTo>
                    <a:pt x="2763" y="110"/>
                  </a:lnTo>
                  <a:lnTo>
                    <a:pt x="2751" y="127"/>
                  </a:lnTo>
                  <a:lnTo>
                    <a:pt x="2725" y="118"/>
                  </a:lnTo>
                  <a:lnTo>
                    <a:pt x="2761" y="133"/>
                  </a:lnTo>
                  <a:lnTo>
                    <a:pt x="2744" y="161"/>
                  </a:lnTo>
                  <a:lnTo>
                    <a:pt x="2479" y="303"/>
                  </a:lnTo>
                  <a:lnTo>
                    <a:pt x="2562" y="284"/>
                  </a:lnTo>
                  <a:lnTo>
                    <a:pt x="2545" y="265"/>
                  </a:lnTo>
                  <a:lnTo>
                    <a:pt x="2678" y="239"/>
                  </a:lnTo>
                  <a:lnTo>
                    <a:pt x="2643" y="243"/>
                  </a:lnTo>
                  <a:lnTo>
                    <a:pt x="2650" y="221"/>
                  </a:lnTo>
                  <a:lnTo>
                    <a:pt x="2725" y="239"/>
                  </a:lnTo>
                  <a:lnTo>
                    <a:pt x="2735" y="221"/>
                  </a:lnTo>
                  <a:lnTo>
                    <a:pt x="2752" y="265"/>
                  </a:lnTo>
                  <a:lnTo>
                    <a:pt x="2787" y="267"/>
                  </a:lnTo>
                  <a:lnTo>
                    <a:pt x="2755" y="249"/>
                  </a:lnTo>
                  <a:lnTo>
                    <a:pt x="2826" y="238"/>
                  </a:lnTo>
                  <a:lnTo>
                    <a:pt x="2911" y="248"/>
                  </a:lnTo>
                  <a:lnTo>
                    <a:pt x="2902" y="265"/>
                  </a:lnTo>
                  <a:lnTo>
                    <a:pt x="2976" y="280"/>
                  </a:lnTo>
                  <a:lnTo>
                    <a:pt x="3039" y="276"/>
                  </a:lnTo>
                  <a:lnTo>
                    <a:pt x="3042" y="234"/>
                  </a:lnTo>
                  <a:lnTo>
                    <a:pt x="3061" y="228"/>
                  </a:lnTo>
                  <a:lnTo>
                    <a:pt x="3225" y="276"/>
                  </a:lnTo>
                  <a:lnTo>
                    <a:pt x="3201" y="351"/>
                  </a:lnTo>
                  <a:lnTo>
                    <a:pt x="3279" y="402"/>
                  </a:lnTo>
                  <a:lnTo>
                    <a:pt x="3320" y="331"/>
                  </a:lnTo>
                  <a:lnTo>
                    <a:pt x="3347" y="362"/>
                  </a:lnTo>
                  <a:lnTo>
                    <a:pt x="3402" y="351"/>
                  </a:lnTo>
                  <a:lnTo>
                    <a:pt x="3474" y="376"/>
                  </a:lnTo>
                  <a:lnTo>
                    <a:pt x="3532" y="361"/>
                  </a:lnTo>
                  <a:lnTo>
                    <a:pt x="3528" y="331"/>
                  </a:lnTo>
                  <a:lnTo>
                    <a:pt x="3568" y="284"/>
                  </a:lnTo>
                  <a:lnTo>
                    <a:pt x="3811" y="318"/>
                  </a:lnTo>
                  <a:lnTo>
                    <a:pt x="3827" y="341"/>
                  </a:lnTo>
                  <a:lnTo>
                    <a:pt x="3797" y="350"/>
                  </a:lnTo>
                  <a:lnTo>
                    <a:pt x="3875" y="361"/>
                  </a:lnTo>
                  <a:lnTo>
                    <a:pt x="3903" y="395"/>
                  </a:lnTo>
                  <a:lnTo>
                    <a:pt x="4087" y="388"/>
                  </a:lnTo>
                  <a:lnTo>
                    <a:pt x="4121" y="415"/>
                  </a:lnTo>
                  <a:lnTo>
                    <a:pt x="4108" y="449"/>
                  </a:lnTo>
                  <a:lnTo>
                    <a:pt x="4162" y="470"/>
                  </a:lnTo>
                  <a:lnTo>
                    <a:pt x="4190" y="453"/>
                  </a:lnTo>
                  <a:lnTo>
                    <a:pt x="4321" y="467"/>
                  </a:lnTo>
                  <a:lnTo>
                    <a:pt x="4348" y="449"/>
                  </a:lnTo>
                  <a:lnTo>
                    <a:pt x="4363" y="477"/>
                  </a:lnTo>
                  <a:lnTo>
                    <a:pt x="4418" y="501"/>
                  </a:lnTo>
                  <a:lnTo>
                    <a:pt x="4442" y="484"/>
                  </a:lnTo>
                  <a:lnTo>
                    <a:pt x="4417" y="457"/>
                  </a:lnTo>
                  <a:lnTo>
                    <a:pt x="4432" y="437"/>
                  </a:lnTo>
                  <a:lnTo>
                    <a:pt x="4660" y="470"/>
                  </a:lnTo>
                  <a:lnTo>
                    <a:pt x="4810" y="553"/>
                  </a:lnTo>
                  <a:lnTo>
                    <a:pt x="4843" y="553"/>
                  </a:lnTo>
                  <a:lnTo>
                    <a:pt x="4881" y="623"/>
                  </a:lnTo>
                  <a:lnTo>
                    <a:pt x="4866" y="586"/>
                  </a:lnTo>
                  <a:lnTo>
                    <a:pt x="4891" y="582"/>
                  </a:lnTo>
                  <a:lnTo>
                    <a:pt x="4905" y="596"/>
                  </a:lnTo>
                  <a:lnTo>
                    <a:pt x="4949" y="591"/>
                  </a:lnTo>
                  <a:lnTo>
                    <a:pt x="5011" y="631"/>
                  </a:lnTo>
                  <a:lnTo>
                    <a:pt x="4922" y="675"/>
                  </a:lnTo>
                  <a:lnTo>
                    <a:pt x="4941" y="686"/>
                  </a:lnTo>
                  <a:lnTo>
                    <a:pt x="4910" y="696"/>
                  </a:lnTo>
                  <a:lnTo>
                    <a:pt x="4934" y="712"/>
                  </a:lnTo>
                  <a:lnTo>
                    <a:pt x="4881" y="713"/>
                  </a:lnTo>
                  <a:lnTo>
                    <a:pt x="4864" y="686"/>
                  </a:lnTo>
                  <a:lnTo>
                    <a:pt x="4844" y="696"/>
                  </a:lnTo>
                  <a:lnTo>
                    <a:pt x="4810" y="656"/>
                  </a:lnTo>
                  <a:lnTo>
                    <a:pt x="4751" y="658"/>
                  </a:lnTo>
                  <a:lnTo>
                    <a:pt x="4735" y="634"/>
                  </a:lnTo>
                  <a:lnTo>
                    <a:pt x="4750" y="623"/>
                  </a:lnTo>
                  <a:lnTo>
                    <a:pt x="4727" y="623"/>
                  </a:lnTo>
                  <a:lnTo>
                    <a:pt x="4707" y="631"/>
                  </a:lnTo>
                  <a:lnTo>
                    <a:pt x="4728" y="658"/>
                  </a:lnTo>
                  <a:lnTo>
                    <a:pt x="4716" y="676"/>
                  </a:lnTo>
                  <a:lnTo>
                    <a:pt x="4665" y="703"/>
                  </a:lnTo>
                  <a:lnTo>
                    <a:pt x="4631" y="698"/>
                  </a:lnTo>
                  <a:lnTo>
                    <a:pt x="4687" y="777"/>
                  </a:lnTo>
                  <a:lnTo>
                    <a:pt x="4679" y="806"/>
                  </a:lnTo>
                  <a:lnTo>
                    <a:pt x="4621" y="784"/>
                  </a:lnTo>
                  <a:lnTo>
                    <a:pt x="4624" y="797"/>
                  </a:lnTo>
                  <a:lnTo>
                    <a:pt x="4517" y="836"/>
                  </a:lnTo>
                  <a:lnTo>
                    <a:pt x="4423" y="915"/>
                  </a:lnTo>
                  <a:lnTo>
                    <a:pt x="4357" y="884"/>
                  </a:lnTo>
                  <a:lnTo>
                    <a:pt x="4299" y="918"/>
                  </a:lnTo>
                  <a:lnTo>
                    <a:pt x="4299" y="888"/>
                  </a:lnTo>
                  <a:lnTo>
                    <a:pt x="4265" y="920"/>
                  </a:lnTo>
                  <a:lnTo>
                    <a:pt x="4224" y="917"/>
                  </a:lnTo>
                  <a:lnTo>
                    <a:pt x="4179" y="993"/>
                  </a:lnTo>
                  <a:lnTo>
                    <a:pt x="4214" y="1009"/>
                  </a:lnTo>
                  <a:lnTo>
                    <a:pt x="4200" y="1034"/>
                  </a:lnTo>
                  <a:lnTo>
                    <a:pt x="4217" y="1074"/>
                  </a:lnTo>
                  <a:lnTo>
                    <a:pt x="4188" y="1068"/>
                  </a:lnTo>
                  <a:lnTo>
                    <a:pt x="4169" y="1102"/>
                  </a:lnTo>
                  <a:lnTo>
                    <a:pt x="4180" y="1133"/>
                  </a:lnTo>
                  <a:lnTo>
                    <a:pt x="4117" y="1160"/>
                  </a:lnTo>
                  <a:lnTo>
                    <a:pt x="4121" y="1194"/>
                  </a:lnTo>
                  <a:lnTo>
                    <a:pt x="4080" y="1205"/>
                  </a:lnTo>
                  <a:lnTo>
                    <a:pt x="4067" y="1244"/>
                  </a:lnTo>
                  <a:lnTo>
                    <a:pt x="4028" y="1285"/>
                  </a:lnTo>
                  <a:lnTo>
                    <a:pt x="3996" y="1133"/>
                  </a:lnTo>
                  <a:lnTo>
                    <a:pt x="3999" y="1053"/>
                  </a:lnTo>
                  <a:lnTo>
                    <a:pt x="4028" y="1004"/>
                  </a:lnTo>
                  <a:lnTo>
                    <a:pt x="4073" y="995"/>
                  </a:lnTo>
                  <a:lnTo>
                    <a:pt x="4176" y="893"/>
                  </a:lnTo>
                  <a:lnTo>
                    <a:pt x="4227" y="873"/>
                  </a:lnTo>
                  <a:lnTo>
                    <a:pt x="4244" y="814"/>
                  </a:lnTo>
                  <a:lnTo>
                    <a:pt x="4265" y="798"/>
                  </a:lnTo>
                  <a:lnTo>
                    <a:pt x="4226" y="797"/>
                  </a:lnTo>
                  <a:lnTo>
                    <a:pt x="4213" y="845"/>
                  </a:lnTo>
                  <a:lnTo>
                    <a:pt x="4125" y="886"/>
                  </a:lnTo>
                  <a:lnTo>
                    <a:pt x="4134" y="823"/>
                  </a:lnTo>
                  <a:lnTo>
                    <a:pt x="4039" y="838"/>
                  </a:lnTo>
                  <a:lnTo>
                    <a:pt x="3950" y="918"/>
                  </a:lnTo>
                  <a:lnTo>
                    <a:pt x="3967" y="949"/>
                  </a:lnTo>
                  <a:lnTo>
                    <a:pt x="3872" y="961"/>
                  </a:lnTo>
                  <a:lnTo>
                    <a:pt x="3861" y="951"/>
                  </a:lnTo>
                  <a:lnTo>
                    <a:pt x="3892" y="946"/>
                  </a:lnTo>
                  <a:lnTo>
                    <a:pt x="3812" y="925"/>
                  </a:lnTo>
                  <a:lnTo>
                    <a:pt x="3791" y="946"/>
                  </a:lnTo>
                  <a:lnTo>
                    <a:pt x="3611" y="946"/>
                  </a:lnTo>
                  <a:lnTo>
                    <a:pt x="3395" y="1130"/>
                  </a:lnTo>
                  <a:lnTo>
                    <a:pt x="3439" y="1139"/>
                  </a:lnTo>
                  <a:lnTo>
                    <a:pt x="3439" y="1170"/>
                  </a:lnTo>
                  <a:lnTo>
                    <a:pt x="3464" y="1150"/>
                  </a:lnTo>
                  <a:lnTo>
                    <a:pt x="3457" y="1178"/>
                  </a:lnTo>
                  <a:lnTo>
                    <a:pt x="3488" y="1163"/>
                  </a:lnTo>
                  <a:lnTo>
                    <a:pt x="3487" y="1180"/>
                  </a:lnTo>
                  <a:lnTo>
                    <a:pt x="3495" y="1150"/>
                  </a:lnTo>
                  <a:lnTo>
                    <a:pt x="3528" y="1152"/>
                  </a:lnTo>
                  <a:lnTo>
                    <a:pt x="3572" y="1191"/>
                  </a:lnTo>
                  <a:lnTo>
                    <a:pt x="3531" y="1193"/>
                  </a:lnTo>
                  <a:lnTo>
                    <a:pt x="3569" y="1207"/>
                  </a:lnTo>
                  <a:lnTo>
                    <a:pt x="3576" y="1232"/>
                  </a:lnTo>
                  <a:lnTo>
                    <a:pt x="3548" y="1290"/>
                  </a:lnTo>
                  <a:lnTo>
                    <a:pt x="3542" y="1377"/>
                  </a:lnTo>
                  <a:lnTo>
                    <a:pt x="3391" y="1560"/>
                  </a:lnTo>
                  <a:lnTo>
                    <a:pt x="3337" y="1583"/>
                  </a:lnTo>
                  <a:lnTo>
                    <a:pt x="3296" y="1560"/>
                  </a:lnTo>
                  <a:lnTo>
                    <a:pt x="3260" y="1594"/>
                  </a:lnTo>
                  <a:lnTo>
                    <a:pt x="3256" y="1587"/>
                  </a:lnTo>
                  <a:lnTo>
                    <a:pt x="3277" y="1560"/>
                  </a:lnTo>
                  <a:lnTo>
                    <a:pt x="3267" y="1514"/>
                  </a:lnTo>
                  <a:lnTo>
                    <a:pt x="3333" y="1495"/>
                  </a:lnTo>
                  <a:lnTo>
                    <a:pt x="3383" y="1374"/>
                  </a:lnTo>
                  <a:lnTo>
                    <a:pt x="3273" y="1402"/>
                  </a:lnTo>
                  <a:lnTo>
                    <a:pt x="3256" y="1357"/>
                  </a:lnTo>
                  <a:lnTo>
                    <a:pt x="3167" y="1330"/>
                  </a:lnTo>
                  <a:lnTo>
                    <a:pt x="3113" y="1204"/>
                  </a:lnTo>
                  <a:lnTo>
                    <a:pt x="3054" y="1180"/>
                  </a:lnTo>
                  <a:lnTo>
                    <a:pt x="2947" y="1214"/>
                  </a:lnTo>
                  <a:lnTo>
                    <a:pt x="2967" y="1241"/>
                  </a:lnTo>
                  <a:lnTo>
                    <a:pt x="2925" y="1316"/>
                  </a:lnTo>
                  <a:lnTo>
                    <a:pt x="2882" y="1335"/>
                  </a:lnTo>
                  <a:lnTo>
                    <a:pt x="2837" y="1317"/>
                  </a:lnTo>
                  <a:lnTo>
                    <a:pt x="2785" y="1310"/>
                  </a:lnTo>
                  <a:lnTo>
                    <a:pt x="2645" y="1344"/>
                  </a:lnTo>
                  <a:lnTo>
                    <a:pt x="2523" y="1294"/>
                  </a:lnTo>
                  <a:lnTo>
                    <a:pt x="2443" y="1302"/>
                  </a:lnTo>
                  <a:lnTo>
                    <a:pt x="2415" y="1261"/>
                  </a:lnTo>
                  <a:lnTo>
                    <a:pt x="2337" y="1232"/>
                  </a:lnTo>
                  <a:lnTo>
                    <a:pt x="2296" y="1262"/>
                  </a:lnTo>
                  <a:lnTo>
                    <a:pt x="2293" y="1316"/>
                  </a:lnTo>
                  <a:lnTo>
                    <a:pt x="2118" y="1293"/>
                  </a:lnTo>
                  <a:lnTo>
                    <a:pt x="2024" y="1344"/>
                  </a:lnTo>
                  <a:lnTo>
                    <a:pt x="1975" y="1364"/>
                  </a:lnTo>
                  <a:lnTo>
                    <a:pt x="1913" y="1324"/>
                  </a:lnTo>
                  <a:lnTo>
                    <a:pt x="1873" y="1345"/>
                  </a:lnTo>
                  <a:lnTo>
                    <a:pt x="1797" y="1317"/>
                  </a:lnTo>
                  <a:lnTo>
                    <a:pt x="1770" y="1316"/>
                  </a:lnTo>
                  <a:lnTo>
                    <a:pt x="1748" y="1273"/>
                  </a:lnTo>
                  <a:lnTo>
                    <a:pt x="1709" y="1273"/>
                  </a:lnTo>
                  <a:lnTo>
                    <a:pt x="1692" y="1279"/>
                  </a:lnTo>
                  <a:lnTo>
                    <a:pt x="1659" y="1248"/>
                  </a:lnTo>
                  <a:lnTo>
                    <a:pt x="1638" y="1255"/>
                  </a:lnTo>
                  <a:lnTo>
                    <a:pt x="1617" y="1266"/>
                  </a:lnTo>
                  <a:lnTo>
                    <a:pt x="1535" y="1197"/>
                  </a:lnTo>
                  <a:lnTo>
                    <a:pt x="1511" y="1191"/>
                  </a:lnTo>
                  <a:lnTo>
                    <a:pt x="1455" y="1139"/>
                  </a:lnTo>
                  <a:lnTo>
                    <a:pt x="1404" y="1170"/>
                  </a:lnTo>
                  <a:lnTo>
                    <a:pt x="1395" y="1150"/>
                  </a:lnTo>
                  <a:lnTo>
                    <a:pt x="1317" y="1147"/>
                  </a:lnTo>
                  <a:lnTo>
                    <a:pt x="1287" y="1109"/>
                  </a:lnTo>
                  <a:lnTo>
                    <a:pt x="1246" y="1111"/>
                  </a:lnTo>
                  <a:lnTo>
                    <a:pt x="1232" y="1128"/>
                  </a:lnTo>
                  <a:lnTo>
                    <a:pt x="1179" y="1137"/>
                  </a:lnTo>
                  <a:lnTo>
                    <a:pt x="1165" y="1128"/>
                  </a:lnTo>
                  <a:lnTo>
                    <a:pt x="1147" y="1156"/>
                  </a:lnTo>
                  <a:lnTo>
                    <a:pt x="1131" y="1150"/>
                  </a:lnTo>
                  <a:lnTo>
                    <a:pt x="1069" y="1157"/>
                  </a:lnTo>
                  <a:lnTo>
                    <a:pt x="1049" y="1150"/>
                  </a:lnTo>
                  <a:lnTo>
                    <a:pt x="1041" y="1157"/>
                  </a:lnTo>
                  <a:lnTo>
                    <a:pt x="1073" y="1191"/>
                  </a:lnTo>
                  <a:lnTo>
                    <a:pt x="1052" y="1211"/>
                  </a:lnTo>
                  <a:lnTo>
                    <a:pt x="1053" y="1238"/>
                  </a:lnTo>
                  <a:lnTo>
                    <a:pt x="1089" y="1239"/>
                  </a:lnTo>
                  <a:lnTo>
                    <a:pt x="1103" y="1266"/>
                  </a:lnTo>
                  <a:lnTo>
                    <a:pt x="1094" y="1286"/>
                  </a:lnTo>
                  <a:lnTo>
                    <a:pt x="1069" y="1273"/>
                  </a:lnTo>
                  <a:lnTo>
                    <a:pt x="1049" y="1285"/>
                  </a:lnTo>
                  <a:lnTo>
                    <a:pt x="1029" y="1273"/>
                  </a:lnTo>
                  <a:lnTo>
                    <a:pt x="1019" y="1255"/>
                  </a:lnTo>
                  <a:lnTo>
                    <a:pt x="995" y="1266"/>
                  </a:lnTo>
                  <a:lnTo>
                    <a:pt x="977" y="1256"/>
                  </a:lnTo>
                  <a:lnTo>
                    <a:pt x="957" y="1273"/>
                  </a:lnTo>
                  <a:lnTo>
                    <a:pt x="929" y="1275"/>
                  </a:lnTo>
                  <a:lnTo>
                    <a:pt x="915" y="1255"/>
                  </a:lnTo>
                  <a:lnTo>
                    <a:pt x="818" y="1249"/>
                  </a:lnTo>
                  <a:lnTo>
                    <a:pt x="807" y="1261"/>
                  </a:lnTo>
                  <a:lnTo>
                    <a:pt x="799" y="1259"/>
                  </a:lnTo>
                  <a:lnTo>
                    <a:pt x="784" y="1280"/>
                  </a:lnTo>
                  <a:lnTo>
                    <a:pt x="786" y="1303"/>
                  </a:lnTo>
                  <a:lnTo>
                    <a:pt x="776" y="1303"/>
                  </a:lnTo>
                  <a:lnTo>
                    <a:pt x="766" y="1286"/>
                  </a:lnTo>
                  <a:lnTo>
                    <a:pt x="753" y="1289"/>
                  </a:lnTo>
                  <a:lnTo>
                    <a:pt x="749" y="1350"/>
                  </a:lnTo>
                  <a:lnTo>
                    <a:pt x="765" y="1369"/>
                  </a:lnTo>
                  <a:lnTo>
                    <a:pt x="765" y="1385"/>
                  </a:lnTo>
                  <a:lnTo>
                    <a:pt x="780" y="1384"/>
                  </a:lnTo>
                  <a:lnTo>
                    <a:pt x="799" y="1375"/>
                  </a:lnTo>
                  <a:lnTo>
                    <a:pt x="817" y="1402"/>
                  </a:lnTo>
                  <a:lnTo>
                    <a:pt x="830" y="1420"/>
                  </a:lnTo>
                  <a:lnTo>
                    <a:pt x="844" y="1443"/>
                  </a:lnTo>
                  <a:lnTo>
                    <a:pt x="864" y="1450"/>
                  </a:lnTo>
                  <a:lnTo>
                    <a:pt x="837" y="1467"/>
                  </a:lnTo>
                  <a:lnTo>
                    <a:pt x="818" y="1451"/>
                  </a:lnTo>
                  <a:lnTo>
                    <a:pt x="797" y="1521"/>
                  </a:lnTo>
                  <a:lnTo>
                    <a:pt x="821" y="1539"/>
                  </a:lnTo>
                  <a:lnTo>
                    <a:pt x="842" y="1606"/>
                  </a:lnTo>
                  <a:lnTo>
                    <a:pt x="823" y="1594"/>
                  </a:lnTo>
                  <a:lnTo>
                    <a:pt x="804" y="1587"/>
                  </a:lnTo>
                  <a:lnTo>
                    <a:pt x="780" y="1583"/>
                  </a:lnTo>
                  <a:lnTo>
                    <a:pt x="765" y="1577"/>
                  </a:lnTo>
                  <a:lnTo>
                    <a:pt x="749" y="1575"/>
                  </a:lnTo>
                  <a:lnTo>
                    <a:pt x="736" y="1549"/>
                  </a:lnTo>
                  <a:lnTo>
                    <a:pt x="705" y="1563"/>
                  </a:lnTo>
                  <a:lnTo>
                    <a:pt x="678" y="1563"/>
                  </a:lnTo>
                  <a:lnTo>
                    <a:pt x="660" y="1542"/>
                  </a:lnTo>
                  <a:lnTo>
                    <a:pt x="613" y="1522"/>
                  </a:lnTo>
                  <a:lnTo>
                    <a:pt x="565" y="1526"/>
                  </a:lnTo>
                  <a:lnTo>
                    <a:pt x="517" y="1494"/>
                  </a:lnTo>
                  <a:lnTo>
                    <a:pt x="555" y="1461"/>
                  </a:lnTo>
                  <a:lnTo>
                    <a:pt x="558" y="1436"/>
                  </a:lnTo>
                  <a:lnTo>
                    <a:pt x="558" y="1409"/>
                  </a:lnTo>
                  <a:lnTo>
                    <a:pt x="561" y="1388"/>
                  </a:lnTo>
                  <a:lnTo>
                    <a:pt x="586" y="1381"/>
                  </a:lnTo>
                  <a:lnTo>
                    <a:pt x="573" y="1340"/>
                  </a:lnTo>
                  <a:lnTo>
                    <a:pt x="544" y="1330"/>
                  </a:lnTo>
                  <a:lnTo>
                    <a:pt x="530" y="1321"/>
                  </a:lnTo>
                  <a:lnTo>
                    <a:pt x="508" y="1328"/>
                  </a:lnTo>
                  <a:lnTo>
                    <a:pt x="464" y="1316"/>
                  </a:lnTo>
                  <a:lnTo>
                    <a:pt x="430" y="1276"/>
                  </a:lnTo>
                  <a:lnTo>
                    <a:pt x="402" y="1265"/>
                  </a:lnTo>
                  <a:lnTo>
                    <a:pt x="389" y="1228"/>
                  </a:lnTo>
                  <a:lnTo>
                    <a:pt x="364" y="1224"/>
                  </a:lnTo>
                  <a:lnTo>
                    <a:pt x="340" y="1235"/>
                  </a:lnTo>
                  <a:lnTo>
                    <a:pt x="324" y="1244"/>
                  </a:lnTo>
                  <a:lnTo>
                    <a:pt x="317" y="1227"/>
                  </a:lnTo>
                  <a:lnTo>
                    <a:pt x="306" y="1210"/>
                  </a:lnTo>
                  <a:lnTo>
                    <a:pt x="338" y="1207"/>
                  </a:lnTo>
                  <a:lnTo>
                    <a:pt x="337" y="1195"/>
                  </a:lnTo>
                  <a:lnTo>
                    <a:pt x="329" y="1188"/>
                  </a:lnTo>
                  <a:lnTo>
                    <a:pt x="317" y="1180"/>
                  </a:lnTo>
                  <a:lnTo>
                    <a:pt x="299" y="1137"/>
                  </a:lnTo>
                  <a:lnTo>
                    <a:pt x="273" y="1113"/>
                  </a:lnTo>
                  <a:lnTo>
                    <a:pt x="248" y="1112"/>
                  </a:lnTo>
                  <a:lnTo>
                    <a:pt x="222" y="1112"/>
                  </a:lnTo>
                  <a:lnTo>
                    <a:pt x="203" y="1099"/>
                  </a:lnTo>
                  <a:lnTo>
                    <a:pt x="187" y="1098"/>
                  </a:lnTo>
                  <a:lnTo>
                    <a:pt x="170" y="1098"/>
                  </a:lnTo>
                  <a:lnTo>
                    <a:pt x="160" y="1109"/>
                  </a:lnTo>
                  <a:lnTo>
                    <a:pt x="143" y="1126"/>
                  </a:lnTo>
                  <a:lnTo>
                    <a:pt x="140" y="1145"/>
                  </a:lnTo>
                  <a:lnTo>
                    <a:pt x="130" y="1150"/>
                  </a:lnTo>
                  <a:lnTo>
                    <a:pt x="122" y="1178"/>
                  </a:lnTo>
                  <a:lnTo>
                    <a:pt x="115" y="1170"/>
                  </a:lnTo>
                  <a:lnTo>
                    <a:pt x="111" y="1159"/>
                  </a:lnTo>
                  <a:lnTo>
                    <a:pt x="0" y="1142"/>
                  </a:lnTo>
                  <a:close/>
                </a:path>
              </a:pathLst>
            </a:custGeom>
            <a:grpFill/>
            <a:ln w="9525">
              <a:solidFill>
                <a:schemeClr val="bg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137" name="Group 136">
            <a:extLst>
              <a:ext uri="{FF2B5EF4-FFF2-40B4-BE49-F238E27FC236}">
                <a16:creationId xmlns:a16="http://schemas.microsoft.com/office/drawing/2014/main" id="{1E21C0D0-F2D0-CB9A-E0E4-3630A05C5F9F}"/>
              </a:ext>
            </a:extLst>
          </p:cNvPr>
          <p:cNvGrpSpPr/>
          <p:nvPr>
            <p:custDataLst>
              <p:tags r:id="rId6"/>
            </p:custDataLst>
          </p:nvPr>
        </p:nvGrpSpPr>
        <p:grpSpPr>
          <a:xfrm>
            <a:off x="3527606" y="3701004"/>
            <a:ext cx="1366342" cy="1460193"/>
            <a:chOff x="3584599" y="3813250"/>
            <a:chExt cx="1409710" cy="1506538"/>
          </a:xfrm>
          <a:solidFill>
            <a:srgbClr val="C5C0BB"/>
          </a:solidFill>
        </p:grpSpPr>
        <p:sp>
          <p:nvSpPr>
            <p:cNvPr id="138" name="Freeform 447">
              <a:extLst>
                <a:ext uri="{FF2B5EF4-FFF2-40B4-BE49-F238E27FC236}">
                  <a16:creationId xmlns:a16="http://schemas.microsoft.com/office/drawing/2014/main" id="{6ED8F694-4EBE-ADA2-97B7-6CA96EADBB36}"/>
                </a:ext>
              </a:extLst>
            </p:cNvPr>
            <p:cNvSpPr>
              <a:spLocks noChangeAspect="1"/>
            </p:cNvSpPr>
            <p:nvPr/>
          </p:nvSpPr>
          <p:spPr bwMode="auto">
            <a:xfrm>
              <a:off x="4181502" y="4616529"/>
              <a:ext cx="260351" cy="295276"/>
            </a:xfrm>
            <a:custGeom>
              <a:avLst/>
              <a:gdLst>
                <a:gd name="T0" fmla="*/ 0 w 371"/>
                <a:gd name="T1" fmla="*/ 282466 h 365"/>
                <a:gd name="T2" fmla="*/ 22171 w 371"/>
                <a:gd name="T3" fmla="*/ 282466 h 365"/>
                <a:gd name="T4" fmla="*/ 177365 w 371"/>
                <a:gd name="T5" fmla="*/ 282466 h 365"/>
                <a:gd name="T6" fmla="*/ 199536 w 371"/>
                <a:gd name="T7" fmla="*/ 282466 h 365"/>
                <a:gd name="T8" fmla="*/ 177365 w 371"/>
                <a:gd name="T9" fmla="*/ 282466 h 365"/>
                <a:gd name="T10" fmla="*/ 177365 w 371"/>
                <a:gd name="T11" fmla="*/ 188311 h 365"/>
                <a:gd name="T12" fmla="*/ 221707 w 371"/>
                <a:gd name="T13" fmla="*/ 188311 h 365"/>
                <a:gd name="T14" fmla="*/ 221707 w 371"/>
                <a:gd name="T15" fmla="*/ 141261 h 365"/>
                <a:gd name="T16" fmla="*/ 177365 w 371"/>
                <a:gd name="T17" fmla="*/ 141261 h 365"/>
                <a:gd name="T18" fmla="*/ 177365 w 371"/>
                <a:gd name="T19" fmla="*/ 47106 h 365"/>
                <a:gd name="T20" fmla="*/ 177365 w 371"/>
                <a:gd name="T21" fmla="*/ 47106 h 365"/>
                <a:gd name="T22" fmla="*/ 133024 w 371"/>
                <a:gd name="T23" fmla="*/ 47106 h 365"/>
                <a:gd name="T24" fmla="*/ 133024 w 371"/>
                <a:gd name="T25" fmla="*/ 94155 h 365"/>
                <a:gd name="T26" fmla="*/ 110853 w 371"/>
                <a:gd name="T27" fmla="*/ 94155 h 365"/>
                <a:gd name="T28" fmla="*/ 88683 w 371"/>
                <a:gd name="T29" fmla="*/ 0 h 365"/>
                <a:gd name="T30" fmla="*/ 22171 w 371"/>
                <a:gd name="T31" fmla="*/ 47106 h 365"/>
                <a:gd name="T32" fmla="*/ 44341 w 371"/>
                <a:gd name="T33" fmla="*/ 141261 h 365"/>
                <a:gd name="T34" fmla="*/ 0 w 371"/>
                <a:gd name="T35" fmla="*/ 282466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65"/>
                <a:gd name="T56" fmla="*/ 371 w 371"/>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65">
                  <a:moveTo>
                    <a:pt x="0" y="341"/>
                  </a:moveTo>
                  <a:lnTo>
                    <a:pt x="50" y="328"/>
                  </a:lnTo>
                  <a:lnTo>
                    <a:pt x="288" y="365"/>
                  </a:lnTo>
                  <a:lnTo>
                    <a:pt x="341" y="348"/>
                  </a:lnTo>
                  <a:lnTo>
                    <a:pt x="306" y="321"/>
                  </a:lnTo>
                  <a:lnTo>
                    <a:pt x="306" y="211"/>
                  </a:lnTo>
                  <a:lnTo>
                    <a:pt x="371" y="211"/>
                  </a:lnTo>
                  <a:lnTo>
                    <a:pt x="367" y="150"/>
                  </a:lnTo>
                  <a:lnTo>
                    <a:pt x="306" y="157"/>
                  </a:lnTo>
                  <a:lnTo>
                    <a:pt x="300" y="52"/>
                  </a:lnTo>
                  <a:lnTo>
                    <a:pt x="272" y="33"/>
                  </a:lnTo>
                  <a:lnTo>
                    <a:pt x="235" y="35"/>
                  </a:lnTo>
                  <a:lnTo>
                    <a:pt x="225" y="65"/>
                  </a:lnTo>
                  <a:lnTo>
                    <a:pt x="184" y="68"/>
                  </a:lnTo>
                  <a:lnTo>
                    <a:pt x="135" y="0"/>
                  </a:lnTo>
                  <a:lnTo>
                    <a:pt x="24" y="14"/>
                  </a:lnTo>
                  <a:lnTo>
                    <a:pt x="65" y="153"/>
                  </a:lnTo>
                  <a:lnTo>
                    <a:pt x="0" y="341"/>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39" name="Freeform 448">
              <a:extLst>
                <a:ext uri="{FF2B5EF4-FFF2-40B4-BE49-F238E27FC236}">
                  <a16:creationId xmlns:a16="http://schemas.microsoft.com/office/drawing/2014/main" id="{B2A95CA8-F26B-184C-1AC6-34A2D72D50A4}"/>
                </a:ext>
              </a:extLst>
            </p:cNvPr>
            <p:cNvSpPr>
              <a:spLocks noChangeAspect="1"/>
            </p:cNvSpPr>
            <p:nvPr/>
          </p:nvSpPr>
          <p:spPr bwMode="auto">
            <a:xfrm>
              <a:off x="4191027" y="4592716"/>
              <a:ext cx="19050" cy="23813"/>
            </a:xfrm>
            <a:custGeom>
              <a:avLst/>
              <a:gdLst>
                <a:gd name="T0" fmla="*/ 0 w 29"/>
                <a:gd name="T1" fmla="*/ 43384 h 30"/>
                <a:gd name="T2" fmla="*/ 15205 w 29"/>
                <a:gd name="T3" fmla="*/ 43384 h 30"/>
                <a:gd name="T4" fmla="*/ 15205 w 29"/>
                <a:gd name="T5" fmla="*/ 0 h 30"/>
                <a:gd name="T6" fmla="*/ 0 w 29"/>
                <a:gd name="T7" fmla="*/ 43384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0" y="9"/>
                  </a:moveTo>
                  <a:lnTo>
                    <a:pt x="11" y="30"/>
                  </a:lnTo>
                  <a:lnTo>
                    <a:pt x="29" y="0"/>
                  </a:lnTo>
                  <a:lnTo>
                    <a:pt x="0" y="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0" name="Freeform 449">
              <a:extLst>
                <a:ext uri="{FF2B5EF4-FFF2-40B4-BE49-F238E27FC236}">
                  <a16:creationId xmlns:a16="http://schemas.microsoft.com/office/drawing/2014/main" id="{A4DC5F14-DA0D-321B-10B1-922A53DE9B8D}"/>
                </a:ext>
              </a:extLst>
            </p:cNvPr>
            <p:cNvSpPr>
              <a:spLocks noChangeAspect="1"/>
            </p:cNvSpPr>
            <p:nvPr/>
          </p:nvSpPr>
          <p:spPr bwMode="auto">
            <a:xfrm>
              <a:off x="4352952" y="4903868"/>
              <a:ext cx="192089" cy="219076"/>
            </a:xfrm>
            <a:custGeom>
              <a:avLst/>
              <a:gdLst>
                <a:gd name="T0" fmla="*/ 0 w 275"/>
                <a:gd name="T1" fmla="*/ 135035 h 273"/>
                <a:gd name="T2" fmla="*/ 0 w 275"/>
                <a:gd name="T3" fmla="*/ 44994 h 273"/>
                <a:gd name="T4" fmla="*/ 21352 w 275"/>
                <a:gd name="T5" fmla="*/ 44994 h 273"/>
                <a:gd name="T6" fmla="*/ 21352 w 275"/>
                <a:gd name="T7" fmla="*/ 0 h 273"/>
                <a:gd name="T8" fmla="*/ 42675 w 275"/>
                <a:gd name="T9" fmla="*/ 0 h 273"/>
                <a:gd name="T10" fmla="*/ 64027 w 275"/>
                <a:gd name="T11" fmla="*/ 0 h 273"/>
                <a:gd name="T12" fmla="*/ 85351 w 275"/>
                <a:gd name="T13" fmla="*/ 0 h 273"/>
                <a:gd name="T14" fmla="*/ 128026 w 275"/>
                <a:gd name="T15" fmla="*/ 44994 h 273"/>
                <a:gd name="T16" fmla="*/ 149378 w 275"/>
                <a:gd name="T17" fmla="*/ 89987 h 273"/>
                <a:gd name="T18" fmla="*/ 85351 w 275"/>
                <a:gd name="T19" fmla="*/ 135035 h 273"/>
                <a:gd name="T20" fmla="*/ 64027 w 275"/>
                <a:gd name="T21" fmla="*/ 135035 h 273"/>
                <a:gd name="T22" fmla="*/ 42675 w 275"/>
                <a:gd name="T23" fmla="*/ 180028 h 273"/>
                <a:gd name="T24" fmla="*/ 21352 w 275"/>
                <a:gd name="T25" fmla="*/ 180028 h 273"/>
                <a:gd name="T26" fmla="*/ 21352 w 275"/>
                <a:gd name="T27" fmla="*/ 135035 h 273"/>
                <a:gd name="T28" fmla="*/ 0 w 275"/>
                <a:gd name="T29" fmla="*/ 135035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273"/>
                <a:gd name="T47" fmla="*/ 275 w 27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273">
                  <a:moveTo>
                    <a:pt x="0" y="209"/>
                  </a:moveTo>
                  <a:lnTo>
                    <a:pt x="0" y="127"/>
                  </a:lnTo>
                  <a:lnTo>
                    <a:pt x="30" y="126"/>
                  </a:lnTo>
                  <a:lnTo>
                    <a:pt x="30" y="21"/>
                  </a:lnTo>
                  <a:lnTo>
                    <a:pt x="87" y="10"/>
                  </a:lnTo>
                  <a:lnTo>
                    <a:pt x="105" y="27"/>
                  </a:lnTo>
                  <a:lnTo>
                    <a:pt x="153" y="0"/>
                  </a:lnTo>
                  <a:lnTo>
                    <a:pt x="235" y="113"/>
                  </a:lnTo>
                  <a:lnTo>
                    <a:pt x="275" y="133"/>
                  </a:lnTo>
                  <a:lnTo>
                    <a:pt x="164" y="235"/>
                  </a:lnTo>
                  <a:lnTo>
                    <a:pt x="99" y="235"/>
                  </a:lnTo>
                  <a:lnTo>
                    <a:pt x="65" y="272"/>
                  </a:lnTo>
                  <a:lnTo>
                    <a:pt x="24" y="273"/>
                  </a:lnTo>
                  <a:lnTo>
                    <a:pt x="26" y="239"/>
                  </a:lnTo>
                  <a:lnTo>
                    <a:pt x="0" y="20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1" name="Freeform 450">
              <a:extLst>
                <a:ext uri="{FF2B5EF4-FFF2-40B4-BE49-F238E27FC236}">
                  <a16:creationId xmlns:a16="http://schemas.microsoft.com/office/drawing/2014/main" id="{4945D4E8-8E7D-5EF1-6B71-AD195A94D3E8}"/>
                </a:ext>
              </a:extLst>
            </p:cNvPr>
            <p:cNvSpPr>
              <a:spLocks noChangeAspect="1"/>
            </p:cNvSpPr>
            <p:nvPr/>
          </p:nvSpPr>
          <p:spPr bwMode="auto">
            <a:xfrm>
              <a:off x="4543454" y="4538741"/>
              <a:ext cx="33339" cy="44450"/>
            </a:xfrm>
            <a:custGeom>
              <a:avLst/>
              <a:gdLst>
                <a:gd name="T0" fmla="*/ 0 w 51"/>
                <a:gd name="T1" fmla="*/ 0 h 57"/>
                <a:gd name="T2" fmla="*/ 14490 w 51"/>
                <a:gd name="T3" fmla="*/ 0 h 57"/>
                <a:gd name="T4" fmla="*/ 14490 w 51"/>
                <a:gd name="T5" fmla="*/ 0 h 57"/>
                <a:gd name="T6" fmla="*/ 14490 w 51"/>
                <a:gd name="T7" fmla="*/ 0 h 57"/>
                <a:gd name="T8" fmla="*/ 14490 w 51"/>
                <a:gd name="T9" fmla="*/ 0 h 57"/>
                <a:gd name="T10" fmla="*/ 0 w 51"/>
                <a:gd name="T11" fmla="*/ 0 h 57"/>
                <a:gd name="T12" fmla="*/ 0 60000 65536"/>
                <a:gd name="T13" fmla="*/ 0 60000 65536"/>
                <a:gd name="T14" fmla="*/ 0 60000 65536"/>
                <a:gd name="T15" fmla="*/ 0 60000 65536"/>
                <a:gd name="T16" fmla="*/ 0 60000 65536"/>
                <a:gd name="T17" fmla="*/ 0 60000 65536"/>
                <a:gd name="T18" fmla="*/ 0 w 51"/>
                <a:gd name="T19" fmla="*/ 0 h 57"/>
                <a:gd name="T20" fmla="*/ 51 w 5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1" h="57">
                  <a:moveTo>
                    <a:pt x="0" y="9"/>
                  </a:moveTo>
                  <a:lnTo>
                    <a:pt x="5" y="30"/>
                  </a:lnTo>
                  <a:lnTo>
                    <a:pt x="18" y="57"/>
                  </a:lnTo>
                  <a:lnTo>
                    <a:pt x="51" y="24"/>
                  </a:lnTo>
                  <a:lnTo>
                    <a:pt x="48" y="0"/>
                  </a:lnTo>
                  <a:lnTo>
                    <a:pt x="0" y="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2" name="Freeform 451">
              <a:extLst>
                <a:ext uri="{FF2B5EF4-FFF2-40B4-BE49-F238E27FC236}">
                  <a16:creationId xmlns:a16="http://schemas.microsoft.com/office/drawing/2014/main" id="{B3B7FEFA-C3FD-4A6A-2EE5-DBB148CD6254}"/>
                </a:ext>
              </a:extLst>
            </p:cNvPr>
            <p:cNvSpPr>
              <a:spLocks noChangeAspect="1"/>
            </p:cNvSpPr>
            <p:nvPr/>
          </p:nvSpPr>
          <p:spPr bwMode="auto">
            <a:xfrm>
              <a:off x="4118001" y="4181552"/>
              <a:ext cx="157164" cy="263527"/>
            </a:xfrm>
            <a:custGeom>
              <a:avLst/>
              <a:gdLst>
                <a:gd name="T0" fmla="*/ 0 w 227"/>
                <a:gd name="T1" fmla="*/ 136672 h 328"/>
                <a:gd name="T2" fmla="*/ 20610 w 227"/>
                <a:gd name="T3" fmla="*/ 136672 h 328"/>
                <a:gd name="T4" fmla="*/ 41193 w 227"/>
                <a:gd name="T5" fmla="*/ 136672 h 328"/>
                <a:gd name="T6" fmla="*/ 82387 w 227"/>
                <a:gd name="T7" fmla="*/ 45539 h 328"/>
                <a:gd name="T8" fmla="*/ 82387 w 227"/>
                <a:gd name="T9" fmla="*/ 45539 h 328"/>
                <a:gd name="T10" fmla="*/ 82387 w 227"/>
                <a:gd name="T11" fmla="*/ 45539 h 328"/>
                <a:gd name="T12" fmla="*/ 102997 w 227"/>
                <a:gd name="T13" fmla="*/ 0 h 328"/>
                <a:gd name="T14" fmla="*/ 102997 w 227"/>
                <a:gd name="T15" fmla="*/ 45539 h 328"/>
                <a:gd name="T16" fmla="*/ 82387 w 227"/>
                <a:gd name="T17" fmla="*/ 45539 h 328"/>
                <a:gd name="T18" fmla="*/ 102997 w 227"/>
                <a:gd name="T19" fmla="*/ 136672 h 328"/>
                <a:gd name="T20" fmla="*/ 102997 w 227"/>
                <a:gd name="T21" fmla="*/ 136672 h 328"/>
                <a:gd name="T22" fmla="*/ 123580 w 227"/>
                <a:gd name="T23" fmla="*/ 227749 h 328"/>
                <a:gd name="T24" fmla="*/ 102997 w 227"/>
                <a:gd name="T25" fmla="*/ 227749 h 328"/>
                <a:gd name="T26" fmla="*/ 82387 w 227"/>
                <a:gd name="T27" fmla="*/ 227749 h 328"/>
                <a:gd name="T28" fmla="*/ 41193 w 227"/>
                <a:gd name="T29" fmla="*/ 227749 h 328"/>
                <a:gd name="T30" fmla="*/ 20610 w 227"/>
                <a:gd name="T31" fmla="*/ 227749 h 328"/>
                <a:gd name="T32" fmla="*/ 20610 w 227"/>
                <a:gd name="T33" fmla="*/ 182210 h 328"/>
                <a:gd name="T34" fmla="*/ 0 w 227"/>
                <a:gd name="T35" fmla="*/ 136672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28"/>
                <a:gd name="T56" fmla="*/ 227 w 227"/>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28">
                  <a:moveTo>
                    <a:pt x="0" y="235"/>
                  </a:moveTo>
                  <a:lnTo>
                    <a:pt x="31" y="172"/>
                  </a:lnTo>
                  <a:lnTo>
                    <a:pt x="87" y="182"/>
                  </a:lnTo>
                  <a:lnTo>
                    <a:pt x="146" y="53"/>
                  </a:lnTo>
                  <a:lnTo>
                    <a:pt x="177" y="31"/>
                  </a:lnTo>
                  <a:lnTo>
                    <a:pt x="166" y="4"/>
                  </a:lnTo>
                  <a:lnTo>
                    <a:pt x="180" y="0"/>
                  </a:lnTo>
                  <a:lnTo>
                    <a:pt x="201" y="80"/>
                  </a:lnTo>
                  <a:lnTo>
                    <a:pt x="166" y="94"/>
                  </a:lnTo>
                  <a:lnTo>
                    <a:pt x="207" y="157"/>
                  </a:lnTo>
                  <a:lnTo>
                    <a:pt x="180" y="232"/>
                  </a:lnTo>
                  <a:lnTo>
                    <a:pt x="227" y="288"/>
                  </a:lnTo>
                  <a:lnTo>
                    <a:pt x="221" y="328"/>
                  </a:lnTo>
                  <a:lnTo>
                    <a:pt x="145" y="309"/>
                  </a:lnTo>
                  <a:lnTo>
                    <a:pt x="84" y="308"/>
                  </a:lnTo>
                  <a:lnTo>
                    <a:pt x="36" y="309"/>
                  </a:lnTo>
                  <a:lnTo>
                    <a:pt x="34" y="256"/>
                  </a:lnTo>
                  <a:lnTo>
                    <a:pt x="0" y="23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3" name="Freeform 452">
              <a:extLst>
                <a:ext uri="{FF2B5EF4-FFF2-40B4-BE49-F238E27FC236}">
                  <a16:creationId xmlns:a16="http://schemas.microsoft.com/office/drawing/2014/main" id="{5A59923C-B2F6-BAC1-049D-264E48E87A5A}"/>
                </a:ext>
              </a:extLst>
            </p:cNvPr>
            <p:cNvSpPr>
              <a:spLocks noChangeAspect="1"/>
            </p:cNvSpPr>
            <p:nvPr/>
          </p:nvSpPr>
          <p:spPr bwMode="auto">
            <a:xfrm>
              <a:off x="4243416" y="4222828"/>
              <a:ext cx="266702" cy="190501"/>
            </a:xfrm>
            <a:custGeom>
              <a:avLst/>
              <a:gdLst>
                <a:gd name="T0" fmla="*/ 0 w 382"/>
                <a:gd name="T1" fmla="*/ 139257 h 236"/>
                <a:gd name="T2" fmla="*/ 21314 w 382"/>
                <a:gd name="T3" fmla="*/ 92857 h 236"/>
                <a:gd name="T4" fmla="*/ 63913 w 382"/>
                <a:gd name="T5" fmla="*/ 92857 h 236"/>
                <a:gd name="T6" fmla="*/ 63913 w 382"/>
                <a:gd name="T7" fmla="*/ 46400 h 236"/>
                <a:gd name="T8" fmla="*/ 85199 w 382"/>
                <a:gd name="T9" fmla="*/ 46400 h 236"/>
                <a:gd name="T10" fmla="*/ 127826 w 382"/>
                <a:gd name="T11" fmla="*/ 0 h 236"/>
                <a:gd name="T12" fmla="*/ 149112 w 382"/>
                <a:gd name="T13" fmla="*/ 46400 h 236"/>
                <a:gd name="T14" fmla="*/ 170425 w 382"/>
                <a:gd name="T15" fmla="*/ 92857 h 236"/>
                <a:gd name="T16" fmla="*/ 213025 w 382"/>
                <a:gd name="T17" fmla="*/ 139257 h 236"/>
                <a:gd name="T18" fmla="*/ 106512 w 382"/>
                <a:gd name="T19" fmla="*/ 185657 h 236"/>
                <a:gd name="T20" fmla="*/ 85199 w 382"/>
                <a:gd name="T21" fmla="*/ 139257 h 236"/>
                <a:gd name="T22" fmla="*/ 63913 w 382"/>
                <a:gd name="T23" fmla="*/ 185657 h 236"/>
                <a:gd name="T24" fmla="*/ 42599 w 382"/>
                <a:gd name="T25" fmla="*/ 185657 h 236"/>
                <a:gd name="T26" fmla="*/ 21314 w 382"/>
                <a:gd name="T27" fmla="*/ 185657 h 236"/>
                <a:gd name="T28" fmla="*/ 0 w 382"/>
                <a:gd name="T29" fmla="*/ 13925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2"/>
                <a:gd name="T46" fmla="*/ 0 h 236"/>
                <a:gd name="T47" fmla="*/ 382 w 38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2" h="236">
                  <a:moveTo>
                    <a:pt x="0" y="180"/>
                  </a:moveTo>
                  <a:lnTo>
                    <a:pt x="27" y="105"/>
                  </a:lnTo>
                  <a:lnTo>
                    <a:pt x="122" y="86"/>
                  </a:lnTo>
                  <a:lnTo>
                    <a:pt x="130" y="61"/>
                  </a:lnTo>
                  <a:lnTo>
                    <a:pt x="174" y="52"/>
                  </a:lnTo>
                  <a:lnTo>
                    <a:pt x="239" y="0"/>
                  </a:lnTo>
                  <a:lnTo>
                    <a:pt x="262" y="62"/>
                  </a:lnTo>
                  <a:lnTo>
                    <a:pt x="311" y="86"/>
                  </a:lnTo>
                  <a:lnTo>
                    <a:pt x="382" y="171"/>
                  </a:lnTo>
                  <a:lnTo>
                    <a:pt x="205" y="195"/>
                  </a:lnTo>
                  <a:lnTo>
                    <a:pt x="147" y="171"/>
                  </a:lnTo>
                  <a:lnTo>
                    <a:pt x="122" y="214"/>
                  </a:lnTo>
                  <a:lnTo>
                    <a:pt x="71" y="214"/>
                  </a:lnTo>
                  <a:lnTo>
                    <a:pt x="47" y="236"/>
                  </a:lnTo>
                  <a:lnTo>
                    <a:pt x="0" y="18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4" name="Freeform 453">
              <a:extLst>
                <a:ext uri="{FF2B5EF4-FFF2-40B4-BE49-F238E27FC236}">
                  <a16:creationId xmlns:a16="http://schemas.microsoft.com/office/drawing/2014/main" id="{9EC4B0A7-0C42-0A88-4472-CB625489205D}"/>
                </a:ext>
              </a:extLst>
            </p:cNvPr>
            <p:cNvSpPr>
              <a:spLocks noChangeAspect="1"/>
            </p:cNvSpPr>
            <p:nvPr/>
          </p:nvSpPr>
          <p:spPr bwMode="auto">
            <a:xfrm>
              <a:off x="4218015" y="3921201"/>
              <a:ext cx="220664" cy="385764"/>
            </a:xfrm>
            <a:custGeom>
              <a:avLst/>
              <a:gdLst>
                <a:gd name="T0" fmla="*/ 0 w 315"/>
                <a:gd name="T1" fmla="*/ 180906 h 480"/>
                <a:gd name="T2" fmla="*/ 21669 w 315"/>
                <a:gd name="T3" fmla="*/ 180906 h 480"/>
                <a:gd name="T4" fmla="*/ 21669 w 315"/>
                <a:gd name="T5" fmla="*/ 226146 h 480"/>
                <a:gd name="T6" fmla="*/ 43338 w 315"/>
                <a:gd name="T7" fmla="*/ 271387 h 480"/>
                <a:gd name="T8" fmla="*/ 21669 w 315"/>
                <a:gd name="T9" fmla="*/ 271387 h 480"/>
                <a:gd name="T10" fmla="*/ 43338 w 315"/>
                <a:gd name="T11" fmla="*/ 316627 h 480"/>
                <a:gd name="T12" fmla="*/ 86677 w 315"/>
                <a:gd name="T13" fmla="*/ 316627 h 480"/>
                <a:gd name="T14" fmla="*/ 86677 w 315"/>
                <a:gd name="T15" fmla="*/ 271387 h 480"/>
                <a:gd name="T16" fmla="*/ 108347 w 315"/>
                <a:gd name="T17" fmla="*/ 271387 h 480"/>
                <a:gd name="T18" fmla="*/ 151686 w 315"/>
                <a:gd name="T19" fmla="*/ 226146 h 480"/>
                <a:gd name="T20" fmla="*/ 151686 w 315"/>
                <a:gd name="T21" fmla="*/ 180906 h 480"/>
                <a:gd name="T22" fmla="*/ 173355 w 315"/>
                <a:gd name="T23" fmla="*/ 135666 h 480"/>
                <a:gd name="T24" fmla="*/ 173355 w 315"/>
                <a:gd name="T25" fmla="*/ 135666 h 480"/>
                <a:gd name="T26" fmla="*/ 173355 w 315"/>
                <a:gd name="T27" fmla="*/ 45240 h 480"/>
                <a:gd name="T28" fmla="*/ 43338 w 315"/>
                <a:gd name="T29" fmla="*/ 0 h 480"/>
                <a:gd name="T30" fmla="*/ 21669 w 315"/>
                <a:gd name="T31" fmla="*/ 0 h 480"/>
                <a:gd name="T32" fmla="*/ 21669 w 315"/>
                <a:gd name="T33" fmla="*/ 0 h 480"/>
                <a:gd name="T34" fmla="*/ 43338 w 315"/>
                <a:gd name="T35" fmla="*/ 45240 h 480"/>
                <a:gd name="T36" fmla="*/ 43338 w 315"/>
                <a:gd name="T37" fmla="*/ 135666 h 480"/>
                <a:gd name="T38" fmla="*/ 0 w 315"/>
                <a:gd name="T39" fmla="*/ 180906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480"/>
                <a:gd name="T62" fmla="*/ 315 w 315"/>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480">
                  <a:moveTo>
                    <a:pt x="0" y="275"/>
                  </a:moveTo>
                  <a:lnTo>
                    <a:pt x="46" y="299"/>
                  </a:lnTo>
                  <a:lnTo>
                    <a:pt x="35" y="323"/>
                  </a:lnTo>
                  <a:lnTo>
                    <a:pt x="56" y="403"/>
                  </a:lnTo>
                  <a:lnTo>
                    <a:pt x="21" y="417"/>
                  </a:lnTo>
                  <a:lnTo>
                    <a:pt x="62" y="480"/>
                  </a:lnTo>
                  <a:lnTo>
                    <a:pt x="157" y="461"/>
                  </a:lnTo>
                  <a:lnTo>
                    <a:pt x="165" y="436"/>
                  </a:lnTo>
                  <a:lnTo>
                    <a:pt x="209" y="427"/>
                  </a:lnTo>
                  <a:lnTo>
                    <a:pt x="274" y="375"/>
                  </a:lnTo>
                  <a:lnTo>
                    <a:pt x="252" y="317"/>
                  </a:lnTo>
                  <a:lnTo>
                    <a:pt x="284" y="238"/>
                  </a:lnTo>
                  <a:lnTo>
                    <a:pt x="314" y="232"/>
                  </a:lnTo>
                  <a:lnTo>
                    <a:pt x="315" y="120"/>
                  </a:lnTo>
                  <a:lnTo>
                    <a:pt x="80" y="0"/>
                  </a:lnTo>
                  <a:lnTo>
                    <a:pt x="49" y="11"/>
                  </a:lnTo>
                  <a:lnTo>
                    <a:pt x="49" y="60"/>
                  </a:lnTo>
                  <a:lnTo>
                    <a:pt x="80" y="94"/>
                  </a:lnTo>
                  <a:lnTo>
                    <a:pt x="62" y="197"/>
                  </a:lnTo>
                  <a:lnTo>
                    <a:pt x="0" y="27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5" name="Freeform 454">
              <a:extLst>
                <a:ext uri="{FF2B5EF4-FFF2-40B4-BE49-F238E27FC236}">
                  <a16:creationId xmlns:a16="http://schemas.microsoft.com/office/drawing/2014/main" id="{1B5F2E21-2F19-7754-EC8C-5D927AD08D9C}"/>
                </a:ext>
              </a:extLst>
            </p:cNvPr>
            <p:cNvSpPr>
              <a:spLocks noChangeAspect="1"/>
            </p:cNvSpPr>
            <p:nvPr/>
          </p:nvSpPr>
          <p:spPr bwMode="auto">
            <a:xfrm>
              <a:off x="4175152" y="4395865"/>
              <a:ext cx="152401" cy="203201"/>
            </a:xfrm>
            <a:custGeom>
              <a:avLst/>
              <a:gdLst>
                <a:gd name="T0" fmla="*/ 0 w 221"/>
                <a:gd name="T1" fmla="*/ 135406 h 253"/>
                <a:gd name="T2" fmla="*/ 20024 w 221"/>
                <a:gd name="T3" fmla="*/ 135406 h 253"/>
                <a:gd name="T4" fmla="*/ 20024 w 221"/>
                <a:gd name="T5" fmla="*/ 135406 h 253"/>
                <a:gd name="T6" fmla="*/ 60072 w 221"/>
                <a:gd name="T7" fmla="*/ 135406 h 253"/>
                <a:gd name="T8" fmla="*/ 60072 w 221"/>
                <a:gd name="T9" fmla="*/ 135406 h 253"/>
                <a:gd name="T10" fmla="*/ 60072 w 221"/>
                <a:gd name="T11" fmla="*/ 90270 h 253"/>
                <a:gd name="T12" fmla="*/ 100094 w 221"/>
                <a:gd name="T13" fmla="*/ 45135 h 253"/>
                <a:gd name="T14" fmla="*/ 100094 w 221"/>
                <a:gd name="T15" fmla="*/ 0 h 253"/>
                <a:gd name="T16" fmla="*/ 80070 w 221"/>
                <a:gd name="T17" fmla="*/ 0 h 253"/>
                <a:gd name="T18" fmla="*/ 60072 w 221"/>
                <a:gd name="T19" fmla="*/ 0 h 253"/>
                <a:gd name="T20" fmla="*/ 60072 w 221"/>
                <a:gd name="T21" fmla="*/ 0 h 253"/>
                <a:gd name="T22" fmla="*/ 40048 w 221"/>
                <a:gd name="T23" fmla="*/ 0 h 253"/>
                <a:gd name="T24" fmla="*/ 40048 w 221"/>
                <a:gd name="T25" fmla="*/ 45135 h 253"/>
                <a:gd name="T26" fmla="*/ 40048 w 221"/>
                <a:gd name="T27" fmla="*/ 45135 h 253"/>
                <a:gd name="T28" fmla="*/ 40048 w 221"/>
                <a:gd name="T29" fmla="*/ 90270 h 253"/>
                <a:gd name="T30" fmla="*/ 20024 w 221"/>
                <a:gd name="T31" fmla="*/ 90270 h 253"/>
                <a:gd name="T32" fmla="*/ 0 w 221"/>
                <a:gd name="T33" fmla="*/ 135406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253"/>
                <a:gd name="T53" fmla="*/ 221 w 221"/>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253">
                  <a:moveTo>
                    <a:pt x="0" y="222"/>
                  </a:moveTo>
                  <a:lnTo>
                    <a:pt x="23" y="253"/>
                  </a:lnTo>
                  <a:lnTo>
                    <a:pt x="52" y="244"/>
                  </a:lnTo>
                  <a:lnTo>
                    <a:pt x="98" y="246"/>
                  </a:lnTo>
                  <a:lnTo>
                    <a:pt x="139" y="219"/>
                  </a:lnTo>
                  <a:lnTo>
                    <a:pt x="149" y="168"/>
                  </a:lnTo>
                  <a:lnTo>
                    <a:pt x="192" y="126"/>
                  </a:lnTo>
                  <a:lnTo>
                    <a:pt x="221" y="0"/>
                  </a:lnTo>
                  <a:lnTo>
                    <a:pt x="170" y="0"/>
                  </a:lnTo>
                  <a:lnTo>
                    <a:pt x="146" y="22"/>
                  </a:lnTo>
                  <a:lnTo>
                    <a:pt x="140" y="62"/>
                  </a:lnTo>
                  <a:lnTo>
                    <a:pt x="64" y="43"/>
                  </a:lnTo>
                  <a:lnTo>
                    <a:pt x="61" y="70"/>
                  </a:lnTo>
                  <a:lnTo>
                    <a:pt x="91" y="73"/>
                  </a:lnTo>
                  <a:lnTo>
                    <a:pt x="82" y="174"/>
                  </a:lnTo>
                  <a:lnTo>
                    <a:pt x="44" y="162"/>
                  </a:lnTo>
                  <a:lnTo>
                    <a:pt x="0" y="22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6" name="Freeform 455">
              <a:extLst>
                <a:ext uri="{FF2B5EF4-FFF2-40B4-BE49-F238E27FC236}">
                  <a16:creationId xmlns:a16="http://schemas.microsoft.com/office/drawing/2014/main" id="{61C63B20-9A02-D291-6DE4-5BAD3C0A6439}"/>
                </a:ext>
              </a:extLst>
            </p:cNvPr>
            <p:cNvSpPr>
              <a:spLocks noChangeAspect="1"/>
            </p:cNvSpPr>
            <p:nvPr/>
          </p:nvSpPr>
          <p:spPr bwMode="auto">
            <a:xfrm>
              <a:off x="4197377" y="4362528"/>
              <a:ext cx="387352" cy="431802"/>
            </a:xfrm>
            <a:custGeom>
              <a:avLst/>
              <a:gdLst>
                <a:gd name="T0" fmla="*/ 0 w 556"/>
                <a:gd name="T1" fmla="*/ 184184 h 536"/>
                <a:gd name="T2" fmla="*/ 21210 w 556"/>
                <a:gd name="T3" fmla="*/ 230216 h 536"/>
                <a:gd name="T4" fmla="*/ 63657 w 556"/>
                <a:gd name="T5" fmla="*/ 184184 h 536"/>
                <a:gd name="T6" fmla="*/ 84895 w 556"/>
                <a:gd name="T7" fmla="*/ 276303 h 536"/>
                <a:gd name="T8" fmla="*/ 106105 w 556"/>
                <a:gd name="T9" fmla="*/ 230216 h 536"/>
                <a:gd name="T10" fmla="*/ 106105 w 556"/>
                <a:gd name="T11" fmla="*/ 230216 h 536"/>
                <a:gd name="T12" fmla="*/ 148553 w 556"/>
                <a:gd name="T13" fmla="*/ 230216 h 536"/>
                <a:gd name="T14" fmla="*/ 148553 w 556"/>
                <a:gd name="T15" fmla="*/ 230216 h 536"/>
                <a:gd name="T16" fmla="*/ 169762 w 556"/>
                <a:gd name="T17" fmla="*/ 322335 h 536"/>
                <a:gd name="T18" fmla="*/ 191000 w 556"/>
                <a:gd name="T19" fmla="*/ 322335 h 536"/>
                <a:gd name="T20" fmla="*/ 275867 w 556"/>
                <a:gd name="T21" fmla="*/ 368367 h 536"/>
                <a:gd name="T22" fmla="*/ 275867 w 556"/>
                <a:gd name="T23" fmla="*/ 322335 h 536"/>
                <a:gd name="T24" fmla="*/ 254657 w 556"/>
                <a:gd name="T25" fmla="*/ 322335 h 536"/>
                <a:gd name="T26" fmla="*/ 254657 w 556"/>
                <a:gd name="T27" fmla="*/ 276303 h 536"/>
                <a:gd name="T28" fmla="*/ 297105 w 556"/>
                <a:gd name="T29" fmla="*/ 276303 h 536"/>
                <a:gd name="T30" fmla="*/ 275867 w 556"/>
                <a:gd name="T31" fmla="*/ 230216 h 536"/>
                <a:gd name="T32" fmla="*/ 254657 w 556"/>
                <a:gd name="T33" fmla="*/ 138152 h 536"/>
                <a:gd name="T34" fmla="*/ 254657 w 556"/>
                <a:gd name="T35" fmla="*/ 138152 h 536"/>
                <a:gd name="T36" fmla="*/ 275867 w 556"/>
                <a:gd name="T37" fmla="*/ 92120 h 536"/>
                <a:gd name="T38" fmla="*/ 297105 w 556"/>
                <a:gd name="T39" fmla="*/ 46032 h 536"/>
                <a:gd name="T40" fmla="*/ 297105 w 556"/>
                <a:gd name="T41" fmla="*/ 46032 h 536"/>
                <a:gd name="T42" fmla="*/ 297105 w 556"/>
                <a:gd name="T43" fmla="*/ 46032 h 536"/>
                <a:gd name="T44" fmla="*/ 233420 w 556"/>
                <a:gd name="T45" fmla="*/ 0 h 536"/>
                <a:gd name="T46" fmla="*/ 148553 w 556"/>
                <a:gd name="T47" fmla="*/ 46032 h 536"/>
                <a:gd name="T48" fmla="*/ 106105 w 556"/>
                <a:gd name="T49" fmla="*/ 0 h 536"/>
                <a:gd name="T50" fmla="*/ 106105 w 556"/>
                <a:gd name="T51" fmla="*/ 46032 h 536"/>
                <a:gd name="T52" fmla="*/ 84895 w 556"/>
                <a:gd name="T53" fmla="*/ 92120 h 536"/>
                <a:gd name="T54" fmla="*/ 63657 w 556"/>
                <a:gd name="T55" fmla="*/ 138152 h 536"/>
                <a:gd name="T56" fmla="*/ 63657 w 556"/>
                <a:gd name="T57" fmla="*/ 184184 h 536"/>
                <a:gd name="T58" fmla="*/ 42448 w 556"/>
                <a:gd name="T59" fmla="*/ 184184 h 536"/>
                <a:gd name="T60" fmla="*/ 21210 w 556"/>
                <a:gd name="T61" fmla="*/ 184184 h 536"/>
                <a:gd name="T62" fmla="*/ 0 w 556"/>
                <a:gd name="T63" fmla="*/ 184184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6"/>
                <a:gd name="T97" fmla="*/ 0 h 536"/>
                <a:gd name="T98" fmla="*/ 556 w 556"/>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6" h="536">
                  <a:moveTo>
                    <a:pt x="0" y="317"/>
                  </a:moveTo>
                  <a:lnTo>
                    <a:pt x="1" y="331"/>
                  </a:lnTo>
                  <a:lnTo>
                    <a:pt x="112" y="317"/>
                  </a:lnTo>
                  <a:lnTo>
                    <a:pt x="161" y="385"/>
                  </a:lnTo>
                  <a:lnTo>
                    <a:pt x="202" y="382"/>
                  </a:lnTo>
                  <a:lnTo>
                    <a:pt x="212" y="352"/>
                  </a:lnTo>
                  <a:lnTo>
                    <a:pt x="249" y="350"/>
                  </a:lnTo>
                  <a:lnTo>
                    <a:pt x="277" y="369"/>
                  </a:lnTo>
                  <a:lnTo>
                    <a:pt x="283" y="474"/>
                  </a:lnTo>
                  <a:lnTo>
                    <a:pt x="344" y="467"/>
                  </a:lnTo>
                  <a:lnTo>
                    <a:pt x="511" y="536"/>
                  </a:lnTo>
                  <a:lnTo>
                    <a:pt x="511" y="505"/>
                  </a:lnTo>
                  <a:lnTo>
                    <a:pt x="478" y="491"/>
                  </a:lnTo>
                  <a:lnTo>
                    <a:pt x="484" y="415"/>
                  </a:lnTo>
                  <a:lnTo>
                    <a:pt x="538" y="388"/>
                  </a:lnTo>
                  <a:lnTo>
                    <a:pt x="504" y="335"/>
                  </a:lnTo>
                  <a:lnTo>
                    <a:pt x="498" y="248"/>
                  </a:lnTo>
                  <a:lnTo>
                    <a:pt x="493" y="227"/>
                  </a:lnTo>
                  <a:lnTo>
                    <a:pt x="511" y="187"/>
                  </a:lnTo>
                  <a:lnTo>
                    <a:pt x="538" y="113"/>
                  </a:lnTo>
                  <a:lnTo>
                    <a:pt x="556" y="85"/>
                  </a:lnTo>
                  <a:lnTo>
                    <a:pt x="546" y="43"/>
                  </a:lnTo>
                  <a:lnTo>
                    <a:pt x="447" y="0"/>
                  </a:lnTo>
                  <a:lnTo>
                    <a:pt x="270" y="24"/>
                  </a:lnTo>
                  <a:lnTo>
                    <a:pt x="212" y="0"/>
                  </a:lnTo>
                  <a:lnTo>
                    <a:pt x="187" y="43"/>
                  </a:lnTo>
                  <a:lnTo>
                    <a:pt x="158" y="169"/>
                  </a:lnTo>
                  <a:lnTo>
                    <a:pt x="115" y="211"/>
                  </a:lnTo>
                  <a:lnTo>
                    <a:pt x="105" y="262"/>
                  </a:lnTo>
                  <a:lnTo>
                    <a:pt x="64" y="289"/>
                  </a:lnTo>
                  <a:lnTo>
                    <a:pt x="18" y="287"/>
                  </a:lnTo>
                  <a:lnTo>
                    <a:pt x="0" y="31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7" name="Freeform 457">
              <a:extLst>
                <a:ext uri="{FF2B5EF4-FFF2-40B4-BE49-F238E27FC236}">
                  <a16:creationId xmlns:a16="http://schemas.microsoft.com/office/drawing/2014/main" id="{69CC1636-B7CE-5C6C-A204-23C05E0DDF23}"/>
                </a:ext>
              </a:extLst>
            </p:cNvPr>
            <p:cNvSpPr>
              <a:spLocks noChangeAspect="1"/>
            </p:cNvSpPr>
            <p:nvPr/>
          </p:nvSpPr>
          <p:spPr bwMode="auto">
            <a:xfrm>
              <a:off x="3964013" y="4189489"/>
              <a:ext cx="53975" cy="146051"/>
            </a:xfrm>
            <a:custGeom>
              <a:avLst/>
              <a:gdLst>
                <a:gd name="T0" fmla="*/ 0 w 80"/>
                <a:gd name="T1" fmla="*/ 49001 h 179"/>
                <a:gd name="T2" fmla="*/ 17436 w 80"/>
                <a:gd name="T3" fmla="*/ 147003 h 179"/>
                <a:gd name="T4" fmla="*/ 17436 w 80"/>
                <a:gd name="T5" fmla="*/ 147003 h 179"/>
                <a:gd name="T6" fmla="*/ 34873 w 80"/>
                <a:gd name="T7" fmla="*/ 49001 h 179"/>
                <a:gd name="T8" fmla="*/ 17436 w 80"/>
                <a:gd name="T9" fmla="*/ 0 h 179"/>
                <a:gd name="T10" fmla="*/ 17436 w 80"/>
                <a:gd name="T11" fmla="*/ 49001 h 179"/>
                <a:gd name="T12" fmla="*/ 0 w 80"/>
                <a:gd name="T13" fmla="*/ 49001 h 179"/>
                <a:gd name="T14" fmla="*/ 0 60000 65536"/>
                <a:gd name="T15" fmla="*/ 0 60000 65536"/>
                <a:gd name="T16" fmla="*/ 0 60000 65536"/>
                <a:gd name="T17" fmla="*/ 0 60000 65536"/>
                <a:gd name="T18" fmla="*/ 0 60000 65536"/>
                <a:gd name="T19" fmla="*/ 0 60000 65536"/>
                <a:gd name="T20" fmla="*/ 0 60000 65536"/>
                <a:gd name="T21" fmla="*/ 0 w 80"/>
                <a:gd name="T22" fmla="*/ 0 h 179"/>
                <a:gd name="T23" fmla="*/ 80 w 80"/>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79">
                  <a:moveTo>
                    <a:pt x="0" y="43"/>
                  </a:moveTo>
                  <a:lnTo>
                    <a:pt x="33" y="179"/>
                  </a:lnTo>
                  <a:lnTo>
                    <a:pt x="57" y="178"/>
                  </a:lnTo>
                  <a:lnTo>
                    <a:pt x="80" y="21"/>
                  </a:lnTo>
                  <a:lnTo>
                    <a:pt x="57" y="0"/>
                  </a:lnTo>
                  <a:lnTo>
                    <a:pt x="43" y="12"/>
                  </a:lnTo>
                  <a:lnTo>
                    <a:pt x="0" y="4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8" name="Freeform 458">
              <a:extLst>
                <a:ext uri="{FF2B5EF4-FFF2-40B4-BE49-F238E27FC236}">
                  <a16:creationId xmlns:a16="http://schemas.microsoft.com/office/drawing/2014/main" id="{E699BB92-6DCE-E284-E249-C29029949A30}"/>
                </a:ext>
              </a:extLst>
            </p:cNvPr>
            <p:cNvSpPr>
              <a:spLocks noChangeAspect="1"/>
            </p:cNvSpPr>
            <p:nvPr/>
          </p:nvSpPr>
          <p:spPr bwMode="auto">
            <a:xfrm>
              <a:off x="4141814" y="4429203"/>
              <a:ext cx="34925" cy="31750"/>
            </a:xfrm>
            <a:custGeom>
              <a:avLst/>
              <a:gdLst>
                <a:gd name="T0" fmla="*/ 0 w 53"/>
                <a:gd name="T1" fmla="*/ 53263 h 38"/>
                <a:gd name="T2" fmla="*/ 14933 w 53"/>
                <a:gd name="T3" fmla="*/ 53263 h 38"/>
                <a:gd name="T4" fmla="*/ 14933 w 53"/>
                <a:gd name="T5" fmla="*/ 0 h 38"/>
                <a:gd name="T6" fmla="*/ 14933 w 53"/>
                <a:gd name="T7" fmla="*/ 53263 h 38"/>
                <a:gd name="T8" fmla="*/ 0 w 53"/>
                <a:gd name="T9" fmla="*/ 53263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0" y="38"/>
                  </a:moveTo>
                  <a:lnTo>
                    <a:pt x="5" y="1"/>
                  </a:lnTo>
                  <a:lnTo>
                    <a:pt x="53" y="0"/>
                  </a:lnTo>
                  <a:lnTo>
                    <a:pt x="53" y="33"/>
                  </a:lnTo>
                  <a:lnTo>
                    <a:pt x="0" y="38"/>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49" name="Freeform 459">
              <a:extLst>
                <a:ext uri="{FF2B5EF4-FFF2-40B4-BE49-F238E27FC236}">
                  <a16:creationId xmlns:a16="http://schemas.microsoft.com/office/drawing/2014/main" id="{E5E7E46C-8CEA-10A7-D702-638829A05016}"/>
                </a:ext>
              </a:extLst>
            </p:cNvPr>
            <p:cNvSpPr>
              <a:spLocks noChangeAspect="1"/>
            </p:cNvSpPr>
            <p:nvPr/>
          </p:nvSpPr>
          <p:spPr bwMode="auto">
            <a:xfrm>
              <a:off x="4619654" y="4052963"/>
              <a:ext cx="311152" cy="347664"/>
            </a:xfrm>
            <a:custGeom>
              <a:avLst/>
              <a:gdLst>
                <a:gd name="T0" fmla="*/ 0 w 442"/>
                <a:gd name="T1" fmla="*/ 233573 h 430"/>
                <a:gd name="T2" fmla="*/ 22104 w 442"/>
                <a:gd name="T3" fmla="*/ 233573 h 430"/>
                <a:gd name="T4" fmla="*/ 22104 w 442"/>
                <a:gd name="T5" fmla="*/ 140166 h 430"/>
                <a:gd name="T6" fmla="*/ 44208 w 442"/>
                <a:gd name="T7" fmla="*/ 140166 h 430"/>
                <a:gd name="T8" fmla="*/ 66311 w 442"/>
                <a:gd name="T9" fmla="*/ 46704 h 430"/>
                <a:gd name="T10" fmla="*/ 88444 w 442"/>
                <a:gd name="T11" fmla="*/ 0 h 430"/>
                <a:gd name="T12" fmla="*/ 110548 w 442"/>
                <a:gd name="T13" fmla="*/ 93463 h 430"/>
                <a:gd name="T14" fmla="*/ 176859 w 442"/>
                <a:gd name="T15" fmla="*/ 140166 h 430"/>
                <a:gd name="T16" fmla="*/ 154756 w 442"/>
                <a:gd name="T17" fmla="*/ 140166 h 430"/>
                <a:gd name="T18" fmla="*/ 176859 w 442"/>
                <a:gd name="T19" fmla="*/ 140166 h 430"/>
                <a:gd name="T20" fmla="*/ 198964 w 442"/>
                <a:gd name="T21" fmla="*/ 233573 h 430"/>
                <a:gd name="T22" fmla="*/ 243201 w 442"/>
                <a:gd name="T23" fmla="*/ 233573 h 430"/>
                <a:gd name="T24" fmla="*/ 198964 w 442"/>
                <a:gd name="T25" fmla="*/ 280332 h 430"/>
                <a:gd name="T26" fmla="*/ 154756 w 442"/>
                <a:gd name="T27" fmla="*/ 327035 h 430"/>
                <a:gd name="T28" fmla="*/ 88444 w 442"/>
                <a:gd name="T29" fmla="*/ 327035 h 430"/>
                <a:gd name="T30" fmla="*/ 44208 w 442"/>
                <a:gd name="T31" fmla="*/ 327035 h 430"/>
                <a:gd name="T32" fmla="*/ 22104 w 442"/>
                <a:gd name="T33" fmla="*/ 280332 h 430"/>
                <a:gd name="T34" fmla="*/ 0 w 442"/>
                <a:gd name="T35" fmla="*/ 233573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2"/>
                <a:gd name="T55" fmla="*/ 0 h 430"/>
                <a:gd name="T56" fmla="*/ 442 w 442"/>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2" h="430">
                  <a:moveTo>
                    <a:pt x="0" y="302"/>
                  </a:moveTo>
                  <a:lnTo>
                    <a:pt x="33" y="279"/>
                  </a:lnTo>
                  <a:lnTo>
                    <a:pt x="37" y="225"/>
                  </a:lnTo>
                  <a:lnTo>
                    <a:pt x="95" y="154"/>
                  </a:lnTo>
                  <a:lnTo>
                    <a:pt x="118" y="29"/>
                  </a:lnTo>
                  <a:lnTo>
                    <a:pt x="163" y="0"/>
                  </a:lnTo>
                  <a:lnTo>
                    <a:pt x="196" y="87"/>
                  </a:lnTo>
                  <a:lnTo>
                    <a:pt x="293" y="160"/>
                  </a:lnTo>
                  <a:lnTo>
                    <a:pt x="259" y="203"/>
                  </a:lnTo>
                  <a:lnTo>
                    <a:pt x="290" y="215"/>
                  </a:lnTo>
                  <a:lnTo>
                    <a:pt x="327" y="268"/>
                  </a:lnTo>
                  <a:lnTo>
                    <a:pt x="442" y="297"/>
                  </a:lnTo>
                  <a:lnTo>
                    <a:pt x="353" y="384"/>
                  </a:lnTo>
                  <a:lnTo>
                    <a:pt x="262" y="418"/>
                  </a:lnTo>
                  <a:lnTo>
                    <a:pt x="177" y="430"/>
                  </a:lnTo>
                  <a:lnTo>
                    <a:pt x="84" y="398"/>
                  </a:lnTo>
                  <a:lnTo>
                    <a:pt x="51" y="337"/>
                  </a:lnTo>
                  <a:lnTo>
                    <a:pt x="0" y="30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0" name="Freeform 460">
              <a:extLst>
                <a:ext uri="{FF2B5EF4-FFF2-40B4-BE49-F238E27FC236}">
                  <a16:creationId xmlns:a16="http://schemas.microsoft.com/office/drawing/2014/main" id="{45FA05D9-1550-E9EF-47F1-619EA1F7F59B}"/>
                </a:ext>
              </a:extLst>
            </p:cNvPr>
            <p:cNvSpPr>
              <a:spLocks noChangeAspect="1"/>
            </p:cNvSpPr>
            <p:nvPr/>
          </p:nvSpPr>
          <p:spPr bwMode="auto">
            <a:xfrm>
              <a:off x="4802219" y="4183139"/>
              <a:ext cx="31750" cy="42863"/>
            </a:xfrm>
            <a:custGeom>
              <a:avLst/>
              <a:gdLst>
                <a:gd name="T0" fmla="*/ 0 w 46"/>
                <a:gd name="T1" fmla="*/ 0 h 55"/>
                <a:gd name="T2" fmla="*/ 18875 w 46"/>
                <a:gd name="T3" fmla="*/ 0 h 55"/>
                <a:gd name="T4" fmla="*/ 18875 w 46"/>
                <a:gd name="T5" fmla="*/ 0 h 55"/>
                <a:gd name="T6" fmla="*/ 18875 w 46"/>
                <a:gd name="T7" fmla="*/ 0 h 55"/>
                <a:gd name="T8" fmla="*/ 18875 w 46"/>
                <a:gd name="T9" fmla="*/ 0 h 55"/>
                <a:gd name="T10" fmla="*/ 18875 w 46"/>
                <a:gd name="T11" fmla="*/ 0 h 55"/>
                <a:gd name="T12" fmla="*/ 0 w 46"/>
                <a:gd name="T13" fmla="*/ 0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0" y="43"/>
                  </a:moveTo>
                  <a:lnTo>
                    <a:pt x="31" y="55"/>
                  </a:lnTo>
                  <a:lnTo>
                    <a:pt x="44" y="38"/>
                  </a:lnTo>
                  <a:lnTo>
                    <a:pt x="22" y="34"/>
                  </a:lnTo>
                  <a:lnTo>
                    <a:pt x="46" y="20"/>
                  </a:lnTo>
                  <a:lnTo>
                    <a:pt x="34" y="0"/>
                  </a:lnTo>
                  <a:lnTo>
                    <a:pt x="0" y="4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1" name="Freeform 461">
              <a:extLst>
                <a:ext uri="{FF2B5EF4-FFF2-40B4-BE49-F238E27FC236}">
                  <a16:creationId xmlns:a16="http://schemas.microsoft.com/office/drawing/2014/main" id="{072CDDB4-8EDF-478B-03D5-DAA952A3EDF9}"/>
                </a:ext>
              </a:extLst>
            </p:cNvPr>
            <p:cNvSpPr>
              <a:spLocks noChangeAspect="1"/>
            </p:cNvSpPr>
            <p:nvPr/>
          </p:nvSpPr>
          <p:spPr bwMode="auto">
            <a:xfrm>
              <a:off x="4124352" y="4429203"/>
              <a:ext cx="112713" cy="146051"/>
            </a:xfrm>
            <a:custGeom>
              <a:avLst/>
              <a:gdLst>
                <a:gd name="T0" fmla="*/ 0 w 163"/>
                <a:gd name="T1" fmla="*/ 47370 h 180"/>
                <a:gd name="T2" fmla="*/ 19880 w 163"/>
                <a:gd name="T3" fmla="*/ 47370 h 180"/>
                <a:gd name="T4" fmla="*/ 19880 w 163"/>
                <a:gd name="T5" fmla="*/ 47370 h 180"/>
                <a:gd name="T6" fmla="*/ 19880 w 163"/>
                <a:gd name="T7" fmla="*/ 47370 h 180"/>
                <a:gd name="T8" fmla="*/ 39787 w 163"/>
                <a:gd name="T9" fmla="*/ 47370 h 180"/>
                <a:gd name="T10" fmla="*/ 39787 w 163"/>
                <a:gd name="T11" fmla="*/ 0 h 180"/>
                <a:gd name="T12" fmla="*/ 59668 w 163"/>
                <a:gd name="T13" fmla="*/ 47370 h 180"/>
                <a:gd name="T14" fmla="*/ 59668 w 163"/>
                <a:gd name="T15" fmla="*/ 47370 h 180"/>
                <a:gd name="T16" fmla="*/ 79548 w 163"/>
                <a:gd name="T17" fmla="*/ 47370 h 180"/>
                <a:gd name="T18" fmla="*/ 59668 w 163"/>
                <a:gd name="T19" fmla="*/ 142168 h 180"/>
                <a:gd name="T20" fmla="*/ 59668 w 163"/>
                <a:gd name="T21" fmla="*/ 47370 h 180"/>
                <a:gd name="T22" fmla="*/ 39787 w 163"/>
                <a:gd name="T23" fmla="*/ 142168 h 180"/>
                <a:gd name="T24" fmla="*/ 0 w 163"/>
                <a:gd name="T25" fmla="*/ 4737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80"/>
                <a:gd name="T41" fmla="*/ 163 w 163"/>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80">
                  <a:moveTo>
                    <a:pt x="0" y="85"/>
                  </a:moveTo>
                  <a:lnTo>
                    <a:pt x="18" y="58"/>
                  </a:lnTo>
                  <a:lnTo>
                    <a:pt x="31" y="61"/>
                  </a:lnTo>
                  <a:lnTo>
                    <a:pt x="22" y="38"/>
                  </a:lnTo>
                  <a:lnTo>
                    <a:pt x="75" y="33"/>
                  </a:lnTo>
                  <a:lnTo>
                    <a:pt x="75" y="0"/>
                  </a:lnTo>
                  <a:lnTo>
                    <a:pt x="136" y="1"/>
                  </a:lnTo>
                  <a:lnTo>
                    <a:pt x="133" y="28"/>
                  </a:lnTo>
                  <a:lnTo>
                    <a:pt x="163" y="31"/>
                  </a:lnTo>
                  <a:lnTo>
                    <a:pt x="154" y="132"/>
                  </a:lnTo>
                  <a:lnTo>
                    <a:pt x="116" y="120"/>
                  </a:lnTo>
                  <a:lnTo>
                    <a:pt x="72" y="180"/>
                  </a:lnTo>
                  <a:lnTo>
                    <a:pt x="0" y="8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2" name="Freeform 462">
              <a:extLst>
                <a:ext uri="{FF2B5EF4-FFF2-40B4-BE49-F238E27FC236}">
                  <a16:creationId xmlns:a16="http://schemas.microsoft.com/office/drawing/2014/main" id="{F07CF5FC-74E8-E738-E03F-128E0FB770C6}"/>
                </a:ext>
              </a:extLst>
            </p:cNvPr>
            <p:cNvSpPr>
              <a:spLocks noChangeAspect="1"/>
            </p:cNvSpPr>
            <p:nvPr/>
          </p:nvSpPr>
          <p:spPr bwMode="auto">
            <a:xfrm>
              <a:off x="3603648" y="4159327"/>
              <a:ext cx="60326" cy="14288"/>
            </a:xfrm>
            <a:custGeom>
              <a:avLst/>
              <a:gdLst>
                <a:gd name="T0" fmla="*/ 0 w 86"/>
                <a:gd name="T1" fmla="*/ 69494 h 16"/>
                <a:gd name="T2" fmla="*/ 23021 w 86"/>
                <a:gd name="T3" fmla="*/ 0 h 16"/>
                <a:gd name="T4" fmla="*/ 46072 w 86"/>
                <a:gd name="T5" fmla="*/ 69494 h 16"/>
                <a:gd name="T6" fmla="*/ 0 w 86"/>
                <a:gd name="T7" fmla="*/ 69494 h 16"/>
                <a:gd name="T8" fmla="*/ 0 60000 65536"/>
                <a:gd name="T9" fmla="*/ 0 60000 65536"/>
                <a:gd name="T10" fmla="*/ 0 60000 65536"/>
                <a:gd name="T11" fmla="*/ 0 60000 65536"/>
                <a:gd name="T12" fmla="*/ 0 w 86"/>
                <a:gd name="T13" fmla="*/ 0 h 16"/>
                <a:gd name="T14" fmla="*/ 86 w 86"/>
                <a:gd name="T15" fmla="*/ 16 h 16"/>
              </a:gdLst>
              <a:ahLst/>
              <a:cxnLst>
                <a:cxn ang="T8">
                  <a:pos x="T0" y="T1"/>
                </a:cxn>
                <a:cxn ang="T9">
                  <a:pos x="T2" y="T3"/>
                </a:cxn>
                <a:cxn ang="T10">
                  <a:pos x="T4" y="T5"/>
                </a:cxn>
                <a:cxn ang="T11">
                  <a:pos x="T6" y="T7"/>
                </a:cxn>
              </a:cxnLst>
              <a:rect l="T12" t="T13" r="T14" b="T15"/>
              <a:pathLst>
                <a:path w="86" h="16">
                  <a:moveTo>
                    <a:pt x="0" y="16"/>
                  </a:moveTo>
                  <a:lnTo>
                    <a:pt x="3" y="0"/>
                  </a:lnTo>
                  <a:lnTo>
                    <a:pt x="86" y="4"/>
                  </a:lnTo>
                  <a:lnTo>
                    <a:pt x="0" y="1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3" name="Freeform 463">
              <a:extLst>
                <a:ext uri="{FF2B5EF4-FFF2-40B4-BE49-F238E27FC236}">
                  <a16:creationId xmlns:a16="http://schemas.microsoft.com/office/drawing/2014/main" id="{562EA41D-44C1-F59B-9CF1-E9D0A3BA2F40}"/>
                </a:ext>
              </a:extLst>
            </p:cNvPr>
            <p:cNvSpPr>
              <a:spLocks noChangeAspect="1"/>
            </p:cNvSpPr>
            <p:nvPr/>
          </p:nvSpPr>
          <p:spPr bwMode="auto">
            <a:xfrm>
              <a:off x="3883049" y="4216477"/>
              <a:ext cx="87313" cy="153988"/>
            </a:xfrm>
            <a:custGeom>
              <a:avLst/>
              <a:gdLst>
                <a:gd name="T0" fmla="*/ 0 w 126"/>
                <a:gd name="T1" fmla="*/ 140028 h 191"/>
                <a:gd name="T2" fmla="*/ 20518 w 126"/>
                <a:gd name="T3" fmla="*/ 46695 h 191"/>
                <a:gd name="T4" fmla="*/ 20518 w 126"/>
                <a:gd name="T5" fmla="*/ 46695 h 191"/>
                <a:gd name="T6" fmla="*/ 41010 w 126"/>
                <a:gd name="T7" fmla="*/ 0 h 191"/>
                <a:gd name="T8" fmla="*/ 61528 w 126"/>
                <a:gd name="T9" fmla="*/ 140028 h 191"/>
                <a:gd name="T10" fmla="*/ 20518 w 126"/>
                <a:gd name="T11" fmla="*/ 140028 h 191"/>
                <a:gd name="T12" fmla="*/ 0 w 126"/>
                <a:gd name="T13" fmla="*/ 140028 h 191"/>
                <a:gd name="T14" fmla="*/ 0 60000 65536"/>
                <a:gd name="T15" fmla="*/ 0 60000 65536"/>
                <a:gd name="T16" fmla="*/ 0 60000 65536"/>
                <a:gd name="T17" fmla="*/ 0 60000 65536"/>
                <a:gd name="T18" fmla="*/ 0 60000 65536"/>
                <a:gd name="T19" fmla="*/ 0 60000 65536"/>
                <a:gd name="T20" fmla="*/ 0 60000 65536"/>
                <a:gd name="T21" fmla="*/ 0 w 126"/>
                <a:gd name="T22" fmla="*/ 0 h 191"/>
                <a:gd name="T23" fmla="*/ 126 w 12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91">
                  <a:moveTo>
                    <a:pt x="0" y="180"/>
                  </a:moveTo>
                  <a:lnTo>
                    <a:pt x="13" y="49"/>
                  </a:lnTo>
                  <a:lnTo>
                    <a:pt x="7" y="8"/>
                  </a:lnTo>
                  <a:lnTo>
                    <a:pt x="85" y="0"/>
                  </a:lnTo>
                  <a:lnTo>
                    <a:pt x="126" y="150"/>
                  </a:lnTo>
                  <a:lnTo>
                    <a:pt x="33" y="191"/>
                  </a:lnTo>
                  <a:lnTo>
                    <a:pt x="0" y="18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4" name="Freeform 464">
              <a:extLst>
                <a:ext uri="{FF2B5EF4-FFF2-40B4-BE49-F238E27FC236}">
                  <a16:creationId xmlns:a16="http://schemas.microsoft.com/office/drawing/2014/main" id="{D6953143-32F5-F071-D6F0-E08AA0D86D0F}"/>
                </a:ext>
              </a:extLst>
            </p:cNvPr>
            <p:cNvSpPr>
              <a:spLocks noChangeAspect="1"/>
            </p:cNvSpPr>
            <p:nvPr/>
          </p:nvSpPr>
          <p:spPr bwMode="auto">
            <a:xfrm>
              <a:off x="3638573" y="4183139"/>
              <a:ext cx="152401" cy="125413"/>
            </a:xfrm>
            <a:custGeom>
              <a:avLst/>
              <a:gdLst>
                <a:gd name="T0" fmla="*/ 0 w 213"/>
                <a:gd name="T1" fmla="*/ 0 h 157"/>
                <a:gd name="T2" fmla="*/ 24147 w 213"/>
                <a:gd name="T3" fmla="*/ 0 h 157"/>
                <a:gd name="T4" fmla="*/ 24147 w 213"/>
                <a:gd name="T5" fmla="*/ 0 h 157"/>
                <a:gd name="T6" fmla="*/ 72440 w 213"/>
                <a:gd name="T7" fmla="*/ 0 h 157"/>
                <a:gd name="T8" fmla="*/ 96587 w 213"/>
                <a:gd name="T9" fmla="*/ 0 h 157"/>
                <a:gd name="T10" fmla="*/ 120733 w 213"/>
                <a:gd name="T11" fmla="*/ 0 h 157"/>
                <a:gd name="T12" fmla="*/ 120733 w 213"/>
                <a:gd name="T13" fmla="*/ 43951 h 157"/>
                <a:gd name="T14" fmla="*/ 120733 w 213"/>
                <a:gd name="T15" fmla="*/ 43951 h 157"/>
                <a:gd name="T16" fmla="*/ 120733 w 213"/>
                <a:gd name="T17" fmla="*/ 43951 h 157"/>
                <a:gd name="T18" fmla="*/ 120733 w 213"/>
                <a:gd name="T19" fmla="*/ 87902 h 157"/>
                <a:gd name="T20" fmla="*/ 96587 w 213"/>
                <a:gd name="T21" fmla="*/ 87902 h 157"/>
                <a:gd name="T22" fmla="*/ 96587 w 213"/>
                <a:gd name="T23" fmla="*/ 43951 h 157"/>
                <a:gd name="T24" fmla="*/ 96587 w 213"/>
                <a:gd name="T25" fmla="*/ 43951 h 157"/>
                <a:gd name="T26" fmla="*/ 72440 w 213"/>
                <a:gd name="T27" fmla="*/ 43951 h 157"/>
                <a:gd name="T28" fmla="*/ 24147 w 213"/>
                <a:gd name="T29" fmla="*/ 43951 h 157"/>
                <a:gd name="T30" fmla="*/ 0 w 213"/>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57"/>
                <a:gd name="T50" fmla="*/ 213 w 213"/>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57">
                  <a:moveTo>
                    <a:pt x="0" y="52"/>
                  </a:moveTo>
                  <a:lnTo>
                    <a:pt x="35" y="30"/>
                  </a:lnTo>
                  <a:lnTo>
                    <a:pt x="37" y="0"/>
                  </a:lnTo>
                  <a:lnTo>
                    <a:pt x="107" y="6"/>
                  </a:lnTo>
                  <a:lnTo>
                    <a:pt x="127" y="20"/>
                  </a:lnTo>
                  <a:lnTo>
                    <a:pt x="175" y="3"/>
                  </a:lnTo>
                  <a:lnTo>
                    <a:pt x="206" y="74"/>
                  </a:lnTo>
                  <a:lnTo>
                    <a:pt x="213" y="126"/>
                  </a:lnTo>
                  <a:lnTo>
                    <a:pt x="196" y="123"/>
                  </a:lnTo>
                  <a:lnTo>
                    <a:pt x="191" y="153"/>
                  </a:lnTo>
                  <a:lnTo>
                    <a:pt x="160" y="157"/>
                  </a:lnTo>
                  <a:lnTo>
                    <a:pt x="158" y="126"/>
                  </a:lnTo>
                  <a:lnTo>
                    <a:pt x="141" y="125"/>
                  </a:lnTo>
                  <a:lnTo>
                    <a:pt x="112" y="81"/>
                  </a:lnTo>
                  <a:lnTo>
                    <a:pt x="49" y="106"/>
                  </a:lnTo>
                  <a:lnTo>
                    <a:pt x="0" y="5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5" name="Freeform 467">
              <a:extLst>
                <a:ext uri="{FF2B5EF4-FFF2-40B4-BE49-F238E27FC236}">
                  <a16:creationId xmlns:a16="http://schemas.microsoft.com/office/drawing/2014/main" id="{0BDF0FDD-B7F9-84F6-CF60-E8F2668495E5}"/>
                </a:ext>
              </a:extLst>
            </p:cNvPr>
            <p:cNvSpPr>
              <a:spLocks noChangeAspect="1"/>
            </p:cNvSpPr>
            <p:nvPr/>
          </p:nvSpPr>
          <p:spPr bwMode="auto">
            <a:xfrm>
              <a:off x="3771924" y="4229177"/>
              <a:ext cx="120651" cy="149226"/>
            </a:xfrm>
            <a:custGeom>
              <a:avLst/>
              <a:gdLst>
                <a:gd name="T0" fmla="*/ 0 w 173"/>
                <a:gd name="T1" fmla="*/ 45796 h 185"/>
                <a:gd name="T2" fmla="*/ 21334 w 173"/>
                <a:gd name="T3" fmla="*/ 45796 h 185"/>
                <a:gd name="T4" fmla="*/ 21334 w 173"/>
                <a:gd name="T5" fmla="*/ 45796 h 185"/>
                <a:gd name="T6" fmla="*/ 21334 w 173"/>
                <a:gd name="T7" fmla="*/ 45796 h 185"/>
                <a:gd name="T8" fmla="*/ 21334 w 173"/>
                <a:gd name="T9" fmla="*/ 0 h 185"/>
                <a:gd name="T10" fmla="*/ 42640 w 173"/>
                <a:gd name="T11" fmla="*/ 0 h 185"/>
                <a:gd name="T12" fmla="*/ 63973 w 173"/>
                <a:gd name="T13" fmla="*/ 0 h 185"/>
                <a:gd name="T14" fmla="*/ 63973 w 173"/>
                <a:gd name="T15" fmla="*/ 0 h 185"/>
                <a:gd name="T16" fmla="*/ 85307 w 173"/>
                <a:gd name="T17" fmla="*/ 0 h 185"/>
                <a:gd name="T18" fmla="*/ 85307 w 173"/>
                <a:gd name="T19" fmla="*/ 91591 h 185"/>
                <a:gd name="T20" fmla="*/ 21334 w 173"/>
                <a:gd name="T21" fmla="*/ 91591 h 185"/>
                <a:gd name="T22" fmla="*/ 21334 w 173"/>
                <a:gd name="T23" fmla="*/ 91591 h 185"/>
                <a:gd name="T24" fmla="*/ 0 w 173"/>
                <a:gd name="T25" fmla="*/ 4579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5"/>
                <a:gd name="T41" fmla="*/ 173 w 17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5">
                  <a:moveTo>
                    <a:pt x="0" y="123"/>
                  </a:moveTo>
                  <a:lnTo>
                    <a:pt x="2" y="95"/>
                  </a:lnTo>
                  <a:lnTo>
                    <a:pt x="7" y="65"/>
                  </a:lnTo>
                  <a:lnTo>
                    <a:pt x="24" y="68"/>
                  </a:lnTo>
                  <a:lnTo>
                    <a:pt x="17" y="16"/>
                  </a:lnTo>
                  <a:lnTo>
                    <a:pt x="67" y="0"/>
                  </a:lnTo>
                  <a:lnTo>
                    <a:pt x="98" y="11"/>
                  </a:lnTo>
                  <a:lnTo>
                    <a:pt x="114" y="28"/>
                  </a:lnTo>
                  <a:lnTo>
                    <a:pt x="173" y="35"/>
                  </a:lnTo>
                  <a:lnTo>
                    <a:pt x="160" y="166"/>
                  </a:lnTo>
                  <a:lnTo>
                    <a:pt x="27" y="185"/>
                  </a:lnTo>
                  <a:lnTo>
                    <a:pt x="32" y="143"/>
                  </a:lnTo>
                  <a:lnTo>
                    <a:pt x="0" y="12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6" name="Freeform 469">
              <a:extLst>
                <a:ext uri="{FF2B5EF4-FFF2-40B4-BE49-F238E27FC236}">
                  <a16:creationId xmlns:a16="http://schemas.microsoft.com/office/drawing/2014/main" id="{8A828A80-B4B0-B150-1278-3E6B4C32EAE5}"/>
                </a:ext>
              </a:extLst>
            </p:cNvPr>
            <p:cNvSpPr>
              <a:spLocks noChangeAspect="1"/>
            </p:cNvSpPr>
            <p:nvPr/>
          </p:nvSpPr>
          <p:spPr bwMode="auto">
            <a:xfrm>
              <a:off x="4641880" y="4372053"/>
              <a:ext cx="161926" cy="219076"/>
            </a:xfrm>
            <a:custGeom>
              <a:avLst/>
              <a:gdLst>
                <a:gd name="T0" fmla="*/ 0 w 233"/>
                <a:gd name="T1" fmla="*/ 47370 h 270"/>
                <a:gd name="T2" fmla="*/ 20826 w 233"/>
                <a:gd name="T3" fmla="*/ 47370 h 270"/>
                <a:gd name="T4" fmla="*/ 0 w 233"/>
                <a:gd name="T5" fmla="*/ 47370 h 270"/>
                <a:gd name="T6" fmla="*/ 20826 w 233"/>
                <a:gd name="T7" fmla="*/ 94798 h 270"/>
                <a:gd name="T8" fmla="*/ 20826 w 233"/>
                <a:gd name="T9" fmla="*/ 94798 h 270"/>
                <a:gd name="T10" fmla="*/ 83305 w 233"/>
                <a:gd name="T11" fmla="*/ 189539 h 270"/>
                <a:gd name="T12" fmla="*/ 104131 w 233"/>
                <a:gd name="T13" fmla="*/ 94798 h 270"/>
                <a:gd name="T14" fmla="*/ 104131 w 233"/>
                <a:gd name="T15" fmla="*/ 94798 h 270"/>
                <a:gd name="T16" fmla="*/ 104131 w 233"/>
                <a:gd name="T17" fmla="*/ 47370 h 270"/>
                <a:gd name="T18" fmla="*/ 124957 w 233"/>
                <a:gd name="T19" fmla="*/ 47370 h 270"/>
                <a:gd name="T20" fmla="*/ 62478 w 233"/>
                <a:gd name="T21" fmla="*/ 47370 h 270"/>
                <a:gd name="T22" fmla="*/ 41652 w 233"/>
                <a:gd name="T23" fmla="*/ 0 h 270"/>
                <a:gd name="T24" fmla="*/ 0 w 233"/>
                <a:gd name="T25" fmla="*/ 4737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70"/>
                <a:gd name="T41" fmla="*/ 233 w 23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70">
                  <a:moveTo>
                    <a:pt x="0" y="17"/>
                  </a:moveTo>
                  <a:lnTo>
                    <a:pt x="32" y="73"/>
                  </a:lnTo>
                  <a:lnTo>
                    <a:pt x="0" y="127"/>
                  </a:lnTo>
                  <a:lnTo>
                    <a:pt x="25" y="141"/>
                  </a:lnTo>
                  <a:lnTo>
                    <a:pt x="8" y="161"/>
                  </a:lnTo>
                  <a:lnTo>
                    <a:pt x="158" y="270"/>
                  </a:lnTo>
                  <a:lnTo>
                    <a:pt x="222" y="182"/>
                  </a:lnTo>
                  <a:lnTo>
                    <a:pt x="208" y="158"/>
                  </a:lnTo>
                  <a:lnTo>
                    <a:pt x="208" y="51"/>
                  </a:lnTo>
                  <a:lnTo>
                    <a:pt x="233" y="20"/>
                  </a:lnTo>
                  <a:lnTo>
                    <a:pt x="148" y="32"/>
                  </a:lnTo>
                  <a:lnTo>
                    <a:pt x="55" y="0"/>
                  </a:lnTo>
                  <a:lnTo>
                    <a:pt x="0" y="1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7" name="Freeform 472">
              <a:extLst>
                <a:ext uri="{FF2B5EF4-FFF2-40B4-BE49-F238E27FC236}">
                  <a16:creationId xmlns:a16="http://schemas.microsoft.com/office/drawing/2014/main" id="{E46BC264-1D56-73FF-68FE-0DF0BDAD7F9C}"/>
                </a:ext>
              </a:extLst>
            </p:cNvPr>
            <p:cNvSpPr>
              <a:spLocks noChangeAspect="1"/>
            </p:cNvSpPr>
            <p:nvPr/>
          </p:nvSpPr>
          <p:spPr bwMode="auto">
            <a:xfrm>
              <a:off x="3711599" y="4281565"/>
              <a:ext cx="80964" cy="96838"/>
            </a:xfrm>
            <a:custGeom>
              <a:avLst/>
              <a:gdLst>
                <a:gd name="T0" fmla="*/ 0 w 117"/>
                <a:gd name="T1" fmla="*/ 49572 h 118"/>
                <a:gd name="T2" fmla="*/ 20304 w 117"/>
                <a:gd name="T3" fmla="*/ 0 h 118"/>
                <a:gd name="T4" fmla="*/ 40607 w 117"/>
                <a:gd name="T5" fmla="*/ 49572 h 118"/>
                <a:gd name="T6" fmla="*/ 40607 w 117"/>
                <a:gd name="T7" fmla="*/ 49572 h 118"/>
                <a:gd name="T8" fmla="*/ 40607 w 117"/>
                <a:gd name="T9" fmla="*/ 49572 h 118"/>
                <a:gd name="T10" fmla="*/ 40607 w 117"/>
                <a:gd name="T11" fmla="*/ 49572 h 118"/>
                <a:gd name="T12" fmla="*/ 60911 w 117"/>
                <a:gd name="T13" fmla="*/ 99204 h 118"/>
                <a:gd name="T14" fmla="*/ 60911 w 117"/>
                <a:gd name="T15" fmla="*/ 99204 h 118"/>
                <a:gd name="T16" fmla="*/ 0 w 117"/>
                <a:gd name="T17" fmla="*/ 49572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8"/>
                <a:gd name="T29" fmla="*/ 117 w 11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8">
                  <a:moveTo>
                    <a:pt x="0" y="43"/>
                  </a:moveTo>
                  <a:lnTo>
                    <a:pt x="37" y="0"/>
                  </a:lnTo>
                  <a:lnTo>
                    <a:pt x="54" y="1"/>
                  </a:lnTo>
                  <a:lnTo>
                    <a:pt x="56" y="32"/>
                  </a:lnTo>
                  <a:lnTo>
                    <a:pt x="87" y="28"/>
                  </a:lnTo>
                  <a:lnTo>
                    <a:pt x="85" y="56"/>
                  </a:lnTo>
                  <a:lnTo>
                    <a:pt x="117" y="76"/>
                  </a:lnTo>
                  <a:lnTo>
                    <a:pt x="112" y="118"/>
                  </a:lnTo>
                  <a:lnTo>
                    <a:pt x="0" y="4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8" name="Freeform 474">
              <a:extLst>
                <a:ext uri="{FF2B5EF4-FFF2-40B4-BE49-F238E27FC236}">
                  <a16:creationId xmlns:a16="http://schemas.microsoft.com/office/drawing/2014/main" id="{E89EC36C-7E7B-FAC1-0321-9D70B4D0EC00}"/>
                </a:ext>
              </a:extLst>
            </p:cNvPr>
            <p:cNvSpPr>
              <a:spLocks noChangeAspect="1"/>
            </p:cNvSpPr>
            <p:nvPr/>
          </p:nvSpPr>
          <p:spPr bwMode="auto">
            <a:xfrm>
              <a:off x="4827619" y="4768930"/>
              <a:ext cx="142876" cy="327027"/>
            </a:xfrm>
            <a:custGeom>
              <a:avLst/>
              <a:gdLst>
                <a:gd name="T0" fmla="*/ 0 w 207"/>
                <a:gd name="T1" fmla="*/ 230083 h 406"/>
                <a:gd name="T2" fmla="*/ 19933 w 207"/>
                <a:gd name="T3" fmla="*/ 276144 h 406"/>
                <a:gd name="T4" fmla="*/ 39840 w 207"/>
                <a:gd name="T5" fmla="*/ 276144 h 406"/>
                <a:gd name="T6" fmla="*/ 59774 w 207"/>
                <a:gd name="T7" fmla="*/ 276144 h 406"/>
                <a:gd name="T8" fmla="*/ 99641 w 207"/>
                <a:gd name="T9" fmla="*/ 92066 h 406"/>
                <a:gd name="T10" fmla="*/ 99641 w 207"/>
                <a:gd name="T11" fmla="*/ 92066 h 406"/>
                <a:gd name="T12" fmla="*/ 79707 w 207"/>
                <a:gd name="T13" fmla="*/ 0 h 406"/>
                <a:gd name="T14" fmla="*/ 59774 w 207"/>
                <a:gd name="T15" fmla="*/ 46005 h 406"/>
                <a:gd name="T16" fmla="*/ 59774 w 207"/>
                <a:gd name="T17" fmla="*/ 92066 h 406"/>
                <a:gd name="T18" fmla="*/ 39840 w 207"/>
                <a:gd name="T19" fmla="*/ 92066 h 406"/>
                <a:gd name="T20" fmla="*/ 19933 w 207"/>
                <a:gd name="T21" fmla="*/ 92066 h 406"/>
                <a:gd name="T22" fmla="*/ 19933 w 207"/>
                <a:gd name="T23" fmla="*/ 138072 h 406"/>
                <a:gd name="T24" fmla="*/ 19933 w 207"/>
                <a:gd name="T25" fmla="*/ 138072 h 406"/>
                <a:gd name="T26" fmla="*/ 0 w 207"/>
                <a:gd name="T27" fmla="*/ 230083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406"/>
                <a:gd name="T44" fmla="*/ 207 w 207"/>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406">
                  <a:moveTo>
                    <a:pt x="0" y="290"/>
                  </a:moveTo>
                  <a:lnTo>
                    <a:pt x="19" y="374"/>
                  </a:lnTo>
                  <a:lnTo>
                    <a:pt x="57" y="406"/>
                  </a:lnTo>
                  <a:lnTo>
                    <a:pt x="120" y="374"/>
                  </a:lnTo>
                  <a:lnTo>
                    <a:pt x="194" y="95"/>
                  </a:lnTo>
                  <a:lnTo>
                    <a:pt x="207" y="105"/>
                  </a:lnTo>
                  <a:lnTo>
                    <a:pt x="176" y="0"/>
                  </a:lnTo>
                  <a:lnTo>
                    <a:pt x="139" y="43"/>
                  </a:lnTo>
                  <a:lnTo>
                    <a:pt x="139" y="74"/>
                  </a:lnTo>
                  <a:lnTo>
                    <a:pt x="94" y="108"/>
                  </a:lnTo>
                  <a:lnTo>
                    <a:pt x="36" y="122"/>
                  </a:lnTo>
                  <a:lnTo>
                    <a:pt x="20" y="157"/>
                  </a:lnTo>
                  <a:lnTo>
                    <a:pt x="36" y="229"/>
                  </a:lnTo>
                  <a:lnTo>
                    <a:pt x="0" y="29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59" name="Freeform 475">
              <a:extLst>
                <a:ext uri="{FF2B5EF4-FFF2-40B4-BE49-F238E27FC236}">
                  <a16:creationId xmlns:a16="http://schemas.microsoft.com/office/drawing/2014/main" id="{79E61428-9907-002D-922B-4D6F424B691D}"/>
                </a:ext>
              </a:extLst>
            </p:cNvPr>
            <p:cNvSpPr>
              <a:spLocks noChangeAspect="1"/>
            </p:cNvSpPr>
            <p:nvPr/>
          </p:nvSpPr>
          <p:spPr bwMode="auto">
            <a:xfrm>
              <a:off x="4616480" y="4703842"/>
              <a:ext cx="65088" cy="184151"/>
            </a:xfrm>
            <a:custGeom>
              <a:avLst/>
              <a:gdLst>
                <a:gd name="T0" fmla="*/ 0 w 94"/>
                <a:gd name="T1" fmla="*/ 45338 h 229"/>
                <a:gd name="T2" fmla="*/ 19866 w 94"/>
                <a:gd name="T3" fmla="*/ 90622 h 229"/>
                <a:gd name="T4" fmla="*/ 19866 w 94"/>
                <a:gd name="T5" fmla="*/ 90622 h 229"/>
                <a:gd name="T6" fmla="*/ 19866 w 94"/>
                <a:gd name="T7" fmla="*/ 135961 h 229"/>
                <a:gd name="T8" fmla="*/ 39705 w 94"/>
                <a:gd name="T9" fmla="*/ 135961 h 229"/>
                <a:gd name="T10" fmla="*/ 39705 w 94"/>
                <a:gd name="T11" fmla="*/ 90622 h 229"/>
                <a:gd name="T12" fmla="*/ 39705 w 94"/>
                <a:gd name="T13" fmla="*/ 45338 h 229"/>
                <a:gd name="T14" fmla="*/ 39705 w 94"/>
                <a:gd name="T15" fmla="*/ 90622 h 229"/>
                <a:gd name="T16" fmla="*/ 19866 w 94"/>
                <a:gd name="T17" fmla="*/ 90622 h 229"/>
                <a:gd name="T18" fmla="*/ 19866 w 94"/>
                <a:gd name="T19" fmla="*/ 45338 h 229"/>
                <a:gd name="T20" fmla="*/ 19866 w 94"/>
                <a:gd name="T21" fmla="*/ 0 h 229"/>
                <a:gd name="T22" fmla="*/ 19866 w 94"/>
                <a:gd name="T23" fmla="*/ 0 h 229"/>
                <a:gd name="T24" fmla="*/ 19866 w 94"/>
                <a:gd name="T25" fmla="*/ 0 h 229"/>
                <a:gd name="T26" fmla="*/ 0 w 94"/>
                <a:gd name="T27" fmla="*/ 45338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29"/>
                <a:gd name="T44" fmla="*/ 94 w 9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29">
                  <a:moveTo>
                    <a:pt x="0" y="123"/>
                  </a:moveTo>
                  <a:lnTo>
                    <a:pt x="11" y="137"/>
                  </a:lnTo>
                  <a:lnTo>
                    <a:pt x="50" y="151"/>
                  </a:lnTo>
                  <a:lnTo>
                    <a:pt x="45" y="193"/>
                  </a:lnTo>
                  <a:lnTo>
                    <a:pt x="75" y="229"/>
                  </a:lnTo>
                  <a:lnTo>
                    <a:pt x="94" y="164"/>
                  </a:lnTo>
                  <a:lnTo>
                    <a:pt x="64" y="120"/>
                  </a:lnTo>
                  <a:lnTo>
                    <a:pt x="74" y="144"/>
                  </a:lnTo>
                  <a:lnTo>
                    <a:pt x="55" y="142"/>
                  </a:lnTo>
                  <a:lnTo>
                    <a:pt x="36" y="83"/>
                  </a:lnTo>
                  <a:lnTo>
                    <a:pt x="34" y="5"/>
                  </a:lnTo>
                  <a:lnTo>
                    <a:pt x="7" y="0"/>
                  </a:lnTo>
                  <a:lnTo>
                    <a:pt x="28" y="36"/>
                  </a:lnTo>
                  <a:lnTo>
                    <a:pt x="0" y="12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0" name="Freeform 476">
              <a:extLst>
                <a:ext uri="{FF2B5EF4-FFF2-40B4-BE49-F238E27FC236}">
                  <a16:creationId xmlns:a16="http://schemas.microsoft.com/office/drawing/2014/main" id="{6F4E91C5-E058-F9F5-16D6-E34ABD78AA0D}"/>
                </a:ext>
              </a:extLst>
            </p:cNvPr>
            <p:cNvSpPr>
              <a:spLocks noChangeAspect="1"/>
            </p:cNvSpPr>
            <p:nvPr/>
          </p:nvSpPr>
          <p:spPr bwMode="auto">
            <a:xfrm>
              <a:off x="3698898" y="3881512"/>
              <a:ext cx="331790" cy="358777"/>
            </a:xfrm>
            <a:custGeom>
              <a:avLst/>
              <a:gdLst>
                <a:gd name="T0" fmla="*/ 0 w 474"/>
                <a:gd name="T1" fmla="*/ 183967 h 445"/>
                <a:gd name="T2" fmla="*/ 21548 w 474"/>
                <a:gd name="T3" fmla="*/ 183967 h 445"/>
                <a:gd name="T4" fmla="*/ 21548 w 474"/>
                <a:gd name="T5" fmla="*/ 183967 h 445"/>
                <a:gd name="T6" fmla="*/ 107737 w 474"/>
                <a:gd name="T7" fmla="*/ 183967 h 445"/>
                <a:gd name="T8" fmla="*/ 86190 w 474"/>
                <a:gd name="T9" fmla="*/ 0 h 445"/>
                <a:gd name="T10" fmla="*/ 107737 w 474"/>
                <a:gd name="T11" fmla="*/ 0 h 445"/>
                <a:gd name="T12" fmla="*/ 237051 w 474"/>
                <a:gd name="T13" fmla="*/ 91984 h 445"/>
                <a:gd name="T14" fmla="*/ 237051 w 474"/>
                <a:gd name="T15" fmla="*/ 91984 h 445"/>
                <a:gd name="T16" fmla="*/ 258598 w 474"/>
                <a:gd name="T17" fmla="*/ 91984 h 445"/>
                <a:gd name="T18" fmla="*/ 258598 w 474"/>
                <a:gd name="T19" fmla="*/ 183967 h 445"/>
                <a:gd name="T20" fmla="*/ 258598 w 474"/>
                <a:gd name="T21" fmla="*/ 183967 h 445"/>
                <a:gd name="T22" fmla="*/ 193927 w 474"/>
                <a:gd name="T23" fmla="*/ 183967 h 445"/>
                <a:gd name="T24" fmla="*/ 129285 w 474"/>
                <a:gd name="T25" fmla="*/ 229931 h 445"/>
                <a:gd name="T26" fmla="*/ 107737 w 474"/>
                <a:gd name="T27" fmla="*/ 275951 h 445"/>
                <a:gd name="T28" fmla="*/ 86190 w 474"/>
                <a:gd name="T29" fmla="*/ 275951 h 445"/>
                <a:gd name="T30" fmla="*/ 64642 w 474"/>
                <a:gd name="T31" fmla="*/ 275951 h 445"/>
                <a:gd name="T32" fmla="*/ 43095 w 474"/>
                <a:gd name="T33" fmla="*/ 229931 h 445"/>
                <a:gd name="T34" fmla="*/ 21548 w 474"/>
                <a:gd name="T35" fmla="*/ 275951 h 445"/>
                <a:gd name="T36" fmla="*/ 21548 w 474"/>
                <a:gd name="T37" fmla="*/ 229931 h 445"/>
                <a:gd name="T38" fmla="*/ 0 w 474"/>
                <a:gd name="T39" fmla="*/ 183967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4"/>
                <a:gd name="T61" fmla="*/ 0 h 445"/>
                <a:gd name="T62" fmla="*/ 474 w 474"/>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4" h="445">
                  <a:moveTo>
                    <a:pt x="0" y="307"/>
                  </a:moveTo>
                  <a:lnTo>
                    <a:pt x="20" y="278"/>
                  </a:lnTo>
                  <a:lnTo>
                    <a:pt x="43" y="298"/>
                  </a:lnTo>
                  <a:lnTo>
                    <a:pt x="191" y="288"/>
                  </a:lnTo>
                  <a:lnTo>
                    <a:pt x="160" y="0"/>
                  </a:lnTo>
                  <a:lnTo>
                    <a:pt x="211" y="0"/>
                  </a:lnTo>
                  <a:lnTo>
                    <a:pt x="447" y="156"/>
                  </a:lnTo>
                  <a:lnTo>
                    <a:pt x="450" y="182"/>
                  </a:lnTo>
                  <a:lnTo>
                    <a:pt x="473" y="180"/>
                  </a:lnTo>
                  <a:lnTo>
                    <a:pt x="474" y="271"/>
                  </a:lnTo>
                  <a:lnTo>
                    <a:pt x="456" y="290"/>
                  </a:lnTo>
                  <a:lnTo>
                    <a:pt x="358" y="303"/>
                  </a:lnTo>
                  <a:lnTo>
                    <a:pt x="238" y="356"/>
                  </a:lnTo>
                  <a:lnTo>
                    <a:pt x="201" y="440"/>
                  </a:lnTo>
                  <a:lnTo>
                    <a:pt x="170" y="429"/>
                  </a:lnTo>
                  <a:lnTo>
                    <a:pt x="120" y="445"/>
                  </a:lnTo>
                  <a:lnTo>
                    <a:pt x="89" y="374"/>
                  </a:lnTo>
                  <a:lnTo>
                    <a:pt x="41" y="391"/>
                  </a:lnTo>
                  <a:lnTo>
                    <a:pt x="21" y="377"/>
                  </a:lnTo>
                  <a:lnTo>
                    <a:pt x="0" y="30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1" name="Freeform 477">
              <a:extLst>
                <a:ext uri="{FF2B5EF4-FFF2-40B4-BE49-F238E27FC236}">
                  <a16:creationId xmlns:a16="http://schemas.microsoft.com/office/drawing/2014/main" id="{C843F4A4-2FEF-8500-5A23-A7C44A7BB69D}"/>
                </a:ext>
              </a:extLst>
            </p:cNvPr>
            <p:cNvSpPr>
              <a:spLocks noChangeAspect="1"/>
            </p:cNvSpPr>
            <p:nvPr/>
          </p:nvSpPr>
          <p:spPr bwMode="auto">
            <a:xfrm>
              <a:off x="3600473" y="3825950"/>
              <a:ext cx="244477" cy="304801"/>
            </a:xfrm>
            <a:custGeom>
              <a:avLst/>
              <a:gdLst>
                <a:gd name="T0" fmla="*/ 0 w 354"/>
                <a:gd name="T1" fmla="*/ 140911 h 377"/>
                <a:gd name="T2" fmla="*/ 20210 w 354"/>
                <a:gd name="T3" fmla="*/ 187843 h 377"/>
                <a:gd name="T4" fmla="*/ 20210 w 354"/>
                <a:gd name="T5" fmla="*/ 234832 h 377"/>
                <a:gd name="T6" fmla="*/ 20210 w 354"/>
                <a:gd name="T7" fmla="*/ 281765 h 377"/>
                <a:gd name="T8" fmla="*/ 40447 w 354"/>
                <a:gd name="T9" fmla="*/ 281765 h 377"/>
                <a:gd name="T10" fmla="*/ 60656 w 354"/>
                <a:gd name="T11" fmla="*/ 281765 h 377"/>
                <a:gd name="T12" fmla="*/ 80867 w 354"/>
                <a:gd name="T13" fmla="*/ 281765 h 377"/>
                <a:gd name="T14" fmla="*/ 101103 w 354"/>
                <a:gd name="T15" fmla="*/ 281765 h 377"/>
                <a:gd name="T16" fmla="*/ 161760 w 354"/>
                <a:gd name="T17" fmla="*/ 281765 h 377"/>
                <a:gd name="T18" fmla="*/ 141550 w 354"/>
                <a:gd name="T19" fmla="*/ 93922 h 377"/>
                <a:gd name="T20" fmla="*/ 181970 w 354"/>
                <a:gd name="T21" fmla="*/ 93922 h 377"/>
                <a:gd name="T22" fmla="*/ 121313 w 354"/>
                <a:gd name="T23" fmla="*/ 0 h 377"/>
                <a:gd name="T24" fmla="*/ 121313 w 354"/>
                <a:gd name="T25" fmla="*/ 46989 h 377"/>
                <a:gd name="T26" fmla="*/ 60656 w 354"/>
                <a:gd name="T27" fmla="*/ 46989 h 377"/>
                <a:gd name="T28" fmla="*/ 60656 w 354"/>
                <a:gd name="T29" fmla="*/ 93922 h 377"/>
                <a:gd name="T30" fmla="*/ 60656 w 354"/>
                <a:gd name="T31" fmla="*/ 93922 h 377"/>
                <a:gd name="T32" fmla="*/ 60656 w 354"/>
                <a:gd name="T33" fmla="*/ 140911 h 377"/>
                <a:gd name="T34" fmla="*/ 0 w 354"/>
                <a:gd name="T35" fmla="*/ 140911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377"/>
                <a:gd name="T56" fmla="*/ 354 w 354"/>
                <a:gd name="T57" fmla="*/ 377 h 3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377">
                  <a:moveTo>
                    <a:pt x="0" y="191"/>
                  </a:moveTo>
                  <a:lnTo>
                    <a:pt x="21" y="211"/>
                  </a:lnTo>
                  <a:lnTo>
                    <a:pt x="26" y="269"/>
                  </a:lnTo>
                  <a:lnTo>
                    <a:pt x="9" y="339"/>
                  </a:lnTo>
                  <a:lnTo>
                    <a:pt x="75" y="324"/>
                  </a:lnTo>
                  <a:lnTo>
                    <a:pt x="143" y="377"/>
                  </a:lnTo>
                  <a:lnTo>
                    <a:pt x="163" y="348"/>
                  </a:lnTo>
                  <a:lnTo>
                    <a:pt x="186" y="368"/>
                  </a:lnTo>
                  <a:lnTo>
                    <a:pt x="334" y="358"/>
                  </a:lnTo>
                  <a:lnTo>
                    <a:pt x="303" y="70"/>
                  </a:lnTo>
                  <a:lnTo>
                    <a:pt x="354" y="70"/>
                  </a:lnTo>
                  <a:lnTo>
                    <a:pt x="246" y="0"/>
                  </a:lnTo>
                  <a:lnTo>
                    <a:pt x="244" y="38"/>
                  </a:lnTo>
                  <a:lnTo>
                    <a:pt x="149" y="35"/>
                  </a:lnTo>
                  <a:lnTo>
                    <a:pt x="147" y="114"/>
                  </a:lnTo>
                  <a:lnTo>
                    <a:pt x="115" y="128"/>
                  </a:lnTo>
                  <a:lnTo>
                    <a:pt x="118" y="178"/>
                  </a:lnTo>
                  <a:lnTo>
                    <a:pt x="0" y="191"/>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2" name="Freeform 479">
              <a:extLst>
                <a:ext uri="{FF2B5EF4-FFF2-40B4-BE49-F238E27FC236}">
                  <a16:creationId xmlns:a16="http://schemas.microsoft.com/office/drawing/2014/main" id="{F9A5BDFA-FF57-4167-78FC-7D31C08FE0C5}"/>
                </a:ext>
              </a:extLst>
            </p:cNvPr>
            <p:cNvSpPr>
              <a:spLocks noChangeAspect="1"/>
            </p:cNvSpPr>
            <p:nvPr/>
          </p:nvSpPr>
          <p:spPr bwMode="auto">
            <a:xfrm>
              <a:off x="4559329" y="4727655"/>
              <a:ext cx="219077" cy="395289"/>
            </a:xfrm>
            <a:custGeom>
              <a:avLst/>
              <a:gdLst>
                <a:gd name="T0" fmla="*/ 0 w 310"/>
                <a:gd name="T1" fmla="*/ 140623 h 489"/>
                <a:gd name="T2" fmla="*/ 22629 w 310"/>
                <a:gd name="T3" fmla="*/ 140623 h 489"/>
                <a:gd name="T4" fmla="*/ 45257 w 310"/>
                <a:gd name="T5" fmla="*/ 140623 h 489"/>
                <a:gd name="T6" fmla="*/ 45257 w 310"/>
                <a:gd name="T7" fmla="*/ 187498 h 489"/>
                <a:gd name="T8" fmla="*/ 45257 w 310"/>
                <a:gd name="T9" fmla="*/ 234372 h 489"/>
                <a:gd name="T10" fmla="*/ 22629 w 310"/>
                <a:gd name="T11" fmla="*/ 281246 h 489"/>
                <a:gd name="T12" fmla="*/ 45257 w 310"/>
                <a:gd name="T13" fmla="*/ 374995 h 489"/>
                <a:gd name="T14" fmla="*/ 45257 w 310"/>
                <a:gd name="T15" fmla="*/ 374995 h 489"/>
                <a:gd name="T16" fmla="*/ 45257 w 310"/>
                <a:gd name="T17" fmla="*/ 374995 h 489"/>
                <a:gd name="T18" fmla="*/ 45257 w 310"/>
                <a:gd name="T19" fmla="*/ 374995 h 489"/>
                <a:gd name="T20" fmla="*/ 90544 w 310"/>
                <a:gd name="T21" fmla="*/ 328120 h 489"/>
                <a:gd name="T22" fmla="*/ 90544 w 310"/>
                <a:gd name="T23" fmla="*/ 234372 h 489"/>
                <a:gd name="T24" fmla="*/ 181059 w 310"/>
                <a:gd name="T25" fmla="*/ 140623 h 489"/>
                <a:gd name="T26" fmla="*/ 181059 w 310"/>
                <a:gd name="T27" fmla="*/ 0 h 489"/>
                <a:gd name="T28" fmla="*/ 158430 w 310"/>
                <a:gd name="T29" fmla="*/ 46875 h 489"/>
                <a:gd name="T30" fmla="*/ 90544 w 310"/>
                <a:gd name="T31" fmla="*/ 46875 h 489"/>
                <a:gd name="T32" fmla="*/ 90544 w 310"/>
                <a:gd name="T33" fmla="*/ 93749 h 489"/>
                <a:gd name="T34" fmla="*/ 90544 w 310"/>
                <a:gd name="T35" fmla="*/ 140623 h 489"/>
                <a:gd name="T36" fmla="*/ 90544 w 310"/>
                <a:gd name="T37" fmla="*/ 187498 h 489"/>
                <a:gd name="T38" fmla="*/ 67916 w 310"/>
                <a:gd name="T39" fmla="*/ 140623 h 489"/>
                <a:gd name="T40" fmla="*/ 67916 w 310"/>
                <a:gd name="T41" fmla="*/ 93749 h 489"/>
                <a:gd name="T42" fmla="*/ 45257 w 310"/>
                <a:gd name="T43" fmla="*/ 93749 h 489"/>
                <a:gd name="T44" fmla="*/ 0 w 310"/>
                <a:gd name="T45" fmla="*/ 140623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489"/>
                <a:gd name="T71" fmla="*/ 310 w 310"/>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489">
                  <a:moveTo>
                    <a:pt x="0" y="136"/>
                  </a:moveTo>
                  <a:lnTo>
                    <a:pt x="7" y="151"/>
                  </a:lnTo>
                  <a:lnTo>
                    <a:pt x="81" y="174"/>
                  </a:lnTo>
                  <a:lnTo>
                    <a:pt x="89" y="205"/>
                  </a:lnTo>
                  <a:lnTo>
                    <a:pt x="85" y="283"/>
                  </a:lnTo>
                  <a:lnTo>
                    <a:pt x="47" y="363"/>
                  </a:lnTo>
                  <a:lnTo>
                    <a:pt x="57" y="458"/>
                  </a:lnTo>
                  <a:lnTo>
                    <a:pt x="61" y="489"/>
                  </a:lnTo>
                  <a:lnTo>
                    <a:pt x="84" y="489"/>
                  </a:lnTo>
                  <a:lnTo>
                    <a:pt x="84" y="455"/>
                  </a:lnTo>
                  <a:lnTo>
                    <a:pt x="159" y="411"/>
                  </a:lnTo>
                  <a:lnTo>
                    <a:pt x="137" y="283"/>
                  </a:lnTo>
                  <a:lnTo>
                    <a:pt x="307" y="150"/>
                  </a:lnTo>
                  <a:lnTo>
                    <a:pt x="310" y="0"/>
                  </a:lnTo>
                  <a:lnTo>
                    <a:pt x="266" y="25"/>
                  </a:lnTo>
                  <a:lnTo>
                    <a:pt x="149" y="34"/>
                  </a:lnTo>
                  <a:lnTo>
                    <a:pt x="146" y="89"/>
                  </a:lnTo>
                  <a:lnTo>
                    <a:pt x="176" y="133"/>
                  </a:lnTo>
                  <a:lnTo>
                    <a:pt x="157" y="198"/>
                  </a:lnTo>
                  <a:lnTo>
                    <a:pt x="127" y="162"/>
                  </a:lnTo>
                  <a:lnTo>
                    <a:pt x="132" y="120"/>
                  </a:lnTo>
                  <a:lnTo>
                    <a:pt x="93" y="106"/>
                  </a:lnTo>
                  <a:lnTo>
                    <a:pt x="0" y="13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3" name="Freeform 480">
              <a:extLst>
                <a:ext uri="{FF2B5EF4-FFF2-40B4-BE49-F238E27FC236}">
                  <a16:creationId xmlns:a16="http://schemas.microsoft.com/office/drawing/2014/main" id="{DE261798-0C98-0975-BCF3-4A0EC96C45EF}"/>
                </a:ext>
              </a:extLst>
            </p:cNvPr>
            <p:cNvSpPr>
              <a:spLocks noChangeAspect="1"/>
            </p:cNvSpPr>
            <p:nvPr/>
          </p:nvSpPr>
          <p:spPr bwMode="auto">
            <a:xfrm>
              <a:off x="3949726" y="3918025"/>
              <a:ext cx="325440" cy="287338"/>
            </a:xfrm>
            <a:custGeom>
              <a:avLst/>
              <a:gdLst>
                <a:gd name="T0" fmla="*/ 0 w 467"/>
                <a:gd name="T1" fmla="*/ 182510 h 357"/>
                <a:gd name="T2" fmla="*/ 21291 w 467"/>
                <a:gd name="T3" fmla="*/ 182510 h 357"/>
                <a:gd name="T4" fmla="*/ 42609 w 467"/>
                <a:gd name="T5" fmla="*/ 228137 h 357"/>
                <a:gd name="T6" fmla="*/ 42609 w 467"/>
                <a:gd name="T7" fmla="*/ 228137 h 357"/>
                <a:gd name="T8" fmla="*/ 63899 w 467"/>
                <a:gd name="T9" fmla="*/ 228137 h 357"/>
                <a:gd name="T10" fmla="*/ 85218 w 467"/>
                <a:gd name="T11" fmla="*/ 182510 h 357"/>
                <a:gd name="T12" fmla="*/ 149117 w 467"/>
                <a:gd name="T13" fmla="*/ 228137 h 357"/>
                <a:gd name="T14" fmla="*/ 213017 w 467"/>
                <a:gd name="T15" fmla="*/ 182510 h 357"/>
                <a:gd name="T16" fmla="*/ 213017 w 467"/>
                <a:gd name="T17" fmla="*/ 182510 h 357"/>
                <a:gd name="T18" fmla="*/ 234335 w 467"/>
                <a:gd name="T19" fmla="*/ 136882 h 357"/>
                <a:gd name="T20" fmla="*/ 255625 w 467"/>
                <a:gd name="T21" fmla="*/ 45628 h 357"/>
                <a:gd name="T22" fmla="*/ 234335 w 467"/>
                <a:gd name="T23" fmla="*/ 0 h 357"/>
                <a:gd name="T24" fmla="*/ 234335 w 467"/>
                <a:gd name="T25" fmla="*/ 0 h 357"/>
                <a:gd name="T26" fmla="*/ 191726 w 467"/>
                <a:gd name="T27" fmla="*/ 0 h 357"/>
                <a:gd name="T28" fmla="*/ 85218 w 467"/>
                <a:gd name="T29" fmla="*/ 45628 h 357"/>
                <a:gd name="T30" fmla="*/ 63899 w 467"/>
                <a:gd name="T31" fmla="*/ 91255 h 357"/>
                <a:gd name="T32" fmla="*/ 63899 w 467"/>
                <a:gd name="T33" fmla="*/ 136882 h 357"/>
                <a:gd name="T34" fmla="*/ 63899 w 467"/>
                <a:gd name="T35" fmla="*/ 136882 h 357"/>
                <a:gd name="T36" fmla="*/ 0 w 467"/>
                <a:gd name="T37" fmla="*/ 18251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357"/>
                <a:gd name="T59" fmla="*/ 467 w 4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357">
                  <a:moveTo>
                    <a:pt x="0" y="259"/>
                  </a:moveTo>
                  <a:lnTo>
                    <a:pt x="7" y="287"/>
                  </a:lnTo>
                  <a:lnTo>
                    <a:pt x="64" y="348"/>
                  </a:lnTo>
                  <a:lnTo>
                    <a:pt x="78" y="336"/>
                  </a:lnTo>
                  <a:lnTo>
                    <a:pt x="101" y="357"/>
                  </a:lnTo>
                  <a:lnTo>
                    <a:pt x="138" y="295"/>
                  </a:lnTo>
                  <a:lnTo>
                    <a:pt x="269" y="326"/>
                  </a:lnTo>
                  <a:lnTo>
                    <a:pt x="385" y="293"/>
                  </a:lnTo>
                  <a:lnTo>
                    <a:pt x="387" y="278"/>
                  </a:lnTo>
                  <a:lnTo>
                    <a:pt x="449" y="200"/>
                  </a:lnTo>
                  <a:lnTo>
                    <a:pt x="467" y="97"/>
                  </a:lnTo>
                  <a:lnTo>
                    <a:pt x="436" y="63"/>
                  </a:lnTo>
                  <a:lnTo>
                    <a:pt x="436" y="14"/>
                  </a:lnTo>
                  <a:lnTo>
                    <a:pt x="339" y="0"/>
                  </a:lnTo>
                  <a:lnTo>
                    <a:pt x="160" y="123"/>
                  </a:lnTo>
                  <a:lnTo>
                    <a:pt x="115" y="136"/>
                  </a:lnTo>
                  <a:lnTo>
                    <a:pt x="116" y="227"/>
                  </a:lnTo>
                  <a:lnTo>
                    <a:pt x="98" y="246"/>
                  </a:lnTo>
                  <a:lnTo>
                    <a:pt x="0" y="25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4" name="Freeform 481">
              <a:extLst>
                <a:ext uri="{FF2B5EF4-FFF2-40B4-BE49-F238E27FC236}">
                  <a16:creationId xmlns:a16="http://schemas.microsoft.com/office/drawing/2014/main" id="{1F42826C-2E68-832F-7420-7FE92E293CFB}"/>
                </a:ext>
              </a:extLst>
            </p:cNvPr>
            <p:cNvSpPr>
              <a:spLocks noChangeAspect="1"/>
            </p:cNvSpPr>
            <p:nvPr/>
          </p:nvSpPr>
          <p:spPr bwMode="auto">
            <a:xfrm>
              <a:off x="4003700" y="4156152"/>
              <a:ext cx="238127" cy="227014"/>
            </a:xfrm>
            <a:custGeom>
              <a:avLst/>
              <a:gdLst>
                <a:gd name="T0" fmla="*/ 0 w 341"/>
                <a:gd name="T1" fmla="*/ 134845 h 283"/>
                <a:gd name="T2" fmla="*/ 21615 w 341"/>
                <a:gd name="T3" fmla="*/ 44930 h 283"/>
                <a:gd name="T4" fmla="*/ 43200 w 341"/>
                <a:gd name="T5" fmla="*/ 0 h 283"/>
                <a:gd name="T6" fmla="*/ 108015 w 341"/>
                <a:gd name="T7" fmla="*/ 0 h 283"/>
                <a:gd name="T8" fmla="*/ 172829 w 341"/>
                <a:gd name="T9" fmla="*/ 0 h 283"/>
                <a:gd name="T10" fmla="*/ 194415 w 341"/>
                <a:gd name="T11" fmla="*/ 0 h 283"/>
                <a:gd name="T12" fmla="*/ 194415 w 341"/>
                <a:gd name="T13" fmla="*/ 44930 h 283"/>
                <a:gd name="T14" fmla="*/ 172829 w 341"/>
                <a:gd name="T15" fmla="*/ 44930 h 283"/>
                <a:gd name="T16" fmla="*/ 151215 w 341"/>
                <a:gd name="T17" fmla="*/ 134845 h 283"/>
                <a:gd name="T18" fmla="*/ 108015 w 341"/>
                <a:gd name="T19" fmla="*/ 134845 h 283"/>
                <a:gd name="T20" fmla="*/ 86400 w 341"/>
                <a:gd name="T21" fmla="*/ 179775 h 283"/>
                <a:gd name="T22" fmla="*/ 64815 w 341"/>
                <a:gd name="T23" fmla="*/ 179775 h 283"/>
                <a:gd name="T24" fmla="*/ 43200 w 341"/>
                <a:gd name="T25" fmla="*/ 134845 h 283"/>
                <a:gd name="T26" fmla="*/ 0 w 341"/>
                <a:gd name="T27" fmla="*/ 13484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83"/>
                <a:gd name="T44" fmla="*/ 341 w 341"/>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83">
                  <a:moveTo>
                    <a:pt x="0" y="221"/>
                  </a:moveTo>
                  <a:lnTo>
                    <a:pt x="23" y="64"/>
                  </a:lnTo>
                  <a:lnTo>
                    <a:pt x="60" y="2"/>
                  </a:lnTo>
                  <a:lnTo>
                    <a:pt x="191" y="33"/>
                  </a:lnTo>
                  <a:lnTo>
                    <a:pt x="307" y="0"/>
                  </a:lnTo>
                  <a:lnTo>
                    <a:pt x="330" y="37"/>
                  </a:lnTo>
                  <a:lnTo>
                    <a:pt x="341" y="64"/>
                  </a:lnTo>
                  <a:lnTo>
                    <a:pt x="310" y="86"/>
                  </a:lnTo>
                  <a:lnTo>
                    <a:pt x="251" y="215"/>
                  </a:lnTo>
                  <a:lnTo>
                    <a:pt x="195" y="205"/>
                  </a:lnTo>
                  <a:lnTo>
                    <a:pt x="164" y="268"/>
                  </a:lnTo>
                  <a:lnTo>
                    <a:pt x="99" y="283"/>
                  </a:lnTo>
                  <a:lnTo>
                    <a:pt x="60" y="228"/>
                  </a:lnTo>
                  <a:lnTo>
                    <a:pt x="0" y="221"/>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5" name="Freeform 482">
              <a:extLst>
                <a:ext uri="{FF2B5EF4-FFF2-40B4-BE49-F238E27FC236}">
                  <a16:creationId xmlns:a16="http://schemas.microsoft.com/office/drawing/2014/main" id="{484A0E88-14FF-DD92-C365-99A4885ED678}"/>
                </a:ext>
              </a:extLst>
            </p:cNvPr>
            <p:cNvSpPr>
              <a:spLocks noChangeAspect="1"/>
            </p:cNvSpPr>
            <p:nvPr/>
          </p:nvSpPr>
          <p:spPr bwMode="auto">
            <a:xfrm>
              <a:off x="3603648" y="4183139"/>
              <a:ext cx="60326" cy="41275"/>
            </a:xfrm>
            <a:custGeom>
              <a:avLst/>
              <a:gdLst>
                <a:gd name="T0" fmla="*/ 0 w 88"/>
                <a:gd name="T1" fmla="*/ 43385 h 52"/>
                <a:gd name="T2" fmla="*/ 20072 w 88"/>
                <a:gd name="T3" fmla="*/ 43385 h 52"/>
                <a:gd name="T4" fmla="*/ 40118 w 88"/>
                <a:gd name="T5" fmla="*/ 43385 h 52"/>
                <a:gd name="T6" fmla="*/ 20072 w 88"/>
                <a:gd name="T7" fmla="*/ 43385 h 52"/>
                <a:gd name="T8" fmla="*/ 20072 w 88"/>
                <a:gd name="T9" fmla="*/ 43385 h 52"/>
                <a:gd name="T10" fmla="*/ 40118 w 88"/>
                <a:gd name="T11" fmla="*/ 43385 h 52"/>
                <a:gd name="T12" fmla="*/ 40118 w 88"/>
                <a:gd name="T13" fmla="*/ 0 h 52"/>
                <a:gd name="T14" fmla="*/ 0 w 88"/>
                <a:gd name="T15" fmla="*/ 43385 h 52"/>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2"/>
                <a:gd name="T26" fmla="*/ 88 w 8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2">
                  <a:moveTo>
                    <a:pt x="0" y="6"/>
                  </a:moveTo>
                  <a:lnTo>
                    <a:pt x="25" y="30"/>
                  </a:lnTo>
                  <a:lnTo>
                    <a:pt x="55" y="21"/>
                  </a:lnTo>
                  <a:lnTo>
                    <a:pt x="37" y="30"/>
                  </a:lnTo>
                  <a:lnTo>
                    <a:pt x="51" y="52"/>
                  </a:lnTo>
                  <a:lnTo>
                    <a:pt x="86" y="30"/>
                  </a:lnTo>
                  <a:lnTo>
                    <a:pt x="88" y="0"/>
                  </a:lnTo>
                  <a:lnTo>
                    <a:pt x="0" y="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6" name="Freeform 484">
              <a:extLst>
                <a:ext uri="{FF2B5EF4-FFF2-40B4-BE49-F238E27FC236}">
                  <a16:creationId xmlns:a16="http://schemas.microsoft.com/office/drawing/2014/main" id="{D396B3D4-EA3A-F8FC-5222-2BAA78D50C15}"/>
                </a:ext>
              </a:extLst>
            </p:cNvPr>
            <p:cNvSpPr>
              <a:spLocks noChangeAspect="1"/>
            </p:cNvSpPr>
            <p:nvPr/>
          </p:nvSpPr>
          <p:spPr bwMode="auto">
            <a:xfrm>
              <a:off x="4543454" y="4505403"/>
              <a:ext cx="33339" cy="38100"/>
            </a:xfrm>
            <a:custGeom>
              <a:avLst/>
              <a:gdLst>
                <a:gd name="T0" fmla="*/ 0 w 48"/>
                <a:gd name="T1" fmla="*/ 0 h 49"/>
                <a:gd name="T2" fmla="*/ 20837 w 48"/>
                <a:gd name="T3" fmla="*/ 0 h 49"/>
                <a:gd name="T4" fmla="*/ 20837 w 48"/>
                <a:gd name="T5" fmla="*/ 0 h 49"/>
                <a:gd name="T6" fmla="*/ 20837 w 48"/>
                <a:gd name="T7" fmla="*/ 0 h 49"/>
                <a:gd name="T8" fmla="*/ 0 w 48"/>
                <a:gd name="T9" fmla="*/ 0 h 49"/>
                <a:gd name="T10" fmla="*/ 0 60000 65536"/>
                <a:gd name="T11" fmla="*/ 0 60000 65536"/>
                <a:gd name="T12" fmla="*/ 0 60000 65536"/>
                <a:gd name="T13" fmla="*/ 0 60000 65536"/>
                <a:gd name="T14" fmla="*/ 0 60000 65536"/>
                <a:gd name="T15" fmla="*/ 0 w 48"/>
                <a:gd name="T16" fmla="*/ 0 h 49"/>
                <a:gd name="T17" fmla="*/ 48 w 48"/>
                <a:gd name="T18" fmla="*/ 49 h 49"/>
              </a:gdLst>
              <a:ahLst/>
              <a:cxnLst>
                <a:cxn ang="T10">
                  <a:pos x="T0" y="T1"/>
                </a:cxn>
                <a:cxn ang="T11">
                  <a:pos x="T2" y="T3"/>
                </a:cxn>
                <a:cxn ang="T12">
                  <a:pos x="T4" y="T5"/>
                </a:cxn>
                <a:cxn ang="T13">
                  <a:pos x="T6" y="T7"/>
                </a:cxn>
                <a:cxn ang="T14">
                  <a:pos x="T8" y="T9"/>
                </a:cxn>
              </a:cxnLst>
              <a:rect l="T15" t="T16" r="T17" b="T18"/>
              <a:pathLst>
                <a:path w="48" h="49">
                  <a:moveTo>
                    <a:pt x="0" y="49"/>
                  </a:moveTo>
                  <a:lnTo>
                    <a:pt x="18" y="9"/>
                  </a:lnTo>
                  <a:lnTo>
                    <a:pt x="42" y="0"/>
                  </a:lnTo>
                  <a:lnTo>
                    <a:pt x="48" y="40"/>
                  </a:lnTo>
                  <a:lnTo>
                    <a:pt x="0" y="49"/>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7" name="Freeform 485">
              <a:extLst>
                <a:ext uri="{FF2B5EF4-FFF2-40B4-BE49-F238E27FC236}">
                  <a16:creationId xmlns:a16="http://schemas.microsoft.com/office/drawing/2014/main" id="{9FC4AD38-1505-4010-6DBE-D5A56D3716C1}"/>
                </a:ext>
              </a:extLst>
            </p:cNvPr>
            <p:cNvSpPr>
              <a:spLocks noChangeAspect="1"/>
            </p:cNvSpPr>
            <p:nvPr/>
          </p:nvSpPr>
          <p:spPr bwMode="auto">
            <a:xfrm>
              <a:off x="3584599" y="4086302"/>
              <a:ext cx="130176" cy="98426"/>
            </a:xfrm>
            <a:custGeom>
              <a:avLst/>
              <a:gdLst>
                <a:gd name="T0" fmla="*/ 0 w 182"/>
                <a:gd name="T1" fmla="*/ 0 h 123"/>
                <a:gd name="T2" fmla="*/ 24121 w 182"/>
                <a:gd name="T3" fmla="*/ 44128 h 123"/>
                <a:gd name="T4" fmla="*/ 72361 w 182"/>
                <a:gd name="T5" fmla="*/ 44128 h 123"/>
                <a:gd name="T6" fmla="*/ 24121 w 182"/>
                <a:gd name="T7" fmla="*/ 44128 h 123"/>
                <a:gd name="T8" fmla="*/ 24121 w 182"/>
                <a:gd name="T9" fmla="*/ 44128 h 123"/>
                <a:gd name="T10" fmla="*/ 72361 w 182"/>
                <a:gd name="T11" fmla="*/ 44128 h 123"/>
                <a:gd name="T12" fmla="*/ 120633 w 182"/>
                <a:gd name="T13" fmla="*/ 44128 h 123"/>
                <a:gd name="T14" fmla="*/ 96513 w 182"/>
                <a:gd name="T15" fmla="*/ 0 h 123"/>
                <a:gd name="T16" fmla="*/ 48241 w 182"/>
                <a:gd name="T17" fmla="*/ 0 h 123"/>
                <a:gd name="T18" fmla="*/ 24121 w 182"/>
                <a:gd name="T19" fmla="*/ 0 h 123"/>
                <a:gd name="T20" fmla="*/ 0 w 182"/>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23"/>
                <a:gd name="T35" fmla="*/ 182 w 18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23">
                  <a:moveTo>
                    <a:pt x="0" y="53"/>
                  </a:moveTo>
                  <a:lnTo>
                    <a:pt x="27" y="90"/>
                  </a:lnTo>
                  <a:lnTo>
                    <a:pt x="110" y="94"/>
                  </a:lnTo>
                  <a:lnTo>
                    <a:pt x="24" y="106"/>
                  </a:lnTo>
                  <a:lnTo>
                    <a:pt x="24" y="123"/>
                  </a:lnTo>
                  <a:lnTo>
                    <a:pt x="112" y="117"/>
                  </a:lnTo>
                  <a:lnTo>
                    <a:pt x="182" y="123"/>
                  </a:lnTo>
                  <a:lnTo>
                    <a:pt x="161" y="53"/>
                  </a:lnTo>
                  <a:lnTo>
                    <a:pt x="93" y="0"/>
                  </a:lnTo>
                  <a:lnTo>
                    <a:pt x="27" y="15"/>
                  </a:lnTo>
                  <a:lnTo>
                    <a:pt x="0" y="5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8" name="Freeform 486">
              <a:extLst>
                <a:ext uri="{FF2B5EF4-FFF2-40B4-BE49-F238E27FC236}">
                  <a16:creationId xmlns:a16="http://schemas.microsoft.com/office/drawing/2014/main" id="{5E60ABC8-2537-3E8D-3BE2-7F1B88AC25C6}"/>
                </a:ext>
              </a:extLst>
            </p:cNvPr>
            <p:cNvSpPr>
              <a:spLocks noChangeAspect="1"/>
            </p:cNvSpPr>
            <p:nvPr/>
          </p:nvSpPr>
          <p:spPr bwMode="auto">
            <a:xfrm>
              <a:off x="3675087" y="4246639"/>
              <a:ext cx="61914" cy="71438"/>
            </a:xfrm>
            <a:custGeom>
              <a:avLst/>
              <a:gdLst>
                <a:gd name="T0" fmla="*/ 0 w 92"/>
                <a:gd name="T1" fmla="*/ 50859 h 87"/>
                <a:gd name="T2" fmla="*/ 17772 w 92"/>
                <a:gd name="T3" fmla="*/ 50859 h 87"/>
                <a:gd name="T4" fmla="*/ 17772 w 92"/>
                <a:gd name="T5" fmla="*/ 101717 h 87"/>
                <a:gd name="T6" fmla="*/ 35521 w 92"/>
                <a:gd name="T7" fmla="*/ 50859 h 87"/>
                <a:gd name="T8" fmla="*/ 35521 w 92"/>
                <a:gd name="T9" fmla="*/ 0 h 87"/>
                <a:gd name="T10" fmla="*/ 0 w 92"/>
                <a:gd name="T11" fmla="*/ 50859 h 87"/>
                <a:gd name="T12" fmla="*/ 0 60000 65536"/>
                <a:gd name="T13" fmla="*/ 0 60000 65536"/>
                <a:gd name="T14" fmla="*/ 0 60000 65536"/>
                <a:gd name="T15" fmla="*/ 0 60000 65536"/>
                <a:gd name="T16" fmla="*/ 0 60000 65536"/>
                <a:gd name="T17" fmla="*/ 0 60000 65536"/>
                <a:gd name="T18" fmla="*/ 0 w 92"/>
                <a:gd name="T19" fmla="*/ 0 h 87"/>
                <a:gd name="T20" fmla="*/ 92 w 9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2" h="87">
                  <a:moveTo>
                    <a:pt x="0" y="25"/>
                  </a:moveTo>
                  <a:lnTo>
                    <a:pt x="12" y="61"/>
                  </a:lnTo>
                  <a:lnTo>
                    <a:pt x="55" y="87"/>
                  </a:lnTo>
                  <a:lnTo>
                    <a:pt x="92" y="44"/>
                  </a:lnTo>
                  <a:lnTo>
                    <a:pt x="63" y="0"/>
                  </a:lnTo>
                  <a:lnTo>
                    <a:pt x="0" y="2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69" name="Freeform 487">
              <a:extLst>
                <a:ext uri="{FF2B5EF4-FFF2-40B4-BE49-F238E27FC236}">
                  <a16:creationId xmlns:a16="http://schemas.microsoft.com/office/drawing/2014/main" id="{CD37D8B0-43C2-BC9C-5998-441575286AE6}"/>
                </a:ext>
              </a:extLst>
            </p:cNvPr>
            <p:cNvSpPr>
              <a:spLocks noChangeAspect="1"/>
            </p:cNvSpPr>
            <p:nvPr/>
          </p:nvSpPr>
          <p:spPr bwMode="auto">
            <a:xfrm>
              <a:off x="4786344" y="4200602"/>
              <a:ext cx="207965" cy="322264"/>
            </a:xfrm>
            <a:custGeom>
              <a:avLst/>
              <a:gdLst>
                <a:gd name="T0" fmla="*/ 0 w 300"/>
                <a:gd name="T1" fmla="*/ 286238 h 397"/>
                <a:gd name="T2" fmla="*/ 0 w 300"/>
                <a:gd name="T3" fmla="*/ 238551 h 397"/>
                <a:gd name="T4" fmla="*/ 20825 w 300"/>
                <a:gd name="T5" fmla="*/ 190863 h 397"/>
                <a:gd name="T6" fmla="*/ 62448 w 300"/>
                <a:gd name="T7" fmla="*/ 190863 h 397"/>
                <a:gd name="T8" fmla="*/ 104070 w 300"/>
                <a:gd name="T9" fmla="*/ 95431 h 397"/>
                <a:gd name="T10" fmla="*/ 41623 w 300"/>
                <a:gd name="T11" fmla="*/ 95431 h 397"/>
                <a:gd name="T12" fmla="*/ 41623 w 300"/>
                <a:gd name="T13" fmla="*/ 47687 h 397"/>
                <a:gd name="T14" fmla="*/ 41623 w 300"/>
                <a:gd name="T15" fmla="*/ 47687 h 397"/>
                <a:gd name="T16" fmla="*/ 62448 w 300"/>
                <a:gd name="T17" fmla="*/ 47687 h 397"/>
                <a:gd name="T18" fmla="*/ 166518 w 300"/>
                <a:gd name="T19" fmla="*/ 0 h 397"/>
                <a:gd name="T20" fmla="*/ 166518 w 300"/>
                <a:gd name="T21" fmla="*/ 47687 h 397"/>
                <a:gd name="T22" fmla="*/ 104070 w 300"/>
                <a:gd name="T23" fmla="*/ 190863 h 397"/>
                <a:gd name="T24" fmla="*/ 20825 w 300"/>
                <a:gd name="T25" fmla="*/ 333982 h 397"/>
                <a:gd name="T26" fmla="*/ 0 w 300"/>
                <a:gd name="T27" fmla="*/ 286238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97"/>
                <a:gd name="T44" fmla="*/ 300 w 300"/>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97">
                  <a:moveTo>
                    <a:pt x="0" y="373"/>
                  </a:moveTo>
                  <a:lnTo>
                    <a:pt x="0" y="266"/>
                  </a:lnTo>
                  <a:lnTo>
                    <a:pt x="25" y="235"/>
                  </a:lnTo>
                  <a:lnTo>
                    <a:pt x="116" y="201"/>
                  </a:lnTo>
                  <a:lnTo>
                    <a:pt x="205" y="114"/>
                  </a:lnTo>
                  <a:lnTo>
                    <a:pt x="90" y="85"/>
                  </a:lnTo>
                  <a:lnTo>
                    <a:pt x="53" y="32"/>
                  </a:lnTo>
                  <a:lnTo>
                    <a:pt x="66" y="15"/>
                  </a:lnTo>
                  <a:lnTo>
                    <a:pt x="113" y="46"/>
                  </a:lnTo>
                  <a:lnTo>
                    <a:pt x="286" y="0"/>
                  </a:lnTo>
                  <a:lnTo>
                    <a:pt x="300" y="46"/>
                  </a:lnTo>
                  <a:lnTo>
                    <a:pt x="195" y="232"/>
                  </a:lnTo>
                  <a:lnTo>
                    <a:pt x="14" y="397"/>
                  </a:lnTo>
                  <a:lnTo>
                    <a:pt x="0" y="37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0" name="Freeform 488">
              <a:extLst>
                <a:ext uri="{FF2B5EF4-FFF2-40B4-BE49-F238E27FC236}">
                  <a16:creationId xmlns:a16="http://schemas.microsoft.com/office/drawing/2014/main" id="{453BEE67-9118-C70C-7D14-A3682C632457}"/>
                </a:ext>
              </a:extLst>
            </p:cNvPr>
            <p:cNvSpPr>
              <a:spLocks noChangeAspect="1"/>
            </p:cNvSpPr>
            <p:nvPr/>
          </p:nvSpPr>
          <p:spPr bwMode="auto">
            <a:xfrm>
              <a:off x="4459318" y="4851481"/>
              <a:ext cx="160339" cy="171451"/>
            </a:xfrm>
            <a:custGeom>
              <a:avLst/>
              <a:gdLst>
                <a:gd name="T0" fmla="*/ 0 w 232"/>
                <a:gd name="T1" fmla="*/ 93560 h 212"/>
                <a:gd name="T2" fmla="*/ 20213 w 232"/>
                <a:gd name="T3" fmla="*/ 93560 h 212"/>
                <a:gd name="T4" fmla="*/ 60667 w 232"/>
                <a:gd name="T5" fmla="*/ 46752 h 212"/>
                <a:gd name="T6" fmla="*/ 60667 w 232"/>
                <a:gd name="T7" fmla="*/ 46752 h 212"/>
                <a:gd name="T8" fmla="*/ 80881 w 232"/>
                <a:gd name="T9" fmla="*/ 0 h 212"/>
                <a:gd name="T10" fmla="*/ 101121 w 232"/>
                <a:gd name="T11" fmla="*/ 46752 h 212"/>
                <a:gd name="T12" fmla="*/ 101121 w 232"/>
                <a:gd name="T13" fmla="*/ 46752 h 212"/>
                <a:gd name="T14" fmla="*/ 101121 w 232"/>
                <a:gd name="T15" fmla="*/ 140311 h 212"/>
                <a:gd name="T16" fmla="*/ 101121 w 232"/>
                <a:gd name="T17" fmla="*/ 140311 h 212"/>
                <a:gd name="T18" fmla="*/ 60667 w 232"/>
                <a:gd name="T19" fmla="*/ 140311 h 212"/>
                <a:gd name="T20" fmla="*/ 40454 w 232"/>
                <a:gd name="T21" fmla="*/ 140311 h 212"/>
                <a:gd name="T22" fmla="*/ 0 w 232"/>
                <a:gd name="T23" fmla="*/ 9356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12"/>
                <a:gd name="T38" fmla="*/ 232 w 2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12">
                  <a:moveTo>
                    <a:pt x="0" y="65"/>
                  </a:moveTo>
                  <a:lnTo>
                    <a:pt x="52" y="67"/>
                  </a:lnTo>
                  <a:lnTo>
                    <a:pt x="105" y="28"/>
                  </a:lnTo>
                  <a:lnTo>
                    <a:pt x="108" y="11"/>
                  </a:lnTo>
                  <a:lnTo>
                    <a:pt x="150" y="0"/>
                  </a:lnTo>
                  <a:lnTo>
                    <a:pt x="224" y="23"/>
                  </a:lnTo>
                  <a:lnTo>
                    <a:pt x="232" y="54"/>
                  </a:lnTo>
                  <a:lnTo>
                    <a:pt x="228" y="132"/>
                  </a:lnTo>
                  <a:lnTo>
                    <a:pt x="190" y="212"/>
                  </a:lnTo>
                  <a:lnTo>
                    <a:pt x="122" y="198"/>
                  </a:lnTo>
                  <a:lnTo>
                    <a:pt x="82" y="178"/>
                  </a:lnTo>
                  <a:lnTo>
                    <a:pt x="0" y="65"/>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1" name="Freeform 489">
              <a:extLst>
                <a:ext uri="{FF2B5EF4-FFF2-40B4-BE49-F238E27FC236}">
                  <a16:creationId xmlns:a16="http://schemas.microsoft.com/office/drawing/2014/main" id="{A356CA5F-F3EA-ED1C-D402-6064C12310C0}"/>
                </a:ext>
              </a:extLst>
            </p:cNvPr>
            <p:cNvSpPr>
              <a:spLocks noChangeAspect="1"/>
            </p:cNvSpPr>
            <p:nvPr/>
          </p:nvSpPr>
          <p:spPr bwMode="auto">
            <a:xfrm>
              <a:off x="4181503" y="4881643"/>
              <a:ext cx="277815" cy="301627"/>
            </a:xfrm>
            <a:custGeom>
              <a:avLst/>
              <a:gdLst>
                <a:gd name="T0" fmla="*/ 0 w 398"/>
                <a:gd name="T1" fmla="*/ 46236 h 374"/>
                <a:gd name="T2" fmla="*/ 21357 w 398"/>
                <a:gd name="T3" fmla="*/ 0 h 374"/>
                <a:gd name="T4" fmla="*/ 170797 w 398"/>
                <a:gd name="T5" fmla="*/ 46236 h 374"/>
                <a:gd name="T6" fmla="*/ 192154 w 398"/>
                <a:gd name="T7" fmla="*/ 46236 h 374"/>
                <a:gd name="T8" fmla="*/ 213510 w 398"/>
                <a:gd name="T9" fmla="*/ 46236 h 374"/>
                <a:gd name="T10" fmla="*/ 192154 w 398"/>
                <a:gd name="T11" fmla="*/ 46236 h 374"/>
                <a:gd name="T12" fmla="*/ 192154 w 398"/>
                <a:gd name="T13" fmla="*/ 46236 h 374"/>
                <a:gd name="T14" fmla="*/ 149440 w 398"/>
                <a:gd name="T15" fmla="*/ 46236 h 374"/>
                <a:gd name="T16" fmla="*/ 149440 w 398"/>
                <a:gd name="T17" fmla="*/ 138761 h 374"/>
                <a:gd name="T18" fmla="*/ 128112 w 398"/>
                <a:gd name="T19" fmla="*/ 138761 h 374"/>
                <a:gd name="T20" fmla="*/ 128112 w 398"/>
                <a:gd name="T21" fmla="*/ 138761 h 374"/>
                <a:gd name="T22" fmla="*/ 128112 w 398"/>
                <a:gd name="T23" fmla="*/ 277523 h 374"/>
                <a:gd name="T24" fmla="*/ 106755 w 398"/>
                <a:gd name="T25" fmla="*/ 277523 h 374"/>
                <a:gd name="T26" fmla="*/ 106755 w 398"/>
                <a:gd name="T27" fmla="*/ 277523 h 374"/>
                <a:gd name="T28" fmla="*/ 85399 w 398"/>
                <a:gd name="T29" fmla="*/ 277523 h 374"/>
                <a:gd name="T30" fmla="*/ 85399 w 398"/>
                <a:gd name="T31" fmla="*/ 277523 h 374"/>
                <a:gd name="T32" fmla="*/ 64042 w 398"/>
                <a:gd name="T33" fmla="*/ 277523 h 374"/>
                <a:gd name="T34" fmla="*/ 42714 w 398"/>
                <a:gd name="T35" fmla="*/ 138761 h 374"/>
                <a:gd name="T36" fmla="*/ 42714 w 398"/>
                <a:gd name="T37" fmla="*/ 138761 h 374"/>
                <a:gd name="T38" fmla="*/ 0 w 398"/>
                <a:gd name="T39" fmla="*/ 46236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74"/>
                <a:gd name="T62" fmla="*/ 398 w 398"/>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74">
                  <a:moveTo>
                    <a:pt x="0" y="13"/>
                  </a:moveTo>
                  <a:lnTo>
                    <a:pt x="50" y="0"/>
                  </a:lnTo>
                  <a:lnTo>
                    <a:pt x="288" y="37"/>
                  </a:lnTo>
                  <a:lnTo>
                    <a:pt x="341" y="20"/>
                  </a:lnTo>
                  <a:lnTo>
                    <a:pt x="398" y="27"/>
                  </a:lnTo>
                  <a:lnTo>
                    <a:pt x="350" y="54"/>
                  </a:lnTo>
                  <a:lnTo>
                    <a:pt x="332" y="37"/>
                  </a:lnTo>
                  <a:lnTo>
                    <a:pt x="275" y="48"/>
                  </a:lnTo>
                  <a:lnTo>
                    <a:pt x="275" y="153"/>
                  </a:lnTo>
                  <a:lnTo>
                    <a:pt x="245" y="154"/>
                  </a:lnTo>
                  <a:lnTo>
                    <a:pt x="245" y="236"/>
                  </a:lnTo>
                  <a:lnTo>
                    <a:pt x="245" y="355"/>
                  </a:lnTo>
                  <a:lnTo>
                    <a:pt x="218" y="374"/>
                  </a:lnTo>
                  <a:lnTo>
                    <a:pt x="181" y="374"/>
                  </a:lnTo>
                  <a:lnTo>
                    <a:pt x="162" y="348"/>
                  </a:lnTo>
                  <a:lnTo>
                    <a:pt x="145" y="362"/>
                  </a:lnTo>
                  <a:lnTo>
                    <a:pt x="106" y="321"/>
                  </a:lnTo>
                  <a:lnTo>
                    <a:pt x="85" y="191"/>
                  </a:lnTo>
                  <a:lnTo>
                    <a:pt x="85" y="176"/>
                  </a:lnTo>
                  <a:lnTo>
                    <a:pt x="0" y="13"/>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2" name="Freeform 490">
              <a:extLst>
                <a:ext uri="{FF2B5EF4-FFF2-40B4-BE49-F238E27FC236}">
                  <a16:creationId xmlns:a16="http://schemas.microsoft.com/office/drawing/2014/main" id="{4167F1E1-4BDF-BE9E-081E-350007DAABF8}"/>
                </a:ext>
              </a:extLst>
            </p:cNvPr>
            <p:cNvSpPr>
              <a:spLocks noChangeAspect="1"/>
            </p:cNvSpPr>
            <p:nvPr/>
          </p:nvSpPr>
          <p:spPr bwMode="auto">
            <a:xfrm>
              <a:off x="3600473" y="3813250"/>
              <a:ext cx="171451" cy="165101"/>
            </a:xfrm>
            <a:custGeom>
              <a:avLst/>
              <a:gdLst>
                <a:gd name="T0" fmla="*/ 0 w 246"/>
                <a:gd name="T1" fmla="*/ 131462 h 207"/>
                <a:gd name="T2" fmla="*/ 63185 w 246"/>
                <a:gd name="T3" fmla="*/ 0 h 207"/>
                <a:gd name="T4" fmla="*/ 126341 w 246"/>
                <a:gd name="T5" fmla="*/ 0 h 207"/>
                <a:gd name="T6" fmla="*/ 126341 w 246"/>
                <a:gd name="T7" fmla="*/ 0 h 207"/>
                <a:gd name="T8" fmla="*/ 126341 w 246"/>
                <a:gd name="T9" fmla="*/ 0 h 207"/>
                <a:gd name="T10" fmla="*/ 84246 w 246"/>
                <a:gd name="T11" fmla="*/ 0 h 207"/>
                <a:gd name="T12" fmla="*/ 63185 w 246"/>
                <a:gd name="T13" fmla="*/ 87658 h 207"/>
                <a:gd name="T14" fmla="*/ 63185 w 246"/>
                <a:gd name="T15" fmla="*/ 87658 h 207"/>
                <a:gd name="T16" fmla="*/ 63185 w 246"/>
                <a:gd name="T17" fmla="*/ 131462 h 207"/>
                <a:gd name="T18" fmla="*/ 0 w 246"/>
                <a:gd name="T19" fmla="*/ 131462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07"/>
                <a:gd name="T32" fmla="*/ 246 w 246"/>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07">
                  <a:moveTo>
                    <a:pt x="0" y="207"/>
                  </a:moveTo>
                  <a:lnTo>
                    <a:pt x="116" y="0"/>
                  </a:lnTo>
                  <a:lnTo>
                    <a:pt x="244" y="4"/>
                  </a:lnTo>
                  <a:lnTo>
                    <a:pt x="246" y="16"/>
                  </a:lnTo>
                  <a:lnTo>
                    <a:pt x="244" y="54"/>
                  </a:lnTo>
                  <a:lnTo>
                    <a:pt x="149" y="51"/>
                  </a:lnTo>
                  <a:lnTo>
                    <a:pt x="147" y="130"/>
                  </a:lnTo>
                  <a:lnTo>
                    <a:pt x="115" y="144"/>
                  </a:lnTo>
                  <a:lnTo>
                    <a:pt x="118" y="194"/>
                  </a:lnTo>
                  <a:lnTo>
                    <a:pt x="0" y="20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3" name="Freeform 491">
              <a:extLst>
                <a:ext uri="{FF2B5EF4-FFF2-40B4-BE49-F238E27FC236}">
                  <a16:creationId xmlns:a16="http://schemas.microsoft.com/office/drawing/2014/main" id="{C622F8F0-272E-2937-37FA-951FFD5024DD}"/>
                </a:ext>
              </a:extLst>
            </p:cNvPr>
            <p:cNvSpPr>
              <a:spLocks noChangeAspect="1"/>
            </p:cNvSpPr>
            <p:nvPr/>
          </p:nvSpPr>
          <p:spPr bwMode="auto">
            <a:xfrm>
              <a:off x="4394228" y="3929140"/>
              <a:ext cx="341315" cy="466728"/>
            </a:xfrm>
            <a:custGeom>
              <a:avLst/>
              <a:gdLst>
                <a:gd name="T0" fmla="*/ 0 w 488"/>
                <a:gd name="T1" fmla="*/ 232379 h 578"/>
                <a:gd name="T2" fmla="*/ 21540 w 488"/>
                <a:gd name="T3" fmla="*/ 232379 h 578"/>
                <a:gd name="T4" fmla="*/ 21540 w 488"/>
                <a:gd name="T5" fmla="*/ 278900 h 578"/>
                <a:gd name="T6" fmla="*/ 43080 w 488"/>
                <a:gd name="T7" fmla="*/ 325364 h 578"/>
                <a:gd name="T8" fmla="*/ 86189 w 488"/>
                <a:gd name="T9" fmla="*/ 418349 h 578"/>
                <a:gd name="T10" fmla="*/ 150837 w 488"/>
                <a:gd name="T11" fmla="*/ 418349 h 578"/>
                <a:gd name="T12" fmla="*/ 193917 w 488"/>
                <a:gd name="T13" fmla="*/ 418349 h 578"/>
                <a:gd name="T14" fmla="*/ 236997 w 488"/>
                <a:gd name="T15" fmla="*/ 418349 h 578"/>
                <a:gd name="T16" fmla="*/ 215457 w 488"/>
                <a:gd name="T17" fmla="*/ 325364 h 578"/>
                <a:gd name="T18" fmla="*/ 172377 w 488"/>
                <a:gd name="T19" fmla="*/ 325364 h 578"/>
                <a:gd name="T20" fmla="*/ 193917 w 488"/>
                <a:gd name="T21" fmla="*/ 278900 h 578"/>
                <a:gd name="T22" fmla="*/ 193917 w 488"/>
                <a:gd name="T23" fmla="*/ 232379 h 578"/>
                <a:gd name="T24" fmla="*/ 236997 w 488"/>
                <a:gd name="T25" fmla="*/ 232379 h 578"/>
                <a:gd name="T26" fmla="*/ 236997 w 488"/>
                <a:gd name="T27" fmla="*/ 92985 h 578"/>
                <a:gd name="T28" fmla="*/ 258565 w 488"/>
                <a:gd name="T29" fmla="*/ 92985 h 578"/>
                <a:gd name="T30" fmla="*/ 236997 w 488"/>
                <a:gd name="T31" fmla="*/ 46465 h 578"/>
                <a:gd name="T32" fmla="*/ 236997 w 488"/>
                <a:gd name="T33" fmla="*/ 46465 h 578"/>
                <a:gd name="T34" fmla="*/ 215457 w 488"/>
                <a:gd name="T35" fmla="*/ 0 h 578"/>
                <a:gd name="T36" fmla="*/ 193917 w 488"/>
                <a:gd name="T37" fmla="*/ 46465 h 578"/>
                <a:gd name="T38" fmla="*/ 43080 w 488"/>
                <a:gd name="T39" fmla="*/ 46465 h 578"/>
                <a:gd name="T40" fmla="*/ 43080 w 488"/>
                <a:gd name="T41" fmla="*/ 46465 h 578"/>
                <a:gd name="T42" fmla="*/ 43080 w 488"/>
                <a:gd name="T43" fmla="*/ 46465 h 578"/>
                <a:gd name="T44" fmla="*/ 43080 w 488"/>
                <a:gd name="T45" fmla="*/ 46465 h 578"/>
                <a:gd name="T46" fmla="*/ 43080 w 488"/>
                <a:gd name="T47" fmla="*/ 139450 h 578"/>
                <a:gd name="T48" fmla="*/ 21540 w 488"/>
                <a:gd name="T49" fmla="*/ 139450 h 578"/>
                <a:gd name="T50" fmla="*/ 0 w 488"/>
                <a:gd name="T51" fmla="*/ 232379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78"/>
                <a:gd name="T80" fmla="*/ 488 w 488"/>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78">
                  <a:moveTo>
                    <a:pt x="0" y="306"/>
                  </a:moveTo>
                  <a:lnTo>
                    <a:pt x="22" y="364"/>
                  </a:lnTo>
                  <a:lnTo>
                    <a:pt x="45" y="426"/>
                  </a:lnTo>
                  <a:lnTo>
                    <a:pt x="94" y="450"/>
                  </a:lnTo>
                  <a:lnTo>
                    <a:pt x="165" y="535"/>
                  </a:lnTo>
                  <a:lnTo>
                    <a:pt x="264" y="578"/>
                  </a:lnTo>
                  <a:lnTo>
                    <a:pt x="354" y="568"/>
                  </a:lnTo>
                  <a:lnTo>
                    <a:pt x="409" y="551"/>
                  </a:lnTo>
                  <a:lnTo>
                    <a:pt x="376" y="490"/>
                  </a:lnTo>
                  <a:lnTo>
                    <a:pt x="325" y="455"/>
                  </a:lnTo>
                  <a:lnTo>
                    <a:pt x="358" y="432"/>
                  </a:lnTo>
                  <a:lnTo>
                    <a:pt x="362" y="378"/>
                  </a:lnTo>
                  <a:lnTo>
                    <a:pt x="420" y="307"/>
                  </a:lnTo>
                  <a:lnTo>
                    <a:pt x="443" y="182"/>
                  </a:lnTo>
                  <a:lnTo>
                    <a:pt x="488" y="153"/>
                  </a:lnTo>
                  <a:lnTo>
                    <a:pt x="451" y="126"/>
                  </a:lnTo>
                  <a:lnTo>
                    <a:pt x="438" y="34"/>
                  </a:lnTo>
                  <a:lnTo>
                    <a:pt x="400" y="0"/>
                  </a:lnTo>
                  <a:lnTo>
                    <a:pt x="354" y="41"/>
                  </a:lnTo>
                  <a:lnTo>
                    <a:pt x="90" y="33"/>
                  </a:lnTo>
                  <a:lnTo>
                    <a:pt x="90" y="92"/>
                  </a:lnTo>
                  <a:lnTo>
                    <a:pt x="63" y="94"/>
                  </a:lnTo>
                  <a:lnTo>
                    <a:pt x="63" y="109"/>
                  </a:lnTo>
                  <a:lnTo>
                    <a:pt x="62" y="221"/>
                  </a:lnTo>
                  <a:lnTo>
                    <a:pt x="32" y="227"/>
                  </a:lnTo>
                  <a:lnTo>
                    <a:pt x="0" y="306"/>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4" name="Freeform 492">
              <a:extLst>
                <a:ext uri="{FF2B5EF4-FFF2-40B4-BE49-F238E27FC236}">
                  <a16:creationId xmlns:a16="http://schemas.microsoft.com/office/drawing/2014/main" id="{E10499EA-0C53-5DFF-04B6-F75D271ECFF6}"/>
                </a:ext>
              </a:extLst>
            </p:cNvPr>
            <p:cNvSpPr>
              <a:spLocks noChangeAspect="1"/>
            </p:cNvSpPr>
            <p:nvPr/>
          </p:nvSpPr>
          <p:spPr bwMode="auto">
            <a:xfrm>
              <a:off x="4576793" y="5099134"/>
              <a:ext cx="25400" cy="38100"/>
            </a:xfrm>
            <a:custGeom>
              <a:avLst/>
              <a:gdLst>
                <a:gd name="T0" fmla="*/ 0 w 35"/>
                <a:gd name="T1" fmla="*/ 0 h 47"/>
                <a:gd name="T2" fmla="*/ 24960 w 35"/>
                <a:gd name="T3" fmla="*/ 0 h 47"/>
                <a:gd name="T4" fmla="*/ 24960 w 35"/>
                <a:gd name="T5" fmla="*/ 0 h 47"/>
                <a:gd name="T6" fmla="*/ 24960 w 35"/>
                <a:gd name="T7" fmla="*/ 0 h 47"/>
                <a:gd name="T8" fmla="*/ 0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0" y="27"/>
                  </a:moveTo>
                  <a:lnTo>
                    <a:pt x="19" y="47"/>
                  </a:lnTo>
                  <a:lnTo>
                    <a:pt x="35" y="31"/>
                  </a:lnTo>
                  <a:lnTo>
                    <a:pt x="31" y="0"/>
                  </a:lnTo>
                  <a:lnTo>
                    <a:pt x="0" y="2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5" name="Freeform 493">
              <a:extLst>
                <a:ext uri="{FF2B5EF4-FFF2-40B4-BE49-F238E27FC236}">
                  <a16:creationId xmlns:a16="http://schemas.microsoft.com/office/drawing/2014/main" id="{2B37AACC-582A-C09B-3DD2-58BEBB9E2E47}"/>
                </a:ext>
              </a:extLst>
            </p:cNvPr>
            <p:cNvSpPr>
              <a:spLocks noChangeAspect="1"/>
            </p:cNvSpPr>
            <p:nvPr/>
          </p:nvSpPr>
          <p:spPr bwMode="auto">
            <a:xfrm>
              <a:off x="4554568" y="4503817"/>
              <a:ext cx="223839" cy="250826"/>
            </a:xfrm>
            <a:custGeom>
              <a:avLst/>
              <a:gdLst>
                <a:gd name="T0" fmla="*/ 0 w 317"/>
                <a:gd name="T1" fmla="*/ 44819 h 313"/>
                <a:gd name="T2" fmla="*/ 22858 w 317"/>
                <a:gd name="T3" fmla="*/ 89584 h 313"/>
                <a:gd name="T4" fmla="*/ 22858 w 317"/>
                <a:gd name="T5" fmla="*/ 134403 h 313"/>
                <a:gd name="T6" fmla="*/ 68605 w 317"/>
                <a:gd name="T7" fmla="*/ 134403 h 313"/>
                <a:gd name="T8" fmla="*/ 68605 w 317"/>
                <a:gd name="T9" fmla="*/ 134403 h 313"/>
                <a:gd name="T10" fmla="*/ 91493 w 317"/>
                <a:gd name="T11" fmla="*/ 179222 h 313"/>
                <a:gd name="T12" fmla="*/ 182957 w 317"/>
                <a:gd name="T13" fmla="*/ 179222 h 313"/>
                <a:gd name="T14" fmla="*/ 205815 w 317"/>
                <a:gd name="T15" fmla="*/ 179222 h 313"/>
                <a:gd name="T16" fmla="*/ 182957 w 317"/>
                <a:gd name="T17" fmla="*/ 89584 h 313"/>
                <a:gd name="T18" fmla="*/ 182957 w 317"/>
                <a:gd name="T19" fmla="*/ 44819 h 313"/>
                <a:gd name="T20" fmla="*/ 91493 w 317"/>
                <a:gd name="T21" fmla="*/ 0 h 313"/>
                <a:gd name="T22" fmla="*/ 45747 w 317"/>
                <a:gd name="T23" fmla="*/ 0 h 313"/>
                <a:gd name="T24" fmla="*/ 45747 w 317"/>
                <a:gd name="T25" fmla="*/ 0 h 313"/>
                <a:gd name="T26" fmla="*/ 45747 w 317"/>
                <a:gd name="T27" fmla="*/ 0 h 313"/>
                <a:gd name="T28" fmla="*/ 45747 w 317"/>
                <a:gd name="T29" fmla="*/ 0 h 313"/>
                <a:gd name="T30" fmla="*/ 22858 w 317"/>
                <a:gd name="T31" fmla="*/ 0 h 313"/>
                <a:gd name="T32" fmla="*/ 22858 w 317"/>
                <a:gd name="T33" fmla="*/ 0 h 313"/>
                <a:gd name="T34" fmla="*/ 22858 w 317"/>
                <a:gd name="T35" fmla="*/ 44819 h 313"/>
                <a:gd name="T36" fmla="*/ 0 w 317"/>
                <a:gd name="T37" fmla="*/ 44819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13"/>
                <a:gd name="T59" fmla="*/ 317 w 317"/>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13">
                  <a:moveTo>
                    <a:pt x="0" y="98"/>
                  </a:moveTo>
                  <a:lnTo>
                    <a:pt x="1" y="158"/>
                  </a:lnTo>
                  <a:lnTo>
                    <a:pt x="41" y="219"/>
                  </a:lnTo>
                  <a:lnTo>
                    <a:pt x="96" y="248"/>
                  </a:lnTo>
                  <a:lnTo>
                    <a:pt x="123" y="253"/>
                  </a:lnTo>
                  <a:lnTo>
                    <a:pt x="156" y="313"/>
                  </a:lnTo>
                  <a:lnTo>
                    <a:pt x="273" y="304"/>
                  </a:lnTo>
                  <a:lnTo>
                    <a:pt x="317" y="279"/>
                  </a:lnTo>
                  <a:lnTo>
                    <a:pt x="272" y="154"/>
                  </a:lnTo>
                  <a:lnTo>
                    <a:pt x="283" y="109"/>
                  </a:lnTo>
                  <a:lnTo>
                    <a:pt x="133" y="0"/>
                  </a:lnTo>
                  <a:lnTo>
                    <a:pt x="93" y="54"/>
                  </a:lnTo>
                  <a:lnTo>
                    <a:pt x="76" y="40"/>
                  </a:lnTo>
                  <a:lnTo>
                    <a:pt x="64" y="51"/>
                  </a:lnTo>
                  <a:lnTo>
                    <a:pt x="62" y="0"/>
                  </a:lnTo>
                  <a:lnTo>
                    <a:pt x="24" y="1"/>
                  </a:lnTo>
                  <a:lnTo>
                    <a:pt x="30" y="41"/>
                  </a:lnTo>
                  <a:lnTo>
                    <a:pt x="33" y="65"/>
                  </a:lnTo>
                  <a:lnTo>
                    <a:pt x="0" y="98"/>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6" name="Freeform 494">
              <a:extLst>
                <a:ext uri="{FF2B5EF4-FFF2-40B4-BE49-F238E27FC236}">
                  <a16:creationId xmlns:a16="http://schemas.microsoft.com/office/drawing/2014/main" id="{BC456B56-E97C-18B7-8CB3-211A03863CD2}"/>
                </a:ext>
              </a:extLst>
            </p:cNvPr>
            <p:cNvSpPr>
              <a:spLocks noChangeAspect="1"/>
            </p:cNvSpPr>
            <p:nvPr/>
          </p:nvSpPr>
          <p:spPr bwMode="auto">
            <a:xfrm>
              <a:off x="3941790" y="4216479"/>
              <a:ext cx="44450" cy="120651"/>
            </a:xfrm>
            <a:custGeom>
              <a:avLst/>
              <a:gdLst>
                <a:gd name="T0" fmla="*/ 0 w 64"/>
                <a:gd name="T1" fmla="*/ 0 h 150"/>
                <a:gd name="T2" fmla="*/ 20057 w 64"/>
                <a:gd name="T3" fmla="*/ 45744 h 150"/>
                <a:gd name="T4" fmla="*/ 40114 w 64"/>
                <a:gd name="T5" fmla="*/ 91543 h 150"/>
                <a:gd name="T6" fmla="*/ 20057 w 64"/>
                <a:gd name="T7" fmla="*/ 91543 h 150"/>
                <a:gd name="T8" fmla="*/ 0 w 64"/>
                <a:gd name="T9" fmla="*/ 0 h 150"/>
                <a:gd name="T10" fmla="*/ 0 60000 65536"/>
                <a:gd name="T11" fmla="*/ 0 60000 65536"/>
                <a:gd name="T12" fmla="*/ 0 60000 65536"/>
                <a:gd name="T13" fmla="*/ 0 60000 65536"/>
                <a:gd name="T14" fmla="*/ 0 60000 65536"/>
                <a:gd name="T15" fmla="*/ 0 w 64"/>
                <a:gd name="T16" fmla="*/ 0 h 150"/>
                <a:gd name="T17" fmla="*/ 64 w 64"/>
                <a:gd name="T18" fmla="*/ 150 h 150"/>
              </a:gdLst>
              <a:ahLst/>
              <a:cxnLst>
                <a:cxn ang="T10">
                  <a:pos x="T0" y="T1"/>
                </a:cxn>
                <a:cxn ang="T11">
                  <a:pos x="T2" y="T3"/>
                </a:cxn>
                <a:cxn ang="T12">
                  <a:pos x="T4" y="T5"/>
                </a:cxn>
                <a:cxn ang="T13">
                  <a:pos x="T6" y="T7"/>
                </a:cxn>
                <a:cxn ang="T14">
                  <a:pos x="T8" y="T9"/>
                </a:cxn>
              </a:cxnLst>
              <a:rect l="T15" t="T16" r="T17" b="T18"/>
              <a:pathLst>
                <a:path w="64" h="150">
                  <a:moveTo>
                    <a:pt x="0" y="0"/>
                  </a:moveTo>
                  <a:lnTo>
                    <a:pt x="31" y="8"/>
                  </a:lnTo>
                  <a:lnTo>
                    <a:pt x="64" y="144"/>
                  </a:lnTo>
                  <a:lnTo>
                    <a:pt x="41" y="150"/>
                  </a:lnTo>
                  <a:lnTo>
                    <a:pt x="0" y="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7" name="Freeform 495">
              <a:extLst>
                <a:ext uri="{FF2B5EF4-FFF2-40B4-BE49-F238E27FC236}">
                  <a16:creationId xmlns:a16="http://schemas.microsoft.com/office/drawing/2014/main" id="{0EF807F5-A22A-AF27-DA05-C0A17460CF05}"/>
                </a:ext>
              </a:extLst>
            </p:cNvPr>
            <p:cNvSpPr>
              <a:spLocks noChangeAspect="1"/>
            </p:cNvSpPr>
            <p:nvPr/>
          </p:nvSpPr>
          <p:spPr bwMode="auto">
            <a:xfrm>
              <a:off x="4554569" y="4387930"/>
              <a:ext cx="109539" cy="123825"/>
            </a:xfrm>
            <a:custGeom>
              <a:avLst/>
              <a:gdLst>
                <a:gd name="T0" fmla="*/ 0 w 157"/>
                <a:gd name="T1" fmla="*/ 91418 h 154"/>
                <a:gd name="T2" fmla="*/ 21714 w 157"/>
                <a:gd name="T3" fmla="*/ 91418 h 154"/>
                <a:gd name="T4" fmla="*/ 43429 w 157"/>
                <a:gd name="T5" fmla="*/ 91418 h 154"/>
                <a:gd name="T6" fmla="*/ 43429 w 157"/>
                <a:gd name="T7" fmla="*/ 45682 h 154"/>
                <a:gd name="T8" fmla="*/ 65114 w 157"/>
                <a:gd name="T9" fmla="*/ 45682 h 154"/>
                <a:gd name="T10" fmla="*/ 86828 w 157"/>
                <a:gd name="T11" fmla="*/ 45682 h 154"/>
                <a:gd name="T12" fmla="*/ 65114 w 157"/>
                <a:gd name="T13" fmla="*/ 0 h 154"/>
                <a:gd name="T14" fmla="*/ 21714 w 157"/>
                <a:gd name="T15" fmla="*/ 45682 h 154"/>
                <a:gd name="T16" fmla="*/ 21714 w 157"/>
                <a:gd name="T17" fmla="*/ 45682 h 154"/>
                <a:gd name="T18" fmla="*/ 21714 w 157"/>
                <a:gd name="T19" fmla="*/ 45682 h 154"/>
                <a:gd name="T20" fmla="*/ 0 w 157"/>
                <a:gd name="T21" fmla="*/ 9141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0" y="154"/>
                  </a:moveTo>
                  <a:lnTo>
                    <a:pt x="24" y="145"/>
                  </a:lnTo>
                  <a:lnTo>
                    <a:pt x="62" y="144"/>
                  </a:lnTo>
                  <a:lnTo>
                    <a:pt x="64" y="121"/>
                  </a:lnTo>
                  <a:lnTo>
                    <a:pt x="125" y="110"/>
                  </a:lnTo>
                  <a:lnTo>
                    <a:pt x="157" y="56"/>
                  </a:lnTo>
                  <a:lnTo>
                    <a:pt x="125" y="0"/>
                  </a:lnTo>
                  <a:lnTo>
                    <a:pt x="35" y="10"/>
                  </a:lnTo>
                  <a:lnTo>
                    <a:pt x="45" y="52"/>
                  </a:lnTo>
                  <a:lnTo>
                    <a:pt x="27" y="80"/>
                  </a:lnTo>
                  <a:lnTo>
                    <a:pt x="0" y="154"/>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8" name="Freeform 497">
              <a:extLst>
                <a:ext uri="{FF2B5EF4-FFF2-40B4-BE49-F238E27FC236}">
                  <a16:creationId xmlns:a16="http://schemas.microsoft.com/office/drawing/2014/main" id="{97A7FB44-70D1-A263-E54E-5867B85FA11C}"/>
                </a:ext>
              </a:extLst>
            </p:cNvPr>
            <p:cNvSpPr>
              <a:spLocks noChangeAspect="1"/>
            </p:cNvSpPr>
            <p:nvPr/>
          </p:nvSpPr>
          <p:spPr bwMode="auto">
            <a:xfrm>
              <a:off x="3840192" y="4127576"/>
              <a:ext cx="153989" cy="128588"/>
            </a:xfrm>
            <a:custGeom>
              <a:avLst/>
              <a:gdLst>
                <a:gd name="T0" fmla="*/ 0 w 221"/>
                <a:gd name="T1" fmla="*/ 87859 h 161"/>
                <a:gd name="T2" fmla="*/ 20872 w 221"/>
                <a:gd name="T3" fmla="*/ 87859 h 161"/>
                <a:gd name="T4" fmla="*/ 41743 w 221"/>
                <a:gd name="T5" fmla="*/ 87859 h 161"/>
                <a:gd name="T6" fmla="*/ 41743 w 221"/>
                <a:gd name="T7" fmla="*/ 43930 h 161"/>
                <a:gd name="T8" fmla="*/ 62615 w 221"/>
                <a:gd name="T9" fmla="*/ 43930 h 161"/>
                <a:gd name="T10" fmla="*/ 83458 w 221"/>
                <a:gd name="T11" fmla="*/ 43930 h 161"/>
                <a:gd name="T12" fmla="*/ 104330 w 221"/>
                <a:gd name="T13" fmla="*/ 43930 h 161"/>
                <a:gd name="T14" fmla="*/ 83458 w 221"/>
                <a:gd name="T15" fmla="*/ 0 h 161"/>
                <a:gd name="T16" fmla="*/ 83458 w 221"/>
                <a:gd name="T17" fmla="*/ 0 h 161"/>
                <a:gd name="T18" fmla="*/ 20872 w 221"/>
                <a:gd name="T19" fmla="*/ 0 h 161"/>
                <a:gd name="T20" fmla="*/ 0 w 221"/>
                <a:gd name="T21" fmla="*/ 8785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161"/>
                <a:gd name="T35" fmla="*/ 221 w 22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161">
                  <a:moveTo>
                    <a:pt x="0" y="137"/>
                  </a:moveTo>
                  <a:lnTo>
                    <a:pt x="16" y="154"/>
                  </a:lnTo>
                  <a:lnTo>
                    <a:pt x="75" y="161"/>
                  </a:lnTo>
                  <a:lnTo>
                    <a:pt x="69" y="120"/>
                  </a:lnTo>
                  <a:lnTo>
                    <a:pt x="147" y="112"/>
                  </a:lnTo>
                  <a:lnTo>
                    <a:pt x="178" y="120"/>
                  </a:lnTo>
                  <a:lnTo>
                    <a:pt x="221" y="89"/>
                  </a:lnTo>
                  <a:lnTo>
                    <a:pt x="164" y="28"/>
                  </a:lnTo>
                  <a:lnTo>
                    <a:pt x="157" y="0"/>
                  </a:lnTo>
                  <a:lnTo>
                    <a:pt x="37" y="53"/>
                  </a:lnTo>
                  <a:lnTo>
                    <a:pt x="0" y="137"/>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79" name="Freeform 498">
              <a:extLst>
                <a:ext uri="{FF2B5EF4-FFF2-40B4-BE49-F238E27FC236}">
                  <a16:creationId xmlns:a16="http://schemas.microsoft.com/office/drawing/2014/main" id="{22AA46EB-DB23-6A56-1B61-996E22415F15}"/>
                </a:ext>
              </a:extLst>
            </p:cNvPr>
            <p:cNvSpPr>
              <a:spLocks noChangeAspect="1"/>
            </p:cNvSpPr>
            <p:nvPr/>
          </p:nvSpPr>
          <p:spPr bwMode="auto">
            <a:xfrm>
              <a:off x="4395819" y="4673680"/>
              <a:ext cx="241301" cy="230188"/>
            </a:xfrm>
            <a:custGeom>
              <a:avLst/>
              <a:gdLst>
                <a:gd name="T0" fmla="*/ 0 w 345"/>
                <a:gd name="T1" fmla="*/ 91779 h 286"/>
                <a:gd name="T2" fmla="*/ 0 w 345"/>
                <a:gd name="T3" fmla="*/ 137642 h 286"/>
                <a:gd name="T4" fmla="*/ 21473 w 345"/>
                <a:gd name="T5" fmla="*/ 183504 h 286"/>
                <a:gd name="T6" fmla="*/ 42946 w 345"/>
                <a:gd name="T7" fmla="*/ 183504 h 286"/>
                <a:gd name="T8" fmla="*/ 85863 w 345"/>
                <a:gd name="T9" fmla="*/ 183504 h 286"/>
                <a:gd name="T10" fmla="*/ 107335 w 345"/>
                <a:gd name="T11" fmla="*/ 137642 h 286"/>
                <a:gd name="T12" fmla="*/ 107335 w 345"/>
                <a:gd name="T13" fmla="*/ 137642 h 286"/>
                <a:gd name="T14" fmla="*/ 128808 w 345"/>
                <a:gd name="T15" fmla="*/ 137642 h 286"/>
                <a:gd name="T16" fmla="*/ 128808 w 345"/>
                <a:gd name="T17" fmla="*/ 137642 h 286"/>
                <a:gd name="T18" fmla="*/ 171754 w 345"/>
                <a:gd name="T19" fmla="*/ 91779 h 286"/>
                <a:gd name="T20" fmla="*/ 171754 w 345"/>
                <a:gd name="T21" fmla="*/ 91779 h 286"/>
                <a:gd name="T22" fmla="*/ 193198 w 345"/>
                <a:gd name="T23" fmla="*/ 45862 h 286"/>
                <a:gd name="T24" fmla="*/ 171754 w 345"/>
                <a:gd name="T25" fmla="*/ 45862 h 286"/>
                <a:gd name="T26" fmla="*/ 150281 w 345"/>
                <a:gd name="T27" fmla="*/ 45862 h 286"/>
                <a:gd name="T28" fmla="*/ 150281 w 345"/>
                <a:gd name="T29" fmla="*/ 0 h 286"/>
                <a:gd name="T30" fmla="*/ 107335 w 345"/>
                <a:gd name="T31" fmla="*/ 45862 h 286"/>
                <a:gd name="T32" fmla="*/ 107335 w 345"/>
                <a:gd name="T33" fmla="*/ 45862 h 286"/>
                <a:gd name="T34" fmla="*/ 128808 w 345"/>
                <a:gd name="T35" fmla="*/ 45862 h 286"/>
                <a:gd name="T36" fmla="*/ 128808 w 345"/>
                <a:gd name="T37" fmla="*/ 91779 h 286"/>
                <a:gd name="T38" fmla="*/ 42946 w 345"/>
                <a:gd name="T39" fmla="*/ 45862 h 286"/>
                <a:gd name="T40" fmla="*/ 42946 w 345"/>
                <a:gd name="T41" fmla="*/ 91779 h 286"/>
                <a:gd name="T42" fmla="*/ 0 w 345"/>
                <a:gd name="T43" fmla="*/ 91779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286"/>
                <a:gd name="T68" fmla="*/ 345 w 345"/>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286">
                  <a:moveTo>
                    <a:pt x="0" y="140"/>
                  </a:moveTo>
                  <a:lnTo>
                    <a:pt x="0" y="250"/>
                  </a:lnTo>
                  <a:lnTo>
                    <a:pt x="35" y="277"/>
                  </a:lnTo>
                  <a:lnTo>
                    <a:pt x="92" y="284"/>
                  </a:lnTo>
                  <a:lnTo>
                    <a:pt x="144" y="286"/>
                  </a:lnTo>
                  <a:lnTo>
                    <a:pt x="197" y="247"/>
                  </a:lnTo>
                  <a:lnTo>
                    <a:pt x="200" y="230"/>
                  </a:lnTo>
                  <a:lnTo>
                    <a:pt x="242" y="219"/>
                  </a:lnTo>
                  <a:lnTo>
                    <a:pt x="235" y="204"/>
                  </a:lnTo>
                  <a:lnTo>
                    <a:pt x="328" y="174"/>
                  </a:lnTo>
                  <a:lnTo>
                    <a:pt x="317" y="160"/>
                  </a:lnTo>
                  <a:lnTo>
                    <a:pt x="345" y="73"/>
                  </a:lnTo>
                  <a:lnTo>
                    <a:pt x="324" y="37"/>
                  </a:lnTo>
                  <a:lnTo>
                    <a:pt x="269" y="8"/>
                  </a:lnTo>
                  <a:lnTo>
                    <a:pt x="255" y="0"/>
                  </a:lnTo>
                  <a:lnTo>
                    <a:pt x="201" y="27"/>
                  </a:lnTo>
                  <a:lnTo>
                    <a:pt x="195" y="103"/>
                  </a:lnTo>
                  <a:lnTo>
                    <a:pt x="228" y="117"/>
                  </a:lnTo>
                  <a:lnTo>
                    <a:pt x="228" y="148"/>
                  </a:lnTo>
                  <a:lnTo>
                    <a:pt x="61" y="79"/>
                  </a:lnTo>
                  <a:lnTo>
                    <a:pt x="65" y="140"/>
                  </a:lnTo>
                  <a:lnTo>
                    <a:pt x="0" y="140"/>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0" name="Freeform 499">
              <a:extLst>
                <a:ext uri="{FF2B5EF4-FFF2-40B4-BE49-F238E27FC236}">
                  <a16:creationId xmlns:a16="http://schemas.microsoft.com/office/drawing/2014/main" id="{CC507EE7-6F3C-9ED2-DDD8-8517A1212DF5}"/>
                </a:ext>
              </a:extLst>
            </p:cNvPr>
            <p:cNvSpPr>
              <a:spLocks noChangeAspect="1"/>
            </p:cNvSpPr>
            <p:nvPr/>
          </p:nvSpPr>
          <p:spPr bwMode="auto">
            <a:xfrm>
              <a:off x="4281518" y="5010224"/>
              <a:ext cx="334965" cy="309564"/>
            </a:xfrm>
            <a:custGeom>
              <a:avLst/>
              <a:gdLst>
                <a:gd name="T0" fmla="*/ 0 w 480"/>
                <a:gd name="T1" fmla="*/ 136360 h 385"/>
                <a:gd name="T2" fmla="*/ 21237 w 480"/>
                <a:gd name="T3" fmla="*/ 90907 h 385"/>
                <a:gd name="T4" fmla="*/ 21237 w 480"/>
                <a:gd name="T5" fmla="*/ 136360 h 385"/>
                <a:gd name="T6" fmla="*/ 42502 w 480"/>
                <a:gd name="T7" fmla="*/ 136360 h 385"/>
                <a:gd name="T8" fmla="*/ 63739 w 480"/>
                <a:gd name="T9" fmla="*/ 136360 h 385"/>
                <a:gd name="T10" fmla="*/ 63739 w 480"/>
                <a:gd name="T11" fmla="*/ 45454 h 385"/>
                <a:gd name="T12" fmla="*/ 63739 w 480"/>
                <a:gd name="T13" fmla="*/ 45454 h 385"/>
                <a:gd name="T14" fmla="*/ 63739 w 480"/>
                <a:gd name="T15" fmla="*/ 90907 h 385"/>
                <a:gd name="T16" fmla="*/ 84976 w 480"/>
                <a:gd name="T17" fmla="*/ 90907 h 385"/>
                <a:gd name="T18" fmla="*/ 106241 w 480"/>
                <a:gd name="T19" fmla="*/ 45454 h 385"/>
                <a:gd name="T20" fmla="*/ 148715 w 480"/>
                <a:gd name="T21" fmla="*/ 45454 h 385"/>
                <a:gd name="T22" fmla="*/ 212454 w 480"/>
                <a:gd name="T23" fmla="*/ 0 h 385"/>
                <a:gd name="T24" fmla="*/ 233719 w 480"/>
                <a:gd name="T25" fmla="*/ 0 h 385"/>
                <a:gd name="T26" fmla="*/ 233719 w 480"/>
                <a:gd name="T27" fmla="*/ 45454 h 385"/>
                <a:gd name="T28" fmla="*/ 233719 w 480"/>
                <a:gd name="T29" fmla="*/ 90907 h 385"/>
                <a:gd name="T30" fmla="*/ 233719 w 480"/>
                <a:gd name="T31" fmla="*/ 90907 h 385"/>
                <a:gd name="T32" fmla="*/ 254956 w 480"/>
                <a:gd name="T33" fmla="*/ 90907 h 385"/>
                <a:gd name="T34" fmla="*/ 254956 w 480"/>
                <a:gd name="T35" fmla="*/ 90907 h 385"/>
                <a:gd name="T36" fmla="*/ 254956 w 480"/>
                <a:gd name="T37" fmla="*/ 136360 h 385"/>
                <a:gd name="T38" fmla="*/ 212454 w 480"/>
                <a:gd name="T39" fmla="*/ 181869 h 385"/>
                <a:gd name="T40" fmla="*/ 169979 w 480"/>
                <a:gd name="T41" fmla="*/ 227322 h 385"/>
                <a:gd name="T42" fmla="*/ 127478 w 480"/>
                <a:gd name="T43" fmla="*/ 227322 h 385"/>
                <a:gd name="T44" fmla="*/ 42502 w 480"/>
                <a:gd name="T45" fmla="*/ 272776 h 385"/>
                <a:gd name="T46" fmla="*/ 21237 w 480"/>
                <a:gd name="T47" fmla="*/ 227322 h 385"/>
                <a:gd name="T48" fmla="*/ 21237 w 480"/>
                <a:gd name="T49" fmla="*/ 181869 h 385"/>
                <a:gd name="T50" fmla="*/ 0 w 480"/>
                <a:gd name="T51" fmla="*/ 136360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0"/>
                <a:gd name="T79" fmla="*/ 0 h 385"/>
                <a:gd name="T80" fmla="*/ 480 w 480"/>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0" h="385">
                  <a:moveTo>
                    <a:pt x="0" y="202"/>
                  </a:moveTo>
                  <a:lnTo>
                    <a:pt x="17" y="188"/>
                  </a:lnTo>
                  <a:lnTo>
                    <a:pt x="36" y="214"/>
                  </a:lnTo>
                  <a:lnTo>
                    <a:pt x="73" y="214"/>
                  </a:lnTo>
                  <a:lnTo>
                    <a:pt x="100" y="195"/>
                  </a:lnTo>
                  <a:lnTo>
                    <a:pt x="100" y="76"/>
                  </a:lnTo>
                  <a:lnTo>
                    <a:pt x="126" y="106"/>
                  </a:lnTo>
                  <a:lnTo>
                    <a:pt x="124" y="140"/>
                  </a:lnTo>
                  <a:lnTo>
                    <a:pt x="165" y="139"/>
                  </a:lnTo>
                  <a:lnTo>
                    <a:pt x="199" y="102"/>
                  </a:lnTo>
                  <a:lnTo>
                    <a:pt x="264" y="102"/>
                  </a:lnTo>
                  <a:lnTo>
                    <a:pt x="375" y="0"/>
                  </a:lnTo>
                  <a:lnTo>
                    <a:pt x="443" y="14"/>
                  </a:lnTo>
                  <a:lnTo>
                    <a:pt x="453" y="109"/>
                  </a:lnTo>
                  <a:lnTo>
                    <a:pt x="422" y="136"/>
                  </a:lnTo>
                  <a:lnTo>
                    <a:pt x="441" y="156"/>
                  </a:lnTo>
                  <a:lnTo>
                    <a:pt x="457" y="140"/>
                  </a:lnTo>
                  <a:lnTo>
                    <a:pt x="480" y="140"/>
                  </a:lnTo>
                  <a:lnTo>
                    <a:pt x="467" y="195"/>
                  </a:lnTo>
                  <a:lnTo>
                    <a:pt x="397" y="283"/>
                  </a:lnTo>
                  <a:lnTo>
                    <a:pt x="310" y="358"/>
                  </a:lnTo>
                  <a:lnTo>
                    <a:pt x="245" y="383"/>
                  </a:lnTo>
                  <a:lnTo>
                    <a:pt x="56" y="385"/>
                  </a:lnTo>
                  <a:lnTo>
                    <a:pt x="41" y="341"/>
                  </a:lnTo>
                  <a:lnTo>
                    <a:pt x="48" y="307"/>
                  </a:lnTo>
                  <a:lnTo>
                    <a:pt x="0" y="20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1" name="Freeform 500">
              <a:extLst>
                <a:ext uri="{FF2B5EF4-FFF2-40B4-BE49-F238E27FC236}">
                  <a16:creationId xmlns:a16="http://schemas.microsoft.com/office/drawing/2014/main" id="{C0E99AA0-72B8-D87F-27B9-DAAB111D659A}"/>
                </a:ext>
              </a:extLst>
            </p:cNvPr>
            <p:cNvSpPr>
              <a:spLocks noChangeAspect="1"/>
            </p:cNvSpPr>
            <p:nvPr/>
          </p:nvSpPr>
          <p:spPr bwMode="auto">
            <a:xfrm>
              <a:off x="4497388" y="5176891"/>
              <a:ext cx="49213" cy="57150"/>
            </a:xfrm>
            <a:custGeom>
              <a:avLst/>
              <a:gdLst>
                <a:gd name="T0" fmla="*/ 0 w 68"/>
                <a:gd name="T1" fmla="*/ 52933 h 69"/>
                <a:gd name="T2" fmla="*/ 24808 w 68"/>
                <a:gd name="T3" fmla="*/ 105927 h 69"/>
                <a:gd name="T4" fmla="*/ 49584 w 68"/>
                <a:gd name="T5" fmla="*/ 52933 h 69"/>
                <a:gd name="T6" fmla="*/ 24808 w 68"/>
                <a:gd name="T7" fmla="*/ 0 h 69"/>
                <a:gd name="T8" fmla="*/ 0 w 68"/>
                <a:gd name="T9" fmla="*/ 52933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0" y="32"/>
                  </a:moveTo>
                  <a:lnTo>
                    <a:pt x="26" y="69"/>
                  </a:lnTo>
                  <a:lnTo>
                    <a:pt x="68" y="32"/>
                  </a:lnTo>
                  <a:lnTo>
                    <a:pt x="50" y="0"/>
                  </a:lnTo>
                  <a:lnTo>
                    <a:pt x="0" y="32"/>
                  </a:lnTo>
                  <a:close/>
                </a:path>
              </a:pathLst>
            </a:custGeom>
            <a:grpFill/>
            <a:ln w="9525">
              <a:solidFill>
                <a:srgbClr val="C5C0BB"/>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182" name="Group 181">
            <a:extLst>
              <a:ext uri="{FF2B5EF4-FFF2-40B4-BE49-F238E27FC236}">
                <a16:creationId xmlns:a16="http://schemas.microsoft.com/office/drawing/2014/main" id="{46EAF3D3-16B4-0856-28DC-544FA6A58445}"/>
              </a:ext>
            </a:extLst>
          </p:cNvPr>
          <p:cNvGrpSpPr/>
          <p:nvPr>
            <p:custDataLst>
              <p:tags r:id="rId7"/>
            </p:custDataLst>
          </p:nvPr>
        </p:nvGrpSpPr>
        <p:grpSpPr>
          <a:xfrm>
            <a:off x="3621464" y="3388653"/>
            <a:ext cx="1510977" cy="670861"/>
            <a:chOff x="3681413" y="3490966"/>
            <a:chExt cx="1558925" cy="692150"/>
          </a:xfrm>
          <a:solidFill>
            <a:srgbClr val="282887"/>
          </a:solidFill>
        </p:grpSpPr>
        <p:sp>
          <p:nvSpPr>
            <p:cNvPr id="183" name="Freeform 277">
              <a:extLst>
                <a:ext uri="{FF2B5EF4-FFF2-40B4-BE49-F238E27FC236}">
                  <a16:creationId xmlns:a16="http://schemas.microsoft.com/office/drawing/2014/main" id="{53174BA5-F003-6CD7-D79E-2A5484C03D59}"/>
                </a:ext>
              </a:extLst>
            </p:cNvPr>
            <p:cNvSpPr>
              <a:spLocks noChangeAspect="1"/>
            </p:cNvSpPr>
            <p:nvPr/>
          </p:nvSpPr>
          <p:spPr bwMode="auto">
            <a:xfrm>
              <a:off x="3768725" y="3571929"/>
              <a:ext cx="414338" cy="457200"/>
            </a:xfrm>
            <a:custGeom>
              <a:avLst/>
              <a:gdLst>
                <a:gd name="T0" fmla="*/ 0 w 596"/>
                <a:gd name="T1" fmla="*/ 186182 h 566"/>
                <a:gd name="T2" fmla="*/ 20956 w 596"/>
                <a:gd name="T3" fmla="*/ 186182 h 566"/>
                <a:gd name="T4" fmla="*/ 62839 w 596"/>
                <a:gd name="T5" fmla="*/ 279302 h 566"/>
                <a:gd name="T6" fmla="*/ 188518 w 596"/>
                <a:gd name="T7" fmla="*/ 418952 h 566"/>
                <a:gd name="T8" fmla="*/ 188518 w 596"/>
                <a:gd name="T9" fmla="*/ 418952 h 566"/>
                <a:gd name="T10" fmla="*/ 188518 w 596"/>
                <a:gd name="T11" fmla="*/ 418952 h 566"/>
                <a:gd name="T12" fmla="*/ 230430 w 596"/>
                <a:gd name="T13" fmla="*/ 418952 h 566"/>
                <a:gd name="T14" fmla="*/ 314225 w 596"/>
                <a:gd name="T15" fmla="*/ 279302 h 566"/>
                <a:gd name="T16" fmla="*/ 272314 w 596"/>
                <a:gd name="T17" fmla="*/ 232714 h 566"/>
                <a:gd name="T18" fmla="*/ 293269 w 596"/>
                <a:gd name="T19" fmla="*/ 139651 h 566"/>
                <a:gd name="T20" fmla="*/ 272314 w 596"/>
                <a:gd name="T21" fmla="*/ 93119 h 566"/>
                <a:gd name="T22" fmla="*/ 251358 w 596"/>
                <a:gd name="T23" fmla="*/ 46532 h 566"/>
                <a:gd name="T24" fmla="*/ 251358 w 596"/>
                <a:gd name="T25" fmla="*/ 46532 h 566"/>
                <a:gd name="T26" fmla="*/ 251358 w 596"/>
                <a:gd name="T27" fmla="*/ 0 h 566"/>
                <a:gd name="T28" fmla="*/ 167590 w 596"/>
                <a:gd name="T29" fmla="*/ 46532 h 566"/>
                <a:gd name="T30" fmla="*/ 104751 w 596"/>
                <a:gd name="T31" fmla="*/ 46532 h 566"/>
                <a:gd name="T32" fmla="*/ 104751 w 596"/>
                <a:gd name="T33" fmla="*/ 93119 h 566"/>
                <a:gd name="T34" fmla="*/ 83795 w 596"/>
                <a:gd name="T35" fmla="*/ 93119 h 566"/>
                <a:gd name="T36" fmla="*/ 83795 w 596"/>
                <a:gd name="T37" fmla="*/ 93119 h 566"/>
                <a:gd name="T38" fmla="*/ 83795 w 596"/>
                <a:gd name="T39" fmla="*/ 139651 h 566"/>
                <a:gd name="T40" fmla="*/ 20956 w 596"/>
                <a:gd name="T41" fmla="*/ 139651 h 566"/>
                <a:gd name="T42" fmla="*/ 0 w 596"/>
                <a:gd name="T43" fmla="*/ 186182 h 5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566"/>
                <a:gd name="T68" fmla="*/ 596 w 596"/>
                <a:gd name="T69" fmla="*/ 566 h 5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566">
                  <a:moveTo>
                    <a:pt x="0" y="302"/>
                  </a:moveTo>
                  <a:lnTo>
                    <a:pt x="2" y="314"/>
                  </a:lnTo>
                  <a:lnTo>
                    <a:pt x="110" y="384"/>
                  </a:lnTo>
                  <a:lnTo>
                    <a:pt x="346" y="540"/>
                  </a:lnTo>
                  <a:lnTo>
                    <a:pt x="349" y="566"/>
                  </a:lnTo>
                  <a:lnTo>
                    <a:pt x="372" y="564"/>
                  </a:lnTo>
                  <a:lnTo>
                    <a:pt x="417" y="551"/>
                  </a:lnTo>
                  <a:lnTo>
                    <a:pt x="596" y="428"/>
                  </a:lnTo>
                  <a:lnTo>
                    <a:pt x="526" y="348"/>
                  </a:lnTo>
                  <a:lnTo>
                    <a:pt x="528" y="218"/>
                  </a:lnTo>
                  <a:lnTo>
                    <a:pt x="521" y="158"/>
                  </a:lnTo>
                  <a:lnTo>
                    <a:pt x="470" y="99"/>
                  </a:lnTo>
                  <a:lnTo>
                    <a:pt x="495" y="79"/>
                  </a:lnTo>
                  <a:lnTo>
                    <a:pt x="506" y="0"/>
                  </a:lnTo>
                  <a:lnTo>
                    <a:pt x="297" y="12"/>
                  </a:lnTo>
                  <a:lnTo>
                    <a:pt x="189" y="59"/>
                  </a:lnTo>
                  <a:lnTo>
                    <a:pt x="216" y="155"/>
                  </a:lnTo>
                  <a:lnTo>
                    <a:pt x="169" y="158"/>
                  </a:lnTo>
                  <a:lnTo>
                    <a:pt x="144" y="169"/>
                  </a:lnTo>
                  <a:lnTo>
                    <a:pt x="148" y="195"/>
                  </a:lnTo>
                  <a:lnTo>
                    <a:pt x="15" y="253"/>
                  </a:lnTo>
                  <a:lnTo>
                    <a:pt x="0" y="302"/>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4" name="Freeform 355">
              <a:extLst>
                <a:ext uri="{FF2B5EF4-FFF2-40B4-BE49-F238E27FC236}">
                  <a16:creationId xmlns:a16="http://schemas.microsoft.com/office/drawing/2014/main" id="{1555D216-6EF0-77EF-B05C-5EB80ED77EA1}"/>
                </a:ext>
              </a:extLst>
            </p:cNvPr>
            <p:cNvSpPr>
              <a:spLocks noChangeAspect="1"/>
            </p:cNvSpPr>
            <p:nvPr/>
          </p:nvSpPr>
          <p:spPr bwMode="auto">
            <a:xfrm>
              <a:off x="4849813" y="3490966"/>
              <a:ext cx="390525" cy="388937"/>
            </a:xfrm>
            <a:custGeom>
              <a:avLst/>
              <a:gdLst>
                <a:gd name="T0" fmla="*/ 0 w 561"/>
                <a:gd name="T1" fmla="*/ 47722 h 479"/>
                <a:gd name="T2" fmla="*/ 20913 w 561"/>
                <a:gd name="T3" fmla="*/ 0 h 479"/>
                <a:gd name="T4" fmla="*/ 41825 w 561"/>
                <a:gd name="T5" fmla="*/ 47722 h 479"/>
                <a:gd name="T6" fmla="*/ 62738 w 561"/>
                <a:gd name="T7" fmla="*/ 47722 h 479"/>
                <a:gd name="T8" fmla="*/ 62738 w 561"/>
                <a:gd name="T9" fmla="*/ 47722 h 479"/>
                <a:gd name="T10" fmla="*/ 62738 w 561"/>
                <a:gd name="T11" fmla="*/ 47722 h 479"/>
                <a:gd name="T12" fmla="*/ 62738 w 561"/>
                <a:gd name="T13" fmla="*/ 95444 h 479"/>
                <a:gd name="T14" fmla="*/ 104591 w 561"/>
                <a:gd name="T15" fmla="*/ 95444 h 479"/>
                <a:gd name="T16" fmla="*/ 167329 w 561"/>
                <a:gd name="T17" fmla="*/ 95444 h 479"/>
                <a:gd name="T18" fmla="*/ 146416 w 561"/>
                <a:gd name="T19" fmla="*/ 95444 h 479"/>
                <a:gd name="T20" fmla="*/ 188241 w 561"/>
                <a:gd name="T21" fmla="*/ 47722 h 479"/>
                <a:gd name="T22" fmla="*/ 251006 w 561"/>
                <a:gd name="T23" fmla="*/ 95444 h 479"/>
                <a:gd name="T24" fmla="*/ 251006 w 561"/>
                <a:gd name="T25" fmla="*/ 143165 h 479"/>
                <a:gd name="T26" fmla="*/ 251006 w 561"/>
                <a:gd name="T27" fmla="*/ 143165 h 479"/>
                <a:gd name="T28" fmla="*/ 251006 w 561"/>
                <a:gd name="T29" fmla="*/ 238609 h 479"/>
                <a:gd name="T30" fmla="*/ 271919 w 561"/>
                <a:gd name="T31" fmla="*/ 238609 h 479"/>
                <a:gd name="T32" fmla="*/ 251006 w 561"/>
                <a:gd name="T33" fmla="*/ 286330 h 479"/>
                <a:gd name="T34" fmla="*/ 292832 w 561"/>
                <a:gd name="T35" fmla="*/ 334052 h 479"/>
                <a:gd name="T36" fmla="*/ 271919 w 561"/>
                <a:gd name="T37" fmla="*/ 381773 h 479"/>
                <a:gd name="T38" fmla="*/ 209154 w 561"/>
                <a:gd name="T39" fmla="*/ 381773 h 479"/>
                <a:gd name="T40" fmla="*/ 188241 w 561"/>
                <a:gd name="T41" fmla="*/ 334052 h 479"/>
                <a:gd name="T42" fmla="*/ 125503 w 561"/>
                <a:gd name="T43" fmla="*/ 334052 h 479"/>
                <a:gd name="T44" fmla="*/ 104591 w 561"/>
                <a:gd name="T45" fmla="*/ 334052 h 479"/>
                <a:gd name="T46" fmla="*/ 83678 w 561"/>
                <a:gd name="T47" fmla="*/ 286330 h 479"/>
                <a:gd name="T48" fmla="*/ 62738 w 561"/>
                <a:gd name="T49" fmla="*/ 238609 h 479"/>
                <a:gd name="T50" fmla="*/ 62738 w 561"/>
                <a:gd name="T51" fmla="*/ 286330 h 479"/>
                <a:gd name="T52" fmla="*/ 41825 w 561"/>
                <a:gd name="T53" fmla="*/ 190887 h 479"/>
                <a:gd name="T54" fmla="*/ 20913 w 561"/>
                <a:gd name="T55" fmla="*/ 190887 h 479"/>
                <a:gd name="T56" fmla="*/ 41825 w 561"/>
                <a:gd name="T57" fmla="*/ 143165 h 479"/>
                <a:gd name="T58" fmla="*/ 20913 w 561"/>
                <a:gd name="T59" fmla="*/ 95444 h 479"/>
                <a:gd name="T60" fmla="*/ 20913 w 561"/>
                <a:gd name="T61" fmla="*/ 95444 h 479"/>
                <a:gd name="T62" fmla="*/ 0 w 561"/>
                <a:gd name="T63" fmla="*/ 47722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479"/>
                <a:gd name="T98" fmla="*/ 561 w 561"/>
                <a:gd name="T99" fmla="*/ 479 h 4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479">
                  <a:moveTo>
                    <a:pt x="0" y="15"/>
                  </a:moveTo>
                  <a:lnTo>
                    <a:pt x="14" y="0"/>
                  </a:lnTo>
                  <a:lnTo>
                    <a:pt x="58" y="35"/>
                  </a:lnTo>
                  <a:lnTo>
                    <a:pt x="111" y="5"/>
                  </a:lnTo>
                  <a:lnTo>
                    <a:pt x="115" y="34"/>
                  </a:lnTo>
                  <a:lnTo>
                    <a:pt x="140" y="45"/>
                  </a:lnTo>
                  <a:lnTo>
                    <a:pt x="146" y="75"/>
                  </a:lnTo>
                  <a:lnTo>
                    <a:pt x="224" y="109"/>
                  </a:lnTo>
                  <a:lnTo>
                    <a:pt x="293" y="100"/>
                  </a:lnTo>
                  <a:lnTo>
                    <a:pt x="289" y="82"/>
                  </a:lnTo>
                  <a:lnTo>
                    <a:pt x="380" y="49"/>
                  </a:lnTo>
                  <a:lnTo>
                    <a:pt x="500" y="104"/>
                  </a:lnTo>
                  <a:lnTo>
                    <a:pt x="503" y="134"/>
                  </a:lnTo>
                  <a:lnTo>
                    <a:pt x="483" y="191"/>
                  </a:lnTo>
                  <a:lnTo>
                    <a:pt x="486" y="267"/>
                  </a:lnTo>
                  <a:lnTo>
                    <a:pt x="517" y="291"/>
                  </a:lnTo>
                  <a:lnTo>
                    <a:pt x="493" y="331"/>
                  </a:lnTo>
                  <a:lnTo>
                    <a:pt x="561" y="417"/>
                  </a:lnTo>
                  <a:lnTo>
                    <a:pt x="516" y="479"/>
                  </a:lnTo>
                  <a:lnTo>
                    <a:pt x="390" y="459"/>
                  </a:lnTo>
                  <a:lnTo>
                    <a:pt x="361" y="417"/>
                  </a:lnTo>
                  <a:lnTo>
                    <a:pt x="276" y="431"/>
                  </a:lnTo>
                  <a:lnTo>
                    <a:pt x="213" y="394"/>
                  </a:lnTo>
                  <a:lnTo>
                    <a:pt x="170" y="321"/>
                  </a:lnTo>
                  <a:lnTo>
                    <a:pt x="139" y="308"/>
                  </a:lnTo>
                  <a:lnTo>
                    <a:pt x="129" y="324"/>
                  </a:lnTo>
                  <a:lnTo>
                    <a:pt x="91" y="250"/>
                  </a:lnTo>
                  <a:lnTo>
                    <a:pt x="37" y="205"/>
                  </a:lnTo>
                  <a:lnTo>
                    <a:pt x="63" y="134"/>
                  </a:lnTo>
                  <a:lnTo>
                    <a:pt x="40" y="127"/>
                  </a:lnTo>
                  <a:lnTo>
                    <a:pt x="19" y="87"/>
                  </a:lnTo>
                  <a:lnTo>
                    <a:pt x="0" y="15"/>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5" name="Freeform 356">
              <a:extLst>
                <a:ext uri="{FF2B5EF4-FFF2-40B4-BE49-F238E27FC236}">
                  <a16:creationId xmlns:a16="http://schemas.microsoft.com/office/drawing/2014/main" id="{9D2E3F2A-F46E-7955-28CC-6B687850E571}"/>
                </a:ext>
              </a:extLst>
            </p:cNvPr>
            <p:cNvSpPr>
              <a:spLocks noChangeAspect="1"/>
            </p:cNvSpPr>
            <p:nvPr/>
          </p:nvSpPr>
          <p:spPr bwMode="auto">
            <a:xfrm>
              <a:off x="4735513" y="3562404"/>
              <a:ext cx="203200" cy="217487"/>
            </a:xfrm>
            <a:custGeom>
              <a:avLst/>
              <a:gdLst>
                <a:gd name="T0" fmla="*/ 0 w 290"/>
                <a:gd name="T1" fmla="*/ 94859 h 268"/>
                <a:gd name="T2" fmla="*/ 21575 w 290"/>
                <a:gd name="T3" fmla="*/ 94859 h 268"/>
                <a:gd name="T4" fmla="*/ 64724 w 290"/>
                <a:gd name="T5" fmla="*/ 142261 h 268"/>
                <a:gd name="T6" fmla="*/ 64724 w 290"/>
                <a:gd name="T7" fmla="*/ 142261 h 268"/>
                <a:gd name="T8" fmla="*/ 86298 w 290"/>
                <a:gd name="T9" fmla="*/ 189662 h 268"/>
                <a:gd name="T10" fmla="*/ 129448 w 290"/>
                <a:gd name="T11" fmla="*/ 189662 h 268"/>
                <a:gd name="T12" fmla="*/ 150994 w 290"/>
                <a:gd name="T13" fmla="*/ 142261 h 268"/>
                <a:gd name="T14" fmla="*/ 172568 w 290"/>
                <a:gd name="T15" fmla="*/ 142261 h 268"/>
                <a:gd name="T16" fmla="*/ 129448 w 290"/>
                <a:gd name="T17" fmla="*/ 94859 h 268"/>
                <a:gd name="T18" fmla="*/ 107873 w 290"/>
                <a:gd name="T19" fmla="*/ 47401 h 268"/>
                <a:gd name="T20" fmla="*/ 107873 w 290"/>
                <a:gd name="T21" fmla="*/ 47401 h 268"/>
                <a:gd name="T22" fmla="*/ 107873 w 290"/>
                <a:gd name="T23" fmla="*/ 47401 h 268"/>
                <a:gd name="T24" fmla="*/ 107873 w 290"/>
                <a:gd name="T25" fmla="*/ 0 h 268"/>
                <a:gd name="T26" fmla="*/ 64724 w 290"/>
                <a:gd name="T27" fmla="*/ 47401 h 268"/>
                <a:gd name="T28" fmla="*/ 43149 w 290"/>
                <a:gd name="T29" fmla="*/ 47401 h 268"/>
                <a:gd name="T30" fmla="*/ 43149 w 290"/>
                <a:gd name="T31" fmla="*/ 47401 h 268"/>
                <a:gd name="T32" fmla="*/ 0 w 290"/>
                <a:gd name="T33" fmla="*/ 94859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
                <a:gd name="T52" fmla="*/ 0 h 268"/>
                <a:gd name="T53" fmla="*/ 290 w 290"/>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 h="268">
                  <a:moveTo>
                    <a:pt x="0" y="131"/>
                  </a:moveTo>
                  <a:lnTo>
                    <a:pt x="14" y="167"/>
                  </a:lnTo>
                  <a:lnTo>
                    <a:pt x="146" y="228"/>
                  </a:lnTo>
                  <a:lnTo>
                    <a:pt x="147" y="248"/>
                  </a:lnTo>
                  <a:lnTo>
                    <a:pt x="178" y="263"/>
                  </a:lnTo>
                  <a:lnTo>
                    <a:pt x="232" y="268"/>
                  </a:lnTo>
                  <a:lnTo>
                    <a:pt x="275" y="239"/>
                  </a:lnTo>
                  <a:lnTo>
                    <a:pt x="290" y="237"/>
                  </a:lnTo>
                  <a:lnTo>
                    <a:pt x="252" y="163"/>
                  </a:lnTo>
                  <a:lnTo>
                    <a:pt x="198" y="118"/>
                  </a:lnTo>
                  <a:lnTo>
                    <a:pt x="224" y="47"/>
                  </a:lnTo>
                  <a:lnTo>
                    <a:pt x="201" y="40"/>
                  </a:lnTo>
                  <a:lnTo>
                    <a:pt x="180" y="0"/>
                  </a:lnTo>
                  <a:lnTo>
                    <a:pt x="115" y="3"/>
                  </a:lnTo>
                  <a:lnTo>
                    <a:pt x="82" y="29"/>
                  </a:lnTo>
                  <a:lnTo>
                    <a:pt x="71" y="92"/>
                  </a:lnTo>
                  <a:lnTo>
                    <a:pt x="0" y="13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6" name="Freeform 372">
              <a:extLst>
                <a:ext uri="{FF2B5EF4-FFF2-40B4-BE49-F238E27FC236}">
                  <a16:creationId xmlns:a16="http://schemas.microsoft.com/office/drawing/2014/main" id="{340D0C98-0A2D-A773-E1B4-4F825D7218D1}"/>
                </a:ext>
              </a:extLst>
            </p:cNvPr>
            <p:cNvSpPr>
              <a:spLocks noChangeAspect="1"/>
            </p:cNvSpPr>
            <p:nvPr/>
          </p:nvSpPr>
          <p:spPr bwMode="auto">
            <a:xfrm>
              <a:off x="5011738" y="3886254"/>
              <a:ext cx="155575" cy="203200"/>
            </a:xfrm>
            <a:custGeom>
              <a:avLst/>
              <a:gdLst>
                <a:gd name="T0" fmla="*/ 0 w 227"/>
                <a:gd name="T1" fmla="*/ 88134 h 254"/>
                <a:gd name="T2" fmla="*/ 19133 w 227"/>
                <a:gd name="T3" fmla="*/ 132228 h 254"/>
                <a:gd name="T4" fmla="*/ 38292 w 227"/>
                <a:gd name="T5" fmla="*/ 132228 h 254"/>
                <a:gd name="T6" fmla="*/ 76558 w 227"/>
                <a:gd name="T7" fmla="*/ 88134 h 254"/>
                <a:gd name="T8" fmla="*/ 76558 w 227"/>
                <a:gd name="T9" fmla="*/ 88134 h 254"/>
                <a:gd name="T10" fmla="*/ 95718 w 227"/>
                <a:gd name="T11" fmla="*/ 44094 h 254"/>
                <a:gd name="T12" fmla="*/ 95718 w 227"/>
                <a:gd name="T13" fmla="*/ 44094 h 254"/>
                <a:gd name="T14" fmla="*/ 76558 w 227"/>
                <a:gd name="T15" fmla="*/ 0 h 254"/>
                <a:gd name="T16" fmla="*/ 57425 w 227"/>
                <a:gd name="T17" fmla="*/ 0 h 254"/>
                <a:gd name="T18" fmla="*/ 57425 w 227"/>
                <a:gd name="T19" fmla="*/ 0 h 254"/>
                <a:gd name="T20" fmla="*/ 57425 w 227"/>
                <a:gd name="T21" fmla="*/ 0 h 254"/>
                <a:gd name="T22" fmla="*/ 38292 w 227"/>
                <a:gd name="T23" fmla="*/ 44094 h 254"/>
                <a:gd name="T24" fmla="*/ 57425 w 227"/>
                <a:gd name="T25" fmla="*/ 44094 h 254"/>
                <a:gd name="T26" fmla="*/ 38292 w 227"/>
                <a:gd name="T27" fmla="*/ 88134 h 254"/>
                <a:gd name="T28" fmla="*/ 0 w 227"/>
                <a:gd name="T29" fmla="*/ 88134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54"/>
                <a:gd name="T47" fmla="*/ 227 w 227"/>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54">
                  <a:moveTo>
                    <a:pt x="0" y="179"/>
                  </a:moveTo>
                  <a:lnTo>
                    <a:pt x="31" y="254"/>
                  </a:lnTo>
                  <a:lnTo>
                    <a:pt x="84" y="241"/>
                  </a:lnTo>
                  <a:lnTo>
                    <a:pt x="168" y="179"/>
                  </a:lnTo>
                  <a:lnTo>
                    <a:pt x="167" y="149"/>
                  </a:lnTo>
                  <a:lnTo>
                    <a:pt x="222" y="94"/>
                  </a:lnTo>
                  <a:lnTo>
                    <a:pt x="227" y="75"/>
                  </a:lnTo>
                  <a:lnTo>
                    <a:pt x="195" y="41"/>
                  </a:lnTo>
                  <a:lnTo>
                    <a:pt x="126" y="0"/>
                  </a:lnTo>
                  <a:lnTo>
                    <a:pt x="108" y="0"/>
                  </a:lnTo>
                  <a:lnTo>
                    <a:pt x="118" y="24"/>
                  </a:lnTo>
                  <a:lnTo>
                    <a:pt x="93" y="68"/>
                  </a:lnTo>
                  <a:lnTo>
                    <a:pt x="108" y="89"/>
                  </a:lnTo>
                  <a:lnTo>
                    <a:pt x="86" y="150"/>
                  </a:lnTo>
                  <a:lnTo>
                    <a:pt x="0" y="179"/>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7" name="Freeform 395">
              <a:extLst>
                <a:ext uri="{FF2B5EF4-FFF2-40B4-BE49-F238E27FC236}">
                  <a16:creationId xmlns:a16="http://schemas.microsoft.com/office/drawing/2014/main" id="{EA9E8048-7D7C-8FF8-1BAA-A3D74E4D87A9}"/>
                </a:ext>
              </a:extLst>
            </p:cNvPr>
            <p:cNvSpPr>
              <a:spLocks noChangeAspect="1"/>
            </p:cNvSpPr>
            <p:nvPr/>
          </p:nvSpPr>
          <p:spPr bwMode="auto">
            <a:xfrm>
              <a:off x="4654550" y="3698929"/>
              <a:ext cx="430213" cy="412750"/>
            </a:xfrm>
            <a:custGeom>
              <a:avLst/>
              <a:gdLst>
                <a:gd name="T0" fmla="*/ 0 w 618"/>
                <a:gd name="T1" fmla="*/ 90210 h 514"/>
                <a:gd name="T2" fmla="*/ 21074 w 618"/>
                <a:gd name="T3" fmla="*/ 45105 h 514"/>
                <a:gd name="T4" fmla="*/ 21074 w 618"/>
                <a:gd name="T5" fmla="*/ 45105 h 514"/>
                <a:gd name="T6" fmla="*/ 42148 w 618"/>
                <a:gd name="T7" fmla="*/ 45105 h 514"/>
                <a:gd name="T8" fmla="*/ 63222 w 618"/>
                <a:gd name="T9" fmla="*/ 0 h 514"/>
                <a:gd name="T10" fmla="*/ 42148 w 618"/>
                <a:gd name="T11" fmla="*/ 0 h 514"/>
                <a:gd name="T12" fmla="*/ 63222 w 618"/>
                <a:gd name="T13" fmla="*/ 0 h 514"/>
                <a:gd name="T14" fmla="*/ 147490 w 618"/>
                <a:gd name="T15" fmla="*/ 0 h 514"/>
                <a:gd name="T16" fmla="*/ 147490 w 618"/>
                <a:gd name="T17" fmla="*/ 45105 h 514"/>
                <a:gd name="T18" fmla="*/ 168565 w 618"/>
                <a:gd name="T19" fmla="*/ 45105 h 514"/>
                <a:gd name="T20" fmla="*/ 168565 w 618"/>
                <a:gd name="T21" fmla="*/ 45105 h 514"/>
                <a:gd name="T22" fmla="*/ 189639 w 618"/>
                <a:gd name="T23" fmla="*/ 45105 h 514"/>
                <a:gd name="T24" fmla="*/ 210713 w 618"/>
                <a:gd name="T25" fmla="*/ 45105 h 514"/>
                <a:gd name="T26" fmla="*/ 252861 w 618"/>
                <a:gd name="T27" fmla="*/ 135315 h 514"/>
                <a:gd name="T28" fmla="*/ 252861 w 618"/>
                <a:gd name="T29" fmla="*/ 135315 h 514"/>
                <a:gd name="T30" fmla="*/ 273907 w 618"/>
                <a:gd name="T31" fmla="*/ 180420 h 514"/>
                <a:gd name="T32" fmla="*/ 316055 w 618"/>
                <a:gd name="T33" fmla="*/ 180420 h 514"/>
                <a:gd name="T34" fmla="*/ 337129 w 618"/>
                <a:gd name="T35" fmla="*/ 225525 h 514"/>
                <a:gd name="T36" fmla="*/ 316055 w 618"/>
                <a:gd name="T37" fmla="*/ 225525 h 514"/>
                <a:gd name="T38" fmla="*/ 273907 w 618"/>
                <a:gd name="T39" fmla="*/ 270630 h 514"/>
                <a:gd name="T40" fmla="*/ 231787 w 618"/>
                <a:gd name="T41" fmla="*/ 270630 h 514"/>
                <a:gd name="T42" fmla="*/ 189639 w 618"/>
                <a:gd name="T43" fmla="*/ 360841 h 514"/>
                <a:gd name="T44" fmla="*/ 189639 w 618"/>
                <a:gd name="T45" fmla="*/ 315736 h 514"/>
                <a:gd name="T46" fmla="*/ 168565 w 618"/>
                <a:gd name="T47" fmla="*/ 315736 h 514"/>
                <a:gd name="T48" fmla="*/ 126416 w 618"/>
                <a:gd name="T49" fmla="*/ 315736 h 514"/>
                <a:gd name="T50" fmla="*/ 105342 w 618"/>
                <a:gd name="T51" fmla="*/ 270630 h 514"/>
                <a:gd name="T52" fmla="*/ 84296 w 618"/>
                <a:gd name="T53" fmla="*/ 225525 h 514"/>
                <a:gd name="T54" fmla="*/ 63222 w 618"/>
                <a:gd name="T55" fmla="*/ 180420 h 514"/>
                <a:gd name="T56" fmla="*/ 0 w 618"/>
                <a:gd name="T57" fmla="*/ 9021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514"/>
                <a:gd name="T89" fmla="*/ 618 w 61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514">
                  <a:moveTo>
                    <a:pt x="0" y="136"/>
                  </a:moveTo>
                  <a:lnTo>
                    <a:pt x="9" y="91"/>
                  </a:lnTo>
                  <a:lnTo>
                    <a:pt x="41" y="101"/>
                  </a:lnTo>
                  <a:lnTo>
                    <a:pt x="81" y="72"/>
                  </a:lnTo>
                  <a:lnTo>
                    <a:pt x="98" y="54"/>
                  </a:lnTo>
                  <a:lnTo>
                    <a:pt x="65" y="23"/>
                  </a:lnTo>
                  <a:lnTo>
                    <a:pt x="132" y="0"/>
                  </a:lnTo>
                  <a:lnTo>
                    <a:pt x="264" y="61"/>
                  </a:lnTo>
                  <a:lnTo>
                    <a:pt x="265" y="81"/>
                  </a:lnTo>
                  <a:lnTo>
                    <a:pt x="296" y="96"/>
                  </a:lnTo>
                  <a:lnTo>
                    <a:pt x="325" y="111"/>
                  </a:lnTo>
                  <a:lnTo>
                    <a:pt x="350" y="101"/>
                  </a:lnTo>
                  <a:lnTo>
                    <a:pt x="404" y="118"/>
                  </a:lnTo>
                  <a:lnTo>
                    <a:pt x="475" y="234"/>
                  </a:lnTo>
                  <a:lnTo>
                    <a:pt x="483" y="244"/>
                  </a:lnTo>
                  <a:lnTo>
                    <a:pt x="510" y="287"/>
                  </a:lnTo>
                  <a:lnTo>
                    <a:pt x="603" y="300"/>
                  </a:lnTo>
                  <a:lnTo>
                    <a:pt x="618" y="321"/>
                  </a:lnTo>
                  <a:lnTo>
                    <a:pt x="596" y="382"/>
                  </a:lnTo>
                  <a:lnTo>
                    <a:pt x="510" y="411"/>
                  </a:lnTo>
                  <a:lnTo>
                    <a:pt x="417" y="432"/>
                  </a:lnTo>
                  <a:lnTo>
                    <a:pt x="342" y="514"/>
                  </a:lnTo>
                  <a:lnTo>
                    <a:pt x="342" y="483"/>
                  </a:lnTo>
                  <a:lnTo>
                    <a:pt x="288" y="463"/>
                  </a:lnTo>
                  <a:lnTo>
                    <a:pt x="235" y="491"/>
                  </a:lnTo>
                  <a:lnTo>
                    <a:pt x="182" y="396"/>
                  </a:lnTo>
                  <a:lnTo>
                    <a:pt x="139" y="361"/>
                  </a:lnTo>
                  <a:lnTo>
                    <a:pt x="111" y="265"/>
                  </a:lnTo>
                  <a:lnTo>
                    <a:pt x="0" y="136"/>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8" name="Freeform 417">
              <a:extLst>
                <a:ext uri="{FF2B5EF4-FFF2-40B4-BE49-F238E27FC236}">
                  <a16:creationId xmlns:a16="http://schemas.microsoft.com/office/drawing/2014/main" id="{E09EADC9-DDFF-4EB7-97AE-5114324219A8}"/>
                </a:ext>
              </a:extLst>
            </p:cNvPr>
            <p:cNvSpPr>
              <a:spLocks noChangeAspect="1"/>
            </p:cNvSpPr>
            <p:nvPr/>
          </p:nvSpPr>
          <p:spPr bwMode="auto">
            <a:xfrm>
              <a:off x="4672013" y="3565579"/>
              <a:ext cx="142875" cy="130175"/>
            </a:xfrm>
            <a:custGeom>
              <a:avLst/>
              <a:gdLst>
                <a:gd name="T0" fmla="*/ 0 w 210"/>
                <a:gd name="T1" fmla="*/ 87841 h 163"/>
                <a:gd name="T2" fmla="*/ 18935 w 210"/>
                <a:gd name="T3" fmla="*/ 87841 h 163"/>
                <a:gd name="T4" fmla="*/ 18935 w 210"/>
                <a:gd name="T5" fmla="*/ 43920 h 163"/>
                <a:gd name="T6" fmla="*/ 18935 w 210"/>
                <a:gd name="T7" fmla="*/ 43920 h 163"/>
                <a:gd name="T8" fmla="*/ 18935 w 210"/>
                <a:gd name="T9" fmla="*/ 0 h 163"/>
                <a:gd name="T10" fmla="*/ 18935 w 210"/>
                <a:gd name="T11" fmla="*/ 0 h 163"/>
                <a:gd name="T12" fmla="*/ 94723 w 210"/>
                <a:gd name="T13" fmla="*/ 0 h 163"/>
                <a:gd name="T14" fmla="*/ 75763 w 210"/>
                <a:gd name="T15" fmla="*/ 0 h 163"/>
                <a:gd name="T16" fmla="*/ 75763 w 210"/>
                <a:gd name="T17" fmla="*/ 43920 h 163"/>
                <a:gd name="T18" fmla="*/ 37894 w 210"/>
                <a:gd name="T19" fmla="*/ 87841 h 163"/>
                <a:gd name="T20" fmla="*/ 18935 w 210"/>
                <a:gd name="T21" fmla="*/ 87841 h 163"/>
                <a:gd name="T22" fmla="*/ 0 w 210"/>
                <a:gd name="T23" fmla="*/ 8784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3"/>
                <a:gd name="T38" fmla="*/ 210 w 210"/>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3">
                  <a:moveTo>
                    <a:pt x="0" y="149"/>
                  </a:moveTo>
                  <a:lnTo>
                    <a:pt x="4" y="133"/>
                  </a:lnTo>
                  <a:lnTo>
                    <a:pt x="34" y="99"/>
                  </a:lnTo>
                  <a:lnTo>
                    <a:pt x="17" y="82"/>
                  </a:lnTo>
                  <a:lnTo>
                    <a:pt x="16" y="41"/>
                  </a:lnTo>
                  <a:lnTo>
                    <a:pt x="34" y="10"/>
                  </a:lnTo>
                  <a:lnTo>
                    <a:pt x="210" y="0"/>
                  </a:lnTo>
                  <a:lnTo>
                    <a:pt x="177" y="26"/>
                  </a:lnTo>
                  <a:lnTo>
                    <a:pt x="166" y="89"/>
                  </a:lnTo>
                  <a:lnTo>
                    <a:pt x="95" y="128"/>
                  </a:lnTo>
                  <a:lnTo>
                    <a:pt x="33" y="163"/>
                  </a:lnTo>
                  <a:lnTo>
                    <a:pt x="0" y="149"/>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89" name="Freeform 420">
              <a:extLst>
                <a:ext uri="{FF2B5EF4-FFF2-40B4-BE49-F238E27FC236}">
                  <a16:creationId xmlns:a16="http://schemas.microsoft.com/office/drawing/2014/main" id="{4A023F6B-CFF3-D4A7-22B9-EF081C3782E0}"/>
                </a:ext>
              </a:extLst>
            </p:cNvPr>
            <p:cNvSpPr>
              <a:spLocks noChangeAspect="1"/>
            </p:cNvSpPr>
            <p:nvPr/>
          </p:nvSpPr>
          <p:spPr bwMode="auto">
            <a:xfrm>
              <a:off x="4992688" y="3854504"/>
              <a:ext cx="106363" cy="85725"/>
            </a:xfrm>
            <a:custGeom>
              <a:avLst/>
              <a:gdLst>
                <a:gd name="T0" fmla="*/ 0 w 153"/>
                <a:gd name="T1" fmla="*/ 46752 h 106"/>
                <a:gd name="T2" fmla="*/ 20474 w 153"/>
                <a:gd name="T3" fmla="*/ 46752 h 106"/>
                <a:gd name="T4" fmla="*/ 20474 w 153"/>
                <a:gd name="T5" fmla="*/ 46752 h 106"/>
                <a:gd name="T6" fmla="*/ 40977 w 153"/>
                <a:gd name="T7" fmla="*/ 46752 h 106"/>
                <a:gd name="T8" fmla="*/ 61452 w 153"/>
                <a:gd name="T9" fmla="*/ 0 h 106"/>
                <a:gd name="T10" fmla="*/ 81926 w 153"/>
                <a:gd name="T11" fmla="*/ 46752 h 106"/>
                <a:gd name="T12" fmla="*/ 61452 w 153"/>
                <a:gd name="T13" fmla="*/ 46752 h 106"/>
                <a:gd name="T14" fmla="*/ 61452 w 153"/>
                <a:gd name="T15" fmla="*/ 46752 h 106"/>
                <a:gd name="T16" fmla="*/ 61452 w 153"/>
                <a:gd name="T17" fmla="*/ 93560 h 106"/>
                <a:gd name="T18" fmla="*/ 20474 w 153"/>
                <a:gd name="T19" fmla="*/ 93560 h 106"/>
                <a:gd name="T20" fmla="*/ 0 w 153"/>
                <a:gd name="T21" fmla="*/ 4675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06"/>
                <a:gd name="T35" fmla="*/ 153 w 15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06">
                  <a:moveTo>
                    <a:pt x="0" y="50"/>
                  </a:moveTo>
                  <a:lnTo>
                    <a:pt x="7" y="47"/>
                  </a:lnTo>
                  <a:lnTo>
                    <a:pt x="20" y="64"/>
                  </a:lnTo>
                  <a:lnTo>
                    <a:pt x="86" y="62"/>
                  </a:lnTo>
                  <a:lnTo>
                    <a:pt x="145" y="0"/>
                  </a:lnTo>
                  <a:lnTo>
                    <a:pt x="153" y="38"/>
                  </a:lnTo>
                  <a:lnTo>
                    <a:pt x="135" y="38"/>
                  </a:lnTo>
                  <a:lnTo>
                    <a:pt x="145" y="62"/>
                  </a:lnTo>
                  <a:lnTo>
                    <a:pt x="120" y="106"/>
                  </a:lnTo>
                  <a:lnTo>
                    <a:pt x="27" y="93"/>
                  </a:lnTo>
                  <a:lnTo>
                    <a:pt x="0" y="50"/>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0" name="Freeform 421">
              <a:extLst>
                <a:ext uri="{FF2B5EF4-FFF2-40B4-BE49-F238E27FC236}">
                  <a16:creationId xmlns:a16="http://schemas.microsoft.com/office/drawing/2014/main" id="{E3F2A038-5F5E-D414-FF3A-0C1708C468CF}"/>
                </a:ext>
              </a:extLst>
            </p:cNvPr>
            <p:cNvSpPr>
              <a:spLocks noChangeAspect="1"/>
            </p:cNvSpPr>
            <p:nvPr/>
          </p:nvSpPr>
          <p:spPr bwMode="auto">
            <a:xfrm>
              <a:off x="4095750" y="3568754"/>
              <a:ext cx="82550" cy="179387"/>
            </a:xfrm>
            <a:custGeom>
              <a:avLst/>
              <a:gdLst>
                <a:gd name="T0" fmla="*/ 0 w 116"/>
                <a:gd name="T1" fmla="*/ 95777 h 221"/>
                <a:gd name="T2" fmla="*/ 23089 w 116"/>
                <a:gd name="T3" fmla="*/ 95777 h 221"/>
                <a:gd name="T4" fmla="*/ 23089 w 116"/>
                <a:gd name="T5" fmla="*/ 47889 h 221"/>
                <a:gd name="T6" fmla="*/ 69298 w 116"/>
                <a:gd name="T7" fmla="*/ 0 h 221"/>
                <a:gd name="T8" fmla="*/ 46209 w 116"/>
                <a:gd name="T9" fmla="*/ 47889 h 221"/>
                <a:gd name="T10" fmla="*/ 69298 w 116"/>
                <a:gd name="T11" fmla="*/ 47889 h 221"/>
                <a:gd name="T12" fmla="*/ 46209 w 116"/>
                <a:gd name="T13" fmla="*/ 95777 h 221"/>
                <a:gd name="T14" fmla="*/ 69298 w 116"/>
                <a:gd name="T15" fmla="*/ 143666 h 221"/>
                <a:gd name="T16" fmla="*/ 46209 w 116"/>
                <a:gd name="T17" fmla="*/ 191555 h 221"/>
                <a:gd name="T18" fmla="*/ 23089 w 116"/>
                <a:gd name="T19" fmla="*/ 143666 h 221"/>
                <a:gd name="T20" fmla="*/ 0 w 116"/>
                <a:gd name="T21" fmla="*/ 9577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221"/>
                <a:gd name="T35" fmla="*/ 116 w 116"/>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221">
                  <a:moveTo>
                    <a:pt x="0" y="102"/>
                  </a:moveTo>
                  <a:lnTo>
                    <a:pt x="25" y="82"/>
                  </a:lnTo>
                  <a:lnTo>
                    <a:pt x="36" y="3"/>
                  </a:lnTo>
                  <a:lnTo>
                    <a:pt x="109" y="0"/>
                  </a:lnTo>
                  <a:lnTo>
                    <a:pt x="92" y="27"/>
                  </a:lnTo>
                  <a:lnTo>
                    <a:pt x="111" y="61"/>
                  </a:lnTo>
                  <a:lnTo>
                    <a:pt x="70" y="102"/>
                  </a:lnTo>
                  <a:lnTo>
                    <a:pt x="116" y="130"/>
                  </a:lnTo>
                  <a:lnTo>
                    <a:pt x="58" y="221"/>
                  </a:lnTo>
                  <a:lnTo>
                    <a:pt x="51" y="161"/>
                  </a:lnTo>
                  <a:lnTo>
                    <a:pt x="0" y="102"/>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1" name="Freeform 444">
              <a:extLst>
                <a:ext uri="{FF2B5EF4-FFF2-40B4-BE49-F238E27FC236}">
                  <a16:creationId xmlns:a16="http://schemas.microsoft.com/office/drawing/2014/main" id="{3A5AE0AE-8991-D67C-028E-0EF2D12FD402}"/>
                </a:ext>
              </a:extLst>
            </p:cNvPr>
            <p:cNvSpPr>
              <a:spLocks noChangeAspect="1"/>
            </p:cNvSpPr>
            <p:nvPr/>
          </p:nvSpPr>
          <p:spPr bwMode="auto">
            <a:xfrm>
              <a:off x="4833938" y="4029129"/>
              <a:ext cx="198438" cy="153987"/>
            </a:xfrm>
            <a:custGeom>
              <a:avLst/>
              <a:gdLst>
                <a:gd name="T0" fmla="*/ 0 w 283"/>
                <a:gd name="T1" fmla="*/ 91423 h 191"/>
                <a:gd name="T2" fmla="*/ 43727 w 283"/>
                <a:gd name="T3" fmla="*/ 91423 h 191"/>
                <a:gd name="T4" fmla="*/ 43727 w 283"/>
                <a:gd name="T5" fmla="*/ 45711 h 191"/>
                <a:gd name="T6" fmla="*/ 43727 w 283"/>
                <a:gd name="T7" fmla="*/ 45711 h 191"/>
                <a:gd name="T8" fmla="*/ 87425 w 283"/>
                <a:gd name="T9" fmla="*/ 0 h 191"/>
                <a:gd name="T10" fmla="*/ 153016 w 283"/>
                <a:gd name="T11" fmla="*/ 0 h 191"/>
                <a:gd name="T12" fmla="*/ 174851 w 283"/>
                <a:gd name="T13" fmla="*/ 45711 h 191"/>
                <a:gd name="T14" fmla="*/ 153016 w 283"/>
                <a:gd name="T15" fmla="*/ 45711 h 191"/>
                <a:gd name="T16" fmla="*/ 87425 w 283"/>
                <a:gd name="T17" fmla="*/ 91423 h 191"/>
                <a:gd name="T18" fmla="*/ 0 w 283"/>
                <a:gd name="T19" fmla="*/ 9142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91"/>
                <a:gd name="T32" fmla="*/ 283 w 283"/>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91">
                  <a:moveTo>
                    <a:pt x="0" y="191"/>
                  </a:moveTo>
                  <a:lnTo>
                    <a:pt x="75" y="148"/>
                  </a:lnTo>
                  <a:lnTo>
                    <a:pt x="62" y="127"/>
                  </a:lnTo>
                  <a:lnTo>
                    <a:pt x="84" y="103"/>
                  </a:lnTo>
                  <a:lnTo>
                    <a:pt x="159" y="21"/>
                  </a:lnTo>
                  <a:lnTo>
                    <a:pt x="252" y="0"/>
                  </a:lnTo>
                  <a:lnTo>
                    <a:pt x="283" y="75"/>
                  </a:lnTo>
                  <a:lnTo>
                    <a:pt x="258" y="103"/>
                  </a:lnTo>
                  <a:lnTo>
                    <a:pt x="150" y="154"/>
                  </a:lnTo>
                  <a:lnTo>
                    <a:pt x="0" y="19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2" name="Freeform 445">
              <a:extLst>
                <a:ext uri="{FF2B5EF4-FFF2-40B4-BE49-F238E27FC236}">
                  <a16:creationId xmlns:a16="http://schemas.microsoft.com/office/drawing/2014/main" id="{17C03EA7-AAC7-659E-4393-032651FDA18D}"/>
                </a:ext>
              </a:extLst>
            </p:cNvPr>
            <p:cNvSpPr>
              <a:spLocks noChangeAspect="1"/>
            </p:cNvSpPr>
            <p:nvPr/>
          </p:nvSpPr>
          <p:spPr bwMode="auto">
            <a:xfrm>
              <a:off x="4818063" y="4070404"/>
              <a:ext cx="77788" cy="112712"/>
            </a:xfrm>
            <a:custGeom>
              <a:avLst/>
              <a:gdLst>
                <a:gd name="T0" fmla="*/ 0 w 107"/>
                <a:gd name="T1" fmla="*/ 0 h 139"/>
                <a:gd name="T2" fmla="*/ 25936 w 107"/>
                <a:gd name="T3" fmla="*/ 93204 h 139"/>
                <a:gd name="T4" fmla="*/ 77807 w 107"/>
                <a:gd name="T5" fmla="*/ 46573 h 139"/>
                <a:gd name="T6" fmla="*/ 51871 w 107"/>
                <a:gd name="T7" fmla="*/ 46573 h 139"/>
                <a:gd name="T8" fmla="*/ 77807 w 107"/>
                <a:gd name="T9" fmla="*/ 0 h 139"/>
                <a:gd name="T10" fmla="*/ 77807 w 107"/>
                <a:gd name="T11" fmla="*/ 0 h 139"/>
                <a:gd name="T12" fmla="*/ 51871 w 107"/>
                <a:gd name="T13" fmla="*/ 0 h 139"/>
                <a:gd name="T14" fmla="*/ 0 w 107"/>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9"/>
                <a:gd name="T26" fmla="*/ 107 w 10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9">
                  <a:moveTo>
                    <a:pt x="0" y="28"/>
                  </a:moveTo>
                  <a:lnTo>
                    <a:pt x="23" y="139"/>
                  </a:lnTo>
                  <a:lnTo>
                    <a:pt x="98" y="96"/>
                  </a:lnTo>
                  <a:lnTo>
                    <a:pt x="85" y="75"/>
                  </a:lnTo>
                  <a:lnTo>
                    <a:pt x="107" y="51"/>
                  </a:lnTo>
                  <a:lnTo>
                    <a:pt x="107" y="20"/>
                  </a:lnTo>
                  <a:lnTo>
                    <a:pt x="53" y="0"/>
                  </a:lnTo>
                  <a:lnTo>
                    <a:pt x="0" y="28"/>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3" name="Freeform 465">
              <a:extLst>
                <a:ext uri="{FF2B5EF4-FFF2-40B4-BE49-F238E27FC236}">
                  <a16:creationId xmlns:a16="http://schemas.microsoft.com/office/drawing/2014/main" id="{808EF8ED-CBA8-7660-74F8-2A27048CB725}"/>
                </a:ext>
              </a:extLst>
            </p:cNvPr>
            <p:cNvSpPr>
              <a:spLocks noChangeAspect="1"/>
            </p:cNvSpPr>
            <p:nvPr/>
          </p:nvSpPr>
          <p:spPr bwMode="auto">
            <a:xfrm>
              <a:off x="4860925" y="3775129"/>
              <a:ext cx="38100" cy="12700"/>
            </a:xfrm>
            <a:custGeom>
              <a:avLst/>
              <a:gdLst>
                <a:gd name="T0" fmla="*/ 0 w 54"/>
                <a:gd name="T1" fmla="*/ 0 h 15"/>
                <a:gd name="T2" fmla="*/ 21827 w 54"/>
                <a:gd name="T3" fmla="*/ 0 h 15"/>
                <a:gd name="T4" fmla="*/ 43654 w 54"/>
                <a:gd name="T5" fmla="*/ 0 h 15"/>
                <a:gd name="T6" fmla="*/ 0 w 54"/>
                <a:gd name="T7" fmla="*/ 0 h 15"/>
                <a:gd name="T8" fmla="*/ 0 60000 65536"/>
                <a:gd name="T9" fmla="*/ 0 60000 65536"/>
                <a:gd name="T10" fmla="*/ 0 60000 65536"/>
                <a:gd name="T11" fmla="*/ 0 60000 65536"/>
                <a:gd name="T12" fmla="*/ 0 w 54"/>
                <a:gd name="T13" fmla="*/ 0 h 15"/>
                <a:gd name="T14" fmla="*/ 54 w 54"/>
                <a:gd name="T15" fmla="*/ 15 h 15"/>
              </a:gdLst>
              <a:ahLst/>
              <a:cxnLst>
                <a:cxn ang="T8">
                  <a:pos x="T0" y="T1"/>
                </a:cxn>
                <a:cxn ang="T9">
                  <a:pos x="T2" y="T3"/>
                </a:cxn>
                <a:cxn ang="T10">
                  <a:pos x="T4" y="T5"/>
                </a:cxn>
                <a:cxn ang="T11">
                  <a:pos x="T6" y="T7"/>
                </a:cxn>
              </a:cxnLst>
              <a:rect l="T12" t="T13" r="T14" b="T15"/>
              <a:pathLst>
                <a:path w="54" h="15">
                  <a:moveTo>
                    <a:pt x="0" y="0"/>
                  </a:moveTo>
                  <a:lnTo>
                    <a:pt x="29" y="15"/>
                  </a:lnTo>
                  <a:lnTo>
                    <a:pt x="54" y="5"/>
                  </a:lnTo>
                  <a:lnTo>
                    <a:pt x="0" y="0"/>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4" name="Freeform 466">
              <a:extLst>
                <a:ext uri="{FF2B5EF4-FFF2-40B4-BE49-F238E27FC236}">
                  <a16:creationId xmlns:a16="http://schemas.microsoft.com/office/drawing/2014/main" id="{5DD5664D-C199-8D19-D58D-89CBCD5B8F93}"/>
                </a:ext>
              </a:extLst>
            </p:cNvPr>
            <p:cNvSpPr>
              <a:spLocks noChangeAspect="1"/>
            </p:cNvSpPr>
            <p:nvPr/>
          </p:nvSpPr>
          <p:spPr bwMode="auto">
            <a:xfrm>
              <a:off x="4641850" y="3671941"/>
              <a:ext cx="31750" cy="101600"/>
            </a:xfrm>
            <a:custGeom>
              <a:avLst/>
              <a:gdLst>
                <a:gd name="T0" fmla="*/ 0 w 46"/>
                <a:gd name="T1" fmla="*/ 0 h 125"/>
                <a:gd name="T2" fmla="*/ 22136 w 46"/>
                <a:gd name="T3" fmla="*/ 46979 h 125"/>
                <a:gd name="T4" fmla="*/ 22136 w 46"/>
                <a:gd name="T5" fmla="*/ 46979 h 125"/>
                <a:gd name="T6" fmla="*/ 22136 w 46"/>
                <a:gd name="T7" fmla="*/ 0 h 125"/>
                <a:gd name="T8" fmla="*/ 22136 w 46"/>
                <a:gd name="T9" fmla="*/ 0 h 125"/>
                <a:gd name="T10" fmla="*/ 22136 w 46"/>
                <a:gd name="T11" fmla="*/ 0 h 125"/>
                <a:gd name="T12" fmla="*/ 44272 w 46"/>
                <a:gd name="T13" fmla="*/ 0 h 125"/>
                <a:gd name="T14" fmla="*/ 44272 w 46"/>
                <a:gd name="T15" fmla="*/ 0 h 125"/>
                <a:gd name="T16" fmla="*/ 22136 w 46"/>
                <a:gd name="T17" fmla="*/ 0 h 125"/>
                <a:gd name="T18" fmla="*/ 0 w 4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1"/>
                  </a:moveTo>
                  <a:lnTo>
                    <a:pt x="25" y="125"/>
                  </a:lnTo>
                  <a:lnTo>
                    <a:pt x="28" y="122"/>
                  </a:lnTo>
                  <a:lnTo>
                    <a:pt x="41" y="55"/>
                  </a:lnTo>
                  <a:lnTo>
                    <a:pt x="24" y="60"/>
                  </a:lnTo>
                  <a:lnTo>
                    <a:pt x="28" y="30"/>
                  </a:lnTo>
                  <a:lnTo>
                    <a:pt x="42" y="16"/>
                  </a:lnTo>
                  <a:lnTo>
                    <a:pt x="46" y="0"/>
                  </a:lnTo>
                  <a:lnTo>
                    <a:pt x="31" y="3"/>
                  </a:lnTo>
                  <a:lnTo>
                    <a:pt x="0" y="6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5" name="Freeform 468">
              <a:extLst>
                <a:ext uri="{FF2B5EF4-FFF2-40B4-BE49-F238E27FC236}">
                  <a16:creationId xmlns:a16="http://schemas.microsoft.com/office/drawing/2014/main" id="{86EB5425-1759-81D7-F2E8-DE1B54437C42}"/>
                </a:ext>
              </a:extLst>
            </p:cNvPr>
            <p:cNvSpPr>
              <a:spLocks noChangeAspect="1"/>
            </p:cNvSpPr>
            <p:nvPr/>
          </p:nvSpPr>
          <p:spPr bwMode="auto">
            <a:xfrm>
              <a:off x="4657725" y="3667179"/>
              <a:ext cx="88900" cy="112712"/>
            </a:xfrm>
            <a:custGeom>
              <a:avLst/>
              <a:gdLst>
                <a:gd name="T0" fmla="*/ 0 w 127"/>
                <a:gd name="T1" fmla="*/ 101662 h 137"/>
                <a:gd name="T2" fmla="*/ 21652 w 127"/>
                <a:gd name="T3" fmla="*/ 50800 h 137"/>
                <a:gd name="T4" fmla="*/ 21652 w 127"/>
                <a:gd name="T5" fmla="*/ 50800 h 137"/>
                <a:gd name="T6" fmla="*/ 21652 w 127"/>
                <a:gd name="T7" fmla="*/ 50800 h 137"/>
                <a:gd name="T8" fmla="*/ 64928 w 127"/>
                <a:gd name="T9" fmla="*/ 0 h 137"/>
                <a:gd name="T10" fmla="*/ 64928 w 127"/>
                <a:gd name="T11" fmla="*/ 50800 h 137"/>
                <a:gd name="T12" fmla="*/ 43276 w 127"/>
                <a:gd name="T13" fmla="*/ 50800 h 137"/>
                <a:gd name="T14" fmla="*/ 43276 w 127"/>
                <a:gd name="T15" fmla="*/ 101662 h 137"/>
                <a:gd name="T16" fmla="*/ 43276 w 127"/>
                <a:gd name="T17" fmla="*/ 101662 h 137"/>
                <a:gd name="T18" fmla="*/ 21652 w 127"/>
                <a:gd name="T19" fmla="*/ 152462 h 137"/>
                <a:gd name="T20" fmla="*/ 21652 w 127"/>
                <a:gd name="T21" fmla="*/ 101662 h 137"/>
                <a:gd name="T22" fmla="*/ 21652 w 127"/>
                <a:gd name="T23" fmla="*/ 50800 h 137"/>
                <a:gd name="T24" fmla="*/ 0 w 127"/>
                <a:gd name="T25" fmla="*/ 101662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0" y="65"/>
                  </a:moveTo>
                  <a:lnTo>
                    <a:pt x="4" y="35"/>
                  </a:lnTo>
                  <a:lnTo>
                    <a:pt x="18" y="21"/>
                  </a:lnTo>
                  <a:lnTo>
                    <a:pt x="51" y="35"/>
                  </a:lnTo>
                  <a:lnTo>
                    <a:pt x="113" y="0"/>
                  </a:lnTo>
                  <a:lnTo>
                    <a:pt x="127" y="36"/>
                  </a:lnTo>
                  <a:lnTo>
                    <a:pt x="60" y="59"/>
                  </a:lnTo>
                  <a:lnTo>
                    <a:pt x="93" y="90"/>
                  </a:lnTo>
                  <a:lnTo>
                    <a:pt x="76" y="108"/>
                  </a:lnTo>
                  <a:lnTo>
                    <a:pt x="36" y="137"/>
                  </a:lnTo>
                  <a:lnTo>
                    <a:pt x="4" y="127"/>
                  </a:lnTo>
                  <a:lnTo>
                    <a:pt x="17" y="60"/>
                  </a:lnTo>
                  <a:lnTo>
                    <a:pt x="0" y="65"/>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6" name="Freeform 470">
              <a:extLst>
                <a:ext uri="{FF2B5EF4-FFF2-40B4-BE49-F238E27FC236}">
                  <a16:creationId xmlns:a16="http://schemas.microsoft.com/office/drawing/2014/main" id="{F431F22F-264E-27AA-0E69-6990ED3D63C8}"/>
                </a:ext>
              </a:extLst>
            </p:cNvPr>
            <p:cNvSpPr>
              <a:spLocks noChangeAspect="1"/>
            </p:cNvSpPr>
            <p:nvPr/>
          </p:nvSpPr>
          <p:spPr bwMode="auto">
            <a:xfrm>
              <a:off x="4899025" y="3756079"/>
              <a:ext cx="36513" cy="34925"/>
            </a:xfrm>
            <a:custGeom>
              <a:avLst/>
              <a:gdLst>
                <a:gd name="T0" fmla="*/ 0 w 54"/>
                <a:gd name="T1" fmla="*/ 0 h 46"/>
                <a:gd name="T2" fmla="*/ 18411 w 54"/>
                <a:gd name="T3" fmla="*/ 0 h 46"/>
                <a:gd name="T4" fmla="*/ 36821 w 54"/>
                <a:gd name="T5" fmla="*/ 0 h 46"/>
                <a:gd name="T6" fmla="*/ 0 w 54"/>
                <a:gd name="T7" fmla="*/ 0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29"/>
                  </a:moveTo>
                  <a:lnTo>
                    <a:pt x="43" y="0"/>
                  </a:lnTo>
                  <a:lnTo>
                    <a:pt x="54" y="46"/>
                  </a:lnTo>
                  <a:lnTo>
                    <a:pt x="0" y="29"/>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7" name="Freeform 471">
              <a:extLst>
                <a:ext uri="{FF2B5EF4-FFF2-40B4-BE49-F238E27FC236}">
                  <a16:creationId xmlns:a16="http://schemas.microsoft.com/office/drawing/2014/main" id="{1C6D3986-0EF0-082D-F229-87145C6AA9F1}"/>
                </a:ext>
              </a:extLst>
            </p:cNvPr>
            <p:cNvSpPr>
              <a:spLocks noChangeAspect="1"/>
            </p:cNvSpPr>
            <p:nvPr/>
          </p:nvSpPr>
          <p:spPr bwMode="auto">
            <a:xfrm>
              <a:off x="4664075" y="3632254"/>
              <a:ext cx="31750" cy="42862"/>
            </a:xfrm>
            <a:custGeom>
              <a:avLst/>
              <a:gdLst>
                <a:gd name="T0" fmla="*/ 0 w 45"/>
                <a:gd name="T1" fmla="*/ 43384 h 54"/>
                <a:gd name="T2" fmla="*/ 23365 w 45"/>
                <a:gd name="T3" fmla="*/ 43384 h 54"/>
                <a:gd name="T4" fmla="*/ 23365 w 45"/>
                <a:gd name="T5" fmla="*/ 43384 h 54"/>
                <a:gd name="T6" fmla="*/ 23365 w 45"/>
                <a:gd name="T7" fmla="*/ 0 h 54"/>
                <a:gd name="T8" fmla="*/ 0 w 45"/>
                <a:gd name="T9" fmla="*/ 43384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0" y="54"/>
                  </a:moveTo>
                  <a:lnTo>
                    <a:pt x="15" y="51"/>
                  </a:lnTo>
                  <a:lnTo>
                    <a:pt x="45" y="17"/>
                  </a:lnTo>
                  <a:lnTo>
                    <a:pt x="28" y="0"/>
                  </a:lnTo>
                  <a:lnTo>
                    <a:pt x="0" y="54"/>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8" name="Freeform 473">
              <a:extLst>
                <a:ext uri="{FF2B5EF4-FFF2-40B4-BE49-F238E27FC236}">
                  <a16:creationId xmlns:a16="http://schemas.microsoft.com/office/drawing/2014/main" id="{D311F810-5224-FA57-98E6-7547CC053702}"/>
                </a:ext>
              </a:extLst>
            </p:cNvPr>
            <p:cNvSpPr>
              <a:spLocks noChangeAspect="1"/>
            </p:cNvSpPr>
            <p:nvPr/>
          </p:nvSpPr>
          <p:spPr bwMode="auto">
            <a:xfrm>
              <a:off x="4137025" y="3675116"/>
              <a:ext cx="322263" cy="342900"/>
            </a:xfrm>
            <a:custGeom>
              <a:avLst/>
              <a:gdLst>
                <a:gd name="T0" fmla="*/ 0 w 460"/>
                <a:gd name="T1" fmla="*/ 140311 h 424"/>
                <a:gd name="T2" fmla="*/ 21903 w 460"/>
                <a:gd name="T3" fmla="*/ 93560 h 424"/>
                <a:gd name="T4" fmla="*/ 43806 w 460"/>
                <a:gd name="T5" fmla="*/ 0 h 424"/>
                <a:gd name="T6" fmla="*/ 87583 w 460"/>
                <a:gd name="T7" fmla="*/ 46752 h 424"/>
                <a:gd name="T8" fmla="*/ 109487 w 460"/>
                <a:gd name="T9" fmla="*/ 46752 h 424"/>
                <a:gd name="T10" fmla="*/ 175196 w 460"/>
                <a:gd name="T11" fmla="*/ 93560 h 424"/>
                <a:gd name="T12" fmla="*/ 175196 w 460"/>
                <a:gd name="T13" fmla="*/ 93560 h 424"/>
                <a:gd name="T14" fmla="*/ 175196 w 460"/>
                <a:gd name="T15" fmla="*/ 46752 h 424"/>
                <a:gd name="T16" fmla="*/ 197099 w 460"/>
                <a:gd name="T17" fmla="*/ 46752 h 424"/>
                <a:gd name="T18" fmla="*/ 262780 w 460"/>
                <a:gd name="T19" fmla="*/ 46752 h 424"/>
                <a:gd name="T20" fmla="*/ 262780 w 460"/>
                <a:gd name="T21" fmla="*/ 93560 h 424"/>
                <a:gd name="T22" fmla="*/ 262780 w 460"/>
                <a:gd name="T23" fmla="*/ 280622 h 424"/>
                <a:gd name="T24" fmla="*/ 262780 w 460"/>
                <a:gd name="T25" fmla="*/ 327373 h 424"/>
                <a:gd name="T26" fmla="*/ 240905 w 460"/>
                <a:gd name="T27" fmla="*/ 327373 h 424"/>
                <a:gd name="T28" fmla="*/ 240905 w 460"/>
                <a:gd name="T29" fmla="*/ 327373 h 424"/>
                <a:gd name="T30" fmla="*/ 109487 w 460"/>
                <a:gd name="T31" fmla="*/ 233814 h 424"/>
                <a:gd name="T32" fmla="*/ 87583 w 460"/>
                <a:gd name="T33" fmla="*/ 233814 h 424"/>
                <a:gd name="T34" fmla="*/ 43806 w 460"/>
                <a:gd name="T35" fmla="*/ 233814 h 424"/>
                <a:gd name="T36" fmla="*/ 0 w 460"/>
                <a:gd name="T37" fmla="*/ 14031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24"/>
                <a:gd name="T59" fmla="*/ 460 w 460"/>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24">
                  <a:moveTo>
                    <a:pt x="0" y="221"/>
                  </a:moveTo>
                  <a:lnTo>
                    <a:pt x="2" y="91"/>
                  </a:lnTo>
                  <a:lnTo>
                    <a:pt x="60" y="0"/>
                  </a:lnTo>
                  <a:lnTo>
                    <a:pt x="169" y="27"/>
                  </a:lnTo>
                  <a:lnTo>
                    <a:pt x="188" y="57"/>
                  </a:lnTo>
                  <a:lnTo>
                    <a:pt x="279" y="91"/>
                  </a:lnTo>
                  <a:lnTo>
                    <a:pt x="307" y="79"/>
                  </a:lnTo>
                  <a:lnTo>
                    <a:pt x="310" y="33"/>
                  </a:lnTo>
                  <a:lnTo>
                    <a:pt x="339" y="11"/>
                  </a:lnTo>
                  <a:lnTo>
                    <a:pt x="460" y="47"/>
                  </a:lnTo>
                  <a:lnTo>
                    <a:pt x="448" y="98"/>
                  </a:lnTo>
                  <a:lnTo>
                    <a:pt x="460" y="348"/>
                  </a:lnTo>
                  <a:lnTo>
                    <a:pt x="460" y="407"/>
                  </a:lnTo>
                  <a:lnTo>
                    <a:pt x="433" y="409"/>
                  </a:lnTo>
                  <a:lnTo>
                    <a:pt x="433" y="424"/>
                  </a:lnTo>
                  <a:lnTo>
                    <a:pt x="198" y="304"/>
                  </a:lnTo>
                  <a:lnTo>
                    <a:pt x="167" y="315"/>
                  </a:lnTo>
                  <a:lnTo>
                    <a:pt x="70" y="301"/>
                  </a:lnTo>
                  <a:lnTo>
                    <a:pt x="0" y="22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199" name="Freeform 478">
              <a:extLst>
                <a:ext uri="{FF2B5EF4-FFF2-40B4-BE49-F238E27FC236}">
                  <a16:creationId xmlns:a16="http://schemas.microsoft.com/office/drawing/2014/main" id="{E7AF065B-31E2-E56E-CB4D-01C7608136F0}"/>
                </a:ext>
              </a:extLst>
            </p:cNvPr>
            <p:cNvSpPr>
              <a:spLocks noChangeAspect="1"/>
            </p:cNvSpPr>
            <p:nvPr/>
          </p:nvSpPr>
          <p:spPr bwMode="auto">
            <a:xfrm>
              <a:off x="3681413" y="3608441"/>
              <a:ext cx="239713" cy="207962"/>
            </a:xfrm>
            <a:custGeom>
              <a:avLst/>
              <a:gdLst>
                <a:gd name="T0" fmla="*/ 0 w 344"/>
                <a:gd name="T1" fmla="*/ 138467 h 258"/>
                <a:gd name="T2" fmla="*/ 42099 w 344"/>
                <a:gd name="T3" fmla="*/ 138467 h 258"/>
                <a:gd name="T4" fmla="*/ 63149 w 344"/>
                <a:gd name="T5" fmla="*/ 46137 h 258"/>
                <a:gd name="T6" fmla="*/ 105248 w 344"/>
                <a:gd name="T7" fmla="*/ 46137 h 258"/>
                <a:gd name="T8" fmla="*/ 105248 w 344"/>
                <a:gd name="T9" fmla="*/ 0 h 258"/>
                <a:gd name="T10" fmla="*/ 168397 w 344"/>
                <a:gd name="T11" fmla="*/ 46137 h 258"/>
                <a:gd name="T12" fmla="*/ 189447 w 344"/>
                <a:gd name="T13" fmla="*/ 46137 h 258"/>
                <a:gd name="T14" fmla="*/ 168397 w 344"/>
                <a:gd name="T15" fmla="*/ 46137 h 258"/>
                <a:gd name="T16" fmla="*/ 126298 w 344"/>
                <a:gd name="T17" fmla="*/ 46137 h 258"/>
                <a:gd name="T18" fmla="*/ 147348 w 344"/>
                <a:gd name="T19" fmla="*/ 92330 h 258"/>
                <a:gd name="T20" fmla="*/ 63149 w 344"/>
                <a:gd name="T21" fmla="*/ 138467 h 258"/>
                <a:gd name="T22" fmla="*/ 63149 w 344"/>
                <a:gd name="T23" fmla="*/ 184604 h 258"/>
                <a:gd name="T24" fmla="*/ 0 w 344"/>
                <a:gd name="T25" fmla="*/ 13846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258"/>
                <a:gd name="T41" fmla="*/ 344 w 34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258">
                  <a:moveTo>
                    <a:pt x="0" y="254"/>
                  </a:moveTo>
                  <a:lnTo>
                    <a:pt x="84" y="206"/>
                  </a:lnTo>
                  <a:lnTo>
                    <a:pt x="113" y="103"/>
                  </a:lnTo>
                  <a:lnTo>
                    <a:pt x="187" y="50"/>
                  </a:lnTo>
                  <a:lnTo>
                    <a:pt x="211" y="0"/>
                  </a:lnTo>
                  <a:lnTo>
                    <a:pt x="317" y="15"/>
                  </a:lnTo>
                  <a:lnTo>
                    <a:pt x="344" y="111"/>
                  </a:lnTo>
                  <a:lnTo>
                    <a:pt x="297" y="114"/>
                  </a:lnTo>
                  <a:lnTo>
                    <a:pt x="272" y="125"/>
                  </a:lnTo>
                  <a:lnTo>
                    <a:pt x="276" y="151"/>
                  </a:lnTo>
                  <a:lnTo>
                    <a:pt x="143" y="209"/>
                  </a:lnTo>
                  <a:lnTo>
                    <a:pt x="128" y="258"/>
                  </a:lnTo>
                  <a:lnTo>
                    <a:pt x="0" y="254"/>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0" name="Freeform 483">
              <a:extLst>
                <a:ext uri="{FF2B5EF4-FFF2-40B4-BE49-F238E27FC236}">
                  <a16:creationId xmlns:a16="http://schemas.microsoft.com/office/drawing/2014/main" id="{DAD70376-7574-72D5-30A4-B9EB7ED767EA}"/>
                </a:ext>
              </a:extLst>
            </p:cNvPr>
            <p:cNvSpPr>
              <a:spLocks noChangeAspect="1"/>
            </p:cNvSpPr>
            <p:nvPr/>
          </p:nvSpPr>
          <p:spPr bwMode="auto">
            <a:xfrm>
              <a:off x="4984750" y="3854504"/>
              <a:ext cx="11113" cy="39687"/>
            </a:xfrm>
            <a:custGeom>
              <a:avLst/>
              <a:gdLst>
                <a:gd name="T0" fmla="*/ 0 w 15"/>
                <a:gd name="T1" fmla="*/ 0 h 50"/>
                <a:gd name="T2" fmla="*/ 33128 w 15"/>
                <a:gd name="T3" fmla="*/ 0 h 50"/>
                <a:gd name="T4" fmla="*/ 33128 w 15"/>
                <a:gd name="T5" fmla="*/ 0 h 50"/>
                <a:gd name="T6" fmla="*/ 33128 w 15"/>
                <a:gd name="T7" fmla="*/ 0 h 50"/>
                <a:gd name="T8" fmla="*/ 0 w 15"/>
                <a:gd name="T9" fmla="*/ 0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0" y="40"/>
                  </a:moveTo>
                  <a:lnTo>
                    <a:pt x="8" y="50"/>
                  </a:lnTo>
                  <a:lnTo>
                    <a:pt x="15" y="47"/>
                  </a:lnTo>
                  <a:lnTo>
                    <a:pt x="10" y="0"/>
                  </a:lnTo>
                  <a:lnTo>
                    <a:pt x="0" y="40"/>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1" name="Freeform 496">
              <a:extLst>
                <a:ext uri="{FF2B5EF4-FFF2-40B4-BE49-F238E27FC236}">
                  <a16:creationId xmlns:a16="http://schemas.microsoft.com/office/drawing/2014/main" id="{B0AB2A02-BF20-A5B4-7F31-16778E1217B1}"/>
                </a:ext>
              </a:extLst>
            </p:cNvPr>
            <p:cNvSpPr>
              <a:spLocks noChangeAspect="1"/>
            </p:cNvSpPr>
            <p:nvPr/>
          </p:nvSpPr>
          <p:spPr bwMode="auto">
            <a:xfrm>
              <a:off x="4448175" y="3711629"/>
              <a:ext cx="228600" cy="250825"/>
            </a:xfrm>
            <a:custGeom>
              <a:avLst/>
              <a:gdLst>
                <a:gd name="T0" fmla="*/ 0 w 328"/>
                <a:gd name="T1" fmla="*/ 47775 h 309"/>
                <a:gd name="T2" fmla="*/ 21225 w 328"/>
                <a:gd name="T3" fmla="*/ 238878 h 309"/>
                <a:gd name="T4" fmla="*/ 148518 w 328"/>
                <a:gd name="T5" fmla="*/ 238878 h 309"/>
                <a:gd name="T6" fmla="*/ 169743 w 328"/>
                <a:gd name="T7" fmla="*/ 238878 h 309"/>
                <a:gd name="T8" fmla="*/ 190968 w 328"/>
                <a:gd name="T9" fmla="*/ 191102 h 309"/>
                <a:gd name="T10" fmla="*/ 127293 w 328"/>
                <a:gd name="T11" fmla="*/ 95551 h 309"/>
                <a:gd name="T12" fmla="*/ 148518 w 328"/>
                <a:gd name="T13" fmla="*/ 95551 h 309"/>
                <a:gd name="T14" fmla="*/ 169743 w 328"/>
                <a:gd name="T15" fmla="*/ 95551 h 309"/>
                <a:gd name="T16" fmla="*/ 148518 w 328"/>
                <a:gd name="T17" fmla="*/ 47775 h 309"/>
                <a:gd name="T18" fmla="*/ 106096 w 328"/>
                <a:gd name="T19" fmla="*/ 47775 h 309"/>
                <a:gd name="T20" fmla="*/ 106096 w 328"/>
                <a:gd name="T21" fmla="*/ 47775 h 309"/>
                <a:gd name="T22" fmla="*/ 106096 w 328"/>
                <a:gd name="T23" fmla="*/ 47775 h 309"/>
                <a:gd name="T24" fmla="*/ 63647 w 328"/>
                <a:gd name="T25" fmla="*/ 47775 h 309"/>
                <a:gd name="T26" fmla="*/ 21225 w 328"/>
                <a:gd name="T27" fmla="*/ 0 h 309"/>
                <a:gd name="T28" fmla="*/ 0 w 328"/>
                <a:gd name="T29" fmla="*/ 47775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8"/>
                <a:gd name="T46" fmla="*/ 0 h 309"/>
                <a:gd name="T47" fmla="*/ 328 w 328"/>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8" h="309">
                  <a:moveTo>
                    <a:pt x="0" y="51"/>
                  </a:moveTo>
                  <a:lnTo>
                    <a:pt x="12" y="301"/>
                  </a:lnTo>
                  <a:lnTo>
                    <a:pt x="276" y="309"/>
                  </a:lnTo>
                  <a:lnTo>
                    <a:pt x="322" y="268"/>
                  </a:lnTo>
                  <a:lnTo>
                    <a:pt x="328" y="242"/>
                  </a:lnTo>
                  <a:lnTo>
                    <a:pt x="227" y="65"/>
                  </a:lnTo>
                  <a:lnTo>
                    <a:pt x="276" y="123"/>
                  </a:lnTo>
                  <a:lnTo>
                    <a:pt x="301" y="75"/>
                  </a:lnTo>
                  <a:lnTo>
                    <a:pt x="276" y="11"/>
                  </a:lnTo>
                  <a:lnTo>
                    <a:pt x="215" y="21"/>
                  </a:lnTo>
                  <a:lnTo>
                    <a:pt x="213" y="4"/>
                  </a:lnTo>
                  <a:lnTo>
                    <a:pt x="181" y="4"/>
                  </a:lnTo>
                  <a:lnTo>
                    <a:pt x="126" y="27"/>
                  </a:lnTo>
                  <a:lnTo>
                    <a:pt x="12" y="0"/>
                  </a:lnTo>
                  <a:lnTo>
                    <a:pt x="0" y="51"/>
                  </a:lnTo>
                  <a:close/>
                </a:path>
              </a:pathLst>
            </a:custGeom>
            <a:grpFill/>
            <a:ln w="9525">
              <a:solidFill>
                <a:srgbClr val="282887"/>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202" name="Group 1315">
            <a:extLst>
              <a:ext uri="{FF2B5EF4-FFF2-40B4-BE49-F238E27FC236}">
                <a16:creationId xmlns:a16="http://schemas.microsoft.com/office/drawing/2014/main" id="{67540696-5887-78FB-D0CA-85D4BCF4225A}"/>
              </a:ext>
            </a:extLst>
          </p:cNvPr>
          <p:cNvGrpSpPr>
            <a:grpSpLocks/>
          </p:cNvGrpSpPr>
          <p:nvPr>
            <p:custDataLst>
              <p:tags r:id="rId8"/>
            </p:custDataLst>
          </p:nvPr>
        </p:nvGrpSpPr>
        <p:grpSpPr bwMode="auto">
          <a:xfrm>
            <a:off x="4643093" y="2943225"/>
            <a:ext cx="2273300" cy="1644650"/>
            <a:chOff x="4735513" y="3030591"/>
            <a:chExt cx="2344737" cy="1697037"/>
          </a:xfrm>
          <a:solidFill>
            <a:schemeClr val="accent1"/>
          </a:solidFill>
        </p:grpSpPr>
        <p:sp>
          <p:nvSpPr>
            <p:cNvPr id="203" name="Freeform 275">
              <a:extLst>
                <a:ext uri="{FF2B5EF4-FFF2-40B4-BE49-F238E27FC236}">
                  <a16:creationId xmlns:a16="http://schemas.microsoft.com/office/drawing/2014/main" id="{4E9AEFF8-121A-F12B-2DA5-6A3D446EC13B}"/>
                </a:ext>
              </a:extLst>
            </p:cNvPr>
            <p:cNvSpPr>
              <a:spLocks noChangeAspect="1"/>
            </p:cNvSpPr>
            <p:nvPr/>
          </p:nvSpPr>
          <p:spPr bwMode="auto">
            <a:xfrm>
              <a:off x="5185794" y="3530202"/>
              <a:ext cx="289818" cy="242434"/>
            </a:xfrm>
            <a:custGeom>
              <a:avLst/>
              <a:gdLst>
                <a:gd name="T0" fmla="*/ 0 w 415"/>
                <a:gd name="T1" fmla="*/ 92131 h 299"/>
                <a:gd name="T2" fmla="*/ 20909 w 415"/>
                <a:gd name="T3" fmla="*/ 138224 h 299"/>
                <a:gd name="T4" fmla="*/ 20909 w 415"/>
                <a:gd name="T5" fmla="*/ 138224 h 299"/>
                <a:gd name="T6" fmla="*/ 20909 w 415"/>
                <a:gd name="T7" fmla="*/ 184262 h 299"/>
                <a:gd name="T8" fmla="*/ 41790 w 415"/>
                <a:gd name="T9" fmla="*/ 184262 h 299"/>
                <a:gd name="T10" fmla="*/ 83608 w 415"/>
                <a:gd name="T11" fmla="*/ 184262 h 299"/>
                <a:gd name="T12" fmla="*/ 104489 w 415"/>
                <a:gd name="T13" fmla="*/ 138224 h 299"/>
                <a:gd name="T14" fmla="*/ 125398 w 415"/>
                <a:gd name="T15" fmla="*/ 138224 h 299"/>
                <a:gd name="T16" fmla="*/ 125398 w 415"/>
                <a:gd name="T17" fmla="*/ 92131 h 299"/>
                <a:gd name="T18" fmla="*/ 146307 w 415"/>
                <a:gd name="T19" fmla="*/ 92131 h 299"/>
                <a:gd name="T20" fmla="*/ 146307 w 415"/>
                <a:gd name="T21" fmla="*/ 92131 h 299"/>
                <a:gd name="T22" fmla="*/ 167188 w 415"/>
                <a:gd name="T23" fmla="*/ 92131 h 299"/>
                <a:gd name="T24" fmla="*/ 167188 w 415"/>
                <a:gd name="T25" fmla="*/ 46093 h 299"/>
                <a:gd name="T26" fmla="*/ 167188 w 415"/>
                <a:gd name="T27" fmla="*/ 46093 h 299"/>
                <a:gd name="T28" fmla="*/ 209006 w 415"/>
                <a:gd name="T29" fmla="*/ 0 h 299"/>
                <a:gd name="T30" fmla="*/ 209006 w 415"/>
                <a:gd name="T31" fmla="*/ 0 h 299"/>
                <a:gd name="T32" fmla="*/ 188097 w 415"/>
                <a:gd name="T33" fmla="*/ 0 h 299"/>
                <a:gd name="T34" fmla="*/ 167188 w 415"/>
                <a:gd name="T35" fmla="*/ 0 h 299"/>
                <a:gd name="T36" fmla="*/ 167188 w 415"/>
                <a:gd name="T37" fmla="*/ 0 h 299"/>
                <a:gd name="T38" fmla="*/ 125398 w 415"/>
                <a:gd name="T39" fmla="*/ 0 h 299"/>
                <a:gd name="T40" fmla="*/ 62699 w 415"/>
                <a:gd name="T41" fmla="*/ 0 h 299"/>
                <a:gd name="T42" fmla="*/ 41790 w 415"/>
                <a:gd name="T43" fmla="*/ 46093 h 299"/>
                <a:gd name="T44" fmla="*/ 20909 w 415"/>
                <a:gd name="T45" fmla="*/ 46093 h 299"/>
                <a:gd name="T46" fmla="*/ 0 w 415"/>
                <a:gd name="T47" fmla="*/ 9213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299"/>
                <a:gd name="T74" fmla="*/ 415 w 415"/>
                <a:gd name="T75" fmla="*/ 299 h 2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299">
                  <a:moveTo>
                    <a:pt x="0" y="145"/>
                  </a:moveTo>
                  <a:lnTo>
                    <a:pt x="3" y="221"/>
                  </a:lnTo>
                  <a:lnTo>
                    <a:pt x="34" y="245"/>
                  </a:lnTo>
                  <a:lnTo>
                    <a:pt x="10" y="285"/>
                  </a:lnTo>
                  <a:lnTo>
                    <a:pt x="57" y="299"/>
                  </a:lnTo>
                  <a:lnTo>
                    <a:pt x="163" y="285"/>
                  </a:lnTo>
                  <a:lnTo>
                    <a:pt x="183" y="241"/>
                  </a:lnTo>
                  <a:lnTo>
                    <a:pt x="256" y="217"/>
                  </a:lnTo>
                  <a:lnTo>
                    <a:pt x="265" y="180"/>
                  </a:lnTo>
                  <a:lnTo>
                    <a:pt x="287" y="170"/>
                  </a:lnTo>
                  <a:lnTo>
                    <a:pt x="277" y="152"/>
                  </a:lnTo>
                  <a:lnTo>
                    <a:pt x="304" y="150"/>
                  </a:lnTo>
                  <a:lnTo>
                    <a:pt x="323" y="112"/>
                  </a:lnTo>
                  <a:lnTo>
                    <a:pt x="314" y="77"/>
                  </a:lnTo>
                  <a:lnTo>
                    <a:pt x="412" y="50"/>
                  </a:lnTo>
                  <a:lnTo>
                    <a:pt x="415" y="41"/>
                  </a:lnTo>
                  <a:lnTo>
                    <a:pt x="378" y="36"/>
                  </a:lnTo>
                  <a:lnTo>
                    <a:pt x="326" y="61"/>
                  </a:lnTo>
                  <a:lnTo>
                    <a:pt x="303" y="0"/>
                  </a:lnTo>
                  <a:lnTo>
                    <a:pt x="258" y="46"/>
                  </a:lnTo>
                  <a:lnTo>
                    <a:pt x="129" y="41"/>
                  </a:lnTo>
                  <a:lnTo>
                    <a:pt x="64" y="111"/>
                  </a:lnTo>
                  <a:lnTo>
                    <a:pt x="20" y="88"/>
                  </a:lnTo>
                  <a:lnTo>
                    <a:pt x="0" y="14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4" name="Freeform 282">
              <a:extLst>
                <a:ext uri="{FF2B5EF4-FFF2-40B4-BE49-F238E27FC236}">
                  <a16:creationId xmlns:a16="http://schemas.microsoft.com/office/drawing/2014/main" id="{7C0CB569-29B2-8DC0-7E20-9DB570A663FE}"/>
                </a:ext>
              </a:extLst>
            </p:cNvPr>
            <p:cNvSpPr>
              <a:spLocks noChangeAspect="1"/>
            </p:cNvSpPr>
            <p:nvPr/>
          </p:nvSpPr>
          <p:spPr bwMode="auto">
            <a:xfrm>
              <a:off x="5745780" y="3843072"/>
              <a:ext cx="94968" cy="140874"/>
            </a:xfrm>
            <a:custGeom>
              <a:avLst/>
              <a:gdLst>
                <a:gd name="T0" fmla="*/ 0 w 139"/>
                <a:gd name="T1" fmla="*/ 47513 h 174"/>
                <a:gd name="T2" fmla="*/ 19072 w 139"/>
                <a:gd name="T3" fmla="*/ 47513 h 174"/>
                <a:gd name="T4" fmla="*/ 19072 w 139"/>
                <a:gd name="T5" fmla="*/ 142596 h 174"/>
                <a:gd name="T6" fmla="*/ 38170 w 139"/>
                <a:gd name="T7" fmla="*/ 142596 h 174"/>
                <a:gd name="T8" fmla="*/ 38170 w 139"/>
                <a:gd name="T9" fmla="*/ 47513 h 174"/>
                <a:gd name="T10" fmla="*/ 57243 w 139"/>
                <a:gd name="T11" fmla="*/ 47513 h 174"/>
                <a:gd name="T12" fmla="*/ 57243 w 139"/>
                <a:gd name="T13" fmla="*/ 142596 h 174"/>
                <a:gd name="T14" fmla="*/ 57243 w 139"/>
                <a:gd name="T15" fmla="*/ 142596 h 174"/>
                <a:gd name="T16" fmla="*/ 57243 w 139"/>
                <a:gd name="T17" fmla="*/ 47513 h 174"/>
                <a:gd name="T18" fmla="*/ 57243 w 139"/>
                <a:gd name="T19" fmla="*/ 47513 h 174"/>
                <a:gd name="T20" fmla="*/ 38170 w 139"/>
                <a:gd name="T21" fmla="*/ 47513 h 174"/>
                <a:gd name="T22" fmla="*/ 57243 w 139"/>
                <a:gd name="T23" fmla="*/ 47513 h 174"/>
                <a:gd name="T24" fmla="*/ 38170 w 139"/>
                <a:gd name="T25" fmla="*/ 47513 h 174"/>
                <a:gd name="T26" fmla="*/ 19072 w 139"/>
                <a:gd name="T27" fmla="*/ 0 h 174"/>
                <a:gd name="T28" fmla="*/ 19072 w 139"/>
                <a:gd name="T29" fmla="*/ 47513 h 174"/>
                <a:gd name="T30" fmla="*/ 19072 w 139"/>
                <a:gd name="T31" fmla="*/ 47513 h 174"/>
                <a:gd name="T32" fmla="*/ 0 w 139"/>
                <a:gd name="T33" fmla="*/ 4751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74"/>
                <a:gd name="T53" fmla="*/ 139 w 139"/>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74">
                  <a:moveTo>
                    <a:pt x="0" y="51"/>
                  </a:moveTo>
                  <a:lnTo>
                    <a:pt x="19" y="70"/>
                  </a:lnTo>
                  <a:lnTo>
                    <a:pt x="29" y="150"/>
                  </a:lnTo>
                  <a:lnTo>
                    <a:pt x="64" y="147"/>
                  </a:lnTo>
                  <a:lnTo>
                    <a:pt x="84" y="111"/>
                  </a:lnTo>
                  <a:lnTo>
                    <a:pt x="109" y="119"/>
                  </a:lnTo>
                  <a:lnTo>
                    <a:pt x="126" y="174"/>
                  </a:lnTo>
                  <a:lnTo>
                    <a:pt x="139" y="143"/>
                  </a:lnTo>
                  <a:lnTo>
                    <a:pt x="123" y="85"/>
                  </a:lnTo>
                  <a:lnTo>
                    <a:pt x="109" y="106"/>
                  </a:lnTo>
                  <a:lnTo>
                    <a:pt x="92" y="80"/>
                  </a:lnTo>
                  <a:lnTo>
                    <a:pt x="125" y="44"/>
                  </a:lnTo>
                  <a:lnTo>
                    <a:pt x="60" y="40"/>
                  </a:lnTo>
                  <a:lnTo>
                    <a:pt x="17" y="0"/>
                  </a:lnTo>
                  <a:lnTo>
                    <a:pt x="3" y="23"/>
                  </a:lnTo>
                  <a:lnTo>
                    <a:pt x="20" y="40"/>
                  </a:lnTo>
                  <a:lnTo>
                    <a:pt x="0" y="5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5" name="Freeform 284">
              <a:extLst>
                <a:ext uri="{FF2B5EF4-FFF2-40B4-BE49-F238E27FC236}">
                  <a16:creationId xmlns:a16="http://schemas.microsoft.com/office/drawing/2014/main" id="{0198E8E2-E8C5-EE8E-F814-45C195F0E0F6}"/>
                </a:ext>
              </a:extLst>
            </p:cNvPr>
            <p:cNvSpPr>
              <a:spLocks noChangeAspect="1"/>
            </p:cNvSpPr>
            <p:nvPr/>
          </p:nvSpPr>
          <p:spPr bwMode="auto">
            <a:xfrm>
              <a:off x="5765428" y="3800482"/>
              <a:ext cx="62221" cy="39314"/>
            </a:xfrm>
            <a:custGeom>
              <a:avLst/>
              <a:gdLst>
                <a:gd name="T0" fmla="*/ 0 w 90"/>
                <a:gd name="T1" fmla="*/ 0 h 51"/>
                <a:gd name="T2" fmla="*/ 20264 w 90"/>
                <a:gd name="T3" fmla="*/ 0 h 51"/>
                <a:gd name="T4" fmla="*/ 40529 w 90"/>
                <a:gd name="T5" fmla="*/ 0 h 51"/>
                <a:gd name="T6" fmla="*/ 40529 w 90"/>
                <a:gd name="T7" fmla="*/ 0 h 51"/>
                <a:gd name="T8" fmla="*/ 20264 w 90"/>
                <a:gd name="T9" fmla="*/ 0 h 51"/>
                <a:gd name="T10" fmla="*/ 0 w 90"/>
                <a:gd name="T11" fmla="*/ 0 h 51"/>
                <a:gd name="T12" fmla="*/ 0 60000 65536"/>
                <a:gd name="T13" fmla="*/ 0 60000 65536"/>
                <a:gd name="T14" fmla="*/ 0 60000 65536"/>
                <a:gd name="T15" fmla="*/ 0 60000 65536"/>
                <a:gd name="T16" fmla="*/ 0 60000 65536"/>
                <a:gd name="T17" fmla="*/ 0 60000 65536"/>
                <a:gd name="T18" fmla="*/ 0 w 90"/>
                <a:gd name="T19" fmla="*/ 0 h 51"/>
                <a:gd name="T20" fmla="*/ 90 w 9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0" h="51">
                  <a:moveTo>
                    <a:pt x="0" y="31"/>
                  </a:moveTo>
                  <a:lnTo>
                    <a:pt x="12" y="51"/>
                  </a:lnTo>
                  <a:lnTo>
                    <a:pt x="90" y="41"/>
                  </a:lnTo>
                  <a:lnTo>
                    <a:pt x="84" y="16"/>
                  </a:lnTo>
                  <a:lnTo>
                    <a:pt x="29" y="0"/>
                  </a:lnTo>
                  <a:lnTo>
                    <a:pt x="0" y="3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6" name="Freeform 290">
              <a:extLst>
                <a:ext uri="{FF2B5EF4-FFF2-40B4-BE49-F238E27FC236}">
                  <a16:creationId xmlns:a16="http://schemas.microsoft.com/office/drawing/2014/main" id="{C0F4FD45-E679-A766-B9FD-3F57E0C64617}"/>
                </a:ext>
              </a:extLst>
            </p:cNvPr>
            <p:cNvSpPr>
              <a:spLocks noChangeAspect="1"/>
            </p:cNvSpPr>
            <p:nvPr/>
          </p:nvSpPr>
          <p:spPr bwMode="auto">
            <a:xfrm>
              <a:off x="5832562" y="3803758"/>
              <a:ext cx="186662" cy="437364"/>
            </a:xfrm>
            <a:custGeom>
              <a:avLst/>
              <a:gdLst>
                <a:gd name="T0" fmla="*/ 0 w 266"/>
                <a:gd name="T1" fmla="*/ 186060 h 543"/>
                <a:gd name="T2" fmla="*/ 22013 w 266"/>
                <a:gd name="T3" fmla="*/ 139587 h 543"/>
                <a:gd name="T4" fmla="*/ 44026 w 266"/>
                <a:gd name="T5" fmla="*/ 46529 h 543"/>
                <a:gd name="T6" fmla="*/ 66039 w 266"/>
                <a:gd name="T7" fmla="*/ 46529 h 543"/>
                <a:gd name="T8" fmla="*/ 88052 w 266"/>
                <a:gd name="T9" fmla="*/ 0 h 543"/>
                <a:gd name="T10" fmla="*/ 110035 w 266"/>
                <a:gd name="T11" fmla="*/ 46529 h 543"/>
                <a:gd name="T12" fmla="*/ 110035 w 266"/>
                <a:gd name="T13" fmla="*/ 46529 h 543"/>
                <a:gd name="T14" fmla="*/ 88052 w 266"/>
                <a:gd name="T15" fmla="*/ 139587 h 543"/>
                <a:gd name="T16" fmla="*/ 110035 w 266"/>
                <a:gd name="T17" fmla="*/ 93058 h 543"/>
                <a:gd name="T18" fmla="*/ 110035 w 266"/>
                <a:gd name="T19" fmla="*/ 139587 h 543"/>
                <a:gd name="T20" fmla="*/ 132048 w 266"/>
                <a:gd name="T21" fmla="*/ 186060 h 543"/>
                <a:gd name="T22" fmla="*/ 132048 w 266"/>
                <a:gd name="T23" fmla="*/ 186060 h 543"/>
                <a:gd name="T24" fmla="*/ 88052 w 266"/>
                <a:gd name="T25" fmla="*/ 232589 h 543"/>
                <a:gd name="T26" fmla="*/ 88052 w 266"/>
                <a:gd name="T27" fmla="*/ 232589 h 543"/>
                <a:gd name="T28" fmla="*/ 110035 w 266"/>
                <a:gd name="T29" fmla="*/ 279118 h 543"/>
                <a:gd name="T30" fmla="*/ 110035 w 266"/>
                <a:gd name="T31" fmla="*/ 325647 h 543"/>
                <a:gd name="T32" fmla="*/ 110035 w 266"/>
                <a:gd name="T33" fmla="*/ 372176 h 543"/>
                <a:gd name="T34" fmla="*/ 110035 w 266"/>
                <a:gd name="T35" fmla="*/ 418705 h 543"/>
                <a:gd name="T36" fmla="*/ 88052 w 266"/>
                <a:gd name="T37" fmla="*/ 279118 h 543"/>
                <a:gd name="T38" fmla="*/ 66039 w 266"/>
                <a:gd name="T39" fmla="*/ 279118 h 543"/>
                <a:gd name="T40" fmla="*/ 44026 w 266"/>
                <a:gd name="T41" fmla="*/ 279118 h 543"/>
                <a:gd name="T42" fmla="*/ 44026 w 266"/>
                <a:gd name="T43" fmla="*/ 279118 h 543"/>
                <a:gd name="T44" fmla="*/ 44026 w 266"/>
                <a:gd name="T45" fmla="*/ 232589 h 543"/>
                <a:gd name="T46" fmla="*/ 0 w 266"/>
                <a:gd name="T47" fmla="*/ 18606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543"/>
                <a:gd name="T74" fmla="*/ 266 w 266"/>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543">
                  <a:moveTo>
                    <a:pt x="0" y="223"/>
                  </a:moveTo>
                  <a:lnTo>
                    <a:pt x="13" y="192"/>
                  </a:lnTo>
                  <a:lnTo>
                    <a:pt x="89" y="51"/>
                  </a:lnTo>
                  <a:lnTo>
                    <a:pt x="142" y="31"/>
                  </a:lnTo>
                  <a:lnTo>
                    <a:pt x="153" y="0"/>
                  </a:lnTo>
                  <a:lnTo>
                    <a:pt x="190" y="17"/>
                  </a:lnTo>
                  <a:lnTo>
                    <a:pt x="190" y="45"/>
                  </a:lnTo>
                  <a:lnTo>
                    <a:pt x="160" y="133"/>
                  </a:lnTo>
                  <a:lnTo>
                    <a:pt x="193" y="126"/>
                  </a:lnTo>
                  <a:lnTo>
                    <a:pt x="210" y="184"/>
                  </a:lnTo>
                  <a:lnTo>
                    <a:pt x="266" y="199"/>
                  </a:lnTo>
                  <a:lnTo>
                    <a:pt x="238" y="228"/>
                  </a:lnTo>
                  <a:lnTo>
                    <a:pt x="176" y="264"/>
                  </a:lnTo>
                  <a:lnTo>
                    <a:pt x="160" y="300"/>
                  </a:lnTo>
                  <a:lnTo>
                    <a:pt x="193" y="365"/>
                  </a:lnTo>
                  <a:lnTo>
                    <a:pt x="180" y="403"/>
                  </a:lnTo>
                  <a:lnTo>
                    <a:pt x="221" y="491"/>
                  </a:lnTo>
                  <a:lnTo>
                    <a:pt x="190" y="543"/>
                  </a:lnTo>
                  <a:lnTo>
                    <a:pt x="162" y="358"/>
                  </a:lnTo>
                  <a:lnTo>
                    <a:pt x="135" y="328"/>
                  </a:lnTo>
                  <a:lnTo>
                    <a:pt x="94" y="378"/>
                  </a:lnTo>
                  <a:lnTo>
                    <a:pt x="60" y="368"/>
                  </a:lnTo>
                  <a:lnTo>
                    <a:pt x="65" y="300"/>
                  </a:lnTo>
                  <a:lnTo>
                    <a:pt x="0" y="22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7" name="Freeform 291">
              <a:extLst>
                <a:ext uri="{FF2B5EF4-FFF2-40B4-BE49-F238E27FC236}">
                  <a16:creationId xmlns:a16="http://schemas.microsoft.com/office/drawing/2014/main" id="{71A6300B-351B-AC40-93A8-9EF5254B2DEF}"/>
                </a:ext>
              </a:extLst>
            </p:cNvPr>
            <p:cNvSpPr>
              <a:spLocks noChangeAspect="1"/>
            </p:cNvSpPr>
            <p:nvPr/>
          </p:nvSpPr>
          <p:spPr bwMode="auto">
            <a:xfrm>
              <a:off x="6045422" y="4134648"/>
              <a:ext cx="101518" cy="103199"/>
            </a:xfrm>
            <a:custGeom>
              <a:avLst/>
              <a:gdLst>
                <a:gd name="T0" fmla="*/ 0 w 147"/>
                <a:gd name="T1" fmla="*/ 49160 h 126"/>
                <a:gd name="T2" fmla="*/ 20113 w 147"/>
                <a:gd name="T3" fmla="*/ 98380 h 126"/>
                <a:gd name="T4" fmla="*/ 20113 w 147"/>
                <a:gd name="T5" fmla="*/ 98380 h 126"/>
                <a:gd name="T6" fmla="*/ 40253 w 147"/>
                <a:gd name="T7" fmla="*/ 98380 h 126"/>
                <a:gd name="T8" fmla="*/ 60367 w 147"/>
                <a:gd name="T9" fmla="*/ 98380 h 126"/>
                <a:gd name="T10" fmla="*/ 60367 w 147"/>
                <a:gd name="T11" fmla="*/ 0 h 126"/>
                <a:gd name="T12" fmla="*/ 40253 w 147"/>
                <a:gd name="T13" fmla="*/ 49160 h 126"/>
                <a:gd name="T14" fmla="*/ 20113 w 147"/>
                <a:gd name="T15" fmla="*/ 49160 h 126"/>
                <a:gd name="T16" fmla="*/ 0 w 147"/>
                <a:gd name="T17" fmla="*/ 4916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26"/>
                <a:gd name="T29" fmla="*/ 147 w 14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26">
                  <a:moveTo>
                    <a:pt x="0" y="25"/>
                  </a:moveTo>
                  <a:lnTo>
                    <a:pt x="9" y="89"/>
                  </a:lnTo>
                  <a:lnTo>
                    <a:pt x="29" y="120"/>
                  </a:lnTo>
                  <a:lnTo>
                    <a:pt x="59" y="126"/>
                  </a:lnTo>
                  <a:lnTo>
                    <a:pt x="147" y="68"/>
                  </a:lnTo>
                  <a:lnTo>
                    <a:pt x="144" y="0"/>
                  </a:lnTo>
                  <a:lnTo>
                    <a:pt x="77" y="11"/>
                  </a:lnTo>
                  <a:lnTo>
                    <a:pt x="21" y="8"/>
                  </a:lnTo>
                  <a:lnTo>
                    <a:pt x="0" y="2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8" name="Freeform 311">
              <a:extLst>
                <a:ext uri="{FF2B5EF4-FFF2-40B4-BE49-F238E27FC236}">
                  <a16:creationId xmlns:a16="http://schemas.microsoft.com/office/drawing/2014/main" id="{1E298615-BA51-AFBB-7CEB-6CCD4CC8C003}"/>
                </a:ext>
              </a:extLst>
            </p:cNvPr>
            <p:cNvSpPr>
              <a:spLocks noChangeAspect="1"/>
            </p:cNvSpPr>
            <p:nvPr/>
          </p:nvSpPr>
          <p:spPr bwMode="auto">
            <a:xfrm>
              <a:off x="5582041" y="4250951"/>
              <a:ext cx="37660" cy="88456"/>
            </a:xfrm>
            <a:custGeom>
              <a:avLst/>
              <a:gdLst>
                <a:gd name="T0" fmla="*/ 0 w 55"/>
                <a:gd name="T1" fmla="*/ 0 h 109"/>
                <a:gd name="T2" fmla="*/ 20931 w 55"/>
                <a:gd name="T3" fmla="*/ 44210 h 109"/>
                <a:gd name="T4" fmla="*/ 41834 w 55"/>
                <a:gd name="T5" fmla="*/ 44210 h 109"/>
                <a:gd name="T6" fmla="*/ 20931 w 55"/>
                <a:gd name="T7" fmla="*/ 0 h 109"/>
                <a:gd name="T8" fmla="*/ 0 w 55"/>
                <a:gd name="T9" fmla="*/ 0 h 109"/>
                <a:gd name="T10" fmla="*/ 0 60000 65536"/>
                <a:gd name="T11" fmla="*/ 0 60000 65536"/>
                <a:gd name="T12" fmla="*/ 0 60000 65536"/>
                <a:gd name="T13" fmla="*/ 0 60000 65536"/>
                <a:gd name="T14" fmla="*/ 0 60000 65536"/>
                <a:gd name="T15" fmla="*/ 0 w 55"/>
                <a:gd name="T16" fmla="*/ 0 h 109"/>
                <a:gd name="T17" fmla="*/ 55 w 55"/>
                <a:gd name="T18" fmla="*/ 109 h 109"/>
              </a:gdLst>
              <a:ahLst/>
              <a:cxnLst>
                <a:cxn ang="T10">
                  <a:pos x="T0" y="T1"/>
                </a:cxn>
                <a:cxn ang="T11">
                  <a:pos x="T2" y="T3"/>
                </a:cxn>
                <a:cxn ang="T12">
                  <a:pos x="T4" y="T5"/>
                </a:cxn>
                <a:cxn ang="T13">
                  <a:pos x="T6" y="T7"/>
                </a:cxn>
                <a:cxn ang="T14">
                  <a:pos x="T8" y="T9"/>
                </a:cxn>
              </a:cxnLst>
              <a:rect l="T15" t="T16" r="T17" b="T18"/>
              <a:pathLst>
                <a:path w="55" h="109">
                  <a:moveTo>
                    <a:pt x="0" y="0"/>
                  </a:moveTo>
                  <a:lnTo>
                    <a:pt x="10" y="109"/>
                  </a:lnTo>
                  <a:lnTo>
                    <a:pt x="55" y="91"/>
                  </a:lnTo>
                  <a:lnTo>
                    <a:pt x="33" y="26"/>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09" name="Freeform 316">
              <a:extLst>
                <a:ext uri="{FF2B5EF4-FFF2-40B4-BE49-F238E27FC236}">
                  <a16:creationId xmlns:a16="http://schemas.microsoft.com/office/drawing/2014/main" id="{702B5149-137D-48D4-86B3-7581E2464ADB}"/>
                </a:ext>
              </a:extLst>
            </p:cNvPr>
            <p:cNvSpPr>
              <a:spLocks noChangeAspect="1"/>
            </p:cNvSpPr>
            <p:nvPr/>
          </p:nvSpPr>
          <p:spPr bwMode="auto">
            <a:xfrm>
              <a:off x="6169863" y="4005241"/>
              <a:ext cx="47484" cy="44227"/>
            </a:xfrm>
            <a:custGeom>
              <a:avLst/>
              <a:gdLst>
                <a:gd name="T0" fmla="*/ 0 w 64"/>
                <a:gd name="T1" fmla="*/ 0 h 54"/>
                <a:gd name="T2" fmla="*/ 24464 w 64"/>
                <a:gd name="T3" fmla="*/ 0 h 54"/>
                <a:gd name="T4" fmla="*/ 48896 w 64"/>
                <a:gd name="T5" fmla="*/ 0 h 54"/>
                <a:gd name="T6" fmla="*/ 24464 w 64"/>
                <a:gd name="T7" fmla="*/ 0 h 54"/>
                <a:gd name="T8" fmla="*/ 0 w 64"/>
                <a:gd name="T9" fmla="*/ 0 h 54"/>
                <a:gd name="T10" fmla="*/ 0 60000 65536"/>
                <a:gd name="T11" fmla="*/ 0 60000 65536"/>
                <a:gd name="T12" fmla="*/ 0 60000 65536"/>
                <a:gd name="T13" fmla="*/ 0 60000 65536"/>
                <a:gd name="T14" fmla="*/ 0 60000 65536"/>
                <a:gd name="T15" fmla="*/ 0 w 64"/>
                <a:gd name="T16" fmla="*/ 0 h 54"/>
                <a:gd name="T17" fmla="*/ 64 w 64"/>
                <a:gd name="T18" fmla="*/ 54 h 54"/>
              </a:gdLst>
              <a:ahLst/>
              <a:cxnLst>
                <a:cxn ang="T10">
                  <a:pos x="T0" y="T1"/>
                </a:cxn>
                <a:cxn ang="T11">
                  <a:pos x="T2" y="T3"/>
                </a:cxn>
                <a:cxn ang="T12">
                  <a:pos x="T4" y="T5"/>
                </a:cxn>
                <a:cxn ang="T13">
                  <a:pos x="T6" y="T7"/>
                </a:cxn>
                <a:cxn ang="T14">
                  <a:pos x="T8" y="T9"/>
                </a:cxn>
              </a:cxnLst>
              <a:rect l="T15" t="T16" r="T17" b="T18"/>
              <a:pathLst>
                <a:path w="64" h="54">
                  <a:moveTo>
                    <a:pt x="0" y="43"/>
                  </a:moveTo>
                  <a:lnTo>
                    <a:pt x="20" y="0"/>
                  </a:lnTo>
                  <a:lnTo>
                    <a:pt x="64" y="9"/>
                  </a:lnTo>
                  <a:lnTo>
                    <a:pt x="29" y="54"/>
                  </a:lnTo>
                  <a:lnTo>
                    <a:pt x="0" y="4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0" name="Freeform 344">
              <a:extLst>
                <a:ext uri="{FF2B5EF4-FFF2-40B4-BE49-F238E27FC236}">
                  <a16:creationId xmlns:a16="http://schemas.microsoft.com/office/drawing/2014/main" id="{DC402380-4DF5-5172-6316-686CA64191C6}"/>
                </a:ext>
              </a:extLst>
            </p:cNvPr>
            <p:cNvSpPr>
              <a:spLocks noChangeAspect="1"/>
            </p:cNvSpPr>
            <p:nvPr/>
          </p:nvSpPr>
          <p:spPr bwMode="auto">
            <a:xfrm>
              <a:off x="5338071" y="3597362"/>
              <a:ext cx="600920" cy="692903"/>
            </a:xfrm>
            <a:custGeom>
              <a:avLst/>
              <a:gdLst>
                <a:gd name="T0" fmla="*/ 0 w 861"/>
                <a:gd name="T1" fmla="*/ 278417 h 859"/>
                <a:gd name="T2" fmla="*/ 21112 w 861"/>
                <a:gd name="T3" fmla="*/ 232033 h 859"/>
                <a:gd name="T4" fmla="*/ 42196 w 861"/>
                <a:gd name="T5" fmla="*/ 232033 h 859"/>
                <a:gd name="T6" fmla="*/ 21112 w 861"/>
                <a:gd name="T7" fmla="*/ 185593 h 859"/>
                <a:gd name="T8" fmla="*/ 42196 w 861"/>
                <a:gd name="T9" fmla="*/ 185593 h 859"/>
                <a:gd name="T10" fmla="*/ 63308 w 861"/>
                <a:gd name="T11" fmla="*/ 185593 h 859"/>
                <a:gd name="T12" fmla="*/ 105532 w 861"/>
                <a:gd name="T13" fmla="*/ 92825 h 859"/>
                <a:gd name="T14" fmla="*/ 105532 w 861"/>
                <a:gd name="T15" fmla="*/ 92825 h 859"/>
                <a:gd name="T16" fmla="*/ 105532 w 861"/>
                <a:gd name="T17" fmla="*/ 46384 h 859"/>
                <a:gd name="T18" fmla="*/ 84420 w 861"/>
                <a:gd name="T19" fmla="*/ 46384 h 859"/>
                <a:gd name="T20" fmla="*/ 84420 w 861"/>
                <a:gd name="T21" fmla="*/ 0 h 859"/>
                <a:gd name="T22" fmla="*/ 126616 w 861"/>
                <a:gd name="T23" fmla="*/ 0 h 859"/>
                <a:gd name="T24" fmla="*/ 147728 w 861"/>
                <a:gd name="T25" fmla="*/ 0 h 859"/>
                <a:gd name="T26" fmla="*/ 168840 w 861"/>
                <a:gd name="T27" fmla="*/ 0 h 859"/>
                <a:gd name="T28" fmla="*/ 189925 w 861"/>
                <a:gd name="T29" fmla="*/ 0 h 859"/>
                <a:gd name="T30" fmla="*/ 168840 w 861"/>
                <a:gd name="T31" fmla="*/ 46384 h 859"/>
                <a:gd name="T32" fmla="*/ 189925 w 861"/>
                <a:gd name="T33" fmla="*/ 46384 h 859"/>
                <a:gd name="T34" fmla="*/ 168840 w 861"/>
                <a:gd name="T35" fmla="*/ 46384 h 859"/>
                <a:gd name="T36" fmla="*/ 168840 w 861"/>
                <a:gd name="T37" fmla="*/ 92825 h 859"/>
                <a:gd name="T38" fmla="*/ 189925 w 861"/>
                <a:gd name="T39" fmla="*/ 92825 h 859"/>
                <a:gd name="T40" fmla="*/ 189925 w 861"/>
                <a:gd name="T41" fmla="*/ 139209 h 859"/>
                <a:gd name="T42" fmla="*/ 232149 w 861"/>
                <a:gd name="T43" fmla="*/ 185593 h 859"/>
                <a:gd name="T44" fmla="*/ 316569 w 861"/>
                <a:gd name="T45" fmla="*/ 185593 h 859"/>
                <a:gd name="T46" fmla="*/ 316569 w 861"/>
                <a:gd name="T47" fmla="*/ 185593 h 859"/>
                <a:gd name="T48" fmla="*/ 316569 w 861"/>
                <a:gd name="T49" fmla="*/ 185593 h 859"/>
                <a:gd name="T50" fmla="*/ 316569 w 861"/>
                <a:gd name="T51" fmla="*/ 185593 h 859"/>
                <a:gd name="T52" fmla="*/ 337653 w 861"/>
                <a:gd name="T53" fmla="*/ 185593 h 859"/>
                <a:gd name="T54" fmla="*/ 358765 w 861"/>
                <a:gd name="T55" fmla="*/ 185593 h 859"/>
                <a:gd name="T56" fmla="*/ 358765 w 861"/>
                <a:gd name="T57" fmla="*/ 185593 h 859"/>
                <a:gd name="T58" fmla="*/ 443185 w 861"/>
                <a:gd name="T59" fmla="*/ 139209 h 859"/>
                <a:gd name="T60" fmla="*/ 443185 w 861"/>
                <a:gd name="T61" fmla="*/ 139209 h 859"/>
                <a:gd name="T62" fmla="*/ 464297 w 861"/>
                <a:gd name="T63" fmla="*/ 139209 h 859"/>
                <a:gd name="T64" fmla="*/ 464297 w 861"/>
                <a:gd name="T65" fmla="*/ 185593 h 859"/>
                <a:gd name="T66" fmla="*/ 422073 w 861"/>
                <a:gd name="T67" fmla="*/ 185593 h 859"/>
                <a:gd name="T68" fmla="*/ 379877 w 861"/>
                <a:gd name="T69" fmla="*/ 278417 h 859"/>
                <a:gd name="T70" fmla="*/ 379877 w 861"/>
                <a:gd name="T71" fmla="*/ 278417 h 859"/>
                <a:gd name="T72" fmla="*/ 358765 w 861"/>
                <a:gd name="T73" fmla="*/ 278417 h 859"/>
                <a:gd name="T74" fmla="*/ 358765 w 861"/>
                <a:gd name="T75" fmla="*/ 278417 h 859"/>
                <a:gd name="T76" fmla="*/ 379877 w 861"/>
                <a:gd name="T77" fmla="*/ 232033 h 859"/>
                <a:gd name="T78" fmla="*/ 337653 w 861"/>
                <a:gd name="T79" fmla="*/ 232033 h 859"/>
                <a:gd name="T80" fmla="*/ 316569 w 861"/>
                <a:gd name="T81" fmla="*/ 185593 h 859"/>
                <a:gd name="T82" fmla="*/ 316569 w 861"/>
                <a:gd name="T83" fmla="*/ 232033 h 859"/>
                <a:gd name="T84" fmla="*/ 316569 w 861"/>
                <a:gd name="T85" fmla="*/ 232033 h 859"/>
                <a:gd name="T86" fmla="*/ 316569 w 861"/>
                <a:gd name="T87" fmla="*/ 232033 h 859"/>
                <a:gd name="T88" fmla="*/ 316569 w 861"/>
                <a:gd name="T89" fmla="*/ 232033 h 859"/>
                <a:gd name="T90" fmla="*/ 316569 w 861"/>
                <a:gd name="T91" fmla="*/ 324802 h 859"/>
                <a:gd name="T92" fmla="*/ 316569 w 861"/>
                <a:gd name="T93" fmla="*/ 278417 h 859"/>
                <a:gd name="T94" fmla="*/ 295457 w 861"/>
                <a:gd name="T95" fmla="*/ 324802 h 859"/>
                <a:gd name="T96" fmla="*/ 189925 w 861"/>
                <a:gd name="T97" fmla="*/ 417625 h 859"/>
                <a:gd name="T98" fmla="*/ 189925 w 861"/>
                <a:gd name="T99" fmla="*/ 556835 h 859"/>
                <a:gd name="T100" fmla="*/ 126616 w 861"/>
                <a:gd name="T101" fmla="*/ 603219 h 859"/>
                <a:gd name="T102" fmla="*/ 105532 w 861"/>
                <a:gd name="T103" fmla="*/ 510450 h 859"/>
                <a:gd name="T104" fmla="*/ 84420 w 861"/>
                <a:gd name="T105" fmla="*/ 417625 h 859"/>
                <a:gd name="T106" fmla="*/ 84420 w 861"/>
                <a:gd name="T107" fmla="*/ 417625 h 859"/>
                <a:gd name="T108" fmla="*/ 63308 w 861"/>
                <a:gd name="T109" fmla="*/ 278417 h 859"/>
                <a:gd name="T110" fmla="*/ 63308 w 861"/>
                <a:gd name="T111" fmla="*/ 278417 h 859"/>
                <a:gd name="T112" fmla="*/ 63308 w 861"/>
                <a:gd name="T113" fmla="*/ 324802 h 859"/>
                <a:gd name="T114" fmla="*/ 42196 w 861"/>
                <a:gd name="T115" fmla="*/ 324802 h 859"/>
                <a:gd name="T116" fmla="*/ 21112 w 861"/>
                <a:gd name="T117" fmla="*/ 278417 h 859"/>
                <a:gd name="T118" fmla="*/ 42196 w 861"/>
                <a:gd name="T119" fmla="*/ 278417 h 859"/>
                <a:gd name="T120" fmla="*/ 21112 w 861"/>
                <a:gd name="T121" fmla="*/ 278417 h 859"/>
                <a:gd name="T122" fmla="*/ 0 w 861"/>
                <a:gd name="T123" fmla="*/ 27841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1"/>
                <a:gd name="T187" fmla="*/ 0 h 859"/>
                <a:gd name="T188" fmla="*/ 861 w 86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1" h="859">
                  <a:moveTo>
                    <a:pt x="0" y="391"/>
                  </a:moveTo>
                  <a:lnTo>
                    <a:pt x="24" y="371"/>
                  </a:lnTo>
                  <a:lnTo>
                    <a:pt x="90" y="371"/>
                  </a:lnTo>
                  <a:lnTo>
                    <a:pt x="46" y="283"/>
                  </a:lnTo>
                  <a:lnTo>
                    <a:pt x="71" y="259"/>
                  </a:lnTo>
                  <a:lnTo>
                    <a:pt x="109" y="261"/>
                  </a:lnTo>
                  <a:lnTo>
                    <a:pt x="196" y="163"/>
                  </a:lnTo>
                  <a:lnTo>
                    <a:pt x="190" y="136"/>
                  </a:lnTo>
                  <a:lnTo>
                    <a:pt x="213" y="122"/>
                  </a:lnTo>
                  <a:lnTo>
                    <a:pt x="175" y="91"/>
                  </a:lnTo>
                  <a:lnTo>
                    <a:pt x="173" y="41"/>
                  </a:lnTo>
                  <a:lnTo>
                    <a:pt x="258" y="41"/>
                  </a:lnTo>
                  <a:lnTo>
                    <a:pt x="282" y="19"/>
                  </a:lnTo>
                  <a:lnTo>
                    <a:pt x="329" y="0"/>
                  </a:lnTo>
                  <a:lnTo>
                    <a:pt x="360" y="19"/>
                  </a:lnTo>
                  <a:lnTo>
                    <a:pt x="319" y="67"/>
                  </a:lnTo>
                  <a:lnTo>
                    <a:pt x="337" y="108"/>
                  </a:lnTo>
                  <a:lnTo>
                    <a:pt x="306" y="115"/>
                  </a:lnTo>
                  <a:lnTo>
                    <a:pt x="320" y="164"/>
                  </a:lnTo>
                  <a:lnTo>
                    <a:pt x="381" y="187"/>
                  </a:lnTo>
                  <a:lnTo>
                    <a:pt x="353" y="234"/>
                  </a:lnTo>
                  <a:lnTo>
                    <a:pt x="431" y="279"/>
                  </a:lnTo>
                  <a:lnTo>
                    <a:pt x="584" y="307"/>
                  </a:lnTo>
                  <a:lnTo>
                    <a:pt x="588" y="263"/>
                  </a:lnTo>
                  <a:lnTo>
                    <a:pt x="608" y="259"/>
                  </a:lnTo>
                  <a:lnTo>
                    <a:pt x="611" y="280"/>
                  </a:lnTo>
                  <a:lnTo>
                    <a:pt x="623" y="300"/>
                  </a:lnTo>
                  <a:lnTo>
                    <a:pt x="701" y="290"/>
                  </a:lnTo>
                  <a:lnTo>
                    <a:pt x="695" y="265"/>
                  </a:lnTo>
                  <a:lnTo>
                    <a:pt x="821" y="211"/>
                  </a:lnTo>
                  <a:lnTo>
                    <a:pt x="830" y="244"/>
                  </a:lnTo>
                  <a:lnTo>
                    <a:pt x="861" y="255"/>
                  </a:lnTo>
                  <a:lnTo>
                    <a:pt x="850" y="286"/>
                  </a:lnTo>
                  <a:lnTo>
                    <a:pt x="797" y="306"/>
                  </a:lnTo>
                  <a:lnTo>
                    <a:pt x="721" y="447"/>
                  </a:lnTo>
                  <a:lnTo>
                    <a:pt x="705" y="389"/>
                  </a:lnTo>
                  <a:lnTo>
                    <a:pt x="691" y="410"/>
                  </a:lnTo>
                  <a:lnTo>
                    <a:pt x="674" y="384"/>
                  </a:lnTo>
                  <a:lnTo>
                    <a:pt x="707" y="348"/>
                  </a:lnTo>
                  <a:lnTo>
                    <a:pt x="642" y="344"/>
                  </a:lnTo>
                  <a:lnTo>
                    <a:pt x="599" y="304"/>
                  </a:lnTo>
                  <a:lnTo>
                    <a:pt x="585" y="327"/>
                  </a:lnTo>
                  <a:lnTo>
                    <a:pt x="602" y="344"/>
                  </a:lnTo>
                  <a:lnTo>
                    <a:pt x="582" y="355"/>
                  </a:lnTo>
                  <a:lnTo>
                    <a:pt x="601" y="374"/>
                  </a:lnTo>
                  <a:lnTo>
                    <a:pt x="611" y="454"/>
                  </a:lnTo>
                  <a:lnTo>
                    <a:pt x="585" y="442"/>
                  </a:lnTo>
                  <a:lnTo>
                    <a:pt x="537" y="505"/>
                  </a:lnTo>
                  <a:lnTo>
                    <a:pt x="359" y="635"/>
                  </a:lnTo>
                  <a:lnTo>
                    <a:pt x="346" y="794"/>
                  </a:lnTo>
                  <a:lnTo>
                    <a:pt x="272" y="859"/>
                  </a:lnTo>
                  <a:lnTo>
                    <a:pt x="206" y="736"/>
                  </a:lnTo>
                  <a:lnTo>
                    <a:pt x="179" y="637"/>
                  </a:lnTo>
                  <a:lnTo>
                    <a:pt x="155" y="616"/>
                  </a:lnTo>
                  <a:lnTo>
                    <a:pt x="136" y="437"/>
                  </a:lnTo>
                  <a:lnTo>
                    <a:pt x="122" y="432"/>
                  </a:lnTo>
                  <a:lnTo>
                    <a:pt x="111" y="470"/>
                  </a:lnTo>
                  <a:lnTo>
                    <a:pt x="68" y="480"/>
                  </a:lnTo>
                  <a:lnTo>
                    <a:pt x="26" y="433"/>
                  </a:lnTo>
                  <a:lnTo>
                    <a:pt x="67" y="410"/>
                  </a:lnTo>
                  <a:lnTo>
                    <a:pt x="26" y="418"/>
                  </a:lnTo>
                  <a:lnTo>
                    <a:pt x="0" y="39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1" name="Freeform 345">
              <a:extLst>
                <a:ext uri="{FF2B5EF4-FFF2-40B4-BE49-F238E27FC236}">
                  <a16:creationId xmlns:a16="http://schemas.microsoft.com/office/drawing/2014/main" id="{63DE5195-015C-7D2B-23A9-36CE63604FB7}"/>
                </a:ext>
              </a:extLst>
            </p:cNvPr>
            <p:cNvSpPr>
              <a:spLocks noChangeAspect="1"/>
            </p:cNvSpPr>
            <p:nvPr/>
          </p:nvSpPr>
          <p:spPr bwMode="auto">
            <a:xfrm>
              <a:off x="5896419" y="4350873"/>
              <a:ext cx="221048" cy="267005"/>
            </a:xfrm>
            <a:custGeom>
              <a:avLst/>
              <a:gdLst>
                <a:gd name="T0" fmla="*/ 0 w 320"/>
                <a:gd name="T1" fmla="*/ 0 h 332"/>
                <a:gd name="T2" fmla="*/ 41539 w 320"/>
                <a:gd name="T3" fmla="*/ 45512 h 332"/>
                <a:gd name="T4" fmla="*/ 83051 w 320"/>
                <a:gd name="T5" fmla="*/ 45512 h 332"/>
                <a:gd name="T6" fmla="*/ 124590 w 320"/>
                <a:gd name="T7" fmla="*/ 136591 h 332"/>
                <a:gd name="T8" fmla="*/ 103820 w 320"/>
                <a:gd name="T9" fmla="*/ 136591 h 332"/>
                <a:gd name="T10" fmla="*/ 124590 w 320"/>
                <a:gd name="T11" fmla="*/ 136591 h 332"/>
                <a:gd name="T12" fmla="*/ 124590 w 320"/>
                <a:gd name="T13" fmla="*/ 136591 h 332"/>
                <a:gd name="T14" fmla="*/ 166128 w 320"/>
                <a:gd name="T15" fmla="*/ 136591 h 332"/>
                <a:gd name="T16" fmla="*/ 166128 w 320"/>
                <a:gd name="T17" fmla="*/ 227616 h 332"/>
                <a:gd name="T18" fmla="*/ 145359 w 320"/>
                <a:gd name="T19" fmla="*/ 227616 h 332"/>
                <a:gd name="T20" fmla="*/ 103820 w 320"/>
                <a:gd name="T21" fmla="*/ 227616 h 332"/>
                <a:gd name="T22" fmla="*/ 62309 w 320"/>
                <a:gd name="T23" fmla="*/ 45512 h 332"/>
                <a:gd name="T24" fmla="*/ 0 w 320"/>
                <a:gd name="T25" fmla="*/ 0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
                <a:gd name="T40" fmla="*/ 0 h 332"/>
                <a:gd name="T41" fmla="*/ 320 w 3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 h="332">
                  <a:moveTo>
                    <a:pt x="0" y="0"/>
                  </a:moveTo>
                  <a:lnTo>
                    <a:pt x="71" y="14"/>
                  </a:lnTo>
                  <a:lnTo>
                    <a:pt x="158" y="100"/>
                  </a:lnTo>
                  <a:lnTo>
                    <a:pt x="232" y="133"/>
                  </a:lnTo>
                  <a:lnTo>
                    <a:pt x="222" y="157"/>
                  </a:lnTo>
                  <a:lnTo>
                    <a:pt x="249" y="154"/>
                  </a:lnTo>
                  <a:lnTo>
                    <a:pt x="245" y="187"/>
                  </a:lnTo>
                  <a:lnTo>
                    <a:pt x="320" y="248"/>
                  </a:lnTo>
                  <a:lnTo>
                    <a:pt x="310" y="331"/>
                  </a:lnTo>
                  <a:lnTo>
                    <a:pt x="279" y="332"/>
                  </a:lnTo>
                  <a:lnTo>
                    <a:pt x="214" y="284"/>
                  </a:lnTo>
                  <a:lnTo>
                    <a:pt x="109" y="117"/>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2" name="Freeform 346">
              <a:extLst>
                <a:ext uri="{FF2B5EF4-FFF2-40B4-BE49-F238E27FC236}">
                  <a16:creationId xmlns:a16="http://schemas.microsoft.com/office/drawing/2014/main" id="{776DA8DF-82DE-5768-1FAD-F52F0385DEEB}"/>
                </a:ext>
              </a:extLst>
            </p:cNvPr>
            <p:cNvSpPr>
              <a:spLocks noChangeAspect="1"/>
            </p:cNvSpPr>
            <p:nvPr/>
          </p:nvSpPr>
          <p:spPr bwMode="auto">
            <a:xfrm>
              <a:off x="6104368" y="4622792"/>
              <a:ext cx="186662" cy="67161"/>
            </a:xfrm>
            <a:custGeom>
              <a:avLst/>
              <a:gdLst>
                <a:gd name="T0" fmla="*/ 0 w 268"/>
                <a:gd name="T1" fmla="*/ 0 h 84"/>
                <a:gd name="T2" fmla="*/ 21641 w 268"/>
                <a:gd name="T3" fmla="*/ 0 h 84"/>
                <a:gd name="T4" fmla="*/ 108147 w 268"/>
                <a:gd name="T5" fmla="*/ 0 h 84"/>
                <a:gd name="T6" fmla="*/ 129787 w 268"/>
                <a:gd name="T7" fmla="*/ 0 h 84"/>
                <a:gd name="T8" fmla="*/ 151428 w 268"/>
                <a:gd name="T9" fmla="*/ 0 h 84"/>
                <a:gd name="T10" fmla="*/ 151428 w 268"/>
                <a:gd name="T11" fmla="*/ 41335 h 84"/>
                <a:gd name="T12" fmla="*/ 21641 w 268"/>
                <a:gd name="T13" fmla="*/ 0 h 84"/>
                <a:gd name="T14" fmla="*/ 0 w 26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84"/>
                <a:gd name="T26" fmla="*/ 268 w 2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84">
                  <a:moveTo>
                    <a:pt x="0" y="23"/>
                  </a:moveTo>
                  <a:lnTo>
                    <a:pt x="19" y="0"/>
                  </a:lnTo>
                  <a:lnTo>
                    <a:pt x="206" y="26"/>
                  </a:lnTo>
                  <a:lnTo>
                    <a:pt x="225" y="47"/>
                  </a:lnTo>
                  <a:lnTo>
                    <a:pt x="263" y="54"/>
                  </a:lnTo>
                  <a:lnTo>
                    <a:pt x="268" y="84"/>
                  </a:lnTo>
                  <a:lnTo>
                    <a:pt x="48" y="44"/>
                  </a:lnTo>
                  <a:lnTo>
                    <a:pt x="0" y="2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3" name="Freeform 347">
              <a:extLst>
                <a:ext uri="{FF2B5EF4-FFF2-40B4-BE49-F238E27FC236}">
                  <a16:creationId xmlns:a16="http://schemas.microsoft.com/office/drawing/2014/main" id="{2BB047D3-DDD6-6500-B085-B4760EDB0F78}"/>
                </a:ext>
              </a:extLst>
            </p:cNvPr>
            <p:cNvSpPr>
              <a:spLocks noChangeAspect="1"/>
            </p:cNvSpPr>
            <p:nvPr/>
          </p:nvSpPr>
          <p:spPr bwMode="auto">
            <a:xfrm>
              <a:off x="6176413" y="4380358"/>
              <a:ext cx="203036" cy="199844"/>
            </a:xfrm>
            <a:custGeom>
              <a:avLst/>
              <a:gdLst>
                <a:gd name="T0" fmla="*/ 0 w 288"/>
                <a:gd name="T1" fmla="*/ 95605 h 246"/>
                <a:gd name="T2" fmla="*/ 22775 w 288"/>
                <a:gd name="T3" fmla="*/ 95605 h 246"/>
                <a:gd name="T4" fmla="*/ 22775 w 288"/>
                <a:gd name="T5" fmla="*/ 95605 h 246"/>
                <a:gd name="T6" fmla="*/ 91099 w 288"/>
                <a:gd name="T7" fmla="*/ 95605 h 246"/>
                <a:gd name="T8" fmla="*/ 91099 w 288"/>
                <a:gd name="T9" fmla="*/ 95605 h 246"/>
                <a:gd name="T10" fmla="*/ 113873 w 288"/>
                <a:gd name="T11" fmla="*/ 0 h 246"/>
                <a:gd name="T12" fmla="*/ 159422 w 288"/>
                <a:gd name="T13" fmla="*/ 47773 h 246"/>
                <a:gd name="T14" fmla="*/ 159422 w 288"/>
                <a:gd name="T15" fmla="*/ 47773 h 246"/>
                <a:gd name="T16" fmla="*/ 182197 w 288"/>
                <a:gd name="T17" fmla="*/ 95605 h 246"/>
                <a:gd name="T18" fmla="*/ 159422 w 288"/>
                <a:gd name="T19" fmla="*/ 95605 h 246"/>
                <a:gd name="T20" fmla="*/ 113873 w 288"/>
                <a:gd name="T21" fmla="*/ 143379 h 246"/>
                <a:gd name="T22" fmla="*/ 113873 w 288"/>
                <a:gd name="T23" fmla="*/ 191152 h 246"/>
                <a:gd name="T24" fmla="*/ 113873 w 288"/>
                <a:gd name="T25" fmla="*/ 191152 h 246"/>
                <a:gd name="T26" fmla="*/ 68324 w 288"/>
                <a:gd name="T27" fmla="*/ 191152 h 246"/>
                <a:gd name="T28" fmla="*/ 45549 w 288"/>
                <a:gd name="T29" fmla="*/ 191152 h 246"/>
                <a:gd name="T30" fmla="*/ 45549 w 288"/>
                <a:gd name="T31" fmla="*/ 191152 h 246"/>
                <a:gd name="T32" fmla="*/ 22775 w 288"/>
                <a:gd name="T33" fmla="*/ 191152 h 246"/>
                <a:gd name="T34" fmla="*/ 0 w 288"/>
                <a:gd name="T35" fmla="*/ 956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46"/>
                <a:gd name="T56" fmla="*/ 288 w 28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46">
                  <a:moveTo>
                    <a:pt x="0" y="112"/>
                  </a:moveTo>
                  <a:lnTo>
                    <a:pt x="20" y="79"/>
                  </a:lnTo>
                  <a:lnTo>
                    <a:pt x="44" y="99"/>
                  </a:lnTo>
                  <a:lnTo>
                    <a:pt x="133" y="92"/>
                  </a:lnTo>
                  <a:lnTo>
                    <a:pt x="162" y="81"/>
                  </a:lnTo>
                  <a:lnTo>
                    <a:pt x="201" y="0"/>
                  </a:lnTo>
                  <a:lnTo>
                    <a:pt x="250" y="3"/>
                  </a:lnTo>
                  <a:lnTo>
                    <a:pt x="240" y="24"/>
                  </a:lnTo>
                  <a:lnTo>
                    <a:pt x="288" y="99"/>
                  </a:lnTo>
                  <a:lnTo>
                    <a:pt x="262" y="94"/>
                  </a:lnTo>
                  <a:lnTo>
                    <a:pt x="212" y="178"/>
                  </a:lnTo>
                  <a:lnTo>
                    <a:pt x="204" y="231"/>
                  </a:lnTo>
                  <a:lnTo>
                    <a:pt x="174" y="246"/>
                  </a:lnTo>
                  <a:lnTo>
                    <a:pt x="119" y="215"/>
                  </a:lnTo>
                  <a:lnTo>
                    <a:pt x="85" y="229"/>
                  </a:lnTo>
                  <a:lnTo>
                    <a:pt x="79" y="204"/>
                  </a:lnTo>
                  <a:lnTo>
                    <a:pt x="36" y="208"/>
                  </a:lnTo>
                  <a:lnTo>
                    <a:pt x="0" y="11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4" name="Freeform 348">
              <a:extLst>
                <a:ext uri="{FF2B5EF4-FFF2-40B4-BE49-F238E27FC236}">
                  <a16:creationId xmlns:a16="http://schemas.microsoft.com/office/drawing/2014/main" id="{256BC29C-0A04-F044-789B-B9E008DAA9CF}"/>
                </a:ext>
              </a:extLst>
            </p:cNvPr>
            <p:cNvSpPr>
              <a:spLocks noChangeAspect="1"/>
            </p:cNvSpPr>
            <p:nvPr/>
          </p:nvSpPr>
          <p:spPr bwMode="auto">
            <a:xfrm>
              <a:off x="6336877" y="4681762"/>
              <a:ext cx="49122" cy="14743"/>
            </a:xfrm>
            <a:custGeom>
              <a:avLst/>
              <a:gdLst>
                <a:gd name="T0" fmla="*/ 0 w 72"/>
                <a:gd name="T1" fmla="*/ 0 h 19"/>
                <a:gd name="T2" fmla="*/ 19546 w 72"/>
                <a:gd name="T3" fmla="*/ 0 h 19"/>
                <a:gd name="T4" fmla="*/ 39117 w 72"/>
                <a:gd name="T5" fmla="*/ 0 h 19"/>
                <a:gd name="T6" fmla="*/ 19546 w 72"/>
                <a:gd name="T7" fmla="*/ 0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3"/>
                  </a:moveTo>
                  <a:lnTo>
                    <a:pt x="8" y="19"/>
                  </a:lnTo>
                  <a:lnTo>
                    <a:pt x="72" y="6"/>
                  </a:lnTo>
                  <a:lnTo>
                    <a:pt x="22" y="0"/>
                  </a:lnTo>
                  <a:lnTo>
                    <a:pt x="0" y="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5" name="Freeform 349">
              <a:extLst>
                <a:ext uri="{FF2B5EF4-FFF2-40B4-BE49-F238E27FC236}">
                  <a16:creationId xmlns:a16="http://schemas.microsoft.com/office/drawing/2014/main" id="{D0E50A73-8DC1-3F9D-9189-C27F118DB8B8}"/>
                </a:ext>
              </a:extLst>
            </p:cNvPr>
            <p:cNvSpPr>
              <a:spLocks noChangeAspect="1"/>
            </p:cNvSpPr>
            <p:nvPr/>
          </p:nvSpPr>
          <p:spPr bwMode="auto">
            <a:xfrm>
              <a:off x="6379449" y="4439328"/>
              <a:ext cx="127716" cy="173635"/>
            </a:xfrm>
            <a:custGeom>
              <a:avLst/>
              <a:gdLst>
                <a:gd name="T0" fmla="*/ 0 w 183"/>
                <a:gd name="T1" fmla="*/ 144097 h 215"/>
                <a:gd name="T2" fmla="*/ 20319 w 183"/>
                <a:gd name="T3" fmla="*/ 144097 h 215"/>
                <a:gd name="T4" fmla="*/ 20319 w 183"/>
                <a:gd name="T5" fmla="*/ 192110 h 215"/>
                <a:gd name="T6" fmla="*/ 20319 w 183"/>
                <a:gd name="T7" fmla="*/ 192110 h 215"/>
                <a:gd name="T8" fmla="*/ 20319 w 183"/>
                <a:gd name="T9" fmla="*/ 144097 h 215"/>
                <a:gd name="T10" fmla="*/ 40637 w 183"/>
                <a:gd name="T11" fmla="*/ 144097 h 215"/>
                <a:gd name="T12" fmla="*/ 40637 w 183"/>
                <a:gd name="T13" fmla="*/ 144097 h 215"/>
                <a:gd name="T14" fmla="*/ 40637 w 183"/>
                <a:gd name="T15" fmla="*/ 144097 h 215"/>
                <a:gd name="T16" fmla="*/ 60928 w 183"/>
                <a:gd name="T17" fmla="*/ 144097 h 215"/>
                <a:gd name="T18" fmla="*/ 40637 w 183"/>
                <a:gd name="T19" fmla="*/ 96026 h 215"/>
                <a:gd name="T20" fmla="*/ 60928 w 183"/>
                <a:gd name="T21" fmla="*/ 96026 h 215"/>
                <a:gd name="T22" fmla="*/ 40637 w 183"/>
                <a:gd name="T23" fmla="*/ 96026 h 215"/>
                <a:gd name="T24" fmla="*/ 20319 w 183"/>
                <a:gd name="T25" fmla="*/ 48013 h 215"/>
                <a:gd name="T26" fmla="*/ 81246 w 183"/>
                <a:gd name="T27" fmla="*/ 48013 h 215"/>
                <a:gd name="T28" fmla="*/ 81246 w 183"/>
                <a:gd name="T29" fmla="*/ 0 h 215"/>
                <a:gd name="T30" fmla="*/ 60928 w 183"/>
                <a:gd name="T31" fmla="*/ 48013 h 215"/>
                <a:gd name="T32" fmla="*/ 40637 w 183"/>
                <a:gd name="T33" fmla="*/ 48013 h 215"/>
                <a:gd name="T34" fmla="*/ 20319 w 183"/>
                <a:gd name="T35" fmla="*/ 48013 h 215"/>
                <a:gd name="T36" fmla="*/ 0 w 183"/>
                <a:gd name="T37" fmla="*/ 14409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15"/>
                <a:gd name="T59" fmla="*/ 183 w 183"/>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15">
                  <a:moveTo>
                    <a:pt x="0" y="129"/>
                  </a:moveTo>
                  <a:lnTo>
                    <a:pt x="25" y="168"/>
                  </a:lnTo>
                  <a:lnTo>
                    <a:pt x="17" y="206"/>
                  </a:lnTo>
                  <a:lnTo>
                    <a:pt x="46" y="215"/>
                  </a:lnTo>
                  <a:lnTo>
                    <a:pt x="43" y="134"/>
                  </a:lnTo>
                  <a:lnTo>
                    <a:pt x="63" y="129"/>
                  </a:lnTo>
                  <a:lnTo>
                    <a:pt x="66" y="158"/>
                  </a:lnTo>
                  <a:lnTo>
                    <a:pt x="81" y="192"/>
                  </a:lnTo>
                  <a:lnTo>
                    <a:pt x="115" y="177"/>
                  </a:lnTo>
                  <a:lnTo>
                    <a:pt x="76" y="104"/>
                  </a:lnTo>
                  <a:lnTo>
                    <a:pt x="135" y="71"/>
                  </a:lnTo>
                  <a:lnTo>
                    <a:pt x="54" y="92"/>
                  </a:lnTo>
                  <a:lnTo>
                    <a:pt x="42" y="45"/>
                  </a:lnTo>
                  <a:lnTo>
                    <a:pt x="162" y="39"/>
                  </a:lnTo>
                  <a:lnTo>
                    <a:pt x="183" y="0"/>
                  </a:lnTo>
                  <a:lnTo>
                    <a:pt x="148" y="25"/>
                  </a:lnTo>
                  <a:lnTo>
                    <a:pt x="63" y="11"/>
                  </a:lnTo>
                  <a:lnTo>
                    <a:pt x="34" y="30"/>
                  </a:lnTo>
                  <a:lnTo>
                    <a:pt x="0" y="12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6" name="Freeform 350">
              <a:extLst>
                <a:ext uri="{FF2B5EF4-FFF2-40B4-BE49-F238E27FC236}">
                  <a16:creationId xmlns:a16="http://schemas.microsoft.com/office/drawing/2014/main" id="{8B166CDB-F023-AB2A-D5F0-3E8C5F23F4D9}"/>
                </a:ext>
              </a:extLst>
            </p:cNvPr>
            <p:cNvSpPr>
              <a:spLocks noChangeAspect="1"/>
            </p:cNvSpPr>
            <p:nvPr/>
          </p:nvSpPr>
          <p:spPr bwMode="auto">
            <a:xfrm>
              <a:off x="6480967" y="4681762"/>
              <a:ext cx="70407" cy="45866"/>
            </a:xfrm>
            <a:custGeom>
              <a:avLst/>
              <a:gdLst>
                <a:gd name="T0" fmla="*/ 0 w 102"/>
                <a:gd name="T1" fmla="*/ 0 h 57"/>
                <a:gd name="T2" fmla="*/ 22157 w 102"/>
                <a:gd name="T3" fmla="*/ 0 h 57"/>
                <a:gd name="T4" fmla="*/ 66443 w 102"/>
                <a:gd name="T5" fmla="*/ 0 h 57"/>
                <a:gd name="T6" fmla="*/ 22157 w 102"/>
                <a:gd name="T7" fmla="*/ 0 h 57"/>
                <a:gd name="T8" fmla="*/ 0 w 102"/>
                <a:gd name="T9" fmla="*/ 0 h 57"/>
                <a:gd name="T10" fmla="*/ 0 60000 65536"/>
                <a:gd name="T11" fmla="*/ 0 60000 65536"/>
                <a:gd name="T12" fmla="*/ 0 60000 65536"/>
                <a:gd name="T13" fmla="*/ 0 60000 65536"/>
                <a:gd name="T14" fmla="*/ 0 60000 65536"/>
                <a:gd name="T15" fmla="*/ 0 w 102"/>
                <a:gd name="T16" fmla="*/ 0 h 57"/>
                <a:gd name="T17" fmla="*/ 102 w 102"/>
                <a:gd name="T18" fmla="*/ 57 h 57"/>
              </a:gdLst>
              <a:ahLst/>
              <a:cxnLst>
                <a:cxn ang="T10">
                  <a:pos x="T0" y="T1"/>
                </a:cxn>
                <a:cxn ang="T11">
                  <a:pos x="T2" y="T3"/>
                </a:cxn>
                <a:cxn ang="T12">
                  <a:pos x="T4" y="T5"/>
                </a:cxn>
                <a:cxn ang="T13">
                  <a:pos x="T6" y="T7"/>
                </a:cxn>
                <a:cxn ang="T14">
                  <a:pos x="T8" y="T9"/>
                </a:cxn>
              </a:cxnLst>
              <a:rect l="T15" t="T16" r="T17" b="T18"/>
              <a:pathLst>
                <a:path w="102" h="57">
                  <a:moveTo>
                    <a:pt x="0" y="34"/>
                  </a:moveTo>
                  <a:lnTo>
                    <a:pt x="5" y="57"/>
                  </a:lnTo>
                  <a:lnTo>
                    <a:pt x="102" y="0"/>
                  </a:lnTo>
                  <a:lnTo>
                    <a:pt x="30" y="19"/>
                  </a:lnTo>
                  <a:lnTo>
                    <a:pt x="0" y="34"/>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7" name="Freeform 351">
              <a:extLst>
                <a:ext uri="{FF2B5EF4-FFF2-40B4-BE49-F238E27FC236}">
                  <a16:creationId xmlns:a16="http://schemas.microsoft.com/office/drawing/2014/main" id="{0C5D7C8C-7A5B-7FC3-3668-A4F16102695A}"/>
                </a:ext>
              </a:extLst>
            </p:cNvPr>
            <p:cNvSpPr>
              <a:spLocks noChangeAspect="1"/>
            </p:cNvSpPr>
            <p:nvPr/>
          </p:nvSpPr>
          <p:spPr bwMode="auto">
            <a:xfrm>
              <a:off x="6553012" y="4431138"/>
              <a:ext cx="27835" cy="70436"/>
            </a:xfrm>
            <a:custGeom>
              <a:avLst/>
              <a:gdLst>
                <a:gd name="T0" fmla="*/ 0 w 35"/>
                <a:gd name="T1" fmla="*/ 47464 h 88"/>
                <a:gd name="T2" fmla="*/ 35256 w 35"/>
                <a:gd name="T3" fmla="*/ 47464 h 88"/>
                <a:gd name="T4" fmla="*/ 35256 w 35"/>
                <a:gd name="T5" fmla="*/ 47464 h 88"/>
                <a:gd name="T6" fmla="*/ 35256 w 35"/>
                <a:gd name="T7" fmla="*/ 47464 h 88"/>
                <a:gd name="T8" fmla="*/ 35256 w 35"/>
                <a:gd name="T9" fmla="*/ 47464 h 88"/>
                <a:gd name="T10" fmla="*/ 35256 w 35"/>
                <a:gd name="T11" fmla="*/ 47464 h 88"/>
                <a:gd name="T12" fmla="*/ 35256 w 35"/>
                <a:gd name="T13" fmla="*/ 47464 h 88"/>
                <a:gd name="T14" fmla="*/ 35256 w 35"/>
                <a:gd name="T15" fmla="*/ 0 h 88"/>
                <a:gd name="T16" fmla="*/ 0 w 35"/>
                <a:gd name="T17" fmla="*/ 47464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8"/>
                <a:gd name="T29" fmla="*/ 35 w 3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8">
                  <a:moveTo>
                    <a:pt x="0" y="32"/>
                  </a:moveTo>
                  <a:lnTo>
                    <a:pt x="9" y="71"/>
                  </a:lnTo>
                  <a:lnTo>
                    <a:pt x="28" y="88"/>
                  </a:lnTo>
                  <a:lnTo>
                    <a:pt x="16" y="51"/>
                  </a:lnTo>
                  <a:lnTo>
                    <a:pt x="35" y="47"/>
                  </a:lnTo>
                  <a:lnTo>
                    <a:pt x="34" y="19"/>
                  </a:lnTo>
                  <a:lnTo>
                    <a:pt x="9" y="37"/>
                  </a:lnTo>
                  <a:lnTo>
                    <a:pt x="18" y="0"/>
                  </a:lnTo>
                  <a:lnTo>
                    <a:pt x="0" y="3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8" name="Freeform 352">
              <a:extLst>
                <a:ext uri="{FF2B5EF4-FFF2-40B4-BE49-F238E27FC236}">
                  <a16:creationId xmlns:a16="http://schemas.microsoft.com/office/drawing/2014/main" id="{951F23F5-1D46-2F63-C07E-0631D834BD78}"/>
                </a:ext>
              </a:extLst>
            </p:cNvPr>
            <p:cNvSpPr>
              <a:spLocks noChangeAspect="1"/>
            </p:cNvSpPr>
            <p:nvPr/>
          </p:nvSpPr>
          <p:spPr bwMode="auto">
            <a:xfrm>
              <a:off x="6566111" y="4545803"/>
              <a:ext cx="58946" cy="21294"/>
            </a:xfrm>
            <a:custGeom>
              <a:avLst/>
              <a:gdLst>
                <a:gd name="T0" fmla="*/ 0 w 83"/>
                <a:gd name="T1" fmla="*/ 0 h 29"/>
                <a:gd name="T2" fmla="*/ 22511 w 83"/>
                <a:gd name="T3" fmla="*/ 0 h 29"/>
                <a:gd name="T4" fmla="*/ 45022 w 83"/>
                <a:gd name="T5" fmla="*/ 0 h 29"/>
                <a:gd name="T6" fmla="*/ 0 w 83"/>
                <a:gd name="T7" fmla="*/ 0 h 29"/>
                <a:gd name="T8" fmla="*/ 0 60000 65536"/>
                <a:gd name="T9" fmla="*/ 0 60000 65536"/>
                <a:gd name="T10" fmla="*/ 0 60000 65536"/>
                <a:gd name="T11" fmla="*/ 0 60000 65536"/>
                <a:gd name="T12" fmla="*/ 0 w 83"/>
                <a:gd name="T13" fmla="*/ 0 h 29"/>
                <a:gd name="T14" fmla="*/ 83 w 83"/>
                <a:gd name="T15" fmla="*/ 29 h 29"/>
              </a:gdLst>
              <a:ahLst/>
              <a:cxnLst>
                <a:cxn ang="T8">
                  <a:pos x="T0" y="T1"/>
                </a:cxn>
                <a:cxn ang="T9">
                  <a:pos x="T2" y="T3"/>
                </a:cxn>
                <a:cxn ang="T10">
                  <a:pos x="T4" y="T5"/>
                </a:cxn>
                <a:cxn ang="T11">
                  <a:pos x="T6" y="T7"/>
                </a:cxn>
              </a:cxnLst>
              <a:rect l="T12" t="T13" r="T14" b="T15"/>
              <a:pathLst>
                <a:path w="83" h="29">
                  <a:moveTo>
                    <a:pt x="0" y="12"/>
                  </a:moveTo>
                  <a:lnTo>
                    <a:pt x="46" y="0"/>
                  </a:lnTo>
                  <a:lnTo>
                    <a:pt x="83" y="29"/>
                  </a:lnTo>
                  <a:lnTo>
                    <a:pt x="0" y="1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19" name="Freeform 353">
              <a:extLst>
                <a:ext uri="{FF2B5EF4-FFF2-40B4-BE49-F238E27FC236}">
                  <a16:creationId xmlns:a16="http://schemas.microsoft.com/office/drawing/2014/main" id="{F275E6EB-E132-4295-A537-36114A597F60}"/>
                </a:ext>
              </a:extLst>
            </p:cNvPr>
            <p:cNvSpPr>
              <a:spLocks noChangeAspect="1"/>
            </p:cNvSpPr>
            <p:nvPr/>
          </p:nvSpPr>
          <p:spPr bwMode="auto">
            <a:xfrm>
              <a:off x="6625057" y="4491746"/>
              <a:ext cx="214497" cy="204759"/>
            </a:xfrm>
            <a:custGeom>
              <a:avLst/>
              <a:gdLst>
                <a:gd name="T0" fmla="*/ 0 w 307"/>
                <a:gd name="T1" fmla="*/ 46181 h 254"/>
                <a:gd name="T2" fmla="*/ 21471 w 307"/>
                <a:gd name="T3" fmla="*/ 46181 h 254"/>
                <a:gd name="T4" fmla="*/ 42914 w 307"/>
                <a:gd name="T5" fmla="*/ 46181 h 254"/>
                <a:gd name="T6" fmla="*/ 21471 w 307"/>
                <a:gd name="T7" fmla="*/ 92418 h 254"/>
                <a:gd name="T8" fmla="*/ 42914 w 307"/>
                <a:gd name="T9" fmla="*/ 92418 h 254"/>
                <a:gd name="T10" fmla="*/ 42914 w 307"/>
                <a:gd name="T11" fmla="*/ 92418 h 254"/>
                <a:gd name="T12" fmla="*/ 64385 w 307"/>
                <a:gd name="T13" fmla="*/ 92418 h 254"/>
                <a:gd name="T14" fmla="*/ 107299 w 307"/>
                <a:gd name="T15" fmla="*/ 138600 h 254"/>
                <a:gd name="T16" fmla="*/ 128741 w 307"/>
                <a:gd name="T17" fmla="*/ 184781 h 254"/>
                <a:gd name="T18" fmla="*/ 128741 w 307"/>
                <a:gd name="T19" fmla="*/ 184781 h 254"/>
                <a:gd name="T20" fmla="*/ 107299 w 307"/>
                <a:gd name="T21" fmla="*/ 184781 h 254"/>
                <a:gd name="T22" fmla="*/ 150212 w 307"/>
                <a:gd name="T23" fmla="*/ 184781 h 254"/>
                <a:gd name="T24" fmla="*/ 171655 w 307"/>
                <a:gd name="T25" fmla="*/ 184781 h 254"/>
                <a:gd name="T26" fmla="*/ 171655 w 307"/>
                <a:gd name="T27" fmla="*/ 46181 h 254"/>
                <a:gd name="T28" fmla="*/ 107299 w 307"/>
                <a:gd name="T29" fmla="*/ 46181 h 254"/>
                <a:gd name="T30" fmla="*/ 64385 w 307"/>
                <a:gd name="T31" fmla="*/ 92418 h 254"/>
                <a:gd name="T32" fmla="*/ 64385 w 307"/>
                <a:gd name="T33" fmla="*/ 46181 h 254"/>
                <a:gd name="T34" fmla="*/ 42914 w 307"/>
                <a:gd name="T35" fmla="*/ 46181 h 254"/>
                <a:gd name="T36" fmla="*/ 21471 w 307"/>
                <a:gd name="T37" fmla="*/ 0 h 254"/>
                <a:gd name="T38" fmla="*/ 0 w 307"/>
                <a:gd name="T39" fmla="*/ 4618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54"/>
                <a:gd name="T62" fmla="*/ 307 w 307"/>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54">
                  <a:moveTo>
                    <a:pt x="0" y="30"/>
                  </a:moveTo>
                  <a:lnTo>
                    <a:pt x="43" y="56"/>
                  </a:lnTo>
                  <a:lnTo>
                    <a:pt x="89" y="49"/>
                  </a:lnTo>
                  <a:lnTo>
                    <a:pt x="32" y="67"/>
                  </a:lnTo>
                  <a:lnTo>
                    <a:pt x="59" y="108"/>
                  </a:lnTo>
                  <a:lnTo>
                    <a:pt x="86" y="73"/>
                  </a:lnTo>
                  <a:lnTo>
                    <a:pt x="104" y="108"/>
                  </a:lnTo>
                  <a:lnTo>
                    <a:pt x="215" y="148"/>
                  </a:lnTo>
                  <a:lnTo>
                    <a:pt x="242" y="210"/>
                  </a:lnTo>
                  <a:lnTo>
                    <a:pt x="222" y="207"/>
                  </a:lnTo>
                  <a:lnTo>
                    <a:pt x="203" y="235"/>
                  </a:lnTo>
                  <a:lnTo>
                    <a:pt x="270" y="223"/>
                  </a:lnTo>
                  <a:lnTo>
                    <a:pt x="307" y="254"/>
                  </a:lnTo>
                  <a:lnTo>
                    <a:pt x="303" y="64"/>
                  </a:lnTo>
                  <a:lnTo>
                    <a:pt x="208" y="30"/>
                  </a:lnTo>
                  <a:lnTo>
                    <a:pt x="130" y="87"/>
                  </a:lnTo>
                  <a:lnTo>
                    <a:pt x="100" y="58"/>
                  </a:lnTo>
                  <a:lnTo>
                    <a:pt x="90" y="12"/>
                  </a:lnTo>
                  <a:lnTo>
                    <a:pt x="43" y="0"/>
                  </a:lnTo>
                  <a:lnTo>
                    <a:pt x="0" y="3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0" name="Freeform 354">
              <a:extLst>
                <a:ext uri="{FF2B5EF4-FFF2-40B4-BE49-F238E27FC236}">
                  <a16:creationId xmlns:a16="http://schemas.microsoft.com/office/drawing/2014/main" id="{A7119CDA-4DF8-233E-A280-AE923DAF265C}"/>
                </a:ext>
              </a:extLst>
            </p:cNvPr>
            <p:cNvSpPr>
              <a:spLocks noChangeAspect="1"/>
            </p:cNvSpPr>
            <p:nvPr/>
          </p:nvSpPr>
          <p:spPr bwMode="auto">
            <a:xfrm>
              <a:off x="6633243" y="4649001"/>
              <a:ext cx="6550" cy="16381"/>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1" name="Freeform 364">
              <a:extLst>
                <a:ext uri="{FF2B5EF4-FFF2-40B4-BE49-F238E27FC236}">
                  <a16:creationId xmlns:a16="http://schemas.microsoft.com/office/drawing/2014/main" id="{3006102E-5002-675E-5E04-6095971A4890}"/>
                </a:ext>
              </a:extLst>
            </p:cNvPr>
            <p:cNvSpPr>
              <a:spLocks noChangeAspect="1"/>
            </p:cNvSpPr>
            <p:nvPr/>
          </p:nvSpPr>
          <p:spPr bwMode="auto">
            <a:xfrm>
              <a:off x="6490791" y="3408985"/>
              <a:ext cx="130991" cy="144150"/>
            </a:xfrm>
            <a:custGeom>
              <a:avLst/>
              <a:gdLst>
                <a:gd name="T0" fmla="*/ 0 w 185"/>
                <a:gd name="T1" fmla="*/ 45885 h 179"/>
                <a:gd name="T2" fmla="*/ 22303 w 185"/>
                <a:gd name="T3" fmla="*/ 45885 h 179"/>
                <a:gd name="T4" fmla="*/ 22303 w 185"/>
                <a:gd name="T5" fmla="*/ 91715 h 179"/>
                <a:gd name="T6" fmla="*/ 44634 w 185"/>
                <a:gd name="T7" fmla="*/ 91715 h 179"/>
                <a:gd name="T8" fmla="*/ 66937 w 185"/>
                <a:gd name="T9" fmla="*/ 91715 h 179"/>
                <a:gd name="T10" fmla="*/ 44634 w 185"/>
                <a:gd name="T11" fmla="*/ 45885 h 179"/>
                <a:gd name="T12" fmla="*/ 89239 w 185"/>
                <a:gd name="T13" fmla="*/ 45885 h 179"/>
                <a:gd name="T14" fmla="*/ 111542 w 185"/>
                <a:gd name="T15" fmla="*/ 0 h 179"/>
                <a:gd name="T16" fmla="*/ 111542 w 185"/>
                <a:gd name="T17" fmla="*/ 0 h 179"/>
                <a:gd name="T18" fmla="*/ 89239 w 185"/>
                <a:gd name="T19" fmla="*/ 0 h 179"/>
                <a:gd name="T20" fmla="*/ 66937 w 185"/>
                <a:gd name="T21" fmla="*/ 0 h 179"/>
                <a:gd name="T22" fmla="*/ 66937 w 185"/>
                <a:gd name="T23" fmla="*/ 0 h 179"/>
                <a:gd name="T24" fmla="*/ 44634 w 185"/>
                <a:gd name="T25" fmla="*/ 0 h 179"/>
                <a:gd name="T26" fmla="*/ 0 w 185"/>
                <a:gd name="T27" fmla="*/ 45885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79"/>
                <a:gd name="T44" fmla="*/ 185 w 185"/>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79">
                  <a:moveTo>
                    <a:pt x="0" y="102"/>
                  </a:moveTo>
                  <a:lnTo>
                    <a:pt x="32" y="116"/>
                  </a:lnTo>
                  <a:lnTo>
                    <a:pt x="11" y="169"/>
                  </a:lnTo>
                  <a:lnTo>
                    <a:pt x="64" y="179"/>
                  </a:lnTo>
                  <a:lnTo>
                    <a:pt x="119" y="150"/>
                  </a:lnTo>
                  <a:lnTo>
                    <a:pt x="93" y="108"/>
                  </a:lnTo>
                  <a:lnTo>
                    <a:pt x="156" y="68"/>
                  </a:lnTo>
                  <a:lnTo>
                    <a:pt x="185" y="17"/>
                  </a:lnTo>
                  <a:lnTo>
                    <a:pt x="181" y="10"/>
                  </a:lnTo>
                  <a:lnTo>
                    <a:pt x="168" y="0"/>
                  </a:lnTo>
                  <a:lnTo>
                    <a:pt x="113" y="34"/>
                  </a:lnTo>
                  <a:lnTo>
                    <a:pt x="113" y="54"/>
                  </a:lnTo>
                  <a:lnTo>
                    <a:pt x="73" y="47"/>
                  </a:lnTo>
                  <a:lnTo>
                    <a:pt x="0" y="10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2" name="Freeform 366">
              <a:extLst>
                <a:ext uri="{FF2B5EF4-FFF2-40B4-BE49-F238E27FC236}">
                  <a16:creationId xmlns:a16="http://schemas.microsoft.com/office/drawing/2014/main" id="{8B28AEF8-BA94-4C4C-FED4-87F049BB1AC8}"/>
                </a:ext>
              </a:extLst>
            </p:cNvPr>
            <p:cNvSpPr>
              <a:spLocks noChangeAspect="1"/>
            </p:cNvSpPr>
            <p:nvPr/>
          </p:nvSpPr>
          <p:spPr bwMode="auto">
            <a:xfrm>
              <a:off x="5999575" y="3944632"/>
              <a:ext cx="145727" cy="196568"/>
            </a:xfrm>
            <a:custGeom>
              <a:avLst/>
              <a:gdLst>
                <a:gd name="T0" fmla="*/ 0 w 211"/>
                <a:gd name="T1" fmla="*/ 0 h 245"/>
                <a:gd name="T2" fmla="*/ 20449 w 211"/>
                <a:gd name="T3" fmla="*/ 45198 h 245"/>
                <a:gd name="T4" fmla="*/ 20449 w 211"/>
                <a:gd name="T5" fmla="*/ 90397 h 245"/>
                <a:gd name="T6" fmla="*/ 40926 w 211"/>
                <a:gd name="T7" fmla="*/ 45198 h 245"/>
                <a:gd name="T8" fmla="*/ 61376 w 211"/>
                <a:gd name="T9" fmla="*/ 90397 h 245"/>
                <a:gd name="T10" fmla="*/ 81852 w 211"/>
                <a:gd name="T11" fmla="*/ 135595 h 245"/>
                <a:gd name="T12" fmla="*/ 61376 w 211"/>
                <a:gd name="T13" fmla="*/ 135595 h 245"/>
                <a:gd name="T14" fmla="*/ 102302 w 211"/>
                <a:gd name="T15" fmla="*/ 135595 h 245"/>
                <a:gd name="T16" fmla="*/ 81852 w 211"/>
                <a:gd name="T17" fmla="*/ 90397 h 245"/>
                <a:gd name="T18" fmla="*/ 61376 w 211"/>
                <a:gd name="T19" fmla="*/ 45198 h 245"/>
                <a:gd name="T20" fmla="*/ 61376 w 211"/>
                <a:gd name="T21" fmla="*/ 0 h 245"/>
                <a:gd name="T22" fmla="*/ 40926 w 211"/>
                <a:gd name="T23" fmla="*/ 0 h 245"/>
                <a:gd name="T24" fmla="*/ 40926 w 211"/>
                <a:gd name="T25" fmla="*/ 0 h 245"/>
                <a:gd name="T26" fmla="*/ 20449 w 211"/>
                <a:gd name="T27" fmla="*/ 0 h 245"/>
                <a:gd name="T28" fmla="*/ 20449 w 211"/>
                <a:gd name="T29" fmla="*/ 0 h 245"/>
                <a:gd name="T30" fmla="*/ 20449 w 211"/>
                <a:gd name="T31" fmla="*/ 0 h 245"/>
                <a:gd name="T32" fmla="*/ 0 w 211"/>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45"/>
                <a:gd name="T53" fmla="*/ 211 w 211"/>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45">
                  <a:moveTo>
                    <a:pt x="0" y="53"/>
                  </a:moveTo>
                  <a:lnTo>
                    <a:pt x="28" y="88"/>
                  </a:lnTo>
                  <a:lnTo>
                    <a:pt x="20" y="147"/>
                  </a:lnTo>
                  <a:lnTo>
                    <a:pt x="93" y="122"/>
                  </a:lnTo>
                  <a:lnTo>
                    <a:pt x="126" y="147"/>
                  </a:lnTo>
                  <a:lnTo>
                    <a:pt x="153" y="207"/>
                  </a:lnTo>
                  <a:lnTo>
                    <a:pt x="144" y="245"/>
                  </a:lnTo>
                  <a:lnTo>
                    <a:pt x="211" y="234"/>
                  </a:lnTo>
                  <a:lnTo>
                    <a:pt x="178" y="156"/>
                  </a:lnTo>
                  <a:lnTo>
                    <a:pt x="108" y="98"/>
                  </a:lnTo>
                  <a:lnTo>
                    <a:pt x="127" y="63"/>
                  </a:lnTo>
                  <a:lnTo>
                    <a:pt x="88" y="46"/>
                  </a:lnTo>
                  <a:lnTo>
                    <a:pt x="57" y="0"/>
                  </a:lnTo>
                  <a:lnTo>
                    <a:pt x="38" y="2"/>
                  </a:lnTo>
                  <a:lnTo>
                    <a:pt x="41" y="34"/>
                  </a:lnTo>
                  <a:lnTo>
                    <a:pt x="28" y="24"/>
                  </a:lnTo>
                  <a:lnTo>
                    <a:pt x="0" y="5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3" name="Freeform 368">
              <a:extLst>
                <a:ext uri="{FF2B5EF4-FFF2-40B4-BE49-F238E27FC236}">
                  <a16:creationId xmlns:a16="http://schemas.microsoft.com/office/drawing/2014/main" id="{71944CF2-ACCE-496D-6A5D-7842E7CE5309}"/>
                </a:ext>
              </a:extLst>
            </p:cNvPr>
            <p:cNvSpPr>
              <a:spLocks noChangeAspect="1"/>
            </p:cNvSpPr>
            <p:nvPr/>
          </p:nvSpPr>
          <p:spPr bwMode="auto">
            <a:xfrm>
              <a:off x="5999575" y="4327940"/>
              <a:ext cx="75320" cy="116303"/>
            </a:xfrm>
            <a:custGeom>
              <a:avLst/>
              <a:gdLst>
                <a:gd name="T0" fmla="*/ 0 w 109"/>
                <a:gd name="T1" fmla="*/ 0 h 146"/>
                <a:gd name="T2" fmla="*/ 21373 w 109"/>
                <a:gd name="T3" fmla="*/ 0 h 146"/>
                <a:gd name="T4" fmla="*/ 21373 w 109"/>
                <a:gd name="T5" fmla="*/ 45810 h 146"/>
                <a:gd name="T6" fmla="*/ 42747 w 109"/>
                <a:gd name="T7" fmla="*/ 45810 h 146"/>
                <a:gd name="T8" fmla="*/ 42747 w 109"/>
                <a:gd name="T9" fmla="*/ 45810 h 146"/>
                <a:gd name="T10" fmla="*/ 64092 w 109"/>
                <a:gd name="T11" fmla="*/ 91675 h 146"/>
                <a:gd name="T12" fmla="*/ 21373 w 109"/>
                <a:gd name="T13" fmla="*/ 45810 h 146"/>
                <a:gd name="T14" fmla="*/ 0 w 109"/>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6"/>
                <a:gd name="T26" fmla="*/ 109 w 1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6">
                  <a:moveTo>
                    <a:pt x="0" y="0"/>
                  </a:moveTo>
                  <a:lnTo>
                    <a:pt x="22" y="0"/>
                  </a:lnTo>
                  <a:lnTo>
                    <a:pt x="29" y="27"/>
                  </a:lnTo>
                  <a:lnTo>
                    <a:pt x="57" y="10"/>
                  </a:lnTo>
                  <a:lnTo>
                    <a:pt x="92" y="43"/>
                  </a:lnTo>
                  <a:lnTo>
                    <a:pt x="109" y="146"/>
                  </a:lnTo>
                  <a:lnTo>
                    <a:pt x="33" y="103"/>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4" name="Freeform 369">
              <a:extLst>
                <a:ext uri="{FF2B5EF4-FFF2-40B4-BE49-F238E27FC236}">
                  <a16:creationId xmlns:a16="http://schemas.microsoft.com/office/drawing/2014/main" id="{D1956D01-6C31-C962-9C9C-4FBC562FCAD0}"/>
                </a:ext>
              </a:extLst>
            </p:cNvPr>
            <p:cNvSpPr>
              <a:spLocks noChangeAspect="1"/>
            </p:cNvSpPr>
            <p:nvPr/>
          </p:nvSpPr>
          <p:spPr bwMode="auto">
            <a:xfrm>
              <a:off x="6191149" y="4318111"/>
              <a:ext cx="194849" cy="142512"/>
            </a:xfrm>
            <a:custGeom>
              <a:avLst/>
              <a:gdLst>
                <a:gd name="T0" fmla="*/ 0 w 280"/>
                <a:gd name="T1" fmla="*/ 147387 h 175"/>
                <a:gd name="T2" fmla="*/ 21282 w 280"/>
                <a:gd name="T3" fmla="*/ 147387 h 175"/>
                <a:gd name="T4" fmla="*/ 63847 w 280"/>
                <a:gd name="T5" fmla="*/ 147387 h 175"/>
                <a:gd name="T6" fmla="*/ 85129 w 280"/>
                <a:gd name="T7" fmla="*/ 147387 h 175"/>
                <a:gd name="T8" fmla="*/ 106411 w 280"/>
                <a:gd name="T9" fmla="*/ 98258 h 175"/>
                <a:gd name="T10" fmla="*/ 127693 w 280"/>
                <a:gd name="T11" fmla="*/ 98258 h 175"/>
                <a:gd name="T12" fmla="*/ 148976 w 280"/>
                <a:gd name="T13" fmla="*/ 49129 h 175"/>
                <a:gd name="T14" fmla="*/ 127693 w 280"/>
                <a:gd name="T15" fmla="*/ 49129 h 175"/>
                <a:gd name="T16" fmla="*/ 106411 w 280"/>
                <a:gd name="T17" fmla="*/ 0 h 175"/>
                <a:gd name="T18" fmla="*/ 85129 w 280"/>
                <a:gd name="T19" fmla="*/ 49129 h 175"/>
                <a:gd name="T20" fmla="*/ 85129 w 280"/>
                <a:gd name="T21" fmla="*/ 98258 h 175"/>
                <a:gd name="T22" fmla="*/ 63847 w 280"/>
                <a:gd name="T23" fmla="*/ 98258 h 175"/>
                <a:gd name="T24" fmla="*/ 42565 w 280"/>
                <a:gd name="T25" fmla="*/ 98258 h 175"/>
                <a:gd name="T26" fmla="*/ 42565 w 280"/>
                <a:gd name="T27" fmla="*/ 98258 h 175"/>
                <a:gd name="T28" fmla="*/ 21282 w 280"/>
                <a:gd name="T29" fmla="*/ 147387 h 175"/>
                <a:gd name="T30" fmla="*/ 0 w 280"/>
                <a:gd name="T31" fmla="*/ 14738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175"/>
                <a:gd name="T50" fmla="*/ 280 w 280"/>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175">
                  <a:moveTo>
                    <a:pt x="0" y="155"/>
                  </a:moveTo>
                  <a:lnTo>
                    <a:pt x="24" y="175"/>
                  </a:lnTo>
                  <a:lnTo>
                    <a:pt x="113" y="168"/>
                  </a:lnTo>
                  <a:lnTo>
                    <a:pt x="142" y="157"/>
                  </a:lnTo>
                  <a:lnTo>
                    <a:pt x="181" y="76"/>
                  </a:lnTo>
                  <a:lnTo>
                    <a:pt x="230" y="79"/>
                  </a:lnTo>
                  <a:lnTo>
                    <a:pt x="280" y="52"/>
                  </a:lnTo>
                  <a:lnTo>
                    <a:pt x="233" y="30"/>
                  </a:lnTo>
                  <a:lnTo>
                    <a:pt x="219" y="0"/>
                  </a:lnTo>
                  <a:lnTo>
                    <a:pt x="161" y="54"/>
                  </a:lnTo>
                  <a:lnTo>
                    <a:pt x="142" y="85"/>
                  </a:lnTo>
                  <a:lnTo>
                    <a:pt x="126" y="68"/>
                  </a:lnTo>
                  <a:lnTo>
                    <a:pt x="92" y="112"/>
                  </a:lnTo>
                  <a:lnTo>
                    <a:pt x="55" y="117"/>
                  </a:lnTo>
                  <a:lnTo>
                    <a:pt x="42" y="157"/>
                  </a:lnTo>
                  <a:lnTo>
                    <a:pt x="0" y="15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5" name="Freeform 371">
              <a:extLst>
                <a:ext uri="{FF2B5EF4-FFF2-40B4-BE49-F238E27FC236}">
                  <a16:creationId xmlns:a16="http://schemas.microsoft.com/office/drawing/2014/main" id="{2CBE4E23-D8F9-57B8-DA1C-444DAF66C6D4}"/>
                </a:ext>
              </a:extLst>
            </p:cNvPr>
            <p:cNvSpPr>
              <a:spLocks noChangeAspect="1"/>
            </p:cNvSpPr>
            <p:nvPr/>
          </p:nvSpPr>
          <p:spPr bwMode="auto">
            <a:xfrm>
              <a:off x="5744143" y="3130514"/>
              <a:ext cx="648405" cy="314509"/>
            </a:xfrm>
            <a:custGeom>
              <a:avLst/>
              <a:gdLst>
                <a:gd name="T0" fmla="*/ 0 w 930"/>
                <a:gd name="T1" fmla="*/ 45419 h 391"/>
                <a:gd name="T2" fmla="*/ 21216 w 930"/>
                <a:gd name="T3" fmla="*/ 90839 h 391"/>
                <a:gd name="T4" fmla="*/ 42432 w 930"/>
                <a:gd name="T5" fmla="*/ 90839 h 391"/>
                <a:gd name="T6" fmla="*/ 42432 w 930"/>
                <a:gd name="T7" fmla="*/ 181733 h 391"/>
                <a:gd name="T8" fmla="*/ 106108 w 930"/>
                <a:gd name="T9" fmla="*/ 181733 h 391"/>
                <a:gd name="T10" fmla="*/ 127324 w 930"/>
                <a:gd name="T11" fmla="*/ 227152 h 391"/>
                <a:gd name="T12" fmla="*/ 191000 w 930"/>
                <a:gd name="T13" fmla="*/ 227152 h 391"/>
                <a:gd name="T14" fmla="*/ 254648 w 930"/>
                <a:gd name="T15" fmla="*/ 272572 h 391"/>
                <a:gd name="T16" fmla="*/ 339540 w 930"/>
                <a:gd name="T17" fmla="*/ 227152 h 391"/>
                <a:gd name="T18" fmla="*/ 381972 w 930"/>
                <a:gd name="T19" fmla="*/ 181733 h 391"/>
                <a:gd name="T20" fmla="*/ 381972 w 930"/>
                <a:gd name="T21" fmla="*/ 181733 h 391"/>
                <a:gd name="T22" fmla="*/ 403216 w 930"/>
                <a:gd name="T23" fmla="*/ 181733 h 391"/>
                <a:gd name="T24" fmla="*/ 445648 w 930"/>
                <a:gd name="T25" fmla="*/ 136258 h 391"/>
                <a:gd name="T26" fmla="*/ 488080 w 930"/>
                <a:gd name="T27" fmla="*/ 136258 h 391"/>
                <a:gd name="T28" fmla="*/ 466864 w 930"/>
                <a:gd name="T29" fmla="*/ 90839 h 391"/>
                <a:gd name="T30" fmla="*/ 445648 w 930"/>
                <a:gd name="T31" fmla="*/ 90839 h 391"/>
                <a:gd name="T32" fmla="*/ 445648 w 930"/>
                <a:gd name="T33" fmla="*/ 45419 h 391"/>
                <a:gd name="T34" fmla="*/ 445648 w 930"/>
                <a:gd name="T35" fmla="*/ 45419 h 391"/>
                <a:gd name="T36" fmla="*/ 403216 w 930"/>
                <a:gd name="T37" fmla="*/ 45419 h 391"/>
                <a:gd name="T38" fmla="*/ 339540 w 930"/>
                <a:gd name="T39" fmla="*/ 45419 h 391"/>
                <a:gd name="T40" fmla="*/ 275892 w 930"/>
                <a:gd name="T41" fmla="*/ 0 h 391"/>
                <a:gd name="T42" fmla="*/ 233432 w 930"/>
                <a:gd name="T43" fmla="*/ 45419 h 391"/>
                <a:gd name="T44" fmla="*/ 212216 w 930"/>
                <a:gd name="T45" fmla="*/ 0 h 391"/>
                <a:gd name="T46" fmla="*/ 191000 w 930"/>
                <a:gd name="T47" fmla="*/ 0 h 391"/>
                <a:gd name="T48" fmla="*/ 169784 w 930"/>
                <a:gd name="T49" fmla="*/ 0 h 391"/>
                <a:gd name="T50" fmla="*/ 169784 w 930"/>
                <a:gd name="T51" fmla="*/ 45419 h 391"/>
                <a:gd name="T52" fmla="*/ 63676 w 930"/>
                <a:gd name="T53" fmla="*/ 0 h 391"/>
                <a:gd name="T54" fmla="*/ 0 w 930"/>
                <a:gd name="T55" fmla="*/ 45419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0"/>
                <a:gd name="T85" fmla="*/ 0 h 391"/>
                <a:gd name="T86" fmla="*/ 930 w 930"/>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0" h="391">
                  <a:moveTo>
                    <a:pt x="0" y="123"/>
                  </a:moveTo>
                  <a:lnTo>
                    <a:pt x="28" y="163"/>
                  </a:lnTo>
                  <a:lnTo>
                    <a:pt x="69" y="177"/>
                  </a:lnTo>
                  <a:lnTo>
                    <a:pt x="86" y="261"/>
                  </a:lnTo>
                  <a:lnTo>
                    <a:pt x="216" y="292"/>
                  </a:lnTo>
                  <a:lnTo>
                    <a:pt x="270" y="350"/>
                  </a:lnTo>
                  <a:lnTo>
                    <a:pt x="376" y="345"/>
                  </a:lnTo>
                  <a:lnTo>
                    <a:pt x="497" y="391"/>
                  </a:lnTo>
                  <a:lnTo>
                    <a:pt x="659" y="350"/>
                  </a:lnTo>
                  <a:lnTo>
                    <a:pt x="708" y="317"/>
                  </a:lnTo>
                  <a:lnTo>
                    <a:pt x="708" y="272"/>
                  </a:lnTo>
                  <a:lnTo>
                    <a:pt x="753" y="276"/>
                  </a:lnTo>
                  <a:lnTo>
                    <a:pt x="851" y="211"/>
                  </a:lnTo>
                  <a:lnTo>
                    <a:pt x="930" y="208"/>
                  </a:lnTo>
                  <a:lnTo>
                    <a:pt x="892" y="159"/>
                  </a:lnTo>
                  <a:lnTo>
                    <a:pt x="817" y="171"/>
                  </a:lnTo>
                  <a:lnTo>
                    <a:pt x="815" y="116"/>
                  </a:lnTo>
                  <a:lnTo>
                    <a:pt x="835" y="85"/>
                  </a:lnTo>
                  <a:lnTo>
                    <a:pt x="783" y="78"/>
                  </a:lnTo>
                  <a:lnTo>
                    <a:pt x="643" y="112"/>
                  </a:lnTo>
                  <a:lnTo>
                    <a:pt x="521" y="62"/>
                  </a:lnTo>
                  <a:lnTo>
                    <a:pt x="441" y="70"/>
                  </a:lnTo>
                  <a:lnTo>
                    <a:pt x="413" y="29"/>
                  </a:lnTo>
                  <a:lnTo>
                    <a:pt x="335" y="0"/>
                  </a:lnTo>
                  <a:lnTo>
                    <a:pt x="294" y="30"/>
                  </a:lnTo>
                  <a:lnTo>
                    <a:pt x="291" y="84"/>
                  </a:lnTo>
                  <a:lnTo>
                    <a:pt x="116" y="61"/>
                  </a:lnTo>
                  <a:lnTo>
                    <a:pt x="0" y="12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6" name="Freeform 373">
              <a:extLst>
                <a:ext uri="{FF2B5EF4-FFF2-40B4-BE49-F238E27FC236}">
                  <a16:creationId xmlns:a16="http://schemas.microsoft.com/office/drawing/2014/main" id="{103D7863-A7E5-E1A0-234C-D88C34770D8E}"/>
                </a:ext>
              </a:extLst>
            </p:cNvPr>
            <p:cNvSpPr>
              <a:spLocks noChangeAspect="1"/>
            </p:cNvSpPr>
            <p:nvPr/>
          </p:nvSpPr>
          <p:spPr bwMode="auto">
            <a:xfrm>
              <a:off x="5585316" y="3748064"/>
              <a:ext cx="163739" cy="98284"/>
            </a:xfrm>
            <a:custGeom>
              <a:avLst/>
              <a:gdLst>
                <a:gd name="T0" fmla="*/ 0 w 235"/>
                <a:gd name="T1" fmla="*/ 51134 h 120"/>
                <a:gd name="T2" fmla="*/ 20914 w 235"/>
                <a:gd name="T3" fmla="*/ 0 h 120"/>
                <a:gd name="T4" fmla="*/ 62713 w 235"/>
                <a:gd name="T5" fmla="*/ 51134 h 120"/>
                <a:gd name="T6" fmla="*/ 83599 w 235"/>
                <a:gd name="T7" fmla="*/ 102267 h 120"/>
                <a:gd name="T8" fmla="*/ 125426 w 235"/>
                <a:gd name="T9" fmla="*/ 102267 h 120"/>
                <a:gd name="T10" fmla="*/ 125426 w 235"/>
                <a:gd name="T11" fmla="*/ 102267 h 120"/>
                <a:gd name="T12" fmla="*/ 41800 w 235"/>
                <a:gd name="T13" fmla="*/ 102267 h 120"/>
                <a:gd name="T14" fmla="*/ 0 w 235"/>
                <a:gd name="T15" fmla="*/ 51134 h 120"/>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120"/>
                <a:gd name="T26" fmla="*/ 235 w 23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120">
                  <a:moveTo>
                    <a:pt x="0" y="47"/>
                  </a:moveTo>
                  <a:lnTo>
                    <a:pt x="28" y="0"/>
                  </a:lnTo>
                  <a:lnTo>
                    <a:pt x="122" y="31"/>
                  </a:lnTo>
                  <a:lnTo>
                    <a:pt x="171" y="76"/>
                  </a:lnTo>
                  <a:lnTo>
                    <a:pt x="235" y="76"/>
                  </a:lnTo>
                  <a:lnTo>
                    <a:pt x="231" y="120"/>
                  </a:lnTo>
                  <a:lnTo>
                    <a:pt x="78" y="92"/>
                  </a:lnTo>
                  <a:lnTo>
                    <a:pt x="0" y="47"/>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7" name="Freeform 379">
              <a:extLst>
                <a:ext uri="{FF2B5EF4-FFF2-40B4-BE49-F238E27FC236}">
                  <a16:creationId xmlns:a16="http://schemas.microsoft.com/office/drawing/2014/main" id="{9E23C035-910B-00EA-F46C-E3C2EF5F42BA}"/>
                </a:ext>
              </a:extLst>
            </p:cNvPr>
            <p:cNvSpPr>
              <a:spLocks noChangeAspect="1"/>
            </p:cNvSpPr>
            <p:nvPr/>
          </p:nvSpPr>
          <p:spPr bwMode="auto">
            <a:xfrm>
              <a:off x="5192343" y="3569515"/>
              <a:ext cx="345489" cy="343994"/>
            </a:xfrm>
            <a:custGeom>
              <a:avLst/>
              <a:gdLst>
                <a:gd name="T0" fmla="*/ 0 w 491"/>
                <a:gd name="T1" fmla="*/ 140262 h 426"/>
                <a:gd name="T2" fmla="*/ 21702 w 491"/>
                <a:gd name="T3" fmla="*/ 140262 h 426"/>
                <a:gd name="T4" fmla="*/ 86867 w 491"/>
                <a:gd name="T5" fmla="*/ 140262 h 426"/>
                <a:gd name="T6" fmla="*/ 86867 w 491"/>
                <a:gd name="T7" fmla="*/ 140262 h 426"/>
                <a:gd name="T8" fmla="*/ 130300 w 491"/>
                <a:gd name="T9" fmla="*/ 140262 h 426"/>
                <a:gd name="T10" fmla="*/ 152003 w 491"/>
                <a:gd name="T11" fmla="*/ 140262 h 426"/>
                <a:gd name="T12" fmla="*/ 152003 w 491"/>
                <a:gd name="T13" fmla="*/ 93526 h 426"/>
                <a:gd name="T14" fmla="*/ 152003 w 491"/>
                <a:gd name="T15" fmla="*/ 93526 h 426"/>
                <a:gd name="T16" fmla="*/ 173705 w 491"/>
                <a:gd name="T17" fmla="*/ 93526 h 426"/>
                <a:gd name="T18" fmla="*/ 173705 w 491"/>
                <a:gd name="T19" fmla="*/ 46735 h 426"/>
                <a:gd name="T20" fmla="*/ 173705 w 491"/>
                <a:gd name="T21" fmla="*/ 46735 h 426"/>
                <a:gd name="T22" fmla="*/ 217139 w 491"/>
                <a:gd name="T23" fmla="*/ 0 h 426"/>
                <a:gd name="T24" fmla="*/ 260572 w 491"/>
                <a:gd name="T25" fmla="*/ 46735 h 426"/>
                <a:gd name="T26" fmla="*/ 260572 w 491"/>
                <a:gd name="T27" fmla="*/ 93526 h 426"/>
                <a:gd name="T28" fmla="*/ 217139 w 491"/>
                <a:gd name="T29" fmla="*/ 93526 h 426"/>
                <a:gd name="T30" fmla="*/ 217139 w 491"/>
                <a:gd name="T31" fmla="*/ 93526 h 426"/>
                <a:gd name="T32" fmla="*/ 238870 w 491"/>
                <a:gd name="T33" fmla="*/ 140262 h 426"/>
                <a:gd name="T34" fmla="*/ 217139 w 491"/>
                <a:gd name="T35" fmla="*/ 140262 h 426"/>
                <a:gd name="T36" fmla="*/ 217139 w 491"/>
                <a:gd name="T37" fmla="*/ 140262 h 426"/>
                <a:gd name="T38" fmla="*/ 173705 w 491"/>
                <a:gd name="T39" fmla="*/ 233732 h 426"/>
                <a:gd name="T40" fmla="*/ 152003 w 491"/>
                <a:gd name="T41" fmla="*/ 233732 h 426"/>
                <a:gd name="T42" fmla="*/ 152003 w 491"/>
                <a:gd name="T43" fmla="*/ 233732 h 426"/>
                <a:gd name="T44" fmla="*/ 173705 w 491"/>
                <a:gd name="T45" fmla="*/ 327259 h 426"/>
                <a:gd name="T46" fmla="*/ 130300 w 491"/>
                <a:gd name="T47" fmla="*/ 327259 h 426"/>
                <a:gd name="T48" fmla="*/ 108569 w 491"/>
                <a:gd name="T49" fmla="*/ 327259 h 426"/>
                <a:gd name="T50" fmla="*/ 86867 w 491"/>
                <a:gd name="T51" fmla="*/ 280523 h 426"/>
                <a:gd name="T52" fmla="*/ 21702 w 491"/>
                <a:gd name="T53" fmla="*/ 280523 h 426"/>
                <a:gd name="T54" fmla="*/ 43434 w 491"/>
                <a:gd name="T55" fmla="*/ 280523 h 426"/>
                <a:gd name="T56" fmla="*/ 0 w 491"/>
                <a:gd name="T57" fmla="*/ 140262 h 4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1"/>
                <a:gd name="T88" fmla="*/ 0 h 426"/>
                <a:gd name="T89" fmla="*/ 491 w 491"/>
                <a:gd name="T90" fmla="*/ 426 h 4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1" h="426">
                  <a:moveTo>
                    <a:pt x="0" y="235"/>
                  </a:moveTo>
                  <a:lnTo>
                    <a:pt x="47" y="249"/>
                  </a:lnTo>
                  <a:lnTo>
                    <a:pt x="153" y="235"/>
                  </a:lnTo>
                  <a:lnTo>
                    <a:pt x="173" y="191"/>
                  </a:lnTo>
                  <a:lnTo>
                    <a:pt x="246" y="167"/>
                  </a:lnTo>
                  <a:lnTo>
                    <a:pt x="255" y="130"/>
                  </a:lnTo>
                  <a:lnTo>
                    <a:pt x="277" y="120"/>
                  </a:lnTo>
                  <a:lnTo>
                    <a:pt x="267" y="102"/>
                  </a:lnTo>
                  <a:lnTo>
                    <a:pt x="294" y="100"/>
                  </a:lnTo>
                  <a:lnTo>
                    <a:pt x="313" y="62"/>
                  </a:lnTo>
                  <a:lnTo>
                    <a:pt x="304" y="27"/>
                  </a:lnTo>
                  <a:lnTo>
                    <a:pt x="402" y="0"/>
                  </a:lnTo>
                  <a:lnTo>
                    <a:pt x="491" y="54"/>
                  </a:lnTo>
                  <a:lnTo>
                    <a:pt x="467" y="76"/>
                  </a:lnTo>
                  <a:lnTo>
                    <a:pt x="382" y="76"/>
                  </a:lnTo>
                  <a:lnTo>
                    <a:pt x="384" y="126"/>
                  </a:lnTo>
                  <a:lnTo>
                    <a:pt x="422" y="157"/>
                  </a:lnTo>
                  <a:lnTo>
                    <a:pt x="399" y="171"/>
                  </a:lnTo>
                  <a:lnTo>
                    <a:pt x="405" y="198"/>
                  </a:lnTo>
                  <a:lnTo>
                    <a:pt x="318" y="296"/>
                  </a:lnTo>
                  <a:lnTo>
                    <a:pt x="280" y="294"/>
                  </a:lnTo>
                  <a:lnTo>
                    <a:pt x="255" y="318"/>
                  </a:lnTo>
                  <a:lnTo>
                    <a:pt x="299" y="406"/>
                  </a:lnTo>
                  <a:lnTo>
                    <a:pt x="233" y="406"/>
                  </a:lnTo>
                  <a:lnTo>
                    <a:pt x="209" y="426"/>
                  </a:lnTo>
                  <a:lnTo>
                    <a:pt x="158" y="373"/>
                  </a:lnTo>
                  <a:lnTo>
                    <a:pt x="23" y="383"/>
                  </a:lnTo>
                  <a:lnTo>
                    <a:pt x="68" y="321"/>
                  </a:lnTo>
                  <a:lnTo>
                    <a:pt x="0" y="23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8" name="Freeform 381">
              <a:extLst>
                <a:ext uri="{FF2B5EF4-FFF2-40B4-BE49-F238E27FC236}">
                  <a16:creationId xmlns:a16="http://schemas.microsoft.com/office/drawing/2014/main" id="{A219B764-A998-2FE9-BF9B-188758A90DB4}"/>
                </a:ext>
              </a:extLst>
            </p:cNvPr>
            <p:cNvSpPr>
              <a:spLocks noChangeAspect="1"/>
            </p:cNvSpPr>
            <p:nvPr/>
          </p:nvSpPr>
          <p:spPr bwMode="auto">
            <a:xfrm>
              <a:off x="6836279" y="4542527"/>
              <a:ext cx="203036" cy="185101"/>
            </a:xfrm>
            <a:custGeom>
              <a:avLst/>
              <a:gdLst>
                <a:gd name="T0" fmla="*/ 0 w 291"/>
                <a:gd name="T1" fmla="*/ 0 h 228"/>
                <a:gd name="T2" fmla="*/ 21398 w 291"/>
                <a:gd name="T3" fmla="*/ 144459 h 228"/>
                <a:gd name="T4" fmla="*/ 21398 w 291"/>
                <a:gd name="T5" fmla="*/ 192593 h 228"/>
                <a:gd name="T6" fmla="*/ 64194 w 291"/>
                <a:gd name="T7" fmla="*/ 144459 h 228"/>
                <a:gd name="T8" fmla="*/ 85592 w 291"/>
                <a:gd name="T9" fmla="*/ 144459 h 228"/>
                <a:gd name="T10" fmla="*/ 107019 w 291"/>
                <a:gd name="T11" fmla="*/ 192593 h 228"/>
                <a:gd name="T12" fmla="*/ 171214 w 291"/>
                <a:gd name="T13" fmla="*/ 192593 h 228"/>
                <a:gd name="T14" fmla="*/ 107019 w 291"/>
                <a:gd name="T15" fmla="*/ 144459 h 228"/>
                <a:gd name="T16" fmla="*/ 107019 w 291"/>
                <a:gd name="T17" fmla="*/ 96325 h 228"/>
                <a:gd name="T18" fmla="*/ 85592 w 291"/>
                <a:gd name="T19" fmla="*/ 96325 h 228"/>
                <a:gd name="T20" fmla="*/ 64194 w 291"/>
                <a:gd name="T21" fmla="*/ 48134 h 228"/>
                <a:gd name="T22" fmla="*/ 0 w 291"/>
                <a:gd name="T23" fmla="*/ 0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28"/>
                <a:gd name="T38" fmla="*/ 291 w 29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28">
                  <a:moveTo>
                    <a:pt x="0" y="0"/>
                  </a:moveTo>
                  <a:lnTo>
                    <a:pt x="4" y="190"/>
                  </a:lnTo>
                  <a:lnTo>
                    <a:pt x="50" y="195"/>
                  </a:lnTo>
                  <a:lnTo>
                    <a:pt x="99" y="144"/>
                  </a:lnTo>
                  <a:lnTo>
                    <a:pt x="150" y="167"/>
                  </a:lnTo>
                  <a:lnTo>
                    <a:pt x="198" y="217"/>
                  </a:lnTo>
                  <a:lnTo>
                    <a:pt x="291" y="228"/>
                  </a:lnTo>
                  <a:lnTo>
                    <a:pt x="185" y="143"/>
                  </a:lnTo>
                  <a:lnTo>
                    <a:pt x="192" y="102"/>
                  </a:lnTo>
                  <a:lnTo>
                    <a:pt x="142" y="86"/>
                  </a:lnTo>
                  <a:lnTo>
                    <a:pt x="97" y="35"/>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29" name="Freeform 382">
              <a:extLst>
                <a:ext uri="{FF2B5EF4-FFF2-40B4-BE49-F238E27FC236}">
                  <a16:creationId xmlns:a16="http://schemas.microsoft.com/office/drawing/2014/main" id="{B7BA54E9-0A2A-C07C-3A2D-76C22667ED4B}"/>
                </a:ext>
              </a:extLst>
            </p:cNvPr>
            <p:cNvSpPr>
              <a:spLocks noChangeAspect="1"/>
            </p:cNvSpPr>
            <p:nvPr/>
          </p:nvSpPr>
          <p:spPr bwMode="auto">
            <a:xfrm>
              <a:off x="6982007" y="4581841"/>
              <a:ext cx="88419" cy="47503"/>
            </a:xfrm>
            <a:custGeom>
              <a:avLst/>
              <a:gdLst>
                <a:gd name="T0" fmla="*/ 0 w 124"/>
                <a:gd name="T1" fmla="*/ 49685 h 58"/>
                <a:gd name="T2" fmla="*/ 48508 w 124"/>
                <a:gd name="T3" fmla="*/ 49685 h 58"/>
                <a:gd name="T4" fmla="*/ 72778 w 124"/>
                <a:gd name="T5" fmla="*/ 49685 h 58"/>
                <a:gd name="T6" fmla="*/ 72778 w 124"/>
                <a:gd name="T7" fmla="*/ 0 h 58"/>
                <a:gd name="T8" fmla="*/ 48508 w 124"/>
                <a:gd name="T9" fmla="*/ 49685 h 58"/>
                <a:gd name="T10" fmla="*/ 0 w 124"/>
                <a:gd name="T11" fmla="*/ 49685 h 58"/>
                <a:gd name="T12" fmla="*/ 0 60000 65536"/>
                <a:gd name="T13" fmla="*/ 0 60000 65536"/>
                <a:gd name="T14" fmla="*/ 0 60000 65536"/>
                <a:gd name="T15" fmla="*/ 0 60000 65536"/>
                <a:gd name="T16" fmla="*/ 0 60000 65536"/>
                <a:gd name="T17" fmla="*/ 0 60000 65536"/>
                <a:gd name="T18" fmla="*/ 0 w 124"/>
                <a:gd name="T19" fmla="*/ 0 h 58"/>
                <a:gd name="T20" fmla="*/ 124 w 12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24" h="58">
                  <a:moveTo>
                    <a:pt x="0" y="38"/>
                  </a:moveTo>
                  <a:lnTo>
                    <a:pt x="73" y="58"/>
                  </a:lnTo>
                  <a:lnTo>
                    <a:pt x="124" y="17"/>
                  </a:lnTo>
                  <a:lnTo>
                    <a:pt x="102" y="0"/>
                  </a:lnTo>
                  <a:lnTo>
                    <a:pt x="87" y="23"/>
                  </a:lnTo>
                  <a:lnTo>
                    <a:pt x="0" y="38"/>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0" name="Freeform 383">
              <a:extLst>
                <a:ext uri="{FF2B5EF4-FFF2-40B4-BE49-F238E27FC236}">
                  <a16:creationId xmlns:a16="http://schemas.microsoft.com/office/drawing/2014/main" id="{7EA6173B-9885-759E-AF9A-034B1343B181}"/>
                </a:ext>
              </a:extLst>
            </p:cNvPr>
            <p:cNvSpPr>
              <a:spLocks noChangeAspect="1"/>
            </p:cNvSpPr>
            <p:nvPr/>
          </p:nvSpPr>
          <p:spPr bwMode="auto">
            <a:xfrm>
              <a:off x="7036040" y="4544165"/>
              <a:ext cx="44210" cy="49142"/>
            </a:xfrm>
            <a:custGeom>
              <a:avLst/>
              <a:gdLst>
                <a:gd name="T0" fmla="*/ 0 w 64"/>
                <a:gd name="T1" fmla="*/ 0 h 59"/>
                <a:gd name="T2" fmla="*/ 20057 w 64"/>
                <a:gd name="T3" fmla="*/ 54704 h 59"/>
                <a:gd name="T4" fmla="*/ 40114 w 64"/>
                <a:gd name="T5" fmla="*/ 54704 h 59"/>
                <a:gd name="T6" fmla="*/ 40114 w 64"/>
                <a:gd name="T7" fmla="*/ 54704 h 59"/>
                <a:gd name="T8" fmla="*/ 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0" y="0"/>
                  </a:moveTo>
                  <a:lnTo>
                    <a:pt x="49" y="27"/>
                  </a:lnTo>
                  <a:lnTo>
                    <a:pt x="64" y="59"/>
                  </a:lnTo>
                  <a:lnTo>
                    <a:pt x="63" y="35"/>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1" name="Freeform 386">
              <a:extLst>
                <a:ext uri="{FF2B5EF4-FFF2-40B4-BE49-F238E27FC236}">
                  <a16:creationId xmlns:a16="http://schemas.microsoft.com/office/drawing/2014/main" id="{8932A46A-3077-7025-02FC-E779C606F16D}"/>
                </a:ext>
              </a:extLst>
            </p:cNvPr>
            <p:cNvSpPr>
              <a:spLocks noChangeAspect="1"/>
            </p:cNvSpPr>
            <p:nvPr/>
          </p:nvSpPr>
          <p:spPr bwMode="auto">
            <a:xfrm>
              <a:off x="6346701" y="4213275"/>
              <a:ext cx="45847" cy="68799"/>
            </a:xfrm>
            <a:custGeom>
              <a:avLst/>
              <a:gdLst>
                <a:gd name="T0" fmla="*/ 0 w 67"/>
                <a:gd name="T1" fmla="*/ 93098 h 85"/>
                <a:gd name="T2" fmla="*/ 18563 w 67"/>
                <a:gd name="T3" fmla="*/ 46549 h 85"/>
                <a:gd name="T4" fmla="*/ 37151 w 67"/>
                <a:gd name="T5" fmla="*/ 0 h 85"/>
                <a:gd name="T6" fmla="*/ 0 w 67"/>
                <a:gd name="T7" fmla="*/ 93098 h 85"/>
                <a:gd name="T8" fmla="*/ 0 60000 65536"/>
                <a:gd name="T9" fmla="*/ 0 60000 65536"/>
                <a:gd name="T10" fmla="*/ 0 60000 65536"/>
                <a:gd name="T11" fmla="*/ 0 60000 65536"/>
                <a:gd name="T12" fmla="*/ 0 w 67"/>
                <a:gd name="T13" fmla="*/ 0 h 85"/>
                <a:gd name="T14" fmla="*/ 67 w 67"/>
                <a:gd name="T15" fmla="*/ 85 h 85"/>
              </a:gdLst>
              <a:ahLst/>
              <a:cxnLst>
                <a:cxn ang="T8">
                  <a:pos x="T0" y="T1"/>
                </a:cxn>
                <a:cxn ang="T9">
                  <a:pos x="T2" y="T3"/>
                </a:cxn>
                <a:cxn ang="T10">
                  <a:pos x="T4" y="T5"/>
                </a:cxn>
                <a:cxn ang="T11">
                  <a:pos x="T6" y="T7"/>
                </a:cxn>
              </a:cxnLst>
              <a:rect l="T12" t="T13" r="T14" b="T15"/>
              <a:pathLst>
                <a:path w="67" h="85">
                  <a:moveTo>
                    <a:pt x="0" y="85"/>
                  </a:moveTo>
                  <a:lnTo>
                    <a:pt x="46" y="44"/>
                  </a:lnTo>
                  <a:lnTo>
                    <a:pt x="67" y="0"/>
                  </a:lnTo>
                  <a:lnTo>
                    <a:pt x="0" y="8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2" name="Freeform 387">
              <a:extLst>
                <a:ext uri="{FF2B5EF4-FFF2-40B4-BE49-F238E27FC236}">
                  <a16:creationId xmlns:a16="http://schemas.microsoft.com/office/drawing/2014/main" id="{54724801-6500-EAC1-CE51-C651C25424B3}"/>
                </a:ext>
              </a:extLst>
            </p:cNvPr>
            <p:cNvSpPr>
              <a:spLocks noChangeAspect="1"/>
            </p:cNvSpPr>
            <p:nvPr/>
          </p:nvSpPr>
          <p:spPr bwMode="auto">
            <a:xfrm>
              <a:off x="6402372" y="4041279"/>
              <a:ext cx="81869" cy="144150"/>
            </a:xfrm>
            <a:custGeom>
              <a:avLst/>
              <a:gdLst>
                <a:gd name="T0" fmla="*/ 0 w 119"/>
                <a:gd name="T1" fmla="*/ 45367 h 178"/>
                <a:gd name="T2" fmla="*/ 21106 w 119"/>
                <a:gd name="T3" fmla="*/ 0 h 178"/>
                <a:gd name="T4" fmla="*/ 42184 w 119"/>
                <a:gd name="T5" fmla="*/ 45367 h 178"/>
                <a:gd name="T6" fmla="*/ 42184 w 119"/>
                <a:gd name="T7" fmla="*/ 45367 h 178"/>
                <a:gd name="T8" fmla="*/ 21106 w 119"/>
                <a:gd name="T9" fmla="*/ 45367 h 178"/>
                <a:gd name="T10" fmla="*/ 21106 w 119"/>
                <a:gd name="T11" fmla="*/ 45367 h 178"/>
                <a:gd name="T12" fmla="*/ 63290 w 119"/>
                <a:gd name="T13" fmla="*/ 136154 h 178"/>
                <a:gd name="T14" fmla="*/ 63290 w 119"/>
                <a:gd name="T15" fmla="*/ 136154 h 178"/>
                <a:gd name="T16" fmla="*/ 42184 w 119"/>
                <a:gd name="T17" fmla="*/ 136154 h 178"/>
                <a:gd name="T18" fmla="*/ 42184 w 119"/>
                <a:gd name="T19" fmla="*/ 136154 h 178"/>
                <a:gd name="T20" fmla="*/ 21106 w 119"/>
                <a:gd name="T21" fmla="*/ 136154 h 178"/>
                <a:gd name="T22" fmla="*/ 0 w 119"/>
                <a:gd name="T23" fmla="*/ 4536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69"/>
                  </a:moveTo>
                  <a:lnTo>
                    <a:pt x="22" y="0"/>
                  </a:lnTo>
                  <a:lnTo>
                    <a:pt x="65" y="3"/>
                  </a:lnTo>
                  <a:lnTo>
                    <a:pt x="75" y="48"/>
                  </a:lnTo>
                  <a:lnTo>
                    <a:pt x="44" y="96"/>
                  </a:lnTo>
                  <a:lnTo>
                    <a:pt x="49" y="124"/>
                  </a:lnTo>
                  <a:lnTo>
                    <a:pt x="114" y="141"/>
                  </a:lnTo>
                  <a:lnTo>
                    <a:pt x="119" y="178"/>
                  </a:lnTo>
                  <a:lnTo>
                    <a:pt x="80" y="141"/>
                  </a:lnTo>
                  <a:lnTo>
                    <a:pt x="80" y="160"/>
                  </a:lnTo>
                  <a:lnTo>
                    <a:pt x="22" y="141"/>
                  </a:lnTo>
                  <a:lnTo>
                    <a:pt x="0" y="6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3" name="Freeform 388">
              <a:extLst>
                <a:ext uri="{FF2B5EF4-FFF2-40B4-BE49-F238E27FC236}">
                  <a16:creationId xmlns:a16="http://schemas.microsoft.com/office/drawing/2014/main" id="{04971073-9D80-F02C-4531-8A01390CC00D}"/>
                </a:ext>
              </a:extLst>
            </p:cNvPr>
            <p:cNvSpPr>
              <a:spLocks noChangeAspect="1"/>
            </p:cNvSpPr>
            <p:nvPr/>
          </p:nvSpPr>
          <p:spPr bwMode="auto">
            <a:xfrm>
              <a:off x="6407284" y="4164133"/>
              <a:ext cx="26198" cy="27848"/>
            </a:xfrm>
            <a:custGeom>
              <a:avLst/>
              <a:gdLst>
                <a:gd name="T0" fmla="*/ 0 w 35"/>
                <a:gd name="T1" fmla="*/ 0 h 38"/>
                <a:gd name="T2" fmla="*/ 38878 w 35"/>
                <a:gd name="T3" fmla="*/ 0 h 38"/>
                <a:gd name="T4" fmla="*/ 77708 w 35"/>
                <a:gd name="T5" fmla="*/ 34946 h 38"/>
                <a:gd name="T6" fmla="*/ 38878 w 35"/>
                <a:gd name="T7" fmla="*/ 34946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18" y="0"/>
                  </a:lnTo>
                  <a:lnTo>
                    <a:pt x="35" y="9"/>
                  </a:lnTo>
                  <a:lnTo>
                    <a:pt x="25" y="38"/>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4" name="Freeform 389">
              <a:extLst>
                <a:ext uri="{FF2B5EF4-FFF2-40B4-BE49-F238E27FC236}">
                  <a16:creationId xmlns:a16="http://schemas.microsoft.com/office/drawing/2014/main" id="{57A6AF69-9E79-507F-DAAA-56675A921243}"/>
                </a:ext>
              </a:extLst>
            </p:cNvPr>
            <p:cNvSpPr>
              <a:spLocks noChangeAspect="1"/>
            </p:cNvSpPr>
            <p:nvPr/>
          </p:nvSpPr>
          <p:spPr bwMode="auto">
            <a:xfrm>
              <a:off x="6440031" y="4200171"/>
              <a:ext cx="24561" cy="37676"/>
            </a:xfrm>
            <a:custGeom>
              <a:avLst/>
              <a:gdLst>
                <a:gd name="T0" fmla="*/ 0 w 32"/>
                <a:gd name="T1" fmla="*/ 0 h 46"/>
                <a:gd name="T2" fmla="*/ 33014 w 32"/>
                <a:gd name="T3" fmla="*/ 43384 h 46"/>
                <a:gd name="T4" fmla="*/ 33014 w 32"/>
                <a:gd name="T5" fmla="*/ 43384 h 46"/>
                <a:gd name="T6" fmla="*/ 0 w 32"/>
                <a:gd name="T7" fmla="*/ 0 h 46"/>
                <a:gd name="T8" fmla="*/ 0 60000 65536"/>
                <a:gd name="T9" fmla="*/ 0 60000 65536"/>
                <a:gd name="T10" fmla="*/ 0 60000 65536"/>
                <a:gd name="T11" fmla="*/ 0 60000 65536"/>
                <a:gd name="T12" fmla="*/ 0 w 32"/>
                <a:gd name="T13" fmla="*/ 0 h 46"/>
                <a:gd name="T14" fmla="*/ 32 w 32"/>
                <a:gd name="T15" fmla="*/ 46 h 46"/>
              </a:gdLst>
              <a:ahLst/>
              <a:cxnLst>
                <a:cxn ang="T8">
                  <a:pos x="T0" y="T1"/>
                </a:cxn>
                <a:cxn ang="T9">
                  <a:pos x="T2" y="T3"/>
                </a:cxn>
                <a:cxn ang="T10">
                  <a:pos x="T4" y="T5"/>
                </a:cxn>
                <a:cxn ang="T11">
                  <a:pos x="T6" y="T7"/>
                </a:cxn>
              </a:cxnLst>
              <a:rect l="T12" t="T13" r="T14" b="T15"/>
              <a:pathLst>
                <a:path w="32" h="46">
                  <a:moveTo>
                    <a:pt x="0" y="0"/>
                  </a:moveTo>
                  <a:lnTo>
                    <a:pt x="2" y="46"/>
                  </a:lnTo>
                  <a:lnTo>
                    <a:pt x="32" y="27"/>
                  </a:lnTo>
                  <a:lnTo>
                    <a:pt x="0" y="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5" name="Freeform 390">
              <a:extLst>
                <a:ext uri="{FF2B5EF4-FFF2-40B4-BE49-F238E27FC236}">
                  <a16:creationId xmlns:a16="http://schemas.microsoft.com/office/drawing/2014/main" id="{7ACC51CF-F711-08CE-33DF-43F2B492DE69}"/>
                </a:ext>
              </a:extLst>
            </p:cNvPr>
            <p:cNvSpPr>
              <a:spLocks noChangeAspect="1"/>
            </p:cNvSpPr>
            <p:nvPr/>
          </p:nvSpPr>
          <p:spPr bwMode="auto">
            <a:xfrm>
              <a:off x="6443306" y="4250951"/>
              <a:ext cx="90057" cy="99922"/>
            </a:xfrm>
            <a:custGeom>
              <a:avLst/>
              <a:gdLst>
                <a:gd name="T0" fmla="*/ 0 w 128"/>
                <a:gd name="T1" fmla="*/ 98778 h 122"/>
                <a:gd name="T2" fmla="*/ 20654 w 128"/>
                <a:gd name="T3" fmla="*/ 49359 h 122"/>
                <a:gd name="T4" fmla="*/ 41281 w 128"/>
                <a:gd name="T5" fmla="*/ 49359 h 122"/>
                <a:gd name="T6" fmla="*/ 61936 w 128"/>
                <a:gd name="T7" fmla="*/ 0 h 122"/>
                <a:gd name="T8" fmla="*/ 61936 w 128"/>
                <a:gd name="T9" fmla="*/ 49359 h 122"/>
                <a:gd name="T10" fmla="*/ 61936 w 128"/>
                <a:gd name="T11" fmla="*/ 98778 h 122"/>
                <a:gd name="T12" fmla="*/ 61936 w 128"/>
                <a:gd name="T13" fmla="*/ 98778 h 122"/>
                <a:gd name="T14" fmla="*/ 61936 w 128"/>
                <a:gd name="T15" fmla="*/ 98778 h 122"/>
                <a:gd name="T16" fmla="*/ 41281 w 128"/>
                <a:gd name="T17" fmla="*/ 98778 h 122"/>
                <a:gd name="T18" fmla="*/ 20654 w 128"/>
                <a:gd name="T19" fmla="*/ 49359 h 122"/>
                <a:gd name="T20" fmla="*/ 0 w 128"/>
                <a:gd name="T21" fmla="*/ 9877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2"/>
                <a:gd name="T35" fmla="*/ 128 w 12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2">
                  <a:moveTo>
                    <a:pt x="0" y="84"/>
                  </a:moveTo>
                  <a:lnTo>
                    <a:pt x="29" y="40"/>
                  </a:lnTo>
                  <a:lnTo>
                    <a:pt x="60" y="48"/>
                  </a:lnTo>
                  <a:lnTo>
                    <a:pt x="107" y="0"/>
                  </a:lnTo>
                  <a:lnTo>
                    <a:pt x="128" y="29"/>
                  </a:lnTo>
                  <a:lnTo>
                    <a:pt x="125" y="101"/>
                  </a:lnTo>
                  <a:lnTo>
                    <a:pt x="112" y="71"/>
                  </a:lnTo>
                  <a:lnTo>
                    <a:pt x="101" y="122"/>
                  </a:lnTo>
                  <a:lnTo>
                    <a:pt x="70" y="108"/>
                  </a:lnTo>
                  <a:lnTo>
                    <a:pt x="50" y="56"/>
                  </a:lnTo>
                  <a:lnTo>
                    <a:pt x="0" y="84"/>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6" name="Freeform 391">
              <a:extLst>
                <a:ext uri="{FF2B5EF4-FFF2-40B4-BE49-F238E27FC236}">
                  <a16:creationId xmlns:a16="http://schemas.microsoft.com/office/drawing/2014/main" id="{3EA2EB26-0E63-B0F1-781D-0D3C9408CD07}"/>
                </a:ext>
              </a:extLst>
            </p:cNvPr>
            <p:cNvSpPr>
              <a:spLocks noChangeAspect="1"/>
            </p:cNvSpPr>
            <p:nvPr/>
          </p:nvSpPr>
          <p:spPr bwMode="auto">
            <a:xfrm>
              <a:off x="6454768" y="4229656"/>
              <a:ext cx="19649" cy="37676"/>
            </a:xfrm>
            <a:custGeom>
              <a:avLst/>
              <a:gdLst>
                <a:gd name="T0" fmla="*/ 0 w 28"/>
                <a:gd name="T1" fmla="*/ 43384 h 48"/>
                <a:gd name="T2" fmla="*/ 18775 w 28"/>
                <a:gd name="T3" fmla="*/ 43384 h 48"/>
                <a:gd name="T4" fmla="*/ 18775 w 28"/>
                <a:gd name="T5" fmla="*/ 0 h 48"/>
                <a:gd name="T6" fmla="*/ 18775 w 28"/>
                <a:gd name="T7" fmla="*/ 43384 h 48"/>
                <a:gd name="T8" fmla="*/ 0 w 28"/>
                <a:gd name="T9" fmla="*/ 43384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30"/>
                  </a:moveTo>
                  <a:lnTo>
                    <a:pt x="7" y="21"/>
                  </a:lnTo>
                  <a:lnTo>
                    <a:pt x="28" y="0"/>
                  </a:lnTo>
                  <a:lnTo>
                    <a:pt x="18" y="48"/>
                  </a:lnTo>
                  <a:lnTo>
                    <a:pt x="0" y="30"/>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7" name="Freeform 418">
              <a:extLst>
                <a:ext uri="{FF2B5EF4-FFF2-40B4-BE49-F238E27FC236}">
                  <a16:creationId xmlns:a16="http://schemas.microsoft.com/office/drawing/2014/main" id="{8B58A97D-CFC0-40D1-DB63-D255C01488AA}"/>
                </a:ext>
              </a:extLst>
            </p:cNvPr>
            <p:cNvSpPr>
              <a:spLocks noChangeAspect="1"/>
            </p:cNvSpPr>
            <p:nvPr/>
          </p:nvSpPr>
          <p:spPr bwMode="auto">
            <a:xfrm>
              <a:off x="5945541" y="3987222"/>
              <a:ext cx="160464" cy="363651"/>
            </a:xfrm>
            <a:custGeom>
              <a:avLst/>
              <a:gdLst>
                <a:gd name="T0" fmla="*/ 0 w 231"/>
                <a:gd name="T1" fmla="*/ 95658 h 448"/>
                <a:gd name="T2" fmla="*/ 20435 w 231"/>
                <a:gd name="T3" fmla="*/ 47829 h 448"/>
                <a:gd name="T4" fmla="*/ 40842 w 231"/>
                <a:gd name="T5" fmla="*/ 0 h 448"/>
                <a:gd name="T6" fmla="*/ 61277 w 231"/>
                <a:gd name="T7" fmla="*/ 47829 h 448"/>
                <a:gd name="T8" fmla="*/ 40842 w 231"/>
                <a:gd name="T9" fmla="*/ 95658 h 448"/>
                <a:gd name="T10" fmla="*/ 81684 w 231"/>
                <a:gd name="T11" fmla="*/ 95658 h 448"/>
                <a:gd name="T12" fmla="*/ 102119 w 231"/>
                <a:gd name="T13" fmla="*/ 95658 h 448"/>
                <a:gd name="T14" fmla="*/ 102119 w 231"/>
                <a:gd name="T15" fmla="*/ 143487 h 448"/>
                <a:gd name="T16" fmla="*/ 102119 w 231"/>
                <a:gd name="T17" fmla="*/ 143487 h 448"/>
                <a:gd name="T18" fmla="*/ 81684 w 231"/>
                <a:gd name="T19" fmla="*/ 143487 h 448"/>
                <a:gd name="T20" fmla="*/ 61277 w 231"/>
                <a:gd name="T21" fmla="*/ 191316 h 448"/>
                <a:gd name="T22" fmla="*/ 81684 w 231"/>
                <a:gd name="T23" fmla="*/ 239145 h 448"/>
                <a:gd name="T24" fmla="*/ 40842 w 231"/>
                <a:gd name="T25" fmla="*/ 191316 h 448"/>
                <a:gd name="T26" fmla="*/ 20435 w 231"/>
                <a:gd name="T27" fmla="*/ 239145 h 448"/>
                <a:gd name="T28" fmla="*/ 40842 w 231"/>
                <a:gd name="T29" fmla="*/ 334803 h 448"/>
                <a:gd name="T30" fmla="*/ 61277 w 231"/>
                <a:gd name="T31" fmla="*/ 334803 h 448"/>
                <a:gd name="T32" fmla="*/ 61277 w 231"/>
                <a:gd name="T33" fmla="*/ 382632 h 448"/>
                <a:gd name="T34" fmla="*/ 61277 w 231"/>
                <a:gd name="T35" fmla="*/ 334803 h 448"/>
                <a:gd name="T36" fmla="*/ 40842 w 231"/>
                <a:gd name="T37" fmla="*/ 334803 h 448"/>
                <a:gd name="T38" fmla="*/ 20435 w 231"/>
                <a:gd name="T39" fmla="*/ 286974 h 448"/>
                <a:gd name="T40" fmla="*/ 20435 w 231"/>
                <a:gd name="T41" fmla="*/ 239145 h 448"/>
                <a:gd name="T42" fmla="*/ 40842 w 231"/>
                <a:gd name="T43" fmla="*/ 239145 h 448"/>
                <a:gd name="T44" fmla="*/ 20435 w 231"/>
                <a:gd name="T45" fmla="*/ 143487 h 448"/>
                <a:gd name="T46" fmla="*/ 20435 w 231"/>
                <a:gd name="T47" fmla="*/ 143487 h 448"/>
                <a:gd name="T48" fmla="*/ 0 w 231"/>
                <a:gd name="T49" fmla="*/ 95658 h 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448"/>
                <a:gd name="T77" fmla="*/ 231 w 231"/>
                <a:gd name="T78" fmla="*/ 448 h 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448">
                  <a:moveTo>
                    <a:pt x="0" y="72"/>
                  </a:moveTo>
                  <a:lnTo>
                    <a:pt x="16" y="36"/>
                  </a:lnTo>
                  <a:lnTo>
                    <a:pt x="78" y="0"/>
                  </a:lnTo>
                  <a:lnTo>
                    <a:pt x="106" y="35"/>
                  </a:lnTo>
                  <a:lnTo>
                    <a:pt x="98" y="94"/>
                  </a:lnTo>
                  <a:lnTo>
                    <a:pt x="171" y="69"/>
                  </a:lnTo>
                  <a:lnTo>
                    <a:pt x="204" y="94"/>
                  </a:lnTo>
                  <a:lnTo>
                    <a:pt x="231" y="154"/>
                  </a:lnTo>
                  <a:lnTo>
                    <a:pt x="222" y="192"/>
                  </a:lnTo>
                  <a:lnTo>
                    <a:pt x="166" y="189"/>
                  </a:lnTo>
                  <a:lnTo>
                    <a:pt x="145" y="206"/>
                  </a:lnTo>
                  <a:lnTo>
                    <a:pt x="154" y="270"/>
                  </a:lnTo>
                  <a:lnTo>
                    <a:pt x="79" y="215"/>
                  </a:lnTo>
                  <a:lnTo>
                    <a:pt x="47" y="311"/>
                  </a:lnTo>
                  <a:lnTo>
                    <a:pt x="85" y="400"/>
                  </a:lnTo>
                  <a:lnTo>
                    <a:pt x="136" y="431"/>
                  </a:lnTo>
                  <a:lnTo>
                    <a:pt x="108" y="448"/>
                  </a:lnTo>
                  <a:lnTo>
                    <a:pt x="101" y="421"/>
                  </a:lnTo>
                  <a:lnTo>
                    <a:pt x="79" y="421"/>
                  </a:lnTo>
                  <a:lnTo>
                    <a:pt x="21" y="372"/>
                  </a:lnTo>
                  <a:lnTo>
                    <a:pt x="30" y="315"/>
                  </a:lnTo>
                  <a:lnTo>
                    <a:pt x="61" y="263"/>
                  </a:lnTo>
                  <a:lnTo>
                    <a:pt x="20" y="175"/>
                  </a:lnTo>
                  <a:lnTo>
                    <a:pt x="33" y="137"/>
                  </a:lnTo>
                  <a:lnTo>
                    <a:pt x="0" y="72"/>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8" name="Freeform 443">
              <a:extLst>
                <a:ext uri="{FF2B5EF4-FFF2-40B4-BE49-F238E27FC236}">
                  <a16:creationId xmlns:a16="http://schemas.microsoft.com/office/drawing/2014/main" id="{8B576BAB-470F-226F-E1E9-34C3D07B5F4C}"/>
                </a:ext>
              </a:extLst>
            </p:cNvPr>
            <p:cNvSpPr>
              <a:spLocks noChangeAspect="1"/>
            </p:cNvSpPr>
            <p:nvPr/>
          </p:nvSpPr>
          <p:spPr bwMode="auto">
            <a:xfrm>
              <a:off x="6037234" y="3929890"/>
              <a:ext cx="142453" cy="350546"/>
            </a:xfrm>
            <a:custGeom>
              <a:avLst/>
              <a:gdLst>
                <a:gd name="T0" fmla="*/ 0 w 204"/>
                <a:gd name="T1" fmla="*/ 46672 h 434"/>
                <a:gd name="T2" fmla="*/ 21759 w 204"/>
                <a:gd name="T3" fmla="*/ 93400 h 434"/>
                <a:gd name="T4" fmla="*/ 43489 w 204"/>
                <a:gd name="T5" fmla="*/ 93400 h 434"/>
                <a:gd name="T6" fmla="*/ 21759 w 204"/>
                <a:gd name="T7" fmla="*/ 93400 h 434"/>
                <a:gd name="T8" fmla="*/ 65247 w 204"/>
                <a:gd name="T9" fmla="*/ 140072 h 434"/>
                <a:gd name="T10" fmla="*/ 87006 w 204"/>
                <a:gd name="T11" fmla="*/ 140072 h 434"/>
                <a:gd name="T12" fmla="*/ 87006 w 204"/>
                <a:gd name="T13" fmla="*/ 280144 h 434"/>
                <a:gd name="T14" fmla="*/ 43489 w 204"/>
                <a:gd name="T15" fmla="*/ 280144 h 434"/>
                <a:gd name="T16" fmla="*/ 43489 w 204"/>
                <a:gd name="T17" fmla="*/ 326816 h 434"/>
                <a:gd name="T18" fmla="*/ 65247 w 204"/>
                <a:gd name="T19" fmla="*/ 326816 h 434"/>
                <a:gd name="T20" fmla="*/ 65247 w 204"/>
                <a:gd name="T21" fmla="*/ 326816 h 434"/>
                <a:gd name="T22" fmla="*/ 87006 w 204"/>
                <a:gd name="T23" fmla="*/ 280144 h 434"/>
                <a:gd name="T24" fmla="*/ 108765 w 204"/>
                <a:gd name="T25" fmla="*/ 280144 h 434"/>
                <a:gd name="T26" fmla="*/ 108765 w 204"/>
                <a:gd name="T27" fmla="*/ 140072 h 434"/>
                <a:gd name="T28" fmla="*/ 65247 w 204"/>
                <a:gd name="T29" fmla="*/ 140072 h 434"/>
                <a:gd name="T30" fmla="*/ 65247 w 204"/>
                <a:gd name="T31" fmla="*/ 93400 h 434"/>
                <a:gd name="T32" fmla="*/ 87006 w 204"/>
                <a:gd name="T33" fmla="*/ 46672 h 434"/>
                <a:gd name="T34" fmla="*/ 43489 w 204"/>
                <a:gd name="T35" fmla="*/ 0 h 434"/>
                <a:gd name="T36" fmla="*/ 0 w 204"/>
                <a:gd name="T37" fmla="*/ 46672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434"/>
                <a:gd name="T59" fmla="*/ 204 w 204"/>
                <a:gd name="T60" fmla="*/ 434 h 4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434">
                  <a:moveTo>
                    <a:pt x="0" y="21"/>
                  </a:moveTo>
                  <a:lnTo>
                    <a:pt x="31" y="67"/>
                  </a:lnTo>
                  <a:lnTo>
                    <a:pt x="70" y="84"/>
                  </a:lnTo>
                  <a:lnTo>
                    <a:pt x="51" y="119"/>
                  </a:lnTo>
                  <a:lnTo>
                    <a:pt x="121" y="177"/>
                  </a:lnTo>
                  <a:lnTo>
                    <a:pt x="154" y="255"/>
                  </a:lnTo>
                  <a:lnTo>
                    <a:pt x="157" y="323"/>
                  </a:lnTo>
                  <a:lnTo>
                    <a:pt x="69" y="381"/>
                  </a:lnTo>
                  <a:lnTo>
                    <a:pt x="83" y="434"/>
                  </a:lnTo>
                  <a:lnTo>
                    <a:pt x="112" y="396"/>
                  </a:lnTo>
                  <a:lnTo>
                    <a:pt x="127" y="407"/>
                  </a:lnTo>
                  <a:lnTo>
                    <a:pt x="134" y="383"/>
                  </a:lnTo>
                  <a:lnTo>
                    <a:pt x="204" y="344"/>
                  </a:lnTo>
                  <a:lnTo>
                    <a:pt x="195" y="233"/>
                  </a:lnTo>
                  <a:lnTo>
                    <a:pt x="100" y="132"/>
                  </a:lnTo>
                  <a:lnTo>
                    <a:pt x="110" y="99"/>
                  </a:lnTo>
                  <a:lnTo>
                    <a:pt x="167" y="50"/>
                  </a:lnTo>
                  <a:lnTo>
                    <a:pt x="87" y="0"/>
                  </a:lnTo>
                  <a:lnTo>
                    <a:pt x="0" y="2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39" name="Freeform 504">
              <a:extLst>
                <a:ext uri="{FF2B5EF4-FFF2-40B4-BE49-F238E27FC236}">
                  <a16:creationId xmlns:a16="http://schemas.microsoft.com/office/drawing/2014/main" id="{A6C9628F-E12D-917B-90A1-4B9C61824EC2}"/>
                </a:ext>
              </a:extLst>
            </p:cNvPr>
            <p:cNvSpPr>
              <a:spLocks noChangeAspect="1"/>
            </p:cNvSpPr>
            <p:nvPr/>
          </p:nvSpPr>
          <p:spPr bwMode="auto">
            <a:xfrm>
              <a:off x="4735513" y="3364757"/>
              <a:ext cx="152276" cy="78627"/>
            </a:xfrm>
            <a:custGeom>
              <a:avLst/>
              <a:gdLst>
                <a:gd name="T0" fmla="*/ 0 w 218"/>
                <a:gd name="T1" fmla="*/ 47035 h 98"/>
                <a:gd name="T2" fmla="*/ 21374 w 218"/>
                <a:gd name="T3" fmla="*/ 0 h 98"/>
                <a:gd name="T4" fmla="*/ 64093 w 218"/>
                <a:gd name="T5" fmla="*/ 47035 h 98"/>
                <a:gd name="T6" fmla="*/ 64093 w 218"/>
                <a:gd name="T7" fmla="*/ 47035 h 98"/>
                <a:gd name="T8" fmla="*/ 64093 w 218"/>
                <a:gd name="T9" fmla="*/ 47035 h 98"/>
                <a:gd name="T10" fmla="*/ 85466 w 218"/>
                <a:gd name="T11" fmla="*/ 47035 h 98"/>
                <a:gd name="T12" fmla="*/ 85466 w 218"/>
                <a:gd name="T13" fmla="*/ 47035 h 98"/>
                <a:gd name="T14" fmla="*/ 106840 w 218"/>
                <a:gd name="T15" fmla="*/ 47035 h 98"/>
                <a:gd name="T16" fmla="*/ 106840 w 218"/>
                <a:gd name="T17" fmla="*/ 47035 h 98"/>
                <a:gd name="T18" fmla="*/ 106840 w 218"/>
                <a:gd name="T19" fmla="*/ 94128 h 98"/>
                <a:gd name="T20" fmla="*/ 106840 w 218"/>
                <a:gd name="T21" fmla="*/ 94128 h 98"/>
                <a:gd name="T22" fmla="*/ 106840 w 218"/>
                <a:gd name="T23" fmla="*/ 94128 h 98"/>
                <a:gd name="T24" fmla="*/ 106840 w 218"/>
                <a:gd name="T25" fmla="*/ 94128 h 98"/>
                <a:gd name="T26" fmla="*/ 85466 w 218"/>
                <a:gd name="T27" fmla="*/ 94128 h 98"/>
                <a:gd name="T28" fmla="*/ 85466 w 218"/>
                <a:gd name="T29" fmla="*/ 94128 h 98"/>
                <a:gd name="T30" fmla="*/ 85466 w 218"/>
                <a:gd name="T31" fmla="*/ 94128 h 98"/>
                <a:gd name="T32" fmla="*/ 64093 w 218"/>
                <a:gd name="T33" fmla="*/ 94128 h 98"/>
                <a:gd name="T34" fmla="*/ 64093 w 218"/>
                <a:gd name="T35" fmla="*/ 94128 h 98"/>
                <a:gd name="T36" fmla="*/ 42747 w 218"/>
                <a:gd name="T37" fmla="*/ 94128 h 98"/>
                <a:gd name="T38" fmla="*/ 42747 w 218"/>
                <a:gd name="T39" fmla="*/ 47035 h 98"/>
                <a:gd name="T40" fmla="*/ 21374 w 218"/>
                <a:gd name="T41" fmla="*/ 47035 h 98"/>
                <a:gd name="T42" fmla="*/ 0 w 218"/>
                <a:gd name="T43" fmla="*/ 47035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98"/>
                <a:gd name="T68" fmla="*/ 218 w 21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98">
                  <a:moveTo>
                    <a:pt x="0" y="6"/>
                  </a:moveTo>
                  <a:lnTo>
                    <a:pt x="52" y="0"/>
                  </a:lnTo>
                  <a:lnTo>
                    <a:pt x="102" y="20"/>
                  </a:lnTo>
                  <a:lnTo>
                    <a:pt x="123" y="41"/>
                  </a:lnTo>
                  <a:lnTo>
                    <a:pt x="147" y="41"/>
                  </a:lnTo>
                  <a:lnTo>
                    <a:pt x="166" y="33"/>
                  </a:lnTo>
                  <a:lnTo>
                    <a:pt x="178" y="29"/>
                  </a:lnTo>
                  <a:lnTo>
                    <a:pt x="191" y="53"/>
                  </a:lnTo>
                  <a:lnTo>
                    <a:pt x="215" y="57"/>
                  </a:lnTo>
                  <a:lnTo>
                    <a:pt x="209" y="67"/>
                  </a:lnTo>
                  <a:lnTo>
                    <a:pt x="218" y="82"/>
                  </a:lnTo>
                  <a:lnTo>
                    <a:pt x="215" y="96"/>
                  </a:lnTo>
                  <a:lnTo>
                    <a:pt x="191" y="77"/>
                  </a:lnTo>
                  <a:lnTo>
                    <a:pt x="178" y="70"/>
                  </a:lnTo>
                  <a:lnTo>
                    <a:pt x="166" y="70"/>
                  </a:lnTo>
                  <a:lnTo>
                    <a:pt x="161" y="92"/>
                  </a:lnTo>
                  <a:lnTo>
                    <a:pt x="144" y="85"/>
                  </a:lnTo>
                  <a:lnTo>
                    <a:pt x="116" y="98"/>
                  </a:lnTo>
                  <a:lnTo>
                    <a:pt x="82" y="96"/>
                  </a:lnTo>
                  <a:lnTo>
                    <a:pt x="82" y="57"/>
                  </a:lnTo>
                  <a:lnTo>
                    <a:pt x="28" y="24"/>
                  </a:lnTo>
                  <a:lnTo>
                    <a:pt x="0" y="6"/>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0" name="Freeform 505">
              <a:extLst>
                <a:ext uri="{FF2B5EF4-FFF2-40B4-BE49-F238E27FC236}">
                  <a16:creationId xmlns:a16="http://schemas.microsoft.com/office/drawing/2014/main" id="{F8A1D925-299D-F1D6-13BB-B54797B3B4F3}"/>
                </a:ext>
              </a:extLst>
            </p:cNvPr>
            <p:cNvSpPr>
              <a:spLocks noChangeAspect="1"/>
            </p:cNvSpPr>
            <p:nvPr/>
          </p:nvSpPr>
          <p:spPr bwMode="auto">
            <a:xfrm>
              <a:off x="4850130" y="3408985"/>
              <a:ext cx="124441" cy="119578"/>
            </a:xfrm>
            <a:custGeom>
              <a:avLst/>
              <a:gdLst>
                <a:gd name="T0" fmla="*/ 42647 w 180"/>
                <a:gd name="T1" fmla="*/ 50291 h 147"/>
                <a:gd name="T2" fmla="*/ 42647 w 180"/>
                <a:gd name="T3" fmla="*/ 50291 h 147"/>
                <a:gd name="T4" fmla="*/ 63999 w 180"/>
                <a:gd name="T5" fmla="*/ 50291 h 147"/>
                <a:gd name="T6" fmla="*/ 63999 w 180"/>
                <a:gd name="T7" fmla="*/ 50291 h 147"/>
                <a:gd name="T8" fmla="*/ 85323 w 180"/>
                <a:gd name="T9" fmla="*/ 50291 h 147"/>
                <a:gd name="T10" fmla="*/ 106646 w 180"/>
                <a:gd name="T11" fmla="*/ 100582 h 147"/>
                <a:gd name="T12" fmla="*/ 85323 w 180"/>
                <a:gd name="T13" fmla="*/ 100582 h 147"/>
                <a:gd name="T14" fmla="*/ 85323 w 180"/>
                <a:gd name="T15" fmla="*/ 100582 h 147"/>
                <a:gd name="T16" fmla="*/ 85323 w 180"/>
                <a:gd name="T17" fmla="*/ 100582 h 147"/>
                <a:gd name="T18" fmla="*/ 85323 w 180"/>
                <a:gd name="T19" fmla="*/ 150873 h 147"/>
                <a:gd name="T20" fmla="*/ 63999 w 180"/>
                <a:gd name="T21" fmla="*/ 150873 h 147"/>
                <a:gd name="T22" fmla="*/ 63999 w 180"/>
                <a:gd name="T23" fmla="*/ 100582 h 147"/>
                <a:gd name="T24" fmla="*/ 42647 w 180"/>
                <a:gd name="T25" fmla="*/ 100582 h 147"/>
                <a:gd name="T26" fmla="*/ 42647 w 180"/>
                <a:gd name="T27" fmla="*/ 150873 h 147"/>
                <a:gd name="T28" fmla="*/ 21323 w 180"/>
                <a:gd name="T29" fmla="*/ 150873 h 147"/>
                <a:gd name="T30" fmla="*/ 21323 w 180"/>
                <a:gd name="T31" fmla="*/ 100582 h 147"/>
                <a:gd name="T32" fmla="*/ 21323 w 180"/>
                <a:gd name="T33" fmla="*/ 100582 h 147"/>
                <a:gd name="T34" fmla="*/ 21323 w 180"/>
                <a:gd name="T35" fmla="*/ 100582 h 147"/>
                <a:gd name="T36" fmla="*/ 21323 w 180"/>
                <a:gd name="T37" fmla="*/ 100582 h 147"/>
                <a:gd name="T38" fmla="*/ 42647 w 180"/>
                <a:gd name="T39" fmla="*/ 100582 h 147"/>
                <a:gd name="T40" fmla="*/ 42647 w 180"/>
                <a:gd name="T41" fmla="*/ 100582 h 147"/>
                <a:gd name="T42" fmla="*/ 21323 w 180"/>
                <a:gd name="T43" fmla="*/ 100582 h 147"/>
                <a:gd name="T44" fmla="*/ 21323 w 180"/>
                <a:gd name="T45" fmla="*/ 50291 h 147"/>
                <a:gd name="T46" fmla="*/ 21323 w 180"/>
                <a:gd name="T47" fmla="*/ 50291 h 147"/>
                <a:gd name="T48" fmla="*/ 21323 w 180"/>
                <a:gd name="T49" fmla="*/ 50291 h 147"/>
                <a:gd name="T50" fmla="*/ 21323 w 180"/>
                <a:gd name="T51" fmla="*/ 50291 h 147"/>
                <a:gd name="T52" fmla="*/ 0 w 180"/>
                <a:gd name="T53" fmla="*/ 50291 h 147"/>
                <a:gd name="T54" fmla="*/ 21323 w 180"/>
                <a:gd name="T55" fmla="*/ 50291 h 147"/>
                <a:gd name="T56" fmla="*/ 21323 w 180"/>
                <a:gd name="T57" fmla="*/ 50291 h 147"/>
                <a:gd name="T58" fmla="*/ 21323 w 180"/>
                <a:gd name="T59" fmla="*/ 50291 h 147"/>
                <a:gd name="T60" fmla="*/ 21323 w 180"/>
                <a:gd name="T61" fmla="*/ 50291 h 147"/>
                <a:gd name="T62" fmla="*/ 42647 w 180"/>
                <a:gd name="T63" fmla="*/ 50291 h 147"/>
                <a:gd name="T64" fmla="*/ 42647 w 180"/>
                <a:gd name="T65" fmla="*/ 50291 h 147"/>
                <a:gd name="T66" fmla="*/ 21323 w 180"/>
                <a:gd name="T67" fmla="*/ 50291 h 147"/>
                <a:gd name="T68" fmla="*/ 42647 w 180"/>
                <a:gd name="T69" fmla="*/ 0 h 147"/>
                <a:gd name="T70" fmla="*/ 42647 w 180"/>
                <a:gd name="T71" fmla="*/ 502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47"/>
                <a:gd name="T110" fmla="*/ 180 w 18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47">
                  <a:moveTo>
                    <a:pt x="67" y="5"/>
                  </a:moveTo>
                  <a:lnTo>
                    <a:pt x="77" y="5"/>
                  </a:lnTo>
                  <a:lnTo>
                    <a:pt x="104" y="13"/>
                  </a:lnTo>
                  <a:lnTo>
                    <a:pt x="129" y="32"/>
                  </a:lnTo>
                  <a:lnTo>
                    <a:pt x="146" y="55"/>
                  </a:lnTo>
                  <a:lnTo>
                    <a:pt x="180" y="83"/>
                  </a:lnTo>
                  <a:lnTo>
                    <a:pt x="162" y="89"/>
                  </a:lnTo>
                  <a:lnTo>
                    <a:pt x="149" y="107"/>
                  </a:lnTo>
                  <a:lnTo>
                    <a:pt x="147" y="114"/>
                  </a:lnTo>
                  <a:lnTo>
                    <a:pt x="140" y="147"/>
                  </a:lnTo>
                  <a:lnTo>
                    <a:pt x="115" y="137"/>
                  </a:lnTo>
                  <a:lnTo>
                    <a:pt x="109" y="109"/>
                  </a:lnTo>
                  <a:lnTo>
                    <a:pt x="87" y="121"/>
                  </a:lnTo>
                  <a:lnTo>
                    <a:pt x="60" y="136"/>
                  </a:lnTo>
                  <a:lnTo>
                    <a:pt x="46" y="133"/>
                  </a:lnTo>
                  <a:lnTo>
                    <a:pt x="31" y="120"/>
                  </a:lnTo>
                  <a:lnTo>
                    <a:pt x="24" y="107"/>
                  </a:lnTo>
                  <a:lnTo>
                    <a:pt x="34" y="93"/>
                  </a:lnTo>
                  <a:lnTo>
                    <a:pt x="43" y="104"/>
                  </a:lnTo>
                  <a:lnTo>
                    <a:pt x="72" y="119"/>
                  </a:lnTo>
                  <a:lnTo>
                    <a:pt x="80" y="106"/>
                  </a:lnTo>
                  <a:lnTo>
                    <a:pt x="50" y="82"/>
                  </a:lnTo>
                  <a:lnTo>
                    <a:pt x="41" y="63"/>
                  </a:lnTo>
                  <a:lnTo>
                    <a:pt x="30" y="55"/>
                  </a:lnTo>
                  <a:lnTo>
                    <a:pt x="30" y="45"/>
                  </a:lnTo>
                  <a:lnTo>
                    <a:pt x="17" y="39"/>
                  </a:lnTo>
                  <a:lnTo>
                    <a:pt x="0" y="37"/>
                  </a:lnTo>
                  <a:lnTo>
                    <a:pt x="5" y="22"/>
                  </a:lnTo>
                  <a:lnTo>
                    <a:pt x="6" y="13"/>
                  </a:lnTo>
                  <a:lnTo>
                    <a:pt x="21" y="13"/>
                  </a:lnTo>
                  <a:lnTo>
                    <a:pt x="30" y="20"/>
                  </a:lnTo>
                  <a:lnTo>
                    <a:pt x="54" y="39"/>
                  </a:lnTo>
                  <a:lnTo>
                    <a:pt x="57" y="25"/>
                  </a:lnTo>
                  <a:lnTo>
                    <a:pt x="48" y="11"/>
                  </a:lnTo>
                  <a:lnTo>
                    <a:pt x="54" y="0"/>
                  </a:lnTo>
                  <a:lnTo>
                    <a:pt x="67" y="5"/>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1" name="Freeform 506">
              <a:extLst>
                <a:ext uri="{FF2B5EF4-FFF2-40B4-BE49-F238E27FC236}">
                  <a16:creationId xmlns:a16="http://schemas.microsoft.com/office/drawing/2014/main" id="{10E1BA86-7ED0-505A-FDBB-B3593DB34451}"/>
                </a:ext>
              </a:extLst>
            </p:cNvPr>
            <p:cNvSpPr>
              <a:spLocks noChangeAspect="1"/>
            </p:cNvSpPr>
            <p:nvPr/>
          </p:nvSpPr>
          <p:spPr bwMode="auto">
            <a:xfrm>
              <a:off x="4822294" y="3433555"/>
              <a:ext cx="81869" cy="73714"/>
            </a:xfrm>
            <a:custGeom>
              <a:avLst/>
              <a:gdLst>
                <a:gd name="T0" fmla="*/ 0 w 118"/>
                <a:gd name="T1" fmla="*/ 0 h 91"/>
                <a:gd name="T2" fmla="*/ 19302 w 118"/>
                <a:gd name="T3" fmla="*/ 0 h 91"/>
                <a:gd name="T4" fmla="*/ 19302 w 118"/>
                <a:gd name="T5" fmla="*/ 0 h 91"/>
                <a:gd name="T6" fmla="*/ 38578 w 118"/>
                <a:gd name="T7" fmla="*/ 44339 h 91"/>
                <a:gd name="T8" fmla="*/ 38578 w 118"/>
                <a:gd name="T9" fmla="*/ 0 h 91"/>
                <a:gd name="T10" fmla="*/ 38578 w 118"/>
                <a:gd name="T11" fmla="*/ 44339 h 91"/>
                <a:gd name="T12" fmla="*/ 38578 w 118"/>
                <a:gd name="T13" fmla="*/ 44339 h 91"/>
                <a:gd name="T14" fmla="*/ 57881 w 118"/>
                <a:gd name="T15" fmla="*/ 44339 h 91"/>
                <a:gd name="T16" fmla="*/ 57881 w 118"/>
                <a:gd name="T17" fmla="*/ 44339 h 91"/>
                <a:gd name="T18" fmla="*/ 38578 w 118"/>
                <a:gd name="T19" fmla="*/ 0 h 91"/>
                <a:gd name="T20" fmla="*/ 38578 w 118"/>
                <a:gd name="T21" fmla="*/ 0 h 91"/>
                <a:gd name="T22" fmla="*/ 38578 w 118"/>
                <a:gd name="T23" fmla="*/ 0 h 91"/>
                <a:gd name="T24" fmla="*/ 38578 w 118"/>
                <a:gd name="T25" fmla="*/ 0 h 91"/>
                <a:gd name="T26" fmla="*/ 19302 w 118"/>
                <a:gd name="T27" fmla="*/ 0 h 91"/>
                <a:gd name="T28" fmla="*/ 19302 w 118"/>
                <a:gd name="T29" fmla="*/ 0 h 91"/>
                <a:gd name="T30" fmla="*/ 19302 w 118"/>
                <a:gd name="T31" fmla="*/ 0 h 91"/>
                <a:gd name="T32" fmla="*/ 19302 w 118"/>
                <a:gd name="T33" fmla="*/ 0 h 91"/>
                <a:gd name="T34" fmla="*/ 0 w 118"/>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1"/>
                <a:gd name="T56" fmla="*/ 118 w 11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1">
                  <a:moveTo>
                    <a:pt x="0" y="14"/>
                  </a:moveTo>
                  <a:lnTo>
                    <a:pt x="14" y="28"/>
                  </a:lnTo>
                  <a:lnTo>
                    <a:pt x="30" y="51"/>
                  </a:lnTo>
                  <a:lnTo>
                    <a:pt x="58" y="79"/>
                  </a:lnTo>
                  <a:lnTo>
                    <a:pt x="76" y="62"/>
                  </a:lnTo>
                  <a:lnTo>
                    <a:pt x="78" y="78"/>
                  </a:lnTo>
                  <a:lnTo>
                    <a:pt x="91" y="79"/>
                  </a:lnTo>
                  <a:lnTo>
                    <a:pt x="110" y="91"/>
                  </a:lnTo>
                  <a:lnTo>
                    <a:pt x="118" y="78"/>
                  </a:lnTo>
                  <a:lnTo>
                    <a:pt x="88" y="54"/>
                  </a:lnTo>
                  <a:lnTo>
                    <a:pt x="82" y="37"/>
                  </a:lnTo>
                  <a:lnTo>
                    <a:pt x="68" y="27"/>
                  </a:lnTo>
                  <a:lnTo>
                    <a:pt x="68" y="17"/>
                  </a:lnTo>
                  <a:lnTo>
                    <a:pt x="55" y="11"/>
                  </a:lnTo>
                  <a:lnTo>
                    <a:pt x="37" y="7"/>
                  </a:lnTo>
                  <a:lnTo>
                    <a:pt x="20" y="0"/>
                  </a:lnTo>
                  <a:lnTo>
                    <a:pt x="4" y="3"/>
                  </a:lnTo>
                  <a:lnTo>
                    <a:pt x="0" y="14"/>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2" name="Freeform 507">
              <a:extLst>
                <a:ext uri="{FF2B5EF4-FFF2-40B4-BE49-F238E27FC236}">
                  <a16:creationId xmlns:a16="http://schemas.microsoft.com/office/drawing/2014/main" id="{E0ECED80-40C7-4803-949B-12339E6EC1DC}"/>
                </a:ext>
              </a:extLst>
            </p:cNvPr>
            <p:cNvSpPr>
              <a:spLocks noChangeAspect="1"/>
            </p:cNvSpPr>
            <p:nvPr/>
          </p:nvSpPr>
          <p:spPr bwMode="auto">
            <a:xfrm>
              <a:off x="4868141" y="3030591"/>
              <a:ext cx="856353" cy="422621"/>
            </a:xfrm>
            <a:custGeom>
              <a:avLst/>
              <a:gdLst>
                <a:gd name="T0" fmla="*/ 636342 w 1227"/>
                <a:gd name="T1" fmla="*/ 136751 h 525"/>
                <a:gd name="T2" fmla="*/ 572713 w 1227"/>
                <a:gd name="T3" fmla="*/ 136751 h 525"/>
                <a:gd name="T4" fmla="*/ 530304 w 1227"/>
                <a:gd name="T5" fmla="*/ 91149 h 525"/>
                <a:gd name="T6" fmla="*/ 509085 w 1227"/>
                <a:gd name="T7" fmla="*/ 91149 h 525"/>
                <a:gd name="T8" fmla="*/ 466647 w 1227"/>
                <a:gd name="T9" fmla="*/ 91149 h 525"/>
                <a:gd name="T10" fmla="*/ 424237 w 1227"/>
                <a:gd name="T11" fmla="*/ 45602 h 525"/>
                <a:gd name="T12" fmla="*/ 339390 w 1227"/>
                <a:gd name="T13" fmla="*/ 0 h 525"/>
                <a:gd name="T14" fmla="*/ 318171 w 1227"/>
                <a:gd name="T15" fmla="*/ 0 h 525"/>
                <a:gd name="T16" fmla="*/ 254542 w 1227"/>
                <a:gd name="T17" fmla="*/ 0 h 525"/>
                <a:gd name="T18" fmla="*/ 212105 w 1227"/>
                <a:gd name="T19" fmla="*/ 0 h 525"/>
                <a:gd name="T20" fmla="*/ 169695 w 1227"/>
                <a:gd name="T21" fmla="*/ 0 h 525"/>
                <a:gd name="T22" fmla="*/ 169695 w 1227"/>
                <a:gd name="T23" fmla="*/ 45602 h 525"/>
                <a:gd name="T24" fmla="*/ 190914 w 1227"/>
                <a:gd name="T25" fmla="*/ 91149 h 525"/>
                <a:gd name="T26" fmla="*/ 190914 w 1227"/>
                <a:gd name="T27" fmla="*/ 91149 h 525"/>
                <a:gd name="T28" fmla="*/ 169695 w 1227"/>
                <a:gd name="T29" fmla="*/ 91149 h 525"/>
                <a:gd name="T30" fmla="*/ 127257 w 1227"/>
                <a:gd name="T31" fmla="*/ 91149 h 525"/>
                <a:gd name="T32" fmla="*/ 106067 w 1227"/>
                <a:gd name="T33" fmla="*/ 91149 h 525"/>
                <a:gd name="T34" fmla="*/ 84847 w 1227"/>
                <a:gd name="T35" fmla="*/ 91149 h 525"/>
                <a:gd name="T36" fmla="*/ 42410 w 1227"/>
                <a:gd name="T37" fmla="*/ 91149 h 525"/>
                <a:gd name="T38" fmla="*/ 21219 w 1227"/>
                <a:gd name="T39" fmla="*/ 91149 h 525"/>
                <a:gd name="T40" fmla="*/ 21219 w 1227"/>
                <a:gd name="T41" fmla="*/ 136751 h 525"/>
                <a:gd name="T42" fmla="*/ 21219 w 1227"/>
                <a:gd name="T43" fmla="*/ 91149 h 525"/>
                <a:gd name="T44" fmla="*/ 0 w 1227"/>
                <a:gd name="T45" fmla="*/ 136751 h 525"/>
                <a:gd name="T46" fmla="*/ 21219 w 1227"/>
                <a:gd name="T47" fmla="*/ 182353 h 525"/>
                <a:gd name="T48" fmla="*/ 42410 w 1227"/>
                <a:gd name="T49" fmla="*/ 182353 h 525"/>
                <a:gd name="T50" fmla="*/ 42410 w 1227"/>
                <a:gd name="T51" fmla="*/ 227955 h 525"/>
                <a:gd name="T52" fmla="*/ 106067 w 1227"/>
                <a:gd name="T53" fmla="*/ 182353 h 525"/>
                <a:gd name="T54" fmla="*/ 106067 w 1227"/>
                <a:gd name="T55" fmla="*/ 227955 h 525"/>
                <a:gd name="T56" fmla="*/ 84847 w 1227"/>
                <a:gd name="T57" fmla="*/ 273503 h 525"/>
                <a:gd name="T58" fmla="*/ 106067 w 1227"/>
                <a:gd name="T59" fmla="*/ 319105 h 525"/>
                <a:gd name="T60" fmla="*/ 148476 w 1227"/>
                <a:gd name="T61" fmla="*/ 319105 h 525"/>
                <a:gd name="T62" fmla="*/ 169695 w 1227"/>
                <a:gd name="T63" fmla="*/ 319105 h 525"/>
                <a:gd name="T64" fmla="*/ 169695 w 1227"/>
                <a:gd name="T65" fmla="*/ 227955 h 525"/>
                <a:gd name="T66" fmla="*/ 190914 w 1227"/>
                <a:gd name="T67" fmla="*/ 227955 h 525"/>
                <a:gd name="T68" fmla="*/ 212105 w 1227"/>
                <a:gd name="T69" fmla="*/ 182353 h 525"/>
                <a:gd name="T70" fmla="*/ 212105 w 1227"/>
                <a:gd name="T71" fmla="*/ 227955 h 525"/>
                <a:gd name="T72" fmla="*/ 233323 w 1227"/>
                <a:gd name="T73" fmla="*/ 227955 h 525"/>
                <a:gd name="T74" fmla="*/ 233323 w 1227"/>
                <a:gd name="T75" fmla="*/ 273503 h 525"/>
                <a:gd name="T76" fmla="*/ 254542 w 1227"/>
                <a:gd name="T77" fmla="*/ 273503 h 525"/>
                <a:gd name="T78" fmla="*/ 296952 w 1227"/>
                <a:gd name="T79" fmla="*/ 273503 h 525"/>
                <a:gd name="T80" fmla="*/ 318171 w 1227"/>
                <a:gd name="T81" fmla="*/ 319105 h 525"/>
                <a:gd name="T82" fmla="*/ 318171 w 1227"/>
                <a:gd name="T83" fmla="*/ 364707 h 525"/>
                <a:gd name="T84" fmla="*/ 360609 w 1227"/>
                <a:gd name="T85" fmla="*/ 364707 h 525"/>
                <a:gd name="T86" fmla="*/ 424237 w 1227"/>
                <a:gd name="T87" fmla="*/ 364707 h 525"/>
                <a:gd name="T88" fmla="*/ 403018 w 1227"/>
                <a:gd name="T89" fmla="*/ 319105 h 525"/>
                <a:gd name="T90" fmla="*/ 424237 w 1227"/>
                <a:gd name="T91" fmla="*/ 319105 h 525"/>
                <a:gd name="T92" fmla="*/ 445456 w 1227"/>
                <a:gd name="T93" fmla="*/ 319105 h 525"/>
                <a:gd name="T94" fmla="*/ 487866 w 1227"/>
                <a:gd name="T95" fmla="*/ 319105 h 525"/>
                <a:gd name="T96" fmla="*/ 551494 w 1227"/>
                <a:gd name="T97" fmla="*/ 319105 h 525"/>
                <a:gd name="T98" fmla="*/ 551494 w 1227"/>
                <a:gd name="T99" fmla="*/ 273503 h 525"/>
                <a:gd name="T100" fmla="*/ 593932 w 1227"/>
                <a:gd name="T101" fmla="*/ 182353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
                <a:gd name="T154" fmla="*/ 0 h 525"/>
                <a:gd name="T155" fmla="*/ 1227 w 1227"/>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 h="525">
                  <a:moveTo>
                    <a:pt x="1198" y="269"/>
                  </a:moveTo>
                  <a:lnTo>
                    <a:pt x="1227" y="259"/>
                  </a:lnTo>
                  <a:lnTo>
                    <a:pt x="1166" y="216"/>
                  </a:lnTo>
                  <a:lnTo>
                    <a:pt x="1127" y="233"/>
                  </a:lnTo>
                  <a:lnTo>
                    <a:pt x="1069" y="218"/>
                  </a:lnTo>
                  <a:lnTo>
                    <a:pt x="1045" y="205"/>
                  </a:lnTo>
                  <a:lnTo>
                    <a:pt x="1019" y="205"/>
                  </a:lnTo>
                  <a:lnTo>
                    <a:pt x="1006" y="179"/>
                  </a:lnTo>
                  <a:lnTo>
                    <a:pt x="998" y="162"/>
                  </a:lnTo>
                  <a:lnTo>
                    <a:pt x="977" y="162"/>
                  </a:lnTo>
                  <a:lnTo>
                    <a:pt x="958" y="162"/>
                  </a:lnTo>
                  <a:lnTo>
                    <a:pt x="940" y="168"/>
                  </a:lnTo>
                  <a:lnTo>
                    <a:pt x="910" y="140"/>
                  </a:lnTo>
                  <a:lnTo>
                    <a:pt x="897" y="145"/>
                  </a:lnTo>
                  <a:lnTo>
                    <a:pt x="883" y="151"/>
                  </a:lnTo>
                  <a:lnTo>
                    <a:pt x="868" y="157"/>
                  </a:lnTo>
                  <a:lnTo>
                    <a:pt x="841" y="136"/>
                  </a:lnTo>
                  <a:lnTo>
                    <a:pt x="781" y="86"/>
                  </a:lnTo>
                  <a:lnTo>
                    <a:pt x="735" y="58"/>
                  </a:lnTo>
                  <a:lnTo>
                    <a:pt x="705" y="31"/>
                  </a:lnTo>
                  <a:lnTo>
                    <a:pt x="655" y="62"/>
                  </a:lnTo>
                  <a:lnTo>
                    <a:pt x="647" y="41"/>
                  </a:lnTo>
                  <a:lnTo>
                    <a:pt x="575" y="38"/>
                  </a:lnTo>
                  <a:lnTo>
                    <a:pt x="566" y="38"/>
                  </a:lnTo>
                  <a:lnTo>
                    <a:pt x="535" y="0"/>
                  </a:lnTo>
                  <a:lnTo>
                    <a:pt x="500" y="3"/>
                  </a:lnTo>
                  <a:lnTo>
                    <a:pt x="478" y="20"/>
                  </a:lnTo>
                  <a:lnTo>
                    <a:pt x="433" y="29"/>
                  </a:lnTo>
                  <a:lnTo>
                    <a:pt x="419" y="21"/>
                  </a:lnTo>
                  <a:lnTo>
                    <a:pt x="395" y="44"/>
                  </a:lnTo>
                  <a:lnTo>
                    <a:pt x="378" y="41"/>
                  </a:lnTo>
                  <a:lnTo>
                    <a:pt x="314" y="45"/>
                  </a:lnTo>
                  <a:lnTo>
                    <a:pt x="302" y="44"/>
                  </a:lnTo>
                  <a:lnTo>
                    <a:pt x="292" y="48"/>
                  </a:lnTo>
                  <a:lnTo>
                    <a:pt x="319" y="78"/>
                  </a:lnTo>
                  <a:lnTo>
                    <a:pt x="302" y="104"/>
                  </a:lnTo>
                  <a:lnTo>
                    <a:pt x="304" y="124"/>
                  </a:lnTo>
                  <a:lnTo>
                    <a:pt x="304" y="133"/>
                  </a:lnTo>
                  <a:lnTo>
                    <a:pt x="337" y="133"/>
                  </a:lnTo>
                  <a:lnTo>
                    <a:pt x="347" y="151"/>
                  </a:lnTo>
                  <a:lnTo>
                    <a:pt x="347" y="168"/>
                  </a:lnTo>
                  <a:lnTo>
                    <a:pt x="337" y="172"/>
                  </a:lnTo>
                  <a:lnTo>
                    <a:pt x="324" y="162"/>
                  </a:lnTo>
                  <a:lnTo>
                    <a:pt x="309" y="168"/>
                  </a:lnTo>
                  <a:lnTo>
                    <a:pt x="302" y="177"/>
                  </a:lnTo>
                  <a:lnTo>
                    <a:pt x="276" y="162"/>
                  </a:lnTo>
                  <a:lnTo>
                    <a:pt x="269" y="147"/>
                  </a:lnTo>
                  <a:lnTo>
                    <a:pt x="246" y="154"/>
                  </a:lnTo>
                  <a:lnTo>
                    <a:pt x="246" y="160"/>
                  </a:lnTo>
                  <a:lnTo>
                    <a:pt x="231" y="147"/>
                  </a:lnTo>
                  <a:lnTo>
                    <a:pt x="209" y="162"/>
                  </a:lnTo>
                  <a:lnTo>
                    <a:pt x="183" y="168"/>
                  </a:lnTo>
                  <a:lnTo>
                    <a:pt x="176" y="162"/>
                  </a:lnTo>
                  <a:lnTo>
                    <a:pt x="167" y="147"/>
                  </a:lnTo>
                  <a:lnTo>
                    <a:pt x="134" y="145"/>
                  </a:lnTo>
                  <a:lnTo>
                    <a:pt x="78" y="141"/>
                  </a:lnTo>
                  <a:lnTo>
                    <a:pt x="64" y="145"/>
                  </a:lnTo>
                  <a:lnTo>
                    <a:pt x="58" y="154"/>
                  </a:lnTo>
                  <a:lnTo>
                    <a:pt x="50" y="151"/>
                  </a:lnTo>
                  <a:lnTo>
                    <a:pt x="41" y="167"/>
                  </a:lnTo>
                  <a:lnTo>
                    <a:pt x="33" y="179"/>
                  </a:lnTo>
                  <a:lnTo>
                    <a:pt x="33" y="185"/>
                  </a:lnTo>
                  <a:lnTo>
                    <a:pt x="38" y="195"/>
                  </a:lnTo>
                  <a:lnTo>
                    <a:pt x="28" y="199"/>
                  </a:lnTo>
                  <a:lnTo>
                    <a:pt x="18" y="179"/>
                  </a:lnTo>
                  <a:lnTo>
                    <a:pt x="4" y="182"/>
                  </a:lnTo>
                  <a:lnTo>
                    <a:pt x="0" y="208"/>
                  </a:lnTo>
                  <a:lnTo>
                    <a:pt x="0" y="226"/>
                  </a:lnTo>
                  <a:lnTo>
                    <a:pt x="0" y="240"/>
                  </a:lnTo>
                  <a:lnTo>
                    <a:pt x="7" y="253"/>
                  </a:lnTo>
                  <a:lnTo>
                    <a:pt x="16" y="264"/>
                  </a:lnTo>
                  <a:lnTo>
                    <a:pt x="16" y="280"/>
                  </a:lnTo>
                  <a:lnTo>
                    <a:pt x="28" y="277"/>
                  </a:lnTo>
                  <a:lnTo>
                    <a:pt x="45" y="266"/>
                  </a:lnTo>
                  <a:lnTo>
                    <a:pt x="55" y="277"/>
                  </a:lnTo>
                  <a:lnTo>
                    <a:pt x="68" y="293"/>
                  </a:lnTo>
                  <a:lnTo>
                    <a:pt x="78" y="308"/>
                  </a:lnTo>
                  <a:lnTo>
                    <a:pt x="92" y="336"/>
                  </a:lnTo>
                  <a:lnTo>
                    <a:pt x="117" y="331"/>
                  </a:lnTo>
                  <a:lnTo>
                    <a:pt x="159" y="322"/>
                  </a:lnTo>
                  <a:lnTo>
                    <a:pt x="222" y="314"/>
                  </a:lnTo>
                  <a:lnTo>
                    <a:pt x="238" y="332"/>
                  </a:lnTo>
                  <a:lnTo>
                    <a:pt x="241" y="370"/>
                  </a:lnTo>
                  <a:lnTo>
                    <a:pt x="211" y="376"/>
                  </a:lnTo>
                  <a:lnTo>
                    <a:pt x="183" y="385"/>
                  </a:lnTo>
                  <a:lnTo>
                    <a:pt x="187" y="410"/>
                  </a:lnTo>
                  <a:lnTo>
                    <a:pt x="146" y="410"/>
                  </a:lnTo>
                  <a:lnTo>
                    <a:pt x="183" y="461"/>
                  </a:lnTo>
                  <a:lnTo>
                    <a:pt x="201" y="465"/>
                  </a:lnTo>
                  <a:lnTo>
                    <a:pt x="219" y="469"/>
                  </a:lnTo>
                  <a:lnTo>
                    <a:pt x="226" y="491"/>
                  </a:lnTo>
                  <a:lnTo>
                    <a:pt x="236" y="482"/>
                  </a:lnTo>
                  <a:lnTo>
                    <a:pt x="270" y="476"/>
                  </a:lnTo>
                  <a:lnTo>
                    <a:pt x="289" y="485"/>
                  </a:lnTo>
                  <a:lnTo>
                    <a:pt x="302" y="496"/>
                  </a:lnTo>
                  <a:lnTo>
                    <a:pt x="310" y="485"/>
                  </a:lnTo>
                  <a:lnTo>
                    <a:pt x="331" y="488"/>
                  </a:lnTo>
                  <a:lnTo>
                    <a:pt x="294" y="372"/>
                  </a:lnTo>
                  <a:lnTo>
                    <a:pt x="309" y="366"/>
                  </a:lnTo>
                  <a:lnTo>
                    <a:pt x="360" y="341"/>
                  </a:lnTo>
                  <a:lnTo>
                    <a:pt x="367" y="339"/>
                  </a:lnTo>
                  <a:lnTo>
                    <a:pt x="360" y="331"/>
                  </a:lnTo>
                  <a:lnTo>
                    <a:pt x="371" y="334"/>
                  </a:lnTo>
                  <a:lnTo>
                    <a:pt x="371" y="322"/>
                  </a:lnTo>
                  <a:lnTo>
                    <a:pt x="378" y="314"/>
                  </a:lnTo>
                  <a:lnTo>
                    <a:pt x="382" y="318"/>
                  </a:lnTo>
                  <a:lnTo>
                    <a:pt x="392" y="318"/>
                  </a:lnTo>
                  <a:lnTo>
                    <a:pt x="403" y="325"/>
                  </a:lnTo>
                  <a:lnTo>
                    <a:pt x="418" y="310"/>
                  </a:lnTo>
                  <a:lnTo>
                    <a:pt x="428" y="314"/>
                  </a:lnTo>
                  <a:lnTo>
                    <a:pt x="416" y="334"/>
                  </a:lnTo>
                  <a:lnTo>
                    <a:pt x="425" y="362"/>
                  </a:lnTo>
                  <a:lnTo>
                    <a:pt x="449" y="377"/>
                  </a:lnTo>
                  <a:lnTo>
                    <a:pt x="449" y="385"/>
                  </a:lnTo>
                  <a:lnTo>
                    <a:pt x="442" y="397"/>
                  </a:lnTo>
                  <a:lnTo>
                    <a:pt x="444" y="403"/>
                  </a:lnTo>
                  <a:lnTo>
                    <a:pt x="476" y="414"/>
                  </a:lnTo>
                  <a:lnTo>
                    <a:pt x="486" y="433"/>
                  </a:lnTo>
                  <a:lnTo>
                    <a:pt x="515" y="423"/>
                  </a:lnTo>
                  <a:lnTo>
                    <a:pt x="549" y="414"/>
                  </a:lnTo>
                  <a:lnTo>
                    <a:pt x="575" y="468"/>
                  </a:lnTo>
                  <a:lnTo>
                    <a:pt x="585" y="492"/>
                  </a:lnTo>
                  <a:lnTo>
                    <a:pt x="576" y="496"/>
                  </a:lnTo>
                  <a:lnTo>
                    <a:pt x="572" y="506"/>
                  </a:lnTo>
                  <a:lnTo>
                    <a:pt x="596" y="515"/>
                  </a:lnTo>
                  <a:lnTo>
                    <a:pt x="606" y="525"/>
                  </a:lnTo>
                  <a:lnTo>
                    <a:pt x="640" y="515"/>
                  </a:lnTo>
                  <a:lnTo>
                    <a:pt x="653" y="525"/>
                  </a:lnTo>
                  <a:lnTo>
                    <a:pt x="675" y="512"/>
                  </a:lnTo>
                  <a:lnTo>
                    <a:pt x="694" y="510"/>
                  </a:lnTo>
                  <a:lnTo>
                    <a:pt x="716" y="513"/>
                  </a:lnTo>
                  <a:lnTo>
                    <a:pt x="760" y="513"/>
                  </a:lnTo>
                  <a:lnTo>
                    <a:pt x="749" y="503"/>
                  </a:lnTo>
                  <a:lnTo>
                    <a:pt x="749" y="488"/>
                  </a:lnTo>
                  <a:lnTo>
                    <a:pt x="757" y="478"/>
                  </a:lnTo>
                  <a:lnTo>
                    <a:pt x="757" y="469"/>
                  </a:lnTo>
                  <a:lnTo>
                    <a:pt x="742" y="462"/>
                  </a:lnTo>
                  <a:lnTo>
                    <a:pt x="772" y="459"/>
                  </a:lnTo>
                  <a:lnTo>
                    <a:pt x="797" y="462"/>
                  </a:lnTo>
                  <a:lnTo>
                    <a:pt x="801" y="469"/>
                  </a:lnTo>
                  <a:lnTo>
                    <a:pt x="822" y="468"/>
                  </a:lnTo>
                  <a:lnTo>
                    <a:pt x="808" y="444"/>
                  </a:lnTo>
                  <a:lnTo>
                    <a:pt x="824" y="441"/>
                  </a:lnTo>
                  <a:lnTo>
                    <a:pt x="896" y="451"/>
                  </a:lnTo>
                  <a:lnTo>
                    <a:pt x="954" y="455"/>
                  </a:lnTo>
                  <a:lnTo>
                    <a:pt x="998" y="475"/>
                  </a:lnTo>
                  <a:lnTo>
                    <a:pt x="1019" y="475"/>
                  </a:lnTo>
                  <a:lnTo>
                    <a:pt x="1026" y="496"/>
                  </a:lnTo>
                  <a:lnTo>
                    <a:pt x="1045" y="451"/>
                  </a:lnTo>
                  <a:lnTo>
                    <a:pt x="1019" y="400"/>
                  </a:lnTo>
                  <a:lnTo>
                    <a:pt x="1091" y="383"/>
                  </a:lnTo>
                  <a:lnTo>
                    <a:pt x="1101" y="355"/>
                  </a:lnTo>
                  <a:lnTo>
                    <a:pt x="1111" y="314"/>
                  </a:lnTo>
                  <a:lnTo>
                    <a:pt x="1186" y="318"/>
                  </a:lnTo>
                  <a:lnTo>
                    <a:pt x="1198" y="26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3" name="Freeform 508">
              <a:extLst>
                <a:ext uri="{FF2B5EF4-FFF2-40B4-BE49-F238E27FC236}">
                  <a16:creationId xmlns:a16="http://schemas.microsoft.com/office/drawing/2014/main" id="{20436FE0-EA75-A6E6-BAAB-391166AFD93A}"/>
                </a:ext>
              </a:extLst>
            </p:cNvPr>
            <p:cNvSpPr>
              <a:spLocks noChangeAspect="1"/>
            </p:cNvSpPr>
            <p:nvPr/>
          </p:nvSpPr>
          <p:spPr bwMode="auto">
            <a:xfrm>
              <a:off x="5074451" y="3304149"/>
              <a:ext cx="373324" cy="262091"/>
            </a:xfrm>
            <a:custGeom>
              <a:avLst/>
              <a:gdLst>
                <a:gd name="T0" fmla="*/ 20836 w 536"/>
                <a:gd name="T1" fmla="*/ 90002 h 326"/>
                <a:gd name="T2" fmla="*/ 41671 w 536"/>
                <a:gd name="T3" fmla="*/ 45001 h 326"/>
                <a:gd name="T4" fmla="*/ 41671 w 536"/>
                <a:gd name="T5" fmla="*/ 45001 h 326"/>
                <a:gd name="T6" fmla="*/ 41671 w 536"/>
                <a:gd name="T7" fmla="*/ 45001 h 326"/>
                <a:gd name="T8" fmla="*/ 62507 w 536"/>
                <a:gd name="T9" fmla="*/ 45001 h 326"/>
                <a:gd name="T10" fmla="*/ 62507 w 536"/>
                <a:gd name="T11" fmla="*/ 90002 h 326"/>
                <a:gd name="T12" fmla="*/ 62507 w 536"/>
                <a:gd name="T13" fmla="*/ 90002 h 326"/>
                <a:gd name="T14" fmla="*/ 83315 w 536"/>
                <a:gd name="T15" fmla="*/ 90002 h 326"/>
                <a:gd name="T16" fmla="*/ 83315 w 536"/>
                <a:gd name="T17" fmla="*/ 90002 h 326"/>
                <a:gd name="T18" fmla="*/ 104151 w 536"/>
                <a:gd name="T19" fmla="*/ 90002 h 326"/>
                <a:gd name="T20" fmla="*/ 124986 w 536"/>
                <a:gd name="T21" fmla="*/ 135057 h 326"/>
                <a:gd name="T22" fmla="*/ 145822 w 536"/>
                <a:gd name="T23" fmla="*/ 135057 h 326"/>
                <a:gd name="T24" fmla="*/ 187493 w 536"/>
                <a:gd name="T25" fmla="*/ 180059 h 326"/>
                <a:gd name="T26" fmla="*/ 187493 w 536"/>
                <a:gd name="T27" fmla="*/ 225059 h 326"/>
                <a:gd name="T28" fmla="*/ 187493 w 536"/>
                <a:gd name="T29" fmla="*/ 180059 h 326"/>
                <a:gd name="T30" fmla="*/ 187493 w 536"/>
                <a:gd name="T31" fmla="*/ 135057 h 326"/>
                <a:gd name="T32" fmla="*/ 187493 w 536"/>
                <a:gd name="T33" fmla="*/ 135057 h 326"/>
                <a:gd name="T34" fmla="*/ 208329 w 536"/>
                <a:gd name="T35" fmla="*/ 135057 h 326"/>
                <a:gd name="T36" fmla="*/ 229137 w 536"/>
                <a:gd name="T37" fmla="*/ 135057 h 326"/>
                <a:gd name="T38" fmla="*/ 270808 w 536"/>
                <a:gd name="T39" fmla="*/ 135057 h 326"/>
                <a:gd name="T40" fmla="*/ 270808 w 536"/>
                <a:gd name="T41" fmla="*/ 90002 h 326"/>
                <a:gd name="T42" fmla="*/ 229137 w 536"/>
                <a:gd name="T43" fmla="*/ 90002 h 326"/>
                <a:gd name="T44" fmla="*/ 208329 w 536"/>
                <a:gd name="T45" fmla="*/ 90002 h 326"/>
                <a:gd name="T46" fmla="*/ 187493 w 536"/>
                <a:gd name="T47" fmla="*/ 90002 h 326"/>
                <a:gd name="T48" fmla="*/ 166658 w 536"/>
                <a:gd name="T49" fmla="*/ 90002 h 326"/>
                <a:gd name="T50" fmla="*/ 166658 w 536"/>
                <a:gd name="T51" fmla="*/ 90002 h 326"/>
                <a:gd name="T52" fmla="*/ 145822 w 536"/>
                <a:gd name="T53" fmla="*/ 90002 h 326"/>
                <a:gd name="T54" fmla="*/ 145822 w 536"/>
                <a:gd name="T55" fmla="*/ 90002 h 326"/>
                <a:gd name="T56" fmla="*/ 145822 w 536"/>
                <a:gd name="T57" fmla="*/ 45001 h 326"/>
                <a:gd name="T58" fmla="*/ 104151 w 536"/>
                <a:gd name="T59" fmla="*/ 45001 h 326"/>
                <a:gd name="T60" fmla="*/ 83315 w 536"/>
                <a:gd name="T61" fmla="*/ 45001 h 326"/>
                <a:gd name="T62" fmla="*/ 41671 w 536"/>
                <a:gd name="T63" fmla="*/ 45001 h 326"/>
                <a:gd name="T64" fmla="*/ 41671 w 536"/>
                <a:gd name="T65" fmla="*/ 0 h 326"/>
                <a:gd name="T66" fmla="*/ 41671 w 536"/>
                <a:gd name="T67" fmla="*/ 0 h 326"/>
                <a:gd name="T68" fmla="*/ 20836 w 536"/>
                <a:gd name="T69" fmla="*/ 9000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6"/>
                <a:gd name="T106" fmla="*/ 0 h 326"/>
                <a:gd name="T107" fmla="*/ 536 w 53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6" h="326">
                  <a:moveTo>
                    <a:pt x="37" y="149"/>
                  </a:moveTo>
                  <a:lnTo>
                    <a:pt x="51" y="146"/>
                  </a:lnTo>
                  <a:lnTo>
                    <a:pt x="56" y="133"/>
                  </a:lnTo>
                  <a:lnTo>
                    <a:pt x="61" y="122"/>
                  </a:lnTo>
                  <a:lnTo>
                    <a:pt x="77" y="129"/>
                  </a:lnTo>
                  <a:lnTo>
                    <a:pt x="73" y="112"/>
                  </a:lnTo>
                  <a:lnTo>
                    <a:pt x="88" y="105"/>
                  </a:lnTo>
                  <a:lnTo>
                    <a:pt x="95" y="116"/>
                  </a:lnTo>
                  <a:lnTo>
                    <a:pt x="109" y="116"/>
                  </a:lnTo>
                  <a:lnTo>
                    <a:pt x="122" y="123"/>
                  </a:lnTo>
                  <a:lnTo>
                    <a:pt x="131" y="129"/>
                  </a:lnTo>
                  <a:lnTo>
                    <a:pt x="131" y="130"/>
                  </a:lnTo>
                  <a:lnTo>
                    <a:pt x="132" y="142"/>
                  </a:lnTo>
                  <a:lnTo>
                    <a:pt x="148" y="146"/>
                  </a:lnTo>
                  <a:lnTo>
                    <a:pt x="148" y="160"/>
                  </a:lnTo>
                  <a:lnTo>
                    <a:pt x="159" y="184"/>
                  </a:lnTo>
                  <a:lnTo>
                    <a:pt x="175" y="186"/>
                  </a:lnTo>
                  <a:lnTo>
                    <a:pt x="179" y="180"/>
                  </a:lnTo>
                  <a:lnTo>
                    <a:pt x="196" y="171"/>
                  </a:lnTo>
                  <a:lnTo>
                    <a:pt x="209" y="184"/>
                  </a:lnTo>
                  <a:lnTo>
                    <a:pt x="226" y="201"/>
                  </a:lnTo>
                  <a:lnTo>
                    <a:pt x="251" y="227"/>
                  </a:lnTo>
                  <a:lnTo>
                    <a:pt x="296" y="239"/>
                  </a:lnTo>
                  <a:lnTo>
                    <a:pt x="298" y="253"/>
                  </a:lnTo>
                  <a:lnTo>
                    <a:pt x="326" y="265"/>
                  </a:lnTo>
                  <a:lnTo>
                    <a:pt x="340" y="280"/>
                  </a:lnTo>
                  <a:lnTo>
                    <a:pt x="329" y="324"/>
                  </a:lnTo>
                  <a:lnTo>
                    <a:pt x="356" y="326"/>
                  </a:lnTo>
                  <a:lnTo>
                    <a:pt x="373" y="303"/>
                  </a:lnTo>
                  <a:lnTo>
                    <a:pt x="383" y="290"/>
                  </a:lnTo>
                  <a:lnTo>
                    <a:pt x="391" y="279"/>
                  </a:lnTo>
                  <a:lnTo>
                    <a:pt x="385" y="256"/>
                  </a:lnTo>
                  <a:lnTo>
                    <a:pt x="366" y="248"/>
                  </a:lnTo>
                  <a:lnTo>
                    <a:pt x="370" y="208"/>
                  </a:lnTo>
                  <a:lnTo>
                    <a:pt x="390" y="193"/>
                  </a:lnTo>
                  <a:lnTo>
                    <a:pt x="405" y="198"/>
                  </a:lnTo>
                  <a:lnTo>
                    <a:pt x="445" y="190"/>
                  </a:lnTo>
                  <a:lnTo>
                    <a:pt x="451" y="207"/>
                  </a:lnTo>
                  <a:lnTo>
                    <a:pt x="475" y="205"/>
                  </a:lnTo>
                  <a:lnTo>
                    <a:pt x="524" y="201"/>
                  </a:lnTo>
                  <a:lnTo>
                    <a:pt x="536" y="184"/>
                  </a:lnTo>
                  <a:lnTo>
                    <a:pt x="524" y="173"/>
                  </a:lnTo>
                  <a:lnTo>
                    <a:pt x="492" y="173"/>
                  </a:lnTo>
                  <a:lnTo>
                    <a:pt x="436" y="173"/>
                  </a:lnTo>
                  <a:lnTo>
                    <a:pt x="415" y="173"/>
                  </a:lnTo>
                  <a:lnTo>
                    <a:pt x="394" y="170"/>
                  </a:lnTo>
                  <a:lnTo>
                    <a:pt x="359" y="186"/>
                  </a:lnTo>
                  <a:lnTo>
                    <a:pt x="354" y="184"/>
                  </a:lnTo>
                  <a:lnTo>
                    <a:pt x="346" y="176"/>
                  </a:lnTo>
                  <a:lnTo>
                    <a:pt x="327" y="180"/>
                  </a:lnTo>
                  <a:lnTo>
                    <a:pt x="312" y="186"/>
                  </a:lnTo>
                  <a:lnTo>
                    <a:pt x="308" y="183"/>
                  </a:lnTo>
                  <a:lnTo>
                    <a:pt x="303" y="176"/>
                  </a:lnTo>
                  <a:lnTo>
                    <a:pt x="282" y="170"/>
                  </a:lnTo>
                  <a:lnTo>
                    <a:pt x="278" y="167"/>
                  </a:lnTo>
                  <a:lnTo>
                    <a:pt x="281" y="157"/>
                  </a:lnTo>
                  <a:lnTo>
                    <a:pt x="292" y="153"/>
                  </a:lnTo>
                  <a:lnTo>
                    <a:pt x="278" y="120"/>
                  </a:lnTo>
                  <a:lnTo>
                    <a:pt x="255" y="75"/>
                  </a:lnTo>
                  <a:lnTo>
                    <a:pt x="193" y="91"/>
                  </a:lnTo>
                  <a:lnTo>
                    <a:pt x="179" y="75"/>
                  </a:lnTo>
                  <a:lnTo>
                    <a:pt x="150" y="64"/>
                  </a:lnTo>
                  <a:lnTo>
                    <a:pt x="124" y="82"/>
                  </a:lnTo>
                  <a:lnTo>
                    <a:pt x="97" y="77"/>
                  </a:lnTo>
                  <a:lnTo>
                    <a:pt x="68" y="58"/>
                  </a:lnTo>
                  <a:lnTo>
                    <a:pt x="64" y="34"/>
                  </a:lnTo>
                  <a:lnTo>
                    <a:pt x="66" y="17"/>
                  </a:lnTo>
                  <a:lnTo>
                    <a:pt x="66" y="0"/>
                  </a:lnTo>
                  <a:lnTo>
                    <a:pt x="0" y="34"/>
                  </a:lnTo>
                  <a:lnTo>
                    <a:pt x="37" y="14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4" name="Freeform 509">
              <a:extLst>
                <a:ext uri="{FF2B5EF4-FFF2-40B4-BE49-F238E27FC236}">
                  <a16:creationId xmlns:a16="http://schemas.microsoft.com/office/drawing/2014/main" id="{181B0270-3C16-73ED-9828-3B35F8FA3FBD}"/>
                </a:ext>
              </a:extLst>
            </p:cNvPr>
            <p:cNvSpPr>
              <a:spLocks noChangeAspect="1"/>
            </p:cNvSpPr>
            <p:nvPr/>
          </p:nvSpPr>
          <p:spPr bwMode="auto">
            <a:xfrm>
              <a:off x="5025330" y="3389328"/>
              <a:ext cx="288180" cy="230967"/>
            </a:xfrm>
            <a:custGeom>
              <a:avLst/>
              <a:gdLst>
                <a:gd name="T0" fmla="*/ 0 w 410"/>
                <a:gd name="T1" fmla="*/ 45862 h 286"/>
                <a:gd name="T2" fmla="*/ 21778 w 410"/>
                <a:gd name="T3" fmla="*/ 45862 h 286"/>
                <a:gd name="T4" fmla="*/ 21778 w 410"/>
                <a:gd name="T5" fmla="*/ 45862 h 286"/>
                <a:gd name="T6" fmla="*/ 43585 w 410"/>
                <a:gd name="T7" fmla="*/ 45862 h 286"/>
                <a:gd name="T8" fmla="*/ 21778 w 410"/>
                <a:gd name="T9" fmla="*/ 45862 h 286"/>
                <a:gd name="T10" fmla="*/ 21778 w 410"/>
                <a:gd name="T11" fmla="*/ 45862 h 286"/>
                <a:gd name="T12" fmla="*/ 21778 w 410"/>
                <a:gd name="T13" fmla="*/ 45862 h 286"/>
                <a:gd name="T14" fmla="*/ 21778 w 410"/>
                <a:gd name="T15" fmla="*/ 45862 h 286"/>
                <a:gd name="T16" fmla="*/ 21778 w 410"/>
                <a:gd name="T17" fmla="*/ 91779 h 286"/>
                <a:gd name="T18" fmla="*/ 21778 w 410"/>
                <a:gd name="T19" fmla="*/ 91779 h 286"/>
                <a:gd name="T20" fmla="*/ 21778 w 410"/>
                <a:gd name="T21" fmla="*/ 91779 h 286"/>
                <a:gd name="T22" fmla="*/ 21778 w 410"/>
                <a:gd name="T23" fmla="*/ 137642 h 286"/>
                <a:gd name="T24" fmla="*/ 43585 w 410"/>
                <a:gd name="T25" fmla="*/ 137642 h 286"/>
                <a:gd name="T26" fmla="*/ 65363 w 410"/>
                <a:gd name="T27" fmla="*/ 91779 h 286"/>
                <a:gd name="T28" fmla="*/ 108947 w 410"/>
                <a:gd name="T29" fmla="*/ 137642 h 286"/>
                <a:gd name="T30" fmla="*/ 130754 w 410"/>
                <a:gd name="T31" fmla="*/ 137642 h 286"/>
                <a:gd name="T32" fmla="*/ 152532 w 410"/>
                <a:gd name="T33" fmla="*/ 137642 h 286"/>
                <a:gd name="T34" fmla="*/ 152532 w 410"/>
                <a:gd name="T35" fmla="*/ 183504 h 286"/>
                <a:gd name="T36" fmla="*/ 174311 w 410"/>
                <a:gd name="T37" fmla="*/ 183504 h 286"/>
                <a:gd name="T38" fmla="*/ 196117 w 410"/>
                <a:gd name="T39" fmla="*/ 137642 h 286"/>
                <a:gd name="T40" fmla="*/ 217895 w 410"/>
                <a:gd name="T41" fmla="*/ 137642 h 286"/>
                <a:gd name="T42" fmla="*/ 217895 w 410"/>
                <a:gd name="T43" fmla="*/ 91779 h 286"/>
                <a:gd name="T44" fmla="*/ 239702 w 410"/>
                <a:gd name="T45" fmla="*/ 91779 h 286"/>
                <a:gd name="T46" fmla="*/ 217895 w 410"/>
                <a:gd name="T47" fmla="*/ 91779 h 286"/>
                <a:gd name="T48" fmla="*/ 196117 w 410"/>
                <a:gd name="T49" fmla="*/ 91779 h 286"/>
                <a:gd name="T50" fmla="*/ 196117 w 410"/>
                <a:gd name="T51" fmla="*/ 91779 h 286"/>
                <a:gd name="T52" fmla="*/ 174311 w 410"/>
                <a:gd name="T53" fmla="*/ 45862 h 286"/>
                <a:gd name="T54" fmla="*/ 174311 w 410"/>
                <a:gd name="T55" fmla="*/ 45862 h 286"/>
                <a:gd name="T56" fmla="*/ 174311 w 410"/>
                <a:gd name="T57" fmla="*/ 45862 h 286"/>
                <a:gd name="T58" fmla="*/ 152532 w 410"/>
                <a:gd name="T59" fmla="*/ 45862 h 286"/>
                <a:gd name="T60" fmla="*/ 152532 w 410"/>
                <a:gd name="T61" fmla="*/ 45862 h 286"/>
                <a:gd name="T62" fmla="*/ 130754 w 410"/>
                <a:gd name="T63" fmla="*/ 45862 h 286"/>
                <a:gd name="T64" fmla="*/ 130754 w 410"/>
                <a:gd name="T65" fmla="*/ 45862 h 286"/>
                <a:gd name="T66" fmla="*/ 108947 w 410"/>
                <a:gd name="T67" fmla="*/ 45862 h 286"/>
                <a:gd name="T68" fmla="*/ 108947 w 410"/>
                <a:gd name="T69" fmla="*/ 45862 h 286"/>
                <a:gd name="T70" fmla="*/ 108947 w 410"/>
                <a:gd name="T71" fmla="*/ 45862 h 286"/>
                <a:gd name="T72" fmla="*/ 108947 w 410"/>
                <a:gd name="T73" fmla="*/ 45862 h 286"/>
                <a:gd name="T74" fmla="*/ 108947 w 410"/>
                <a:gd name="T75" fmla="*/ 45862 h 286"/>
                <a:gd name="T76" fmla="*/ 87170 w 410"/>
                <a:gd name="T77" fmla="*/ 45862 h 286"/>
                <a:gd name="T78" fmla="*/ 87170 w 410"/>
                <a:gd name="T79" fmla="*/ 0 h 286"/>
                <a:gd name="T80" fmla="*/ 87170 w 410"/>
                <a:gd name="T81" fmla="*/ 45862 h 286"/>
                <a:gd name="T82" fmla="*/ 87170 w 410"/>
                <a:gd name="T83" fmla="*/ 45862 h 286"/>
                <a:gd name="T84" fmla="*/ 87170 w 410"/>
                <a:gd name="T85" fmla="*/ 45862 h 286"/>
                <a:gd name="T86" fmla="*/ 65363 w 410"/>
                <a:gd name="T87" fmla="*/ 45862 h 286"/>
                <a:gd name="T88" fmla="*/ 65363 w 410"/>
                <a:gd name="T89" fmla="*/ 45862 h 286"/>
                <a:gd name="T90" fmla="*/ 65363 w 410"/>
                <a:gd name="T91" fmla="*/ 45862 h 286"/>
                <a:gd name="T92" fmla="*/ 43585 w 410"/>
                <a:gd name="T93" fmla="*/ 45862 h 286"/>
                <a:gd name="T94" fmla="*/ 43585 w 410"/>
                <a:gd name="T95" fmla="*/ 45862 h 286"/>
                <a:gd name="T96" fmla="*/ 43585 w 410"/>
                <a:gd name="T97" fmla="*/ 45862 h 286"/>
                <a:gd name="T98" fmla="*/ 21778 w 410"/>
                <a:gd name="T99" fmla="*/ 45862 h 286"/>
                <a:gd name="T100" fmla="*/ 0 w 410"/>
                <a:gd name="T101" fmla="*/ 45862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86"/>
                <a:gd name="T155" fmla="*/ 410 w 410"/>
                <a:gd name="T156" fmla="*/ 286 h 2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86">
                  <a:moveTo>
                    <a:pt x="0" y="41"/>
                  </a:moveTo>
                  <a:lnTo>
                    <a:pt x="2" y="79"/>
                  </a:lnTo>
                  <a:lnTo>
                    <a:pt x="25" y="55"/>
                  </a:lnTo>
                  <a:lnTo>
                    <a:pt x="56" y="85"/>
                  </a:lnTo>
                  <a:lnTo>
                    <a:pt x="42" y="103"/>
                  </a:lnTo>
                  <a:lnTo>
                    <a:pt x="5" y="86"/>
                  </a:lnTo>
                  <a:lnTo>
                    <a:pt x="1" y="112"/>
                  </a:lnTo>
                  <a:lnTo>
                    <a:pt x="5" y="126"/>
                  </a:lnTo>
                  <a:lnTo>
                    <a:pt x="25" y="130"/>
                  </a:lnTo>
                  <a:lnTo>
                    <a:pt x="17" y="146"/>
                  </a:lnTo>
                  <a:lnTo>
                    <a:pt x="35" y="157"/>
                  </a:lnTo>
                  <a:lnTo>
                    <a:pt x="35" y="208"/>
                  </a:lnTo>
                  <a:lnTo>
                    <a:pt x="90" y="194"/>
                  </a:lnTo>
                  <a:lnTo>
                    <a:pt x="121" y="177"/>
                  </a:lnTo>
                  <a:lnTo>
                    <a:pt x="194" y="212"/>
                  </a:lnTo>
                  <a:lnTo>
                    <a:pt x="239" y="232"/>
                  </a:lnTo>
                  <a:lnTo>
                    <a:pt x="247" y="242"/>
                  </a:lnTo>
                  <a:lnTo>
                    <a:pt x="253" y="267"/>
                  </a:lnTo>
                  <a:lnTo>
                    <a:pt x="296" y="286"/>
                  </a:lnTo>
                  <a:lnTo>
                    <a:pt x="358" y="216"/>
                  </a:lnTo>
                  <a:lnTo>
                    <a:pt x="399" y="216"/>
                  </a:lnTo>
                  <a:lnTo>
                    <a:pt x="406" y="189"/>
                  </a:lnTo>
                  <a:lnTo>
                    <a:pt x="410" y="175"/>
                  </a:lnTo>
                  <a:lnTo>
                    <a:pt x="396" y="158"/>
                  </a:lnTo>
                  <a:lnTo>
                    <a:pt x="368" y="148"/>
                  </a:lnTo>
                  <a:lnTo>
                    <a:pt x="365" y="134"/>
                  </a:lnTo>
                  <a:lnTo>
                    <a:pt x="321" y="122"/>
                  </a:lnTo>
                  <a:lnTo>
                    <a:pt x="296" y="96"/>
                  </a:lnTo>
                  <a:lnTo>
                    <a:pt x="287" y="81"/>
                  </a:lnTo>
                  <a:lnTo>
                    <a:pt x="266" y="66"/>
                  </a:lnTo>
                  <a:lnTo>
                    <a:pt x="252" y="73"/>
                  </a:lnTo>
                  <a:lnTo>
                    <a:pt x="245" y="81"/>
                  </a:lnTo>
                  <a:lnTo>
                    <a:pt x="229" y="79"/>
                  </a:lnTo>
                  <a:lnTo>
                    <a:pt x="218" y="55"/>
                  </a:lnTo>
                  <a:lnTo>
                    <a:pt x="216" y="41"/>
                  </a:lnTo>
                  <a:lnTo>
                    <a:pt x="202" y="37"/>
                  </a:lnTo>
                  <a:lnTo>
                    <a:pt x="198" y="24"/>
                  </a:lnTo>
                  <a:lnTo>
                    <a:pt x="179" y="11"/>
                  </a:lnTo>
                  <a:lnTo>
                    <a:pt x="165" y="11"/>
                  </a:lnTo>
                  <a:lnTo>
                    <a:pt x="158" y="0"/>
                  </a:lnTo>
                  <a:lnTo>
                    <a:pt x="143" y="7"/>
                  </a:lnTo>
                  <a:lnTo>
                    <a:pt x="148" y="24"/>
                  </a:lnTo>
                  <a:lnTo>
                    <a:pt x="141" y="20"/>
                  </a:lnTo>
                  <a:lnTo>
                    <a:pt x="131" y="17"/>
                  </a:lnTo>
                  <a:lnTo>
                    <a:pt x="121" y="41"/>
                  </a:lnTo>
                  <a:lnTo>
                    <a:pt x="106" y="44"/>
                  </a:lnTo>
                  <a:lnTo>
                    <a:pt x="90" y="40"/>
                  </a:lnTo>
                  <a:lnTo>
                    <a:pt x="78" y="52"/>
                  </a:lnTo>
                  <a:lnTo>
                    <a:pt x="65" y="41"/>
                  </a:lnTo>
                  <a:lnTo>
                    <a:pt x="45" y="31"/>
                  </a:lnTo>
                  <a:lnTo>
                    <a:pt x="0" y="41"/>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5" name="Freeform 510">
              <a:extLst>
                <a:ext uri="{FF2B5EF4-FFF2-40B4-BE49-F238E27FC236}">
                  <a16:creationId xmlns:a16="http://schemas.microsoft.com/office/drawing/2014/main" id="{1884F917-7322-319C-CA6F-22A98803966D}"/>
                </a:ext>
              </a:extLst>
            </p:cNvPr>
            <p:cNvSpPr>
              <a:spLocks noChangeAspect="1"/>
            </p:cNvSpPr>
            <p:nvPr/>
          </p:nvSpPr>
          <p:spPr bwMode="auto">
            <a:xfrm>
              <a:off x="5346258" y="3386052"/>
              <a:ext cx="240696" cy="117941"/>
            </a:xfrm>
            <a:custGeom>
              <a:avLst/>
              <a:gdLst>
                <a:gd name="T0" fmla="*/ 43604 w 342"/>
                <a:gd name="T1" fmla="*/ 44586 h 146"/>
                <a:gd name="T2" fmla="*/ 43604 w 342"/>
                <a:gd name="T3" fmla="*/ 44586 h 146"/>
                <a:gd name="T4" fmla="*/ 21788 w 342"/>
                <a:gd name="T5" fmla="*/ 44586 h 146"/>
                <a:gd name="T6" fmla="*/ 0 w 342"/>
                <a:gd name="T7" fmla="*/ 44586 h 146"/>
                <a:gd name="T8" fmla="*/ 21788 w 342"/>
                <a:gd name="T9" fmla="*/ 89171 h 146"/>
                <a:gd name="T10" fmla="*/ 21788 w 342"/>
                <a:gd name="T11" fmla="*/ 89171 h 146"/>
                <a:gd name="T12" fmla="*/ 43604 w 342"/>
                <a:gd name="T13" fmla="*/ 89171 h 146"/>
                <a:gd name="T14" fmla="*/ 87179 w 342"/>
                <a:gd name="T15" fmla="*/ 89171 h 146"/>
                <a:gd name="T16" fmla="*/ 87179 w 342"/>
                <a:gd name="T17" fmla="*/ 89171 h 146"/>
                <a:gd name="T18" fmla="*/ 87179 w 342"/>
                <a:gd name="T19" fmla="*/ 44586 h 146"/>
                <a:gd name="T20" fmla="*/ 108995 w 342"/>
                <a:gd name="T21" fmla="*/ 44586 h 146"/>
                <a:gd name="T22" fmla="*/ 108995 w 342"/>
                <a:gd name="T23" fmla="*/ 44586 h 146"/>
                <a:gd name="T24" fmla="*/ 130783 w 342"/>
                <a:gd name="T25" fmla="*/ 44586 h 146"/>
                <a:gd name="T26" fmla="*/ 152599 w 342"/>
                <a:gd name="T27" fmla="*/ 44586 h 146"/>
                <a:gd name="T28" fmla="*/ 174386 w 342"/>
                <a:gd name="T29" fmla="*/ 44586 h 146"/>
                <a:gd name="T30" fmla="*/ 196174 w 342"/>
                <a:gd name="T31" fmla="*/ 0 h 146"/>
                <a:gd name="T32" fmla="*/ 196174 w 342"/>
                <a:gd name="T33" fmla="*/ 0 h 146"/>
                <a:gd name="T34" fmla="*/ 174386 w 342"/>
                <a:gd name="T35" fmla="*/ 0 h 146"/>
                <a:gd name="T36" fmla="*/ 174386 w 342"/>
                <a:gd name="T37" fmla="*/ 0 h 146"/>
                <a:gd name="T38" fmla="*/ 152599 w 342"/>
                <a:gd name="T39" fmla="*/ 0 h 146"/>
                <a:gd name="T40" fmla="*/ 108995 w 342"/>
                <a:gd name="T41" fmla="*/ 0 h 146"/>
                <a:gd name="T42" fmla="*/ 87179 w 342"/>
                <a:gd name="T43" fmla="*/ 0 h 146"/>
                <a:gd name="T44" fmla="*/ 65391 w 342"/>
                <a:gd name="T45" fmla="*/ 0 h 146"/>
                <a:gd name="T46" fmla="*/ 65391 w 342"/>
                <a:gd name="T47" fmla="*/ 0 h 146"/>
                <a:gd name="T48" fmla="*/ 87179 w 342"/>
                <a:gd name="T49" fmla="*/ 0 h 146"/>
                <a:gd name="T50" fmla="*/ 65391 w 342"/>
                <a:gd name="T51" fmla="*/ 0 h 146"/>
                <a:gd name="T52" fmla="*/ 65391 w 342"/>
                <a:gd name="T53" fmla="*/ 0 h 146"/>
                <a:gd name="T54" fmla="*/ 43604 w 342"/>
                <a:gd name="T55" fmla="*/ 0 h 146"/>
                <a:gd name="T56" fmla="*/ 43604 w 342"/>
                <a:gd name="T57" fmla="*/ 0 h 146"/>
                <a:gd name="T58" fmla="*/ 43604 w 342"/>
                <a:gd name="T59" fmla="*/ 0 h 146"/>
                <a:gd name="T60" fmla="*/ 43604 w 342"/>
                <a:gd name="T61" fmla="*/ 0 h 146"/>
                <a:gd name="T62" fmla="*/ 43604 w 342"/>
                <a:gd name="T63" fmla="*/ 0 h 146"/>
                <a:gd name="T64" fmla="*/ 43604 w 342"/>
                <a:gd name="T65" fmla="*/ 0 h 146"/>
                <a:gd name="T66" fmla="*/ 43604 w 342"/>
                <a:gd name="T67" fmla="*/ 44586 h 146"/>
                <a:gd name="T68" fmla="*/ 65391 w 342"/>
                <a:gd name="T69" fmla="*/ 44586 h 146"/>
                <a:gd name="T70" fmla="*/ 65391 w 342"/>
                <a:gd name="T71" fmla="*/ 44586 h 146"/>
                <a:gd name="T72" fmla="*/ 87179 w 342"/>
                <a:gd name="T73" fmla="*/ 44586 h 146"/>
                <a:gd name="T74" fmla="*/ 65391 w 342"/>
                <a:gd name="T75" fmla="*/ 44586 h 146"/>
                <a:gd name="T76" fmla="*/ 65391 w 342"/>
                <a:gd name="T77" fmla="*/ 44586 h 146"/>
                <a:gd name="T78" fmla="*/ 65391 w 342"/>
                <a:gd name="T79" fmla="*/ 44586 h 146"/>
                <a:gd name="T80" fmla="*/ 43604 w 342"/>
                <a:gd name="T81" fmla="*/ 44586 h 146"/>
                <a:gd name="T82" fmla="*/ 43604 w 342"/>
                <a:gd name="T83" fmla="*/ 44586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46"/>
                <a:gd name="T128" fmla="*/ 342 w 34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46">
                  <a:moveTo>
                    <a:pt x="88" y="103"/>
                  </a:moveTo>
                  <a:lnTo>
                    <a:pt x="61" y="103"/>
                  </a:lnTo>
                  <a:lnTo>
                    <a:pt x="12" y="110"/>
                  </a:lnTo>
                  <a:lnTo>
                    <a:pt x="0" y="125"/>
                  </a:lnTo>
                  <a:lnTo>
                    <a:pt x="12" y="133"/>
                  </a:lnTo>
                  <a:lnTo>
                    <a:pt x="22" y="137"/>
                  </a:lnTo>
                  <a:lnTo>
                    <a:pt x="92" y="137"/>
                  </a:lnTo>
                  <a:lnTo>
                    <a:pt x="137" y="137"/>
                  </a:lnTo>
                  <a:lnTo>
                    <a:pt x="157" y="146"/>
                  </a:lnTo>
                  <a:lnTo>
                    <a:pt x="165" y="127"/>
                  </a:lnTo>
                  <a:lnTo>
                    <a:pt x="184" y="125"/>
                  </a:lnTo>
                  <a:lnTo>
                    <a:pt x="212" y="119"/>
                  </a:lnTo>
                  <a:lnTo>
                    <a:pt x="238" y="115"/>
                  </a:lnTo>
                  <a:lnTo>
                    <a:pt x="281" y="91"/>
                  </a:lnTo>
                  <a:lnTo>
                    <a:pt x="325" y="68"/>
                  </a:lnTo>
                  <a:lnTo>
                    <a:pt x="342" y="55"/>
                  </a:lnTo>
                  <a:lnTo>
                    <a:pt x="335" y="34"/>
                  </a:lnTo>
                  <a:lnTo>
                    <a:pt x="314" y="34"/>
                  </a:lnTo>
                  <a:lnTo>
                    <a:pt x="293" y="23"/>
                  </a:lnTo>
                  <a:lnTo>
                    <a:pt x="269" y="14"/>
                  </a:lnTo>
                  <a:lnTo>
                    <a:pt x="212" y="10"/>
                  </a:lnTo>
                  <a:lnTo>
                    <a:pt x="140" y="0"/>
                  </a:lnTo>
                  <a:lnTo>
                    <a:pt x="126" y="3"/>
                  </a:lnTo>
                  <a:lnTo>
                    <a:pt x="130" y="14"/>
                  </a:lnTo>
                  <a:lnTo>
                    <a:pt x="138" y="27"/>
                  </a:lnTo>
                  <a:lnTo>
                    <a:pt x="117" y="28"/>
                  </a:lnTo>
                  <a:lnTo>
                    <a:pt x="113" y="21"/>
                  </a:lnTo>
                  <a:lnTo>
                    <a:pt x="89" y="18"/>
                  </a:lnTo>
                  <a:lnTo>
                    <a:pt x="58" y="21"/>
                  </a:lnTo>
                  <a:lnTo>
                    <a:pt x="73" y="28"/>
                  </a:lnTo>
                  <a:lnTo>
                    <a:pt x="75" y="37"/>
                  </a:lnTo>
                  <a:lnTo>
                    <a:pt x="65" y="47"/>
                  </a:lnTo>
                  <a:lnTo>
                    <a:pt x="65" y="62"/>
                  </a:lnTo>
                  <a:lnTo>
                    <a:pt x="76" y="72"/>
                  </a:lnTo>
                  <a:lnTo>
                    <a:pt x="117" y="72"/>
                  </a:lnTo>
                  <a:lnTo>
                    <a:pt x="133" y="71"/>
                  </a:lnTo>
                  <a:lnTo>
                    <a:pt x="146" y="84"/>
                  </a:lnTo>
                  <a:lnTo>
                    <a:pt x="131" y="101"/>
                  </a:lnTo>
                  <a:lnTo>
                    <a:pt x="116" y="101"/>
                  </a:lnTo>
                  <a:lnTo>
                    <a:pt x="102" y="99"/>
                  </a:lnTo>
                  <a:lnTo>
                    <a:pt x="95" y="101"/>
                  </a:lnTo>
                  <a:lnTo>
                    <a:pt x="88" y="103"/>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6" name="Freeform 511">
              <a:extLst>
                <a:ext uri="{FF2B5EF4-FFF2-40B4-BE49-F238E27FC236}">
                  <a16:creationId xmlns:a16="http://schemas.microsoft.com/office/drawing/2014/main" id="{59D402C4-5062-E833-2204-9F6A1EA43419}"/>
                </a:ext>
              </a:extLst>
            </p:cNvPr>
            <p:cNvSpPr>
              <a:spLocks noChangeAspect="1"/>
            </p:cNvSpPr>
            <p:nvPr/>
          </p:nvSpPr>
          <p:spPr bwMode="auto">
            <a:xfrm>
              <a:off x="5324972" y="3456488"/>
              <a:ext cx="152276" cy="121217"/>
            </a:xfrm>
            <a:custGeom>
              <a:avLst/>
              <a:gdLst>
                <a:gd name="T0" fmla="*/ 0 w 216"/>
                <a:gd name="T1" fmla="*/ 142704 h 151"/>
                <a:gd name="T2" fmla="*/ 22589 w 216"/>
                <a:gd name="T3" fmla="*/ 142704 h 151"/>
                <a:gd name="T4" fmla="*/ 22589 w 216"/>
                <a:gd name="T5" fmla="*/ 142704 h 151"/>
                <a:gd name="T6" fmla="*/ 45179 w 216"/>
                <a:gd name="T7" fmla="*/ 142704 h 151"/>
                <a:gd name="T8" fmla="*/ 67739 w 216"/>
                <a:gd name="T9" fmla="*/ 95174 h 151"/>
                <a:gd name="T10" fmla="*/ 67739 w 216"/>
                <a:gd name="T11" fmla="*/ 95174 h 151"/>
                <a:gd name="T12" fmla="*/ 67739 w 216"/>
                <a:gd name="T13" fmla="*/ 142704 h 151"/>
                <a:gd name="T14" fmla="*/ 90328 w 216"/>
                <a:gd name="T15" fmla="*/ 142704 h 151"/>
                <a:gd name="T16" fmla="*/ 112917 w 216"/>
                <a:gd name="T17" fmla="*/ 95174 h 151"/>
                <a:gd name="T18" fmla="*/ 112917 w 216"/>
                <a:gd name="T19" fmla="*/ 142704 h 151"/>
                <a:gd name="T20" fmla="*/ 112917 w 216"/>
                <a:gd name="T21" fmla="*/ 95174 h 151"/>
                <a:gd name="T22" fmla="*/ 112917 w 216"/>
                <a:gd name="T23" fmla="*/ 95174 h 151"/>
                <a:gd name="T24" fmla="*/ 112917 w 216"/>
                <a:gd name="T25" fmla="*/ 95174 h 151"/>
                <a:gd name="T26" fmla="*/ 112917 w 216"/>
                <a:gd name="T27" fmla="*/ 47587 h 151"/>
                <a:gd name="T28" fmla="*/ 90328 w 216"/>
                <a:gd name="T29" fmla="*/ 47587 h 151"/>
                <a:gd name="T30" fmla="*/ 90328 w 216"/>
                <a:gd name="T31" fmla="*/ 47587 h 151"/>
                <a:gd name="T32" fmla="*/ 67739 w 216"/>
                <a:gd name="T33" fmla="*/ 47587 h 151"/>
                <a:gd name="T34" fmla="*/ 45179 w 216"/>
                <a:gd name="T35" fmla="*/ 47587 h 151"/>
                <a:gd name="T36" fmla="*/ 45179 w 216"/>
                <a:gd name="T37" fmla="*/ 47587 h 151"/>
                <a:gd name="T38" fmla="*/ 22589 w 216"/>
                <a:gd name="T39" fmla="*/ 47587 h 151"/>
                <a:gd name="T40" fmla="*/ 22589 w 216"/>
                <a:gd name="T41" fmla="*/ 47587 h 151"/>
                <a:gd name="T42" fmla="*/ 22589 w 216"/>
                <a:gd name="T43" fmla="*/ 47587 h 151"/>
                <a:gd name="T44" fmla="*/ 22589 w 216"/>
                <a:gd name="T45" fmla="*/ 47587 h 151"/>
                <a:gd name="T46" fmla="*/ 45179 w 216"/>
                <a:gd name="T47" fmla="*/ 47587 h 151"/>
                <a:gd name="T48" fmla="*/ 45179 w 216"/>
                <a:gd name="T49" fmla="*/ 0 h 151"/>
                <a:gd name="T50" fmla="*/ 45179 w 216"/>
                <a:gd name="T51" fmla="*/ 47587 h 151"/>
                <a:gd name="T52" fmla="*/ 22589 w 216"/>
                <a:gd name="T53" fmla="*/ 47587 h 151"/>
                <a:gd name="T54" fmla="*/ 22589 w 216"/>
                <a:gd name="T55" fmla="*/ 47587 h 151"/>
                <a:gd name="T56" fmla="*/ 22589 w 216"/>
                <a:gd name="T57" fmla="*/ 47587 h 151"/>
                <a:gd name="T58" fmla="*/ 22589 w 216"/>
                <a:gd name="T59" fmla="*/ 47587 h 151"/>
                <a:gd name="T60" fmla="*/ 22589 w 216"/>
                <a:gd name="T61" fmla="*/ 47587 h 151"/>
                <a:gd name="T62" fmla="*/ 22589 w 216"/>
                <a:gd name="T63" fmla="*/ 47587 h 151"/>
                <a:gd name="T64" fmla="*/ 22589 w 216"/>
                <a:gd name="T65" fmla="*/ 95174 h 151"/>
                <a:gd name="T66" fmla="*/ 22589 w 216"/>
                <a:gd name="T67" fmla="*/ 95174 h 151"/>
                <a:gd name="T68" fmla="*/ 22589 w 216"/>
                <a:gd name="T69" fmla="*/ 95174 h 151"/>
                <a:gd name="T70" fmla="*/ 22589 w 216"/>
                <a:gd name="T71" fmla="*/ 95174 h 151"/>
                <a:gd name="T72" fmla="*/ 0 w 216"/>
                <a:gd name="T73" fmla="*/ 142704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51"/>
                <a:gd name="T113" fmla="*/ 216 w 216"/>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51">
                  <a:moveTo>
                    <a:pt x="0" y="129"/>
                  </a:moveTo>
                  <a:lnTo>
                    <a:pt x="2" y="133"/>
                  </a:lnTo>
                  <a:lnTo>
                    <a:pt x="18" y="136"/>
                  </a:lnTo>
                  <a:lnTo>
                    <a:pt x="56" y="137"/>
                  </a:lnTo>
                  <a:lnTo>
                    <a:pt x="103" y="90"/>
                  </a:lnTo>
                  <a:lnTo>
                    <a:pt x="113" y="120"/>
                  </a:lnTo>
                  <a:lnTo>
                    <a:pt x="126" y="151"/>
                  </a:lnTo>
                  <a:lnTo>
                    <a:pt x="154" y="138"/>
                  </a:lnTo>
                  <a:lnTo>
                    <a:pt x="185" y="127"/>
                  </a:lnTo>
                  <a:lnTo>
                    <a:pt x="215" y="136"/>
                  </a:lnTo>
                  <a:lnTo>
                    <a:pt x="216" y="90"/>
                  </a:lnTo>
                  <a:lnTo>
                    <a:pt x="195" y="83"/>
                  </a:lnTo>
                  <a:lnTo>
                    <a:pt x="184" y="85"/>
                  </a:lnTo>
                  <a:lnTo>
                    <a:pt x="191" y="56"/>
                  </a:lnTo>
                  <a:lnTo>
                    <a:pt x="167" y="49"/>
                  </a:lnTo>
                  <a:lnTo>
                    <a:pt x="145" y="49"/>
                  </a:lnTo>
                  <a:lnTo>
                    <a:pt x="114" y="49"/>
                  </a:lnTo>
                  <a:lnTo>
                    <a:pt x="90" y="49"/>
                  </a:lnTo>
                  <a:lnTo>
                    <a:pt x="62" y="49"/>
                  </a:lnTo>
                  <a:lnTo>
                    <a:pt x="36" y="44"/>
                  </a:lnTo>
                  <a:lnTo>
                    <a:pt x="32" y="39"/>
                  </a:lnTo>
                  <a:lnTo>
                    <a:pt x="36" y="28"/>
                  </a:lnTo>
                  <a:lnTo>
                    <a:pt x="48" y="22"/>
                  </a:lnTo>
                  <a:lnTo>
                    <a:pt x="89" y="14"/>
                  </a:lnTo>
                  <a:lnTo>
                    <a:pt x="86" y="0"/>
                  </a:lnTo>
                  <a:lnTo>
                    <a:pt x="55" y="5"/>
                  </a:lnTo>
                  <a:lnTo>
                    <a:pt x="28" y="4"/>
                  </a:lnTo>
                  <a:lnTo>
                    <a:pt x="11" y="18"/>
                  </a:lnTo>
                  <a:lnTo>
                    <a:pt x="5" y="49"/>
                  </a:lnTo>
                  <a:lnTo>
                    <a:pt x="7" y="55"/>
                  </a:lnTo>
                  <a:lnTo>
                    <a:pt x="4" y="58"/>
                  </a:lnTo>
                  <a:lnTo>
                    <a:pt x="22" y="63"/>
                  </a:lnTo>
                  <a:lnTo>
                    <a:pt x="34" y="80"/>
                  </a:lnTo>
                  <a:lnTo>
                    <a:pt x="26" y="100"/>
                  </a:lnTo>
                  <a:lnTo>
                    <a:pt x="22" y="103"/>
                  </a:lnTo>
                  <a:lnTo>
                    <a:pt x="15" y="112"/>
                  </a:lnTo>
                  <a:lnTo>
                    <a:pt x="0" y="129"/>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47" name="Freeform 512">
              <a:extLst>
                <a:ext uri="{FF2B5EF4-FFF2-40B4-BE49-F238E27FC236}">
                  <a16:creationId xmlns:a16="http://schemas.microsoft.com/office/drawing/2014/main" id="{D1825484-0EE6-88E3-D1E4-3EA8F0EC7CCA}"/>
                </a:ext>
              </a:extLst>
            </p:cNvPr>
            <p:cNvSpPr>
              <a:spLocks noChangeAspect="1"/>
            </p:cNvSpPr>
            <p:nvPr/>
          </p:nvSpPr>
          <p:spPr bwMode="auto">
            <a:xfrm>
              <a:off x="5455963" y="3087924"/>
              <a:ext cx="1252600" cy="909126"/>
            </a:xfrm>
            <a:custGeom>
              <a:avLst/>
              <a:gdLst>
                <a:gd name="T0" fmla="*/ 21188 w 1796"/>
                <a:gd name="T1" fmla="*/ 321942 h 1129"/>
                <a:gd name="T2" fmla="*/ 105994 w 1796"/>
                <a:gd name="T3" fmla="*/ 275926 h 1129"/>
                <a:gd name="T4" fmla="*/ 105994 w 1796"/>
                <a:gd name="T5" fmla="*/ 229966 h 1129"/>
                <a:gd name="T6" fmla="*/ 148397 w 1796"/>
                <a:gd name="T7" fmla="*/ 137991 h 1129"/>
                <a:gd name="T8" fmla="*/ 190801 w 1796"/>
                <a:gd name="T9" fmla="*/ 137991 h 1129"/>
                <a:gd name="T10" fmla="*/ 233204 w 1796"/>
                <a:gd name="T11" fmla="*/ 137991 h 1129"/>
                <a:gd name="T12" fmla="*/ 254392 w 1796"/>
                <a:gd name="T13" fmla="*/ 183951 h 1129"/>
                <a:gd name="T14" fmla="*/ 360415 w 1796"/>
                <a:gd name="T15" fmla="*/ 275926 h 1129"/>
                <a:gd name="T16" fmla="*/ 487596 w 1796"/>
                <a:gd name="T17" fmla="*/ 275926 h 1129"/>
                <a:gd name="T18" fmla="*/ 593619 w 1796"/>
                <a:gd name="T19" fmla="*/ 229966 h 1129"/>
                <a:gd name="T20" fmla="*/ 635994 w 1796"/>
                <a:gd name="T21" fmla="*/ 229966 h 1129"/>
                <a:gd name="T22" fmla="*/ 720801 w 1796"/>
                <a:gd name="T23" fmla="*/ 183951 h 1129"/>
                <a:gd name="T24" fmla="*/ 657210 w 1796"/>
                <a:gd name="T25" fmla="*/ 137991 h 1129"/>
                <a:gd name="T26" fmla="*/ 678398 w 1796"/>
                <a:gd name="T27" fmla="*/ 91975 h 1129"/>
                <a:gd name="T28" fmla="*/ 720801 w 1796"/>
                <a:gd name="T29" fmla="*/ 91975 h 1129"/>
                <a:gd name="T30" fmla="*/ 720801 w 1796"/>
                <a:gd name="T31" fmla="*/ 0 h 1129"/>
                <a:gd name="T32" fmla="*/ 826795 w 1796"/>
                <a:gd name="T33" fmla="*/ 0 h 1129"/>
                <a:gd name="T34" fmla="*/ 890414 w 1796"/>
                <a:gd name="T35" fmla="*/ 91975 h 1129"/>
                <a:gd name="T36" fmla="*/ 975221 w 1796"/>
                <a:gd name="T37" fmla="*/ 137991 h 1129"/>
                <a:gd name="T38" fmla="*/ 911601 w 1796"/>
                <a:gd name="T39" fmla="*/ 229966 h 1129"/>
                <a:gd name="T40" fmla="*/ 890414 w 1796"/>
                <a:gd name="T41" fmla="*/ 275926 h 1129"/>
                <a:gd name="T42" fmla="*/ 869199 w 1796"/>
                <a:gd name="T43" fmla="*/ 275926 h 1129"/>
                <a:gd name="T44" fmla="*/ 848011 w 1796"/>
                <a:gd name="T45" fmla="*/ 275926 h 1129"/>
                <a:gd name="T46" fmla="*/ 763205 w 1796"/>
                <a:gd name="T47" fmla="*/ 367902 h 1129"/>
                <a:gd name="T48" fmla="*/ 763205 w 1796"/>
                <a:gd name="T49" fmla="*/ 321942 h 1129"/>
                <a:gd name="T50" fmla="*/ 699614 w 1796"/>
                <a:gd name="T51" fmla="*/ 367902 h 1129"/>
                <a:gd name="T52" fmla="*/ 742016 w 1796"/>
                <a:gd name="T53" fmla="*/ 367902 h 1129"/>
                <a:gd name="T54" fmla="*/ 742016 w 1796"/>
                <a:gd name="T55" fmla="*/ 413917 h 1129"/>
                <a:gd name="T56" fmla="*/ 763205 w 1796"/>
                <a:gd name="T57" fmla="*/ 551908 h 1129"/>
                <a:gd name="T58" fmla="*/ 763205 w 1796"/>
                <a:gd name="T59" fmla="*/ 551908 h 1129"/>
                <a:gd name="T60" fmla="*/ 763205 w 1796"/>
                <a:gd name="T61" fmla="*/ 597868 h 1129"/>
                <a:gd name="T62" fmla="*/ 678398 w 1796"/>
                <a:gd name="T63" fmla="*/ 735858 h 1129"/>
                <a:gd name="T64" fmla="*/ 635994 w 1796"/>
                <a:gd name="T65" fmla="*/ 735858 h 1129"/>
                <a:gd name="T66" fmla="*/ 614806 w 1796"/>
                <a:gd name="T67" fmla="*/ 735858 h 1129"/>
                <a:gd name="T68" fmla="*/ 572403 w 1796"/>
                <a:gd name="T69" fmla="*/ 781874 h 1129"/>
                <a:gd name="T70" fmla="*/ 530000 w 1796"/>
                <a:gd name="T71" fmla="*/ 781874 h 1129"/>
                <a:gd name="T72" fmla="*/ 445193 w 1796"/>
                <a:gd name="T73" fmla="*/ 735858 h 1129"/>
                <a:gd name="T74" fmla="*/ 445193 w 1796"/>
                <a:gd name="T75" fmla="*/ 781874 h 1129"/>
                <a:gd name="T76" fmla="*/ 402790 w 1796"/>
                <a:gd name="T77" fmla="*/ 735858 h 1129"/>
                <a:gd name="T78" fmla="*/ 381602 w 1796"/>
                <a:gd name="T79" fmla="*/ 689844 h 1129"/>
                <a:gd name="T80" fmla="*/ 381602 w 1796"/>
                <a:gd name="T81" fmla="*/ 643884 h 1129"/>
                <a:gd name="T82" fmla="*/ 360415 w 1796"/>
                <a:gd name="T83" fmla="*/ 597868 h 1129"/>
                <a:gd name="T84" fmla="*/ 296795 w 1796"/>
                <a:gd name="T85" fmla="*/ 643884 h 1129"/>
                <a:gd name="T86" fmla="*/ 233204 w 1796"/>
                <a:gd name="T87" fmla="*/ 643884 h 1129"/>
                <a:gd name="T88" fmla="*/ 233204 w 1796"/>
                <a:gd name="T89" fmla="*/ 597868 h 1129"/>
                <a:gd name="T90" fmla="*/ 169613 w 1796"/>
                <a:gd name="T91" fmla="*/ 597868 h 1129"/>
                <a:gd name="T92" fmla="*/ 84807 w 1796"/>
                <a:gd name="T93" fmla="*/ 551908 h 1129"/>
                <a:gd name="T94" fmla="*/ 84807 w 1796"/>
                <a:gd name="T95" fmla="*/ 505893 h 1129"/>
                <a:gd name="T96" fmla="*/ 105994 w 1796"/>
                <a:gd name="T97" fmla="*/ 459933 h 1129"/>
                <a:gd name="T98" fmla="*/ 63591 w 1796"/>
                <a:gd name="T99" fmla="*/ 459933 h 1129"/>
                <a:gd name="T100" fmla="*/ 21188 w 1796"/>
                <a:gd name="T101" fmla="*/ 413917 h 1129"/>
                <a:gd name="T102" fmla="*/ 0 w 1796"/>
                <a:gd name="T103" fmla="*/ 367902 h 1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6"/>
                <a:gd name="T157" fmla="*/ 0 h 1129"/>
                <a:gd name="T158" fmla="*/ 1796 w 1796"/>
                <a:gd name="T159" fmla="*/ 1129 h 1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6" h="1129">
                  <a:moveTo>
                    <a:pt x="0" y="537"/>
                  </a:moveTo>
                  <a:lnTo>
                    <a:pt x="10" y="494"/>
                  </a:lnTo>
                  <a:lnTo>
                    <a:pt x="75" y="485"/>
                  </a:lnTo>
                  <a:lnTo>
                    <a:pt x="188" y="424"/>
                  </a:lnTo>
                  <a:lnTo>
                    <a:pt x="207" y="380"/>
                  </a:lnTo>
                  <a:lnTo>
                    <a:pt x="183" y="327"/>
                  </a:lnTo>
                  <a:lnTo>
                    <a:pt x="253" y="313"/>
                  </a:lnTo>
                  <a:lnTo>
                    <a:pt x="273" y="240"/>
                  </a:lnTo>
                  <a:lnTo>
                    <a:pt x="348" y="245"/>
                  </a:lnTo>
                  <a:lnTo>
                    <a:pt x="357" y="198"/>
                  </a:lnTo>
                  <a:lnTo>
                    <a:pt x="415" y="175"/>
                  </a:lnTo>
                  <a:lnTo>
                    <a:pt x="443" y="215"/>
                  </a:lnTo>
                  <a:lnTo>
                    <a:pt x="484" y="229"/>
                  </a:lnTo>
                  <a:lnTo>
                    <a:pt x="501" y="313"/>
                  </a:lnTo>
                  <a:lnTo>
                    <a:pt x="631" y="344"/>
                  </a:lnTo>
                  <a:lnTo>
                    <a:pt x="685" y="402"/>
                  </a:lnTo>
                  <a:lnTo>
                    <a:pt x="791" y="397"/>
                  </a:lnTo>
                  <a:lnTo>
                    <a:pt x="912" y="443"/>
                  </a:lnTo>
                  <a:lnTo>
                    <a:pt x="1074" y="402"/>
                  </a:lnTo>
                  <a:lnTo>
                    <a:pt x="1123" y="369"/>
                  </a:lnTo>
                  <a:lnTo>
                    <a:pt x="1123" y="324"/>
                  </a:lnTo>
                  <a:lnTo>
                    <a:pt x="1168" y="328"/>
                  </a:lnTo>
                  <a:lnTo>
                    <a:pt x="1266" y="263"/>
                  </a:lnTo>
                  <a:lnTo>
                    <a:pt x="1345" y="260"/>
                  </a:lnTo>
                  <a:lnTo>
                    <a:pt x="1307" y="211"/>
                  </a:lnTo>
                  <a:lnTo>
                    <a:pt x="1232" y="223"/>
                  </a:lnTo>
                  <a:lnTo>
                    <a:pt x="1230" y="168"/>
                  </a:lnTo>
                  <a:lnTo>
                    <a:pt x="1250" y="137"/>
                  </a:lnTo>
                  <a:lnTo>
                    <a:pt x="1295" y="155"/>
                  </a:lnTo>
                  <a:lnTo>
                    <a:pt x="1338" y="136"/>
                  </a:lnTo>
                  <a:lnTo>
                    <a:pt x="1380" y="61"/>
                  </a:lnTo>
                  <a:lnTo>
                    <a:pt x="1360" y="34"/>
                  </a:lnTo>
                  <a:lnTo>
                    <a:pt x="1467" y="0"/>
                  </a:lnTo>
                  <a:lnTo>
                    <a:pt x="1526" y="24"/>
                  </a:lnTo>
                  <a:lnTo>
                    <a:pt x="1580" y="150"/>
                  </a:lnTo>
                  <a:lnTo>
                    <a:pt x="1669" y="177"/>
                  </a:lnTo>
                  <a:lnTo>
                    <a:pt x="1686" y="222"/>
                  </a:lnTo>
                  <a:lnTo>
                    <a:pt x="1796" y="194"/>
                  </a:lnTo>
                  <a:lnTo>
                    <a:pt x="1746" y="315"/>
                  </a:lnTo>
                  <a:lnTo>
                    <a:pt x="1680" y="334"/>
                  </a:lnTo>
                  <a:lnTo>
                    <a:pt x="1690" y="380"/>
                  </a:lnTo>
                  <a:lnTo>
                    <a:pt x="1669" y="407"/>
                  </a:lnTo>
                  <a:lnTo>
                    <a:pt x="1656" y="397"/>
                  </a:lnTo>
                  <a:lnTo>
                    <a:pt x="1601" y="431"/>
                  </a:lnTo>
                  <a:lnTo>
                    <a:pt x="1601" y="451"/>
                  </a:lnTo>
                  <a:lnTo>
                    <a:pt x="1561" y="444"/>
                  </a:lnTo>
                  <a:lnTo>
                    <a:pt x="1488" y="499"/>
                  </a:lnTo>
                  <a:lnTo>
                    <a:pt x="1400" y="543"/>
                  </a:lnTo>
                  <a:lnTo>
                    <a:pt x="1427" y="485"/>
                  </a:lnTo>
                  <a:lnTo>
                    <a:pt x="1413" y="465"/>
                  </a:lnTo>
                  <a:lnTo>
                    <a:pt x="1295" y="530"/>
                  </a:lnTo>
                  <a:lnTo>
                    <a:pt x="1291" y="547"/>
                  </a:lnTo>
                  <a:lnTo>
                    <a:pt x="1331" y="591"/>
                  </a:lnTo>
                  <a:lnTo>
                    <a:pt x="1383" y="574"/>
                  </a:lnTo>
                  <a:lnTo>
                    <a:pt x="1437" y="588"/>
                  </a:lnTo>
                  <a:lnTo>
                    <a:pt x="1365" y="624"/>
                  </a:lnTo>
                  <a:lnTo>
                    <a:pt x="1338" y="672"/>
                  </a:lnTo>
                  <a:lnTo>
                    <a:pt x="1416" y="774"/>
                  </a:lnTo>
                  <a:lnTo>
                    <a:pt x="1363" y="764"/>
                  </a:lnTo>
                  <a:lnTo>
                    <a:pt x="1416" y="798"/>
                  </a:lnTo>
                  <a:lnTo>
                    <a:pt x="1365" y="822"/>
                  </a:lnTo>
                  <a:lnTo>
                    <a:pt x="1418" y="832"/>
                  </a:lnTo>
                  <a:lnTo>
                    <a:pt x="1319" y="996"/>
                  </a:lnTo>
                  <a:lnTo>
                    <a:pt x="1253" y="1042"/>
                  </a:lnTo>
                  <a:lnTo>
                    <a:pt x="1188" y="1059"/>
                  </a:lnTo>
                  <a:lnTo>
                    <a:pt x="1184" y="1061"/>
                  </a:lnTo>
                  <a:lnTo>
                    <a:pt x="1168" y="1051"/>
                  </a:lnTo>
                  <a:lnTo>
                    <a:pt x="1151" y="1079"/>
                  </a:lnTo>
                  <a:lnTo>
                    <a:pt x="1076" y="1096"/>
                  </a:lnTo>
                  <a:lnTo>
                    <a:pt x="1069" y="1129"/>
                  </a:lnTo>
                  <a:lnTo>
                    <a:pt x="1056" y="1088"/>
                  </a:lnTo>
                  <a:lnTo>
                    <a:pt x="1004" y="1091"/>
                  </a:lnTo>
                  <a:lnTo>
                    <a:pt x="924" y="1041"/>
                  </a:lnTo>
                  <a:lnTo>
                    <a:pt x="837" y="1062"/>
                  </a:lnTo>
                  <a:lnTo>
                    <a:pt x="818" y="1064"/>
                  </a:lnTo>
                  <a:lnTo>
                    <a:pt x="821" y="1096"/>
                  </a:lnTo>
                  <a:lnTo>
                    <a:pt x="808" y="1086"/>
                  </a:lnTo>
                  <a:lnTo>
                    <a:pt x="752" y="1071"/>
                  </a:lnTo>
                  <a:lnTo>
                    <a:pt x="735" y="1013"/>
                  </a:lnTo>
                  <a:lnTo>
                    <a:pt x="702" y="1020"/>
                  </a:lnTo>
                  <a:lnTo>
                    <a:pt x="732" y="932"/>
                  </a:lnTo>
                  <a:lnTo>
                    <a:pt x="732" y="904"/>
                  </a:lnTo>
                  <a:lnTo>
                    <a:pt x="695" y="887"/>
                  </a:lnTo>
                  <a:lnTo>
                    <a:pt x="664" y="876"/>
                  </a:lnTo>
                  <a:lnTo>
                    <a:pt x="655" y="843"/>
                  </a:lnTo>
                  <a:lnTo>
                    <a:pt x="529" y="897"/>
                  </a:lnTo>
                  <a:lnTo>
                    <a:pt x="474" y="881"/>
                  </a:lnTo>
                  <a:lnTo>
                    <a:pt x="445" y="912"/>
                  </a:lnTo>
                  <a:lnTo>
                    <a:pt x="442" y="891"/>
                  </a:lnTo>
                  <a:lnTo>
                    <a:pt x="422" y="895"/>
                  </a:lnTo>
                  <a:lnTo>
                    <a:pt x="358" y="895"/>
                  </a:lnTo>
                  <a:lnTo>
                    <a:pt x="309" y="850"/>
                  </a:lnTo>
                  <a:lnTo>
                    <a:pt x="215" y="819"/>
                  </a:lnTo>
                  <a:lnTo>
                    <a:pt x="154" y="796"/>
                  </a:lnTo>
                  <a:lnTo>
                    <a:pt x="140" y="747"/>
                  </a:lnTo>
                  <a:lnTo>
                    <a:pt x="171" y="740"/>
                  </a:lnTo>
                  <a:lnTo>
                    <a:pt x="153" y="699"/>
                  </a:lnTo>
                  <a:lnTo>
                    <a:pt x="194" y="651"/>
                  </a:lnTo>
                  <a:lnTo>
                    <a:pt x="163" y="632"/>
                  </a:lnTo>
                  <a:lnTo>
                    <a:pt x="116" y="651"/>
                  </a:lnTo>
                  <a:lnTo>
                    <a:pt x="27" y="597"/>
                  </a:lnTo>
                  <a:lnTo>
                    <a:pt x="30" y="588"/>
                  </a:lnTo>
                  <a:lnTo>
                    <a:pt x="30" y="549"/>
                  </a:lnTo>
                  <a:lnTo>
                    <a:pt x="0" y="537"/>
                  </a:lnTo>
                  <a:close/>
                </a:path>
              </a:pathLst>
            </a:custGeom>
            <a:grpFill/>
            <a:ln w="9525">
              <a:solidFill>
                <a:schemeClr val="accent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grpSp>
        <p:nvGrpSpPr>
          <p:cNvPr id="248" name="Group 1361">
            <a:extLst>
              <a:ext uri="{FF2B5EF4-FFF2-40B4-BE49-F238E27FC236}">
                <a16:creationId xmlns:a16="http://schemas.microsoft.com/office/drawing/2014/main" id="{7B9D7A86-620B-1C2A-3D80-55F5C3A4E621}"/>
              </a:ext>
            </a:extLst>
          </p:cNvPr>
          <p:cNvGrpSpPr>
            <a:grpSpLocks/>
          </p:cNvGrpSpPr>
          <p:nvPr>
            <p:custDataLst>
              <p:tags r:id="rId9"/>
            </p:custDataLst>
          </p:nvPr>
        </p:nvGrpSpPr>
        <p:grpSpPr bwMode="auto">
          <a:xfrm>
            <a:off x="5948018" y="3238500"/>
            <a:ext cx="1470025" cy="2255838"/>
            <a:chOff x="6081713" y="3335391"/>
            <a:chExt cx="1516063" cy="2328862"/>
          </a:xfrm>
          <a:solidFill>
            <a:srgbClr val="779BD9"/>
          </a:solidFill>
        </p:grpSpPr>
        <p:sp>
          <p:nvSpPr>
            <p:cNvPr id="249" name="Freeform 288">
              <a:extLst>
                <a:ext uri="{FF2B5EF4-FFF2-40B4-BE49-F238E27FC236}">
                  <a16:creationId xmlns:a16="http://schemas.microsoft.com/office/drawing/2014/main" id="{255D88AC-0048-061F-12C0-6BC077184ADA}"/>
                </a:ext>
              </a:extLst>
            </p:cNvPr>
            <p:cNvSpPr>
              <a:spLocks noChangeAspect="1"/>
            </p:cNvSpPr>
            <p:nvPr/>
          </p:nvSpPr>
          <p:spPr bwMode="auto">
            <a:xfrm>
              <a:off x="6279816" y="4362975"/>
              <a:ext cx="24559" cy="24583"/>
            </a:xfrm>
            <a:custGeom>
              <a:avLst/>
              <a:gdLst>
                <a:gd name="T0" fmla="*/ 0 w 35"/>
                <a:gd name="T1" fmla="*/ 52494 h 31"/>
                <a:gd name="T2" fmla="*/ 19281 w 35"/>
                <a:gd name="T3" fmla="*/ 52494 h 31"/>
                <a:gd name="T4" fmla="*/ 19281 w 35"/>
                <a:gd name="T5" fmla="*/ 0 h 31"/>
                <a:gd name="T6" fmla="*/ 0 w 35"/>
                <a:gd name="T7" fmla="*/ 52494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0" y="14"/>
                  </a:moveTo>
                  <a:lnTo>
                    <a:pt x="16" y="31"/>
                  </a:lnTo>
                  <a:lnTo>
                    <a:pt x="35" y="0"/>
                  </a:lnTo>
                  <a:lnTo>
                    <a:pt x="0" y="14"/>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0" name="Freeform 354">
              <a:extLst>
                <a:ext uri="{FF2B5EF4-FFF2-40B4-BE49-F238E27FC236}">
                  <a16:creationId xmlns:a16="http://schemas.microsoft.com/office/drawing/2014/main" id="{F649791E-F63F-E8BA-1E58-0A5D985BE5DB}"/>
                </a:ext>
              </a:extLst>
            </p:cNvPr>
            <p:cNvSpPr>
              <a:spLocks noChangeAspect="1"/>
            </p:cNvSpPr>
            <p:nvPr/>
          </p:nvSpPr>
          <p:spPr bwMode="auto">
            <a:xfrm>
              <a:off x="6081713" y="4436725"/>
              <a:ext cx="8186" cy="18028"/>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1" name="Freeform 279">
              <a:extLst>
                <a:ext uri="{FF2B5EF4-FFF2-40B4-BE49-F238E27FC236}">
                  <a16:creationId xmlns:a16="http://schemas.microsoft.com/office/drawing/2014/main" id="{8BE72DA0-9CA4-5E59-52D8-2A2253E95616}"/>
                </a:ext>
              </a:extLst>
            </p:cNvPr>
            <p:cNvSpPr>
              <a:spLocks noChangeAspect="1"/>
            </p:cNvSpPr>
            <p:nvPr/>
          </p:nvSpPr>
          <p:spPr bwMode="auto">
            <a:xfrm>
              <a:off x="6261807" y="4735002"/>
              <a:ext cx="826794" cy="714556"/>
            </a:xfrm>
            <a:custGeom>
              <a:avLst/>
              <a:gdLst>
                <a:gd name="T0" fmla="*/ 21313 w 1184"/>
                <a:gd name="T1" fmla="*/ 320546 h 888"/>
                <a:gd name="T2" fmla="*/ 21313 w 1184"/>
                <a:gd name="T3" fmla="*/ 320546 h 888"/>
                <a:gd name="T4" fmla="*/ 21313 w 1184"/>
                <a:gd name="T5" fmla="*/ 274770 h 888"/>
                <a:gd name="T6" fmla="*/ 63939 w 1184"/>
                <a:gd name="T7" fmla="*/ 228938 h 888"/>
                <a:gd name="T8" fmla="*/ 127878 w 1184"/>
                <a:gd name="T9" fmla="*/ 137385 h 888"/>
                <a:gd name="T10" fmla="*/ 149163 w 1184"/>
                <a:gd name="T11" fmla="*/ 137385 h 888"/>
                <a:gd name="T12" fmla="*/ 170475 w 1184"/>
                <a:gd name="T13" fmla="*/ 137385 h 888"/>
                <a:gd name="T14" fmla="*/ 191788 w 1184"/>
                <a:gd name="T15" fmla="*/ 137385 h 888"/>
                <a:gd name="T16" fmla="*/ 213101 w 1184"/>
                <a:gd name="T17" fmla="*/ 91608 h 888"/>
                <a:gd name="T18" fmla="*/ 234414 w 1184"/>
                <a:gd name="T19" fmla="*/ 91608 h 888"/>
                <a:gd name="T20" fmla="*/ 255727 w 1184"/>
                <a:gd name="T21" fmla="*/ 91608 h 888"/>
                <a:gd name="T22" fmla="*/ 319666 w 1184"/>
                <a:gd name="T23" fmla="*/ 45776 h 888"/>
                <a:gd name="T24" fmla="*/ 362292 w 1184"/>
                <a:gd name="T25" fmla="*/ 45776 h 888"/>
                <a:gd name="T26" fmla="*/ 426230 w 1184"/>
                <a:gd name="T27" fmla="*/ 137385 h 888"/>
                <a:gd name="T28" fmla="*/ 447515 w 1184"/>
                <a:gd name="T29" fmla="*/ 45776 h 888"/>
                <a:gd name="T30" fmla="*/ 490141 w 1184"/>
                <a:gd name="T31" fmla="*/ 91608 h 888"/>
                <a:gd name="T32" fmla="*/ 511454 w 1184"/>
                <a:gd name="T33" fmla="*/ 137385 h 888"/>
                <a:gd name="T34" fmla="*/ 575393 w 1184"/>
                <a:gd name="T35" fmla="*/ 274770 h 888"/>
                <a:gd name="T36" fmla="*/ 596706 w 1184"/>
                <a:gd name="T37" fmla="*/ 320546 h 888"/>
                <a:gd name="T38" fmla="*/ 639332 w 1184"/>
                <a:gd name="T39" fmla="*/ 412154 h 888"/>
                <a:gd name="T40" fmla="*/ 596706 w 1184"/>
                <a:gd name="T41" fmla="*/ 503708 h 888"/>
                <a:gd name="T42" fmla="*/ 532767 w 1184"/>
                <a:gd name="T43" fmla="*/ 641092 h 888"/>
                <a:gd name="T44" fmla="*/ 511454 w 1184"/>
                <a:gd name="T45" fmla="*/ 641092 h 888"/>
                <a:gd name="T46" fmla="*/ 468828 w 1184"/>
                <a:gd name="T47" fmla="*/ 641092 h 888"/>
                <a:gd name="T48" fmla="*/ 426230 w 1184"/>
                <a:gd name="T49" fmla="*/ 595316 h 888"/>
                <a:gd name="T50" fmla="*/ 383605 w 1184"/>
                <a:gd name="T51" fmla="*/ 595316 h 888"/>
                <a:gd name="T52" fmla="*/ 383605 w 1184"/>
                <a:gd name="T53" fmla="*/ 549539 h 888"/>
                <a:gd name="T54" fmla="*/ 383605 w 1184"/>
                <a:gd name="T55" fmla="*/ 503708 h 888"/>
                <a:gd name="T56" fmla="*/ 340979 w 1184"/>
                <a:gd name="T57" fmla="*/ 549539 h 888"/>
                <a:gd name="T58" fmla="*/ 277040 w 1184"/>
                <a:gd name="T59" fmla="*/ 457931 h 888"/>
                <a:gd name="T60" fmla="*/ 170475 w 1184"/>
                <a:gd name="T61" fmla="*/ 549539 h 888"/>
                <a:gd name="T62" fmla="*/ 63939 w 1184"/>
                <a:gd name="T63" fmla="*/ 549539 h 888"/>
                <a:gd name="T64" fmla="*/ 42626 w 1184"/>
                <a:gd name="T65" fmla="*/ 457931 h 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4"/>
                <a:gd name="T100" fmla="*/ 0 h 888"/>
                <a:gd name="T101" fmla="*/ 1184 w 1184"/>
                <a:gd name="T102" fmla="*/ 888 h 8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4" h="888">
                  <a:moveTo>
                    <a:pt x="0" y="468"/>
                  </a:moveTo>
                  <a:lnTo>
                    <a:pt x="19" y="475"/>
                  </a:lnTo>
                  <a:lnTo>
                    <a:pt x="7" y="448"/>
                  </a:lnTo>
                  <a:lnTo>
                    <a:pt x="29" y="464"/>
                  </a:lnTo>
                  <a:lnTo>
                    <a:pt x="5" y="413"/>
                  </a:lnTo>
                  <a:lnTo>
                    <a:pt x="22" y="334"/>
                  </a:lnTo>
                  <a:lnTo>
                    <a:pt x="28" y="355"/>
                  </a:lnTo>
                  <a:lnTo>
                    <a:pt x="103" y="293"/>
                  </a:lnTo>
                  <a:lnTo>
                    <a:pt x="226" y="263"/>
                  </a:lnTo>
                  <a:lnTo>
                    <a:pt x="269" y="219"/>
                  </a:lnTo>
                  <a:lnTo>
                    <a:pt x="267" y="189"/>
                  </a:lnTo>
                  <a:lnTo>
                    <a:pt x="284" y="167"/>
                  </a:lnTo>
                  <a:lnTo>
                    <a:pt x="303" y="202"/>
                  </a:lnTo>
                  <a:lnTo>
                    <a:pt x="303" y="164"/>
                  </a:lnTo>
                  <a:lnTo>
                    <a:pt x="331" y="172"/>
                  </a:lnTo>
                  <a:lnTo>
                    <a:pt x="332" y="143"/>
                  </a:lnTo>
                  <a:lnTo>
                    <a:pt x="375" y="99"/>
                  </a:lnTo>
                  <a:lnTo>
                    <a:pt x="423" y="102"/>
                  </a:lnTo>
                  <a:lnTo>
                    <a:pt x="433" y="145"/>
                  </a:lnTo>
                  <a:lnTo>
                    <a:pt x="451" y="120"/>
                  </a:lnTo>
                  <a:lnTo>
                    <a:pt x="485" y="136"/>
                  </a:lnTo>
                  <a:lnTo>
                    <a:pt x="472" y="106"/>
                  </a:lnTo>
                  <a:lnTo>
                    <a:pt x="499" y="59"/>
                  </a:lnTo>
                  <a:lnTo>
                    <a:pt x="570" y="42"/>
                  </a:lnTo>
                  <a:lnTo>
                    <a:pt x="552" y="13"/>
                  </a:lnTo>
                  <a:lnTo>
                    <a:pt x="686" y="49"/>
                  </a:lnTo>
                  <a:lnTo>
                    <a:pt x="658" y="127"/>
                  </a:lnTo>
                  <a:lnTo>
                    <a:pt x="791" y="209"/>
                  </a:lnTo>
                  <a:lnTo>
                    <a:pt x="825" y="178"/>
                  </a:lnTo>
                  <a:lnTo>
                    <a:pt x="839" y="41"/>
                  </a:lnTo>
                  <a:lnTo>
                    <a:pt x="870" y="0"/>
                  </a:lnTo>
                  <a:lnTo>
                    <a:pt x="899" y="104"/>
                  </a:lnTo>
                  <a:lnTo>
                    <a:pt x="945" y="127"/>
                  </a:lnTo>
                  <a:lnTo>
                    <a:pt x="975" y="249"/>
                  </a:lnTo>
                  <a:lnTo>
                    <a:pt x="1047" y="287"/>
                  </a:lnTo>
                  <a:lnTo>
                    <a:pt x="1074" y="355"/>
                  </a:lnTo>
                  <a:lnTo>
                    <a:pt x="1101" y="349"/>
                  </a:lnTo>
                  <a:lnTo>
                    <a:pt x="1107" y="386"/>
                  </a:lnTo>
                  <a:lnTo>
                    <a:pt x="1166" y="438"/>
                  </a:lnTo>
                  <a:lnTo>
                    <a:pt x="1184" y="532"/>
                  </a:lnTo>
                  <a:lnTo>
                    <a:pt x="1172" y="622"/>
                  </a:lnTo>
                  <a:lnTo>
                    <a:pt x="1118" y="701"/>
                  </a:lnTo>
                  <a:lnTo>
                    <a:pt x="1081" y="834"/>
                  </a:lnTo>
                  <a:lnTo>
                    <a:pt x="1015" y="849"/>
                  </a:lnTo>
                  <a:lnTo>
                    <a:pt x="974" y="873"/>
                  </a:lnTo>
                  <a:lnTo>
                    <a:pt x="976" y="888"/>
                  </a:lnTo>
                  <a:lnTo>
                    <a:pt x="934" y="843"/>
                  </a:lnTo>
                  <a:lnTo>
                    <a:pt x="889" y="877"/>
                  </a:lnTo>
                  <a:lnTo>
                    <a:pt x="832" y="861"/>
                  </a:lnTo>
                  <a:lnTo>
                    <a:pt x="787" y="829"/>
                  </a:lnTo>
                  <a:lnTo>
                    <a:pt x="767" y="761"/>
                  </a:lnTo>
                  <a:lnTo>
                    <a:pt x="733" y="771"/>
                  </a:lnTo>
                  <a:lnTo>
                    <a:pt x="731" y="725"/>
                  </a:lnTo>
                  <a:lnTo>
                    <a:pt x="722" y="755"/>
                  </a:lnTo>
                  <a:lnTo>
                    <a:pt x="698" y="755"/>
                  </a:lnTo>
                  <a:lnTo>
                    <a:pt x="723" y="669"/>
                  </a:lnTo>
                  <a:lnTo>
                    <a:pt x="671" y="751"/>
                  </a:lnTo>
                  <a:lnTo>
                    <a:pt x="647" y="734"/>
                  </a:lnTo>
                  <a:lnTo>
                    <a:pt x="621" y="670"/>
                  </a:lnTo>
                  <a:lnTo>
                    <a:pt x="533" y="634"/>
                  </a:lnTo>
                  <a:lnTo>
                    <a:pt x="373" y="660"/>
                  </a:lnTo>
                  <a:lnTo>
                    <a:pt x="310" y="708"/>
                  </a:lnTo>
                  <a:lnTo>
                    <a:pt x="201" y="713"/>
                  </a:lnTo>
                  <a:lnTo>
                    <a:pt x="138" y="754"/>
                  </a:lnTo>
                  <a:lnTo>
                    <a:pt x="56" y="724"/>
                  </a:lnTo>
                  <a:lnTo>
                    <a:pt x="75" y="638"/>
                  </a:lnTo>
                  <a:lnTo>
                    <a:pt x="0" y="468"/>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2" name="Freeform 280">
              <a:extLst>
                <a:ext uri="{FF2B5EF4-FFF2-40B4-BE49-F238E27FC236}">
                  <a16:creationId xmlns:a16="http://schemas.microsoft.com/office/drawing/2014/main" id="{7CE2BC8D-4D04-250E-D6A1-3FAF0C4A4C56}"/>
                </a:ext>
              </a:extLst>
            </p:cNvPr>
            <p:cNvSpPr>
              <a:spLocks noChangeAspect="1"/>
            </p:cNvSpPr>
            <p:nvPr/>
          </p:nvSpPr>
          <p:spPr bwMode="auto">
            <a:xfrm>
              <a:off x="6910145" y="5493809"/>
              <a:ext cx="72038" cy="81944"/>
            </a:xfrm>
            <a:custGeom>
              <a:avLst/>
              <a:gdLst>
                <a:gd name="T0" fmla="*/ 0 w 103"/>
                <a:gd name="T1" fmla="*/ 0 h 101"/>
                <a:gd name="T2" fmla="*/ 21648 w 103"/>
                <a:gd name="T3" fmla="*/ 0 h 101"/>
                <a:gd name="T4" fmla="*/ 43268 w 103"/>
                <a:gd name="T5" fmla="*/ 0 h 101"/>
                <a:gd name="T6" fmla="*/ 43268 w 103"/>
                <a:gd name="T7" fmla="*/ 0 h 101"/>
                <a:gd name="T8" fmla="*/ 64916 w 103"/>
                <a:gd name="T9" fmla="*/ 0 h 101"/>
                <a:gd name="T10" fmla="*/ 64916 w 103"/>
                <a:gd name="T11" fmla="*/ 0 h 101"/>
                <a:gd name="T12" fmla="*/ 43268 w 103"/>
                <a:gd name="T13" fmla="*/ 44252 h 101"/>
                <a:gd name="T14" fmla="*/ 21648 w 103"/>
                <a:gd name="T15" fmla="*/ 44252 h 101"/>
                <a:gd name="T16" fmla="*/ 0 w 10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1"/>
                <a:gd name="T29" fmla="*/ 103 w 10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1">
                  <a:moveTo>
                    <a:pt x="0" y="17"/>
                  </a:moveTo>
                  <a:lnTo>
                    <a:pt x="1" y="0"/>
                  </a:lnTo>
                  <a:lnTo>
                    <a:pt x="52" y="15"/>
                  </a:lnTo>
                  <a:lnTo>
                    <a:pt x="92" y="2"/>
                  </a:lnTo>
                  <a:lnTo>
                    <a:pt x="103" y="26"/>
                  </a:lnTo>
                  <a:lnTo>
                    <a:pt x="103" y="57"/>
                  </a:lnTo>
                  <a:lnTo>
                    <a:pt x="62" y="101"/>
                  </a:lnTo>
                  <a:lnTo>
                    <a:pt x="36" y="98"/>
                  </a:lnTo>
                  <a:lnTo>
                    <a:pt x="0" y="17"/>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3" name="Freeform 317">
              <a:extLst>
                <a:ext uri="{FF2B5EF4-FFF2-40B4-BE49-F238E27FC236}">
                  <a16:creationId xmlns:a16="http://schemas.microsoft.com/office/drawing/2014/main" id="{FFAC1951-720B-8D85-825B-25D6B6623FDD}"/>
                </a:ext>
              </a:extLst>
            </p:cNvPr>
            <p:cNvSpPr>
              <a:spLocks noChangeAspect="1"/>
            </p:cNvSpPr>
            <p:nvPr/>
          </p:nvSpPr>
          <p:spPr bwMode="auto">
            <a:xfrm>
              <a:off x="6402608" y="3881142"/>
              <a:ext cx="36019" cy="80305"/>
            </a:xfrm>
            <a:custGeom>
              <a:avLst/>
              <a:gdLst>
                <a:gd name="T0" fmla="*/ 0 w 51"/>
                <a:gd name="T1" fmla="*/ 51078 h 96"/>
                <a:gd name="T2" fmla="*/ 24194 w 51"/>
                <a:gd name="T3" fmla="*/ 102218 h 96"/>
                <a:gd name="T4" fmla="*/ 24194 w 51"/>
                <a:gd name="T5" fmla="*/ 0 h 96"/>
                <a:gd name="T6" fmla="*/ 24194 w 51"/>
                <a:gd name="T7" fmla="*/ 51078 h 96"/>
                <a:gd name="T8" fmla="*/ 0 w 51"/>
                <a:gd name="T9" fmla="*/ 51078 h 96"/>
                <a:gd name="T10" fmla="*/ 0 60000 65536"/>
                <a:gd name="T11" fmla="*/ 0 60000 65536"/>
                <a:gd name="T12" fmla="*/ 0 60000 65536"/>
                <a:gd name="T13" fmla="*/ 0 60000 65536"/>
                <a:gd name="T14" fmla="*/ 0 60000 65536"/>
                <a:gd name="T15" fmla="*/ 0 w 51"/>
                <a:gd name="T16" fmla="*/ 0 h 96"/>
                <a:gd name="T17" fmla="*/ 51 w 51"/>
                <a:gd name="T18" fmla="*/ 96 h 96"/>
              </a:gdLst>
              <a:ahLst/>
              <a:cxnLst>
                <a:cxn ang="T10">
                  <a:pos x="T0" y="T1"/>
                </a:cxn>
                <a:cxn ang="T11">
                  <a:pos x="T2" y="T3"/>
                </a:cxn>
                <a:cxn ang="T12">
                  <a:pos x="T4" y="T5"/>
                </a:cxn>
                <a:cxn ang="T13">
                  <a:pos x="T6" y="T7"/>
                </a:cxn>
                <a:cxn ang="T14">
                  <a:pos x="T8" y="T9"/>
                </a:cxn>
              </a:cxnLst>
              <a:rect l="T15" t="T16" r="T17" b="T18"/>
              <a:pathLst>
                <a:path w="51" h="96">
                  <a:moveTo>
                    <a:pt x="0" y="38"/>
                  </a:moveTo>
                  <a:lnTo>
                    <a:pt x="20" y="96"/>
                  </a:lnTo>
                  <a:lnTo>
                    <a:pt x="51" y="0"/>
                  </a:lnTo>
                  <a:lnTo>
                    <a:pt x="24" y="1"/>
                  </a:lnTo>
                  <a:lnTo>
                    <a:pt x="0" y="38"/>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4" name="Freeform 360">
              <a:extLst>
                <a:ext uri="{FF2B5EF4-FFF2-40B4-BE49-F238E27FC236}">
                  <a16:creationId xmlns:a16="http://schemas.microsoft.com/office/drawing/2014/main" id="{EC4E4A42-35C8-F9BD-605A-5537DE4B6C95}"/>
                </a:ext>
              </a:extLst>
            </p:cNvPr>
            <p:cNvSpPr>
              <a:spLocks noChangeAspect="1"/>
            </p:cNvSpPr>
            <p:nvPr/>
          </p:nvSpPr>
          <p:spPr bwMode="auto">
            <a:xfrm>
              <a:off x="6602348" y="3658253"/>
              <a:ext cx="47479" cy="63916"/>
            </a:xfrm>
            <a:custGeom>
              <a:avLst/>
              <a:gdLst>
                <a:gd name="T0" fmla="*/ 0 w 69"/>
                <a:gd name="T1" fmla="*/ 46738 h 81"/>
                <a:gd name="T2" fmla="*/ 19933 w 69"/>
                <a:gd name="T3" fmla="*/ 46738 h 81"/>
                <a:gd name="T4" fmla="*/ 19933 w 69"/>
                <a:gd name="T5" fmla="*/ 46738 h 81"/>
                <a:gd name="T6" fmla="*/ 19933 w 69"/>
                <a:gd name="T7" fmla="*/ 46738 h 81"/>
                <a:gd name="T8" fmla="*/ 19933 w 69"/>
                <a:gd name="T9" fmla="*/ 93421 h 81"/>
                <a:gd name="T10" fmla="*/ 19933 w 69"/>
                <a:gd name="T11" fmla="*/ 93421 h 81"/>
                <a:gd name="T12" fmla="*/ 39867 w 69"/>
                <a:gd name="T13" fmla="*/ 46738 h 81"/>
                <a:gd name="T14" fmla="*/ 39867 w 69"/>
                <a:gd name="T15" fmla="*/ 46738 h 81"/>
                <a:gd name="T16" fmla="*/ 19933 w 69"/>
                <a:gd name="T17" fmla="*/ 0 h 81"/>
                <a:gd name="T18" fmla="*/ 0 w 69"/>
                <a:gd name="T19" fmla="*/ 46738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23"/>
                  </a:moveTo>
                  <a:lnTo>
                    <a:pt x="2" y="43"/>
                  </a:lnTo>
                  <a:lnTo>
                    <a:pt x="18" y="23"/>
                  </a:lnTo>
                  <a:lnTo>
                    <a:pt x="25" y="34"/>
                  </a:lnTo>
                  <a:lnTo>
                    <a:pt x="17" y="81"/>
                  </a:lnTo>
                  <a:lnTo>
                    <a:pt x="51" y="80"/>
                  </a:lnTo>
                  <a:lnTo>
                    <a:pt x="69" y="31"/>
                  </a:lnTo>
                  <a:lnTo>
                    <a:pt x="58" y="5"/>
                  </a:lnTo>
                  <a:lnTo>
                    <a:pt x="26" y="0"/>
                  </a:lnTo>
                  <a:lnTo>
                    <a:pt x="0" y="23"/>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5" name="Freeform 361">
              <a:extLst>
                <a:ext uri="{FF2B5EF4-FFF2-40B4-BE49-F238E27FC236}">
                  <a16:creationId xmlns:a16="http://schemas.microsoft.com/office/drawing/2014/main" id="{95F1E1AF-F099-0886-1ADD-5C7111769B6C}"/>
                </a:ext>
              </a:extLst>
            </p:cNvPr>
            <p:cNvSpPr>
              <a:spLocks noChangeAspect="1"/>
            </p:cNvSpPr>
            <p:nvPr/>
          </p:nvSpPr>
          <p:spPr bwMode="auto">
            <a:xfrm>
              <a:off x="6625269" y="3451753"/>
              <a:ext cx="230847" cy="213056"/>
            </a:xfrm>
            <a:custGeom>
              <a:avLst/>
              <a:gdLst>
                <a:gd name="T0" fmla="*/ 0 w 331"/>
                <a:gd name="T1" fmla="*/ 138275 h 264"/>
                <a:gd name="T2" fmla="*/ 43429 w 331"/>
                <a:gd name="T3" fmla="*/ 138275 h 264"/>
                <a:gd name="T4" fmla="*/ 86829 w 331"/>
                <a:gd name="T5" fmla="*/ 138275 h 264"/>
                <a:gd name="T6" fmla="*/ 86829 w 331"/>
                <a:gd name="T7" fmla="*/ 92202 h 264"/>
                <a:gd name="T8" fmla="*/ 108529 w 331"/>
                <a:gd name="T9" fmla="*/ 92202 h 264"/>
                <a:gd name="T10" fmla="*/ 108529 w 331"/>
                <a:gd name="T11" fmla="*/ 92202 h 264"/>
                <a:gd name="T12" fmla="*/ 130258 w 331"/>
                <a:gd name="T13" fmla="*/ 92202 h 264"/>
                <a:gd name="T14" fmla="*/ 151958 w 331"/>
                <a:gd name="T15" fmla="*/ 46073 h 264"/>
                <a:gd name="T16" fmla="*/ 151958 w 331"/>
                <a:gd name="T17" fmla="*/ 46073 h 264"/>
                <a:gd name="T18" fmla="*/ 173658 w 331"/>
                <a:gd name="T19" fmla="*/ 46073 h 264"/>
                <a:gd name="T20" fmla="*/ 173658 w 331"/>
                <a:gd name="T21" fmla="*/ 0 h 264"/>
                <a:gd name="T22" fmla="*/ 173658 w 331"/>
                <a:gd name="T23" fmla="*/ 46073 h 264"/>
                <a:gd name="T24" fmla="*/ 195386 w 331"/>
                <a:gd name="T25" fmla="*/ 46073 h 264"/>
                <a:gd name="T26" fmla="*/ 173658 w 331"/>
                <a:gd name="T27" fmla="*/ 46073 h 264"/>
                <a:gd name="T28" fmla="*/ 173658 w 331"/>
                <a:gd name="T29" fmla="*/ 92202 h 264"/>
                <a:gd name="T30" fmla="*/ 151958 w 331"/>
                <a:gd name="T31" fmla="*/ 138275 h 264"/>
                <a:gd name="T32" fmla="*/ 151958 w 331"/>
                <a:gd name="T33" fmla="*/ 138275 h 264"/>
                <a:gd name="T34" fmla="*/ 151958 w 331"/>
                <a:gd name="T35" fmla="*/ 138275 h 264"/>
                <a:gd name="T36" fmla="*/ 108529 w 331"/>
                <a:gd name="T37" fmla="*/ 138275 h 264"/>
                <a:gd name="T38" fmla="*/ 86829 w 331"/>
                <a:gd name="T39" fmla="*/ 138275 h 264"/>
                <a:gd name="T40" fmla="*/ 108529 w 331"/>
                <a:gd name="T41" fmla="*/ 138275 h 264"/>
                <a:gd name="T42" fmla="*/ 86829 w 331"/>
                <a:gd name="T43" fmla="*/ 184348 h 264"/>
                <a:gd name="T44" fmla="*/ 86829 w 331"/>
                <a:gd name="T45" fmla="*/ 138275 h 264"/>
                <a:gd name="T46" fmla="*/ 0 w 331"/>
                <a:gd name="T47" fmla="*/ 138275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264"/>
                <a:gd name="T74" fmla="*/ 331 w 331"/>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264">
                  <a:moveTo>
                    <a:pt x="0" y="249"/>
                  </a:moveTo>
                  <a:lnTo>
                    <a:pt x="58" y="201"/>
                  </a:lnTo>
                  <a:lnTo>
                    <a:pt x="142" y="201"/>
                  </a:lnTo>
                  <a:lnTo>
                    <a:pt x="177" y="138"/>
                  </a:lnTo>
                  <a:lnTo>
                    <a:pt x="191" y="136"/>
                  </a:lnTo>
                  <a:lnTo>
                    <a:pt x="192" y="158"/>
                  </a:lnTo>
                  <a:lnTo>
                    <a:pt x="229" y="136"/>
                  </a:lnTo>
                  <a:lnTo>
                    <a:pt x="263" y="89"/>
                  </a:lnTo>
                  <a:lnTo>
                    <a:pt x="277" y="14"/>
                  </a:lnTo>
                  <a:lnTo>
                    <a:pt x="303" y="15"/>
                  </a:lnTo>
                  <a:lnTo>
                    <a:pt x="293" y="0"/>
                  </a:lnTo>
                  <a:lnTo>
                    <a:pt x="310" y="1"/>
                  </a:lnTo>
                  <a:lnTo>
                    <a:pt x="331" y="63"/>
                  </a:lnTo>
                  <a:lnTo>
                    <a:pt x="303" y="109"/>
                  </a:lnTo>
                  <a:lnTo>
                    <a:pt x="303" y="150"/>
                  </a:lnTo>
                  <a:lnTo>
                    <a:pt x="282" y="209"/>
                  </a:lnTo>
                  <a:lnTo>
                    <a:pt x="266" y="219"/>
                  </a:lnTo>
                  <a:lnTo>
                    <a:pt x="265" y="195"/>
                  </a:lnTo>
                  <a:lnTo>
                    <a:pt x="218" y="229"/>
                  </a:lnTo>
                  <a:lnTo>
                    <a:pt x="177" y="215"/>
                  </a:lnTo>
                  <a:lnTo>
                    <a:pt x="180" y="242"/>
                  </a:lnTo>
                  <a:lnTo>
                    <a:pt x="143" y="264"/>
                  </a:lnTo>
                  <a:lnTo>
                    <a:pt x="134" y="226"/>
                  </a:lnTo>
                  <a:lnTo>
                    <a:pt x="0" y="249"/>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6" name="Freeform 362">
              <a:extLst>
                <a:ext uri="{FF2B5EF4-FFF2-40B4-BE49-F238E27FC236}">
                  <a16:creationId xmlns:a16="http://schemas.microsoft.com/office/drawing/2014/main" id="{90AD8064-E590-141F-6821-B15DBAF78F2A}"/>
                </a:ext>
              </a:extLst>
            </p:cNvPr>
            <p:cNvSpPr>
              <a:spLocks noChangeAspect="1"/>
            </p:cNvSpPr>
            <p:nvPr/>
          </p:nvSpPr>
          <p:spPr bwMode="auto">
            <a:xfrm>
              <a:off x="6653101" y="3646780"/>
              <a:ext cx="49117" cy="37695"/>
            </a:xfrm>
            <a:custGeom>
              <a:avLst/>
              <a:gdLst>
                <a:gd name="T0" fmla="*/ 0 w 68"/>
                <a:gd name="T1" fmla="*/ 43384 h 48"/>
                <a:gd name="T2" fmla="*/ 26151 w 68"/>
                <a:gd name="T3" fmla="*/ 43384 h 48"/>
                <a:gd name="T4" fmla="*/ 52302 w 68"/>
                <a:gd name="T5" fmla="*/ 43384 h 48"/>
                <a:gd name="T6" fmla="*/ 52302 w 68"/>
                <a:gd name="T7" fmla="*/ 0 h 48"/>
                <a:gd name="T8" fmla="*/ 0 w 68"/>
                <a:gd name="T9" fmla="*/ 43384 h 48"/>
                <a:gd name="T10" fmla="*/ 0 60000 65536"/>
                <a:gd name="T11" fmla="*/ 0 60000 65536"/>
                <a:gd name="T12" fmla="*/ 0 60000 65536"/>
                <a:gd name="T13" fmla="*/ 0 60000 65536"/>
                <a:gd name="T14" fmla="*/ 0 60000 65536"/>
                <a:gd name="T15" fmla="*/ 0 w 68"/>
                <a:gd name="T16" fmla="*/ 0 h 48"/>
                <a:gd name="T17" fmla="*/ 68 w 68"/>
                <a:gd name="T18" fmla="*/ 48 h 48"/>
              </a:gdLst>
              <a:ahLst/>
              <a:cxnLst>
                <a:cxn ang="T10">
                  <a:pos x="T0" y="T1"/>
                </a:cxn>
                <a:cxn ang="T11">
                  <a:pos x="T2" y="T3"/>
                </a:cxn>
                <a:cxn ang="T12">
                  <a:pos x="T4" y="T5"/>
                </a:cxn>
                <a:cxn ang="T13">
                  <a:pos x="T6" y="T7"/>
                </a:cxn>
                <a:cxn ang="T14">
                  <a:pos x="T8" y="T9"/>
                </a:cxn>
              </a:cxnLst>
              <a:rect l="T15" t="T16" r="T17" b="T18"/>
              <a:pathLst>
                <a:path w="68" h="48">
                  <a:moveTo>
                    <a:pt x="0" y="25"/>
                  </a:moveTo>
                  <a:lnTo>
                    <a:pt x="22" y="48"/>
                  </a:lnTo>
                  <a:lnTo>
                    <a:pt x="60" y="31"/>
                  </a:lnTo>
                  <a:lnTo>
                    <a:pt x="68" y="0"/>
                  </a:lnTo>
                  <a:lnTo>
                    <a:pt x="0" y="25"/>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7" name="Freeform 363">
              <a:extLst>
                <a:ext uri="{FF2B5EF4-FFF2-40B4-BE49-F238E27FC236}">
                  <a16:creationId xmlns:a16="http://schemas.microsoft.com/office/drawing/2014/main" id="{D162FAB7-788A-1620-86DD-B9DE7FF8043C}"/>
                </a:ext>
              </a:extLst>
            </p:cNvPr>
            <p:cNvSpPr>
              <a:spLocks noChangeAspect="1"/>
            </p:cNvSpPr>
            <p:nvPr/>
          </p:nvSpPr>
          <p:spPr bwMode="auto">
            <a:xfrm>
              <a:off x="6808637" y="3335391"/>
              <a:ext cx="122791" cy="116362"/>
            </a:xfrm>
            <a:custGeom>
              <a:avLst/>
              <a:gdLst>
                <a:gd name="T0" fmla="*/ 0 w 172"/>
                <a:gd name="T1" fmla="*/ 95623 h 143"/>
                <a:gd name="T2" fmla="*/ 23757 w 172"/>
                <a:gd name="T3" fmla="*/ 143435 h 143"/>
                <a:gd name="T4" fmla="*/ 23757 w 172"/>
                <a:gd name="T5" fmla="*/ 95623 h 143"/>
                <a:gd name="T6" fmla="*/ 23757 w 172"/>
                <a:gd name="T7" fmla="*/ 95623 h 143"/>
                <a:gd name="T8" fmla="*/ 71272 w 172"/>
                <a:gd name="T9" fmla="*/ 95623 h 143"/>
                <a:gd name="T10" fmla="*/ 71272 w 172"/>
                <a:gd name="T11" fmla="*/ 95623 h 143"/>
                <a:gd name="T12" fmla="*/ 118816 w 172"/>
                <a:gd name="T13" fmla="*/ 95623 h 143"/>
                <a:gd name="T14" fmla="*/ 95059 w 172"/>
                <a:gd name="T15" fmla="*/ 47811 h 143"/>
                <a:gd name="T16" fmla="*/ 95059 w 172"/>
                <a:gd name="T17" fmla="*/ 47811 h 143"/>
                <a:gd name="T18" fmla="*/ 71272 w 172"/>
                <a:gd name="T19" fmla="*/ 47811 h 143"/>
                <a:gd name="T20" fmla="*/ 47514 w 172"/>
                <a:gd name="T21" fmla="*/ 0 h 143"/>
                <a:gd name="T22" fmla="*/ 23757 w 172"/>
                <a:gd name="T23" fmla="*/ 95623 h 143"/>
                <a:gd name="T24" fmla="*/ 23757 w 172"/>
                <a:gd name="T25" fmla="*/ 95623 h 143"/>
                <a:gd name="T26" fmla="*/ 0 w 172"/>
                <a:gd name="T27" fmla="*/ 95623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43"/>
                <a:gd name="T44" fmla="*/ 172 w 172"/>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43">
                  <a:moveTo>
                    <a:pt x="0" y="102"/>
                  </a:moveTo>
                  <a:lnTo>
                    <a:pt x="8" y="143"/>
                  </a:lnTo>
                  <a:lnTo>
                    <a:pt x="39" y="127"/>
                  </a:lnTo>
                  <a:lnTo>
                    <a:pt x="18" y="103"/>
                  </a:lnTo>
                  <a:lnTo>
                    <a:pt x="100" y="124"/>
                  </a:lnTo>
                  <a:lnTo>
                    <a:pt x="120" y="90"/>
                  </a:lnTo>
                  <a:lnTo>
                    <a:pt x="172" y="79"/>
                  </a:lnTo>
                  <a:lnTo>
                    <a:pt x="154" y="58"/>
                  </a:lnTo>
                  <a:lnTo>
                    <a:pt x="161" y="38"/>
                  </a:lnTo>
                  <a:lnTo>
                    <a:pt x="114" y="42"/>
                  </a:lnTo>
                  <a:lnTo>
                    <a:pt x="61" y="0"/>
                  </a:lnTo>
                  <a:lnTo>
                    <a:pt x="41" y="80"/>
                  </a:lnTo>
                  <a:lnTo>
                    <a:pt x="17" y="76"/>
                  </a:lnTo>
                  <a:lnTo>
                    <a:pt x="0" y="102"/>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8" name="Freeform 365">
              <a:extLst>
                <a:ext uri="{FF2B5EF4-FFF2-40B4-BE49-F238E27FC236}">
                  <a16:creationId xmlns:a16="http://schemas.microsoft.com/office/drawing/2014/main" id="{BC5D4D1B-C4D4-E9A3-BDF0-EBAC399E644F}"/>
                </a:ext>
              </a:extLst>
            </p:cNvPr>
            <p:cNvSpPr>
              <a:spLocks noChangeAspect="1"/>
            </p:cNvSpPr>
            <p:nvPr/>
          </p:nvSpPr>
          <p:spPr bwMode="auto">
            <a:xfrm>
              <a:off x="6528673" y="3530419"/>
              <a:ext cx="73675" cy="111444"/>
            </a:xfrm>
            <a:custGeom>
              <a:avLst/>
              <a:gdLst>
                <a:gd name="T0" fmla="*/ 0 w 100"/>
                <a:gd name="T1" fmla="*/ 88063 h 139"/>
                <a:gd name="T2" fmla="*/ 27235 w 100"/>
                <a:gd name="T3" fmla="*/ 0 h 139"/>
                <a:gd name="T4" fmla="*/ 54470 w 100"/>
                <a:gd name="T5" fmla="*/ 0 h 139"/>
                <a:gd name="T6" fmla="*/ 81706 w 100"/>
                <a:gd name="T7" fmla="*/ 44005 h 139"/>
                <a:gd name="T8" fmla="*/ 54470 w 100"/>
                <a:gd name="T9" fmla="*/ 44005 h 139"/>
                <a:gd name="T10" fmla="*/ 0 w 100"/>
                <a:gd name="T11" fmla="*/ 88063 h 139"/>
                <a:gd name="T12" fmla="*/ 0 60000 65536"/>
                <a:gd name="T13" fmla="*/ 0 60000 65536"/>
                <a:gd name="T14" fmla="*/ 0 60000 65536"/>
                <a:gd name="T15" fmla="*/ 0 60000 65536"/>
                <a:gd name="T16" fmla="*/ 0 60000 65536"/>
                <a:gd name="T17" fmla="*/ 0 60000 65536"/>
                <a:gd name="T18" fmla="*/ 0 w 100"/>
                <a:gd name="T19" fmla="*/ 0 h 139"/>
                <a:gd name="T20" fmla="*/ 100 w 10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00" h="139">
                  <a:moveTo>
                    <a:pt x="0" y="139"/>
                  </a:moveTo>
                  <a:lnTo>
                    <a:pt x="10" y="29"/>
                  </a:lnTo>
                  <a:lnTo>
                    <a:pt x="65" y="0"/>
                  </a:lnTo>
                  <a:lnTo>
                    <a:pt x="100" y="84"/>
                  </a:lnTo>
                  <a:lnTo>
                    <a:pt x="63" y="125"/>
                  </a:lnTo>
                  <a:lnTo>
                    <a:pt x="0" y="139"/>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59" name="Freeform 375">
              <a:extLst>
                <a:ext uri="{FF2B5EF4-FFF2-40B4-BE49-F238E27FC236}">
                  <a16:creationId xmlns:a16="http://schemas.microsoft.com/office/drawing/2014/main" id="{584DBAF0-CD40-4F79-103A-A13DC274E927}"/>
                </a:ext>
              </a:extLst>
            </p:cNvPr>
            <p:cNvSpPr>
              <a:spLocks noChangeAspect="1"/>
            </p:cNvSpPr>
            <p:nvPr/>
          </p:nvSpPr>
          <p:spPr bwMode="auto">
            <a:xfrm>
              <a:off x="7355468" y="5493809"/>
              <a:ext cx="157173" cy="170444"/>
            </a:xfrm>
            <a:custGeom>
              <a:avLst/>
              <a:gdLst>
                <a:gd name="T0" fmla="*/ 0 w 225"/>
                <a:gd name="T1" fmla="*/ 87623 h 213"/>
                <a:gd name="T2" fmla="*/ 21368 w 225"/>
                <a:gd name="T3" fmla="*/ 43785 h 213"/>
                <a:gd name="T4" fmla="*/ 64103 w 225"/>
                <a:gd name="T5" fmla="*/ 43785 h 213"/>
                <a:gd name="T6" fmla="*/ 85470 w 225"/>
                <a:gd name="T7" fmla="*/ 0 h 213"/>
                <a:gd name="T8" fmla="*/ 106838 w 225"/>
                <a:gd name="T9" fmla="*/ 0 h 213"/>
                <a:gd name="T10" fmla="*/ 106838 w 225"/>
                <a:gd name="T11" fmla="*/ 0 h 213"/>
                <a:gd name="T12" fmla="*/ 128234 w 225"/>
                <a:gd name="T13" fmla="*/ 0 h 213"/>
                <a:gd name="T14" fmla="*/ 106838 w 225"/>
                <a:gd name="T15" fmla="*/ 43785 h 213"/>
                <a:gd name="T16" fmla="*/ 106838 w 225"/>
                <a:gd name="T17" fmla="*/ 43785 h 213"/>
                <a:gd name="T18" fmla="*/ 85470 w 225"/>
                <a:gd name="T19" fmla="*/ 43785 h 213"/>
                <a:gd name="T20" fmla="*/ 64103 w 225"/>
                <a:gd name="T21" fmla="*/ 87623 h 213"/>
                <a:gd name="T22" fmla="*/ 42735 w 225"/>
                <a:gd name="T23" fmla="*/ 131409 h 213"/>
                <a:gd name="T24" fmla="*/ 0 w 225"/>
                <a:gd name="T25" fmla="*/ 87623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3"/>
                <a:gd name="T41" fmla="*/ 225 w 22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3">
                  <a:moveTo>
                    <a:pt x="0" y="187"/>
                  </a:moveTo>
                  <a:lnTo>
                    <a:pt x="45" y="121"/>
                  </a:lnTo>
                  <a:lnTo>
                    <a:pt x="128" y="73"/>
                  </a:lnTo>
                  <a:lnTo>
                    <a:pt x="169" y="0"/>
                  </a:lnTo>
                  <a:lnTo>
                    <a:pt x="194" y="22"/>
                  </a:lnTo>
                  <a:lnTo>
                    <a:pt x="222" y="12"/>
                  </a:lnTo>
                  <a:lnTo>
                    <a:pt x="225" y="37"/>
                  </a:lnTo>
                  <a:lnTo>
                    <a:pt x="183" y="88"/>
                  </a:lnTo>
                  <a:lnTo>
                    <a:pt x="193" y="111"/>
                  </a:lnTo>
                  <a:lnTo>
                    <a:pt x="145" y="119"/>
                  </a:lnTo>
                  <a:lnTo>
                    <a:pt x="122" y="190"/>
                  </a:lnTo>
                  <a:lnTo>
                    <a:pt x="71" y="213"/>
                  </a:lnTo>
                  <a:lnTo>
                    <a:pt x="0" y="187"/>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60" name="Freeform 376">
              <a:extLst>
                <a:ext uri="{FF2B5EF4-FFF2-40B4-BE49-F238E27FC236}">
                  <a16:creationId xmlns:a16="http://schemas.microsoft.com/office/drawing/2014/main" id="{90CE6A9D-D0DD-B414-EF8A-8818240C6FF6}"/>
                </a:ext>
              </a:extLst>
            </p:cNvPr>
            <p:cNvSpPr>
              <a:spLocks noChangeAspect="1"/>
            </p:cNvSpPr>
            <p:nvPr/>
          </p:nvSpPr>
          <p:spPr bwMode="auto">
            <a:xfrm>
              <a:off x="7478259" y="5326642"/>
              <a:ext cx="119517" cy="186833"/>
            </a:xfrm>
            <a:custGeom>
              <a:avLst/>
              <a:gdLst>
                <a:gd name="T0" fmla="*/ 0 w 170"/>
                <a:gd name="T1" fmla="*/ 0 h 234"/>
                <a:gd name="T2" fmla="*/ 21527 w 170"/>
                <a:gd name="T3" fmla="*/ 0 h 234"/>
                <a:gd name="T4" fmla="*/ 43025 w 170"/>
                <a:gd name="T5" fmla="*/ 44128 h 234"/>
                <a:gd name="T6" fmla="*/ 43025 w 170"/>
                <a:gd name="T7" fmla="*/ 44128 h 234"/>
                <a:gd name="T8" fmla="*/ 43025 w 170"/>
                <a:gd name="T9" fmla="*/ 44128 h 234"/>
                <a:gd name="T10" fmla="*/ 64552 w 170"/>
                <a:gd name="T11" fmla="*/ 44128 h 234"/>
                <a:gd name="T12" fmla="*/ 86079 w 170"/>
                <a:gd name="T13" fmla="*/ 44128 h 234"/>
                <a:gd name="T14" fmla="*/ 86079 w 170"/>
                <a:gd name="T15" fmla="*/ 88256 h 234"/>
                <a:gd name="T16" fmla="*/ 64552 w 170"/>
                <a:gd name="T17" fmla="*/ 88256 h 234"/>
                <a:gd name="T18" fmla="*/ 43025 w 170"/>
                <a:gd name="T19" fmla="*/ 132437 h 234"/>
                <a:gd name="T20" fmla="*/ 43025 w 170"/>
                <a:gd name="T21" fmla="*/ 132437 h 234"/>
                <a:gd name="T22" fmla="*/ 43025 w 170"/>
                <a:gd name="T23" fmla="*/ 132437 h 234"/>
                <a:gd name="T24" fmla="*/ 21527 w 170"/>
                <a:gd name="T25" fmla="*/ 88256 h 234"/>
                <a:gd name="T26" fmla="*/ 43025 w 170"/>
                <a:gd name="T27" fmla="*/ 44128 h 234"/>
                <a:gd name="T28" fmla="*/ 43025 w 170"/>
                <a:gd name="T29" fmla="*/ 44128 h 234"/>
                <a:gd name="T30" fmla="*/ 0 w 170"/>
                <a:gd name="T31" fmla="*/ 0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234"/>
                <a:gd name="T50" fmla="*/ 170 w 170"/>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234">
                  <a:moveTo>
                    <a:pt x="0" y="0"/>
                  </a:moveTo>
                  <a:lnTo>
                    <a:pt x="47" y="26"/>
                  </a:lnTo>
                  <a:lnTo>
                    <a:pt x="59" y="79"/>
                  </a:lnTo>
                  <a:lnTo>
                    <a:pt x="80" y="93"/>
                  </a:lnTo>
                  <a:lnTo>
                    <a:pt x="93" y="71"/>
                  </a:lnTo>
                  <a:lnTo>
                    <a:pt x="101" y="106"/>
                  </a:lnTo>
                  <a:lnTo>
                    <a:pt x="170" y="106"/>
                  </a:lnTo>
                  <a:lnTo>
                    <a:pt x="155" y="159"/>
                  </a:lnTo>
                  <a:lnTo>
                    <a:pt x="122" y="166"/>
                  </a:lnTo>
                  <a:lnTo>
                    <a:pt x="93" y="232"/>
                  </a:lnTo>
                  <a:lnTo>
                    <a:pt x="60" y="234"/>
                  </a:lnTo>
                  <a:lnTo>
                    <a:pt x="74" y="209"/>
                  </a:lnTo>
                  <a:lnTo>
                    <a:pt x="32" y="163"/>
                  </a:lnTo>
                  <a:lnTo>
                    <a:pt x="67" y="120"/>
                  </a:lnTo>
                  <a:lnTo>
                    <a:pt x="60" y="85"/>
                  </a:lnTo>
                  <a:lnTo>
                    <a:pt x="0" y="0"/>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sp>
          <p:nvSpPr>
            <p:cNvPr id="261" name="Freeform 354">
              <a:extLst>
                <a:ext uri="{FF2B5EF4-FFF2-40B4-BE49-F238E27FC236}">
                  <a16:creationId xmlns:a16="http://schemas.microsoft.com/office/drawing/2014/main" id="{F366EA81-F3FD-1684-8C92-8339067FD066}"/>
                </a:ext>
              </a:extLst>
            </p:cNvPr>
            <p:cNvSpPr>
              <a:spLocks noChangeAspect="1"/>
            </p:cNvSpPr>
            <p:nvPr/>
          </p:nvSpPr>
          <p:spPr bwMode="auto">
            <a:xfrm rot="3300000">
              <a:off x="6298638" y="3929499"/>
              <a:ext cx="9833" cy="18009"/>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rgbClr val="779BD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noProof="0" dirty="0">
                <a:solidFill>
                  <a:srgbClr val="FFFFFF"/>
                </a:solidFill>
                <a:ea typeface="ＭＳ Ｐゴシック" charset="-128"/>
                <a:cs typeface="Arial" charset="0"/>
              </a:endParaRPr>
            </a:p>
          </p:txBody>
        </p:sp>
      </p:grpSp>
      <p:sp>
        <p:nvSpPr>
          <p:cNvPr id="262" name="Rounded Rectangular Callout 276">
            <a:extLst>
              <a:ext uri="{FF2B5EF4-FFF2-40B4-BE49-F238E27FC236}">
                <a16:creationId xmlns:a16="http://schemas.microsoft.com/office/drawing/2014/main" id="{765754FA-AA83-CD53-B4A3-EC457230B71D}"/>
              </a:ext>
            </a:extLst>
          </p:cNvPr>
          <p:cNvSpPr/>
          <p:nvPr>
            <p:custDataLst>
              <p:tags r:id="rId10"/>
            </p:custDataLst>
          </p:nvPr>
        </p:nvSpPr>
        <p:spPr>
          <a:xfrm>
            <a:off x="452514" y="1705533"/>
            <a:ext cx="2076498" cy="338320"/>
          </a:xfrm>
          <a:prstGeom prst="wedgeRoundRectCallout">
            <a:avLst>
              <a:gd name="adj1" fmla="val 22903"/>
              <a:gd name="adj2" fmla="val 225912"/>
              <a:gd name="adj3" fmla="val 16667"/>
            </a:avLst>
          </a:prstGeom>
          <a:solidFill>
            <a:schemeClr val="tx2">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chemeClr val="bg1"/>
                </a:solidFill>
              </a:rPr>
              <a:t>North America</a:t>
            </a:r>
          </a:p>
        </p:txBody>
      </p:sp>
      <p:sp>
        <p:nvSpPr>
          <p:cNvPr id="263" name="Rectangle 278">
            <a:extLst>
              <a:ext uri="{FF2B5EF4-FFF2-40B4-BE49-F238E27FC236}">
                <a16:creationId xmlns:a16="http://schemas.microsoft.com/office/drawing/2014/main" id="{90C663AC-D6C8-83D7-9342-3251591021DF}"/>
              </a:ext>
            </a:extLst>
          </p:cNvPr>
          <p:cNvSpPr>
            <a:spLocks noChangeArrowheads="1"/>
          </p:cNvSpPr>
          <p:nvPr>
            <p:custDataLst>
              <p:tags r:id="rId11"/>
            </p:custDataLst>
          </p:nvPr>
        </p:nvSpPr>
        <p:spPr bwMode="auto">
          <a:xfrm>
            <a:off x="6737350" y="1903413"/>
            <a:ext cx="2660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sz="1200" noProof="0" dirty="0">
                <a:solidFill>
                  <a:schemeClr val="bg1"/>
                </a:solidFill>
                <a:latin typeface="+mn-lt"/>
              </a:rPr>
              <a:t>Western Europe</a:t>
            </a:r>
          </a:p>
        </p:txBody>
      </p:sp>
      <p:sp>
        <p:nvSpPr>
          <p:cNvPr id="264" name="Rounded Rectangular Callout 296">
            <a:extLst>
              <a:ext uri="{FF2B5EF4-FFF2-40B4-BE49-F238E27FC236}">
                <a16:creationId xmlns:a16="http://schemas.microsoft.com/office/drawing/2014/main" id="{3DFD26BD-D652-7965-3391-4E7AF57AB355}"/>
              </a:ext>
            </a:extLst>
          </p:cNvPr>
          <p:cNvSpPr/>
          <p:nvPr>
            <p:custDataLst>
              <p:tags r:id="rId12"/>
            </p:custDataLst>
          </p:nvPr>
        </p:nvSpPr>
        <p:spPr>
          <a:xfrm>
            <a:off x="452513" y="3920240"/>
            <a:ext cx="1254125" cy="338320"/>
          </a:xfrm>
          <a:prstGeom prst="wedgeRoundRectCallout">
            <a:avLst>
              <a:gd name="adj1" fmla="val 104673"/>
              <a:gd name="adj2" fmla="val 64117"/>
              <a:gd name="adj3" fmla="val 16667"/>
            </a:avLst>
          </a:prstGeom>
          <a:solidFill>
            <a:srgbClr val="FFBFC4">
              <a:alpha val="64000"/>
            </a:srgb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chemeClr val="tx1"/>
                </a:solidFill>
              </a:rPr>
              <a:t>Latin America</a:t>
            </a:r>
          </a:p>
        </p:txBody>
      </p:sp>
      <p:sp>
        <p:nvSpPr>
          <p:cNvPr id="265" name="Rounded Rectangular Callout 297">
            <a:extLst>
              <a:ext uri="{FF2B5EF4-FFF2-40B4-BE49-F238E27FC236}">
                <a16:creationId xmlns:a16="http://schemas.microsoft.com/office/drawing/2014/main" id="{2EE09B34-5927-844E-2AB9-AAC5DFF6AC40}"/>
              </a:ext>
            </a:extLst>
          </p:cNvPr>
          <p:cNvSpPr/>
          <p:nvPr>
            <p:custDataLst>
              <p:tags r:id="rId13"/>
            </p:custDataLst>
          </p:nvPr>
        </p:nvSpPr>
        <p:spPr>
          <a:xfrm>
            <a:off x="463234" y="5718202"/>
            <a:ext cx="2075010" cy="338320"/>
          </a:xfrm>
          <a:prstGeom prst="wedgeRoundRectCallout">
            <a:avLst>
              <a:gd name="adj1" fmla="val 113612"/>
              <a:gd name="adj2" fmla="val -655054"/>
              <a:gd name="adj3" fmla="val 16667"/>
            </a:avLst>
          </a:prstGeom>
          <a:solidFill>
            <a:srgbClr val="282887">
              <a:alpha val="64000"/>
            </a:srgb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chemeClr val="bg1"/>
                </a:solidFill>
              </a:rPr>
              <a:t>Middle East and North Africa</a:t>
            </a:r>
          </a:p>
        </p:txBody>
      </p:sp>
      <p:sp>
        <p:nvSpPr>
          <p:cNvPr id="266" name="Rounded Rectangular Callout 298">
            <a:extLst>
              <a:ext uri="{FF2B5EF4-FFF2-40B4-BE49-F238E27FC236}">
                <a16:creationId xmlns:a16="http://schemas.microsoft.com/office/drawing/2014/main" id="{A386E53F-82AB-E0EE-F191-7195E24D5074}"/>
              </a:ext>
            </a:extLst>
          </p:cNvPr>
          <p:cNvSpPr/>
          <p:nvPr>
            <p:custDataLst>
              <p:tags r:id="rId14"/>
            </p:custDataLst>
          </p:nvPr>
        </p:nvSpPr>
        <p:spPr>
          <a:xfrm>
            <a:off x="3916925" y="5736010"/>
            <a:ext cx="2075010" cy="338320"/>
          </a:xfrm>
          <a:prstGeom prst="wedgeRoundRectCallout">
            <a:avLst>
              <a:gd name="adj1" fmla="val -27403"/>
              <a:gd name="adj2" fmla="val -253165"/>
              <a:gd name="adj3" fmla="val 16667"/>
            </a:avLst>
          </a:prstGeom>
          <a:solidFill>
            <a:srgbClr val="C5C0BB">
              <a:alpha val="64000"/>
            </a:srgb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rgbClr val="000000"/>
                </a:solidFill>
              </a:rPr>
              <a:t>Sub-Saharan Africa</a:t>
            </a:r>
          </a:p>
        </p:txBody>
      </p:sp>
      <p:sp>
        <p:nvSpPr>
          <p:cNvPr id="267" name="Rounded Rectangular Callout 299">
            <a:extLst>
              <a:ext uri="{FF2B5EF4-FFF2-40B4-BE49-F238E27FC236}">
                <a16:creationId xmlns:a16="http://schemas.microsoft.com/office/drawing/2014/main" id="{453C59EE-66F4-5312-3675-C9C25E07895F}"/>
              </a:ext>
            </a:extLst>
          </p:cNvPr>
          <p:cNvSpPr/>
          <p:nvPr>
            <p:custDataLst>
              <p:tags r:id="rId15"/>
            </p:custDataLst>
          </p:nvPr>
        </p:nvSpPr>
        <p:spPr>
          <a:xfrm>
            <a:off x="7370615" y="5729105"/>
            <a:ext cx="2075010" cy="338320"/>
          </a:xfrm>
          <a:prstGeom prst="wedgeRoundRectCallout">
            <a:avLst>
              <a:gd name="adj1" fmla="val -77601"/>
              <a:gd name="adj2" fmla="val -229662"/>
              <a:gd name="adj3" fmla="val 16667"/>
            </a:avLst>
          </a:prstGeom>
          <a:solidFill>
            <a:srgbClr val="779BD9">
              <a:alpha val="64000"/>
            </a:srgb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chemeClr val="tx1"/>
                </a:solidFill>
              </a:rPr>
              <a:t>Developed Asia–Pacific</a:t>
            </a:r>
          </a:p>
        </p:txBody>
      </p:sp>
      <p:sp>
        <p:nvSpPr>
          <p:cNvPr id="268" name="Rounded Rectangular Callout 300">
            <a:extLst>
              <a:ext uri="{FF2B5EF4-FFF2-40B4-BE49-F238E27FC236}">
                <a16:creationId xmlns:a16="http://schemas.microsoft.com/office/drawing/2014/main" id="{9178C80C-5C32-6964-B684-7CDACFFD0F74}"/>
              </a:ext>
            </a:extLst>
          </p:cNvPr>
          <p:cNvSpPr/>
          <p:nvPr>
            <p:custDataLst>
              <p:tags r:id="rId16"/>
            </p:custDataLst>
          </p:nvPr>
        </p:nvSpPr>
        <p:spPr>
          <a:xfrm>
            <a:off x="7370615" y="1705533"/>
            <a:ext cx="2075010" cy="338320"/>
          </a:xfrm>
          <a:prstGeom prst="wedgeRoundRectCallout">
            <a:avLst>
              <a:gd name="adj1" fmla="val -206355"/>
              <a:gd name="adj2" fmla="val 240384"/>
              <a:gd name="adj3" fmla="val 16667"/>
            </a:avLst>
          </a:prstGeom>
          <a:solidFill>
            <a:srgbClr val="F25C75">
              <a:alpha val="64000"/>
            </a:srgb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chemeClr val="tx1"/>
                </a:solidFill>
              </a:rPr>
              <a:t>Western Europe</a:t>
            </a:r>
          </a:p>
        </p:txBody>
      </p:sp>
      <p:sp>
        <p:nvSpPr>
          <p:cNvPr id="269" name="Rounded Rectangular Callout 301">
            <a:extLst>
              <a:ext uri="{FF2B5EF4-FFF2-40B4-BE49-F238E27FC236}">
                <a16:creationId xmlns:a16="http://schemas.microsoft.com/office/drawing/2014/main" id="{C51D54CA-8C24-B4EE-9C10-C92CA62A125F}"/>
              </a:ext>
            </a:extLst>
          </p:cNvPr>
          <p:cNvSpPr/>
          <p:nvPr>
            <p:custDataLst>
              <p:tags r:id="rId17"/>
            </p:custDataLst>
          </p:nvPr>
        </p:nvSpPr>
        <p:spPr>
          <a:xfrm>
            <a:off x="7370615" y="3046724"/>
            <a:ext cx="2075010" cy="338320"/>
          </a:xfrm>
          <a:prstGeom prst="wedgeRoundRectCallout">
            <a:avLst>
              <a:gd name="adj1" fmla="val -99444"/>
              <a:gd name="adj2" fmla="val -121552"/>
              <a:gd name="adj3" fmla="val 16667"/>
            </a:avLst>
          </a:prstGeom>
          <a:solidFill>
            <a:schemeClr val="bg2">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chemeClr val="bg1"/>
                </a:solidFill>
              </a:rPr>
              <a:t>Central and Eastern Europe</a:t>
            </a:r>
          </a:p>
        </p:txBody>
      </p:sp>
      <p:sp>
        <p:nvSpPr>
          <p:cNvPr id="270" name="Rounded Rectangular Callout 302">
            <a:extLst>
              <a:ext uri="{FF2B5EF4-FFF2-40B4-BE49-F238E27FC236}">
                <a16:creationId xmlns:a16="http://schemas.microsoft.com/office/drawing/2014/main" id="{A9CB473A-51BE-303B-21F0-2ABC9C7F45DE}"/>
              </a:ext>
            </a:extLst>
          </p:cNvPr>
          <p:cNvSpPr/>
          <p:nvPr>
            <p:custDataLst>
              <p:tags r:id="rId18"/>
            </p:custDataLst>
          </p:nvPr>
        </p:nvSpPr>
        <p:spPr>
          <a:xfrm>
            <a:off x="7370615" y="4387915"/>
            <a:ext cx="2075010" cy="338320"/>
          </a:xfrm>
          <a:prstGeom prst="wedgeRoundRectCallout">
            <a:avLst>
              <a:gd name="adj1" fmla="val -118604"/>
              <a:gd name="adj2" fmla="val -253165"/>
              <a:gd name="adj3" fmla="val 16667"/>
            </a:avLst>
          </a:prstGeom>
          <a:solidFill>
            <a:schemeClr val="accent1">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noProof="0" dirty="0">
                <a:solidFill>
                  <a:schemeClr val="bg1"/>
                </a:solidFill>
              </a:rPr>
              <a:t>Emerging Asia–Pacific</a:t>
            </a:r>
          </a:p>
        </p:txBody>
      </p:sp>
    </p:spTree>
    <p:extLst>
      <p:ext uri="{BB962C8B-B14F-4D97-AF65-F5344CB8AC3E}">
        <p14:creationId xmlns:p14="http://schemas.microsoft.com/office/powerpoint/2010/main" val="4057516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3407EBF-B9B8-8E3A-09CF-352420E0A9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8" name="think-cell data - do not delete" hidden="1">
                        <a:extLst>
                          <a:ext uri="{FF2B5EF4-FFF2-40B4-BE49-F238E27FC236}">
                            <a16:creationId xmlns:a16="http://schemas.microsoft.com/office/drawing/2014/main" id="{D3407EBF-B9B8-8E3A-09CF-352420E0A9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64342B1A-0661-FA98-9499-715AB9D748D4}"/>
              </a:ext>
            </a:extLst>
          </p:cNvPr>
          <p:cNvSpPr>
            <a:spLocks noGrp="1"/>
          </p:cNvSpPr>
          <p:nvPr>
            <p:ph type="body" sz="quarter" idx="16"/>
          </p:nvPr>
        </p:nvSpPr>
        <p:spPr/>
        <p:txBody>
          <a:bodyPr/>
          <a:lstStyle/>
          <a:p>
            <a:r>
              <a:rPr lang="en-GB" noProof="0" dirty="0"/>
              <a:t>Figure 44: Definition of AI and data platforms</a:t>
            </a:r>
          </a:p>
        </p:txBody>
      </p:sp>
      <p:sp>
        <p:nvSpPr>
          <p:cNvPr id="5" name="Slide Number Placeholder 4">
            <a:extLst>
              <a:ext uri="{FF2B5EF4-FFF2-40B4-BE49-F238E27FC236}">
                <a16:creationId xmlns:a16="http://schemas.microsoft.com/office/drawing/2014/main" id="{915AB174-D5AD-FC32-5D3C-7F82BD1C7E41}"/>
              </a:ext>
            </a:extLst>
          </p:cNvPr>
          <p:cNvSpPr>
            <a:spLocks noGrp="1"/>
          </p:cNvSpPr>
          <p:nvPr>
            <p:ph type="sldNum" sz="quarter" idx="4"/>
          </p:nvPr>
        </p:nvSpPr>
        <p:spPr/>
        <p:txBody>
          <a:bodyPr/>
          <a:lstStyle/>
          <a:p>
            <a:fld id="{E78626B2-E168-480E-BAE6-B60060C6AB83}" type="slidenum">
              <a:rPr lang="en-GB" noProof="0" smtClean="0"/>
              <a:pPr/>
              <a:t>48</a:t>
            </a:fld>
            <a:endParaRPr lang="en-GB" noProof="0" dirty="0"/>
          </a:p>
        </p:txBody>
      </p:sp>
      <p:sp>
        <p:nvSpPr>
          <p:cNvPr id="6" name="Title 5">
            <a:extLst>
              <a:ext uri="{FF2B5EF4-FFF2-40B4-BE49-F238E27FC236}">
                <a16:creationId xmlns:a16="http://schemas.microsoft.com/office/drawing/2014/main" id="{9A621A12-3ED2-6685-14B2-F6944AF05EE9}"/>
              </a:ext>
            </a:extLst>
          </p:cNvPr>
          <p:cNvSpPr>
            <a:spLocks noGrp="1"/>
          </p:cNvSpPr>
          <p:nvPr>
            <p:ph type="title"/>
          </p:nvPr>
        </p:nvSpPr>
        <p:spPr/>
        <p:txBody>
          <a:bodyPr vert="horz"/>
          <a:lstStyle/>
          <a:p>
            <a:r>
              <a:rPr lang="en-GB" noProof="0" dirty="0"/>
              <a:t>AI and data platforms definitions</a:t>
            </a:r>
          </a:p>
        </p:txBody>
      </p:sp>
      <p:graphicFrame>
        <p:nvGraphicFramePr>
          <p:cNvPr id="7" name="Table Placeholder 8">
            <a:extLst>
              <a:ext uri="{FF2B5EF4-FFF2-40B4-BE49-F238E27FC236}">
                <a16:creationId xmlns:a16="http://schemas.microsoft.com/office/drawing/2014/main" id="{5B907C17-9FC7-36CB-9631-CCF0DF4462DE}"/>
              </a:ext>
            </a:extLst>
          </p:cNvPr>
          <p:cNvGraphicFramePr>
            <a:graphicFrameLocks noGrp="1"/>
          </p:cNvGraphicFramePr>
          <p:nvPr>
            <p:ph type="tbl" sz="quarter" idx="13"/>
            <p:extLst>
              <p:ext uri="{D42A27DB-BD31-4B8C-83A1-F6EECF244321}">
                <p14:modId xmlns:p14="http://schemas.microsoft.com/office/powerpoint/2010/main" val="1394619186"/>
              </p:ext>
            </p:extLst>
          </p:nvPr>
        </p:nvGraphicFramePr>
        <p:xfrm>
          <a:off x="452438" y="1677988"/>
          <a:ext cx="9001124" cy="2409720"/>
        </p:xfrm>
        <a:graphic>
          <a:graphicData uri="http://schemas.openxmlformats.org/drawingml/2006/table">
            <a:tbl>
              <a:tblPr firstRow="1" bandRow="1">
                <a:tableStyleId>{5C22544A-7EE6-4342-B048-85BDC9FD1C3A}</a:tableStyleId>
              </a:tblPr>
              <a:tblGrid>
                <a:gridCol w="1126196">
                  <a:extLst>
                    <a:ext uri="{9D8B030D-6E8A-4147-A177-3AD203B41FA5}">
                      <a16:colId xmlns:a16="http://schemas.microsoft.com/office/drawing/2014/main" val="704299635"/>
                    </a:ext>
                  </a:extLst>
                </a:gridCol>
                <a:gridCol w="7874928">
                  <a:extLst>
                    <a:ext uri="{9D8B030D-6E8A-4147-A177-3AD203B41FA5}">
                      <a16:colId xmlns:a16="http://schemas.microsoft.com/office/drawing/2014/main" val="1304421044"/>
                    </a:ext>
                  </a:extLst>
                </a:gridCol>
              </a:tblGrid>
              <a:tr h="0">
                <a:tc>
                  <a:txBody>
                    <a:bodyPr/>
                    <a:lstStyle/>
                    <a:p>
                      <a:pPr rtl="0"/>
                      <a:r>
                        <a:rPr lang="en-GB" spc="0" noProof="0" dirty="0">
                          <a:latin typeface="+mj-lt"/>
                        </a:rPr>
                        <a:t>Segment/sub-segment</a:t>
                      </a:r>
                    </a:p>
                  </a:txBody>
                  <a:tcPr anchor="ctr"/>
                </a:tc>
                <a:tc>
                  <a:txBody>
                    <a:bodyPr/>
                    <a:lstStyle/>
                    <a:p>
                      <a:pPr rtl="0"/>
                      <a:r>
                        <a:rPr lang="en-GB" spc="0" noProof="0" dirty="0">
                          <a:latin typeface="+mj-lt"/>
                        </a:rPr>
                        <a:t>Definition</a:t>
                      </a:r>
                    </a:p>
                  </a:txBody>
                  <a:tcPr anchor="ctr"/>
                </a:tc>
                <a:extLst>
                  <a:ext uri="{0D108BD9-81ED-4DB2-BD59-A6C34878D82A}">
                    <a16:rowId xmlns:a16="http://schemas.microsoft.com/office/drawing/2014/main" val="1695373206"/>
                  </a:ext>
                </a:extLst>
              </a:tr>
              <a:tr h="345595">
                <a:tc>
                  <a:txBody>
                    <a:bodyPr/>
                    <a:lstStyle/>
                    <a:p>
                      <a:pPr rtl="0"/>
                      <a:r>
                        <a:rPr lang="en-GB" b="0" spc="0" noProof="0" dirty="0">
                          <a:solidFill>
                            <a:schemeClr val="tx1"/>
                          </a:solidFill>
                          <a:latin typeface="+mj-lt"/>
                        </a:rPr>
                        <a:t>AI/analytics platforms</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spc="0" normalizeH="0" baseline="0" noProof="0" dirty="0">
                          <a:ln>
                            <a:noFill/>
                          </a:ln>
                          <a:solidFill>
                            <a:schemeClr val="tx1"/>
                          </a:solidFill>
                          <a:effectLst/>
                          <a:latin typeface="+mj-lt"/>
                          <a:ea typeface="MS PGothic" pitchFamily="34" charset="-128"/>
                        </a:rPr>
                        <a:t>AI/analytics platforms discover, interpret and communicate meaningful patterns or insights in data, which are then used to support critical workflows including decision-making. AI/analytics platforms include tools that enable the creation of AI models such as machine- and deep-learning models, which are exposed for the development of multiple applications, including analytical applications. These models can perform functions including data clustering, correlation, prediction, classification and content generation. They also support the management of models and insights. We split this sub-segment into two sub-sub-segments.</a:t>
                      </a:r>
                    </a:p>
                    <a:p>
                      <a:pPr marL="171450" marR="0" lvl="0" indent="-171450" algn="l" defTabSz="914400" rtl="0" eaLnBrk="1" fontAlgn="base" latinLnBrk="0" hangingPunct="1">
                        <a:lnSpc>
                          <a:spcPts val="1200"/>
                        </a:lnSpc>
                        <a:spcBef>
                          <a:spcPts val="200"/>
                        </a:spcBef>
                        <a:spcAft>
                          <a:spcPts val="200"/>
                        </a:spcAft>
                        <a:buClrTx/>
                        <a:buSzPct val="110000"/>
                        <a:buFont typeface="Calibri" panose="020F0502020204030204" pitchFamily="34" charset="0"/>
                        <a:buChar char="•"/>
                        <a:tabLst/>
                        <a:defRPr/>
                      </a:pPr>
                      <a:r>
                        <a:rPr kumimoji="0" lang="en-GB" sz="1000" b="1" i="0" u="none" strike="noStrike" cap="none" spc="0" normalizeH="0" baseline="0" noProof="0" dirty="0">
                          <a:ln>
                            <a:noFill/>
                          </a:ln>
                          <a:solidFill>
                            <a:schemeClr val="tx1"/>
                          </a:solidFill>
                          <a:effectLst/>
                          <a:latin typeface="+mj-lt"/>
                          <a:ea typeface="MS PGothic" pitchFamily="34" charset="-128"/>
                        </a:rPr>
                        <a:t>Non-GenAI platforms. </a:t>
                      </a:r>
                      <a:r>
                        <a:rPr kumimoji="0" lang="en-GB" sz="1000" b="0" i="0" u="none" strike="noStrike" cap="none" spc="0" normalizeH="0" baseline="0" noProof="0" dirty="0">
                          <a:ln>
                            <a:noFill/>
                          </a:ln>
                          <a:solidFill>
                            <a:schemeClr val="tx1"/>
                          </a:solidFill>
                          <a:effectLst/>
                          <a:latin typeface="+mj-lt"/>
                          <a:ea typeface="MS PGothic" pitchFamily="34" charset="-128"/>
                        </a:rPr>
                        <a:t>These are platforms that support all AI technologies, excluding GenAI platforms. These technologies provide descriptive, predictive and prescriptive AI capabilities that are used to address several use cases within a telecoms environment.</a:t>
                      </a:r>
                    </a:p>
                    <a:p>
                      <a:pPr marL="171450" marR="0" lvl="0" indent="-171450" algn="l" defTabSz="914400" rtl="0" eaLnBrk="1" fontAlgn="base" latinLnBrk="0" hangingPunct="1">
                        <a:lnSpc>
                          <a:spcPts val="1200"/>
                        </a:lnSpc>
                        <a:spcBef>
                          <a:spcPts val="200"/>
                        </a:spcBef>
                        <a:spcAft>
                          <a:spcPts val="200"/>
                        </a:spcAft>
                        <a:buClrTx/>
                        <a:buSzPct val="110000"/>
                        <a:buFont typeface="Calibri" panose="020F0502020204030204" pitchFamily="34" charset="0"/>
                        <a:buChar char="•"/>
                        <a:tabLst/>
                        <a:defRPr/>
                      </a:pPr>
                      <a:r>
                        <a:rPr kumimoji="0" lang="en-GB" sz="1000" b="1" i="0" u="none" strike="noStrike" cap="none" spc="0" normalizeH="0" baseline="0" noProof="0" dirty="0">
                          <a:ln>
                            <a:noFill/>
                          </a:ln>
                          <a:solidFill>
                            <a:schemeClr val="tx1"/>
                          </a:solidFill>
                          <a:effectLst/>
                          <a:latin typeface="+mj-lt"/>
                          <a:ea typeface="MS PGothic" pitchFamily="34" charset="-128"/>
                        </a:rPr>
                        <a:t>GenAI platforms. </a:t>
                      </a:r>
                      <a:r>
                        <a:rPr kumimoji="0" lang="en-GB" sz="1000" b="0" i="0" u="none" strike="noStrike" cap="none" spc="0" normalizeH="0" baseline="0" noProof="0" dirty="0">
                          <a:ln>
                            <a:noFill/>
                          </a:ln>
                          <a:solidFill>
                            <a:schemeClr val="tx1"/>
                          </a:solidFill>
                          <a:effectLst/>
                          <a:latin typeface="+mj-lt"/>
                          <a:ea typeface="MS PGothic" pitchFamily="34" charset="-128"/>
                        </a:rPr>
                        <a:t>GenAI platforms enable the development, customisation, deployment and management of GenAI models (foundation models (FMs) such as large language models (LLMs)) that generate content based on the data that they are trained with. </a:t>
                      </a:r>
                    </a:p>
                  </a:txBody>
                  <a:tcPr anchor="ctr"/>
                </a:tc>
                <a:extLst>
                  <a:ext uri="{0D108BD9-81ED-4DB2-BD59-A6C34878D82A}">
                    <a16:rowId xmlns:a16="http://schemas.microsoft.com/office/drawing/2014/main" val="87633079"/>
                  </a:ext>
                </a:extLst>
              </a:tr>
              <a:tr h="0">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spc="0" normalizeH="0" baseline="0" noProof="0" dirty="0">
                          <a:ln>
                            <a:noFill/>
                          </a:ln>
                          <a:solidFill>
                            <a:schemeClr val="tx1"/>
                          </a:solidFill>
                          <a:effectLst/>
                          <a:latin typeface="+mj-lt"/>
                          <a:ea typeface="MS PGothic" pitchFamily="34" charset="-128"/>
                        </a:rPr>
                        <a:t>Data platforms</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spc="0" normalizeH="0" baseline="0" noProof="0" dirty="0">
                          <a:ln>
                            <a:noFill/>
                          </a:ln>
                          <a:solidFill>
                            <a:schemeClr val="tx1"/>
                          </a:solidFill>
                          <a:effectLst/>
                          <a:latin typeface="+mj-lt"/>
                          <a:ea typeface="MS PGothic" pitchFamily="34" charset="-128"/>
                        </a:rPr>
                        <a:t>Data management platforms provide a unified set of tools for the ingestion, manipulation, preparation, storage and governance of data. These data platforms are not sold with applications integrated to them. They are positioned to address the needs of multiple data use cases. </a:t>
                      </a:r>
                    </a:p>
                  </a:txBody>
                  <a:tcPr marL="72000" marR="72000" marT="72020" marB="72020" anchor="ctr" horzOverflow="overflow"/>
                </a:tc>
                <a:extLst>
                  <a:ext uri="{0D108BD9-81ED-4DB2-BD59-A6C34878D82A}">
                    <a16:rowId xmlns:a16="http://schemas.microsoft.com/office/drawing/2014/main" val="3660820193"/>
                  </a:ext>
                </a:extLst>
              </a:tr>
            </a:tbl>
          </a:graphicData>
        </a:graphic>
      </p:graphicFrame>
    </p:spTree>
    <p:extLst>
      <p:ext uri="{BB962C8B-B14F-4D97-AF65-F5344CB8AC3E}">
        <p14:creationId xmlns:p14="http://schemas.microsoft.com/office/powerpoint/2010/main" val="2302585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4A73808-67CD-573B-13CD-147D2B819C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8" name="think-cell data - do not delete" hidden="1">
                        <a:extLst>
                          <a:ext uri="{FF2B5EF4-FFF2-40B4-BE49-F238E27FC236}">
                            <a16:creationId xmlns:a16="http://schemas.microsoft.com/office/drawing/2014/main" id="{24A73808-67CD-573B-13CD-147D2B819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9">
            <a:extLst>
              <a:ext uri="{FF2B5EF4-FFF2-40B4-BE49-F238E27FC236}">
                <a16:creationId xmlns:a16="http://schemas.microsoft.com/office/drawing/2014/main" id="{AA3DD452-C7A2-743C-55A1-F016F2ECC3D3}"/>
              </a:ext>
            </a:extLst>
          </p:cNvPr>
          <p:cNvGraphicFramePr>
            <a:graphicFrameLocks noGrp="1"/>
          </p:cNvGraphicFramePr>
          <p:nvPr>
            <p:ph type="tbl" sz="quarter" idx="13"/>
            <p:extLst>
              <p:ext uri="{D42A27DB-BD31-4B8C-83A1-F6EECF244321}">
                <p14:modId xmlns:p14="http://schemas.microsoft.com/office/powerpoint/2010/main" val="229931562"/>
              </p:ext>
            </p:extLst>
          </p:nvPr>
        </p:nvGraphicFramePr>
        <p:xfrm>
          <a:off x="452438" y="1677988"/>
          <a:ext cx="9001124" cy="1452880"/>
        </p:xfrm>
        <a:graphic>
          <a:graphicData uri="http://schemas.openxmlformats.org/drawingml/2006/table">
            <a:tbl>
              <a:tblPr firstRow="1" bandRow="1">
                <a:tableStyleId>{5C22544A-7EE6-4342-B048-85BDC9FD1C3A}</a:tableStyleId>
              </a:tblPr>
              <a:tblGrid>
                <a:gridCol w="1129474">
                  <a:extLst>
                    <a:ext uri="{9D8B030D-6E8A-4147-A177-3AD203B41FA5}">
                      <a16:colId xmlns:a16="http://schemas.microsoft.com/office/drawing/2014/main" val="4244185443"/>
                    </a:ext>
                  </a:extLst>
                </a:gridCol>
                <a:gridCol w="7871650">
                  <a:extLst>
                    <a:ext uri="{9D8B030D-6E8A-4147-A177-3AD203B41FA5}">
                      <a16:colId xmlns:a16="http://schemas.microsoft.com/office/drawing/2014/main" val="3385407711"/>
                    </a:ext>
                  </a:extLst>
                </a:gridCol>
              </a:tblGrid>
              <a:tr h="165396">
                <a:tc>
                  <a:txBody>
                    <a:bodyPr/>
                    <a:lstStyle/>
                    <a:p>
                      <a:r>
                        <a:rPr lang="en-GB" noProof="0" dirty="0"/>
                        <a:t>Revenue type</a:t>
                      </a:r>
                    </a:p>
                  </a:txBody>
                  <a:tcPr anchor="ctr"/>
                </a:tc>
                <a:tc>
                  <a:txBody>
                    <a:bodyPr/>
                    <a:lstStyle/>
                    <a:p>
                      <a:r>
                        <a:rPr lang="en-GB" noProof="0" dirty="0"/>
                        <a:t>Definition</a:t>
                      </a:r>
                    </a:p>
                  </a:txBody>
                  <a:tcPr anchor="ctr"/>
                </a:tc>
                <a:extLst>
                  <a:ext uri="{0D108BD9-81ED-4DB2-BD59-A6C34878D82A}">
                    <a16:rowId xmlns:a16="http://schemas.microsoft.com/office/drawing/2014/main" val="2493624197"/>
                  </a:ext>
                </a:extLst>
              </a:tr>
              <a:tr h="607208">
                <a:tc>
                  <a:txBody>
                    <a:bodyPr/>
                    <a:lstStyle/>
                    <a:p>
                      <a:r>
                        <a:rPr lang="en-GB" noProof="0" dirty="0"/>
                        <a:t>Product</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n-lt"/>
                          <a:ea typeface="MS PGothic" pitchFamily="34" charset="-128"/>
                        </a:rPr>
                        <a:t>Product revenue includes that from licence software and maintenance, as well as a proportion of SaaS revenue that reflects the value of the software product used to provide the SaaS service. It also includes the proportion of the managed services revenue that reflects the value of the software product used to provide the managed services.</a:t>
                      </a:r>
                    </a:p>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noProof="0" dirty="0">
                          <a:ln>
                            <a:noFill/>
                          </a:ln>
                          <a:solidFill>
                            <a:schemeClr val="tx1"/>
                          </a:solidFill>
                          <a:effectLst/>
                          <a:latin typeface="+mn-lt"/>
                          <a:ea typeface="MS PGothic" pitchFamily="34" charset="-128"/>
                        </a:rPr>
                        <a:t>In addition, product revenue includes revenue from product-related services, such as installation, training and lifecycle management services related to a specific telecoms software deployment. This category also includes professional services related specifically to a supplier’s own product. These are services that only the product supplier will be able to provide in nearly all cases. Services related to third-party products are part of the systems integration sub-category.</a:t>
                      </a:r>
                    </a:p>
                  </a:txBody>
                  <a:tcPr anchor="ctr"/>
                </a:tc>
                <a:extLst>
                  <a:ext uri="{0D108BD9-81ED-4DB2-BD59-A6C34878D82A}">
                    <a16:rowId xmlns:a16="http://schemas.microsoft.com/office/drawing/2014/main" val="1889248463"/>
                  </a:ext>
                </a:extLst>
              </a:tr>
            </a:tbl>
          </a:graphicData>
        </a:graphic>
      </p:graphicFrame>
      <p:sp>
        <p:nvSpPr>
          <p:cNvPr id="4" name="Text Placeholder 3">
            <a:extLst>
              <a:ext uri="{FF2B5EF4-FFF2-40B4-BE49-F238E27FC236}">
                <a16:creationId xmlns:a16="http://schemas.microsoft.com/office/drawing/2014/main" id="{C26DD509-8DA0-82A2-4510-D2280C172570}"/>
              </a:ext>
            </a:extLst>
          </p:cNvPr>
          <p:cNvSpPr>
            <a:spLocks noGrp="1"/>
          </p:cNvSpPr>
          <p:nvPr>
            <p:ph type="body" sz="quarter" idx="16"/>
          </p:nvPr>
        </p:nvSpPr>
        <p:spPr/>
        <p:txBody>
          <a:bodyPr/>
          <a:lstStyle/>
          <a:p>
            <a:r>
              <a:rPr lang="en-GB" noProof="0" dirty="0"/>
              <a:t>Figure 45: Definition of product revenue </a:t>
            </a:r>
          </a:p>
        </p:txBody>
      </p:sp>
      <p:sp>
        <p:nvSpPr>
          <p:cNvPr id="5" name="Slide Number Placeholder 4">
            <a:extLst>
              <a:ext uri="{FF2B5EF4-FFF2-40B4-BE49-F238E27FC236}">
                <a16:creationId xmlns:a16="http://schemas.microsoft.com/office/drawing/2014/main" id="{32D34BC4-398D-4CEE-01BE-EC6EA3A1AD38}"/>
              </a:ext>
            </a:extLst>
          </p:cNvPr>
          <p:cNvSpPr>
            <a:spLocks noGrp="1"/>
          </p:cNvSpPr>
          <p:nvPr>
            <p:ph type="sldNum" sz="quarter" idx="4"/>
          </p:nvPr>
        </p:nvSpPr>
        <p:spPr/>
        <p:txBody>
          <a:bodyPr/>
          <a:lstStyle/>
          <a:p>
            <a:fld id="{E78626B2-E168-480E-BAE6-B60060C6AB83}" type="slidenum">
              <a:rPr lang="en-GB" noProof="0" smtClean="0"/>
              <a:pPr/>
              <a:t>49</a:t>
            </a:fld>
            <a:endParaRPr lang="en-GB" noProof="0" dirty="0"/>
          </a:p>
        </p:txBody>
      </p:sp>
      <p:sp>
        <p:nvSpPr>
          <p:cNvPr id="6" name="Title 5">
            <a:extLst>
              <a:ext uri="{FF2B5EF4-FFF2-40B4-BE49-F238E27FC236}">
                <a16:creationId xmlns:a16="http://schemas.microsoft.com/office/drawing/2014/main" id="{C1C670C6-6D39-6CDD-1E90-294288D840F7}"/>
              </a:ext>
            </a:extLst>
          </p:cNvPr>
          <p:cNvSpPr>
            <a:spLocks noGrp="1"/>
          </p:cNvSpPr>
          <p:nvPr>
            <p:ph type="title"/>
          </p:nvPr>
        </p:nvSpPr>
        <p:spPr/>
        <p:txBody>
          <a:bodyPr vert="horz"/>
          <a:lstStyle/>
          <a:p>
            <a:r>
              <a:rPr lang="en-GB" noProof="0" dirty="0">
                <a:solidFill>
                  <a:schemeClr val="tx2"/>
                </a:solidFill>
              </a:rPr>
              <a:t>Definitions: product</a:t>
            </a:r>
          </a:p>
        </p:txBody>
      </p:sp>
    </p:spTree>
    <p:extLst>
      <p:ext uri="{BB962C8B-B14F-4D97-AF65-F5344CB8AC3E}">
        <p14:creationId xmlns:p14="http://schemas.microsoft.com/office/powerpoint/2010/main" val="224507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72C5-1571-BC1F-5969-8638F5D626E9}"/>
            </a:ext>
          </a:extLst>
        </p:cNvPr>
        <p:cNvGrpSpPr/>
        <p:nvPr/>
      </p:nvGrpSpPr>
      <p:grpSpPr>
        <a:xfrm>
          <a:off x="0" y="0"/>
          <a:ext cx="0" cy="0"/>
          <a:chOff x="0" y="0"/>
          <a:chExt cx="0" cy="0"/>
        </a:xfrm>
      </p:grpSpPr>
      <p:sp>
        <p:nvSpPr>
          <p:cNvPr id="106" name="Oval 105">
            <a:extLst>
              <a:ext uri="{FF2B5EF4-FFF2-40B4-BE49-F238E27FC236}">
                <a16:creationId xmlns:a16="http://schemas.microsoft.com/office/drawing/2014/main" id="{A21FA873-C7CF-7620-9DEB-3FB245FD1B61}"/>
              </a:ext>
            </a:extLst>
          </p:cNvPr>
          <p:cNvSpPr/>
          <p:nvPr/>
        </p:nvSpPr>
        <p:spPr>
          <a:xfrm>
            <a:off x="7084107" y="2753630"/>
            <a:ext cx="569545" cy="5695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graphicFrame>
        <p:nvGraphicFramePr>
          <p:cNvPr id="8" name="think-cell data - do not delete" hidden="1">
            <a:extLst>
              <a:ext uri="{FF2B5EF4-FFF2-40B4-BE49-F238E27FC236}">
                <a16:creationId xmlns:a16="http://schemas.microsoft.com/office/drawing/2014/main" id="{05AC51FD-BB78-836B-C025-A4BFD6C0445D}"/>
              </a:ext>
            </a:extLst>
          </p:cNvPr>
          <p:cNvGraphicFramePr>
            <a:graphicFrameLocks noChangeAspect="1"/>
          </p:cNvGraphicFramePr>
          <p:nvPr>
            <p:custDataLst>
              <p:tags r:id="rId1"/>
            </p:custDataLst>
            <p:extLst>
              <p:ext uri="{D42A27DB-BD31-4B8C-83A1-F6EECF244321}">
                <p14:modId xmlns:p14="http://schemas.microsoft.com/office/powerpoint/2010/main" val="1110355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05AC51FD-BB78-836B-C025-A4BFD6C044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BC0EBEF7-4B5A-1A23-CBED-6692FEDB2BDB}"/>
              </a:ext>
            </a:extLst>
          </p:cNvPr>
          <p:cNvSpPr>
            <a:spLocks noGrp="1"/>
          </p:cNvSpPr>
          <p:nvPr>
            <p:ph type="body" sz="quarter" idx="15"/>
          </p:nvPr>
        </p:nvSpPr>
        <p:spPr/>
        <p:txBody>
          <a:bodyPr/>
          <a:lstStyle/>
          <a:p>
            <a:r>
              <a:rPr lang="en-GB" noProof="0" dirty="0"/>
              <a:t>Figure 2: Drivers and inhibitors of AI-platform revenue growth</a:t>
            </a:r>
          </a:p>
        </p:txBody>
      </p:sp>
      <p:sp>
        <p:nvSpPr>
          <p:cNvPr id="10" name="Text Placeholder 9">
            <a:extLst>
              <a:ext uri="{FF2B5EF4-FFF2-40B4-BE49-F238E27FC236}">
                <a16:creationId xmlns:a16="http://schemas.microsoft.com/office/drawing/2014/main" id="{CB575848-AF1F-8125-C57C-85F3889EB5C5}"/>
              </a:ext>
            </a:extLst>
          </p:cNvPr>
          <p:cNvSpPr>
            <a:spLocks noGrp="1"/>
          </p:cNvSpPr>
          <p:nvPr>
            <p:ph type="body" sz="quarter" idx="18"/>
          </p:nvPr>
        </p:nvSpPr>
        <p:spPr/>
        <p:txBody>
          <a:bodyPr/>
          <a:lstStyle/>
          <a:p>
            <a:r>
              <a:rPr lang="en-GB" noProof="0" dirty="0"/>
              <a:t>The AI platforms market grew by 18.8% as operators continued to explore the use of generative AI to support business priorities such as improving employee productivity and customer experience. Operators leveraged these platforms to create solutions such as knowledge search engines and to enhance existing chatbots using large language models (LLMs). Operators also purchased AI platforms to support the delivery of enterprise AI services to businesses that are using AI to transform operations.</a:t>
            </a:r>
          </a:p>
          <a:p>
            <a:r>
              <a:rPr lang="en-GB" noProof="0" dirty="0"/>
              <a:t>The top two drivers for operator investment in generative AI were cost reduction through increased automation and operational efficiency. Operators across the globe are struggling to increase margins. Growing competition prevents them from raising service prices, despite increasing inflation, and so they need to reduce costs in order to boost margins. Generative AI (GenAI) capabilities can augment telecoms operations by reducing the time and cost required to complete tasks.</a:t>
            </a:r>
            <a:r>
              <a:rPr lang="en-GB" strike="sngStrike" noProof="0" dirty="0"/>
              <a:t> </a:t>
            </a:r>
          </a:p>
          <a:p>
            <a:r>
              <a:rPr lang="en-GB" noProof="0" dirty="0"/>
              <a:t>There remain several barriers to widespread adoption of GenAI, even though take-up among operators has increased. These barriers include the high costs required to invest in GenAI tools, which drives uncertainty regarding return on investment. Operators continue to grapple with limited access to AI skillsets, which increases the need to access professional services from partners (thus driving up vendor revenue for these services). To encourage increased adoption, vendors are leveraging more open-source models and tools (with development around these tools picking up pace).  </a:t>
            </a:r>
          </a:p>
        </p:txBody>
      </p:sp>
      <p:sp>
        <p:nvSpPr>
          <p:cNvPr id="5" name="Slide Number Placeholder 4">
            <a:extLst>
              <a:ext uri="{FF2B5EF4-FFF2-40B4-BE49-F238E27FC236}">
                <a16:creationId xmlns:a16="http://schemas.microsoft.com/office/drawing/2014/main" id="{18C72624-CA2C-CAE6-3BED-FCAF81CE91FA}"/>
              </a:ext>
            </a:extLst>
          </p:cNvPr>
          <p:cNvSpPr>
            <a:spLocks noGrp="1"/>
          </p:cNvSpPr>
          <p:nvPr>
            <p:ph type="sldNum" sz="quarter" idx="4"/>
          </p:nvPr>
        </p:nvSpPr>
        <p:spPr/>
        <p:txBody>
          <a:bodyPr/>
          <a:lstStyle/>
          <a:p>
            <a:fld id="{E78626B2-E168-480E-BAE6-B60060C6AB83}" type="slidenum">
              <a:rPr lang="en-GB" noProof="0" smtClean="0"/>
              <a:pPr/>
              <a:t>5</a:t>
            </a:fld>
            <a:endParaRPr lang="en-GB" noProof="0" dirty="0"/>
          </a:p>
        </p:txBody>
      </p:sp>
      <p:sp>
        <p:nvSpPr>
          <p:cNvPr id="6" name="Title 5">
            <a:extLst>
              <a:ext uri="{FF2B5EF4-FFF2-40B4-BE49-F238E27FC236}">
                <a16:creationId xmlns:a16="http://schemas.microsoft.com/office/drawing/2014/main" id="{563F6679-25CF-B001-737B-1BAD7CC09D75}"/>
              </a:ext>
            </a:extLst>
          </p:cNvPr>
          <p:cNvSpPr>
            <a:spLocks noGrp="1"/>
          </p:cNvSpPr>
          <p:nvPr>
            <p:ph type="title"/>
          </p:nvPr>
        </p:nvSpPr>
        <p:spPr/>
        <p:txBody>
          <a:bodyPr vert="horz"/>
          <a:lstStyle/>
          <a:p>
            <a:r>
              <a:rPr lang="en-GB" noProof="0" dirty="0"/>
              <a:t>Rising demand for generative AI led to almost 20% growth in AI platform revenue in 2024</a:t>
            </a:r>
          </a:p>
        </p:txBody>
      </p:sp>
      <p:sp>
        <p:nvSpPr>
          <p:cNvPr id="98" name="TextBox 97">
            <a:extLst>
              <a:ext uri="{FF2B5EF4-FFF2-40B4-BE49-F238E27FC236}">
                <a16:creationId xmlns:a16="http://schemas.microsoft.com/office/drawing/2014/main" id="{D9ABBB12-9F17-797E-8277-2AEC35131D18}"/>
              </a:ext>
            </a:extLst>
          </p:cNvPr>
          <p:cNvSpPr txBox="1"/>
          <p:nvPr/>
        </p:nvSpPr>
        <p:spPr>
          <a:xfrm>
            <a:off x="8013940" y="6003985"/>
            <a:ext cx="1439623" cy="128690"/>
          </a:xfrm>
          <a:prstGeom prst="rect">
            <a:avLst/>
          </a:prstGeom>
          <a:noFill/>
        </p:spPr>
        <p:txBody>
          <a:bodyPr wrap="square" lIns="0" tIns="0" rIns="0" bIns="0" rtlCol="0">
            <a:spAutoFit/>
          </a:bodyPr>
          <a:lstStyle/>
          <a:p>
            <a:pPr algn="r">
              <a:lnSpc>
                <a:spcPct val="110000"/>
              </a:lnSpc>
              <a:spcAft>
                <a:spcPts val="500"/>
              </a:spcAft>
            </a:pPr>
            <a:r>
              <a:rPr lang="en-GB" sz="800" noProof="0" dirty="0">
                <a:solidFill>
                  <a:schemeClr val="bg2"/>
                </a:solidFill>
                <a:latin typeface="Calibri" panose="020F0502020204030204" pitchFamily="34" charset="0"/>
                <a:cs typeface="Calibri" panose="020F0502020204030204" pitchFamily="34" charset="0"/>
              </a:rPr>
              <a:t>Source: </a:t>
            </a:r>
            <a:r>
              <a:rPr lang="en-GB" sz="800" noProof="0" dirty="0" err="1">
                <a:solidFill>
                  <a:schemeClr val="bg2"/>
                </a:solidFill>
                <a:latin typeface="Calibri" panose="020F0502020204030204" pitchFamily="34" charset="0"/>
                <a:cs typeface="Calibri" panose="020F0502020204030204" pitchFamily="34" charset="0"/>
              </a:rPr>
              <a:t>Analysys</a:t>
            </a:r>
            <a:r>
              <a:rPr lang="en-GB" sz="800" noProof="0" dirty="0">
                <a:solidFill>
                  <a:schemeClr val="bg2"/>
                </a:solidFill>
                <a:latin typeface="Calibri" panose="020F0502020204030204" pitchFamily="34" charset="0"/>
                <a:cs typeface="Calibri" panose="020F0502020204030204" pitchFamily="34" charset="0"/>
              </a:rPr>
              <a:t> Mason</a:t>
            </a:r>
          </a:p>
        </p:txBody>
      </p:sp>
      <p:cxnSp>
        <p:nvCxnSpPr>
          <p:cNvPr id="2" name="Straight Connector 1">
            <a:extLst>
              <a:ext uri="{FF2B5EF4-FFF2-40B4-BE49-F238E27FC236}">
                <a16:creationId xmlns:a16="http://schemas.microsoft.com/office/drawing/2014/main" id="{5A50C142-20EF-3423-DA04-A673C2E0ED06}"/>
              </a:ext>
            </a:extLst>
          </p:cNvPr>
          <p:cNvCxnSpPr>
            <a:cxnSpLocks/>
          </p:cNvCxnSpPr>
          <p:nvPr/>
        </p:nvCxnSpPr>
        <p:spPr>
          <a:xfrm>
            <a:off x="7353095" y="2417827"/>
            <a:ext cx="0" cy="3431618"/>
          </a:xfrm>
          <a:prstGeom prst="line">
            <a:avLst/>
          </a:prstGeom>
          <a:ln w="1905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Arrow: Chevron 8">
            <a:extLst>
              <a:ext uri="{FF2B5EF4-FFF2-40B4-BE49-F238E27FC236}">
                <a16:creationId xmlns:a16="http://schemas.microsoft.com/office/drawing/2014/main" id="{431F9E95-B43F-9E73-E259-3B4212DEC01F}"/>
              </a:ext>
            </a:extLst>
          </p:cNvPr>
          <p:cNvSpPr/>
          <p:nvPr/>
        </p:nvSpPr>
        <p:spPr>
          <a:xfrm>
            <a:off x="5143474" y="1870322"/>
            <a:ext cx="1781094" cy="555721"/>
          </a:xfrm>
          <a:prstGeom prst="chevron">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spc="20" noProof="0" dirty="0">
                <a:solidFill>
                  <a:schemeClr val="bg1"/>
                </a:solidFill>
              </a:rPr>
              <a:t>Drivers</a:t>
            </a:r>
          </a:p>
        </p:txBody>
      </p:sp>
      <p:sp>
        <p:nvSpPr>
          <p:cNvPr id="99" name="Arrow: Chevron 98">
            <a:extLst>
              <a:ext uri="{FF2B5EF4-FFF2-40B4-BE49-F238E27FC236}">
                <a16:creationId xmlns:a16="http://schemas.microsoft.com/office/drawing/2014/main" id="{F4255D54-92FE-689A-8A8E-2FF1E1F19EB4}"/>
              </a:ext>
            </a:extLst>
          </p:cNvPr>
          <p:cNvSpPr/>
          <p:nvPr/>
        </p:nvSpPr>
        <p:spPr>
          <a:xfrm flipH="1">
            <a:off x="7730672" y="1870323"/>
            <a:ext cx="1782000" cy="555719"/>
          </a:xfrm>
          <a:prstGeom prst="chevron">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spc="20" noProof="0" dirty="0">
                <a:solidFill>
                  <a:schemeClr val="bg1"/>
                </a:solidFill>
              </a:rPr>
              <a:t>Inhibitors</a:t>
            </a:r>
          </a:p>
        </p:txBody>
      </p:sp>
      <p:sp>
        <p:nvSpPr>
          <p:cNvPr id="104" name="Rectangle: Rounded Corners 103">
            <a:extLst>
              <a:ext uri="{FF2B5EF4-FFF2-40B4-BE49-F238E27FC236}">
                <a16:creationId xmlns:a16="http://schemas.microsoft.com/office/drawing/2014/main" id="{87A6939A-9DC8-D21D-3D6D-3DC75F26E1F8}"/>
              </a:ext>
            </a:extLst>
          </p:cNvPr>
          <p:cNvSpPr/>
          <p:nvPr/>
        </p:nvSpPr>
        <p:spPr>
          <a:xfrm>
            <a:off x="5185224" y="2789731"/>
            <a:ext cx="1697594" cy="555721"/>
          </a:xfrm>
          <a:prstGeom prst="roundRect">
            <a:avLst>
              <a:gd name="adj" fmla="val 6578"/>
            </a:avLst>
          </a:prstGeom>
          <a:solidFill>
            <a:srgbClr val="B6CF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105000"/>
              </a:lnSpc>
              <a:spcBef>
                <a:spcPct val="0"/>
              </a:spcBef>
              <a:buClr>
                <a:schemeClr val="accent2"/>
              </a:buClr>
              <a:buSzPct val="100000"/>
            </a:pPr>
            <a:r>
              <a:rPr lang="en-GB" sz="1200" noProof="0" dirty="0">
                <a:solidFill>
                  <a:schemeClr val="tx1"/>
                </a:solidFill>
              </a:rPr>
              <a:t>Cost reductions via automation</a:t>
            </a:r>
          </a:p>
        </p:txBody>
      </p:sp>
      <p:pic>
        <p:nvPicPr>
          <p:cNvPr id="105" name="Graphic 104" descr="Cell Tower outline">
            <a:extLst>
              <a:ext uri="{FF2B5EF4-FFF2-40B4-BE49-F238E27FC236}">
                <a16:creationId xmlns:a16="http://schemas.microsoft.com/office/drawing/2014/main" id="{4E75CF66-81EE-E74F-210F-6E407742705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1865" y="3087631"/>
            <a:ext cx="196200" cy="196200"/>
          </a:xfrm>
          <a:prstGeom prst="rect">
            <a:avLst/>
          </a:prstGeom>
        </p:spPr>
      </p:pic>
      <p:sp>
        <p:nvSpPr>
          <p:cNvPr id="108" name="Rectangle: Rounded Corners 107">
            <a:extLst>
              <a:ext uri="{FF2B5EF4-FFF2-40B4-BE49-F238E27FC236}">
                <a16:creationId xmlns:a16="http://schemas.microsoft.com/office/drawing/2014/main" id="{30EAE603-1060-CE54-8424-E68D9D5557CA}"/>
              </a:ext>
            </a:extLst>
          </p:cNvPr>
          <p:cNvSpPr/>
          <p:nvPr/>
        </p:nvSpPr>
        <p:spPr>
          <a:xfrm>
            <a:off x="5194641" y="3563725"/>
            <a:ext cx="1697594" cy="555721"/>
          </a:xfrm>
          <a:prstGeom prst="roundRect">
            <a:avLst>
              <a:gd name="adj" fmla="val 5008"/>
            </a:avLst>
          </a:prstGeom>
          <a:solidFill>
            <a:srgbClr val="B6CF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noProof="0" dirty="0">
                <a:solidFill>
                  <a:schemeClr val="tx1"/>
                </a:solidFill>
              </a:rPr>
              <a:t>Operational efficiency</a:t>
            </a:r>
          </a:p>
        </p:txBody>
      </p:sp>
      <p:sp>
        <p:nvSpPr>
          <p:cNvPr id="109" name="Rectangle: Rounded Corners 108">
            <a:extLst>
              <a:ext uri="{FF2B5EF4-FFF2-40B4-BE49-F238E27FC236}">
                <a16:creationId xmlns:a16="http://schemas.microsoft.com/office/drawing/2014/main" id="{9070FADF-5EDE-0A5A-DA1C-89371F363F65}"/>
              </a:ext>
            </a:extLst>
          </p:cNvPr>
          <p:cNvSpPr/>
          <p:nvPr/>
        </p:nvSpPr>
        <p:spPr>
          <a:xfrm>
            <a:off x="5194641" y="4407290"/>
            <a:ext cx="1697594" cy="555721"/>
          </a:xfrm>
          <a:prstGeom prst="roundRect">
            <a:avLst>
              <a:gd name="adj" fmla="val 5081"/>
            </a:avLst>
          </a:prstGeom>
          <a:solidFill>
            <a:srgbClr val="B6CF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noProof="0" dirty="0">
                <a:solidFill>
                  <a:schemeClr val="tx1"/>
                </a:solidFill>
              </a:rPr>
              <a:t>Enhancement of customer experience</a:t>
            </a:r>
          </a:p>
        </p:txBody>
      </p:sp>
      <p:sp>
        <p:nvSpPr>
          <p:cNvPr id="110" name="Oval 109">
            <a:extLst>
              <a:ext uri="{FF2B5EF4-FFF2-40B4-BE49-F238E27FC236}">
                <a16:creationId xmlns:a16="http://schemas.microsoft.com/office/drawing/2014/main" id="{3EE49FFF-B1BD-8563-192D-9C5AAC347C63}"/>
              </a:ext>
            </a:extLst>
          </p:cNvPr>
          <p:cNvSpPr/>
          <p:nvPr/>
        </p:nvSpPr>
        <p:spPr>
          <a:xfrm>
            <a:off x="7092208" y="3553704"/>
            <a:ext cx="569545" cy="5695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111" name="Oval 110">
            <a:extLst>
              <a:ext uri="{FF2B5EF4-FFF2-40B4-BE49-F238E27FC236}">
                <a16:creationId xmlns:a16="http://schemas.microsoft.com/office/drawing/2014/main" id="{E61D16FE-06C6-2611-3DF5-5F9911DF82E4}"/>
              </a:ext>
            </a:extLst>
          </p:cNvPr>
          <p:cNvSpPr/>
          <p:nvPr/>
        </p:nvSpPr>
        <p:spPr>
          <a:xfrm>
            <a:off x="7092208" y="4374088"/>
            <a:ext cx="569545" cy="5695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112" name="Rectangle: Rounded Corners 111">
            <a:extLst>
              <a:ext uri="{FF2B5EF4-FFF2-40B4-BE49-F238E27FC236}">
                <a16:creationId xmlns:a16="http://schemas.microsoft.com/office/drawing/2014/main" id="{A73B26F7-6570-16D2-782F-6B8BF782BA09}"/>
              </a:ext>
            </a:extLst>
          </p:cNvPr>
          <p:cNvSpPr/>
          <p:nvPr/>
        </p:nvSpPr>
        <p:spPr>
          <a:xfrm>
            <a:off x="7803991" y="2789731"/>
            <a:ext cx="1697594" cy="555719"/>
          </a:xfrm>
          <a:prstGeom prst="roundRect">
            <a:avLst>
              <a:gd name="adj" fmla="val 6578"/>
            </a:avLst>
          </a:prstGeom>
          <a:solidFill>
            <a:srgbClr val="FFBF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noProof="0" dirty="0">
                <a:solidFill>
                  <a:schemeClr val="tx1"/>
                </a:solidFill>
              </a:rPr>
              <a:t>Stringent and evolving regulatory requirements</a:t>
            </a:r>
          </a:p>
        </p:txBody>
      </p:sp>
      <p:sp>
        <p:nvSpPr>
          <p:cNvPr id="113" name="Rectangle: Rounded Corners 112">
            <a:extLst>
              <a:ext uri="{FF2B5EF4-FFF2-40B4-BE49-F238E27FC236}">
                <a16:creationId xmlns:a16="http://schemas.microsoft.com/office/drawing/2014/main" id="{645F1767-83EE-5C26-9E34-7D6C4B87412E}"/>
              </a:ext>
            </a:extLst>
          </p:cNvPr>
          <p:cNvSpPr/>
          <p:nvPr/>
        </p:nvSpPr>
        <p:spPr>
          <a:xfrm>
            <a:off x="7823373" y="3563725"/>
            <a:ext cx="1697594" cy="569545"/>
          </a:xfrm>
          <a:prstGeom prst="roundRect">
            <a:avLst>
              <a:gd name="adj" fmla="val 5008"/>
            </a:avLst>
          </a:prstGeom>
          <a:solidFill>
            <a:srgbClr val="FFBF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noProof="0" dirty="0">
                <a:solidFill>
                  <a:schemeClr val="tx1"/>
                </a:solidFill>
              </a:rPr>
              <a:t>Shortage of AI-related skills</a:t>
            </a:r>
          </a:p>
        </p:txBody>
      </p:sp>
      <p:sp>
        <p:nvSpPr>
          <p:cNvPr id="114" name="Rectangle: Rounded Corners 113">
            <a:extLst>
              <a:ext uri="{FF2B5EF4-FFF2-40B4-BE49-F238E27FC236}">
                <a16:creationId xmlns:a16="http://schemas.microsoft.com/office/drawing/2014/main" id="{E807AA5F-A185-7190-2426-FA25B02F4411}"/>
              </a:ext>
            </a:extLst>
          </p:cNvPr>
          <p:cNvSpPr/>
          <p:nvPr/>
        </p:nvSpPr>
        <p:spPr>
          <a:xfrm>
            <a:off x="7845968" y="4393466"/>
            <a:ext cx="1697594" cy="569545"/>
          </a:xfrm>
          <a:prstGeom prst="roundRect">
            <a:avLst>
              <a:gd name="adj" fmla="val 5081"/>
            </a:avLst>
          </a:prstGeom>
          <a:solidFill>
            <a:srgbClr val="FFBF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noProof="0" dirty="0">
                <a:solidFill>
                  <a:schemeClr val="tx1"/>
                </a:solidFill>
              </a:rPr>
              <a:t>Uncertainty around ROI</a:t>
            </a:r>
          </a:p>
        </p:txBody>
      </p:sp>
      <p:pic>
        <p:nvPicPr>
          <p:cNvPr id="115" name="Graphic 114" descr="Downward trend graph outline">
            <a:extLst>
              <a:ext uri="{FF2B5EF4-FFF2-40B4-BE49-F238E27FC236}">
                <a16:creationId xmlns:a16="http://schemas.microsoft.com/office/drawing/2014/main" id="{8495BB1C-F009-A237-6E00-1B05FD6B81D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087948" y="2757471"/>
            <a:ext cx="561862" cy="561862"/>
          </a:xfrm>
          <a:prstGeom prst="rect">
            <a:avLst/>
          </a:prstGeom>
        </p:spPr>
      </p:pic>
      <p:pic>
        <p:nvPicPr>
          <p:cNvPr id="116" name="Graphic 115" descr="Head with gears outline">
            <a:extLst>
              <a:ext uri="{FF2B5EF4-FFF2-40B4-BE49-F238E27FC236}">
                <a16:creationId xmlns:a16="http://schemas.microsoft.com/office/drawing/2014/main" id="{5E96E9E8-F9D1-151B-87C0-9859EE10506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160671" y="3622167"/>
            <a:ext cx="432618" cy="432618"/>
          </a:xfrm>
          <a:prstGeom prst="rect">
            <a:avLst/>
          </a:prstGeom>
        </p:spPr>
      </p:pic>
      <p:pic>
        <p:nvPicPr>
          <p:cNvPr id="117" name="Graphic 116" descr="Rating 3 Star outline">
            <a:extLst>
              <a:ext uri="{FF2B5EF4-FFF2-40B4-BE49-F238E27FC236}">
                <a16:creationId xmlns:a16="http://schemas.microsoft.com/office/drawing/2014/main" id="{208BEF24-9C38-A9FC-76DB-BF98AFFB7A7C}"/>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137239" y="4419119"/>
            <a:ext cx="479482" cy="479482"/>
          </a:xfrm>
          <a:prstGeom prst="rect">
            <a:avLst/>
          </a:prstGeom>
        </p:spPr>
      </p:pic>
      <p:sp>
        <p:nvSpPr>
          <p:cNvPr id="118" name="Oval 117">
            <a:extLst>
              <a:ext uri="{FF2B5EF4-FFF2-40B4-BE49-F238E27FC236}">
                <a16:creationId xmlns:a16="http://schemas.microsoft.com/office/drawing/2014/main" id="{F3DD2C2C-57DD-1330-3DDE-4F83FA7F6529}"/>
              </a:ext>
            </a:extLst>
          </p:cNvPr>
          <p:cNvSpPr/>
          <p:nvPr/>
        </p:nvSpPr>
        <p:spPr>
          <a:xfrm>
            <a:off x="7092208" y="5165946"/>
            <a:ext cx="569545" cy="5695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pic>
        <p:nvPicPr>
          <p:cNvPr id="119" name="Graphic 118" descr="Money outline">
            <a:extLst>
              <a:ext uri="{FF2B5EF4-FFF2-40B4-BE49-F238E27FC236}">
                <a16:creationId xmlns:a16="http://schemas.microsoft.com/office/drawing/2014/main" id="{9D3ED6A2-B8CE-84FE-4A04-AF5DB78F0097}"/>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7137239" y="5210977"/>
            <a:ext cx="479482" cy="479482"/>
          </a:xfrm>
          <a:prstGeom prst="rect">
            <a:avLst/>
          </a:prstGeom>
        </p:spPr>
      </p:pic>
      <p:sp>
        <p:nvSpPr>
          <p:cNvPr id="120" name="Rectangle: Rounded Corners 119">
            <a:extLst>
              <a:ext uri="{FF2B5EF4-FFF2-40B4-BE49-F238E27FC236}">
                <a16:creationId xmlns:a16="http://schemas.microsoft.com/office/drawing/2014/main" id="{986372BE-D314-705F-F17A-9115362F1BD8}"/>
              </a:ext>
            </a:extLst>
          </p:cNvPr>
          <p:cNvSpPr/>
          <p:nvPr/>
        </p:nvSpPr>
        <p:spPr>
          <a:xfrm>
            <a:off x="5205599" y="5248912"/>
            <a:ext cx="1697594" cy="555721"/>
          </a:xfrm>
          <a:prstGeom prst="roundRect">
            <a:avLst>
              <a:gd name="adj" fmla="val 5081"/>
            </a:avLst>
          </a:prstGeom>
          <a:solidFill>
            <a:srgbClr val="B6CF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noProof="0" dirty="0">
                <a:solidFill>
                  <a:schemeClr val="tx1"/>
                </a:solidFill>
              </a:rPr>
              <a:t>Revenue growth</a:t>
            </a:r>
          </a:p>
        </p:txBody>
      </p:sp>
      <p:sp>
        <p:nvSpPr>
          <p:cNvPr id="121" name="Rectangle: Rounded Corners 120">
            <a:extLst>
              <a:ext uri="{FF2B5EF4-FFF2-40B4-BE49-F238E27FC236}">
                <a16:creationId xmlns:a16="http://schemas.microsoft.com/office/drawing/2014/main" id="{1E04580C-3475-9D90-5065-7C8FA8BCDA58}"/>
              </a:ext>
            </a:extLst>
          </p:cNvPr>
          <p:cNvSpPr/>
          <p:nvPr/>
        </p:nvSpPr>
        <p:spPr>
          <a:xfrm>
            <a:off x="7856926" y="5235088"/>
            <a:ext cx="1697594" cy="569545"/>
          </a:xfrm>
          <a:prstGeom prst="roundRect">
            <a:avLst>
              <a:gd name="adj" fmla="val 5081"/>
            </a:avLst>
          </a:prstGeom>
          <a:solidFill>
            <a:srgbClr val="FFBF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noProof="0" dirty="0">
                <a:solidFill>
                  <a:schemeClr val="tx1"/>
                </a:solidFill>
              </a:rPr>
              <a:t>High costs and budget concerns</a:t>
            </a:r>
          </a:p>
        </p:txBody>
      </p:sp>
    </p:spTree>
    <p:extLst>
      <p:ext uri="{BB962C8B-B14F-4D97-AF65-F5344CB8AC3E}">
        <p14:creationId xmlns:p14="http://schemas.microsoft.com/office/powerpoint/2010/main" val="1339590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C576-FD09-5EEE-7A84-2C4D58A5560B}"/>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A2CBC3B-6422-DA4A-5121-9C510C259F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8" name="think-cell data - do not delete" hidden="1">
                        <a:extLst>
                          <a:ext uri="{FF2B5EF4-FFF2-40B4-BE49-F238E27FC236}">
                            <a16:creationId xmlns:a16="http://schemas.microsoft.com/office/drawing/2014/main" id="{2A2CBC3B-6422-DA4A-5121-9C510C259F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9">
            <a:extLst>
              <a:ext uri="{FF2B5EF4-FFF2-40B4-BE49-F238E27FC236}">
                <a16:creationId xmlns:a16="http://schemas.microsoft.com/office/drawing/2014/main" id="{78A7EC6A-B7B5-7457-5CB6-41B041182EB3}"/>
              </a:ext>
            </a:extLst>
          </p:cNvPr>
          <p:cNvGraphicFramePr>
            <a:graphicFrameLocks noGrp="1"/>
          </p:cNvGraphicFramePr>
          <p:nvPr>
            <p:ph type="tbl" sz="quarter" idx="13"/>
            <p:extLst>
              <p:ext uri="{D42A27DB-BD31-4B8C-83A1-F6EECF244321}">
                <p14:modId xmlns:p14="http://schemas.microsoft.com/office/powerpoint/2010/main" val="2510610183"/>
              </p:ext>
            </p:extLst>
          </p:nvPr>
        </p:nvGraphicFramePr>
        <p:xfrm>
          <a:off x="452438" y="1677988"/>
          <a:ext cx="9001124" cy="3364168"/>
        </p:xfrm>
        <a:graphic>
          <a:graphicData uri="http://schemas.openxmlformats.org/drawingml/2006/table">
            <a:tbl>
              <a:tblPr firstRow="1" bandRow="1">
                <a:tableStyleId>{5C22544A-7EE6-4342-B048-85BDC9FD1C3A}</a:tableStyleId>
              </a:tblPr>
              <a:tblGrid>
                <a:gridCol w="1129474">
                  <a:extLst>
                    <a:ext uri="{9D8B030D-6E8A-4147-A177-3AD203B41FA5}">
                      <a16:colId xmlns:a16="http://schemas.microsoft.com/office/drawing/2014/main" val="4244185443"/>
                    </a:ext>
                  </a:extLst>
                </a:gridCol>
                <a:gridCol w="7871650">
                  <a:extLst>
                    <a:ext uri="{9D8B030D-6E8A-4147-A177-3AD203B41FA5}">
                      <a16:colId xmlns:a16="http://schemas.microsoft.com/office/drawing/2014/main" val="3385407711"/>
                    </a:ext>
                  </a:extLst>
                </a:gridCol>
              </a:tblGrid>
              <a:tr h="165396">
                <a:tc>
                  <a:txBody>
                    <a:bodyPr/>
                    <a:lstStyle/>
                    <a:p>
                      <a:r>
                        <a:rPr lang="en-GB" noProof="0" dirty="0"/>
                        <a:t>Revenue type</a:t>
                      </a:r>
                    </a:p>
                  </a:txBody>
                  <a:tcPr anchor="ctr"/>
                </a:tc>
                <a:tc>
                  <a:txBody>
                    <a:bodyPr/>
                    <a:lstStyle/>
                    <a:p>
                      <a:r>
                        <a:rPr lang="en-GB" noProof="0" dirty="0"/>
                        <a:t>Definition</a:t>
                      </a:r>
                    </a:p>
                  </a:txBody>
                  <a:tcPr anchor="ctr"/>
                </a:tc>
                <a:extLst>
                  <a:ext uri="{0D108BD9-81ED-4DB2-BD59-A6C34878D82A}">
                    <a16:rowId xmlns:a16="http://schemas.microsoft.com/office/drawing/2014/main" val="2493624197"/>
                  </a:ext>
                </a:extLst>
              </a:tr>
              <a:tr h="607208">
                <a:tc>
                  <a:txBody>
                    <a:bodyPr/>
                    <a:lstStyle/>
                    <a:p>
                      <a:r>
                        <a:rPr lang="en-GB" noProof="0" dirty="0"/>
                        <a:t>Professional services</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Professional services revenue includes all software-related service revenue that is not explicitly tied to software products. This includes revenue from hosted/cloud, outsourced operations and systems integration and other services. These definitions include all the professional services that we previously covered, but we have adjusted the definitions of particular areas to embrace cloud as a way to provide hosted IT services and to reduce the number of distinct sub-segments for professional services. </a:t>
                      </a:r>
                    </a:p>
                  </a:txBody>
                  <a:tcPr marL="72000" marR="72000" marT="72020" marB="72020" anchor="ctr" horzOverflow="overflow"/>
                </a:tc>
                <a:extLst>
                  <a:ext uri="{0D108BD9-81ED-4DB2-BD59-A6C34878D82A}">
                    <a16:rowId xmlns:a16="http://schemas.microsoft.com/office/drawing/2014/main" val="1889248463"/>
                  </a:ext>
                </a:extLst>
              </a:tr>
              <a:tr h="607208">
                <a:tc>
                  <a:txBody>
                    <a:bodyPr/>
                    <a:lstStyle/>
                    <a:p>
                      <a:r>
                        <a:rPr lang="en-GB" noProof="0" dirty="0"/>
                        <a:t>Hosted/cloud</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Revenue from hosted/cloud delivery services includes that that is attributed to the vendor that hosts the product for the operator. The product can be supplied by the vendor using its own or third-party infrastructure. The product can be delivered through a private traditional or cloud-based site, or on a public cloud.</a:t>
                      </a:r>
                    </a:p>
                  </a:txBody>
                  <a:tcPr marL="72000" marR="72000" marT="72020" marB="72020" anchor="ctr" horzOverflow="overflow"/>
                </a:tc>
                <a:extLst>
                  <a:ext uri="{0D108BD9-81ED-4DB2-BD59-A6C34878D82A}">
                    <a16:rowId xmlns:a16="http://schemas.microsoft.com/office/drawing/2014/main" val="488332780"/>
                  </a:ext>
                </a:extLst>
              </a:tr>
              <a:tr h="607208">
                <a:tc>
                  <a:txBody>
                    <a:bodyPr/>
                    <a:lstStyle/>
                    <a:p>
                      <a:r>
                        <a:rPr lang="en-GB" noProof="0" dirty="0"/>
                        <a:t>Outsourced operations</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This category accounts for revenue that is associated with managing systems for telecoms operators. It includes business process outsourcing (BPO). This category also includes revenue generated from outsourced operations that are professional or specialist services provided by external suppliers’ human resources to operate and maintain an operator’s assets, which can include all related operational responsibilities. This involves the transfer of operations from an operator to external suppliers. In this scenario, the assets (systems and software) are owned by the operator and reside in the operator’s environment, and the supplier manages the network from an operator co-located site or other local or regional (for example, regional NOC) site. It includes responsibility for onsite operations and related activities in a particular country or region.</a:t>
                      </a:r>
                    </a:p>
                  </a:txBody>
                  <a:tcPr marL="72000" marR="72000" marT="72020" marB="72020" anchor="ctr" horzOverflow="overflow"/>
                </a:tc>
                <a:extLst>
                  <a:ext uri="{0D108BD9-81ED-4DB2-BD59-A6C34878D82A}">
                    <a16:rowId xmlns:a16="http://schemas.microsoft.com/office/drawing/2014/main" val="4003944561"/>
                  </a:ext>
                </a:extLst>
              </a:tr>
              <a:tr h="607208">
                <a:tc>
                  <a:txBody>
                    <a:bodyPr/>
                    <a:lstStyle/>
                    <a:p>
                      <a:r>
                        <a:rPr lang="en-GB" noProof="0" dirty="0"/>
                        <a:t>Systems integration and other professional services</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This category covers all new development that is carried out uniquely for the operator. This includes business consulting, design consulting, custom development and systems integration. Overall, systems integration accounts for the largest proportion of professional services, although any of the other areas may be the focus in any given deal. </a:t>
                      </a:r>
                    </a:p>
                  </a:txBody>
                  <a:tcPr marL="72000" marR="72000" marT="72020" marB="72020" anchor="ctr" horzOverflow="overflow"/>
                </a:tc>
                <a:extLst>
                  <a:ext uri="{0D108BD9-81ED-4DB2-BD59-A6C34878D82A}">
                    <a16:rowId xmlns:a16="http://schemas.microsoft.com/office/drawing/2014/main" val="3277935235"/>
                  </a:ext>
                </a:extLst>
              </a:tr>
            </a:tbl>
          </a:graphicData>
        </a:graphic>
      </p:graphicFrame>
      <p:sp>
        <p:nvSpPr>
          <p:cNvPr id="4" name="Text Placeholder 3">
            <a:extLst>
              <a:ext uri="{FF2B5EF4-FFF2-40B4-BE49-F238E27FC236}">
                <a16:creationId xmlns:a16="http://schemas.microsoft.com/office/drawing/2014/main" id="{166C4607-5D9C-640A-1B11-AA82C2CB0C98}"/>
              </a:ext>
            </a:extLst>
          </p:cNvPr>
          <p:cNvSpPr>
            <a:spLocks noGrp="1"/>
          </p:cNvSpPr>
          <p:nvPr>
            <p:ph type="body" sz="quarter" idx="16"/>
          </p:nvPr>
        </p:nvSpPr>
        <p:spPr/>
        <p:txBody>
          <a:bodyPr/>
          <a:lstStyle/>
          <a:p>
            <a:r>
              <a:rPr lang="en-GB" noProof="0" dirty="0"/>
              <a:t>Figure 46a: Definitions of professional services revenue and its sub-categories</a:t>
            </a:r>
          </a:p>
        </p:txBody>
      </p:sp>
      <p:sp>
        <p:nvSpPr>
          <p:cNvPr id="5" name="Slide Number Placeholder 4">
            <a:extLst>
              <a:ext uri="{FF2B5EF4-FFF2-40B4-BE49-F238E27FC236}">
                <a16:creationId xmlns:a16="http://schemas.microsoft.com/office/drawing/2014/main" id="{4996F06E-5E09-EF85-2663-B86099AF5F00}"/>
              </a:ext>
            </a:extLst>
          </p:cNvPr>
          <p:cNvSpPr>
            <a:spLocks noGrp="1"/>
          </p:cNvSpPr>
          <p:nvPr>
            <p:ph type="sldNum" sz="quarter" idx="4"/>
          </p:nvPr>
        </p:nvSpPr>
        <p:spPr/>
        <p:txBody>
          <a:bodyPr/>
          <a:lstStyle/>
          <a:p>
            <a:fld id="{E78626B2-E168-480E-BAE6-B60060C6AB83}" type="slidenum">
              <a:rPr lang="en-GB" noProof="0" smtClean="0"/>
              <a:pPr/>
              <a:t>50</a:t>
            </a:fld>
            <a:endParaRPr lang="en-GB" noProof="0" dirty="0"/>
          </a:p>
        </p:txBody>
      </p:sp>
      <p:sp>
        <p:nvSpPr>
          <p:cNvPr id="6" name="Title 5">
            <a:extLst>
              <a:ext uri="{FF2B5EF4-FFF2-40B4-BE49-F238E27FC236}">
                <a16:creationId xmlns:a16="http://schemas.microsoft.com/office/drawing/2014/main" id="{4FC9153A-1B72-5BFD-9AD4-20CBA47DAE45}"/>
              </a:ext>
            </a:extLst>
          </p:cNvPr>
          <p:cNvSpPr>
            <a:spLocks noGrp="1"/>
          </p:cNvSpPr>
          <p:nvPr>
            <p:ph type="title"/>
          </p:nvPr>
        </p:nvSpPr>
        <p:spPr/>
        <p:txBody>
          <a:bodyPr vert="horz"/>
          <a:lstStyle/>
          <a:p>
            <a:r>
              <a:rPr lang="en-GB" noProof="0" dirty="0">
                <a:solidFill>
                  <a:schemeClr val="tx2"/>
                </a:solidFill>
              </a:rPr>
              <a:t>Definitions: professional services [1/3]</a:t>
            </a:r>
          </a:p>
        </p:txBody>
      </p:sp>
    </p:spTree>
    <p:extLst>
      <p:ext uri="{BB962C8B-B14F-4D97-AF65-F5344CB8AC3E}">
        <p14:creationId xmlns:p14="http://schemas.microsoft.com/office/powerpoint/2010/main" val="465438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1A0D-223C-767A-52A4-EE3C6071D716}"/>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40D87ED-4FD9-E78C-E4CC-4102287A8D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8" name="think-cell data - do not delete" hidden="1">
                        <a:extLst>
                          <a:ext uri="{FF2B5EF4-FFF2-40B4-BE49-F238E27FC236}">
                            <a16:creationId xmlns:a16="http://schemas.microsoft.com/office/drawing/2014/main" id="{540D87ED-4FD9-E78C-E4CC-4102287A8D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9">
            <a:extLst>
              <a:ext uri="{FF2B5EF4-FFF2-40B4-BE49-F238E27FC236}">
                <a16:creationId xmlns:a16="http://schemas.microsoft.com/office/drawing/2014/main" id="{231A5B70-0C5A-EB12-54F6-28E6DD409754}"/>
              </a:ext>
            </a:extLst>
          </p:cNvPr>
          <p:cNvGraphicFramePr>
            <a:graphicFrameLocks noGrp="1"/>
          </p:cNvGraphicFramePr>
          <p:nvPr>
            <p:ph type="tbl" sz="quarter" idx="13"/>
            <p:extLst>
              <p:ext uri="{D42A27DB-BD31-4B8C-83A1-F6EECF244321}">
                <p14:modId xmlns:p14="http://schemas.microsoft.com/office/powerpoint/2010/main" val="3342150901"/>
              </p:ext>
            </p:extLst>
          </p:nvPr>
        </p:nvGraphicFramePr>
        <p:xfrm>
          <a:off x="452438" y="1677988"/>
          <a:ext cx="9001124" cy="4087920"/>
        </p:xfrm>
        <a:graphic>
          <a:graphicData uri="http://schemas.openxmlformats.org/drawingml/2006/table">
            <a:tbl>
              <a:tblPr firstRow="1" bandRow="1">
                <a:tableStyleId>{5C22544A-7EE6-4342-B048-85BDC9FD1C3A}</a:tableStyleId>
              </a:tblPr>
              <a:tblGrid>
                <a:gridCol w="1129474">
                  <a:extLst>
                    <a:ext uri="{9D8B030D-6E8A-4147-A177-3AD203B41FA5}">
                      <a16:colId xmlns:a16="http://schemas.microsoft.com/office/drawing/2014/main" val="4244185443"/>
                    </a:ext>
                  </a:extLst>
                </a:gridCol>
                <a:gridCol w="1170432">
                  <a:extLst>
                    <a:ext uri="{9D8B030D-6E8A-4147-A177-3AD203B41FA5}">
                      <a16:colId xmlns:a16="http://schemas.microsoft.com/office/drawing/2014/main" val="3385407711"/>
                    </a:ext>
                  </a:extLst>
                </a:gridCol>
                <a:gridCol w="6701218">
                  <a:extLst>
                    <a:ext uri="{9D8B030D-6E8A-4147-A177-3AD203B41FA5}">
                      <a16:colId xmlns:a16="http://schemas.microsoft.com/office/drawing/2014/main" val="2587716866"/>
                    </a:ext>
                  </a:extLst>
                </a:gridCol>
              </a:tblGrid>
              <a:tr h="162262">
                <a:tc>
                  <a:txBody>
                    <a:bodyPr/>
                    <a:lstStyle/>
                    <a:p>
                      <a:r>
                        <a:rPr lang="en-GB" noProof="0" dirty="0"/>
                        <a:t>Revenue type</a:t>
                      </a:r>
                    </a:p>
                  </a:txBody>
                  <a:tcPr anchor="ctr"/>
                </a:tc>
                <a:tc gridSpan="2">
                  <a:txBody>
                    <a:bodyPr/>
                    <a:lstStyle/>
                    <a:p>
                      <a:r>
                        <a:rPr lang="en-GB" noProof="0" dirty="0"/>
                        <a:t>Definition</a:t>
                      </a:r>
                    </a:p>
                  </a:txBody>
                  <a:tcPr anchor="ctr"/>
                </a:tc>
                <a:tc hMerge="1">
                  <a:txBody>
                    <a:bodyPr/>
                    <a:lstStyle/>
                    <a:p>
                      <a:endParaRPr lang="en-GB"/>
                    </a:p>
                  </a:txBody>
                  <a:tcPr/>
                </a:tc>
                <a:extLst>
                  <a:ext uri="{0D108BD9-81ED-4DB2-BD59-A6C34878D82A}">
                    <a16:rowId xmlns:a16="http://schemas.microsoft.com/office/drawing/2014/main" val="2493624197"/>
                  </a:ext>
                </a:extLst>
              </a:tr>
              <a:tr h="1853683">
                <a:tc rowSpan="2">
                  <a:txBody>
                    <a:bodyPr/>
                    <a:lstStyle/>
                    <a:p>
                      <a:r>
                        <a:rPr lang="en-GB" noProof="0" dirty="0">
                          <a:latin typeface="+mj-lt"/>
                        </a:rPr>
                        <a:t>Systems integration and other professional services</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Systems integration</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Systems integration concerns the services required to manage and deliver major telecoms software projects in the OSS, BSS, NFV/SDN software and other applications areas to meet operators’ specific requirements. These are services that go beyond the boundaries of a single product or suite (such items are covered in the product-related services segment) and involve other systems in the operator environment in order to meet the project’s requirements. This category includes, but is not limited to:</a:t>
                      </a:r>
                    </a:p>
                    <a:p>
                      <a:pPr marL="176400" marR="0" lvl="1" indent="-176400" algn="l" defTabSz="914400" rtl="0" eaLnBrk="1" fontAlgn="base" latinLnBrk="0" hangingPunct="1">
                        <a:lnSpc>
                          <a:spcPct val="100000"/>
                        </a:lnSpc>
                        <a:spcBef>
                          <a:spcPts val="200"/>
                        </a:spcBef>
                        <a:spcAft>
                          <a:spcPts val="200"/>
                        </a:spcAft>
                        <a:buClrTx/>
                        <a:buSzPct val="110000"/>
                        <a:buFont typeface="Franklin Gothic Book" panose="020B0503020102020204" pitchFamily="34" charset="0"/>
                        <a:buChar char="•"/>
                        <a:tabLst/>
                      </a:pPr>
                      <a:r>
                        <a:rPr kumimoji="0" lang="en-GB" sz="1000" b="0" i="0" u="none" strike="noStrike" cap="none" normalizeH="0" baseline="0" noProof="0" dirty="0">
                          <a:ln>
                            <a:noFill/>
                          </a:ln>
                          <a:solidFill>
                            <a:schemeClr val="tx1"/>
                          </a:solidFill>
                          <a:effectLst/>
                          <a:latin typeface="+mj-lt"/>
                          <a:ea typeface="MS PGothic" pitchFamily="34" charset="-128"/>
                        </a:rPr>
                        <a:t>integration with third-party (other vendor or proprietary) data sources, systems and interfaces, including VNF onboarding and data analytics/AI-driven automation applications</a:t>
                      </a:r>
                    </a:p>
                    <a:p>
                      <a:pPr marL="176400" marR="0" lvl="1" indent="-176400" algn="l" defTabSz="914400" rtl="0" eaLnBrk="1" fontAlgn="base" latinLnBrk="0" hangingPunct="1">
                        <a:lnSpc>
                          <a:spcPct val="100000"/>
                        </a:lnSpc>
                        <a:spcBef>
                          <a:spcPts val="200"/>
                        </a:spcBef>
                        <a:spcAft>
                          <a:spcPts val="200"/>
                        </a:spcAft>
                        <a:buClrTx/>
                        <a:buSzPct val="110000"/>
                        <a:buFont typeface="Franklin Gothic Book" panose="020B0503020102020204" pitchFamily="34" charset="0"/>
                        <a:buChar char="•"/>
                        <a:tabLst/>
                      </a:pPr>
                      <a:r>
                        <a:rPr kumimoji="0" lang="en-GB" sz="1000" b="0" i="0" u="none" strike="noStrike" cap="none" normalizeH="0" baseline="0" noProof="0" dirty="0">
                          <a:ln>
                            <a:noFill/>
                          </a:ln>
                          <a:solidFill>
                            <a:schemeClr val="tx1"/>
                          </a:solidFill>
                          <a:effectLst/>
                          <a:latin typeface="+mj-lt"/>
                          <a:ea typeface="MS PGothic" pitchFamily="34" charset="-128"/>
                        </a:rPr>
                        <a:t>data loading and migration</a:t>
                      </a:r>
                    </a:p>
                    <a:p>
                      <a:pPr marL="176400" marR="0" lvl="1" indent="-176400" algn="l" defTabSz="914400" rtl="0" eaLnBrk="1" fontAlgn="base" latinLnBrk="0" hangingPunct="1">
                        <a:lnSpc>
                          <a:spcPct val="100000"/>
                        </a:lnSpc>
                        <a:spcBef>
                          <a:spcPts val="200"/>
                        </a:spcBef>
                        <a:spcAft>
                          <a:spcPts val="200"/>
                        </a:spcAft>
                        <a:buClrTx/>
                        <a:buSzPct val="110000"/>
                        <a:buFont typeface="Franklin Gothic Book" panose="020B0503020102020204" pitchFamily="34" charset="0"/>
                        <a:buChar char="•"/>
                        <a:tabLst/>
                      </a:pPr>
                      <a:r>
                        <a:rPr kumimoji="0" lang="en-GB" sz="1000" b="0" i="0" u="none" strike="noStrike" cap="none" normalizeH="0" baseline="0" noProof="0" dirty="0">
                          <a:ln>
                            <a:noFill/>
                          </a:ln>
                          <a:solidFill>
                            <a:schemeClr val="tx1"/>
                          </a:solidFill>
                          <a:effectLst/>
                          <a:latin typeface="+mj-lt"/>
                          <a:ea typeface="MS PGothic" pitchFamily="34" charset="-128"/>
                        </a:rPr>
                        <a:t>customisation and configurations of software extensions and modules (without coding) to provide customised software features and capabilities, such as network equipment adapters, point-to-point interfaces and enterprise application integration (EAI)</a:t>
                      </a:r>
                    </a:p>
                    <a:p>
                      <a:pPr marL="176400" marR="0" lvl="1" indent="-176400" algn="l" defTabSz="914400" rtl="0" eaLnBrk="1" fontAlgn="base" latinLnBrk="0" hangingPunct="1">
                        <a:lnSpc>
                          <a:spcPct val="100000"/>
                        </a:lnSpc>
                        <a:spcBef>
                          <a:spcPts val="200"/>
                        </a:spcBef>
                        <a:spcAft>
                          <a:spcPts val="200"/>
                        </a:spcAft>
                        <a:buClrTx/>
                        <a:buSzPct val="110000"/>
                        <a:buFont typeface="Franklin Gothic Book" panose="020B0503020102020204" pitchFamily="34" charset="0"/>
                        <a:buChar char="•"/>
                        <a:tabLst/>
                      </a:pPr>
                      <a:r>
                        <a:rPr kumimoji="0" lang="en-GB" sz="1000" b="0" i="0" u="none" strike="noStrike" cap="none" normalizeH="0" baseline="0" noProof="0" dirty="0">
                          <a:ln>
                            <a:noFill/>
                          </a:ln>
                          <a:solidFill>
                            <a:schemeClr val="tx1"/>
                          </a:solidFill>
                          <a:effectLst/>
                          <a:latin typeface="+mj-lt"/>
                          <a:ea typeface="MS PGothic" pitchFamily="34" charset="-128"/>
                        </a:rPr>
                        <a:t>detailed requirements, technical specifications and detailed designs</a:t>
                      </a:r>
                    </a:p>
                    <a:p>
                      <a:pPr marL="176400" marR="0" lvl="1" indent="-176400" algn="l" defTabSz="914400" rtl="0" eaLnBrk="1" fontAlgn="base" latinLnBrk="0" hangingPunct="1">
                        <a:lnSpc>
                          <a:spcPct val="100000"/>
                        </a:lnSpc>
                        <a:spcBef>
                          <a:spcPts val="200"/>
                        </a:spcBef>
                        <a:spcAft>
                          <a:spcPts val="200"/>
                        </a:spcAft>
                        <a:buClrTx/>
                        <a:buSzPct val="110000"/>
                        <a:buFont typeface="Franklin Gothic Book" panose="020B0503020102020204" pitchFamily="34" charset="0"/>
                        <a:buChar char="•"/>
                        <a:tabLst/>
                      </a:pPr>
                      <a:r>
                        <a:rPr kumimoji="0" lang="en-GB" sz="1000" b="0" i="0" u="none" strike="noStrike" cap="none" normalizeH="0" baseline="0" noProof="0" dirty="0">
                          <a:ln>
                            <a:noFill/>
                          </a:ln>
                          <a:solidFill>
                            <a:schemeClr val="tx1"/>
                          </a:solidFill>
                          <a:effectLst/>
                          <a:latin typeface="+mj-lt"/>
                          <a:ea typeface="MS PGothic" pitchFamily="34" charset="-128"/>
                        </a:rPr>
                        <a:t>integration testing, not normal unit and functional system testing, such as for the integration of open multi-vendor components into a full stack solution (for example for open RAN implementations)</a:t>
                      </a:r>
                    </a:p>
                    <a:p>
                      <a:pPr marL="176400" marR="0" lvl="1" indent="-176400" algn="l" defTabSz="914400" rtl="0" eaLnBrk="1" fontAlgn="base" latinLnBrk="0" hangingPunct="1">
                        <a:lnSpc>
                          <a:spcPct val="100000"/>
                        </a:lnSpc>
                        <a:spcBef>
                          <a:spcPts val="200"/>
                        </a:spcBef>
                        <a:spcAft>
                          <a:spcPts val="200"/>
                        </a:spcAft>
                        <a:buClrTx/>
                        <a:buSzPct val="110000"/>
                        <a:buFont typeface="Franklin Gothic Book" panose="020B0503020102020204" pitchFamily="34" charset="0"/>
                        <a:buChar char="•"/>
                        <a:tabLst/>
                      </a:pPr>
                      <a:r>
                        <a:rPr kumimoji="0" lang="en-GB" sz="1000" b="0" i="0" u="none" strike="noStrike" cap="none" normalizeH="0" baseline="0" noProof="0" dirty="0">
                          <a:ln>
                            <a:noFill/>
                          </a:ln>
                          <a:solidFill>
                            <a:schemeClr val="tx1"/>
                          </a:solidFill>
                          <a:effectLst/>
                          <a:latin typeface="+mj-lt"/>
                          <a:ea typeface="MS PGothic" pitchFamily="34" charset="-128"/>
                        </a:rPr>
                        <a:t>project management services.</a:t>
                      </a: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Services related to third-party products (not owned by the supplier) are included in this systems integration sub-category.</a:t>
                      </a:r>
                    </a:p>
                  </a:txBody>
                  <a:tcPr marL="72000" marR="72000" marT="72020" marB="72020" anchor="ctr" horzOverflow="overflow"/>
                </a:tc>
                <a:extLst>
                  <a:ext uri="{0D108BD9-81ED-4DB2-BD59-A6C34878D82A}">
                    <a16:rowId xmlns:a16="http://schemas.microsoft.com/office/drawing/2014/main" val="3277935235"/>
                  </a:ext>
                </a:extLst>
              </a:tr>
              <a:tr h="704331">
                <a:tc vMerge="1">
                  <a:txBody>
                    <a:bodyPr/>
                    <a:lstStyle/>
                    <a:p>
                      <a:endParaRPr lang="en-GB" dirty="0"/>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Business consulting</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noProof="0" dirty="0">
                          <a:ln>
                            <a:noFill/>
                          </a:ln>
                          <a:solidFill>
                            <a:schemeClr val="tx1"/>
                          </a:solidFill>
                          <a:effectLst/>
                          <a:latin typeface="+mj-lt"/>
                          <a:ea typeface="MS PGothic" pitchFamily="34" charset="-128"/>
                        </a:rPr>
                        <a:t>Business consulting describes advisory services in the areas of business process, workflows, organisation issues and strategic planning, such as how to enter a market or how to package a service. This includes, but is not limited to transformational strategy, business case development and ROI modelling, business process re-engineering and optimisation, organisation restructuring, optimisation and change management, assisting operators to develop new products and services to deliver to their subscribers (ranging from tariffs to value-added services), go-to-market strategies, regulatory compliance review and reporting requirements and marketing and campaign strategies.</a:t>
                      </a:r>
                    </a:p>
                  </a:txBody>
                  <a:tcPr marL="72000" marR="72000" marT="72020" marB="72020" horzOverflow="overflow"/>
                </a:tc>
                <a:extLst>
                  <a:ext uri="{0D108BD9-81ED-4DB2-BD59-A6C34878D82A}">
                    <a16:rowId xmlns:a16="http://schemas.microsoft.com/office/drawing/2014/main" val="2131142707"/>
                  </a:ext>
                </a:extLst>
              </a:tr>
            </a:tbl>
          </a:graphicData>
        </a:graphic>
      </p:graphicFrame>
      <p:sp>
        <p:nvSpPr>
          <p:cNvPr id="4" name="Text Placeholder 3">
            <a:extLst>
              <a:ext uri="{FF2B5EF4-FFF2-40B4-BE49-F238E27FC236}">
                <a16:creationId xmlns:a16="http://schemas.microsoft.com/office/drawing/2014/main" id="{6B713A13-4CB5-2772-0155-EA195D677E23}"/>
              </a:ext>
            </a:extLst>
          </p:cNvPr>
          <p:cNvSpPr>
            <a:spLocks noGrp="1"/>
          </p:cNvSpPr>
          <p:nvPr>
            <p:ph type="body" sz="quarter" idx="16"/>
          </p:nvPr>
        </p:nvSpPr>
        <p:spPr/>
        <p:txBody>
          <a:bodyPr/>
          <a:lstStyle/>
          <a:p>
            <a:r>
              <a:rPr lang="en-GB" noProof="0" dirty="0"/>
              <a:t>Figure 46b: Definitions of professional services revenue and its sub-categories</a:t>
            </a:r>
          </a:p>
        </p:txBody>
      </p:sp>
      <p:sp>
        <p:nvSpPr>
          <p:cNvPr id="5" name="Slide Number Placeholder 4">
            <a:extLst>
              <a:ext uri="{FF2B5EF4-FFF2-40B4-BE49-F238E27FC236}">
                <a16:creationId xmlns:a16="http://schemas.microsoft.com/office/drawing/2014/main" id="{FBA9D841-6D18-6CE6-84B7-22D66508973A}"/>
              </a:ext>
            </a:extLst>
          </p:cNvPr>
          <p:cNvSpPr>
            <a:spLocks noGrp="1"/>
          </p:cNvSpPr>
          <p:nvPr>
            <p:ph type="sldNum" sz="quarter" idx="4"/>
          </p:nvPr>
        </p:nvSpPr>
        <p:spPr/>
        <p:txBody>
          <a:bodyPr/>
          <a:lstStyle/>
          <a:p>
            <a:fld id="{E78626B2-E168-480E-BAE6-B60060C6AB83}" type="slidenum">
              <a:rPr lang="en-GB" noProof="0" smtClean="0"/>
              <a:pPr/>
              <a:t>51</a:t>
            </a:fld>
            <a:endParaRPr lang="en-GB" noProof="0" dirty="0"/>
          </a:p>
        </p:txBody>
      </p:sp>
      <p:sp>
        <p:nvSpPr>
          <p:cNvPr id="6" name="Title 5">
            <a:extLst>
              <a:ext uri="{FF2B5EF4-FFF2-40B4-BE49-F238E27FC236}">
                <a16:creationId xmlns:a16="http://schemas.microsoft.com/office/drawing/2014/main" id="{9154F08D-8CDC-0C90-C163-ADC6B789638B}"/>
              </a:ext>
            </a:extLst>
          </p:cNvPr>
          <p:cNvSpPr>
            <a:spLocks noGrp="1"/>
          </p:cNvSpPr>
          <p:nvPr>
            <p:ph type="title"/>
          </p:nvPr>
        </p:nvSpPr>
        <p:spPr/>
        <p:txBody>
          <a:bodyPr vert="horz"/>
          <a:lstStyle/>
          <a:p>
            <a:r>
              <a:rPr lang="en-GB" noProof="0" dirty="0">
                <a:solidFill>
                  <a:schemeClr val="tx2"/>
                </a:solidFill>
              </a:rPr>
              <a:t>Definitions: professional services [2/3]</a:t>
            </a:r>
          </a:p>
        </p:txBody>
      </p:sp>
    </p:spTree>
    <p:extLst>
      <p:ext uri="{BB962C8B-B14F-4D97-AF65-F5344CB8AC3E}">
        <p14:creationId xmlns:p14="http://schemas.microsoft.com/office/powerpoint/2010/main" val="4015028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71B8-1469-BD9B-C885-E0B1BCE04438}"/>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E4808CA-26BE-9028-7D49-73AC531635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8" name="think-cell data - do not delete" hidden="1">
                        <a:extLst>
                          <a:ext uri="{FF2B5EF4-FFF2-40B4-BE49-F238E27FC236}">
                            <a16:creationId xmlns:a16="http://schemas.microsoft.com/office/drawing/2014/main" id="{5E4808CA-26BE-9028-7D49-73AC531635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le Placeholder 9">
            <a:extLst>
              <a:ext uri="{FF2B5EF4-FFF2-40B4-BE49-F238E27FC236}">
                <a16:creationId xmlns:a16="http://schemas.microsoft.com/office/drawing/2014/main" id="{528D9AFC-783C-4034-7108-E393E23AA1B3}"/>
              </a:ext>
            </a:extLst>
          </p:cNvPr>
          <p:cNvGraphicFramePr>
            <a:graphicFrameLocks noGrp="1"/>
          </p:cNvGraphicFramePr>
          <p:nvPr>
            <p:ph type="tbl" sz="quarter" idx="13"/>
            <p:extLst>
              <p:ext uri="{D42A27DB-BD31-4B8C-83A1-F6EECF244321}">
                <p14:modId xmlns:p14="http://schemas.microsoft.com/office/powerpoint/2010/main" val="2527510713"/>
              </p:ext>
            </p:extLst>
          </p:nvPr>
        </p:nvGraphicFramePr>
        <p:xfrm>
          <a:off x="452438" y="1677989"/>
          <a:ext cx="9001124" cy="2665520"/>
        </p:xfrm>
        <a:graphic>
          <a:graphicData uri="http://schemas.openxmlformats.org/drawingml/2006/table">
            <a:tbl>
              <a:tblPr firstRow="1" bandRow="1">
                <a:tableStyleId>{5C22544A-7EE6-4342-B048-85BDC9FD1C3A}</a:tableStyleId>
              </a:tblPr>
              <a:tblGrid>
                <a:gridCol w="1129474">
                  <a:extLst>
                    <a:ext uri="{9D8B030D-6E8A-4147-A177-3AD203B41FA5}">
                      <a16:colId xmlns:a16="http://schemas.microsoft.com/office/drawing/2014/main" val="4244185443"/>
                    </a:ext>
                  </a:extLst>
                </a:gridCol>
                <a:gridCol w="1170432">
                  <a:extLst>
                    <a:ext uri="{9D8B030D-6E8A-4147-A177-3AD203B41FA5}">
                      <a16:colId xmlns:a16="http://schemas.microsoft.com/office/drawing/2014/main" val="3385407711"/>
                    </a:ext>
                  </a:extLst>
                </a:gridCol>
                <a:gridCol w="6701218">
                  <a:extLst>
                    <a:ext uri="{9D8B030D-6E8A-4147-A177-3AD203B41FA5}">
                      <a16:colId xmlns:a16="http://schemas.microsoft.com/office/drawing/2014/main" val="2587716866"/>
                    </a:ext>
                  </a:extLst>
                </a:gridCol>
              </a:tblGrid>
              <a:tr h="0">
                <a:tc>
                  <a:txBody>
                    <a:bodyPr/>
                    <a:lstStyle/>
                    <a:p>
                      <a:r>
                        <a:rPr lang="en-GB" noProof="0" dirty="0"/>
                        <a:t>Revenue type</a:t>
                      </a:r>
                    </a:p>
                  </a:txBody>
                  <a:tcPr anchor="ctr"/>
                </a:tc>
                <a:tc gridSpan="2">
                  <a:txBody>
                    <a:bodyPr/>
                    <a:lstStyle/>
                    <a:p>
                      <a:r>
                        <a:rPr lang="en-GB" noProof="0" dirty="0"/>
                        <a:t>Definition</a:t>
                      </a:r>
                    </a:p>
                  </a:txBody>
                  <a:tcPr anchor="ctr"/>
                </a:tc>
                <a:tc hMerge="1">
                  <a:txBody>
                    <a:bodyPr/>
                    <a:lstStyle/>
                    <a:p>
                      <a:endParaRPr lang="en-GB"/>
                    </a:p>
                  </a:txBody>
                  <a:tcPr/>
                </a:tc>
                <a:extLst>
                  <a:ext uri="{0D108BD9-81ED-4DB2-BD59-A6C34878D82A}">
                    <a16:rowId xmlns:a16="http://schemas.microsoft.com/office/drawing/2014/main" val="2493624197"/>
                  </a:ext>
                </a:extLst>
              </a:tr>
              <a:tr h="591717">
                <a:tc rowSpan="2">
                  <a:txBody>
                    <a:bodyPr/>
                    <a:lstStyle/>
                    <a:p>
                      <a:r>
                        <a:rPr lang="en-GB" noProof="0" dirty="0">
                          <a:latin typeface="+mj-lt"/>
                        </a:rPr>
                        <a:t>Systems integration and other professional services</a:t>
                      </a:r>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Design consulting </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Design consulting describes the provision of advisory design services prior to the implementation of a telecoms network, software and/or system in such areas as OSS, BSS and virtualised network or cloud architecture, automation, network planning and optimisation and data or information models. These services typically contribute towards developing requirements for procuring the systems and software needed. This category includes, but is not limited to, network planning and optimisation designs for both fixed and mobile networks and their transition to virtual/hybrid networks, OSS, BSS, cloud and data analytics platforms, and integrated architectural design, developing technical requirement for tender documents, high-level migration plans and </a:t>
                      </a:r>
                      <a:r>
                        <a:rPr kumimoji="0" lang="en-GB" sz="1000" b="0" i="0" u="none" strike="noStrike" cap="none" normalizeH="0" baseline="0" noProof="0" dirty="0" err="1">
                          <a:ln>
                            <a:noFill/>
                          </a:ln>
                          <a:solidFill>
                            <a:schemeClr val="tx1"/>
                          </a:solidFill>
                          <a:effectLst/>
                          <a:latin typeface="+mj-lt"/>
                          <a:ea typeface="MS PGothic" pitchFamily="34" charset="-128"/>
                        </a:rPr>
                        <a:t>roadmapping</a:t>
                      </a:r>
                      <a:r>
                        <a:rPr kumimoji="0" lang="en-GB" sz="1000" b="0" i="0" u="none" strike="noStrike" cap="none" normalizeH="0" baseline="0" noProof="0" dirty="0">
                          <a:ln>
                            <a:noFill/>
                          </a:ln>
                          <a:solidFill>
                            <a:schemeClr val="tx1"/>
                          </a:solidFill>
                          <a:effectLst/>
                          <a:latin typeface="+mj-lt"/>
                          <a:ea typeface="MS PGothic" pitchFamily="34" charset="-128"/>
                        </a:rPr>
                        <a:t>, analysis of established systems, data modelling, high-level interface definitions and designs.</a:t>
                      </a:r>
                    </a:p>
                  </a:txBody>
                  <a:tcPr marL="72000" marR="72000" marT="72020" marB="72020" anchor="ctr" horzOverflow="overflow"/>
                </a:tc>
                <a:extLst>
                  <a:ext uri="{0D108BD9-81ED-4DB2-BD59-A6C34878D82A}">
                    <a16:rowId xmlns:a16="http://schemas.microsoft.com/office/drawing/2014/main" val="3277935235"/>
                  </a:ext>
                </a:extLst>
              </a:tr>
              <a:tr h="386514">
                <a:tc vMerge="1">
                  <a:txBody>
                    <a:bodyPr/>
                    <a:lstStyle/>
                    <a:p>
                      <a:endParaRPr lang="en-GB" dirty="0"/>
                    </a:p>
                  </a:txBody>
                  <a:tcPr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noProof="0" dirty="0">
                          <a:ln>
                            <a:noFill/>
                          </a:ln>
                          <a:solidFill>
                            <a:schemeClr val="tx1"/>
                          </a:solidFill>
                          <a:effectLst/>
                          <a:latin typeface="+mj-lt"/>
                          <a:ea typeface="MS PGothic" pitchFamily="34" charset="-128"/>
                        </a:rPr>
                        <a:t>Custom development</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noProof="0" dirty="0">
                          <a:ln>
                            <a:noFill/>
                          </a:ln>
                          <a:solidFill>
                            <a:schemeClr val="tx1"/>
                          </a:solidFill>
                          <a:effectLst/>
                          <a:latin typeface="+mj-lt"/>
                          <a:ea typeface="MS PGothic" pitchFamily="34" charset="-128"/>
                        </a:rPr>
                        <a:t>Custom development refers to telecoms software that is written specifically for an individual telecoms operator, typically as a result of its ownership of legacy and proprietary systems, software or interfaces. It includes any development that requires coding to meet an unusual requirement, such as the development of a customised application store on an SDP or Microsoft .NET platform, an API for interfacing with legacy or proprietary systems, data migration scripts and custom plug-ins for VNF or NFV/SDN-related functional integration. This is internal development that is typically performed by large operators. The spending in this category only includes operator spending on paying other firms for custom development, not the spending required for their own staff to do custom development. This includes some applications development management (ADM).</a:t>
                      </a:r>
                    </a:p>
                  </a:txBody>
                  <a:tcPr marL="72000" marR="72000" marT="72020" marB="72020" horzOverflow="overflow"/>
                </a:tc>
                <a:extLst>
                  <a:ext uri="{0D108BD9-81ED-4DB2-BD59-A6C34878D82A}">
                    <a16:rowId xmlns:a16="http://schemas.microsoft.com/office/drawing/2014/main" val="2131142707"/>
                  </a:ext>
                </a:extLst>
              </a:tr>
            </a:tbl>
          </a:graphicData>
        </a:graphic>
      </p:graphicFrame>
      <p:sp>
        <p:nvSpPr>
          <p:cNvPr id="4" name="Text Placeholder 3">
            <a:extLst>
              <a:ext uri="{FF2B5EF4-FFF2-40B4-BE49-F238E27FC236}">
                <a16:creationId xmlns:a16="http://schemas.microsoft.com/office/drawing/2014/main" id="{F4FB1A1A-DFDA-82F1-882E-22D8682CDA1C}"/>
              </a:ext>
            </a:extLst>
          </p:cNvPr>
          <p:cNvSpPr>
            <a:spLocks noGrp="1"/>
          </p:cNvSpPr>
          <p:nvPr>
            <p:ph type="body" sz="quarter" idx="16"/>
          </p:nvPr>
        </p:nvSpPr>
        <p:spPr/>
        <p:txBody>
          <a:bodyPr/>
          <a:lstStyle/>
          <a:p>
            <a:r>
              <a:rPr lang="en-GB" noProof="0" dirty="0"/>
              <a:t>Figure 46c: Definitions of professional services revenue and its sub-categories</a:t>
            </a:r>
          </a:p>
        </p:txBody>
      </p:sp>
      <p:sp>
        <p:nvSpPr>
          <p:cNvPr id="5" name="Slide Number Placeholder 4">
            <a:extLst>
              <a:ext uri="{FF2B5EF4-FFF2-40B4-BE49-F238E27FC236}">
                <a16:creationId xmlns:a16="http://schemas.microsoft.com/office/drawing/2014/main" id="{F8DBEE7A-A5CA-231B-94B7-E2F52BBC0087}"/>
              </a:ext>
            </a:extLst>
          </p:cNvPr>
          <p:cNvSpPr>
            <a:spLocks noGrp="1"/>
          </p:cNvSpPr>
          <p:nvPr>
            <p:ph type="sldNum" sz="quarter" idx="4"/>
          </p:nvPr>
        </p:nvSpPr>
        <p:spPr/>
        <p:txBody>
          <a:bodyPr/>
          <a:lstStyle/>
          <a:p>
            <a:fld id="{E78626B2-E168-480E-BAE6-B60060C6AB83}" type="slidenum">
              <a:rPr lang="en-GB" noProof="0" smtClean="0"/>
              <a:pPr/>
              <a:t>52</a:t>
            </a:fld>
            <a:endParaRPr lang="en-GB" noProof="0" dirty="0"/>
          </a:p>
        </p:txBody>
      </p:sp>
      <p:sp>
        <p:nvSpPr>
          <p:cNvPr id="6" name="Title 5">
            <a:extLst>
              <a:ext uri="{FF2B5EF4-FFF2-40B4-BE49-F238E27FC236}">
                <a16:creationId xmlns:a16="http://schemas.microsoft.com/office/drawing/2014/main" id="{2BD6BC69-6D29-39FD-A4D6-2AFA9BA234AA}"/>
              </a:ext>
            </a:extLst>
          </p:cNvPr>
          <p:cNvSpPr>
            <a:spLocks noGrp="1"/>
          </p:cNvSpPr>
          <p:nvPr>
            <p:ph type="title"/>
          </p:nvPr>
        </p:nvSpPr>
        <p:spPr/>
        <p:txBody>
          <a:bodyPr vert="horz"/>
          <a:lstStyle/>
          <a:p>
            <a:r>
              <a:rPr lang="en-GB" noProof="0" dirty="0">
                <a:solidFill>
                  <a:schemeClr val="tx2"/>
                </a:solidFill>
              </a:rPr>
              <a:t>Definitions: professional services [3/3]</a:t>
            </a:r>
          </a:p>
        </p:txBody>
      </p:sp>
    </p:spTree>
    <p:extLst>
      <p:ext uri="{BB962C8B-B14F-4D97-AF65-F5344CB8AC3E}">
        <p14:creationId xmlns:p14="http://schemas.microsoft.com/office/powerpoint/2010/main" val="327256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8BB5-7E4C-807D-D885-2507AF65FEF7}"/>
            </a:ext>
          </a:extLst>
        </p:cNvPr>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F743665C-9B2C-9CB7-467F-0A5EE7A07BC3}"/>
              </a:ext>
            </a:extLst>
          </p:cNvPr>
          <p:cNvGraphicFramePr>
            <a:graphicFrameLocks noGrp="1"/>
          </p:cNvGraphicFramePr>
          <p:nvPr>
            <p:ph type="tbl" sz="quarter" idx="10"/>
            <p:extLst>
              <p:ext uri="{D42A27DB-BD31-4B8C-83A1-F6EECF244321}">
                <p14:modId xmlns:p14="http://schemas.microsoft.com/office/powerpoint/2010/main" val="3818527522"/>
              </p:ext>
            </p:extLst>
          </p:nvPr>
        </p:nvGraphicFramePr>
        <p:xfrm>
          <a:off x="454025" y="1677988"/>
          <a:ext cx="4248150" cy="2225040"/>
        </p:xfrm>
        <a:graphic>
          <a:graphicData uri="http://schemas.openxmlformats.org/drawingml/2006/table">
            <a:tbl>
              <a:tblPr bandRow="1">
                <a:tableStyleId>{5C22544A-7EE6-4342-B048-85BDC9FD1C3A}</a:tableStyleId>
              </a:tblPr>
              <a:tblGrid>
                <a:gridCol w="4248150">
                  <a:extLst>
                    <a:ext uri="{9D8B030D-6E8A-4147-A177-3AD203B41FA5}">
                      <a16:colId xmlns:a16="http://schemas.microsoft.com/office/drawing/2014/main" val="3499126411"/>
                    </a:ext>
                  </a:extLst>
                </a:gridCol>
              </a:tblGrid>
              <a:tr h="370840">
                <a:tc>
                  <a:txBody>
                    <a:bodyPr/>
                    <a:lstStyle/>
                    <a:p>
                      <a:pPr rtl="0"/>
                      <a:r>
                        <a:rPr lang="en-GB" sz="1400" b="0" spc="0" baseline="0" noProof="0" dirty="0">
                          <a:solidFill>
                            <a:schemeClr val="tx2"/>
                          </a:solidFill>
                          <a:latin typeface="+mn-lt"/>
                        </a:rPr>
                        <a:t>Executive summary</a:t>
                      </a:r>
                    </a:p>
                  </a:txBody>
                  <a:tcPr marL="0" marR="0" marT="46800" marB="46800" anchor="ctr">
                    <a:solidFill>
                      <a:schemeClr val="bg1"/>
                    </a:solidFill>
                  </a:tcPr>
                </a:tc>
                <a:extLst>
                  <a:ext uri="{0D108BD9-81ED-4DB2-BD59-A6C34878D82A}">
                    <a16:rowId xmlns:a16="http://schemas.microsoft.com/office/drawing/2014/main" val="250518548"/>
                  </a:ext>
                </a:extLst>
              </a:tr>
              <a:tr h="370840">
                <a:tc>
                  <a:txBody>
                    <a:bodyPr/>
                    <a:lstStyle/>
                    <a:p>
                      <a:pPr rtl="0"/>
                      <a:r>
                        <a:rPr lang="en-GB" sz="1400" b="0" spc="0" baseline="0" noProof="0" dirty="0">
                          <a:solidFill>
                            <a:schemeClr val="tx2"/>
                          </a:solidFill>
                          <a:latin typeface="+mn-lt"/>
                        </a:rPr>
                        <a:t>Market shares</a:t>
                      </a:r>
                    </a:p>
                  </a:txBody>
                  <a:tcPr marL="0" marR="0" marT="46800" marB="46800" anchor="ctr">
                    <a:solidFill>
                      <a:schemeClr val="bg1"/>
                    </a:solidFill>
                  </a:tcPr>
                </a:tc>
                <a:extLst>
                  <a:ext uri="{0D108BD9-81ED-4DB2-BD59-A6C34878D82A}">
                    <a16:rowId xmlns:a16="http://schemas.microsoft.com/office/drawing/2014/main" val="747989375"/>
                  </a:ext>
                </a:extLst>
              </a:tr>
              <a:tr h="370840">
                <a:tc>
                  <a:txBody>
                    <a:bodyPr/>
                    <a:lstStyle/>
                    <a:p>
                      <a:pPr rtl="0"/>
                      <a:r>
                        <a:rPr lang="en-GB" sz="1400" b="0" spc="0" baseline="0" noProof="0" dirty="0">
                          <a:solidFill>
                            <a:schemeClr val="tx2"/>
                          </a:solidFill>
                          <a:latin typeface="+mn-lt"/>
                        </a:rPr>
                        <a:t>Overall telecoms market context</a:t>
                      </a:r>
                    </a:p>
                  </a:txBody>
                  <a:tcPr marL="0" marR="0" marT="46800" marB="46800" anchor="ctr">
                    <a:solidFill>
                      <a:schemeClr val="bg1"/>
                    </a:solidFill>
                  </a:tcPr>
                </a:tc>
                <a:extLst>
                  <a:ext uri="{0D108BD9-81ED-4DB2-BD59-A6C34878D82A}">
                    <a16:rowId xmlns:a16="http://schemas.microsoft.com/office/drawing/2014/main" val="2035543392"/>
                  </a:ext>
                </a:extLst>
              </a:tr>
              <a:tr h="370840">
                <a:tc>
                  <a:txBody>
                    <a:bodyPr/>
                    <a:lstStyle/>
                    <a:p>
                      <a:pPr rtl="0"/>
                      <a:r>
                        <a:rPr lang="en-GB" sz="1400" b="0" spc="0" baseline="0" noProof="0" dirty="0">
                          <a:solidFill>
                            <a:schemeClr val="tx2"/>
                          </a:solidFill>
                          <a:latin typeface="+mn-lt"/>
                        </a:rPr>
                        <a:t>Vendor analysis</a:t>
                      </a:r>
                    </a:p>
                  </a:txBody>
                  <a:tcPr marL="0" marR="0" marT="46800" marB="46800" anchor="ctr">
                    <a:solidFill>
                      <a:schemeClr val="bg1"/>
                    </a:solidFill>
                  </a:tcPr>
                </a:tc>
                <a:extLst>
                  <a:ext uri="{0D108BD9-81ED-4DB2-BD59-A6C34878D82A}">
                    <a16:rowId xmlns:a16="http://schemas.microsoft.com/office/drawing/2014/main" val="3447883030"/>
                  </a:ext>
                </a:extLst>
              </a:tr>
              <a:tr h="370840">
                <a:tc>
                  <a:txBody>
                    <a:bodyPr/>
                    <a:lstStyle/>
                    <a:p>
                      <a:pPr rtl="0"/>
                      <a:r>
                        <a:rPr lang="en-GB" sz="1400" b="0" spc="0" baseline="0" noProof="0" dirty="0">
                          <a:solidFill>
                            <a:schemeClr val="tx2"/>
                          </a:solidFill>
                          <a:latin typeface="+mn-lt"/>
                        </a:rPr>
                        <a:t>Market definition</a:t>
                      </a:r>
                    </a:p>
                  </a:txBody>
                  <a:tcPr marL="0" marR="0" marT="46800" marB="46800" anchor="ctr">
                    <a:solidFill>
                      <a:schemeClr val="bg1"/>
                    </a:solidFill>
                  </a:tcPr>
                </a:tc>
                <a:extLst>
                  <a:ext uri="{0D108BD9-81ED-4DB2-BD59-A6C34878D82A}">
                    <a16:rowId xmlns:a16="http://schemas.microsoft.com/office/drawing/2014/main" val="654723957"/>
                  </a:ext>
                </a:extLst>
              </a:tr>
              <a:tr h="370840">
                <a:tc>
                  <a:txBody>
                    <a:bodyPr/>
                    <a:lstStyle/>
                    <a:p>
                      <a:pPr rtl="0"/>
                      <a:r>
                        <a:rPr lang="en-GB" sz="1400" b="1" spc="0" baseline="0" noProof="0" dirty="0">
                          <a:solidFill>
                            <a:schemeClr val="accent1"/>
                          </a:solidFill>
                          <a:latin typeface="+mn-lt"/>
                        </a:rPr>
                        <a:t>About the author and </a:t>
                      </a:r>
                      <a:r>
                        <a:rPr lang="en-GB" sz="1400" b="1" spc="0" baseline="0" noProof="0" dirty="0" err="1">
                          <a:solidFill>
                            <a:schemeClr val="accent1"/>
                          </a:solidFill>
                          <a:latin typeface="+mn-lt"/>
                        </a:rPr>
                        <a:t>Analysys</a:t>
                      </a:r>
                      <a:r>
                        <a:rPr lang="en-GB" sz="1400" b="1" spc="0" baseline="0" noProof="0" dirty="0">
                          <a:solidFill>
                            <a:schemeClr val="accent1"/>
                          </a:solidFill>
                          <a:latin typeface="+mn-lt"/>
                        </a:rPr>
                        <a:t> Mason</a:t>
                      </a:r>
                    </a:p>
                  </a:txBody>
                  <a:tcPr marL="0" marR="0" marT="46800" marB="46800" anchor="ctr">
                    <a:solidFill>
                      <a:schemeClr val="bg1"/>
                    </a:solidFill>
                  </a:tcPr>
                </a:tc>
                <a:extLst>
                  <a:ext uri="{0D108BD9-81ED-4DB2-BD59-A6C34878D82A}">
                    <a16:rowId xmlns:a16="http://schemas.microsoft.com/office/drawing/2014/main" val="4172167035"/>
                  </a:ext>
                </a:extLst>
              </a:tr>
            </a:tbl>
          </a:graphicData>
        </a:graphic>
      </p:graphicFrame>
    </p:spTree>
    <p:extLst>
      <p:ext uri="{BB962C8B-B14F-4D97-AF65-F5344CB8AC3E}">
        <p14:creationId xmlns:p14="http://schemas.microsoft.com/office/powerpoint/2010/main" val="2138821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7ADFD7F-53D2-4074-9EE2-51C3E022D044}"/>
              </a:ext>
            </a:extLst>
          </p:cNvPr>
          <p:cNvGraphicFramePr>
            <a:graphicFrameLocks noChangeAspect="1"/>
          </p:cNvGraphicFramePr>
          <p:nvPr>
            <p:custDataLst>
              <p:tags r:id="rId1"/>
            </p:custDataLst>
            <p:extLst>
              <p:ext uri="{D42A27DB-BD31-4B8C-83A1-F6EECF244321}">
                <p14:modId xmlns:p14="http://schemas.microsoft.com/office/powerpoint/2010/main" val="2633903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10" name="think-cell data - do not delete" hidden="1">
                        <a:extLst>
                          <a:ext uri="{FF2B5EF4-FFF2-40B4-BE49-F238E27FC236}">
                            <a16:creationId xmlns:a16="http://schemas.microsoft.com/office/drawing/2014/main" id="{17ADFD7F-53D2-4074-9EE2-51C3E022D0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359EE26-98CD-6AA2-A881-5420A4001D78}"/>
              </a:ext>
            </a:extLst>
          </p:cNvPr>
          <p:cNvSpPr>
            <a:spLocks noGrp="1"/>
          </p:cNvSpPr>
          <p:nvPr>
            <p:ph type="body" sz="quarter" idx="15"/>
          </p:nvPr>
        </p:nvSpPr>
        <p:spPr/>
        <p:txBody>
          <a:bodyPr/>
          <a:lstStyle/>
          <a:p>
            <a:r>
              <a:rPr lang="en-GB" b="1" noProof="0" dirty="0"/>
              <a:t>Adaora </a:t>
            </a:r>
            <a:r>
              <a:rPr lang="en-GB" b="1" noProof="0" dirty="0" err="1"/>
              <a:t>Okeleke</a:t>
            </a:r>
            <a:r>
              <a:rPr lang="en-GB" b="1" noProof="0" dirty="0"/>
              <a:t> </a:t>
            </a:r>
            <a:r>
              <a:rPr lang="en-GB" noProof="0" dirty="0"/>
              <a:t>(Principal Analyst) leads </a:t>
            </a:r>
            <a:r>
              <a:rPr lang="en-GB" noProof="0" dirty="0" err="1"/>
              <a:t>Analysys</a:t>
            </a:r>
            <a:r>
              <a:rPr lang="en-GB" noProof="0" dirty="0"/>
              <a:t> Mason’s </a:t>
            </a:r>
            <a:r>
              <a:rPr lang="en-GB" i="1" noProof="0" dirty="0"/>
              <a:t>AI and Data Platforms</a:t>
            </a:r>
            <a:r>
              <a:rPr lang="en-GB" noProof="0" dirty="0"/>
              <a:t> research programme. Her research focuses on service providers’ adoption and use of data management, AI, analytics and development tools to support the digital transformation of network, customer and other business operations. Adaora tracks vendor strategies for the telecoms industry to understand how they are evolving their product portfolios to include data, AI and development capabilities. She also provides key industry insights to operators and vendors on strategies for adopting these technologies.</a:t>
            </a:r>
          </a:p>
        </p:txBody>
      </p:sp>
      <p:pic>
        <p:nvPicPr>
          <p:cNvPr id="13" name="Picture Placeholder 12" descr="A person wearing glasses and a black jacket&#10;&#10;AI-generated content may be incorrect.">
            <a:extLst>
              <a:ext uri="{FF2B5EF4-FFF2-40B4-BE49-F238E27FC236}">
                <a16:creationId xmlns:a16="http://schemas.microsoft.com/office/drawing/2014/main" id="{73A669E3-9EBC-6201-3C6B-58D1F7527380}"/>
              </a:ext>
            </a:extLst>
          </p:cNvPr>
          <p:cNvPicPr>
            <a:picLocks noGrp="1" noChangeAspect="1"/>
          </p:cNvPicPr>
          <p:nvPr>
            <p:ph type="pic" sz="quarter" idx="13"/>
          </p:nvPr>
        </p:nvPicPr>
        <p:blipFill>
          <a:blip r:embed="rId5" cstate="hqprint">
            <a:extLst>
              <a:ext uri="{28A0092B-C50C-407E-A947-70E740481C1C}">
                <a14:useLocalDpi xmlns:a14="http://schemas.microsoft.com/office/drawing/2010/main" val="0"/>
              </a:ext>
            </a:extLst>
          </a:blip>
          <a:srcRect t="2433" b="2433"/>
          <a:stretch>
            <a:fillRect/>
          </a:stretch>
        </p:blipFill>
        <p:spPr/>
      </p:pic>
      <p:sp>
        <p:nvSpPr>
          <p:cNvPr id="8" name="Slide Number Placeholder 7">
            <a:extLst>
              <a:ext uri="{FF2B5EF4-FFF2-40B4-BE49-F238E27FC236}">
                <a16:creationId xmlns:a16="http://schemas.microsoft.com/office/drawing/2014/main" id="{D7E43AD8-B817-BAF7-7AF8-4529CEE93AC8}"/>
              </a:ext>
            </a:extLst>
          </p:cNvPr>
          <p:cNvSpPr>
            <a:spLocks noGrp="1"/>
          </p:cNvSpPr>
          <p:nvPr>
            <p:ph type="sldNum" sz="quarter" idx="11"/>
          </p:nvPr>
        </p:nvSpPr>
        <p:spPr/>
        <p:txBody>
          <a:bodyPr/>
          <a:lstStyle/>
          <a:p>
            <a:fld id="{E78626B2-E168-480E-BAE6-B60060C6AB83}" type="slidenum">
              <a:rPr lang="en-GB" noProof="0" smtClean="0"/>
              <a:pPr/>
              <a:t>54</a:t>
            </a:fld>
            <a:endParaRPr lang="en-GB" noProof="0" dirty="0"/>
          </a:p>
        </p:txBody>
      </p:sp>
      <p:sp>
        <p:nvSpPr>
          <p:cNvPr id="9" name="Title 8">
            <a:extLst>
              <a:ext uri="{FF2B5EF4-FFF2-40B4-BE49-F238E27FC236}">
                <a16:creationId xmlns:a16="http://schemas.microsoft.com/office/drawing/2014/main" id="{D3D3E68B-F8F7-33A8-ED26-25F36695C50B}"/>
              </a:ext>
            </a:extLst>
          </p:cNvPr>
          <p:cNvSpPr>
            <a:spLocks noGrp="1"/>
          </p:cNvSpPr>
          <p:nvPr>
            <p:ph type="title"/>
          </p:nvPr>
        </p:nvSpPr>
        <p:spPr/>
        <p:txBody>
          <a:bodyPr vert="horz"/>
          <a:lstStyle/>
          <a:p>
            <a:r>
              <a:rPr lang="en-GB" noProof="0" dirty="0"/>
              <a:t>About the author</a:t>
            </a:r>
          </a:p>
        </p:txBody>
      </p:sp>
    </p:spTree>
    <p:extLst>
      <p:ext uri="{BB962C8B-B14F-4D97-AF65-F5344CB8AC3E}">
        <p14:creationId xmlns:p14="http://schemas.microsoft.com/office/powerpoint/2010/main" val="1488868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7C557B5E-C3A5-6E37-505B-D9520D46A8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14" name="think-cell data - do not delete" hidden="1">
                        <a:extLst>
                          <a:ext uri="{FF2B5EF4-FFF2-40B4-BE49-F238E27FC236}">
                            <a16:creationId xmlns:a16="http://schemas.microsoft.com/office/drawing/2014/main" id="{7C557B5E-C3A5-6E37-505B-D9520D46A8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A1E2362D-E6D2-B153-46DC-3E9DFC2D2461}"/>
              </a:ext>
            </a:extLst>
          </p:cNvPr>
          <p:cNvGrpSpPr/>
          <p:nvPr/>
        </p:nvGrpSpPr>
        <p:grpSpPr>
          <a:xfrm>
            <a:off x="4902000" y="0"/>
            <a:ext cx="5004000" cy="4604400"/>
            <a:chOff x="6033758" y="0"/>
            <a:chExt cx="6158243" cy="5667153"/>
          </a:xfrm>
        </p:grpSpPr>
        <p:pic>
          <p:nvPicPr>
            <p:cNvPr id="8" name="Picture 7">
              <a:extLst>
                <a:ext uri="{FF2B5EF4-FFF2-40B4-BE49-F238E27FC236}">
                  <a16:creationId xmlns:a16="http://schemas.microsoft.com/office/drawing/2014/main" id="{2AEB4AC7-F255-61C3-A824-E5BCF0EBA1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13779" y="1"/>
              <a:ext cx="6078222" cy="5285062"/>
            </a:xfrm>
            <a:prstGeom prst="rect">
              <a:avLst/>
            </a:prstGeom>
          </p:spPr>
        </p:pic>
        <p:pic>
          <p:nvPicPr>
            <p:cNvPr id="9" name="Graphic 8">
              <a:extLst>
                <a:ext uri="{FF2B5EF4-FFF2-40B4-BE49-F238E27FC236}">
                  <a16:creationId xmlns:a16="http://schemas.microsoft.com/office/drawing/2014/main" id="{6DF7F7E4-48CB-6E00-BEB3-206B10AD8E2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33758" y="0"/>
              <a:ext cx="6158241" cy="5667153"/>
            </a:xfrm>
            <a:prstGeom prst="rect">
              <a:avLst/>
            </a:prstGeom>
          </p:spPr>
        </p:pic>
      </p:grpSp>
      <p:sp>
        <p:nvSpPr>
          <p:cNvPr id="5" name="Slide Number Placeholder 4">
            <a:extLst>
              <a:ext uri="{FF2B5EF4-FFF2-40B4-BE49-F238E27FC236}">
                <a16:creationId xmlns:a16="http://schemas.microsoft.com/office/drawing/2014/main" id="{BDE5B25A-D294-2CD4-226F-9BD13DE0BA3B}"/>
              </a:ext>
            </a:extLst>
          </p:cNvPr>
          <p:cNvSpPr>
            <a:spLocks noGrp="1"/>
          </p:cNvSpPr>
          <p:nvPr>
            <p:ph type="sldNum" sz="quarter" idx="4"/>
          </p:nvPr>
        </p:nvSpPr>
        <p:spPr/>
        <p:txBody>
          <a:bodyPr/>
          <a:lstStyle/>
          <a:p>
            <a:fld id="{E78626B2-E168-480E-BAE6-B60060C6AB83}" type="slidenum">
              <a:rPr lang="en-GB" noProof="0" smtClean="0">
                <a:solidFill>
                  <a:schemeClr val="bg1"/>
                </a:solidFill>
              </a:rPr>
              <a:pPr/>
              <a:t>55</a:t>
            </a:fld>
            <a:endParaRPr lang="en-GB" noProof="0" dirty="0">
              <a:solidFill>
                <a:schemeClr val="bg1"/>
              </a:solidFill>
            </a:endParaRPr>
          </a:p>
        </p:txBody>
      </p:sp>
      <p:sp>
        <p:nvSpPr>
          <p:cNvPr id="10" name="Text Placeholder 11">
            <a:extLst>
              <a:ext uri="{FF2B5EF4-FFF2-40B4-BE49-F238E27FC236}">
                <a16:creationId xmlns:a16="http://schemas.microsoft.com/office/drawing/2014/main" id="{02179D68-F920-6F55-2D5C-7F73F4650311}"/>
              </a:ext>
            </a:extLst>
          </p:cNvPr>
          <p:cNvSpPr txBox="1">
            <a:spLocks/>
          </p:cNvSpPr>
          <p:nvPr/>
        </p:nvSpPr>
        <p:spPr>
          <a:xfrm>
            <a:off x="453599" y="1367999"/>
            <a:ext cx="4246989" cy="4834800"/>
          </a:xfrm>
          <a:prstGeom prst="rect">
            <a:avLst/>
          </a:prstGeom>
        </p:spPr>
        <p:txBody>
          <a:bodyPr lIns="0" rIns="0"/>
          <a:lstStyle>
            <a:lvl1pPr marL="0" indent="0" algn="l" rtl="0" eaLnBrk="1" fontAlgn="base" hangingPunct="1">
              <a:lnSpc>
                <a:spcPct val="100000"/>
              </a:lnSpc>
              <a:spcBef>
                <a:spcPct val="0"/>
              </a:spcBef>
              <a:spcAft>
                <a:spcPts val="800"/>
              </a:spcAft>
              <a:buClr>
                <a:schemeClr val="tx1"/>
              </a:buClr>
              <a:buSzPct val="110000"/>
              <a:buFont typeface="Calibri" panose="020F0502020204030204" pitchFamily="34" charset="0"/>
              <a:buNone/>
              <a:tabLst/>
              <a:defRPr sz="1200" kern="1200" baseline="0">
                <a:solidFill>
                  <a:schemeClr val="tx1"/>
                </a:solidFill>
                <a:latin typeface="+mn-lt"/>
                <a:ea typeface="ＭＳ Ｐゴシック" charset="-128"/>
                <a:cs typeface="Arial" pitchFamily="34" charset="0"/>
              </a:defRPr>
            </a:lvl1pPr>
            <a:lvl2pPr marL="352800" indent="-176400" algn="l" rtl="0" eaLnBrk="1" fontAlgn="base" hangingPunct="1">
              <a:lnSpc>
                <a:spcPct val="100000"/>
              </a:lnSpc>
              <a:spcBef>
                <a:spcPct val="0"/>
              </a:spcBef>
              <a:spcAft>
                <a:spcPts val="800"/>
              </a:spcAft>
              <a:buClr>
                <a:schemeClr val="tx1"/>
              </a:buClr>
              <a:buSzPct val="110000"/>
              <a:buFont typeface="Arial" panose="020B0604020202020204" pitchFamily="34" charset="0"/>
              <a:buChar char="•"/>
              <a:defRPr sz="1200" kern="1200" baseline="0">
                <a:solidFill>
                  <a:schemeClr val="tx1"/>
                </a:solidFill>
                <a:latin typeface="+mn-lt"/>
                <a:ea typeface="ＭＳ Ｐゴシック" charset="-128"/>
                <a:cs typeface="Arial" pitchFamily="34" charset="0"/>
              </a:defRPr>
            </a:lvl2pPr>
            <a:lvl3pPr marL="536400" indent="-176400" algn="l" rtl="0" eaLnBrk="1" fontAlgn="base" hangingPunct="1">
              <a:lnSpc>
                <a:spcPct val="100000"/>
              </a:lnSpc>
              <a:spcBef>
                <a:spcPct val="0"/>
              </a:spcBef>
              <a:spcAft>
                <a:spcPts val="800"/>
              </a:spcAft>
              <a:buClr>
                <a:schemeClr val="tx1"/>
              </a:buClr>
              <a:buSzPct val="100000"/>
              <a:buFont typeface="Calibri" panose="020F0502020204030204" pitchFamily="34" charset="0"/>
              <a:buChar char="–"/>
              <a:tabLst/>
              <a:defRPr sz="1200" kern="1200" baseline="0">
                <a:solidFill>
                  <a:schemeClr val="tx1"/>
                </a:solidFill>
                <a:latin typeface="+mn-lt"/>
                <a:ea typeface="ＭＳ Ｐゴシック" charset="-128"/>
                <a:cs typeface="Arial" pitchFamily="34" charset="0"/>
              </a:defRPr>
            </a:lvl3pPr>
            <a:lvl4pPr marL="720000" indent="-176400" algn="l" rtl="0" eaLnBrk="1" fontAlgn="base" hangingPunct="1">
              <a:lnSpc>
                <a:spcPct val="100000"/>
              </a:lnSpc>
              <a:spcBef>
                <a:spcPct val="0"/>
              </a:spcBef>
              <a:spcAft>
                <a:spcPts val="800"/>
              </a:spcAft>
              <a:buClr>
                <a:schemeClr val="tx1"/>
              </a:buClr>
              <a:buSzPct val="90000"/>
              <a:buFont typeface="Arial" panose="020B0604020202020204" pitchFamily="34" charset="0"/>
              <a:buChar char="•"/>
              <a:defRPr sz="1200" kern="1200" baseline="0">
                <a:solidFill>
                  <a:schemeClr val="tx1"/>
                </a:solidFill>
                <a:latin typeface="+mn-lt"/>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600"/>
              </a:spcBef>
              <a:buClr>
                <a:schemeClr val="tx2"/>
              </a:buClr>
              <a:buSzPts val="1820"/>
            </a:pPr>
            <a:r>
              <a:rPr lang="en-GB" noProof="0" dirty="0">
                <a:cs typeface="Calibri" panose="020F0502020204030204" pitchFamily="34" charset="0"/>
              </a:rPr>
              <a:t>We help clients navigate complex transformation journeys and </a:t>
            </a:r>
            <a:br>
              <a:rPr lang="en-GB" noProof="0" dirty="0">
                <a:cs typeface="Calibri" panose="020F0502020204030204" pitchFamily="34" charset="0"/>
              </a:rPr>
            </a:br>
            <a:r>
              <a:rPr lang="en-GB" noProof="0" dirty="0">
                <a:cs typeface="Calibri" panose="020F0502020204030204" pitchFamily="34" charset="0"/>
              </a:rPr>
              <a:t>make and act on the decisions that steer their progress and </a:t>
            </a:r>
            <a:br>
              <a:rPr lang="en-GB" noProof="0" dirty="0">
                <a:cs typeface="Calibri" panose="020F0502020204030204" pitchFamily="34" charset="0"/>
              </a:rPr>
            </a:br>
            <a:r>
              <a:rPr lang="en-GB" noProof="0" dirty="0">
                <a:cs typeface="Calibri" panose="020F0502020204030204" pitchFamily="34" charset="0"/>
              </a:rPr>
              <a:t>connect our world.</a:t>
            </a:r>
          </a:p>
          <a:p>
            <a:pPr>
              <a:lnSpc>
                <a:spcPct val="110000"/>
              </a:lnSpc>
              <a:spcBef>
                <a:spcPts val="600"/>
              </a:spcBef>
              <a:buClr>
                <a:schemeClr val="tx2"/>
              </a:buClr>
              <a:buSzPts val="1820"/>
            </a:pPr>
            <a:r>
              <a:rPr lang="en-GB" noProof="0" dirty="0">
                <a:cs typeface="Calibri" panose="020F0502020204030204" pitchFamily="34" charset="0"/>
              </a:rPr>
              <a:t>We have been at the forefront of pivotal moments that have shaped </a:t>
            </a:r>
            <a:br>
              <a:rPr lang="en-GB" noProof="0" dirty="0">
                <a:cs typeface="Calibri" panose="020F0502020204030204" pitchFamily="34" charset="0"/>
              </a:rPr>
            </a:br>
            <a:r>
              <a:rPr lang="en-GB" noProof="0" dirty="0">
                <a:cs typeface="Calibri" panose="020F0502020204030204" pitchFamily="34" charset="0"/>
              </a:rPr>
              <a:t>the technology, media and telecoms industry for four decades, from guiding government agencies to forge the path for mass connectivity, to defining the strategies for companies exploring the opportunities of space and satellites.</a:t>
            </a:r>
            <a:endParaRPr lang="en-GB" noProof="0" dirty="0"/>
          </a:p>
        </p:txBody>
      </p:sp>
      <p:sp>
        <p:nvSpPr>
          <p:cNvPr id="6" name="Title 5">
            <a:extLst>
              <a:ext uri="{FF2B5EF4-FFF2-40B4-BE49-F238E27FC236}">
                <a16:creationId xmlns:a16="http://schemas.microsoft.com/office/drawing/2014/main" id="{60B92265-A6EC-0C92-ADA6-AADC3C52DC7A}"/>
              </a:ext>
            </a:extLst>
          </p:cNvPr>
          <p:cNvSpPr>
            <a:spLocks noGrp="1"/>
          </p:cNvSpPr>
          <p:nvPr>
            <p:ph type="title"/>
          </p:nvPr>
        </p:nvSpPr>
        <p:spPr>
          <a:xfrm>
            <a:off x="453669" y="468000"/>
            <a:ext cx="4938978" cy="756000"/>
          </a:xfrm>
        </p:spPr>
        <p:txBody>
          <a:bodyPr vert="horz"/>
          <a:lstStyle/>
          <a:p>
            <a:r>
              <a:rPr lang="en-GB" noProof="0" dirty="0" err="1">
                <a:solidFill>
                  <a:schemeClr val="tx2"/>
                </a:solidFill>
              </a:rPr>
              <a:t>Analysys</a:t>
            </a:r>
            <a:r>
              <a:rPr lang="en-GB" noProof="0" dirty="0">
                <a:solidFill>
                  <a:schemeClr val="tx2"/>
                </a:solidFill>
              </a:rPr>
              <a:t> Mason is a global technology, media and telecoms management consulting firm</a:t>
            </a:r>
            <a:endParaRPr lang="en-GB" noProof="0" dirty="0"/>
          </a:p>
        </p:txBody>
      </p:sp>
      <p:sp>
        <p:nvSpPr>
          <p:cNvPr id="12" name="Text Placeholder 1">
            <a:extLst>
              <a:ext uri="{FF2B5EF4-FFF2-40B4-BE49-F238E27FC236}">
                <a16:creationId xmlns:a16="http://schemas.microsoft.com/office/drawing/2014/main" id="{5D2363ED-8DB5-D5C5-5774-2FD6B6EB5AA8}"/>
              </a:ext>
            </a:extLst>
          </p:cNvPr>
          <p:cNvSpPr txBox="1">
            <a:spLocks/>
          </p:cNvSpPr>
          <p:nvPr/>
        </p:nvSpPr>
        <p:spPr>
          <a:xfrm>
            <a:off x="453674" y="4771400"/>
            <a:ext cx="4246914" cy="485356"/>
          </a:xfrm>
          <a:prstGeom prst="rect">
            <a:avLst/>
          </a:prstGeom>
          <a:noFill/>
          <a:ln>
            <a:noFill/>
          </a:ln>
        </p:spPr>
        <p:txBody>
          <a:bodyPr spcFirstLastPara="1" vert="horz" wrap="square" lIns="0" tIns="37131" rIns="0" bIns="37131" numCol="1" spcCol="360000" rtlCol="0" anchor="t" anchorCtr="0">
            <a:spAutoFit/>
          </a:bodyPr>
          <a:lstStyle>
            <a:defPPr marR="0" lvl="0" algn="l" rtl="0">
              <a:lnSpc>
                <a:spcPct val="100000"/>
              </a:lnSpc>
              <a:spcBef>
                <a:spcPts val="0"/>
              </a:spcBef>
              <a:spcAft>
                <a:spcPts val="0"/>
              </a:spcAft>
            </a:defPPr>
            <a:lvl1pPr marL="409575" marR="0" lvl="0" indent="-279400" algn="l" rtl="0">
              <a:lnSpc>
                <a:spcPct val="100000"/>
              </a:lnSpc>
              <a:spcBef>
                <a:spcPts val="0"/>
              </a:spcBef>
              <a:spcAft>
                <a:spcPts val="0"/>
              </a:spcAft>
              <a:buClr>
                <a:schemeClr val="bg2"/>
              </a:buClr>
              <a:buSzPts val="1560"/>
              <a:buFont typeface="System Font Regular"/>
              <a:buChar char="•"/>
              <a:tabLst/>
              <a:defRPr sz="2000" b="0" i="0" u="none" strike="noStrike" cap="none">
                <a:solidFill>
                  <a:srgbClr val="000000"/>
                </a:solidFill>
                <a:latin typeface="+mn-lt"/>
                <a:ea typeface="Arial"/>
                <a:cs typeface="Arial"/>
                <a:sym typeface="Arial"/>
              </a:defRPr>
            </a:lvl1pPr>
            <a:lvl2pPr marL="914400" marR="0" lvl="1" indent="-304800" algn="l" rtl="0">
              <a:lnSpc>
                <a:spcPct val="100000"/>
              </a:lnSpc>
              <a:spcBef>
                <a:spcPts val="738"/>
              </a:spcBef>
              <a:spcAft>
                <a:spcPts val="0"/>
              </a:spcAft>
              <a:buClr>
                <a:srgbClr val="000000"/>
              </a:buClr>
              <a:buSzPts val="1200"/>
              <a:buFont typeface="Calibri"/>
              <a:buChar char="–"/>
              <a:defRPr sz="1400" b="0" i="0" u="none" strike="noStrike" cap="none">
                <a:solidFill>
                  <a:srgbClr val="000000"/>
                </a:solidFill>
                <a:latin typeface="+mn-lt"/>
                <a:ea typeface="Arial"/>
                <a:cs typeface="Arial"/>
                <a:sym typeface="Arial"/>
              </a:defRPr>
            </a:lvl2pPr>
            <a:lvl3pPr marL="1371600" marR="0" lvl="2" indent="-289560" algn="l" rtl="0">
              <a:lnSpc>
                <a:spcPct val="100000"/>
              </a:lnSpc>
              <a:spcBef>
                <a:spcPts val="738"/>
              </a:spcBef>
              <a:spcAft>
                <a:spcPts val="0"/>
              </a:spcAft>
              <a:buClr>
                <a:srgbClr val="000000"/>
              </a:buClr>
              <a:buSzPts val="960"/>
              <a:buFont typeface="Calibri"/>
              <a:buChar char="▪"/>
              <a:defRPr sz="1400" b="0" i="0" u="none" strike="noStrike" cap="none">
                <a:solidFill>
                  <a:srgbClr val="000000"/>
                </a:solidFill>
                <a:latin typeface="+mn-lt"/>
                <a:ea typeface="Arial"/>
                <a:cs typeface="Arial"/>
                <a:sym typeface="Arial"/>
              </a:defRPr>
            </a:lvl3pPr>
            <a:lvl4pPr marL="1828800" marR="0" lvl="3" indent="-281939" algn="l" rtl="0">
              <a:lnSpc>
                <a:spcPct val="100000"/>
              </a:lnSpc>
              <a:spcBef>
                <a:spcPts val="738"/>
              </a:spcBef>
              <a:spcAft>
                <a:spcPts val="0"/>
              </a:spcAft>
              <a:buClr>
                <a:srgbClr val="000000"/>
              </a:buClr>
              <a:buSzPts val="840"/>
              <a:buFont typeface="Calibri"/>
              <a:buChar char="–"/>
              <a:defRPr sz="1400" b="0" i="0" u="none" strike="noStrike" cap="none">
                <a:solidFill>
                  <a:srgbClr val="000000"/>
                </a:solidFill>
                <a:latin typeface="+mn-lt"/>
                <a:ea typeface="Arial"/>
                <a:cs typeface="Arial"/>
                <a:sym typeface="Arial"/>
              </a:defRPr>
            </a:lvl4pPr>
            <a:lvl5pPr marL="2286000" marR="0" lvl="4" indent="-228600" algn="l" rtl="0">
              <a:lnSpc>
                <a:spcPct val="118181"/>
              </a:lnSpc>
              <a:spcBef>
                <a:spcPts val="738"/>
              </a:spcBef>
              <a:spcAft>
                <a:spcPts val="0"/>
              </a:spcAft>
              <a:buClr>
                <a:schemeClr val="dk1"/>
              </a:buClr>
              <a:buSzPts val="2200"/>
              <a:buFont typeface="Arial"/>
              <a:buNone/>
              <a:defRPr sz="1400" b="0" i="0" u="none" strike="noStrike" cap="none">
                <a:solidFill>
                  <a:srgbClr val="000000"/>
                </a:solidFill>
                <a:latin typeface="+mn-lt"/>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indent="0">
              <a:spcAft>
                <a:spcPts val="813"/>
              </a:spcAft>
              <a:buSzPts val="1820"/>
              <a:buNone/>
            </a:pPr>
            <a:r>
              <a:rPr lang="en-GB" noProof="0" dirty="0">
                <a:solidFill>
                  <a:srgbClr val="20265F"/>
                </a:solidFill>
                <a:cs typeface="Calibri" panose="020F0502020204030204" pitchFamily="34" charset="0"/>
              </a:rPr>
              <a:t>Together we are </a:t>
            </a:r>
            <a:r>
              <a:rPr lang="en-GB" noProof="0" dirty="0">
                <a:solidFill>
                  <a:srgbClr val="C8102E"/>
                </a:solidFill>
                <a:cs typeface="Calibri" panose="020F0502020204030204" pitchFamily="34" charset="0"/>
              </a:rPr>
              <a:t>shaping the next</a:t>
            </a:r>
          </a:p>
        </p:txBody>
      </p:sp>
    </p:spTree>
    <p:extLst>
      <p:ext uri="{BB962C8B-B14F-4D97-AF65-F5344CB8AC3E}">
        <p14:creationId xmlns:p14="http://schemas.microsoft.com/office/powerpoint/2010/main" val="275175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54D29D0-259C-F17F-CC41-0606448774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6" name="think-cell data - do not delete" hidden="1">
                        <a:extLst>
                          <a:ext uri="{FF2B5EF4-FFF2-40B4-BE49-F238E27FC236}">
                            <a16:creationId xmlns:a16="http://schemas.microsoft.com/office/drawing/2014/main" id="{A54D29D0-259C-F17F-CC41-0606448774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D57BBDE-2A84-6025-6681-C17B139112EE}"/>
              </a:ext>
            </a:extLst>
          </p:cNvPr>
          <p:cNvSpPr>
            <a:spLocks noGrp="1"/>
          </p:cNvSpPr>
          <p:nvPr>
            <p:ph type="sldNum" sz="quarter" idx="4"/>
          </p:nvPr>
        </p:nvSpPr>
        <p:spPr/>
        <p:txBody>
          <a:bodyPr/>
          <a:lstStyle/>
          <a:p>
            <a:fld id="{E78626B2-E168-480E-BAE6-B60060C6AB83}" type="slidenum">
              <a:rPr lang="en-GB" noProof="0" smtClean="0"/>
              <a:pPr/>
              <a:t>56</a:t>
            </a:fld>
            <a:endParaRPr lang="en-GB" noProof="0" dirty="0"/>
          </a:p>
        </p:txBody>
      </p:sp>
      <p:sp>
        <p:nvSpPr>
          <p:cNvPr id="4" name="Title 3">
            <a:extLst>
              <a:ext uri="{FF2B5EF4-FFF2-40B4-BE49-F238E27FC236}">
                <a16:creationId xmlns:a16="http://schemas.microsoft.com/office/drawing/2014/main" id="{ECC6D4DA-55DA-10E2-87D2-F98727E0B6EA}"/>
              </a:ext>
            </a:extLst>
          </p:cNvPr>
          <p:cNvSpPr>
            <a:spLocks noGrp="1"/>
          </p:cNvSpPr>
          <p:nvPr>
            <p:ph type="title"/>
          </p:nvPr>
        </p:nvSpPr>
        <p:spPr/>
        <p:txBody>
          <a:bodyPr vert="horz"/>
          <a:lstStyle/>
          <a:p>
            <a:r>
              <a:rPr lang="en-GB" noProof="0" dirty="0">
                <a:solidFill>
                  <a:schemeClr val="tx2"/>
                </a:solidFill>
                <a:ea typeface="ＭＳ Ｐゴシック" charset="-128"/>
                <a:cs typeface="Arial" pitchFamily="34" charset="0"/>
              </a:rPr>
              <a:t>Our research and insights put clients at the forefront of change</a:t>
            </a:r>
            <a:endParaRPr lang="en-GB" noProof="0" dirty="0"/>
          </a:p>
        </p:txBody>
      </p:sp>
      <p:sp>
        <p:nvSpPr>
          <p:cNvPr id="7" name="Rectangle 6">
            <a:extLst>
              <a:ext uri="{FF2B5EF4-FFF2-40B4-BE49-F238E27FC236}">
                <a16:creationId xmlns:a16="http://schemas.microsoft.com/office/drawing/2014/main" id="{0CCE0899-62FE-1EE7-4F1C-7808E782B384}"/>
              </a:ext>
            </a:extLst>
          </p:cNvPr>
          <p:cNvSpPr/>
          <p:nvPr/>
        </p:nvSpPr>
        <p:spPr>
          <a:xfrm>
            <a:off x="6378380" y="2016387"/>
            <a:ext cx="3072596" cy="3856988"/>
          </a:xfrm>
          <a:prstGeom prst="rect">
            <a:avLst/>
          </a:prstGeom>
          <a:gradFill>
            <a:gsLst>
              <a:gs pos="100000">
                <a:srgbClr val="FCDEE0">
                  <a:alpha val="0"/>
                </a:srgbClr>
              </a:gs>
              <a:gs pos="0">
                <a:srgbClr val="FCDEE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noProof="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F227099-8B32-45D9-96B3-6D6BC154E274}"/>
              </a:ext>
            </a:extLst>
          </p:cNvPr>
          <p:cNvSpPr/>
          <p:nvPr/>
        </p:nvSpPr>
        <p:spPr>
          <a:xfrm>
            <a:off x="449496" y="2016383"/>
            <a:ext cx="5833732" cy="3666840"/>
          </a:xfrm>
          <a:prstGeom prst="rect">
            <a:avLst/>
          </a:prstGeom>
          <a:gradFill>
            <a:gsLst>
              <a:gs pos="100000">
                <a:srgbClr val="D9E9FF">
                  <a:alpha val="0"/>
                </a:srgbClr>
              </a:gs>
              <a:gs pos="0">
                <a:srgbClr val="D9E9F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noProof="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D03C00DE-1E32-F556-9C6B-5660D80C8307}"/>
              </a:ext>
            </a:extLst>
          </p:cNvPr>
          <p:cNvGraphicFramePr>
            <a:graphicFrameLocks noGrp="1"/>
          </p:cNvGraphicFramePr>
          <p:nvPr>
            <p:extLst>
              <p:ext uri="{D42A27DB-BD31-4B8C-83A1-F6EECF244321}">
                <p14:modId xmlns:p14="http://schemas.microsoft.com/office/powerpoint/2010/main" val="1230937510"/>
              </p:ext>
            </p:extLst>
          </p:nvPr>
        </p:nvGraphicFramePr>
        <p:xfrm>
          <a:off x="460923" y="1810984"/>
          <a:ext cx="5808630" cy="4142300"/>
        </p:xfrm>
        <a:graphic>
          <a:graphicData uri="http://schemas.openxmlformats.org/drawingml/2006/table">
            <a:tbl>
              <a:tblPr firstRow="1" bandRow="1">
                <a:tableStyleId>{5C22544A-7EE6-4342-B048-85BDC9FD1C3A}</a:tableStyleId>
              </a:tblPr>
              <a:tblGrid>
                <a:gridCol w="1161726">
                  <a:extLst>
                    <a:ext uri="{9D8B030D-6E8A-4147-A177-3AD203B41FA5}">
                      <a16:colId xmlns:a16="http://schemas.microsoft.com/office/drawing/2014/main" val="4072320885"/>
                    </a:ext>
                  </a:extLst>
                </a:gridCol>
                <a:gridCol w="1161726">
                  <a:extLst>
                    <a:ext uri="{9D8B030D-6E8A-4147-A177-3AD203B41FA5}">
                      <a16:colId xmlns:a16="http://schemas.microsoft.com/office/drawing/2014/main" val="2572532141"/>
                    </a:ext>
                  </a:extLst>
                </a:gridCol>
                <a:gridCol w="1161726">
                  <a:extLst>
                    <a:ext uri="{9D8B030D-6E8A-4147-A177-3AD203B41FA5}">
                      <a16:colId xmlns:a16="http://schemas.microsoft.com/office/drawing/2014/main" val="4198976845"/>
                    </a:ext>
                  </a:extLst>
                </a:gridCol>
                <a:gridCol w="1161726">
                  <a:extLst>
                    <a:ext uri="{9D8B030D-6E8A-4147-A177-3AD203B41FA5}">
                      <a16:colId xmlns:a16="http://schemas.microsoft.com/office/drawing/2014/main" val="2316984209"/>
                    </a:ext>
                  </a:extLst>
                </a:gridCol>
                <a:gridCol w="1161726">
                  <a:extLst>
                    <a:ext uri="{9D8B030D-6E8A-4147-A177-3AD203B41FA5}">
                      <a16:colId xmlns:a16="http://schemas.microsoft.com/office/drawing/2014/main" val="3537326840"/>
                    </a:ext>
                  </a:extLst>
                </a:gridCol>
              </a:tblGrid>
              <a:tr h="627034">
                <a:tc>
                  <a:txBody>
                    <a:bodyPr/>
                    <a:lstStyle/>
                    <a:p>
                      <a:endParaRPr lang="en-GB" noProof="0" dirty="0">
                        <a:latin typeface="Calibri" panose="020F0502020204030204" pitchFamily="34" charset="0"/>
                      </a:endParaRPr>
                    </a:p>
                    <a:p>
                      <a:endParaRPr lang="en-GB" noProof="0" dirty="0">
                        <a:latin typeface="Calibri" panose="020F0502020204030204"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noProof="0" dirty="0">
                        <a:latin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noProof="0" dirty="0">
                        <a:latin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noProof="0" dirty="0">
                        <a:latin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noProof="0" dirty="0">
                        <a:latin typeface="Calibri" panose="020F050202020403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584830"/>
                  </a:ext>
                </a:extLst>
              </a:tr>
              <a:tr h="3515266">
                <a:tc>
                  <a:txBody>
                    <a:bodyPr/>
                    <a:lstStyle/>
                    <a:p>
                      <a:pPr algn="ctr">
                        <a:buFontTx/>
                        <a:buNone/>
                      </a:pP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Consumer Services</a:t>
                      </a:r>
                    </a:p>
                    <a:p>
                      <a:pPr algn="ctr">
                        <a:buFontTx/>
                        <a:buNone/>
                      </a:pPr>
                      <a:endParaRPr lang="en-GB" sz="1000" b="1" spc="0" baseline="0" noProof="0" dirty="0">
                        <a:latin typeface="Calibri" panose="020F0502020204030204" pitchFamily="34" charset="0"/>
                        <a:ea typeface="Calibri" panose="020F0502020204030204" pitchFamily="34" charset="0"/>
                        <a:cs typeface="Calibri" panose="020F0502020204030204" pitchFamily="34" charset="0"/>
                      </a:endParaRPr>
                    </a:p>
                    <a:p>
                      <a:pPr algn="ctr">
                        <a:buFontTx/>
                        <a:buNone/>
                      </a:pPr>
                      <a:endParaRPr lang="en-GB" sz="1000" noProof="0" dirty="0">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Fixed Services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Fixed–Mobile Convergence</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Mobile Services</a:t>
                      </a:r>
                    </a:p>
                  </a:txBody>
                  <a:tcPr marL="72000" marR="72000">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buFontTx/>
                        <a:buNone/>
                      </a:pP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Business</a:t>
                      </a:r>
                      <a:br>
                        <a:rPr lang="en-GB" sz="1000" b="1" spc="0" baseline="0" noProof="0" dirty="0">
                          <a:latin typeface="Calibri" panose="020F0502020204030204" pitchFamily="34" charset="0"/>
                          <a:ea typeface="Calibri" panose="020F0502020204030204" pitchFamily="34" charset="0"/>
                          <a:cs typeface="Calibri" panose="020F0502020204030204" pitchFamily="34" charset="0"/>
                        </a:rPr>
                      </a:b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Services</a:t>
                      </a:r>
                    </a:p>
                    <a:p>
                      <a:pPr algn="ctr">
                        <a:buFontTx/>
                        <a:buNone/>
                      </a:pPr>
                      <a:endParaRPr lang="en-GB" sz="1000" noProof="0" dirty="0">
                        <a:latin typeface="Calibri" panose="020F0502020204030204" pitchFamily="34" charset="0"/>
                        <a:ea typeface="Calibri" panose="020F0502020204030204" pitchFamily="34" charset="0"/>
                        <a:cs typeface="Calibri" panose="020F0502020204030204" pitchFamily="34" charset="0"/>
                      </a:endParaRPr>
                    </a:p>
                    <a:p>
                      <a:pPr marL="171450" lvl="2"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Enterprise Services</a:t>
                      </a:r>
                    </a:p>
                    <a:p>
                      <a:pPr marL="171450" lvl="2"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IoT Services</a:t>
                      </a:r>
                    </a:p>
                    <a:p>
                      <a:pPr marL="171450" lvl="2"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Private Networks</a:t>
                      </a:r>
                    </a:p>
                    <a:p>
                      <a:pPr marL="171450" lvl="2"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SME Services</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buFontTx/>
                        <a:buNone/>
                      </a:pP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Operational Applications</a:t>
                      </a:r>
                    </a:p>
                    <a:p>
                      <a:pPr algn="ctr">
                        <a:buFontTx/>
                        <a:buNone/>
                      </a:pPr>
                      <a:endParaRPr lang="en-GB" sz="1000" noProof="0" dirty="0">
                        <a:latin typeface="Calibri" panose="020F0502020204030204" pitchFamily="34" charset="0"/>
                        <a:ea typeface="Calibri" panose="020F0502020204030204" pitchFamily="34" charset="0"/>
                        <a:cs typeface="Calibri" panose="020F0502020204030204" pitchFamily="34" charset="0"/>
                      </a:endParaRPr>
                    </a:p>
                    <a:p>
                      <a:pPr marL="179387" marR="0" lvl="0" indent="-171450" algn="l" defTabSz="914400" rtl="0" eaLnBrk="1" fontAlgn="auto" latinLnBrk="0" hangingPunct="1">
                        <a:lnSpc>
                          <a:spcPct val="100000"/>
                        </a:lnSpc>
                        <a:spcBef>
                          <a:spcPts val="0"/>
                        </a:spcBef>
                        <a:spcAft>
                          <a:spcPts val="300"/>
                        </a:spcAft>
                        <a:buClrTx/>
                        <a:buSzPct val="110000"/>
                        <a:buFont typeface="Calibri" panose="020F0502020204030204" pitchFamily="34" charset="0"/>
                        <a:buChar char="•"/>
                        <a:tabLst/>
                        <a:defRP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Applications Data and Strategies</a:t>
                      </a:r>
                    </a:p>
                    <a:p>
                      <a:pPr marL="179387"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Automated Assurance</a:t>
                      </a:r>
                    </a:p>
                    <a:p>
                      <a:pPr marL="179387"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Customer Engagement</a:t>
                      </a:r>
                    </a:p>
                    <a:p>
                      <a:pPr marL="179387"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Monetisation Platforms</a:t>
                      </a:r>
                    </a:p>
                    <a:p>
                      <a:pPr marL="179387"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Network Automation and Orchestration</a:t>
                      </a:r>
                    </a:p>
                    <a:p>
                      <a:pPr marL="179387"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Service Design and Orchestration</a:t>
                      </a: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buFontTx/>
                        <a:buNone/>
                      </a:pP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Networks and Cloud</a:t>
                      </a:r>
                    </a:p>
                    <a:p>
                      <a:pPr algn="ctr">
                        <a:buFontTx/>
                        <a:buNone/>
                      </a:pPr>
                      <a:endParaRPr lang="en-GB" sz="1000" noProof="0"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300"/>
                        </a:spcAft>
                        <a:buClrTx/>
                        <a:buSzPct val="110000"/>
                        <a:buFont typeface="Calibri" panose="020F0502020204030204" pitchFamily="34" charset="0"/>
                        <a:buChar char="•"/>
                        <a:tabLst/>
                        <a:defRP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AI and Data Platforms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Cloud and AI Infrastructure</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Fibre Infrastructure</a:t>
                      </a:r>
                    </a:p>
                    <a:p>
                      <a:pPr marL="171450" indent="-171450">
                        <a:spcAft>
                          <a:spcPts val="300"/>
                        </a:spcAft>
                        <a:buSzPct val="110000"/>
                        <a:buFont typeface="Calibri" panose="020F0502020204030204" pitchFamily="34" charset="0"/>
                        <a:buChar char="•"/>
                      </a:pPr>
                      <a:r>
                        <a:rPr lang="en-GB" sz="9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NaaS</a:t>
                      </a: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Platforms and Infrastructure</a:t>
                      </a:r>
                    </a:p>
                    <a:p>
                      <a:pPr marL="171450" marR="0" lvl="0" indent="-171450" algn="l" defTabSz="914400" rtl="0" eaLnBrk="1" fontAlgn="auto" latinLnBrk="0" hangingPunct="1">
                        <a:lnSpc>
                          <a:spcPct val="100000"/>
                        </a:lnSpc>
                        <a:spcBef>
                          <a:spcPts val="0"/>
                        </a:spcBef>
                        <a:spcAft>
                          <a:spcPts val="300"/>
                        </a:spcAft>
                        <a:buClrTx/>
                        <a:buSzPct val="110000"/>
                        <a:buFont typeface="Calibri" panose="020F0502020204030204" pitchFamily="34" charset="0"/>
                        <a:buChar char="•"/>
                        <a:tabLst/>
                        <a:defRP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Operator Spending</a:t>
                      </a:r>
                    </a:p>
                    <a:p>
                      <a:pPr marL="171450" marR="0" lvl="0" indent="-171450" algn="l" defTabSz="914400" rtl="0" eaLnBrk="1" fontAlgn="auto" latinLnBrk="0" hangingPunct="1">
                        <a:lnSpc>
                          <a:spcPct val="100000"/>
                        </a:lnSpc>
                        <a:spcBef>
                          <a:spcPts val="0"/>
                        </a:spcBef>
                        <a:spcAft>
                          <a:spcPts val="300"/>
                        </a:spcAft>
                        <a:buClrTx/>
                        <a:buSzPct val="110000"/>
                        <a:buFont typeface="Calibri" panose="020F0502020204030204" pitchFamily="34" charset="0"/>
                        <a:buChar char="•"/>
                        <a:tabLst/>
                        <a:defRP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Sustainable Networks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Wireless Infrastructure</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Wireless Technologies</a:t>
                      </a:r>
                    </a:p>
                    <a:p>
                      <a:pPr marL="85725" indent="-85725">
                        <a:spcAft>
                          <a:spcPts val="300"/>
                        </a:spcAft>
                        <a:buFont typeface="Arial" panose="020B0604020202020204" pitchFamily="34" charset="0"/>
                        <a:buChar char="•"/>
                      </a:pPr>
                      <a:endParaRPr lang="en-GB" sz="900" noProof="0" dirty="0">
                        <a:latin typeface="Calibri" panose="020F0502020204030204" pitchFamily="34" charset="0"/>
                        <a:ea typeface="Calibri" panose="020F0502020204030204" pitchFamily="34" charset="0"/>
                        <a:cs typeface="Calibri" panose="020F0502020204030204" pitchFamily="34" charset="0"/>
                      </a:endParaRP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buFontTx/>
                        <a:buNone/>
                      </a:pP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Space</a:t>
                      </a:r>
                    </a:p>
                    <a:p>
                      <a:pPr algn="ctr">
                        <a:buFontTx/>
                        <a:buNone/>
                      </a:pPr>
                      <a:endParaRPr lang="en-GB" sz="1000" noProof="0" dirty="0">
                        <a:latin typeface="Calibri" panose="020F0502020204030204" pitchFamily="34" charset="0"/>
                        <a:ea typeface="Calibri" panose="020F0502020204030204" pitchFamily="34" charset="0"/>
                        <a:cs typeface="Calibri" panose="020F0502020204030204" pitchFamily="34" charset="0"/>
                      </a:endParaRPr>
                    </a:p>
                    <a:p>
                      <a:pPr algn="ctr">
                        <a:buFontTx/>
                        <a:buNone/>
                      </a:pPr>
                      <a:endParaRPr lang="en-GB" sz="1000" noProof="0" dirty="0">
                        <a:latin typeface="Calibri" panose="020F0502020204030204" pitchFamily="34" charset="0"/>
                        <a:ea typeface="Calibri" panose="020F0502020204030204" pitchFamily="34" charset="0"/>
                        <a:cs typeface="Calibri" panose="020F0502020204030204" pitchFamily="34" charset="0"/>
                      </a:endParaRPr>
                    </a:p>
                    <a:p>
                      <a:pPr marL="171450" indent="-171450" algn="l">
                        <a:spcAft>
                          <a:spcPts val="300"/>
                        </a:spcAft>
                        <a:buSzPct val="110000"/>
                        <a:buFont typeface="Calibri" panose="020F0502020204030204" pitchFamily="34" charset="0"/>
                        <a:buChar char="•"/>
                      </a:pPr>
                      <a:r>
                        <a:rPr lang="en-GB" sz="900" noProof="0" dirty="0">
                          <a:latin typeface="Calibri" panose="020F0502020204030204" pitchFamily="34" charset="0"/>
                          <a:ea typeface="Calibri" panose="020F0502020204030204" pitchFamily="34" charset="0"/>
                          <a:cs typeface="Calibri" panose="020F0502020204030204" pitchFamily="34" charset="0"/>
                        </a:rPr>
                        <a:t>Earth Observation</a:t>
                      </a:r>
                    </a:p>
                    <a:p>
                      <a:pPr marL="171450" indent="-171450" algn="l">
                        <a:spcAft>
                          <a:spcPts val="300"/>
                        </a:spcAft>
                        <a:buSzPct val="110000"/>
                        <a:buFont typeface="Calibri" panose="020F0502020204030204" pitchFamily="34" charset="0"/>
                        <a:buChar char="•"/>
                      </a:pPr>
                      <a:r>
                        <a:rPr lang="en-GB" sz="900" noProof="0" dirty="0">
                          <a:latin typeface="Calibri" panose="020F0502020204030204" pitchFamily="34" charset="0"/>
                          <a:ea typeface="Calibri" panose="020F0502020204030204" pitchFamily="34" charset="0"/>
                          <a:cs typeface="Calibri" panose="020F0502020204030204" pitchFamily="34" charset="0"/>
                        </a:rPr>
                        <a:t>Government and Military Space</a:t>
                      </a:r>
                    </a:p>
                    <a:p>
                      <a:pPr marL="171450" indent="-171450" algn="l">
                        <a:spcAft>
                          <a:spcPts val="300"/>
                        </a:spcAft>
                        <a:buSzPct val="110000"/>
                        <a:buFont typeface="Calibri" panose="020F0502020204030204" pitchFamily="34" charset="0"/>
                        <a:buChar char="•"/>
                      </a:pPr>
                      <a:r>
                        <a:rPr lang="en-GB" sz="900" noProof="0" dirty="0">
                          <a:latin typeface="Calibri" panose="020F0502020204030204" pitchFamily="34" charset="0"/>
                          <a:ea typeface="Calibri" panose="020F0502020204030204" pitchFamily="34" charset="0"/>
                          <a:cs typeface="Calibri" panose="020F0502020204030204" pitchFamily="34" charset="0"/>
                        </a:rPr>
                        <a:t>Non-GEO Constellations Analysis Toolkit (NCAT)</a:t>
                      </a:r>
                    </a:p>
                    <a:p>
                      <a:pPr marL="171450" indent="-171450" algn="l">
                        <a:spcAft>
                          <a:spcPts val="300"/>
                        </a:spcAft>
                        <a:buSzPct val="110000"/>
                        <a:buFont typeface="Calibri" panose="020F0502020204030204" pitchFamily="34" charset="0"/>
                        <a:buChar char="•"/>
                      </a:pPr>
                      <a:r>
                        <a:rPr lang="en-GB" sz="900" noProof="0" dirty="0">
                          <a:latin typeface="Calibri" panose="020F0502020204030204" pitchFamily="34" charset="0"/>
                          <a:ea typeface="Calibri" panose="020F0502020204030204" pitchFamily="34" charset="0"/>
                          <a:cs typeface="Calibri" panose="020F0502020204030204" pitchFamily="34" charset="0"/>
                        </a:rPr>
                        <a:t>Satellite Capacity</a:t>
                      </a:r>
                    </a:p>
                    <a:p>
                      <a:pPr marL="171450" indent="-171450" algn="l">
                        <a:spcAft>
                          <a:spcPts val="300"/>
                        </a:spcAft>
                        <a:buSzPct val="110000"/>
                        <a:buFont typeface="Calibri" panose="020F0502020204030204" pitchFamily="34" charset="0"/>
                        <a:buChar char="•"/>
                      </a:pPr>
                      <a:r>
                        <a:rPr lang="en-GB" sz="900" noProof="0" dirty="0">
                          <a:latin typeface="Calibri" panose="020F0502020204030204" pitchFamily="34" charset="0"/>
                          <a:ea typeface="Calibri" panose="020F0502020204030204" pitchFamily="34" charset="0"/>
                          <a:cs typeface="Calibri" panose="020F0502020204030204" pitchFamily="34" charset="0"/>
                        </a:rPr>
                        <a:t>Satellite Mobility</a:t>
                      </a:r>
                    </a:p>
                    <a:p>
                      <a:pPr marL="171450" indent="-171450" algn="l">
                        <a:spcAft>
                          <a:spcPts val="300"/>
                        </a:spcAft>
                        <a:buSzPct val="110000"/>
                        <a:buFont typeface="Calibri" panose="020F0502020204030204" pitchFamily="34" charset="0"/>
                        <a:buChar char="•"/>
                      </a:pPr>
                      <a:r>
                        <a:rPr lang="en-GB" sz="900" noProof="0" dirty="0">
                          <a:latin typeface="Calibri" panose="020F0502020204030204" pitchFamily="34" charset="0"/>
                          <a:ea typeface="Calibri" panose="020F0502020204030204" pitchFamily="34" charset="0"/>
                          <a:cs typeface="Calibri" panose="020F0502020204030204" pitchFamily="34" charset="0"/>
                        </a:rPr>
                        <a:t>Satellite–Telecoms Integration</a:t>
                      </a:r>
                    </a:p>
                    <a:p>
                      <a:pPr marL="171450" marR="0" lvl="0" indent="-171450" algn="l" defTabSz="914400" rtl="0" eaLnBrk="1" fontAlgn="auto" latinLnBrk="0" hangingPunct="1">
                        <a:lnSpc>
                          <a:spcPct val="100000"/>
                        </a:lnSpc>
                        <a:spcBef>
                          <a:spcPts val="0"/>
                        </a:spcBef>
                        <a:spcAft>
                          <a:spcPts val="300"/>
                        </a:spcAft>
                        <a:buClrTx/>
                        <a:buSzPct val="110000"/>
                        <a:buFont typeface="Calibri" panose="020F0502020204030204" pitchFamily="34" charset="0"/>
                        <a:buChar char="•"/>
                        <a:tabLst/>
                        <a:defRPr/>
                      </a:pPr>
                      <a:r>
                        <a:rPr lang="en-GB" sz="900" noProof="0" dirty="0">
                          <a:latin typeface="Calibri" panose="020F0502020204030204" pitchFamily="34" charset="0"/>
                          <a:ea typeface="Calibri" panose="020F0502020204030204" pitchFamily="34" charset="0"/>
                          <a:cs typeface="Calibri" panose="020F0502020204030204" pitchFamily="34" charset="0"/>
                        </a:rPr>
                        <a:t>Space Ground Segment</a:t>
                      </a:r>
                    </a:p>
                    <a:p>
                      <a:pPr marL="171450" marR="0" lvl="0" indent="-171450" algn="l" defTabSz="914400" rtl="0" eaLnBrk="1" fontAlgn="auto" latinLnBrk="0" hangingPunct="1">
                        <a:lnSpc>
                          <a:spcPct val="100000"/>
                        </a:lnSpc>
                        <a:spcBef>
                          <a:spcPts val="0"/>
                        </a:spcBef>
                        <a:spcAft>
                          <a:spcPts val="300"/>
                        </a:spcAft>
                        <a:buClrTx/>
                        <a:buSzPct val="110000"/>
                        <a:buFont typeface="Calibri" panose="020F0502020204030204" pitchFamily="34" charset="0"/>
                        <a:buChar char="•"/>
                        <a:tabLst/>
                        <a:defRPr/>
                      </a:pPr>
                      <a:r>
                        <a:rPr lang="en-GB" sz="900" noProof="0" dirty="0">
                          <a:latin typeface="Calibri" panose="020F0502020204030204" pitchFamily="34" charset="0"/>
                          <a:ea typeface="Calibri" panose="020F0502020204030204" pitchFamily="34" charset="0"/>
                          <a:cs typeface="Calibri" panose="020F0502020204030204" pitchFamily="34" charset="0"/>
                        </a:rPr>
                        <a:t>Space Infrastructure</a:t>
                      </a:r>
                    </a:p>
                    <a:p>
                      <a:pPr algn="ctr">
                        <a:buFontTx/>
                        <a:buNone/>
                      </a:pPr>
                      <a:endParaRPr lang="en-GB" sz="1000" noProof="0" dirty="0">
                        <a:latin typeface="Calibri" panose="020F0502020204030204" pitchFamily="34" charset="0"/>
                      </a:endParaRPr>
                    </a:p>
                  </a:txBody>
                  <a:tcPr marL="72000" marR="72000">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8650329"/>
                  </a:ext>
                </a:extLst>
              </a:tr>
            </a:tbl>
          </a:graphicData>
        </a:graphic>
      </p:graphicFrame>
      <p:graphicFrame>
        <p:nvGraphicFramePr>
          <p:cNvPr id="10" name="Table 9">
            <a:extLst>
              <a:ext uri="{FF2B5EF4-FFF2-40B4-BE49-F238E27FC236}">
                <a16:creationId xmlns:a16="http://schemas.microsoft.com/office/drawing/2014/main" id="{09DD1BEE-AFA0-7B34-4AF4-D31A04AC2807}"/>
              </a:ext>
            </a:extLst>
          </p:cNvPr>
          <p:cNvGraphicFramePr>
            <a:graphicFrameLocks noGrp="1"/>
          </p:cNvGraphicFramePr>
          <p:nvPr>
            <p:extLst>
              <p:ext uri="{D42A27DB-BD31-4B8C-83A1-F6EECF244321}">
                <p14:modId xmlns:p14="http://schemas.microsoft.com/office/powerpoint/2010/main" val="80904506"/>
              </p:ext>
            </p:extLst>
          </p:nvPr>
        </p:nvGraphicFramePr>
        <p:xfrm>
          <a:off x="6397259" y="1823954"/>
          <a:ext cx="3047816" cy="4108740"/>
        </p:xfrm>
        <a:graphic>
          <a:graphicData uri="http://schemas.openxmlformats.org/drawingml/2006/table">
            <a:tbl>
              <a:tblPr firstRow="1" bandRow="1">
                <a:tableStyleId>{5C22544A-7EE6-4342-B048-85BDC9FD1C3A}</a:tableStyleId>
              </a:tblPr>
              <a:tblGrid>
                <a:gridCol w="1523908">
                  <a:extLst>
                    <a:ext uri="{9D8B030D-6E8A-4147-A177-3AD203B41FA5}">
                      <a16:colId xmlns:a16="http://schemas.microsoft.com/office/drawing/2014/main" val="4072320885"/>
                    </a:ext>
                  </a:extLst>
                </a:gridCol>
                <a:gridCol w="1523908">
                  <a:extLst>
                    <a:ext uri="{9D8B030D-6E8A-4147-A177-3AD203B41FA5}">
                      <a16:colId xmlns:a16="http://schemas.microsoft.com/office/drawing/2014/main" val="2572532141"/>
                    </a:ext>
                  </a:extLst>
                </a:gridCol>
              </a:tblGrid>
              <a:tr h="626400">
                <a:tc>
                  <a:txBody>
                    <a:bodyPr/>
                    <a:lstStyle/>
                    <a:p>
                      <a:endParaRPr lang="en-GB" noProof="0" dirty="0">
                        <a:latin typeface="Calibri" panose="020F0502020204030204" pitchFamily="34" charset="0"/>
                      </a:endParaRPr>
                    </a:p>
                    <a:p>
                      <a:endParaRPr lang="en-GB" noProof="0" dirty="0">
                        <a:latin typeface="Calibri" panose="020F0502020204030204"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noProof="0" dirty="0">
                        <a:latin typeface="Calibri" panose="020F050202020403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584830"/>
                  </a:ext>
                </a:extLst>
              </a:tr>
              <a:tr h="3429687">
                <a:tc>
                  <a:txBody>
                    <a:bodyPr/>
                    <a:lstStyle/>
                    <a:p>
                      <a:pPr algn="ct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Telecoms and</a:t>
                      </a:r>
                      <a:br>
                        <a:rPr lang="en-GB" sz="1000" b="1" spc="0" baseline="0" noProof="0" dirty="0">
                          <a:latin typeface="Calibri" panose="020F0502020204030204" pitchFamily="34" charset="0"/>
                          <a:ea typeface="Calibri" panose="020F0502020204030204" pitchFamily="34" charset="0"/>
                          <a:cs typeface="Calibri" panose="020F0502020204030204" pitchFamily="34" charset="0"/>
                        </a:rPr>
                      </a:b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Media Data</a:t>
                      </a:r>
                    </a:p>
                    <a:p>
                      <a:pPr algn="ctr"/>
                      <a:endParaRPr lang="en-GB" sz="900" noProof="0" dirty="0">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Developed Asia–Pacific Metrics and Forecasts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Emerging Asia–Pacific Metrics and Forecasts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European Core Forecasts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European Country Reports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European Quarterly Metrics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Global </a:t>
                      </a:r>
                      <a:r>
                        <a:rPr lang="en-GB" sz="9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Pay-TV</a:t>
                      </a: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Video Metrics and Forecasts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Global Telecoms Data and Financial KPIs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Latin America Metrics and Forecasts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Middle East and Africa Metrics and Forecasts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North America Metrics and Forecasts</a:t>
                      </a:r>
                      <a:endParaRPr lang="en-GB" sz="900" noProof="0" dirty="0">
                        <a:latin typeface="Calibri" panose="020F0502020204030204" pitchFamily="34" charset="0"/>
                      </a:endParaRPr>
                    </a:p>
                  </a:txBody>
                  <a:tcPr marL="72000" marR="72000">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b="1" spc="0" baseline="0" noProof="0" dirty="0">
                          <a:latin typeface="Calibri" panose="020F0502020204030204" pitchFamily="34" charset="0"/>
                          <a:ea typeface="Calibri" panose="020F0502020204030204" pitchFamily="34" charset="0"/>
                          <a:cs typeface="Calibri" panose="020F0502020204030204" pitchFamily="34" charset="0"/>
                        </a:rPr>
                        <a:t>SMB Technology Forecaster</a:t>
                      </a:r>
                    </a:p>
                    <a:p>
                      <a:pPr algn="ctr"/>
                      <a:endParaRPr lang="en-GB" sz="900" noProof="0" dirty="0">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Business Applications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Cyber Security</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Devices and Peripherals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IT Infrastructure</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IT and Managed Services</a:t>
                      </a:r>
                    </a:p>
                    <a:p>
                      <a:pPr marL="171450" indent="-171450">
                        <a:spcAft>
                          <a:spcPts val="300"/>
                        </a:spcAft>
                        <a:buSzPct val="110000"/>
                        <a:buFont typeface="Calibri" panose="020F0502020204030204" pitchFamily="34" charset="0"/>
                        <a:buChar char="•"/>
                      </a:pPr>
                      <a:r>
                        <a:rPr lang="en-GB" sz="900" noProof="0" dirty="0">
                          <a:solidFill>
                            <a:schemeClr val="tx1"/>
                          </a:solidFill>
                          <a:latin typeface="Calibri" panose="020F0502020204030204" pitchFamily="34" charset="0"/>
                          <a:ea typeface="Calibri" panose="020F0502020204030204" pitchFamily="34" charset="0"/>
                          <a:cs typeface="Calibri" panose="020F0502020204030204" pitchFamily="34" charset="0"/>
                        </a:rPr>
                        <a:t>UC and Digital Services</a:t>
                      </a:r>
                    </a:p>
                  </a:txBody>
                  <a:tcPr marL="72000" marR="72000">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8650329"/>
                  </a:ext>
                </a:extLst>
              </a:tr>
            </a:tbl>
          </a:graphicData>
        </a:graphic>
      </p:graphicFrame>
      <p:sp>
        <p:nvSpPr>
          <p:cNvPr id="11" name="Rectangle 10">
            <a:extLst>
              <a:ext uri="{FF2B5EF4-FFF2-40B4-BE49-F238E27FC236}">
                <a16:creationId xmlns:a16="http://schemas.microsoft.com/office/drawing/2014/main" id="{8D2B2F18-CB5B-6A91-F871-91F8BF4E72CF}"/>
              </a:ext>
            </a:extLst>
          </p:cNvPr>
          <p:cNvSpPr/>
          <p:nvPr/>
        </p:nvSpPr>
        <p:spPr>
          <a:xfrm>
            <a:off x="460925" y="5909375"/>
            <a:ext cx="9005986" cy="288000"/>
          </a:xfrm>
          <a:prstGeom prst="rect">
            <a:avLst/>
          </a:prstGeom>
          <a:gradFill>
            <a:gsLst>
              <a:gs pos="51000">
                <a:srgbClr val="20265F"/>
              </a:gs>
              <a:gs pos="94000">
                <a:srgbClr val="C8102E"/>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63" noProof="0" dirty="0">
                <a:solidFill>
                  <a:schemeClr val="bg1"/>
                </a:solidFill>
                <a:latin typeface="Calibri" panose="020F0502020204030204" pitchFamily="34" charset="0"/>
                <a:ea typeface="Calibri" panose="020F0502020204030204" pitchFamily="34" charset="0"/>
                <a:cs typeface="Calibri" panose="020F0502020204030204" pitchFamily="34" charset="0"/>
              </a:rPr>
              <a:t>Knowledge Centre and </a:t>
            </a:r>
            <a:r>
              <a:rPr lang="en-GB" sz="1463" noProof="0" dirty="0" err="1">
                <a:solidFill>
                  <a:schemeClr val="bg1"/>
                </a:solidFill>
                <a:latin typeface="Calibri" panose="020F0502020204030204" pitchFamily="34" charset="0"/>
                <a:ea typeface="Calibri" panose="020F0502020204030204" pitchFamily="34" charset="0"/>
                <a:cs typeface="Calibri" panose="020F0502020204030204" pitchFamily="34" charset="0"/>
              </a:rPr>
              <a:t>DataHub</a:t>
            </a:r>
            <a:endParaRPr lang="en-GB" sz="1463" noProof="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3A196AF-10E3-44C7-DD52-921818251DA4}"/>
              </a:ext>
            </a:extLst>
          </p:cNvPr>
          <p:cNvSpPr/>
          <p:nvPr/>
        </p:nvSpPr>
        <p:spPr>
          <a:xfrm>
            <a:off x="6385829" y="1673538"/>
            <a:ext cx="3072596" cy="324000"/>
          </a:xfrm>
          <a:prstGeom prst="rect">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63" noProof="0" dirty="0">
                <a:solidFill>
                  <a:schemeClr val="bg1"/>
                </a:solidFill>
                <a:latin typeface="Calibri" panose="020F0502020204030204" pitchFamily="34" charset="0"/>
                <a:ea typeface="Calibri" panose="020F0502020204030204" pitchFamily="34" charset="0"/>
                <a:cs typeface="Calibri" panose="020F0502020204030204" pitchFamily="34" charset="0"/>
              </a:rPr>
              <a:t>Data modules</a:t>
            </a:r>
          </a:p>
        </p:txBody>
      </p:sp>
      <p:sp>
        <p:nvSpPr>
          <p:cNvPr id="13" name="Rectangle 12">
            <a:extLst>
              <a:ext uri="{FF2B5EF4-FFF2-40B4-BE49-F238E27FC236}">
                <a16:creationId xmlns:a16="http://schemas.microsoft.com/office/drawing/2014/main" id="{281D8918-DB6D-3782-6ABE-486AEA17F850}"/>
              </a:ext>
            </a:extLst>
          </p:cNvPr>
          <p:cNvSpPr/>
          <p:nvPr/>
        </p:nvSpPr>
        <p:spPr>
          <a:xfrm>
            <a:off x="460925" y="1673532"/>
            <a:ext cx="5808632" cy="324000"/>
          </a:xfrm>
          <a:prstGeom prst="rect">
            <a:avLst/>
          </a:prstGeom>
          <a:solidFill>
            <a:srgbClr val="202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63" noProof="0" dirty="0">
                <a:solidFill>
                  <a:schemeClr val="bg1"/>
                </a:solidFill>
                <a:latin typeface="Calibri" panose="020F0502020204030204" pitchFamily="34" charset="0"/>
                <a:ea typeface="Calibri" panose="020F0502020204030204" pitchFamily="34" charset="0"/>
                <a:cs typeface="Calibri" panose="020F0502020204030204" pitchFamily="34" charset="0"/>
              </a:rPr>
              <a:t>Research and Insights programmes</a:t>
            </a:r>
          </a:p>
        </p:txBody>
      </p:sp>
      <p:sp>
        <p:nvSpPr>
          <p:cNvPr id="14" name="Oval 13">
            <a:extLst>
              <a:ext uri="{FF2B5EF4-FFF2-40B4-BE49-F238E27FC236}">
                <a16:creationId xmlns:a16="http://schemas.microsoft.com/office/drawing/2014/main" id="{58D61E13-4ADA-3DC9-AB29-FA63A2C318EC}"/>
              </a:ext>
            </a:extLst>
          </p:cNvPr>
          <p:cNvSpPr/>
          <p:nvPr/>
        </p:nvSpPr>
        <p:spPr>
          <a:xfrm>
            <a:off x="902772" y="2107945"/>
            <a:ext cx="324026" cy="324026"/>
          </a:xfrm>
          <a:prstGeom prst="ellips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DCC4D4AC-453F-1B7F-E447-8429C0AB23BD}"/>
              </a:ext>
            </a:extLst>
          </p:cNvPr>
          <p:cNvSpPr/>
          <p:nvPr/>
        </p:nvSpPr>
        <p:spPr>
          <a:xfrm>
            <a:off x="2052998" y="2107945"/>
            <a:ext cx="324026" cy="324026"/>
          </a:xfrm>
          <a:prstGeom prst="ellips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7CAE705B-946A-02B6-B383-314B2F621231}"/>
              </a:ext>
            </a:extLst>
          </p:cNvPr>
          <p:cNvSpPr/>
          <p:nvPr/>
        </p:nvSpPr>
        <p:spPr>
          <a:xfrm>
            <a:off x="3203225" y="2107945"/>
            <a:ext cx="324026" cy="324026"/>
          </a:xfrm>
          <a:prstGeom prst="ellips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D1E1C014-75AA-C620-39D8-51BAA67D1C05}"/>
              </a:ext>
            </a:extLst>
          </p:cNvPr>
          <p:cNvSpPr/>
          <p:nvPr/>
        </p:nvSpPr>
        <p:spPr>
          <a:xfrm>
            <a:off x="4399810" y="2107945"/>
            <a:ext cx="324026" cy="324026"/>
          </a:xfrm>
          <a:prstGeom prst="ellips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9B8F128C-5447-1843-22D5-55F3678E8195}"/>
              </a:ext>
            </a:extLst>
          </p:cNvPr>
          <p:cNvSpPr/>
          <p:nvPr/>
        </p:nvSpPr>
        <p:spPr>
          <a:xfrm>
            <a:off x="5524399" y="2107945"/>
            <a:ext cx="324026" cy="324026"/>
          </a:xfrm>
          <a:prstGeom prst="ellips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92F3FBF9-49A7-592A-F349-0DC133D1B4DE}"/>
              </a:ext>
            </a:extLst>
          </p:cNvPr>
          <p:cNvSpPr/>
          <p:nvPr/>
        </p:nvSpPr>
        <p:spPr>
          <a:xfrm>
            <a:off x="7011974" y="2107945"/>
            <a:ext cx="324026" cy="324026"/>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BC41E259-B139-4931-0619-44F232E3E3ED}"/>
              </a:ext>
            </a:extLst>
          </p:cNvPr>
          <p:cNvSpPr/>
          <p:nvPr/>
        </p:nvSpPr>
        <p:spPr>
          <a:xfrm>
            <a:off x="8513730" y="2107945"/>
            <a:ext cx="324026" cy="324026"/>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1271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C3D79F5-76FF-A342-C785-26D5F53CF7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6" name="think-cell data - do not delete" hidden="1">
                        <a:extLst>
                          <a:ext uri="{FF2B5EF4-FFF2-40B4-BE49-F238E27FC236}">
                            <a16:creationId xmlns:a16="http://schemas.microsoft.com/office/drawing/2014/main" id="{EC3D79F5-76FF-A342-C785-26D5F53CF7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DFC8343-591D-AAA0-59E7-E5DB4D4D39A8}"/>
              </a:ext>
            </a:extLst>
          </p:cNvPr>
          <p:cNvSpPr>
            <a:spLocks noGrp="1"/>
          </p:cNvSpPr>
          <p:nvPr>
            <p:ph type="sldNum" sz="quarter" idx="4"/>
          </p:nvPr>
        </p:nvSpPr>
        <p:spPr/>
        <p:txBody>
          <a:bodyPr/>
          <a:lstStyle/>
          <a:p>
            <a:fld id="{E78626B2-E168-480E-BAE6-B60060C6AB83}" type="slidenum">
              <a:rPr lang="en-GB" noProof="0" smtClean="0"/>
              <a:pPr/>
              <a:t>57</a:t>
            </a:fld>
            <a:endParaRPr lang="en-GB" noProof="0" dirty="0"/>
          </a:p>
        </p:txBody>
      </p:sp>
      <p:sp>
        <p:nvSpPr>
          <p:cNvPr id="4" name="Title 3">
            <a:extLst>
              <a:ext uri="{FF2B5EF4-FFF2-40B4-BE49-F238E27FC236}">
                <a16:creationId xmlns:a16="http://schemas.microsoft.com/office/drawing/2014/main" id="{1CF17EDE-2EB4-1DF0-BC96-94B6F7CDEBE4}"/>
              </a:ext>
            </a:extLst>
          </p:cNvPr>
          <p:cNvSpPr>
            <a:spLocks noGrp="1"/>
          </p:cNvSpPr>
          <p:nvPr>
            <p:ph type="title"/>
          </p:nvPr>
        </p:nvSpPr>
        <p:spPr/>
        <p:txBody>
          <a:bodyPr vert="horz"/>
          <a:lstStyle/>
          <a:p>
            <a:r>
              <a:rPr lang="en-GB" noProof="0" dirty="0">
                <a:solidFill>
                  <a:schemeClr val="tx2"/>
                </a:solidFill>
                <a:ea typeface="ＭＳ Ｐゴシック" charset="-128"/>
                <a:cs typeface="Arial" pitchFamily="34" charset="0"/>
              </a:rPr>
              <a:t>We support clients with decision-making and complex change journeys</a:t>
            </a:r>
            <a:endParaRPr lang="en-GB" noProof="0" dirty="0"/>
          </a:p>
        </p:txBody>
      </p:sp>
      <p:sp>
        <p:nvSpPr>
          <p:cNvPr id="2" name="Rounded Rectangle 13">
            <a:extLst>
              <a:ext uri="{FF2B5EF4-FFF2-40B4-BE49-F238E27FC236}">
                <a16:creationId xmlns:a16="http://schemas.microsoft.com/office/drawing/2014/main" id="{DB61717C-3D27-D87D-BA60-35DD6158DC95}"/>
              </a:ext>
            </a:extLst>
          </p:cNvPr>
          <p:cNvSpPr/>
          <p:nvPr/>
        </p:nvSpPr>
        <p:spPr>
          <a:xfrm>
            <a:off x="447674" y="2001631"/>
            <a:ext cx="1691732" cy="3902456"/>
          </a:xfrm>
          <a:prstGeom prst="roundRect">
            <a:avLst>
              <a:gd name="adj" fmla="val 2910"/>
            </a:avLst>
          </a:prstGeom>
          <a:solidFill>
            <a:schemeClr val="bg1"/>
          </a:solidFill>
          <a:ln w="12700">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tIns="612000" rtlCol="0" anchor="t"/>
          <a:lstStyle/>
          <a:p>
            <a:pPr algn="ctr">
              <a:lnSpc>
                <a:spcPct val="110000"/>
              </a:lnSpc>
              <a:spcAft>
                <a:spcPts val="1800"/>
              </a:spcAft>
              <a:buClr>
                <a:srgbClr val="000000"/>
              </a:buClr>
              <a:buSzPts val="1100"/>
            </a:pPr>
            <a:r>
              <a:rPr lang="en-GB" sz="1000" b="1" noProof="0" dirty="0">
                <a:solidFill>
                  <a:srgbClr val="C8102E"/>
                </a:solidFill>
                <a:latin typeface="Calibri" panose="020F0502020204030204" pitchFamily="34" charset="0"/>
                <a:ea typeface="Calibri" panose="020F0502020204030204" pitchFamily="34" charset="0"/>
                <a:cs typeface="Calibri" panose="020F0502020204030204" pitchFamily="34" charset="0"/>
                <a:sym typeface="Arial"/>
              </a:rPr>
              <a:t>Strategy</a:t>
            </a:r>
          </a:p>
          <a:p>
            <a:pPr algn="ctr">
              <a:lnSpc>
                <a:spcPct val="110000"/>
              </a:lnSpc>
              <a:spcAft>
                <a:spcPts val="1200"/>
              </a:spcAft>
            </a:pP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We assist clients in shaping and determining the decisive moments that steer their progress and chart the course for lasting change.</a:t>
            </a:r>
          </a:p>
          <a:p>
            <a:pPr algn="ctr">
              <a:lnSpc>
                <a:spcPct val="110000"/>
              </a:lnSpc>
              <a:spcAft>
                <a:spcPts val="1200"/>
              </a:spcAft>
            </a:pP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We deliver essential advice and insights that drive efficiencies, mitigate risk and accelerate growth, and put our clients at the forefront of change.</a:t>
            </a:r>
          </a:p>
        </p:txBody>
      </p:sp>
      <p:sp>
        <p:nvSpPr>
          <p:cNvPr id="5" name="Rounded Rectangle 20">
            <a:extLst>
              <a:ext uri="{FF2B5EF4-FFF2-40B4-BE49-F238E27FC236}">
                <a16:creationId xmlns:a16="http://schemas.microsoft.com/office/drawing/2014/main" id="{8E62EDE4-ADE7-BE3C-BBD2-FCD317145BD2}"/>
              </a:ext>
            </a:extLst>
          </p:cNvPr>
          <p:cNvSpPr/>
          <p:nvPr/>
        </p:nvSpPr>
        <p:spPr>
          <a:xfrm>
            <a:off x="2281335" y="1995988"/>
            <a:ext cx="1691732" cy="3902456"/>
          </a:xfrm>
          <a:prstGeom prst="roundRect">
            <a:avLst>
              <a:gd name="adj" fmla="val 2910"/>
            </a:avLst>
          </a:prstGeom>
          <a:solidFill>
            <a:schemeClr val="bg1"/>
          </a:solidFill>
          <a:ln w="12700">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tIns="612000" rtlCol="0" anchor="t"/>
          <a:lstStyle/>
          <a:p>
            <a:pPr algn="ctr">
              <a:lnSpc>
                <a:spcPct val="110000"/>
              </a:lnSpc>
              <a:spcAft>
                <a:spcPts val="1800"/>
              </a:spcAft>
              <a:buClr>
                <a:srgbClr val="000000"/>
              </a:buClr>
              <a:buSzPts val="1100"/>
            </a:pPr>
            <a:r>
              <a:rPr lang="en-GB" sz="1000" b="1" noProof="0" dirty="0">
                <a:solidFill>
                  <a:srgbClr val="C8102E"/>
                </a:solidFill>
                <a:latin typeface="Calibri" panose="020F0502020204030204" pitchFamily="34" charset="0"/>
                <a:ea typeface="Calibri" panose="020F0502020204030204" pitchFamily="34" charset="0"/>
                <a:cs typeface="Calibri" panose="020F0502020204030204" pitchFamily="34" charset="0"/>
                <a:sym typeface="Arial"/>
              </a:rPr>
              <a:t>Research and Insights</a:t>
            </a:r>
          </a:p>
          <a:p>
            <a:pPr algn="ctr">
              <a:lnSpc>
                <a:spcPct val="110000"/>
              </a:lnSpc>
              <a:spcAft>
                <a:spcPts val="1200"/>
              </a:spcAft>
              <a:buClr>
                <a:srgbClr val="000000"/>
              </a:buClr>
              <a:buSzPts val="1100"/>
            </a:pPr>
            <a:r>
              <a:rPr lang="en-GB" sz="1000" u="none" strike="noStrike" cap="non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We provide qualitative and quantitative subscription research, bespoke research and access to </a:t>
            </a:r>
            <a:r>
              <a:rPr lang="en-GB" sz="1000" u="none" strike="noStrike" cap="none" noProof="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DataHub</a:t>
            </a:r>
            <a:r>
              <a:rPr lang="en-GB" sz="1000" u="none" strike="noStrike" cap="non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our analyst-supported intelligence platform. </a:t>
            </a:r>
          </a:p>
          <a:p>
            <a:pPr algn="ctr">
              <a:lnSpc>
                <a:spcPct val="110000"/>
              </a:lnSpc>
              <a:spcAft>
                <a:spcPts val="1200"/>
              </a:spcAft>
              <a:buClr>
                <a:srgbClr val="000000"/>
              </a:buClr>
              <a:buSzPts val="1100"/>
            </a:pPr>
            <a:r>
              <a:rPr lang="en-GB" sz="1000" u="none" strike="noStrike" cap="non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These are essential assets for strategic planning and for our clients’ investment and marketing decisions.</a:t>
            </a:r>
            <a:endPar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 name="Rounded Rectangle 27">
            <a:extLst>
              <a:ext uri="{FF2B5EF4-FFF2-40B4-BE49-F238E27FC236}">
                <a16:creationId xmlns:a16="http://schemas.microsoft.com/office/drawing/2014/main" id="{51FF2911-C0F6-DC57-E7D4-8EF158DDDC8B}"/>
              </a:ext>
            </a:extLst>
          </p:cNvPr>
          <p:cNvSpPr/>
          <p:nvPr/>
        </p:nvSpPr>
        <p:spPr>
          <a:xfrm>
            <a:off x="4108996" y="1995988"/>
            <a:ext cx="1691732" cy="3902456"/>
          </a:xfrm>
          <a:prstGeom prst="roundRect">
            <a:avLst>
              <a:gd name="adj" fmla="val 2910"/>
            </a:avLst>
          </a:prstGeom>
          <a:solidFill>
            <a:schemeClr val="bg1"/>
          </a:solidFill>
          <a:ln w="12700">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tIns="612000" rtlCol="0" anchor="t"/>
          <a:lstStyle/>
          <a:p>
            <a:pPr algn="ctr">
              <a:lnSpc>
                <a:spcPct val="110000"/>
              </a:lnSpc>
              <a:spcAft>
                <a:spcPts val="1800"/>
              </a:spcAft>
              <a:buClr>
                <a:srgbClr val="000000"/>
              </a:buClr>
              <a:buSzPts val="1100"/>
            </a:pPr>
            <a:r>
              <a:rPr lang="en-GB" sz="1000" b="1" noProof="0" dirty="0">
                <a:solidFill>
                  <a:srgbClr val="C8102E"/>
                </a:solidFill>
                <a:latin typeface="Calibri" panose="020F0502020204030204" pitchFamily="34" charset="0"/>
                <a:ea typeface="Calibri" panose="020F0502020204030204" pitchFamily="34" charset="0"/>
                <a:cs typeface="Calibri" panose="020F0502020204030204" pitchFamily="34" charset="0"/>
                <a:sym typeface="Arial"/>
              </a:rPr>
              <a:t>Regulation and Policy</a:t>
            </a:r>
          </a:p>
          <a:p>
            <a:pPr algn="ctr">
              <a:lnSpc>
                <a:spcPct val="110000"/>
              </a:lnSpc>
              <a:spcAft>
                <a:spcPts val="1200"/>
              </a:spcAft>
              <a:buClr>
                <a:srgbClr val="000000"/>
              </a:buClr>
              <a:buSzPts val="1100"/>
            </a:pP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We advise major</a:t>
            </a:r>
            <a:b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b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government and industry stakeholders on regulation and policy, and have shaped the pivotal moments that have defined technology, media and telecoms (TMT) and connect our world. </a:t>
            </a:r>
          </a:p>
        </p:txBody>
      </p:sp>
      <p:sp>
        <p:nvSpPr>
          <p:cNvPr id="33" name="Rounded Rectangle 34">
            <a:extLst>
              <a:ext uri="{FF2B5EF4-FFF2-40B4-BE49-F238E27FC236}">
                <a16:creationId xmlns:a16="http://schemas.microsoft.com/office/drawing/2014/main" id="{630E8FA8-C115-6F80-065F-E91DE1C66B19}"/>
              </a:ext>
            </a:extLst>
          </p:cNvPr>
          <p:cNvSpPr/>
          <p:nvPr/>
        </p:nvSpPr>
        <p:spPr>
          <a:xfrm>
            <a:off x="5936658" y="1995988"/>
            <a:ext cx="1691732" cy="3902456"/>
          </a:xfrm>
          <a:prstGeom prst="roundRect">
            <a:avLst>
              <a:gd name="adj" fmla="val 2910"/>
            </a:avLst>
          </a:prstGeom>
          <a:solidFill>
            <a:schemeClr val="bg1"/>
          </a:solidFill>
          <a:ln w="12700">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tIns="612000" rtlCol="0" anchor="t"/>
          <a:lstStyle/>
          <a:p>
            <a:pPr algn="ctr">
              <a:lnSpc>
                <a:spcPct val="110000"/>
              </a:lnSpc>
              <a:spcAft>
                <a:spcPts val="1800"/>
              </a:spcAft>
              <a:buClr>
                <a:srgbClr val="000000"/>
              </a:buClr>
              <a:buSzPts val="1100"/>
            </a:pPr>
            <a:r>
              <a:rPr lang="en-GB" sz="1000" b="1" noProof="0" dirty="0">
                <a:solidFill>
                  <a:srgbClr val="C8102E"/>
                </a:solidFill>
                <a:latin typeface="Calibri" panose="020F0502020204030204" pitchFamily="34" charset="0"/>
                <a:ea typeface="Calibri" panose="020F0502020204030204" pitchFamily="34" charset="0"/>
                <a:cs typeface="Calibri" panose="020F0502020204030204" pitchFamily="34" charset="0"/>
                <a:sym typeface="Arial"/>
              </a:rPr>
              <a:t>Transaction Support</a:t>
            </a:r>
          </a:p>
          <a:p>
            <a:pPr algn="ctr">
              <a:lnSpc>
                <a:spcPct val="110000"/>
              </a:lnSpc>
              <a:spcAft>
                <a:spcPts val="1200"/>
              </a:spcAft>
              <a:buClr>
                <a:srgbClr val="000000"/>
              </a:buClr>
              <a:buSzPts val="1100"/>
            </a:pP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We help investors with their investment and divestment decisions. We identify, evaluate and help to implement investment decisions that deliver </a:t>
            </a:r>
            <a:b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b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lasting results. </a:t>
            </a:r>
          </a:p>
          <a:p>
            <a:pPr algn="ctr">
              <a:lnSpc>
                <a:spcPct val="110000"/>
              </a:lnSpc>
              <a:spcAft>
                <a:spcPts val="1200"/>
              </a:spcAft>
              <a:buClr>
                <a:srgbClr val="000000"/>
              </a:buClr>
              <a:buSzPts val="1100"/>
            </a:pP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We provide robust and precise appraisals of investment opportunities related to capabilities, commercial, technical and ESG risks, their mitigants </a:t>
            </a:r>
            <a:b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br>
            <a:r>
              <a:rPr lang="en-GB" sz="10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and investment upsides. </a:t>
            </a:r>
          </a:p>
        </p:txBody>
      </p:sp>
      <p:sp>
        <p:nvSpPr>
          <p:cNvPr id="34" name="Rounded Rectangle 41">
            <a:extLst>
              <a:ext uri="{FF2B5EF4-FFF2-40B4-BE49-F238E27FC236}">
                <a16:creationId xmlns:a16="http://schemas.microsoft.com/office/drawing/2014/main" id="{60078ED3-0485-C211-3005-B7EA60ADB2AC}"/>
              </a:ext>
            </a:extLst>
          </p:cNvPr>
          <p:cNvSpPr/>
          <p:nvPr/>
        </p:nvSpPr>
        <p:spPr>
          <a:xfrm>
            <a:off x="7764320" y="1995988"/>
            <a:ext cx="1691732" cy="3902456"/>
          </a:xfrm>
          <a:prstGeom prst="roundRect">
            <a:avLst>
              <a:gd name="adj" fmla="val 2910"/>
            </a:avLst>
          </a:prstGeom>
          <a:solidFill>
            <a:schemeClr val="bg1"/>
          </a:solidFill>
          <a:ln w="12700">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tIns="612000" rtlCol="0" anchor="t"/>
          <a:lstStyle/>
          <a:p>
            <a:pPr algn="ctr">
              <a:lnSpc>
                <a:spcPct val="110000"/>
              </a:lnSpc>
              <a:spcAft>
                <a:spcPts val="500"/>
              </a:spcAft>
              <a:buClr>
                <a:srgbClr val="000000"/>
              </a:buClr>
              <a:buSzPts val="1100"/>
            </a:pPr>
            <a:r>
              <a:rPr lang="en-GB" sz="1000" b="1" noProof="0" dirty="0">
                <a:solidFill>
                  <a:srgbClr val="C8102E"/>
                </a:solidFill>
                <a:latin typeface="Calibri" panose="020F0502020204030204" pitchFamily="34" charset="0"/>
                <a:ea typeface="Calibri" panose="020F0502020204030204" pitchFamily="34" charset="0"/>
                <a:cs typeface="Calibri" panose="020F0502020204030204" pitchFamily="34" charset="0"/>
                <a:sym typeface="Arial"/>
              </a:rPr>
              <a:t>Transformation and </a:t>
            </a:r>
            <a:br>
              <a:rPr lang="en-GB" sz="1000" b="1" noProof="0" dirty="0">
                <a:solidFill>
                  <a:srgbClr val="C8102E"/>
                </a:solidFill>
                <a:latin typeface="Calibri" panose="020F0502020204030204" pitchFamily="34" charset="0"/>
                <a:ea typeface="Calibri" panose="020F0502020204030204" pitchFamily="34" charset="0"/>
                <a:cs typeface="Calibri" panose="020F0502020204030204" pitchFamily="34" charset="0"/>
                <a:sym typeface="Arial"/>
              </a:rPr>
            </a:br>
            <a:r>
              <a:rPr lang="en-GB" sz="1000" b="1" noProof="0" dirty="0">
                <a:solidFill>
                  <a:srgbClr val="C8102E"/>
                </a:solidFill>
                <a:latin typeface="Calibri" panose="020F0502020204030204" pitchFamily="34" charset="0"/>
                <a:ea typeface="Calibri" panose="020F0502020204030204" pitchFamily="34" charset="0"/>
                <a:cs typeface="Calibri" panose="020F0502020204030204" pitchFamily="34" charset="0"/>
                <a:sym typeface="Arial"/>
              </a:rPr>
              <a:t>Value Creation</a:t>
            </a:r>
          </a:p>
          <a:p>
            <a:pPr algn="ctr">
              <a:lnSpc>
                <a:spcPct val="110000"/>
              </a:lnSpc>
              <a:spcAft>
                <a:spcPts val="1200"/>
              </a:spcAft>
              <a:buClr>
                <a:srgbClr val="000000"/>
              </a:buClr>
              <a:buSzPts val="1100"/>
            </a:pPr>
            <a:r>
              <a:rPr lang="en-GB" sz="10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We support clients to act on the decisions that create lasting value, advantage and change.</a:t>
            </a:r>
          </a:p>
          <a:p>
            <a:pPr algn="ctr">
              <a:lnSpc>
                <a:spcPct val="110000"/>
              </a:lnSpc>
              <a:spcAft>
                <a:spcPts val="1200"/>
              </a:spcAft>
              <a:buClr>
                <a:srgbClr val="000000"/>
              </a:buClr>
              <a:buSzPts val="1100"/>
            </a:pPr>
            <a:r>
              <a:rPr lang="en-GB" sz="10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We guide them through every phase of change on their complex transformation journeys </a:t>
            </a:r>
            <a:br>
              <a:rPr lang="en-GB" sz="10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br>
            <a:r>
              <a:rPr lang="en-GB" sz="100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and strategic change programmes.</a:t>
            </a:r>
          </a:p>
        </p:txBody>
      </p:sp>
      <p:grpSp>
        <p:nvGrpSpPr>
          <p:cNvPr id="35" name="Group 34">
            <a:extLst>
              <a:ext uri="{FF2B5EF4-FFF2-40B4-BE49-F238E27FC236}">
                <a16:creationId xmlns:a16="http://schemas.microsoft.com/office/drawing/2014/main" id="{4FC577F4-1638-79E6-DEA3-1D8D465245D6}"/>
              </a:ext>
            </a:extLst>
          </p:cNvPr>
          <p:cNvGrpSpPr>
            <a:grpSpLocks noChangeAspect="1"/>
          </p:cNvGrpSpPr>
          <p:nvPr/>
        </p:nvGrpSpPr>
        <p:grpSpPr>
          <a:xfrm>
            <a:off x="6397493" y="1757493"/>
            <a:ext cx="770063" cy="770063"/>
            <a:chOff x="7890521" y="1305499"/>
            <a:chExt cx="914400" cy="914400"/>
          </a:xfrm>
        </p:grpSpPr>
        <p:sp>
          <p:nvSpPr>
            <p:cNvPr id="36" name="Oval 35">
              <a:extLst>
                <a:ext uri="{FF2B5EF4-FFF2-40B4-BE49-F238E27FC236}">
                  <a16:creationId xmlns:a16="http://schemas.microsoft.com/office/drawing/2014/main" id="{B342E1A3-334E-5254-C077-2365CA1D261A}"/>
                </a:ext>
              </a:extLst>
            </p:cNvPr>
            <p:cNvSpPr/>
            <p:nvPr/>
          </p:nvSpPr>
          <p:spPr>
            <a:xfrm>
              <a:off x="7890521" y="1305499"/>
              <a:ext cx="914400" cy="914400"/>
            </a:xfrm>
            <a:prstGeom prst="ellipse">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37" name="Graphic 36">
              <a:extLst>
                <a:ext uri="{FF2B5EF4-FFF2-40B4-BE49-F238E27FC236}">
                  <a16:creationId xmlns:a16="http://schemas.microsoft.com/office/drawing/2014/main" id="{65081AC6-0C25-E076-03E1-4D4C371AEB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31494" y="1429043"/>
              <a:ext cx="632454" cy="667313"/>
            </a:xfrm>
            <a:prstGeom prst="rect">
              <a:avLst/>
            </a:prstGeom>
          </p:spPr>
        </p:pic>
      </p:grpSp>
      <p:grpSp>
        <p:nvGrpSpPr>
          <p:cNvPr id="38" name="Group 37">
            <a:extLst>
              <a:ext uri="{FF2B5EF4-FFF2-40B4-BE49-F238E27FC236}">
                <a16:creationId xmlns:a16="http://schemas.microsoft.com/office/drawing/2014/main" id="{30DBB214-82D1-A1FE-5A81-BAD62FCBBBD7}"/>
              </a:ext>
            </a:extLst>
          </p:cNvPr>
          <p:cNvGrpSpPr>
            <a:grpSpLocks noChangeAspect="1"/>
          </p:cNvGrpSpPr>
          <p:nvPr/>
        </p:nvGrpSpPr>
        <p:grpSpPr>
          <a:xfrm>
            <a:off x="8225155" y="1757493"/>
            <a:ext cx="770063" cy="770063"/>
            <a:chOff x="10139949" y="1305499"/>
            <a:chExt cx="914400" cy="914400"/>
          </a:xfrm>
        </p:grpSpPr>
        <p:sp>
          <p:nvSpPr>
            <p:cNvPr id="39" name="Oval 38">
              <a:extLst>
                <a:ext uri="{FF2B5EF4-FFF2-40B4-BE49-F238E27FC236}">
                  <a16:creationId xmlns:a16="http://schemas.microsoft.com/office/drawing/2014/main" id="{85527AA7-E090-52E8-F51D-D2E6D6D0F86D}"/>
                </a:ext>
              </a:extLst>
            </p:cNvPr>
            <p:cNvSpPr/>
            <p:nvPr/>
          </p:nvSpPr>
          <p:spPr>
            <a:xfrm>
              <a:off x="10139949" y="1305499"/>
              <a:ext cx="914400" cy="914400"/>
            </a:xfrm>
            <a:prstGeom prst="ellipse">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40" name="Graphic 39">
              <a:extLst>
                <a:ext uri="{FF2B5EF4-FFF2-40B4-BE49-F238E27FC236}">
                  <a16:creationId xmlns:a16="http://schemas.microsoft.com/office/drawing/2014/main" id="{873A1B91-8341-1C5F-6AD1-930C5ECE108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208590" y="1374140"/>
              <a:ext cx="777119" cy="777119"/>
            </a:xfrm>
            <a:prstGeom prst="rect">
              <a:avLst/>
            </a:prstGeom>
          </p:spPr>
        </p:pic>
      </p:grpSp>
      <p:grpSp>
        <p:nvGrpSpPr>
          <p:cNvPr id="41" name="Group 40">
            <a:extLst>
              <a:ext uri="{FF2B5EF4-FFF2-40B4-BE49-F238E27FC236}">
                <a16:creationId xmlns:a16="http://schemas.microsoft.com/office/drawing/2014/main" id="{10791748-A105-0AB4-382D-5E1BBE7DB13A}"/>
              </a:ext>
            </a:extLst>
          </p:cNvPr>
          <p:cNvGrpSpPr>
            <a:grpSpLocks noChangeAspect="1"/>
          </p:cNvGrpSpPr>
          <p:nvPr/>
        </p:nvGrpSpPr>
        <p:grpSpPr>
          <a:xfrm>
            <a:off x="4569831" y="1757493"/>
            <a:ext cx="770063" cy="770063"/>
            <a:chOff x="5641092" y="1305499"/>
            <a:chExt cx="914400" cy="914400"/>
          </a:xfrm>
        </p:grpSpPr>
        <p:sp>
          <p:nvSpPr>
            <p:cNvPr id="42" name="Oval 41">
              <a:extLst>
                <a:ext uri="{FF2B5EF4-FFF2-40B4-BE49-F238E27FC236}">
                  <a16:creationId xmlns:a16="http://schemas.microsoft.com/office/drawing/2014/main" id="{6667172F-1B9B-C27E-D0FC-1582CBE2CE5C}"/>
                </a:ext>
              </a:extLst>
            </p:cNvPr>
            <p:cNvSpPr/>
            <p:nvPr/>
          </p:nvSpPr>
          <p:spPr>
            <a:xfrm>
              <a:off x="5641092" y="1305499"/>
              <a:ext cx="914400" cy="914400"/>
            </a:xfrm>
            <a:prstGeom prst="ellipse">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43" name="Graphic 42">
              <a:extLst>
                <a:ext uri="{FF2B5EF4-FFF2-40B4-BE49-F238E27FC236}">
                  <a16:creationId xmlns:a16="http://schemas.microsoft.com/office/drawing/2014/main" id="{6EFCFFDA-44E2-DA70-5BAC-02F62891B5A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58725" y="1409691"/>
              <a:ext cx="674549" cy="674549"/>
            </a:xfrm>
            <a:prstGeom prst="rect">
              <a:avLst/>
            </a:prstGeom>
          </p:spPr>
        </p:pic>
      </p:grpSp>
      <p:grpSp>
        <p:nvGrpSpPr>
          <p:cNvPr id="44" name="Group 43">
            <a:extLst>
              <a:ext uri="{FF2B5EF4-FFF2-40B4-BE49-F238E27FC236}">
                <a16:creationId xmlns:a16="http://schemas.microsoft.com/office/drawing/2014/main" id="{BDE99735-A0EA-F094-54A7-84B5B9510DD8}"/>
              </a:ext>
            </a:extLst>
          </p:cNvPr>
          <p:cNvGrpSpPr>
            <a:grpSpLocks noChangeAspect="1"/>
          </p:cNvGrpSpPr>
          <p:nvPr/>
        </p:nvGrpSpPr>
        <p:grpSpPr>
          <a:xfrm>
            <a:off x="2742170" y="1757493"/>
            <a:ext cx="770063" cy="770063"/>
            <a:chOff x="3391663" y="1305499"/>
            <a:chExt cx="914400" cy="914400"/>
          </a:xfrm>
        </p:grpSpPr>
        <p:sp>
          <p:nvSpPr>
            <p:cNvPr id="45" name="Oval 44">
              <a:extLst>
                <a:ext uri="{FF2B5EF4-FFF2-40B4-BE49-F238E27FC236}">
                  <a16:creationId xmlns:a16="http://schemas.microsoft.com/office/drawing/2014/main" id="{082FE6AF-3FA6-6163-C885-DACA1E7688BF}"/>
                </a:ext>
              </a:extLst>
            </p:cNvPr>
            <p:cNvSpPr/>
            <p:nvPr/>
          </p:nvSpPr>
          <p:spPr>
            <a:xfrm>
              <a:off x="3391663" y="1305499"/>
              <a:ext cx="914400" cy="914400"/>
            </a:xfrm>
            <a:prstGeom prst="ellipse">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46" name="Graphic 45">
              <a:extLst>
                <a:ext uri="{FF2B5EF4-FFF2-40B4-BE49-F238E27FC236}">
                  <a16:creationId xmlns:a16="http://schemas.microsoft.com/office/drawing/2014/main" id="{534369C4-1C7C-3371-5115-9580F41A51E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468435" y="1386235"/>
              <a:ext cx="723595" cy="723595"/>
            </a:xfrm>
            <a:prstGeom prst="rect">
              <a:avLst/>
            </a:prstGeom>
          </p:spPr>
        </p:pic>
      </p:grpSp>
      <p:grpSp>
        <p:nvGrpSpPr>
          <p:cNvPr id="47" name="Group 46">
            <a:extLst>
              <a:ext uri="{FF2B5EF4-FFF2-40B4-BE49-F238E27FC236}">
                <a16:creationId xmlns:a16="http://schemas.microsoft.com/office/drawing/2014/main" id="{7291A932-C506-D40F-4B7A-DA1B01A38FBB}"/>
              </a:ext>
            </a:extLst>
          </p:cNvPr>
          <p:cNvGrpSpPr>
            <a:grpSpLocks noChangeAspect="1"/>
          </p:cNvGrpSpPr>
          <p:nvPr/>
        </p:nvGrpSpPr>
        <p:grpSpPr>
          <a:xfrm>
            <a:off x="908509" y="1757492"/>
            <a:ext cx="770063" cy="770063"/>
            <a:chOff x="1142234" y="1305499"/>
            <a:chExt cx="914400" cy="914400"/>
          </a:xfrm>
        </p:grpSpPr>
        <p:sp>
          <p:nvSpPr>
            <p:cNvPr id="48" name="Oval 47">
              <a:extLst>
                <a:ext uri="{FF2B5EF4-FFF2-40B4-BE49-F238E27FC236}">
                  <a16:creationId xmlns:a16="http://schemas.microsoft.com/office/drawing/2014/main" id="{029B0F1E-E32E-84D2-3E5F-DD38B571ACE6}"/>
                </a:ext>
              </a:extLst>
            </p:cNvPr>
            <p:cNvSpPr/>
            <p:nvPr/>
          </p:nvSpPr>
          <p:spPr>
            <a:xfrm>
              <a:off x="1142234" y="1305499"/>
              <a:ext cx="914400" cy="914400"/>
            </a:xfrm>
            <a:prstGeom prst="ellipse">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2E89E7E2-5BE4-B13C-CF75-B7808E1C8B8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67588" y="1386905"/>
              <a:ext cx="663692" cy="663692"/>
            </a:xfrm>
            <a:prstGeom prst="rect">
              <a:avLst/>
            </a:prstGeom>
          </p:spPr>
        </p:pic>
      </p:grpSp>
    </p:spTree>
    <p:extLst>
      <p:ext uri="{BB962C8B-B14F-4D97-AF65-F5344CB8AC3E}">
        <p14:creationId xmlns:p14="http://schemas.microsoft.com/office/powerpoint/2010/main" val="3524795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D14F2035-8EDA-5FD5-6797-64D129AC8AB1}"/>
              </a:ext>
            </a:extLst>
          </p:cNvPr>
          <p:cNvGraphicFramePr>
            <a:graphicFrameLocks noChangeAspect="1"/>
          </p:cNvGraphicFramePr>
          <p:nvPr>
            <p:custDataLst>
              <p:tags r:id="rId1"/>
            </p:custDataLst>
            <p:extLst>
              <p:ext uri="{D42A27DB-BD31-4B8C-83A1-F6EECF244321}">
                <p14:modId xmlns:p14="http://schemas.microsoft.com/office/powerpoint/2010/main" val="3307707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1" name="think-cell data - do not delete" hidden="1">
                        <a:extLst>
                          <a:ext uri="{FF2B5EF4-FFF2-40B4-BE49-F238E27FC236}">
                            <a16:creationId xmlns:a16="http://schemas.microsoft.com/office/drawing/2014/main" id="{D14F2035-8EDA-5FD5-6797-64D129AC8A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5DF5FA6-A215-1C76-0454-046EF24A64D8}"/>
              </a:ext>
            </a:extLst>
          </p:cNvPr>
          <p:cNvSpPr>
            <a:spLocks noGrp="1"/>
          </p:cNvSpPr>
          <p:nvPr>
            <p:ph type="body" sz="quarter" idx="10"/>
          </p:nvPr>
        </p:nvSpPr>
        <p:spPr/>
        <p:txBody>
          <a:bodyPr/>
          <a:lstStyle/>
          <a:p>
            <a:r>
              <a:rPr lang="en-GB" noProof="0" dirty="0"/>
              <a:t>DECEMBER 2025</a:t>
            </a:r>
          </a:p>
        </p:txBody>
      </p:sp>
    </p:spTree>
    <p:extLst>
      <p:ext uri="{BB962C8B-B14F-4D97-AF65-F5344CB8AC3E}">
        <p14:creationId xmlns:p14="http://schemas.microsoft.com/office/powerpoint/2010/main" val="339969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917D-DEC6-F06E-8475-3E2F915CF52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2CBDE8C-6061-1A0B-12C3-1ECDC12275D2}"/>
              </a:ext>
            </a:extLst>
          </p:cNvPr>
          <p:cNvGraphicFramePr>
            <a:graphicFrameLocks noChangeAspect="1"/>
          </p:cNvGraphicFramePr>
          <p:nvPr>
            <p:custDataLst>
              <p:tags r:id="rId1"/>
            </p:custDataLst>
            <p:extLst>
              <p:ext uri="{D42A27DB-BD31-4B8C-83A1-F6EECF244321}">
                <p14:modId xmlns:p14="http://schemas.microsoft.com/office/powerpoint/2010/main" val="3067038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8" name="think-cell data - do not delete" hidden="1">
                        <a:extLst>
                          <a:ext uri="{FF2B5EF4-FFF2-40B4-BE49-F238E27FC236}">
                            <a16:creationId xmlns:a16="http://schemas.microsoft.com/office/drawing/2014/main" id="{82CBDE8C-6061-1A0B-12C3-1ECDC12275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980A47F-0BAD-6F62-E977-4B10E2013B1C}"/>
              </a:ext>
            </a:extLst>
          </p:cNvPr>
          <p:cNvSpPr>
            <a:spLocks noGrp="1"/>
          </p:cNvSpPr>
          <p:nvPr>
            <p:ph type="body" sz="quarter" idx="15"/>
          </p:nvPr>
        </p:nvSpPr>
        <p:spPr/>
        <p:txBody>
          <a:bodyPr/>
          <a:lstStyle/>
          <a:p>
            <a:r>
              <a:rPr lang="en-GB" noProof="0" dirty="0"/>
              <a:t>Figure 3: Drivers and inhibitors of data platform revenue growth</a:t>
            </a:r>
          </a:p>
        </p:txBody>
      </p:sp>
      <p:sp>
        <p:nvSpPr>
          <p:cNvPr id="10" name="Text Placeholder 9">
            <a:extLst>
              <a:ext uri="{FF2B5EF4-FFF2-40B4-BE49-F238E27FC236}">
                <a16:creationId xmlns:a16="http://schemas.microsoft.com/office/drawing/2014/main" id="{CE32A1C5-B330-12BE-5D06-4BFD6DB0EC02}"/>
              </a:ext>
            </a:extLst>
          </p:cNvPr>
          <p:cNvSpPr>
            <a:spLocks noGrp="1"/>
          </p:cNvSpPr>
          <p:nvPr>
            <p:ph type="body" sz="quarter" idx="18"/>
          </p:nvPr>
        </p:nvSpPr>
        <p:spPr>
          <a:xfrm>
            <a:off x="321425" y="1367999"/>
            <a:ext cx="4379163" cy="4834800"/>
          </a:xfrm>
        </p:spPr>
        <p:txBody>
          <a:bodyPr/>
          <a:lstStyle/>
          <a:p>
            <a:r>
              <a:rPr lang="en-GB" noProof="0" dirty="0"/>
              <a:t>The modernisation of data platforms to provide a strong foundation for the development of AI models and applications was a key driver of the 7.8% year-on-year growth in vendors’ 2024 data platform revenue. Evolution in AI technologies has aroused growing interest in transforming data platforms to support new and unique requirements. GenAI development, for example, requires a robust data environment that can store and manage unstructured data assets in multiple formats, including text, video and audio. In addition, GenAI developments emphasise the need for high-quality data, and require support for new technical capabilities such as vector search and real-time access.</a:t>
            </a:r>
          </a:p>
          <a:p>
            <a:r>
              <a:rPr lang="en-GB" noProof="0" dirty="0"/>
              <a:t>Vendors have reported operators’ continued interest in cloud-data platforms that offer scalable solutions to support voluminous data workloads. However, only a small proportion of data and data workloads are migrating to the cloud, particularly the public cloud. Several factors account for this, including the high cost of running and managing highly voluminous data workloads in the public cloud. Data residency and sovereignty laws (such as the EU’s GDPR) are also limiting the take-up of cloud-based data platforms. Vendors are responding to these market trends by developing and offering hybrid data cloud propositions. The take-up of these hybrid options is driving growth in this segment. Public cloud providers such as Microsoft Azure and Google Cloud are offering some of their core data services on premise, and these services are offered with and without (air-gapped) network connectivity to other services present in the cloud.</a:t>
            </a:r>
          </a:p>
        </p:txBody>
      </p:sp>
      <p:sp>
        <p:nvSpPr>
          <p:cNvPr id="5" name="Slide Number Placeholder 4">
            <a:extLst>
              <a:ext uri="{FF2B5EF4-FFF2-40B4-BE49-F238E27FC236}">
                <a16:creationId xmlns:a16="http://schemas.microsoft.com/office/drawing/2014/main" id="{F2DEDAA4-FF6A-BFD7-E196-C7CCC0AF4475}"/>
              </a:ext>
            </a:extLst>
          </p:cNvPr>
          <p:cNvSpPr>
            <a:spLocks noGrp="1"/>
          </p:cNvSpPr>
          <p:nvPr>
            <p:ph type="sldNum" sz="quarter" idx="4"/>
          </p:nvPr>
        </p:nvSpPr>
        <p:spPr/>
        <p:txBody>
          <a:bodyPr/>
          <a:lstStyle/>
          <a:p>
            <a:fld id="{E78626B2-E168-480E-BAE6-B60060C6AB83}" type="slidenum">
              <a:rPr lang="en-GB" noProof="0" smtClean="0"/>
              <a:pPr/>
              <a:t>6</a:t>
            </a:fld>
            <a:endParaRPr lang="en-GB" noProof="0" dirty="0"/>
          </a:p>
        </p:txBody>
      </p:sp>
      <p:sp>
        <p:nvSpPr>
          <p:cNvPr id="6" name="Title 5">
            <a:extLst>
              <a:ext uri="{FF2B5EF4-FFF2-40B4-BE49-F238E27FC236}">
                <a16:creationId xmlns:a16="http://schemas.microsoft.com/office/drawing/2014/main" id="{2199F89A-A345-6E72-0AF7-DE72BFD6CB87}"/>
              </a:ext>
            </a:extLst>
          </p:cNvPr>
          <p:cNvSpPr>
            <a:spLocks noGrp="1"/>
          </p:cNvSpPr>
          <p:nvPr>
            <p:ph type="title"/>
          </p:nvPr>
        </p:nvSpPr>
        <p:spPr/>
        <p:txBody>
          <a:bodyPr vert="horz"/>
          <a:lstStyle/>
          <a:p>
            <a:r>
              <a:rPr lang="en-GB" noProof="0" dirty="0"/>
              <a:t>The data platforms market grew more modestly than AI platforms, but data modernisation was the key driver of growth</a:t>
            </a:r>
          </a:p>
        </p:txBody>
      </p:sp>
      <p:sp>
        <p:nvSpPr>
          <p:cNvPr id="12" name="TextBox 11">
            <a:extLst>
              <a:ext uri="{FF2B5EF4-FFF2-40B4-BE49-F238E27FC236}">
                <a16:creationId xmlns:a16="http://schemas.microsoft.com/office/drawing/2014/main" id="{90B35BEB-4AE5-EF17-60F4-631942C33078}"/>
              </a:ext>
            </a:extLst>
          </p:cNvPr>
          <p:cNvSpPr txBox="1"/>
          <p:nvPr/>
        </p:nvSpPr>
        <p:spPr>
          <a:xfrm>
            <a:off x="7904251" y="5046465"/>
            <a:ext cx="1627464" cy="215444"/>
          </a:xfrm>
          <a:prstGeom prst="rect">
            <a:avLst/>
          </a:prstGeom>
          <a:noFill/>
        </p:spPr>
        <p:txBody>
          <a:bodyPr wrap="square" rtlCol="0">
            <a:spAutoFit/>
          </a:body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grpSp>
        <p:nvGrpSpPr>
          <p:cNvPr id="13" name="Group 12">
            <a:extLst>
              <a:ext uri="{FF2B5EF4-FFF2-40B4-BE49-F238E27FC236}">
                <a16:creationId xmlns:a16="http://schemas.microsoft.com/office/drawing/2014/main" id="{9412954F-BA30-9F69-694E-BCB516554D15}"/>
              </a:ext>
            </a:extLst>
          </p:cNvPr>
          <p:cNvGrpSpPr/>
          <p:nvPr/>
        </p:nvGrpSpPr>
        <p:grpSpPr>
          <a:xfrm>
            <a:off x="5205413" y="1765743"/>
            <a:ext cx="4199017" cy="3157595"/>
            <a:chOff x="452436" y="1833729"/>
            <a:chExt cx="9001128" cy="4676780"/>
          </a:xfrm>
        </p:grpSpPr>
        <p:grpSp>
          <p:nvGrpSpPr>
            <p:cNvPr id="14" name="Group 13">
              <a:extLst>
                <a:ext uri="{FF2B5EF4-FFF2-40B4-BE49-F238E27FC236}">
                  <a16:creationId xmlns:a16="http://schemas.microsoft.com/office/drawing/2014/main" id="{5B4068D3-8B48-DA1F-8CEF-20DC07406F9A}"/>
                </a:ext>
              </a:extLst>
            </p:cNvPr>
            <p:cNvGrpSpPr/>
            <p:nvPr/>
          </p:nvGrpSpPr>
          <p:grpSpPr>
            <a:xfrm>
              <a:off x="5205414" y="1833729"/>
              <a:ext cx="4248150" cy="4599297"/>
              <a:chOff x="5205414" y="1833729"/>
              <a:chExt cx="4248150" cy="4599297"/>
            </a:xfrm>
          </p:grpSpPr>
          <p:grpSp>
            <p:nvGrpSpPr>
              <p:cNvPr id="48" name="Group 47">
                <a:extLst>
                  <a:ext uri="{FF2B5EF4-FFF2-40B4-BE49-F238E27FC236}">
                    <a16:creationId xmlns:a16="http://schemas.microsoft.com/office/drawing/2014/main" id="{0410BBA6-09DE-FBB5-26A2-DF3987296FB4}"/>
                  </a:ext>
                </a:extLst>
              </p:cNvPr>
              <p:cNvGrpSpPr/>
              <p:nvPr/>
            </p:nvGrpSpPr>
            <p:grpSpPr>
              <a:xfrm rot="5400000">
                <a:off x="3371846" y="3820817"/>
                <a:ext cx="4571748" cy="652670"/>
                <a:chOff x="4253948" y="5516878"/>
                <a:chExt cx="22859555" cy="2682242"/>
              </a:xfrm>
            </p:grpSpPr>
            <p:sp>
              <p:nvSpPr>
                <p:cNvPr id="77" name="Diamond 76">
                  <a:extLst>
                    <a:ext uri="{FF2B5EF4-FFF2-40B4-BE49-F238E27FC236}">
                      <a16:creationId xmlns:a16="http://schemas.microsoft.com/office/drawing/2014/main" id="{70CA0D56-AB7D-7CBB-08CB-3934A412C312}"/>
                    </a:ext>
                  </a:extLst>
                </p:cNvPr>
                <p:cNvSpPr/>
                <p:nvPr/>
              </p:nvSpPr>
              <p:spPr>
                <a:xfrm>
                  <a:off x="21462772" y="5516878"/>
                  <a:ext cx="2453677" cy="2682240"/>
                </a:xfrm>
                <a:prstGeom prst="diamond">
                  <a:avLst/>
                </a:prstGeom>
                <a:solidFill>
                  <a:srgbClr val="D5D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8" name="Parallelogram 77">
                  <a:extLst>
                    <a:ext uri="{FF2B5EF4-FFF2-40B4-BE49-F238E27FC236}">
                      <a16:creationId xmlns:a16="http://schemas.microsoft.com/office/drawing/2014/main" id="{8C26EFB5-2FAB-A1D3-FA68-01C7BAAACCCA}"/>
                    </a:ext>
                  </a:extLst>
                </p:cNvPr>
                <p:cNvSpPr/>
                <p:nvPr/>
              </p:nvSpPr>
              <p:spPr>
                <a:xfrm>
                  <a:off x="4253948" y="5516896"/>
                  <a:ext cx="22538607" cy="1341103"/>
                </a:xfrm>
                <a:prstGeom prst="parallelogram">
                  <a:avLst>
                    <a:gd name="adj" fmla="val 79112"/>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9" name="Parallelogram 78">
                  <a:extLst>
                    <a:ext uri="{FF2B5EF4-FFF2-40B4-BE49-F238E27FC236}">
                      <a16:creationId xmlns:a16="http://schemas.microsoft.com/office/drawing/2014/main" id="{BDC96FD5-2224-A886-6676-8B7CB57B0EFE}"/>
                    </a:ext>
                  </a:extLst>
                </p:cNvPr>
                <p:cNvSpPr/>
                <p:nvPr/>
              </p:nvSpPr>
              <p:spPr>
                <a:xfrm flipV="1">
                  <a:off x="4253948" y="6589563"/>
                  <a:ext cx="22859555" cy="1609557"/>
                </a:xfrm>
                <a:prstGeom prst="parallelogram">
                  <a:avLst>
                    <a:gd name="adj" fmla="val 79112"/>
                  </a:avLst>
                </a:prstGeom>
                <a:solidFill>
                  <a:srgbClr val="E5E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49" name="Parallelogram 48">
                <a:extLst>
                  <a:ext uri="{FF2B5EF4-FFF2-40B4-BE49-F238E27FC236}">
                    <a16:creationId xmlns:a16="http://schemas.microsoft.com/office/drawing/2014/main" id="{C3108CE0-9230-858D-1CE8-44E31F42150E}"/>
                  </a:ext>
                </a:extLst>
              </p:cNvPr>
              <p:cNvSpPr/>
              <p:nvPr/>
            </p:nvSpPr>
            <p:spPr>
              <a:xfrm rot="5400000">
                <a:off x="5398903" y="2782048"/>
                <a:ext cx="969936" cy="452304"/>
              </a:xfrm>
              <a:prstGeom prst="parallelogram">
                <a:avLst>
                  <a:gd name="adj" fmla="val 78815"/>
                </a:avLst>
              </a:prstGeom>
              <a:solidFill>
                <a:srgbClr val="F25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0" name="Parallelogram 49">
                <a:extLst>
                  <a:ext uri="{FF2B5EF4-FFF2-40B4-BE49-F238E27FC236}">
                    <a16:creationId xmlns:a16="http://schemas.microsoft.com/office/drawing/2014/main" id="{E1483019-A6F6-9876-B67B-D5B9AAA273FD}"/>
                  </a:ext>
                </a:extLst>
              </p:cNvPr>
              <p:cNvSpPr/>
              <p:nvPr/>
            </p:nvSpPr>
            <p:spPr>
              <a:xfrm rot="5400000" flipV="1">
                <a:off x="4946599" y="2782048"/>
                <a:ext cx="969936" cy="452304"/>
              </a:xfrm>
              <a:prstGeom prst="parallelogram">
                <a:avLst>
                  <a:gd name="adj" fmla="val 78815"/>
                </a:avLst>
              </a:prstGeom>
              <a:solidFill>
                <a:srgbClr val="E5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1" name="Triangle 7">
                <a:extLst>
                  <a:ext uri="{FF2B5EF4-FFF2-40B4-BE49-F238E27FC236}">
                    <a16:creationId xmlns:a16="http://schemas.microsoft.com/office/drawing/2014/main" id="{D3588788-DC5D-188F-B638-1CE744D0F6A6}"/>
                  </a:ext>
                </a:extLst>
              </p:cNvPr>
              <p:cNvSpPr/>
              <p:nvPr/>
            </p:nvSpPr>
            <p:spPr>
              <a:xfrm rot="5400000">
                <a:off x="5944414" y="3430184"/>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2" name="Triangle 8">
                <a:extLst>
                  <a:ext uri="{FF2B5EF4-FFF2-40B4-BE49-F238E27FC236}">
                    <a16:creationId xmlns:a16="http://schemas.microsoft.com/office/drawing/2014/main" id="{0ED60951-91B0-990B-1BEE-AFA726D92A31}"/>
                  </a:ext>
                </a:extLst>
              </p:cNvPr>
              <p:cNvSpPr/>
              <p:nvPr/>
            </p:nvSpPr>
            <p:spPr>
              <a:xfrm rot="16200000">
                <a:off x="5165775" y="3430184"/>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3" name="TextBox 52">
                <a:extLst>
                  <a:ext uri="{FF2B5EF4-FFF2-40B4-BE49-F238E27FC236}">
                    <a16:creationId xmlns:a16="http://schemas.microsoft.com/office/drawing/2014/main" id="{A9C38C52-5706-1BAA-871F-92874E337314}"/>
                  </a:ext>
                </a:extLst>
              </p:cNvPr>
              <p:cNvSpPr txBox="1"/>
              <p:nvPr/>
            </p:nvSpPr>
            <p:spPr>
              <a:xfrm>
                <a:off x="5328344" y="2898340"/>
                <a:ext cx="305768" cy="250720"/>
              </a:xfrm>
              <a:prstGeom prst="rect">
                <a:avLst/>
              </a:prstGeom>
              <a:noFill/>
            </p:spPr>
            <p:txBody>
              <a:bodyPr wrap="none" lIns="0" tIns="0" rIns="0" bIns="0" rtlCol="0">
                <a:spAutoFit/>
              </a:bodyPr>
              <a:lstStyle/>
              <a:p>
                <a:pPr algn="l"/>
                <a:r>
                  <a:rPr lang="en-GB" sz="1100" b="1" noProof="0" dirty="0">
                    <a:solidFill>
                      <a:schemeClr val="bg1"/>
                    </a:solidFill>
                  </a:rPr>
                  <a:t>01</a:t>
                </a:r>
                <a:endParaRPr lang="en-GB" sz="1200" b="1" noProof="0" dirty="0">
                  <a:solidFill>
                    <a:schemeClr val="bg1"/>
                  </a:solidFill>
                </a:endParaRPr>
              </a:p>
            </p:txBody>
          </p:sp>
          <p:sp>
            <p:nvSpPr>
              <p:cNvPr id="54" name="Parallelogram 53">
                <a:extLst>
                  <a:ext uri="{FF2B5EF4-FFF2-40B4-BE49-F238E27FC236}">
                    <a16:creationId xmlns:a16="http://schemas.microsoft.com/office/drawing/2014/main" id="{5E0A5920-A808-1B5B-B639-221D5DE34C65}"/>
                  </a:ext>
                </a:extLst>
              </p:cNvPr>
              <p:cNvSpPr/>
              <p:nvPr/>
            </p:nvSpPr>
            <p:spPr>
              <a:xfrm rot="5400000">
                <a:off x="5398903" y="3685732"/>
                <a:ext cx="969935" cy="452304"/>
              </a:xfrm>
              <a:prstGeom prst="parallelogram">
                <a:avLst>
                  <a:gd name="adj" fmla="val 78815"/>
                </a:avLst>
              </a:prstGeom>
              <a:solidFill>
                <a:srgbClr val="F25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5" name="Parallelogram 54">
                <a:extLst>
                  <a:ext uri="{FF2B5EF4-FFF2-40B4-BE49-F238E27FC236}">
                    <a16:creationId xmlns:a16="http://schemas.microsoft.com/office/drawing/2014/main" id="{FB61ED74-0C02-04EA-83EF-8BCFAFE375E3}"/>
                  </a:ext>
                </a:extLst>
              </p:cNvPr>
              <p:cNvSpPr/>
              <p:nvPr/>
            </p:nvSpPr>
            <p:spPr>
              <a:xfrm rot="5400000" flipV="1">
                <a:off x="4946599" y="3685732"/>
                <a:ext cx="969935" cy="452304"/>
              </a:xfrm>
              <a:prstGeom prst="parallelogram">
                <a:avLst>
                  <a:gd name="adj" fmla="val 78815"/>
                </a:avLst>
              </a:prstGeom>
              <a:solidFill>
                <a:srgbClr val="E5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6" name="Triangle 28">
                <a:extLst>
                  <a:ext uri="{FF2B5EF4-FFF2-40B4-BE49-F238E27FC236}">
                    <a16:creationId xmlns:a16="http://schemas.microsoft.com/office/drawing/2014/main" id="{E9A4F13A-6EFA-1F7E-B303-7A8F162DBE1C}"/>
                  </a:ext>
                </a:extLst>
              </p:cNvPr>
              <p:cNvSpPr/>
              <p:nvPr/>
            </p:nvSpPr>
            <p:spPr>
              <a:xfrm rot="5400000">
                <a:off x="5944414" y="4333867"/>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7" name="Triangle 29">
                <a:extLst>
                  <a:ext uri="{FF2B5EF4-FFF2-40B4-BE49-F238E27FC236}">
                    <a16:creationId xmlns:a16="http://schemas.microsoft.com/office/drawing/2014/main" id="{F2DF105E-5A55-488F-4895-918670E167DE}"/>
                  </a:ext>
                </a:extLst>
              </p:cNvPr>
              <p:cNvSpPr/>
              <p:nvPr/>
            </p:nvSpPr>
            <p:spPr>
              <a:xfrm rot="16200000">
                <a:off x="5165775" y="4333867"/>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8" name="TextBox 57">
                <a:extLst>
                  <a:ext uri="{FF2B5EF4-FFF2-40B4-BE49-F238E27FC236}">
                    <a16:creationId xmlns:a16="http://schemas.microsoft.com/office/drawing/2014/main" id="{5575764E-4A15-011E-EB96-D677ECCF25CD}"/>
                  </a:ext>
                </a:extLst>
              </p:cNvPr>
              <p:cNvSpPr txBox="1"/>
              <p:nvPr/>
            </p:nvSpPr>
            <p:spPr>
              <a:xfrm>
                <a:off x="5328344" y="3769525"/>
                <a:ext cx="305768" cy="250720"/>
              </a:xfrm>
              <a:prstGeom prst="rect">
                <a:avLst/>
              </a:prstGeom>
              <a:noFill/>
            </p:spPr>
            <p:txBody>
              <a:bodyPr wrap="none" lIns="0" tIns="0" rIns="0" bIns="0" rtlCol="0">
                <a:spAutoFit/>
              </a:bodyPr>
              <a:lstStyle/>
              <a:p>
                <a:pPr algn="l"/>
                <a:r>
                  <a:rPr lang="en-GB" sz="1100" b="1" noProof="0" dirty="0">
                    <a:solidFill>
                      <a:schemeClr val="bg1"/>
                    </a:solidFill>
                  </a:rPr>
                  <a:t>02</a:t>
                </a:r>
              </a:p>
            </p:txBody>
          </p:sp>
          <p:sp>
            <p:nvSpPr>
              <p:cNvPr id="59" name="Parallelogram 58">
                <a:extLst>
                  <a:ext uri="{FF2B5EF4-FFF2-40B4-BE49-F238E27FC236}">
                    <a16:creationId xmlns:a16="http://schemas.microsoft.com/office/drawing/2014/main" id="{BAD55F3E-0590-7D9D-F535-727064479E29}"/>
                  </a:ext>
                </a:extLst>
              </p:cNvPr>
              <p:cNvSpPr/>
              <p:nvPr/>
            </p:nvSpPr>
            <p:spPr>
              <a:xfrm rot="5400000">
                <a:off x="5398903" y="4597418"/>
                <a:ext cx="969936" cy="452304"/>
              </a:xfrm>
              <a:prstGeom prst="parallelogram">
                <a:avLst>
                  <a:gd name="adj" fmla="val 78815"/>
                </a:avLst>
              </a:prstGeom>
              <a:solidFill>
                <a:srgbClr val="F25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0" name="Parallelogram 59">
                <a:extLst>
                  <a:ext uri="{FF2B5EF4-FFF2-40B4-BE49-F238E27FC236}">
                    <a16:creationId xmlns:a16="http://schemas.microsoft.com/office/drawing/2014/main" id="{C666E082-6726-9CEA-083A-6BC5D0CBD8FC}"/>
                  </a:ext>
                </a:extLst>
              </p:cNvPr>
              <p:cNvSpPr/>
              <p:nvPr/>
            </p:nvSpPr>
            <p:spPr>
              <a:xfrm rot="5400000" flipV="1">
                <a:off x="4946599" y="4597418"/>
                <a:ext cx="969936" cy="452304"/>
              </a:xfrm>
              <a:prstGeom prst="parallelogram">
                <a:avLst>
                  <a:gd name="adj" fmla="val 78815"/>
                </a:avLst>
              </a:prstGeom>
              <a:solidFill>
                <a:srgbClr val="E5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1" name="Triangle 33">
                <a:extLst>
                  <a:ext uri="{FF2B5EF4-FFF2-40B4-BE49-F238E27FC236}">
                    <a16:creationId xmlns:a16="http://schemas.microsoft.com/office/drawing/2014/main" id="{C7C64C1D-7238-15C6-0482-0BBE42C4A532}"/>
                  </a:ext>
                </a:extLst>
              </p:cNvPr>
              <p:cNvSpPr/>
              <p:nvPr/>
            </p:nvSpPr>
            <p:spPr>
              <a:xfrm rot="5400000">
                <a:off x="5944414" y="5245554"/>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2" name="Triangle 34">
                <a:extLst>
                  <a:ext uri="{FF2B5EF4-FFF2-40B4-BE49-F238E27FC236}">
                    <a16:creationId xmlns:a16="http://schemas.microsoft.com/office/drawing/2014/main" id="{DF1DF37D-ABB2-8398-E364-64A72D410941}"/>
                  </a:ext>
                </a:extLst>
              </p:cNvPr>
              <p:cNvSpPr/>
              <p:nvPr/>
            </p:nvSpPr>
            <p:spPr>
              <a:xfrm rot="16200000">
                <a:off x="5165775" y="5245554"/>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3" name="TextBox 62">
                <a:extLst>
                  <a:ext uri="{FF2B5EF4-FFF2-40B4-BE49-F238E27FC236}">
                    <a16:creationId xmlns:a16="http://schemas.microsoft.com/office/drawing/2014/main" id="{9E52DB92-96C8-6E3C-B2EF-85660F7750CC}"/>
                  </a:ext>
                </a:extLst>
              </p:cNvPr>
              <p:cNvSpPr txBox="1"/>
              <p:nvPr/>
            </p:nvSpPr>
            <p:spPr>
              <a:xfrm>
                <a:off x="5328344" y="4670196"/>
                <a:ext cx="305768" cy="250720"/>
              </a:xfrm>
              <a:prstGeom prst="rect">
                <a:avLst/>
              </a:prstGeom>
              <a:noFill/>
            </p:spPr>
            <p:txBody>
              <a:bodyPr wrap="none" lIns="0" tIns="0" rIns="0" bIns="0" rtlCol="0">
                <a:spAutoFit/>
              </a:bodyPr>
              <a:lstStyle/>
              <a:p>
                <a:pPr algn="l"/>
                <a:r>
                  <a:rPr lang="en-GB" sz="1100" b="1" noProof="0" dirty="0">
                    <a:solidFill>
                      <a:schemeClr val="bg1"/>
                    </a:solidFill>
                  </a:rPr>
                  <a:t>03</a:t>
                </a:r>
                <a:endParaRPr lang="en-GB" sz="1200" b="1" noProof="0" dirty="0">
                  <a:solidFill>
                    <a:schemeClr val="bg1"/>
                  </a:solidFill>
                </a:endParaRPr>
              </a:p>
            </p:txBody>
          </p:sp>
          <p:sp>
            <p:nvSpPr>
              <p:cNvPr id="64" name="Rectangle 63">
                <a:extLst>
                  <a:ext uri="{FF2B5EF4-FFF2-40B4-BE49-F238E27FC236}">
                    <a16:creationId xmlns:a16="http://schemas.microsoft.com/office/drawing/2014/main" id="{4E183265-278E-D6C3-8CF0-523FC9FB2457}"/>
                  </a:ext>
                </a:extLst>
              </p:cNvPr>
              <p:cNvSpPr/>
              <p:nvPr/>
            </p:nvSpPr>
            <p:spPr>
              <a:xfrm>
                <a:off x="6110024" y="2883707"/>
                <a:ext cx="3343540" cy="609461"/>
              </a:xfrm>
              <a:prstGeom prst="rect">
                <a:avLst/>
              </a:prstGeom>
              <a:solidFill>
                <a:srgbClr val="FC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65" name="Rectangle 64">
                <a:extLst>
                  <a:ext uri="{FF2B5EF4-FFF2-40B4-BE49-F238E27FC236}">
                    <a16:creationId xmlns:a16="http://schemas.microsoft.com/office/drawing/2014/main" id="{45E02700-2946-C2CB-EBF0-54905E7D8B35}"/>
                  </a:ext>
                </a:extLst>
              </p:cNvPr>
              <p:cNvSpPr/>
              <p:nvPr/>
            </p:nvSpPr>
            <p:spPr>
              <a:xfrm>
                <a:off x="6110023" y="3785407"/>
                <a:ext cx="3343539" cy="609461"/>
              </a:xfrm>
              <a:prstGeom prst="rect">
                <a:avLst/>
              </a:prstGeom>
              <a:solidFill>
                <a:srgbClr val="FC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66" name="Rectangle 65">
                <a:extLst>
                  <a:ext uri="{FF2B5EF4-FFF2-40B4-BE49-F238E27FC236}">
                    <a16:creationId xmlns:a16="http://schemas.microsoft.com/office/drawing/2014/main" id="{B7C57092-1E4B-E455-DB08-C68F2E817273}"/>
                  </a:ext>
                </a:extLst>
              </p:cNvPr>
              <p:cNvSpPr/>
              <p:nvPr/>
            </p:nvSpPr>
            <p:spPr>
              <a:xfrm>
                <a:off x="6110024" y="4693457"/>
                <a:ext cx="3343540" cy="609461"/>
              </a:xfrm>
              <a:prstGeom prst="rect">
                <a:avLst/>
              </a:prstGeom>
              <a:solidFill>
                <a:srgbClr val="FC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67" name="Rectangle 66">
                <a:extLst>
                  <a:ext uri="{FF2B5EF4-FFF2-40B4-BE49-F238E27FC236}">
                    <a16:creationId xmlns:a16="http://schemas.microsoft.com/office/drawing/2014/main" id="{C0920DD6-A041-AC3F-4CBA-3E36991401BB}"/>
                  </a:ext>
                </a:extLst>
              </p:cNvPr>
              <p:cNvSpPr/>
              <p:nvPr/>
            </p:nvSpPr>
            <p:spPr>
              <a:xfrm>
                <a:off x="6072980" y="2172466"/>
                <a:ext cx="2396451" cy="456679"/>
              </a:xfrm>
              <a:prstGeom prst="rect">
                <a:avLst/>
              </a:prstGeom>
              <a:solidFill>
                <a:srgbClr val="F0738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spc="20" noProof="0" dirty="0">
                    <a:solidFill>
                      <a:schemeClr val="bg1"/>
                    </a:solidFill>
                  </a:rPr>
                  <a:t>Inhibitors</a:t>
                </a:r>
              </a:p>
            </p:txBody>
          </p:sp>
          <p:sp>
            <p:nvSpPr>
              <p:cNvPr id="68" name="TextBox 67">
                <a:extLst>
                  <a:ext uri="{FF2B5EF4-FFF2-40B4-BE49-F238E27FC236}">
                    <a16:creationId xmlns:a16="http://schemas.microsoft.com/office/drawing/2014/main" id="{2AA3D5F8-262B-8181-EFF1-E8C5AF0A9CD8}"/>
                  </a:ext>
                </a:extLst>
              </p:cNvPr>
              <p:cNvSpPr txBox="1"/>
              <p:nvPr/>
            </p:nvSpPr>
            <p:spPr>
              <a:xfrm>
                <a:off x="6255253" y="3016366"/>
                <a:ext cx="3198309" cy="41026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spAutoFit/>
              </a:bodyPr>
              <a:lstStyle/>
              <a:p>
                <a:pPr defTabSz="755650">
                  <a:lnSpc>
                    <a:spcPct val="90000"/>
                  </a:lnSpc>
                  <a:spcBef>
                    <a:spcPct val="0"/>
                  </a:spcBef>
                  <a:spcAft>
                    <a:spcPct val="35000"/>
                  </a:spcAft>
                </a:pPr>
                <a:r>
                  <a:rPr lang="en-GB" noProof="0" dirty="0">
                    <a:solidFill>
                      <a:schemeClr val="tx1"/>
                    </a:solidFill>
                  </a:rPr>
                  <a:t>Increasing data fragmentation</a:t>
                </a:r>
              </a:p>
            </p:txBody>
          </p:sp>
          <p:sp>
            <p:nvSpPr>
              <p:cNvPr id="69" name="TextBox 68">
                <a:extLst>
                  <a:ext uri="{FF2B5EF4-FFF2-40B4-BE49-F238E27FC236}">
                    <a16:creationId xmlns:a16="http://schemas.microsoft.com/office/drawing/2014/main" id="{27360191-DD1B-6CA4-2C0F-CCDA09EC68CD}"/>
                  </a:ext>
                </a:extLst>
              </p:cNvPr>
              <p:cNvSpPr txBox="1"/>
              <p:nvPr/>
            </p:nvSpPr>
            <p:spPr>
              <a:xfrm>
                <a:off x="6240674" y="3882423"/>
                <a:ext cx="3198309" cy="41026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spAutoFit/>
              </a:bodyPr>
              <a:lstStyle/>
              <a:p>
                <a:pPr lvl="0" defTabSz="755650">
                  <a:lnSpc>
                    <a:spcPct val="90000"/>
                  </a:lnSpc>
                  <a:spcBef>
                    <a:spcPct val="0"/>
                  </a:spcBef>
                  <a:spcAft>
                    <a:spcPct val="35000"/>
                  </a:spcAft>
                </a:pPr>
                <a:r>
                  <a:rPr lang="en-GB" noProof="0" dirty="0">
                    <a:solidFill>
                      <a:schemeClr val="tx1"/>
                    </a:solidFill>
                  </a:rPr>
                  <a:t>Data security and privacy concerns</a:t>
                </a:r>
              </a:p>
            </p:txBody>
          </p:sp>
          <p:sp>
            <p:nvSpPr>
              <p:cNvPr id="70" name="TextBox 69">
                <a:extLst>
                  <a:ext uri="{FF2B5EF4-FFF2-40B4-BE49-F238E27FC236}">
                    <a16:creationId xmlns:a16="http://schemas.microsoft.com/office/drawing/2014/main" id="{3526E24D-E5A3-2F56-7E7B-04F06D639925}"/>
                  </a:ext>
                </a:extLst>
              </p:cNvPr>
              <p:cNvSpPr txBox="1"/>
              <p:nvPr/>
            </p:nvSpPr>
            <p:spPr>
              <a:xfrm>
                <a:off x="6237740" y="4885289"/>
                <a:ext cx="3198309" cy="205134"/>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spAutoFit/>
              </a:bodyPr>
              <a:lstStyle/>
              <a:p>
                <a:pPr defTabSz="755650">
                  <a:lnSpc>
                    <a:spcPct val="90000"/>
                  </a:lnSpc>
                  <a:spcBef>
                    <a:spcPct val="0"/>
                  </a:spcBef>
                  <a:spcAft>
                    <a:spcPct val="35000"/>
                  </a:spcAft>
                </a:pPr>
                <a:r>
                  <a:rPr lang="en-GB" noProof="0" dirty="0">
                    <a:solidFill>
                      <a:schemeClr val="tx1"/>
                    </a:solidFill>
                  </a:rPr>
                  <a:t>Rising operational costs</a:t>
                </a:r>
              </a:p>
            </p:txBody>
          </p:sp>
          <p:grpSp>
            <p:nvGrpSpPr>
              <p:cNvPr id="71" name="Group 70">
                <a:extLst>
                  <a:ext uri="{FF2B5EF4-FFF2-40B4-BE49-F238E27FC236}">
                    <a16:creationId xmlns:a16="http://schemas.microsoft.com/office/drawing/2014/main" id="{5BDE9D77-BC9D-A70D-2012-93F68B281187}"/>
                  </a:ext>
                </a:extLst>
              </p:cNvPr>
              <p:cNvGrpSpPr/>
              <p:nvPr/>
            </p:nvGrpSpPr>
            <p:grpSpPr>
              <a:xfrm>
                <a:off x="5205414" y="1833729"/>
                <a:ext cx="904609" cy="872685"/>
                <a:chOff x="557212" y="1088311"/>
                <a:chExt cx="904609" cy="1048508"/>
              </a:xfrm>
              <a:solidFill>
                <a:schemeClr val="accent6">
                  <a:lumMod val="75000"/>
                </a:schemeClr>
              </a:solidFill>
            </p:grpSpPr>
            <p:sp>
              <p:nvSpPr>
                <p:cNvPr id="73" name="Parallelogram 72">
                  <a:extLst>
                    <a:ext uri="{FF2B5EF4-FFF2-40B4-BE49-F238E27FC236}">
                      <a16:creationId xmlns:a16="http://schemas.microsoft.com/office/drawing/2014/main" id="{592F1633-8247-4FA0-4EC3-694750B61243}"/>
                    </a:ext>
                  </a:extLst>
                </p:cNvPr>
                <p:cNvSpPr/>
                <p:nvPr/>
              </p:nvSpPr>
              <p:spPr>
                <a:xfrm rot="5400000">
                  <a:off x="750701" y="1347127"/>
                  <a:ext cx="969936" cy="452304"/>
                </a:xfrm>
                <a:prstGeom prst="parallelogram">
                  <a:avLst>
                    <a:gd name="adj" fmla="val 78815"/>
                  </a:avLst>
                </a:prstGeom>
                <a:solidFill>
                  <a:srgbClr val="E5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4" name="Parallelogram 73">
                  <a:extLst>
                    <a:ext uri="{FF2B5EF4-FFF2-40B4-BE49-F238E27FC236}">
                      <a16:creationId xmlns:a16="http://schemas.microsoft.com/office/drawing/2014/main" id="{9C14E8B6-8D79-A7F7-B52B-156543E56852}"/>
                    </a:ext>
                  </a:extLst>
                </p:cNvPr>
                <p:cNvSpPr/>
                <p:nvPr/>
              </p:nvSpPr>
              <p:spPr>
                <a:xfrm rot="5400000" flipV="1">
                  <a:off x="298397" y="1347127"/>
                  <a:ext cx="969936" cy="452304"/>
                </a:xfrm>
                <a:prstGeom prst="parallelogram">
                  <a:avLst>
                    <a:gd name="adj" fmla="val 78815"/>
                  </a:avLst>
                </a:prstGeom>
                <a:solidFill>
                  <a:srgbClr val="D8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5" name="Triangle 7">
                  <a:extLst>
                    <a:ext uri="{FF2B5EF4-FFF2-40B4-BE49-F238E27FC236}">
                      <a16:creationId xmlns:a16="http://schemas.microsoft.com/office/drawing/2014/main" id="{284E3BAD-74EE-E311-EE6E-D52DEB088BCB}"/>
                    </a:ext>
                  </a:extLst>
                </p:cNvPr>
                <p:cNvSpPr/>
                <p:nvPr/>
              </p:nvSpPr>
              <p:spPr>
                <a:xfrm rot="5400000">
                  <a:off x="1296212" y="1971210"/>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6" name="Triangle 8">
                  <a:extLst>
                    <a:ext uri="{FF2B5EF4-FFF2-40B4-BE49-F238E27FC236}">
                      <a16:creationId xmlns:a16="http://schemas.microsoft.com/office/drawing/2014/main" id="{47A3173E-C309-E966-95EF-5065063A7398}"/>
                    </a:ext>
                  </a:extLst>
                </p:cNvPr>
                <p:cNvSpPr/>
                <p:nvPr/>
              </p:nvSpPr>
              <p:spPr>
                <a:xfrm rot="16200000">
                  <a:off x="517573" y="1971209"/>
                  <a:ext cx="205248" cy="125969"/>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72" name="Oval 71">
                <a:extLst>
                  <a:ext uri="{FF2B5EF4-FFF2-40B4-BE49-F238E27FC236}">
                    <a16:creationId xmlns:a16="http://schemas.microsoft.com/office/drawing/2014/main" id="{CF2F01A4-0C8C-6643-DA19-0D55BCC4F98E}"/>
                  </a:ext>
                </a:extLst>
              </p:cNvPr>
              <p:cNvSpPr/>
              <p:nvPr/>
            </p:nvSpPr>
            <p:spPr>
              <a:xfrm>
                <a:off x="8279797" y="2055936"/>
                <a:ext cx="723841" cy="723842"/>
              </a:xfrm>
              <a:prstGeom prst="ellipse">
                <a:avLst/>
              </a:prstGeom>
              <a:solidFill>
                <a:srgbClr val="F07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grpSp>
        <p:grpSp>
          <p:nvGrpSpPr>
            <p:cNvPr id="15" name="Group 14">
              <a:extLst>
                <a:ext uri="{FF2B5EF4-FFF2-40B4-BE49-F238E27FC236}">
                  <a16:creationId xmlns:a16="http://schemas.microsoft.com/office/drawing/2014/main" id="{5C7AE471-FAD8-CBAC-4416-91E443E34FCB}"/>
                </a:ext>
              </a:extLst>
            </p:cNvPr>
            <p:cNvGrpSpPr/>
            <p:nvPr/>
          </p:nvGrpSpPr>
          <p:grpSpPr>
            <a:xfrm>
              <a:off x="452436" y="1833729"/>
              <a:ext cx="4248150" cy="4676780"/>
              <a:chOff x="5205414" y="1833729"/>
              <a:chExt cx="4248150" cy="4676780"/>
            </a:xfrm>
          </p:grpSpPr>
          <p:grpSp>
            <p:nvGrpSpPr>
              <p:cNvPr id="16" name="Group 15">
                <a:extLst>
                  <a:ext uri="{FF2B5EF4-FFF2-40B4-BE49-F238E27FC236}">
                    <a16:creationId xmlns:a16="http://schemas.microsoft.com/office/drawing/2014/main" id="{4D665725-0F93-F2D1-50BC-271EF4590D84}"/>
                  </a:ext>
                </a:extLst>
              </p:cNvPr>
              <p:cNvGrpSpPr/>
              <p:nvPr/>
            </p:nvGrpSpPr>
            <p:grpSpPr>
              <a:xfrm rot="5400000">
                <a:off x="3333103" y="3859558"/>
                <a:ext cx="4649232" cy="652670"/>
                <a:chOff x="4253944" y="5516878"/>
                <a:chExt cx="23246990" cy="2682240"/>
              </a:xfrm>
            </p:grpSpPr>
            <p:sp>
              <p:nvSpPr>
                <p:cNvPr id="45" name="Diamond 44">
                  <a:extLst>
                    <a:ext uri="{FF2B5EF4-FFF2-40B4-BE49-F238E27FC236}">
                      <a16:creationId xmlns:a16="http://schemas.microsoft.com/office/drawing/2014/main" id="{051AE6BE-6D0F-9305-C125-0872B941A6E1}"/>
                    </a:ext>
                  </a:extLst>
                </p:cNvPr>
                <p:cNvSpPr/>
                <p:nvPr/>
              </p:nvSpPr>
              <p:spPr>
                <a:xfrm>
                  <a:off x="21462772" y="5516878"/>
                  <a:ext cx="2453677" cy="2682240"/>
                </a:xfrm>
                <a:prstGeom prst="diamond">
                  <a:avLst/>
                </a:prstGeom>
                <a:solidFill>
                  <a:srgbClr val="D5D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6" name="Parallelogram 45">
                  <a:extLst>
                    <a:ext uri="{FF2B5EF4-FFF2-40B4-BE49-F238E27FC236}">
                      <a16:creationId xmlns:a16="http://schemas.microsoft.com/office/drawing/2014/main" id="{5D65CC31-CBBC-F9F2-36F6-39906066B6D6}"/>
                    </a:ext>
                  </a:extLst>
                </p:cNvPr>
                <p:cNvSpPr/>
                <p:nvPr/>
              </p:nvSpPr>
              <p:spPr>
                <a:xfrm>
                  <a:off x="4253944" y="5709741"/>
                  <a:ext cx="22538629" cy="1148262"/>
                </a:xfrm>
                <a:prstGeom prst="parallelogram">
                  <a:avLst>
                    <a:gd name="adj" fmla="val 79112"/>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7" name="Parallelogram 46">
                  <a:extLst>
                    <a:ext uri="{FF2B5EF4-FFF2-40B4-BE49-F238E27FC236}">
                      <a16:creationId xmlns:a16="http://schemas.microsoft.com/office/drawing/2014/main" id="{011EC4EA-DA7A-BD13-7C46-4E5DA507FE7D}"/>
                    </a:ext>
                  </a:extLst>
                </p:cNvPr>
                <p:cNvSpPr/>
                <p:nvPr/>
              </p:nvSpPr>
              <p:spPr>
                <a:xfrm flipV="1">
                  <a:off x="4253948" y="6901007"/>
                  <a:ext cx="23246986" cy="1298104"/>
                </a:xfrm>
                <a:prstGeom prst="parallelogram">
                  <a:avLst>
                    <a:gd name="adj" fmla="val 79112"/>
                  </a:avLst>
                </a:prstGeom>
                <a:solidFill>
                  <a:srgbClr val="E5E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7" name="Parallelogram 16">
                <a:extLst>
                  <a:ext uri="{FF2B5EF4-FFF2-40B4-BE49-F238E27FC236}">
                    <a16:creationId xmlns:a16="http://schemas.microsoft.com/office/drawing/2014/main" id="{5F619467-5EFF-2906-ACDD-725CC4944E48}"/>
                  </a:ext>
                </a:extLst>
              </p:cNvPr>
              <p:cNvSpPr/>
              <p:nvPr/>
            </p:nvSpPr>
            <p:spPr>
              <a:xfrm rot="5400000">
                <a:off x="5398903" y="2782048"/>
                <a:ext cx="969936"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Parallelogram 17">
                <a:extLst>
                  <a:ext uri="{FF2B5EF4-FFF2-40B4-BE49-F238E27FC236}">
                    <a16:creationId xmlns:a16="http://schemas.microsoft.com/office/drawing/2014/main" id="{7B4EE046-CE0C-E6D9-B3FF-A84A08381545}"/>
                  </a:ext>
                </a:extLst>
              </p:cNvPr>
              <p:cNvSpPr/>
              <p:nvPr/>
            </p:nvSpPr>
            <p:spPr>
              <a:xfrm rot="5400000" flipV="1">
                <a:off x="4946599" y="2782048"/>
                <a:ext cx="969936"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Triangle 7">
                <a:extLst>
                  <a:ext uri="{FF2B5EF4-FFF2-40B4-BE49-F238E27FC236}">
                    <a16:creationId xmlns:a16="http://schemas.microsoft.com/office/drawing/2014/main" id="{20DBC140-E020-53CD-3416-EB35621737BA}"/>
                  </a:ext>
                </a:extLst>
              </p:cNvPr>
              <p:cNvSpPr/>
              <p:nvPr/>
            </p:nvSpPr>
            <p:spPr>
              <a:xfrm rot="5400000">
                <a:off x="5944414" y="3430184"/>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Triangle 8">
                <a:extLst>
                  <a:ext uri="{FF2B5EF4-FFF2-40B4-BE49-F238E27FC236}">
                    <a16:creationId xmlns:a16="http://schemas.microsoft.com/office/drawing/2014/main" id="{CF5ED1A1-29F1-F3C7-FC95-036A6871952D}"/>
                  </a:ext>
                </a:extLst>
              </p:cNvPr>
              <p:cNvSpPr/>
              <p:nvPr/>
            </p:nvSpPr>
            <p:spPr>
              <a:xfrm rot="16200000">
                <a:off x="5165775" y="3430184"/>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TextBox 20">
                <a:extLst>
                  <a:ext uri="{FF2B5EF4-FFF2-40B4-BE49-F238E27FC236}">
                    <a16:creationId xmlns:a16="http://schemas.microsoft.com/office/drawing/2014/main" id="{2B6B82A9-B4C0-29C8-ADAA-43B7274BC8A8}"/>
                  </a:ext>
                </a:extLst>
              </p:cNvPr>
              <p:cNvSpPr txBox="1"/>
              <p:nvPr/>
            </p:nvSpPr>
            <p:spPr>
              <a:xfrm>
                <a:off x="5328345" y="2898340"/>
                <a:ext cx="305767" cy="250720"/>
              </a:xfrm>
              <a:prstGeom prst="rect">
                <a:avLst/>
              </a:prstGeom>
              <a:noFill/>
            </p:spPr>
            <p:txBody>
              <a:bodyPr wrap="none" lIns="0" tIns="0" rIns="0" bIns="0" rtlCol="0">
                <a:spAutoFit/>
              </a:bodyPr>
              <a:lstStyle/>
              <a:p>
                <a:pPr algn="l"/>
                <a:r>
                  <a:rPr lang="en-GB" sz="1100" b="1" noProof="0" dirty="0">
                    <a:solidFill>
                      <a:schemeClr val="bg1"/>
                    </a:solidFill>
                  </a:rPr>
                  <a:t>01</a:t>
                </a:r>
              </a:p>
            </p:txBody>
          </p:sp>
          <p:sp>
            <p:nvSpPr>
              <p:cNvPr id="22" name="Parallelogram 21">
                <a:extLst>
                  <a:ext uri="{FF2B5EF4-FFF2-40B4-BE49-F238E27FC236}">
                    <a16:creationId xmlns:a16="http://schemas.microsoft.com/office/drawing/2014/main" id="{04756E8D-4C1B-3D75-C875-8370FC86EBFC}"/>
                  </a:ext>
                </a:extLst>
              </p:cNvPr>
              <p:cNvSpPr/>
              <p:nvPr/>
            </p:nvSpPr>
            <p:spPr>
              <a:xfrm rot="5400000">
                <a:off x="5398903" y="3685732"/>
                <a:ext cx="969935"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 name="Parallelogram 22">
                <a:extLst>
                  <a:ext uri="{FF2B5EF4-FFF2-40B4-BE49-F238E27FC236}">
                    <a16:creationId xmlns:a16="http://schemas.microsoft.com/office/drawing/2014/main" id="{7D1466D3-A31F-A742-ED42-C849999F4238}"/>
                  </a:ext>
                </a:extLst>
              </p:cNvPr>
              <p:cNvSpPr/>
              <p:nvPr/>
            </p:nvSpPr>
            <p:spPr>
              <a:xfrm rot="5400000" flipV="1">
                <a:off x="4946599" y="3685732"/>
                <a:ext cx="969935"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4" name="Triangle 28">
                <a:extLst>
                  <a:ext uri="{FF2B5EF4-FFF2-40B4-BE49-F238E27FC236}">
                    <a16:creationId xmlns:a16="http://schemas.microsoft.com/office/drawing/2014/main" id="{56CF1565-062D-BB61-36A1-3F3414477C36}"/>
                  </a:ext>
                </a:extLst>
              </p:cNvPr>
              <p:cNvSpPr/>
              <p:nvPr/>
            </p:nvSpPr>
            <p:spPr>
              <a:xfrm rot="5400000">
                <a:off x="5944414" y="4333867"/>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Triangle 29">
                <a:extLst>
                  <a:ext uri="{FF2B5EF4-FFF2-40B4-BE49-F238E27FC236}">
                    <a16:creationId xmlns:a16="http://schemas.microsoft.com/office/drawing/2014/main" id="{B22A3DAB-9ED0-FF55-DC7A-7C52E451627A}"/>
                  </a:ext>
                </a:extLst>
              </p:cNvPr>
              <p:cNvSpPr/>
              <p:nvPr/>
            </p:nvSpPr>
            <p:spPr>
              <a:xfrm rot="16200000">
                <a:off x="5165775" y="4333867"/>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TextBox 25">
                <a:extLst>
                  <a:ext uri="{FF2B5EF4-FFF2-40B4-BE49-F238E27FC236}">
                    <a16:creationId xmlns:a16="http://schemas.microsoft.com/office/drawing/2014/main" id="{6E4D46F2-4B7A-9A43-81F8-10751BBC26E5}"/>
                  </a:ext>
                </a:extLst>
              </p:cNvPr>
              <p:cNvSpPr txBox="1"/>
              <p:nvPr/>
            </p:nvSpPr>
            <p:spPr>
              <a:xfrm>
                <a:off x="5328344" y="3769525"/>
                <a:ext cx="305768" cy="250720"/>
              </a:xfrm>
              <a:prstGeom prst="rect">
                <a:avLst/>
              </a:prstGeom>
              <a:noFill/>
            </p:spPr>
            <p:txBody>
              <a:bodyPr wrap="none" lIns="0" tIns="0" rIns="0" bIns="0" rtlCol="0">
                <a:spAutoFit/>
              </a:bodyPr>
              <a:lstStyle/>
              <a:p>
                <a:pPr algn="l"/>
                <a:r>
                  <a:rPr lang="en-GB" sz="1100" b="1" noProof="0" dirty="0">
                    <a:solidFill>
                      <a:schemeClr val="bg1"/>
                    </a:solidFill>
                  </a:rPr>
                  <a:t>02</a:t>
                </a:r>
                <a:endParaRPr lang="en-GB" sz="1200" b="1" noProof="0" dirty="0">
                  <a:solidFill>
                    <a:schemeClr val="bg1"/>
                  </a:solidFill>
                </a:endParaRPr>
              </a:p>
            </p:txBody>
          </p:sp>
          <p:sp>
            <p:nvSpPr>
              <p:cNvPr id="27" name="Parallelogram 26">
                <a:extLst>
                  <a:ext uri="{FF2B5EF4-FFF2-40B4-BE49-F238E27FC236}">
                    <a16:creationId xmlns:a16="http://schemas.microsoft.com/office/drawing/2014/main" id="{A298D421-7452-B788-C3B6-707BE1E2DBB0}"/>
                  </a:ext>
                </a:extLst>
              </p:cNvPr>
              <p:cNvSpPr/>
              <p:nvPr/>
            </p:nvSpPr>
            <p:spPr>
              <a:xfrm rot="5400000">
                <a:off x="5398903" y="4597418"/>
                <a:ext cx="969936"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Parallelogram 27">
                <a:extLst>
                  <a:ext uri="{FF2B5EF4-FFF2-40B4-BE49-F238E27FC236}">
                    <a16:creationId xmlns:a16="http://schemas.microsoft.com/office/drawing/2014/main" id="{C5B4B99B-7322-6BE2-CCDA-07A56CB5193F}"/>
                  </a:ext>
                </a:extLst>
              </p:cNvPr>
              <p:cNvSpPr/>
              <p:nvPr/>
            </p:nvSpPr>
            <p:spPr>
              <a:xfrm rot="5400000" flipV="1">
                <a:off x="4946599" y="4597418"/>
                <a:ext cx="969936"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Triangle 33">
                <a:extLst>
                  <a:ext uri="{FF2B5EF4-FFF2-40B4-BE49-F238E27FC236}">
                    <a16:creationId xmlns:a16="http://schemas.microsoft.com/office/drawing/2014/main" id="{4669EBE2-4338-8784-BF8F-64AA7E54A311}"/>
                  </a:ext>
                </a:extLst>
              </p:cNvPr>
              <p:cNvSpPr/>
              <p:nvPr/>
            </p:nvSpPr>
            <p:spPr>
              <a:xfrm rot="5400000">
                <a:off x="5944414" y="5245554"/>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Triangle 34">
                <a:extLst>
                  <a:ext uri="{FF2B5EF4-FFF2-40B4-BE49-F238E27FC236}">
                    <a16:creationId xmlns:a16="http://schemas.microsoft.com/office/drawing/2014/main" id="{35EE2D0A-9F4A-E085-ADE0-9F849701225B}"/>
                  </a:ext>
                </a:extLst>
              </p:cNvPr>
              <p:cNvSpPr/>
              <p:nvPr/>
            </p:nvSpPr>
            <p:spPr>
              <a:xfrm rot="16200000">
                <a:off x="5165775" y="5245554"/>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TextBox 30">
                <a:extLst>
                  <a:ext uri="{FF2B5EF4-FFF2-40B4-BE49-F238E27FC236}">
                    <a16:creationId xmlns:a16="http://schemas.microsoft.com/office/drawing/2014/main" id="{63B56F7C-2192-67C7-9DFC-A81A3D8566F8}"/>
                  </a:ext>
                </a:extLst>
              </p:cNvPr>
              <p:cNvSpPr txBox="1"/>
              <p:nvPr/>
            </p:nvSpPr>
            <p:spPr>
              <a:xfrm>
                <a:off x="5328344" y="4670196"/>
                <a:ext cx="305768" cy="250720"/>
              </a:xfrm>
              <a:prstGeom prst="rect">
                <a:avLst/>
              </a:prstGeom>
              <a:noFill/>
            </p:spPr>
            <p:txBody>
              <a:bodyPr wrap="none" lIns="0" tIns="0" rIns="0" bIns="0" rtlCol="0">
                <a:spAutoFit/>
              </a:bodyPr>
              <a:lstStyle/>
              <a:p>
                <a:pPr algn="l"/>
                <a:r>
                  <a:rPr lang="en-GB" sz="1100" b="1" noProof="0" dirty="0">
                    <a:solidFill>
                      <a:schemeClr val="bg1"/>
                    </a:solidFill>
                  </a:rPr>
                  <a:t>03</a:t>
                </a:r>
                <a:endParaRPr lang="en-GB" sz="1200" b="1" noProof="0" dirty="0">
                  <a:solidFill>
                    <a:schemeClr val="bg1"/>
                  </a:solidFill>
                </a:endParaRPr>
              </a:p>
            </p:txBody>
          </p:sp>
          <p:sp>
            <p:nvSpPr>
              <p:cNvPr id="32" name="Rectangle 31">
                <a:extLst>
                  <a:ext uri="{FF2B5EF4-FFF2-40B4-BE49-F238E27FC236}">
                    <a16:creationId xmlns:a16="http://schemas.microsoft.com/office/drawing/2014/main" id="{FA0A90B5-C113-8F31-2BC2-A675A0F427E1}"/>
                  </a:ext>
                </a:extLst>
              </p:cNvPr>
              <p:cNvSpPr/>
              <p:nvPr/>
            </p:nvSpPr>
            <p:spPr>
              <a:xfrm>
                <a:off x="6110024" y="2883707"/>
                <a:ext cx="3343540" cy="609461"/>
              </a:xfrm>
              <a:prstGeom prst="rect">
                <a:avLst/>
              </a:prstGeom>
              <a:solidFill>
                <a:srgbClr val="D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33" name="Rectangle 32">
                <a:extLst>
                  <a:ext uri="{FF2B5EF4-FFF2-40B4-BE49-F238E27FC236}">
                    <a16:creationId xmlns:a16="http://schemas.microsoft.com/office/drawing/2014/main" id="{4EC59B9C-EAD0-FD1B-4B38-C499F53379EA}"/>
                  </a:ext>
                </a:extLst>
              </p:cNvPr>
              <p:cNvSpPr/>
              <p:nvPr/>
            </p:nvSpPr>
            <p:spPr>
              <a:xfrm>
                <a:off x="6110023" y="3785407"/>
                <a:ext cx="3343539" cy="609461"/>
              </a:xfrm>
              <a:prstGeom prst="rect">
                <a:avLst/>
              </a:prstGeom>
              <a:solidFill>
                <a:srgbClr val="D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34" name="Rectangle 33">
                <a:extLst>
                  <a:ext uri="{FF2B5EF4-FFF2-40B4-BE49-F238E27FC236}">
                    <a16:creationId xmlns:a16="http://schemas.microsoft.com/office/drawing/2014/main" id="{13EBC181-2F6D-86F8-B6A3-3684AE6E21E9}"/>
                  </a:ext>
                </a:extLst>
              </p:cNvPr>
              <p:cNvSpPr/>
              <p:nvPr/>
            </p:nvSpPr>
            <p:spPr>
              <a:xfrm>
                <a:off x="6110024" y="4693457"/>
                <a:ext cx="3343540" cy="609461"/>
              </a:xfrm>
              <a:prstGeom prst="rect">
                <a:avLst/>
              </a:prstGeom>
              <a:solidFill>
                <a:srgbClr val="D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35" name="Rectangle 34">
                <a:extLst>
                  <a:ext uri="{FF2B5EF4-FFF2-40B4-BE49-F238E27FC236}">
                    <a16:creationId xmlns:a16="http://schemas.microsoft.com/office/drawing/2014/main" id="{E5BCC3F5-F0DD-91BE-CFBF-417AB4908308}"/>
                  </a:ext>
                </a:extLst>
              </p:cNvPr>
              <p:cNvSpPr/>
              <p:nvPr/>
            </p:nvSpPr>
            <p:spPr>
              <a:xfrm>
                <a:off x="6072980" y="2172466"/>
                <a:ext cx="2396451" cy="456679"/>
              </a:xfrm>
              <a:prstGeom prst="rect">
                <a:avLst/>
              </a:prstGeom>
              <a:solidFill>
                <a:srgbClr val="5278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spc="20" noProof="0" dirty="0">
                    <a:solidFill>
                      <a:schemeClr val="bg1"/>
                    </a:solidFill>
                  </a:rPr>
                  <a:t>Drivers</a:t>
                </a:r>
              </a:p>
            </p:txBody>
          </p:sp>
          <p:sp>
            <p:nvSpPr>
              <p:cNvPr id="36" name="TextBox 35">
                <a:extLst>
                  <a:ext uri="{FF2B5EF4-FFF2-40B4-BE49-F238E27FC236}">
                    <a16:creationId xmlns:a16="http://schemas.microsoft.com/office/drawing/2014/main" id="{DE5EA465-55DC-5B58-9020-CC9B73863BFD}"/>
                  </a:ext>
                </a:extLst>
              </p:cNvPr>
              <p:cNvSpPr txBox="1"/>
              <p:nvPr/>
            </p:nvSpPr>
            <p:spPr>
              <a:xfrm>
                <a:off x="6210216" y="3086206"/>
                <a:ext cx="3198309" cy="205134"/>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spAutoFit/>
              </a:bodyPr>
              <a:lstStyle/>
              <a:p>
                <a:pPr marL="0" lvl="0" indent="0" algn="l" defTabSz="755650">
                  <a:lnSpc>
                    <a:spcPct val="90000"/>
                  </a:lnSpc>
                  <a:spcBef>
                    <a:spcPct val="0"/>
                  </a:spcBef>
                  <a:spcAft>
                    <a:spcPct val="35000"/>
                  </a:spcAft>
                  <a:buFont typeface="Wingdings" panose="05000000000000000000" pitchFamily="2" charset="2"/>
                  <a:buNone/>
                </a:pPr>
                <a:r>
                  <a:rPr lang="en-GB" noProof="0" dirty="0">
                    <a:solidFill>
                      <a:schemeClr val="tx1"/>
                    </a:solidFill>
                  </a:rPr>
                  <a:t>Advances in AI technologies</a:t>
                </a:r>
              </a:p>
            </p:txBody>
          </p:sp>
          <p:sp>
            <p:nvSpPr>
              <p:cNvPr id="37" name="TextBox 36">
                <a:extLst>
                  <a:ext uri="{FF2B5EF4-FFF2-40B4-BE49-F238E27FC236}">
                    <a16:creationId xmlns:a16="http://schemas.microsoft.com/office/drawing/2014/main" id="{C84767B5-A0CA-F07D-76C8-EC1807F12C9E}"/>
                  </a:ext>
                </a:extLst>
              </p:cNvPr>
              <p:cNvSpPr txBox="1"/>
              <p:nvPr/>
            </p:nvSpPr>
            <p:spPr>
              <a:xfrm>
                <a:off x="6232953" y="3907787"/>
                <a:ext cx="3198309" cy="41026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spAutoFit/>
              </a:bodyPr>
              <a:lstStyle/>
              <a:p>
                <a:pPr marL="0" lvl="0" indent="0" algn="l" defTabSz="755650">
                  <a:lnSpc>
                    <a:spcPct val="90000"/>
                  </a:lnSpc>
                  <a:spcBef>
                    <a:spcPct val="0"/>
                  </a:spcBef>
                  <a:spcAft>
                    <a:spcPct val="35000"/>
                  </a:spcAft>
                  <a:buFont typeface="Wingdings" panose="05000000000000000000" pitchFamily="2" charset="2"/>
                  <a:buNone/>
                </a:pPr>
                <a:r>
                  <a:rPr lang="en-GB" kern="1200" noProof="0" dirty="0">
                    <a:solidFill>
                      <a:schemeClr val="tx1"/>
                    </a:solidFill>
                  </a:rPr>
                  <a:t>Growing demand to scale AI deployments </a:t>
                </a:r>
              </a:p>
            </p:txBody>
          </p:sp>
          <p:sp>
            <p:nvSpPr>
              <p:cNvPr id="38" name="TextBox 37">
                <a:extLst>
                  <a:ext uri="{FF2B5EF4-FFF2-40B4-BE49-F238E27FC236}">
                    <a16:creationId xmlns:a16="http://schemas.microsoft.com/office/drawing/2014/main" id="{4C4B7003-E073-7549-E14F-77130E34F432}"/>
                  </a:ext>
                </a:extLst>
              </p:cNvPr>
              <p:cNvSpPr txBox="1"/>
              <p:nvPr/>
            </p:nvSpPr>
            <p:spPr>
              <a:xfrm>
                <a:off x="6210216" y="4812625"/>
                <a:ext cx="3198309" cy="41026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spAutoFit/>
              </a:bodyPr>
              <a:lstStyle/>
              <a:p>
                <a:pPr lvl="0" defTabSz="755650">
                  <a:lnSpc>
                    <a:spcPct val="90000"/>
                  </a:lnSpc>
                  <a:spcBef>
                    <a:spcPct val="0"/>
                  </a:spcBef>
                  <a:spcAft>
                    <a:spcPct val="35000"/>
                  </a:spcAft>
                </a:pPr>
                <a:r>
                  <a:rPr lang="en-GB" noProof="0" dirty="0">
                    <a:solidFill>
                      <a:schemeClr val="tx1"/>
                    </a:solidFill>
                  </a:rPr>
                  <a:t>Increased focus on data quality</a:t>
                </a:r>
              </a:p>
            </p:txBody>
          </p:sp>
          <p:grpSp>
            <p:nvGrpSpPr>
              <p:cNvPr id="39" name="Group 38">
                <a:extLst>
                  <a:ext uri="{FF2B5EF4-FFF2-40B4-BE49-F238E27FC236}">
                    <a16:creationId xmlns:a16="http://schemas.microsoft.com/office/drawing/2014/main" id="{AD5E69CC-F251-9D46-8A9F-5CD3BF056741}"/>
                  </a:ext>
                </a:extLst>
              </p:cNvPr>
              <p:cNvGrpSpPr/>
              <p:nvPr/>
            </p:nvGrpSpPr>
            <p:grpSpPr>
              <a:xfrm>
                <a:off x="5205414" y="1833729"/>
                <a:ext cx="904609" cy="872685"/>
                <a:chOff x="557212" y="1088311"/>
                <a:chExt cx="904609" cy="1048508"/>
              </a:xfrm>
              <a:solidFill>
                <a:schemeClr val="accent6">
                  <a:lumMod val="75000"/>
                </a:schemeClr>
              </a:solidFill>
            </p:grpSpPr>
            <p:sp>
              <p:nvSpPr>
                <p:cNvPr id="41" name="Parallelogram 40">
                  <a:extLst>
                    <a:ext uri="{FF2B5EF4-FFF2-40B4-BE49-F238E27FC236}">
                      <a16:creationId xmlns:a16="http://schemas.microsoft.com/office/drawing/2014/main" id="{0B43C176-D51E-D269-A9AA-775395A72749}"/>
                    </a:ext>
                  </a:extLst>
                </p:cNvPr>
                <p:cNvSpPr/>
                <p:nvPr/>
              </p:nvSpPr>
              <p:spPr>
                <a:xfrm rot="5400000">
                  <a:off x="750701" y="1347127"/>
                  <a:ext cx="969936"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2" name="Parallelogram 41">
                  <a:extLst>
                    <a:ext uri="{FF2B5EF4-FFF2-40B4-BE49-F238E27FC236}">
                      <a16:creationId xmlns:a16="http://schemas.microsoft.com/office/drawing/2014/main" id="{59C12F11-9CC8-46FB-6E91-FF406773E80E}"/>
                    </a:ext>
                  </a:extLst>
                </p:cNvPr>
                <p:cNvSpPr/>
                <p:nvPr/>
              </p:nvSpPr>
              <p:spPr>
                <a:xfrm rot="5400000" flipV="1">
                  <a:off x="298397" y="1347127"/>
                  <a:ext cx="969936" cy="452304"/>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3" name="Triangle 7">
                  <a:extLst>
                    <a:ext uri="{FF2B5EF4-FFF2-40B4-BE49-F238E27FC236}">
                      <a16:creationId xmlns:a16="http://schemas.microsoft.com/office/drawing/2014/main" id="{B9600504-064D-2821-F97A-540E176995D1}"/>
                    </a:ext>
                  </a:extLst>
                </p:cNvPr>
                <p:cNvSpPr/>
                <p:nvPr/>
              </p:nvSpPr>
              <p:spPr>
                <a:xfrm rot="5400000">
                  <a:off x="1296212" y="1971210"/>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4" name="Triangle 8">
                  <a:extLst>
                    <a:ext uri="{FF2B5EF4-FFF2-40B4-BE49-F238E27FC236}">
                      <a16:creationId xmlns:a16="http://schemas.microsoft.com/office/drawing/2014/main" id="{BEF0A233-7EFF-2C59-5133-5981E9446031}"/>
                    </a:ext>
                  </a:extLst>
                </p:cNvPr>
                <p:cNvSpPr/>
                <p:nvPr/>
              </p:nvSpPr>
              <p:spPr>
                <a:xfrm rot="16200000">
                  <a:off x="517573" y="1971209"/>
                  <a:ext cx="205248" cy="125969"/>
                </a:xfrm>
                <a:prstGeom prst="triangle">
                  <a:avLst/>
                </a:prstGeom>
                <a:solidFill>
                  <a:srgbClr val="21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40" name="Oval 39">
                <a:extLst>
                  <a:ext uri="{FF2B5EF4-FFF2-40B4-BE49-F238E27FC236}">
                    <a16:creationId xmlns:a16="http://schemas.microsoft.com/office/drawing/2014/main" id="{36B15379-C624-A8F9-5F19-4CB7FC251205}"/>
                  </a:ext>
                </a:extLst>
              </p:cNvPr>
              <p:cNvSpPr/>
              <p:nvPr/>
            </p:nvSpPr>
            <p:spPr>
              <a:xfrm>
                <a:off x="8304113" y="2028502"/>
                <a:ext cx="723841" cy="723842"/>
              </a:xfrm>
              <a:prstGeom prst="ellipse">
                <a:avLst/>
              </a:prstGeom>
              <a:solidFill>
                <a:srgbClr val="527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grpSp>
      </p:grpSp>
      <p:pic>
        <p:nvPicPr>
          <p:cNvPr id="80" name="Graphic 79" descr="Hockey Stick Curve Graph outline">
            <a:extLst>
              <a:ext uri="{FF2B5EF4-FFF2-40B4-BE49-F238E27FC236}">
                <a16:creationId xmlns:a16="http://schemas.microsoft.com/office/drawing/2014/main" id="{0966D1E7-78E1-B0F5-BCDB-C1D69193F7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8369" y="1993388"/>
            <a:ext cx="290409" cy="290409"/>
          </a:xfrm>
          <a:prstGeom prst="rect">
            <a:avLst/>
          </a:prstGeom>
        </p:spPr>
      </p:pic>
      <p:pic>
        <p:nvPicPr>
          <p:cNvPr id="81" name="Graphic 80" descr="Stop outline">
            <a:extLst>
              <a:ext uri="{FF2B5EF4-FFF2-40B4-BE49-F238E27FC236}">
                <a16:creationId xmlns:a16="http://schemas.microsoft.com/office/drawing/2014/main" id="{C504EA10-1A7D-FAF4-4EF8-732116367E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868" y="1985924"/>
            <a:ext cx="336253" cy="336253"/>
          </a:xfrm>
          <a:prstGeom prst="rect">
            <a:avLst/>
          </a:prstGeom>
        </p:spPr>
      </p:pic>
      <p:sp>
        <p:nvSpPr>
          <p:cNvPr id="2" name="Parallelogram 1">
            <a:extLst>
              <a:ext uri="{FF2B5EF4-FFF2-40B4-BE49-F238E27FC236}">
                <a16:creationId xmlns:a16="http://schemas.microsoft.com/office/drawing/2014/main" id="{34FFFF39-CED8-CAE3-6965-25426DF4094A}"/>
              </a:ext>
            </a:extLst>
          </p:cNvPr>
          <p:cNvSpPr/>
          <p:nvPr/>
        </p:nvSpPr>
        <p:spPr>
          <a:xfrm rot="5400000">
            <a:off x="7411737" y="4331856"/>
            <a:ext cx="654866" cy="210999"/>
          </a:xfrm>
          <a:prstGeom prst="parallelogram">
            <a:avLst>
              <a:gd name="adj" fmla="val 78815"/>
            </a:avLst>
          </a:prstGeom>
          <a:solidFill>
            <a:srgbClr val="F25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Parallelogram 2">
            <a:extLst>
              <a:ext uri="{FF2B5EF4-FFF2-40B4-BE49-F238E27FC236}">
                <a16:creationId xmlns:a16="http://schemas.microsoft.com/office/drawing/2014/main" id="{64327B66-1E00-7D8E-398A-364E26E4DDEC}"/>
              </a:ext>
            </a:extLst>
          </p:cNvPr>
          <p:cNvSpPr/>
          <p:nvPr/>
        </p:nvSpPr>
        <p:spPr>
          <a:xfrm rot="5400000" flipV="1">
            <a:off x="7200738" y="4331856"/>
            <a:ext cx="654866" cy="210999"/>
          </a:xfrm>
          <a:prstGeom prst="parallelogram">
            <a:avLst>
              <a:gd name="adj" fmla="val 78815"/>
            </a:avLst>
          </a:prstGeom>
          <a:solidFill>
            <a:srgbClr val="E5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4A64F597-7F2D-5EEC-9686-D81A268DE71A}"/>
              </a:ext>
            </a:extLst>
          </p:cNvPr>
          <p:cNvSpPr/>
          <p:nvPr/>
        </p:nvSpPr>
        <p:spPr>
          <a:xfrm>
            <a:off x="7844671" y="4349508"/>
            <a:ext cx="1559758" cy="411486"/>
          </a:xfrm>
          <a:prstGeom prst="rect">
            <a:avLst/>
          </a:prstGeom>
          <a:solidFill>
            <a:srgbClr val="FC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5650">
              <a:lnSpc>
                <a:spcPct val="90000"/>
              </a:lnSpc>
              <a:spcBef>
                <a:spcPct val="0"/>
              </a:spcBef>
              <a:spcAft>
                <a:spcPct val="35000"/>
              </a:spcAft>
            </a:pPr>
            <a:r>
              <a:rPr lang="en-GB" noProof="0" dirty="0">
                <a:solidFill>
                  <a:schemeClr val="tx1"/>
                </a:solidFill>
              </a:rPr>
              <a:t>Reduced ROI for data platforms</a:t>
            </a:r>
          </a:p>
        </p:txBody>
      </p:sp>
      <p:sp>
        <p:nvSpPr>
          <p:cNvPr id="82" name="Diamond 81">
            <a:extLst>
              <a:ext uri="{FF2B5EF4-FFF2-40B4-BE49-F238E27FC236}">
                <a16:creationId xmlns:a16="http://schemas.microsoft.com/office/drawing/2014/main" id="{F545A906-5FC8-BAC2-30E5-2FCF4C99AFC4}"/>
              </a:ext>
            </a:extLst>
          </p:cNvPr>
          <p:cNvSpPr/>
          <p:nvPr/>
        </p:nvSpPr>
        <p:spPr>
          <a:xfrm rot="5400000">
            <a:off x="7468013" y="4728572"/>
            <a:ext cx="331315" cy="304470"/>
          </a:xfrm>
          <a:prstGeom prst="diamond">
            <a:avLst/>
          </a:prstGeom>
          <a:solidFill>
            <a:srgbClr val="D5D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3" name="Diamond 82">
            <a:extLst>
              <a:ext uri="{FF2B5EF4-FFF2-40B4-BE49-F238E27FC236}">
                <a16:creationId xmlns:a16="http://schemas.microsoft.com/office/drawing/2014/main" id="{686D3D3C-9C37-F9AF-8334-33085B19D2FF}"/>
              </a:ext>
            </a:extLst>
          </p:cNvPr>
          <p:cNvSpPr/>
          <p:nvPr/>
        </p:nvSpPr>
        <p:spPr>
          <a:xfrm rot="5400000">
            <a:off x="5245875" y="4757768"/>
            <a:ext cx="331315" cy="304470"/>
          </a:xfrm>
          <a:prstGeom prst="diamond">
            <a:avLst/>
          </a:prstGeom>
          <a:solidFill>
            <a:srgbClr val="D5D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4" name="Parallelogram 83">
            <a:extLst>
              <a:ext uri="{FF2B5EF4-FFF2-40B4-BE49-F238E27FC236}">
                <a16:creationId xmlns:a16="http://schemas.microsoft.com/office/drawing/2014/main" id="{D2AC8059-8525-D337-EC4D-90695A434ADC}"/>
              </a:ext>
            </a:extLst>
          </p:cNvPr>
          <p:cNvSpPr/>
          <p:nvPr/>
        </p:nvSpPr>
        <p:spPr>
          <a:xfrm rot="5400000">
            <a:off x="5189598" y="4315205"/>
            <a:ext cx="654866" cy="210999"/>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5" name="Parallelogram 84">
            <a:extLst>
              <a:ext uri="{FF2B5EF4-FFF2-40B4-BE49-F238E27FC236}">
                <a16:creationId xmlns:a16="http://schemas.microsoft.com/office/drawing/2014/main" id="{D466ABF1-6858-FFBF-821C-EF9C6FF4DFD5}"/>
              </a:ext>
            </a:extLst>
          </p:cNvPr>
          <p:cNvSpPr/>
          <p:nvPr/>
        </p:nvSpPr>
        <p:spPr>
          <a:xfrm rot="5400000" flipV="1">
            <a:off x="4978599" y="4315205"/>
            <a:ext cx="654866" cy="210999"/>
          </a:xfrm>
          <a:prstGeom prst="parallelogram">
            <a:avLst>
              <a:gd name="adj" fmla="val 78815"/>
            </a:avLst>
          </a:prstGeom>
          <a:solidFill>
            <a:srgbClr val="282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6" name="Rectangle 85">
            <a:extLst>
              <a:ext uri="{FF2B5EF4-FFF2-40B4-BE49-F238E27FC236}">
                <a16:creationId xmlns:a16="http://schemas.microsoft.com/office/drawing/2014/main" id="{D4E22389-7007-DF94-8A86-59EDE5E5918E}"/>
              </a:ext>
            </a:extLst>
          </p:cNvPr>
          <p:cNvSpPr/>
          <p:nvPr/>
        </p:nvSpPr>
        <p:spPr>
          <a:xfrm>
            <a:off x="5622532" y="4332857"/>
            <a:ext cx="1559758" cy="411486"/>
          </a:xfrm>
          <a:prstGeom prst="rect">
            <a:avLst/>
          </a:prstGeom>
          <a:solidFill>
            <a:srgbClr val="D9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0" dirty="0"/>
          </a:p>
        </p:txBody>
      </p:sp>
      <p:sp>
        <p:nvSpPr>
          <p:cNvPr id="87" name="TextBox 86">
            <a:extLst>
              <a:ext uri="{FF2B5EF4-FFF2-40B4-BE49-F238E27FC236}">
                <a16:creationId xmlns:a16="http://schemas.microsoft.com/office/drawing/2014/main" id="{F3CB4924-37B5-C3D1-73F3-1105CEED3780}"/>
              </a:ext>
            </a:extLst>
          </p:cNvPr>
          <p:cNvSpPr txBox="1"/>
          <p:nvPr/>
        </p:nvSpPr>
        <p:spPr>
          <a:xfrm>
            <a:off x="5691700" y="4400100"/>
            <a:ext cx="1492008" cy="27699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spAutoFit/>
          </a:bodyPr>
          <a:lstStyle/>
          <a:p>
            <a:pPr marL="0" lvl="0" indent="0" algn="l" defTabSz="755650">
              <a:lnSpc>
                <a:spcPct val="90000"/>
              </a:lnSpc>
              <a:spcBef>
                <a:spcPct val="0"/>
              </a:spcBef>
              <a:spcAft>
                <a:spcPct val="35000"/>
              </a:spcAft>
              <a:buFont typeface="Wingdings" panose="05000000000000000000" pitchFamily="2" charset="2"/>
              <a:buNone/>
            </a:pPr>
            <a:r>
              <a:rPr lang="en-GB" kern="1200" noProof="0" dirty="0">
                <a:solidFill>
                  <a:schemeClr val="tx1"/>
                </a:solidFill>
              </a:rPr>
              <a:t>Using cloud to modernise data platforms</a:t>
            </a:r>
          </a:p>
        </p:txBody>
      </p:sp>
      <p:sp>
        <p:nvSpPr>
          <p:cNvPr id="88" name="TextBox 87">
            <a:extLst>
              <a:ext uri="{FF2B5EF4-FFF2-40B4-BE49-F238E27FC236}">
                <a16:creationId xmlns:a16="http://schemas.microsoft.com/office/drawing/2014/main" id="{B66E895B-C71F-39A2-D552-C491393FFD9B}"/>
              </a:ext>
            </a:extLst>
          </p:cNvPr>
          <p:cNvSpPr txBox="1"/>
          <p:nvPr/>
        </p:nvSpPr>
        <p:spPr>
          <a:xfrm>
            <a:off x="5234307" y="4332624"/>
            <a:ext cx="144270" cy="169277"/>
          </a:xfrm>
          <a:prstGeom prst="rect">
            <a:avLst/>
          </a:prstGeom>
          <a:noFill/>
        </p:spPr>
        <p:txBody>
          <a:bodyPr wrap="none" lIns="0" tIns="0" rIns="0" bIns="0" rtlCol="0">
            <a:spAutoFit/>
          </a:bodyPr>
          <a:lstStyle/>
          <a:p>
            <a:pPr algn="l"/>
            <a:r>
              <a:rPr lang="en-GB" sz="1100" b="1" noProof="0" dirty="0">
                <a:solidFill>
                  <a:schemeClr val="bg1"/>
                </a:solidFill>
              </a:rPr>
              <a:t>04</a:t>
            </a:r>
            <a:endParaRPr lang="en-GB" sz="1200" b="1" noProof="0" dirty="0">
              <a:solidFill>
                <a:schemeClr val="bg1"/>
              </a:solidFill>
            </a:endParaRPr>
          </a:p>
        </p:txBody>
      </p:sp>
      <p:sp>
        <p:nvSpPr>
          <p:cNvPr id="89" name="TextBox 88">
            <a:extLst>
              <a:ext uri="{FF2B5EF4-FFF2-40B4-BE49-F238E27FC236}">
                <a16:creationId xmlns:a16="http://schemas.microsoft.com/office/drawing/2014/main" id="{76CC440C-878F-AA4D-B92F-F66C7C29FF91}"/>
              </a:ext>
            </a:extLst>
          </p:cNvPr>
          <p:cNvSpPr txBox="1"/>
          <p:nvPr/>
        </p:nvSpPr>
        <p:spPr>
          <a:xfrm>
            <a:off x="7458204" y="4349508"/>
            <a:ext cx="144270" cy="169277"/>
          </a:xfrm>
          <a:prstGeom prst="rect">
            <a:avLst/>
          </a:prstGeom>
          <a:noFill/>
        </p:spPr>
        <p:txBody>
          <a:bodyPr wrap="none" lIns="0" tIns="0" rIns="0" bIns="0" rtlCol="0">
            <a:spAutoFit/>
          </a:bodyPr>
          <a:lstStyle/>
          <a:p>
            <a:pPr algn="l"/>
            <a:r>
              <a:rPr lang="en-GB" sz="1100" b="1" noProof="0" dirty="0">
                <a:solidFill>
                  <a:schemeClr val="bg1"/>
                </a:solidFill>
              </a:rPr>
              <a:t>04</a:t>
            </a:r>
            <a:endParaRPr lang="en-GB" sz="1200" b="1" noProof="0" dirty="0">
              <a:solidFill>
                <a:schemeClr val="bg1"/>
              </a:solidFill>
            </a:endParaRPr>
          </a:p>
        </p:txBody>
      </p:sp>
    </p:spTree>
    <p:extLst>
      <p:ext uri="{BB962C8B-B14F-4D97-AF65-F5344CB8AC3E}">
        <p14:creationId xmlns:p14="http://schemas.microsoft.com/office/powerpoint/2010/main" val="91801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7279-ADA1-D531-CD94-CDD14F180A1F}"/>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18B6957-E94B-85DA-9BFD-B2215359CBC4}"/>
              </a:ext>
            </a:extLst>
          </p:cNvPr>
          <p:cNvGraphicFramePr>
            <a:graphicFrameLocks noChangeAspect="1"/>
          </p:cNvGraphicFramePr>
          <p:nvPr>
            <p:custDataLst>
              <p:tags r:id="rId1"/>
            </p:custDataLst>
            <p:extLst>
              <p:ext uri="{D42A27DB-BD31-4B8C-83A1-F6EECF244321}">
                <p14:modId xmlns:p14="http://schemas.microsoft.com/office/powerpoint/2010/main" val="1499754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C18B6957-E94B-85DA-9BFD-B2215359CB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BA23D01-006F-044B-4217-557FA35E2359}"/>
              </a:ext>
            </a:extLst>
          </p:cNvPr>
          <p:cNvSpPr>
            <a:spLocks noGrp="1"/>
          </p:cNvSpPr>
          <p:nvPr>
            <p:ph type="body" sz="quarter" idx="15"/>
          </p:nvPr>
        </p:nvSpPr>
        <p:spPr/>
        <p:txBody>
          <a:bodyPr/>
          <a:lstStyle/>
          <a:p>
            <a:r>
              <a:rPr lang="en-GB" noProof="0" dirty="0"/>
              <a:t>Figure 4: AI and data platform opportunities created by agentic AI adoption</a:t>
            </a:r>
          </a:p>
          <a:p>
            <a:endParaRPr lang="en-GB" noProof="0" dirty="0"/>
          </a:p>
        </p:txBody>
      </p:sp>
      <p:sp>
        <p:nvSpPr>
          <p:cNvPr id="11" name="Text Placeholder 10">
            <a:extLst>
              <a:ext uri="{FF2B5EF4-FFF2-40B4-BE49-F238E27FC236}">
                <a16:creationId xmlns:a16="http://schemas.microsoft.com/office/drawing/2014/main" id="{4344E9C2-F8FA-8700-09FA-65F490FB4DCF}"/>
              </a:ext>
            </a:extLst>
          </p:cNvPr>
          <p:cNvSpPr>
            <a:spLocks noGrp="1"/>
          </p:cNvSpPr>
          <p:nvPr>
            <p:ph type="body" sz="quarter" idx="18"/>
          </p:nvPr>
        </p:nvSpPr>
        <p:spPr/>
        <p:txBody>
          <a:bodyPr/>
          <a:lstStyle/>
          <a:p>
            <a:r>
              <a:rPr lang="en-GB" noProof="0" dirty="0"/>
              <a:t>Operators are hoping that the agentic AI era will bring them closer to realising their network autonomy ambitions. During late 2024 and continuing into 2025, multiple operators have conducted trials of this new technology as part of their ongoing GenAI implementation initiatives.</a:t>
            </a:r>
          </a:p>
          <a:p>
            <a:r>
              <a:rPr lang="en-GB" noProof="0" dirty="0"/>
              <a:t>The adoption of this technology has created several opportunities for AI and data platform providers, and they are evolving their platforms to capture these opportunities. </a:t>
            </a:r>
          </a:p>
          <a:p>
            <a:pPr lvl="1"/>
            <a:r>
              <a:rPr lang="en-GB" b="1" noProof="0" dirty="0"/>
              <a:t>AI-platform providers are:</a:t>
            </a:r>
          </a:p>
          <a:p>
            <a:pPr lvl="2"/>
            <a:r>
              <a:rPr lang="en-GB" noProof="0" dirty="0"/>
              <a:t>developing or adopting open-source agentic AI frameworks to enable the creation of AI agents</a:t>
            </a:r>
          </a:p>
          <a:p>
            <a:pPr lvl="2"/>
            <a:r>
              <a:rPr lang="en-GB" noProof="0" dirty="0"/>
              <a:t>including pre-developed AI agents that address telecoms-specific tasks as part their platform offerings.</a:t>
            </a:r>
          </a:p>
          <a:p>
            <a:pPr lvl="1"/>
            <a:r>
              <a:rPr lang="en-GB" b="1" noProof="0" dirty="0"/>
              <a:t>Data-platform providers are:</a:t>
            </a:r>
          </a:p>
          <a:p>
            <a:pPr lvl="2"/>
            <a:r>
              <a:rPr lang="en-GB" noProof="0" dirty="0"/>
              <a:t>implementing a universal semantic layer that defines consistent business terms and context across all data assets to ensure every AI agent interprets data in the same way </a:t>
            </a:r>
          </a:p>
          <a:p>
            <a:pPr lvl="2"/>
            <a:r>
              <a:rPr lang="en-GB" noProof="0" dirty="0"/>
              <a:t>engineering data platforms to harness both structured and unstructured data from any source, under the same governance framework.</a:t>
            </a:r>
          </a:p>
          <a:p>
            <a:r>
              <a:rPr lang="en-GB" noProof="0" dirty="0"/>
              <a:t>We expect that operators’ take-up of these changes will drive vendors’ revenue in 2025. </a:t>
            </a:r>
          </a:p>
        </p:txBody>
      </p:sp>
      <p:sp>
        <p:nvSpPr>
          <p:cNvPr id="5" name="Slide Number Placeholder 4">
            <a:extLst>
              <a:ext uri="{FF2B5EF4-FFF2-40B4-BE49-F238E27FC236}">
                <a16:creationId xmlns:a16="http://schemas.microsoft.com/office/drawing/2014/main" id="{FEF32699-C5B5-3391-1C23-ED152EE6B38E}"/>
              </a:ext>
            </a:extLst>
          </p:cNvPr>
          <p:cNvSpPr>
            <a:spLocks noGrp="1"/>
          </p:cNvSpPr>
          <p:nvPr>
            <p:ph type="sldNum" sz="quarter" idx="4"/>
          </p:nvPr>
        </p:nvSpPr>
        <p:spPr/>
        <p:txBody>
          <a:bodyPr/>
          <a:lstStyle/>
          <a:p>
            <a:fld id="{E78626B2-E168-480E-BAE6-B60060C6AB83}" type="slidenum">
              <a:rPr lang="en-GB" noProof="0" smtClean="0"/>
              <a:pPr/>
              <a:t>7</a:t>
            </a:fld>
            <a:endParaRPr lang="en-GB" noProof="0" dirty="0"/>
          </a:p>
        </p:txBody>
      </p:sp>
      <p:sp>
        <p:nvSpPr>
          <p:cNvPr id="6" name="Title 5">
            <a:extLst>
              <a:ext uri="{FF2B5EF4-FFF2-40B4-BE49-F238E27FC236}">
                <a16:creationId xmlns:a16="http://schemas.microsoft.com/office/drawing/2014/main" id="{BBBD36C2-9F84-C3B4-DEB9-4FEAAEB8F127}"/>
              </a:ext>
            </a:extLst>
          </p:cNvPr>
          <p:cNvSpPr>
            <a:spLocks noGrp="1"/>
          </p:cNvSpPr>
          <p:nvPr>
            <p:ph type="title"/>
          </p:nvPr>
        </p:nvSpPr>
        <p:spPr/>
        <p:txBody>
          <a:bodyPr vert="horz"/>
          <a:lstStyle/>
          <a:p>
            <a:r>
              <a:rPr lang="en-GB" noProof="0" dirty="0"/>
              <a:t>Agentic AI is driving current AI (particularly GenAI) discussions, creating new opportunities for existing and new AI and data platform vendors</a:t>
            </a:r>
          </a:p>
        </p:txBody>
      </p:sp>
      <p:sp>
        <p:nvSpPr>
          <p:cNvPr id="12" name="Rectangle: Rounded Corners 11">
            <a:extLst>
              <a:ext uri="{FF2B5EF4-FFF2-40B4-BE49-F238E27FC236}">
                <a16:creationId xmlns:a16="http://schemas.microsoft.com/office/drawing/2014/main" id="{D4A43612-A5AD-9AA1-D005-A5B0B9B6F3BF}"/>
              </a:ext>
            </a:extLst>
          </p:cNvPr>
          <p:cNvSpPr/>
          <p:nvPr/>
        </p:nvSpPr>
        <p:spPr>
          <a:xfrm>
            <a:off x="4982100" y="1925452"/>
            <a:ext cx="4648200" cy="1943476"/>
          </a:xfrm>
          <a:prstGeom prst="roundRect">
            <a:avLst/>
          </a:prstGeom>
          <a:solidFill>
            <a:srgbClr val="C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noProof="0" dirty="0">
                <a:solidFill>
                  <a:schemeClr val="tx1"/>
                </a:solidFill>
              </a:rPr>
              <a:t>Agentic AI opportunities for AI-platform providers</a:t>
            </a:r>
            <a:endParaRPr lang="en-GB" b="1" noProof="0" dirty="0">
              <a:solidFill>
                <a:schemeClr val="tx1"/>
              </a:solidFill>
            </a:endParaRPr>
          </a:p>
          <a:p>
            <a:r>
              <a:rPr lang="en-GB" noProof="0" dirty="0">
                <a:solidFill>
                  <a:schemeClr val="tx1"/>
                </a:solidFill>
              </a:rPr>
              <a:t>Products: </a:t>
            </a:r>
          </a:p>
          <a:p>
            <a:pPr marL="171450" indent="-171450">
              <a:buFont typeface="Arial" panose="020B0604020202020204" pitchFamily="34" charset="0"/>
              <a:buChar char="•"/>
            </a:pPr>
            <a:r>
              <a:rPr lang="en-GB" noProof="0" dirty="0">
                <a:solidFill>
                  <a:schemeClr val="tx1"/>
                </a:solidFill>
              </a:rPr>
              <a:t>offer the foundational architecture and orchestration layers needed to manage complex, multi-agent ecosystems securely and at scale</a:t>
            </a:r>
          </a:p>
          <a:p>
            <a:pPr marL="171450" indent="-171450">
              <a:buFont typeface="Arial" panose="020B0604020202020204" pitchFamily="34" charset="0"/>
              <a:buChar char="•"/>
            </a:pPr>
            <a:r>
              <a:rPr lang="en-GB" noProof="0" dirty="0">
                <a:solidFill>
                  <a:schemeClr val="tx1"/>
                </a:solidFill>
              </a:rPr>
              <a:t>host marketplaces where third-party developers offer specialised AI agents for niche tasks.</a:t>
            </a:r>
          </a:p>
          <a:p>
            <a:endParaRPr lang="en-GB" noProof="0" dirty="0">
              <a:solidFill>
                <a:schemeClr val="tx1"/>
              </a:solidFill>
            </a:endParaRPr>
          </a:p>
          <a:p>
            <a:r>
              <a:rPr lang="en-GB" noProof="0" dirty="0">
                <a:solidFill>
                  <a:schemeClr val="tx1"/>
                </a:solidFill>
              </a:rPr>
              <a:t>Professional services: </a:t>
            </a:r>
          </a:p>
          <a:p>
            <a:pPr marL="171450" indent="-171450">
              <a:buFont typeface="Arial" panose="020B0604020202020204" pitchFamily="34" charset="0"/>
              <a:buChar char="•"/>
            </a:pPr>
            <a:r>
              <a:rPr lang="en-GB" noProof="0" dirty="0">
                <a:solidFill>
                  <a:schemeClr val="tx1"/>
                </a:solidFill>
              </a:rPr>
              <a:t>offer specialised services to integrate agentic AI into legacy systems and processes</a:t>
            </a:r>
          </a:p>
          <a:p>
            <a:pPr marL="171450" indent="-171450">
              <a:buFont typeface="Arial" panose="020B0604020202020204" pitchFamily="34" charset="0"/>
              <a:buChar char="•"/>
            </a:pPr>
            <a:r>
              <a:rPr lang="en-GB" noProof="0" dirty="0">
                <a:solidFill>
                  <a:schemeClr val="tx1"/>
                </a:solidFill>
              </a:rPr>
              <a:t>transform existing workflows to enable agentic AI operations.</a:t>
            </a:r>
          </a:p>
        </p:txBody>
      </p:sp>
      <p:sp>
        <p:nvSpPr>
          <p:cNvPr id="15" name="Rectangle: Rounded Corners 14">
            <a:extLst>
              <a:ext uri="{FF2B5EF4-FFF2-40B4-BE49-F238E27FC236}">
                <a16:creationId xmlns:a16="http://schemas.microsoft.com/office/drawing/2014/main" id="{09C6EBD4-BC36-75D9-BF0B-84EE3685837E}"/>
              </a:ext>
            </a:extLst>
          </p:cNvPr>
          <p:cNvSpPr/>
          <p:nvPr/>
        </p:nvSpPr>
        <p:spPr>
          <a:xfrm>
            <a:off x="5011200" y="4087526"/>
            <a:ext cx="4648200" cy="1943476"/>
          </a:xfrm>
          <a:prstGeom prst="roundRect">
            <a:avLst/>
          </a:prstGeom>
          <a:solidFill>
            <a:srgbClr val="EC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noProof="0" dirty="0">
                <a:solidFill>
                  <a:schemeClr val="tx1"/>
                </a:solidFill>
              </a:rPr>
              <a:t>Agentic AI opportunities for data platform providers</a:t>
            </a:r>
            <a:endParaRPr lang="en-GB" b="1" noProof="0" dirty="0">
              <a:solidFill>
                <a:schemeClr val="tx1"/>
              </a:solidFill>
            </a:endParaRPr>
          </a:p>
          <a:p>
            <a:r>
              <a:rPr lang="en-GB" noProof="0" dirty="0">
                <a:solidFill>
                  <a:schemeClr val="tx1"/>
                </a:solidFill>
              </a:rPr>
              <a:t>Products: </a:t>
            </a:r>
          </a:p>
          <a:p>
            <a:pPr marL="171450" indent="-171450">
              <a:buFont typeface="Arial" panose="020B0604020202020204" pitchFamily="34" charset="0"/>
              <a:buChar char="•"/>
            </a:pPr>
            <a:r>
              <a:rPr lang="en-GB" noProof="0" dirty="0">
                <a:solidFill>
                  <a:schemeClr val="tx1"/>
                </a:solidFill>
              </a:rPr>
              <a:t>provide a data foundation that offers deployed AI agents access to the disparate systems needed to execute automated workflows</a:t>
            </a:r>
          </a:p>
          <a:p>
            <a:pPr marL="171450" indent="-171450">
              <a:buFont typeface="Arial" panose="020B0604020202020204" pitchFamily="34" charset="0"/>
              <a:buChar char="•"/>
            </a:pPr>
            <a:r>
              <a:rPr lang="en-GB" noProof="0" dirty="0">
                <a:solidFill>
                  <a:schemeClr val="tx1"/>
                </a:solidFill>
              </a:rPr>
              <a:t>leverage AI agents to drive higher levels of automation when performing data-management operations within data platforms. </a:t>
            </a:r>
          </a:p>
          <a:p>
            <a:endParaRPr lang="en-GB" noProof="0" dirty="0">
              <a:solidFill>
                <a:schemeClr val="tx1"/>
              </a:solidFill>
            </a:endParaRPr>
          </a:p>
          <a:p>
            <a:r>
              <a:rPr lang="en-GB" noProof="0" dirty="0">
                <a:solidFill>
                  <a:schemeClr val="tx1"/>
                </a:solidFill>
              </a:rPr>
              <a:t>Professional services: </a:t>
            </a:r>
          </a:p>
          <a:p>
            <a:pPr marL="171450" indent="-171450">
              <a:buFont typeface="Arial" panose="020B0604020202020204" pitchFamily="34" charset="0"/>
              <a:buChar char="•"/>
            </a:pPr>
            <a:r>
              <a:rPr lang="en-GB" noProof="0" dirty="0">
                <a:solidFill>
                  <a:schemeClr val="tx1"/>
                </a:solidFill>
              </a:rPr>
              <a:t>offer specialised services to collect, store and manage observability data related to agentic workflows to assess performance and drive optimisation</a:t>
            </a:r>
          </a:p>
          <a:p>
            <a:pPr marL="171450" indent="-171450">
              <a:buFont typeface="Arial" panose="020B0604020202020204" pitchFamily="34" charset="0"/>
              <a:buChar char="•"/>
            </a:pPr>
            <a:r>
              <a:rPr lang="en-GB" noProof="0" dirty="0">
                <a:solidFill>
                  <a:schemeClr val="tx1"/>
                </a:solidFill>
              </a:rPr>
              <a:t>transform existing workflows to enable agentic AI operations.</a:t>
            </a:r>
          </a:p>
        </p:txBody>
      </p:sp>
      <p:sp>
        <p:nvSpPr>
          <p:cNvPr id="2" name="TextBox 1">
            <a:extLst>
              <a:ext uri="{FF2B5EF4-FFF2-40B4-BE49-F238E27FC236}">
                <a16:creationId xmlns:a16="http://schemas.microsoft.com/office/drawing/2014/main" id="{6413C5A0-90C3-5209-E284-33597409AFED}"/>
              </a:ext>
            </a:extLst>
          </p:cNvPr>
          <p:cNvSpPr txBox="1"/>
          <p:nvPr/>
        </p:nvSpPr>
        <p:spPr>
          <a:xfrm>
            <a:off x="7826099" y="5987355"/>
            <a:ext cx="1627464" cy="215444"/>
          </a:xfrm>
          <a:prstGeom prst="rect">
            <a:avLst/>
          </a:prstGeom>
          <a:noFill/>
        </p:spPr>
        <p:txBody>
          <a:bodyPr wrap="square" rtlCol="0">
            <a:spAutoFit/>
          </a:bodyPr>
          <a:lstStyle/>
          <a:p>
            <a:pPr algn="r"/>
            <a:r>
              <a:rPr lang="en-GB" sz="800" noProof="0" dirty="0">
                <a:solidFill>
                  <a:schemeClr val="bg1">
                    <a:lumMod val="50000"/>
                  </a:schemeClr>
                </a:solidFill>
                <a:latin typeface="+mn-lt"/>
              </a:rPr>
              <a:t>Source: </a:t>
            </a:r>
            <a:r>
              <a:rPr lang="en-GB" sz="800" noProof="0" dirty="0" err="1">
                <a:solidFill>
                  <a:schemeClr val="bg1">
                    <a:lumMod val="50000"/>
                  </a:schemeClr>
                </a:solidFill>
                <a:latin typeface="+mn-lt"/>
              </a:rPr>
              <a:t>Analysys</a:t>
            </a:r>
            <a:r>
              <a:rPr lang="en-GB" sz="800" noProof="0" dirty="0">
                <a:solidFill>
                  <a:schemeClr val="bg1">
                    <a:lumMod val="50000"/>
                  </a:schemeClr>
                </a:solidFill>
                <a:latin typeface="+mn-lt"/>
              </a:rPr>
              <a:t> Mason</a:t>
            </a:r>
          </a:p>
        </p:txBody>
      </p:sp>
    </p:spTree>
    <p:extLst>
      <p:ext uri="{BB962C8B-B14F-4D97-AF65-F5344CB8AC3E}">
        <p14:creationId xmlns:p14="http://schemas.microsoft.com/office/powerpoint/2010/main" val="228953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79E3060-2B32-82D3-EF6B-95AF42CBE1B7}"/>
              </a:ext>
            </a:extLst>
          </p:cNvPr>
          <p:cNvGraphicFramePr>
            <a:graphicFrameLocks noChangeAspect="1"/>
          </p:cNvGraphicFramePr>
          <p:nvPr>
            <p:custDataLst>
              <p:tags r:id="rId1"/>
            </p:custDataLst>
            <p:extLst>
              <p:ext uri="{D42A27DB-BD31-4B8C-83A1-F6EECF244321}">
                <p14:modId xmlns:p14="http://schemas.microsoft.com/office/powerpoint/2010/main" val="1118402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11" name="think-cell data - do not delete" hidden="1">
                        <a:extLst>
                          <a:ext uri="{FF2B5EF4-FFF2-40B4-BE49-F238E27FC236}">
                            <a16:creationId xmlns:a16="http://schemas.microsoft.com/office/drawing/2014/main" id="{679E3060-2B32-82D3-EF6B-95AF42CBE1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B353D0E1-8F1D-678B-23BE-A713938430D5}"/>
              </a:ext>
            </a:extLst>
          </p:cNvPr>
          <p:cNvSpPr>
            <a:spLocks noGrp="1"/>
          </p:cNvSpPr>
          <p:nvPr>
            <p:ph type="body" sz="quarter" idx="27"/>
          </p:nvPr>
        </p:nvSpPr>
        <p:spPr/>
        <p:txBody>
          <a:bodyPr/>
          <a:lstStyle/>
          <a:p>
            <a:r>
              <a:rPr lang="en-GB" sz="1200" noProof="0" dirty="0">
                <a:solidFill>
                  <a:srgbClr val="000000"/>
                </a:solidFill>
              </a:rPr>
              <a:t>AI and data platform providers</a:t>
            </a:r>
            <a:r>
              <a:rPr lang="en-GB" noProof="0" dirty="0">
                <a:solidFill>
                  <a:srgbClr val="000000"/>
                </a:solidFill>
              </a:rPr>
              <a:t> can</a:t>
            </a:r>
            <a:r>
              <a:rPr lang="en-GB" sz="1200" noProof="0" dirty="0">
                <a:solidFill>
                  <a:srgbClr val="000000"/>
                </a:solidFill>
              </a:rPr>
              <a:t> thrive i</a:t>
            </a:r>
            <a:r>
              <a:rPr lang="en-GB" noProof="0" dirty="0">
                <a:solidFill>
                  <a:srgbClr val="000000"/>
                </a:solidFill>
              </a:rPr>
              <a:t>n the agentic AI era if they</a:t>
            </a:r>
            <a:r>
              <a:rPr lang="en-GB" sz="1200" noProof="0" dirty="0">
                <a:solidFill>
                  <a:srgbClr val="000000"/>
                </a:solidFill>
              </a:rPr>
              <a:t> help operators reimagine current workflows and provide tools to </a:t>
            </a:r>
            <a:r>
              <a:rPr lang="en-GB" noProof="0" dirty="0">
                <a:solidFill>
                  <a:srgbClr val="000000"/>
                </a:solidFill>
              </a:rPr>
              <a:t>this effect</a:t>
            </a:r>
            <a:r>
              <a:rPr lang="en-GB" sz="1200" noProof="0" dirty="0">
                <a:solidFill>
                  <a:srgbClr val="000000"/>
                </a:solidFill>
              </a:rPr>
              <a:t>. Providers will need to </a:t>
            </a:r>
            <a:r>
              <a:rPr lang="en-GB" sz="1200" noProof="0" dirty="0"/>
              <a:t>work closely together </a:t>
            </a:r>
            <a:r>
              <a:rPr lang="en-GB" sz="1200" noProof="0" dirty="0">
                <a:solidFill>
                  <a:srgbClr val="000000"/>
                </a:solidFill>
              </a:rPr>
              <a:t>to fulfil this objective an</a:t>
            </a:r>
            <a:r>
              <a:rPr lang="en-GB" noProof="0" dirty="0">
                <a:solidFill>
                  <a:srgbClr val="000000"/>
                </a:solidFill>
              </a:rPr>
              <a:t>d</a:t>
            </a:r>
            <a:r>
              <a:rPr lang="en-GB" sz="1200" noProof="0" dirty="0">
                <a:solidFill>
                  <a:srgbClr val="000000"/>
                </a:solidFill>
              </a:rPr>
              <a:t> ensure that developed AI agents gain full contextual understanding of their environments and respond accurately to any event. </a:t>
            </a:r>
            <a:r>
              <a:rPr lang="en-GB" noProof="0" dirty="0">
                <a:solidFill>
                  <a:srgbClr val="000000"/>
                </a:solidFill>
              </a:rPr>
              <a:t>Vendors will need to support interoperability</a:t>
            </a:r>
            <a:r>
              <a:rPr lang="en-GB" sz="1200" noProof="0" dirty="0">
                <a:solidFill>
                  <a:srgbClr val="000000"/>
                </a:solidFill>
              </a:rPr>
              <a:t> and collaboration between agents, governance, human oversight and observability to drive adoption.</a:t>
            </a:r>
            <a:endParaRPr lang="en-GB" noProof="0" dirty="0"/>
          </a:p>
        </p:txBody>
      </p:sp>
      <p:sp>
        <p:nvSpPr>
          <p:cNvPr id="4" name="Text Placeholder 3">
            <a:extLst>
              <a:ext uri="{FF2B5EF4-FFF2-40B4-BE49-F238E27FC236}">
                <a16:creationId xmlns:a16="http://schemas.microsoft.com/office/drawing/2014/main" id="{FB590341-B7A2-4AAB-DAA2-6A445B00075E}"/>
              </a:ext>
            </a:extLst>
          </p:cNvPr>
          <p:cNvSpPr>
            <a:spLocks noGrp="1"/>
          </p:cNvSpPr>
          <p:nvPr>
            <p:ph type="body" sz="quarter" idx="28"/>
          </p:nvPr>
        </p:nvSpPr>
        <p:spPr/>
        <p:txBody>
          <a:bodyPr/>
          <a:lstStyle/>
          <a:p>
            <a:r>
              <a:rPr lang="en-GB" sz="1200" b="1" noProof="0" dirty="0">
                <a:solidFill>
                  <a:srgbClr val="000000"/>
                </a:solidFill>
              </a:rPr>
              <a:t>Demand for agentic AI will drive the next wave of operator investments in AI. AI and data platform providers must work closely </a:t>
            </a:r>
            <a:r>
              <a:rPr lang="en-GB" noProof="0" dirty="0">
                <a:solidFill>
                  <a:srgbClr val="000000"/>
                </a:solidFill>
              </a:rPr>
              <a:t>together and tailor their offerings to meet telecoms-specific requirements</a:t>
            </a:r>
            <a:r>
              <a:rPr lang="en-GB" sz="1200" b="1" noProof="0" dirty="0">
                <a:solidFill>
                  <a:srgbClr val="000000"/>
                </a:solidFill>
              </a:rPr>
              <a:t>. </a:t>
            </a:r>
            <a:endParaRPr lang="en-GB" sz="1200" noProof="0" dirty="0">
              <a:solidFill>
                <a:srgbClr val="000000"/>
              </a:solidFill>
            </a:endParaRPr>
          </a:p>
          <a:p>
            <a:endParaRPr lang="en-GB" noProof="0" dirty="0"/>
          </a:p>
        </p:txBody>
      </p:sp>
      <p:sp>
        <p:nvSpPr>
          <p:cNvPr id="5" name="Text Placeholder 4">
            <a:extLst>
              <a:ext uri="{FF2B5EF4-FFF2-40B4-BE49-F238E27FC236}">
                <a16:creationId xmlns:a16="http://schemas.microsoft.com/office/drawing/2014/main" id="{FFBBA8B6-C15E-3114-1144-730FAD593E75}"/>
              </a:ext>
            </a:extLst>
          </p:cNvPr>
          <p:cNvSpPr>
            <a:spLocks noGrp="1"/>
          </p:cNvSpPr>
          <p:nvPr>
            <p:ph type="body" sz="quarter" idx="25"/>
          </p:nvPr>
        </p:nvSpPr>
        <p:spPr/>
        <p:txBody>
          <a:bodyPr/>
          <a:lstStyle/>
          <a:p>
            <a:r>
              <a:rPr lang="en-GB" sz="1200" noProof="0" dirty="0">
                <a:solidFill>
                  <a:srgbClr val="000000"/>
                </a:solidFill>
              </a:rPr>
              <a:t>Cost reduction, regulatory compliance and the fulfilment of low latency requirements when needed are key drivers of operator demand to run data workloads on premise. Data-platform providers should ensure their platforms can run on both on-premise and hybrid cloud deployments. </a:t>
            </a:r>
            <a:r>
              <a:rPr lang="en-GB" noProof="0" dirty="0"/>
              <a:t>They should also offer operators flexible implementation options, including choices based on data type and cost requirements. In addition, it is essential for providers to implement a strong data-governance framework that effectively manages data in different environments.</a:t>
            </a:r>
          </a:p>
          <a:p>
            <a:endParaRPr lang="en-GB" noProof="0" dirty="0"/>
          </a:p>
        </p:txBody>
      </p:sp>
      <p:sp>
        <p:nvSpPr>
          <p:cNvPr id="6" name="Text Placeholder 5">
            <a:extLst>
              <a:ext uri="{FF2B5EF4-FFF2-40B4-BE49-F238E27FC236}">
                <a16:creationId xmlns:a16="http://schemas.microsoft.com/office/drawing/2014/main" id="{72940C61-4D0E-EF0C-5CB5-02B9D2C979A8}"/>
              </a:ext>
            </a:extLst>
          </p:cNvPr>
          <p:cNvSpPr>
            <a:spLocks noGrp="1"/>
          </p:cNvSpPr>
          <p:nvPr>
            <p:ph type="body" sz="quarter" idx="26"/>
          </p:nvPr>
        </p:nvSpPr>
        <p:spPr/>
        <p:txBody>
          <a:bodyPr/>
          <a:lstStyle/>
          <a:p>
            <a:r>
              <a:rPr lang="en-GB" noProof="0" dirty="0"/>
              <a:t>Data-platform providers need to ensure their solutions enable hybrid data cloud deployments. They should offer various implementation options and a robust data-governance structure.</a:t>
            </a:r>
          </a:p>
        </p:txBody>
      </p:sp>
      <p:sp>
        <p:nvSpPr>
          <p:cNvPr id="7" name="Text Placeholder 6">
            <a:extLst>
              <a:ext uri="{FF2B5EF4-FFF2-40B4-BE49-F238E27FC236}">
                <a16:creationId xmlns:a16="http://schemas.microsoft.com/office/drawing/2014/main" id="{C43AAECE-A937-F475-0B76-F6A27136AE63}"/>
              </a:ext>
            </a:extLst>
          </p:cNvPr>
          <p:cNvSpPr>
            <a:spLocks noGrp="1"/>
          </p:cNvSpPr>
          <p:nvPr>
            <p:ph type="body" sz="quarter" idx="23"/>
          </p:nvPr>
        </p:nvSpPr>
        <p:spPr/>
        <p:txBody>
          <a:bodyPr/>
          <a:lstStyle/>
          <a:p>
            <a:r>
              <a:rPr lang="en-GB" sz="1200" noProof="0" dirty="0">
                <a:solidFill>
                  <a:srgbClr val="000000"/>
                </a:solidFill>
              </a:rPr>
              <a:t>Operators continue to question the return on investment for AI</a:t>
            </a:r>
            <a:r>
              <a:rPr lang="en-GB" noProof="0" dirty="0">
                <a:solidFill>
                  <a:srgbClr val="000000"/>
                </a:solidFill>
              </a:rPr>
              <a:t>, despite increasing development activities around it</a:t>
            </a:r>
            <a:r>
              <a:rPr lang="en-GB" sz="1200" noProof="0" dirty="0">
                <a:solidFill>
                  <a:srgbClr val="000000"/>
                </a:solidFill>
              </a:rPr>
              <a:t>. To encourage continued investment in AI platforms, vendors</a:t>
            </a:r>
            <a:r>
              <a:rPr lang="en-GB" noProof="0" dirty="0">
                <a:solidFill>
                  <a:srgbClr val="000000"/>
                </a:solidFill>
              </a:rPr>
              <a:t> should focus on offering capabilities that enable quick scaling of AI use cases in production, including easing the integration of platforms with support and operating systems and business processes. In addition, vendors should offer operators a clear roadmap for how to recognise, quantify and track the benefits of AI deployments. </a:t>
            </a:r>
            <a:endParaRPr lang="en-GB" noProof="0" dirty="0"/>
          </a:p>
        </p:txBody>
      </p:sp>
      <p:sp>
        <p:nvSpPr>
          <p:cNvPr id="8" name="Text Placeholder 7">
            <a:extLst>
              <a:ext uri="{FF2B5EF4-FFF2-40B4-BE49-F238E27FC236}">
                <a16:creationId xmlns:a16="http://schemas.microsoft.com/office/drawing/2014/main" id="{4D831585-7A3C-FC1F-3033-DFFF3B500AC7}"/>
              </a:ext>
            </a:extLst>
          </p:cNvPr>
          <p:cNvSpPr>
            <a:spLocks noGrp="1"/>
          </p:cNvSpPr>
          <p:nvPr>
            <p:ph type="body" sz="quarter" idx="24"/>
          </p:nvPr>
        </p:nvSpPr>
        <p:spPr/>
        <p:txBody>
          <a:bodyPr/>
          <a:lstStyle/>
          <a:p>
            <a:r>
              <a:rPr lang="en-GB" noProof="0" dirty="0">
                <a:solidFill>
                  <a:srgbClr val="000000"/>
                </a:solidFill>
              </a:rPr>
              <a:t>AI platform vendors should focus on AI developments that will help operators identify and achieve return on investment.</a:t>
            </a:r>
          </a:p>
          <a:p>
            <a:endParaRPr lang="en-GB" noProof="0" dirty="0"/>
          </a:p>
        </p:txBody>
      </p:sp>
      <p:sp>
        <p:nvSpPr>
          <p:cNvPr id="9" name="Slide Number Placeholder 8">
            <a:extLst>
              <a:ext uri="{FF2B5EF4-FFF2-40B4-BE49-F238E27FC236}">
                <a16:creationId xmlns:a16="http://schemas.microsoft.com/office/drawing/2014/main" id="{91388811-10EC-632E-2242-90D51B91D257}"/>
              </a:ext>
            </a:extLst>
          </p:cNvPr>
          <p:cNvSpPr>
            <a:spLocks noGrp="1"/>
          </p:cNvSpPr>
          <p:nvPr>
            <p:ph type="sldNum" sz="quarter" idx="4"/>
          </p:nvPr>
        </p:nvSpPr>
        <p:spPr/>
        <p:txBody>
          <a:bodyPr/>
          <a:lstStyle/>
          <a:p>
            <a:fld id="{E78626B2-E168-480E-BAE6-B60060C6AB83}" type="slidenum">
              <a:rPr lang="en-GB" noProof="0" smtClean="0"/>
              <a:pPr/>
              <a:t>8</a:t>
            </a:fld>
            <a:endParaRPr lang="en-GB" noProof="0" dirty="0"/>
          </a:p>
        </p:txBody>
      </p:sp>
      <p:sp>
        <p:nvSpPr>
          <p:cNvPr id="10" name="Title 9">
            <a:extLst>
              <a:ext uri="{FF2B5EF4-FFF2-40B4-BE49-F238E27FC236}">
                <a16:creationId xmlns:a16="http://schemas.microsoft.com/office/drawing/2014/main" id="{95BF13DD-11CF-91F0-D108-517BDBAD1ADE}"/>
              </a:ext>
            </a:extLst>
          </p:cNvPr>
          <p:cNvSpPr>
            <a:spLocks noGrp="1"/>
          </p:cNvSpPr>
          <p:nvPr>
            <p:ph type="title"/>
          </p:nvPr>
        </p:nvSpPr>
        <p:spPr/>
        <p:txBody>
          <a:bodyPr vert="horz"/>
          <a:lstStyle/>
          <a:p>
            <a:r>
              <a:rPr lang="en-GB" noProof="0" dirty="0"/>
              <a:t>Recommendations</a:t>
            </a:r>
          </a:p>
        </p:txBody>
      </p:sp>
    </p:spTree>
    <p:extLst>
      <p:ext uri="{BB962C8B-B14F-4D97-AF65-F5344CB8AC3E}">
        <p14:creationId xmlns:p14="http://schemas.microsoft.com/office/powerpoint/2010/main" val="318132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3CDE3-A699-5C1A-0C13-90EBDB622CFC}"/>
            </a:ext>
          </a:extLst>
        </p:cNvPr>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99CD5440-0339-D67C-E149-96F212503527}"/>
              </a:ext>
            </a:extLst>
          </p:cNvPr>
          <p:cNvGraphicFramePr>
            <a:graphicFrameLocks noGrp="1"/>
          </p:cNvGraphicFramePr>
          <p:nvPr>
            <p:ph type="tbl" sz="quarter" idx="10"/>
            <p:extLst>
              <p:ext uri="{D42A27DB-BD31-4B8C-83A1-F6EECF244321}">
                <p14:modId xmlns:p14="http://schemas.microsoft.com/office/powerpoint/2010/main" val="1650827404"/>
              </p:ext>
            </p:extLst>
          </p:nvPr>
        </p:nvGraphicFramePr>
        <p:xfrm>
          <a:off x="454025" y="1677988"/>
          <a:ext cx="4248150" cy="2225040"/>
        </p:xfrm>
        <a:graphic>
          <a:graphicData uri="http://schemas.openxmlformats.org/drawingml/2006/table">
            <a:tbl>
              <a:tblPr bandRow="1">
                <a:tableStyleId>{5C22544A-7EE6-4342-B048-85BDC9FD1C3A}</a:tableStyleId>
              </a:tblPr>
              <a:tblGrid>
                <a:gridCol w="4248150">
                  <a:extLst>
                    <a:ext uri="{9D8B030D-6E8A-4147-A177-3AD203B41FA5}">
                      <a16:colId xmlns:a16="http://schemas.microsoft.com/office/drawing/2014/main" val="3499126411"/>
                    </a:ext>
                  </a:extLst>
                </a:gridCol>
              </a:tblGrid>
              <a:tr h="370840">
                <a:tc>
                  <a:txBody>
                    <a:bodyPr/>
                    <a:lstStyle/>
                    <a:p>
                      <a:pPr rtl="0"/>
                      <a:r>
                        <a:rPr lang="en-GB" sz="1400" b="0" spc="0" baseline="0" noProof="0" dirty="0">
                          <a:solidFill>
                            <a:schemeClr val="tx2"/>
                          </a:solidFill>
                          <a:latin typeface="+mn-lt"/>
                        </a:rPr>
                        <a:t>Executive summary</a:t>
                      </a:r>
                    </a:p>
                  </a:txBody>
                  <a:tcPr marL="0" marR="0" marT="46800" marB="46800" anchor="ctr">
                    <a:solidFill>
                      <a:schemeClr val="bg1"/>
                    </a:solidFill>
                  </a:tcPr>
                </a:tc>
                <a:extLst>
                  <a:ext uri="{0D108BD9-81ED-4DB2-BD59-A6C34878D82A}">
                    <a16:rowId xmlns:a16="http://schemas.microsoft.com/office/drawing/2014/main" val="250518548"/>
                  </a:ext>
                </a:extLst>
              </a:tr>
              <a:tr h="370840">
                <a:tc>
                  <a:txBody>
                    <a:bodyPr/>
                    <a:lstStyle/>
                    <a:p>
                      <a:pPr rtl="0"/>
                      <a:r>
                        <a:rPr lang="en-GB" sz="1400" b="1" spc="0" baseline="0" noProof="0" dirty="0">
                          <a:solidFill>
                            <a:schemeClr val="accent1"/>
                          </a:solidFill>
                          <a:latin typeface="+mn-lt"/>
                        </a:rPr>
                        <a:t>Market shares</a:t>
                      </a:r>
                    </a:p>
                  </a:txBody>
                  <a:tcPr marL="0" marR="0" marT="46800" marB="46800" anchor="ctr">
                    <a:solidFill>
                      <a:schemeClr val="bg1"/>
                    </a:solidFill>
                  </a:tcPr>
                </a:tc>
                <a:extLst>
                  <a:ext uri="{0D108BD9-81ED-4DB2-BD59-A6C34878D82A}">
                    <a16:rowId xmlns:a16="http://schemas.microsoft.com/office/drawing/2014/main" val="747989375"/>
                  </a:ext>
                </a:extLst>
              </a:tr>
              <a:tr h="370840">
                <a:tc>
                  <a:txBody>
                    <a:bodyPr/>
                    <a:lstStyle/>
                    <a:p>
                      <a:pPr rtl="0"/>
                      <a:r>
                        <a:rPr lang="en-GB" sz="1400" b="0" spc="0" baseline="0" noProof="0" dirty="0">
                          <a:solidFill>
                            <a:schemeClr val="tx2"/>
                          </a:solidFill>
                          <a:latin typeface="+mn-lt"/>
                        </a:rPr>
                        <a:t>Overall telecoms market context</a:t>
                      </a:r>
                    </a:p>
                  </a:txBody>
                  <a:tcPr marL="0" marR="0" marT="46800" marB="46800" anchor="ctr">
                    <a:solidFill>
                      <a:schemeClr val="bg1"/>
                    </a:solidFill>
                  </a:tcPr>
                </a:tc>
                <a:extLst>
                  <a:ext uri="{0D108BD9-81ED-4DB2-BD59-A6C34878D82A}">
                    <a16:rowId xmlns:a16="http://schemas.microsoft.com/office/drawing/2014/main" val="2035543392"/>
                  </a:ext>
                </a:extLst>
              </a:tr>
              <a:tr h="370840">
                <a:tc>
                  <a:txBody>
                    <a:bodyPr/>
                    <a:lstStyle/>
                    <a:p>
                      <a:pPr rtl="0"/>
                      <a:r>
                        <a:rPr lang="en-GB" sz="1400" b="0" spc="0" baseline="0" noProof="0" dirty="0">
                          <a:solidFill>
                            <a:schemeClr val="tx2"/>
                          </a:solidFill>
                          <a:latin typeface="+mn-lt"/>
                        </a:rPr>
                        <a:t>Vendor analysis</a:t>
                      </a:r>
                    </a:p>
                  </a:txBody>
                  <a:tcPr marL="0" marR="0" marT="46800" marB="46800" anchor="ctr">
                    <a:solidFill>
                      <a:schemeClr val="bg1"/>
                    </a:solidFill>
                  </a:tcPr>
                </a:tc>
                <a:extLst>
                  <a:ext uri="{0D108BD9-81ED-4DB2-BD59-A6C34878D82A}">
                    <a16:rowId xmlns:a16="http://schemas.microsoft.com/office/drawing/2014/main" val="3447883030"/>
                  </a:ext>
                </a:extLst>
              </a:tr>
              <a:tr h="370840">
                <a:tc>
                  <a:txBody>
                    <a:bodyPr/>
                    <a:lstStyle/>
                    <a:p>
                      <a:pPr rtl="0"/>
                      <a:r>
                        <a:rPr lang="en-GB" sz="1400" b="0" spc="0" baseline="0" noProof="0" dirty="0">
                          <a:solidFill>
                            <a:schemeClr val="tx2"/>
                          </a:solidFill>
                          <a:latin typeface="+mn-lt"/>
                        </a:rPr>
                        <a:t>Market definition</a:t>
                      </a:r>
                    </a:p>
                  </a:txBody>
                  <a:tcPr marL="0" marR="0" marT="46800" marB="46800" anchor="ctr">
                    <a:solidFill>
                      <a:schemeClr val="bg1"/>
                    </a:solidFill>
                  </a:tcPr>
                </a:tc>
                <a:extLst>
                  <a:ext uri="{0D108BD9-81ED-4DB2-BD59-A6C34878D82A}">
                    <a16:rowId xmlns:a16="http://schemas.microsoft.com/office/drawing/2014/main" val="654723957"/>
                  </a:ext>
                </a:extLst>
              </a:tr>
              <a:tr h="370840">
                <a:tc>
                  <a:txBody>
                    <a:bodyPr/>
                    <a:lstStyle/>
                    <a:p>
                      <a:pPr rtl="0"/>
                      <a:r>
                        <a:rPr lang="en-GB" sz="1400" b="0" spc="0" baseline="0" noProof="0" dirty="0">
                          <a:solidFill>
                            <a:schemeClr val="tx2"/>
                          </a:solidFill>
                          <a:latin typeface="+mn-lt"/>
                        </a:rPr>
                        <a:t>About the author and </a:t>
                      </a:r>
                      <a:r>
                        <a:rPr lang="en-GB" sz="1400" b="0" spc="0" baseline="0" noProof="0" dirty="0" err="1">
                          <a:solidFill>
                            <a:schemeClr val="tx2"/>
                          </a:solidFill>
                          <a:latin typeface="+mn-lt"/>
                        </a:rPr>
                        <a:t>Analysys</a:t>
                      </a:r>
                      <a:r>
                        <a:rPr lang="en-GB" sz="1400" b="0" spc="0" baseline="0" noProof="0" dirty="0">
                          <a:solidFill>
                            <a:schemeClr val="tx2"/>
                          </a:solidFill>
                          <a:latin typeface="+mn-lt"/>
                        </a:rPr>
                        <a:t> Mason</a:t>
                      </a:r>
                    </a:p>
                  </a:txBody>
                  <a:tcPr marL="0" marR="0" marT="46800" marB="46800" anchor="ctr">
                    <a:solidFill>
                      <a:schemeClr val="bg1"/>
                    </a:solidFill>
                  </a:tcPr>
                </a:tc>
                <a:extLst>
                  <a:ext uri="{0D108BD9-81ED-4DB2-BD59-A6C34878D82A}">
                    <a16:rowId xmlns:a16="http://schemas.microsoft.com/office/drawing/2014/main" val="4172167035"/>
                  </a:ext>
                </a:extLst>
              </a:tr>
            </a:tbl>
          </a:graphicData>
        </a:graphic>
      </p:graphicFrame>
    </p:spTree>
    <p:extLst>
      <p:ext uri="{BB962C8B-B14F-4D97-AF65-F5344CB8AC3E}">
        <p14:creationId xmlns:p14="http://schemas.microsoft.com/office/powerpoint/2010/main" val="1493351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7&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89999999999999991118E+00&quot;&gt;&lt;m_msothmcolidx val=&quot;0&quot;/&gt;&lt;m_rgb r=&quot;D9&quot; g=&quot;D9&quot; b=&quot;D9&quot;/&gt;&lt;m_nBrightness val=&quot;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SELECTED" val="0"/>
</p:tagLst>
</file>

<file path=ppt/tags/tag101.xml><?xml version="1.0" encoding="utf-8"?>
<p:tagLst xmlns:a="http://schemas.openxmlformats.org/drawingml/2006/main" xmlns:r="http://schemas.openxmlformats.org/officeDocument/2006/relationships" xmlns:p="http://schemas.openxmlformats.org/presentationml/2006/main">
  <p:tag name="SELECTED" val="1"/>
</p:tagLst>
</file>

<file path=ppt/tags/tag102.xml><?xml version="1.0" encoding="utf-8"?>
<p:tagLst xmlns:a="http://schemas.openxmlformats.org/drawingml/2006/main" xmlns:r="http://schemas.openxmlformats.org/officeDocument/2006/relationships" xmlns:p="http://schemas.openxmlformats.org/presentationml/2006/main">
  <p:tag name="SELECTED" val="1"/>
</p:tagLst>
</file>

<file path=ppt/tags/tag103.xml><?xml version="1.0" encoding="utf-8"?>
<p:tagLst xmlns:a="http://schemas.openxmlformats.org/drawingml/2006/main" xmlns:r="http://schemas.openxmlformats.org/officeDocument/2006/relationships" xmlns:p="http://schemas.openxmlformats.org/presentationml/2006/main">
  <p:tag name="SELECTED" val="1"/>
</p:tagLst>
</file>

<file path=ppt/tags/tag104.xml><?xml version="1.0" encoding="utf-8"?>
<p:tagLst xmlns:a="http://schemas.openxmlformats.org/drawingml/2006/main" xmlns:r="http://schemas.openxmlformats.org/officeDocument/2006/relationships" xmlns:p="http://schemas.openxmlformats.org/presentationml/2006/main">
  <p:tag name="SELECTED" val="1"/>
</p:tagLst>
</file>

<file path=ppt/tags/tag105.xml><?xml version="1.0" encoding="utf-8"?>
<p:tagLst xmlns:a="http://schemas.openxmlformats.org/drawingml/2006/main" xmlns:r="http://schemas.openxmlformats.org/officeDocument/2006/relationships" xmlns:p="http://schemas.openxmlformats.org/presentationml/2006/main">
  <p:tag name="SELECTED" val="1"/>
</p:tagLst>
</file>

<file path=ppt/tags/tag106.xml><?xml version="1.0" encoding="utf-8"?>
<p:tagLst xmlns:a="http://schemas.openxmlformats.org/drawingml/2006/main" xmlns:r="http://schemas.openxmlformats.org/officeDocument/2006/relationships" xmlns:p="http://schemas.openxmlformats.org/presentationml/2006/main">
  <p:tag name="SELECTED" val="1"/>
</p:tagLst>
</file>

<file path=ppt/tags/tag107.xml><?xml version="1.0" encoding="utf-8"?>
<p:tagLst xmlns:a="http://schemas.openxmlformats.org/drawingml/2006/main" xmlns:r="http://schemas.openxmlformats.org/officeDocument/2006/relationships" xmlns:p="http://schemas.openxmlformats.org/presentationml/2006/main">
  <p:tag name="SELECTED" val="1"/>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SELECTED" val="0"/>
</p:tagLst>
</file>

<file path=ppt/tags/tag55.xml><?xml version="1.0" encoding="utf-8"?>
<p:tagLst xmlns:a="http://schemas.openxmlformats.org/drawingml/2006/main" xmlns:r="http://schemas.openxmlformats.org/officeDocument/2006/relationships" xmlns:p="http://schemas.openxmlformats.org/presentationml/2006/main">
  <p:tag name="SELECTED" val="0"/>
</p:tagLst>
</file>

<file path=ppt/tags/tag56.xml><?xml version="1.0" encoding="utf-8"?>
<p:tagLst xmlns:a="http://schemas.openxmlformats.org/drawingml/2006/main" xmlns:r="http://schemas.openxmlformats.org/officeDocument/2006/relationships" xmlns:p="http://schemas.openxmlformats.org/presentationml/2006/main">
  <p:tag name="SELECTED" val="0"/>
</p:tagLst>
</file>

<file path=ppt/tags/tag57.xml><?xml version="1.0" encoding="utf-8"?>
<p:tagLst xmlns:a="http://schemas.openxmlformats.org/drawingml/2006/main" xmlns:r="http://schemas.openxmlformats.org/officeDocument/2006/relationships" xmlns:p="http://schemas.openxmlformats.org/presentationml/2006/main">
  <p:tag name="SELECTED" val="0"/>
</p:tagLst>
</file>

<file path=ppt/tags/tag58.xml><?xml version="1.0" encoding="utf-8"?>
<p:tagLst xmlns:a="http://schemas.openxmlformats.org/drawingml/2006/main" xmlns:r="http://schemas.openxmlformats.org/officeDocument/2006/relationships" xmlns:p="http://schemas.openxmlformats.org/presentationml/2006/main">
  <p:tag name="SELECTED" val="0"/>
</p:tagLst>
</file>

<file path=ppt/tags/tag59.xml><?xml version="1.0" encoding="utf-8"?>
<p:tagLst xmlns:a="http://schemas.openxmlformats.org/drawingml/2006/main" xmlns:r="http://schemas.openxmlformats.org/officeDocument/2006/relationships" xmlns:p="http://schemas.openxmlformats.org/presentationml/2006/main">
  <p:tag name="SELECT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ELECTED" val="0"/>
</p:tagLst>
</file>

<file path=ppt/tags/tag61.xml><?xml version="1.0" encoding="utf-8"?>
<p:tagLst xmlns:a="http://schemas.openxmlformats.org/drawingml/2006/main" xmlns:r="http://schemas.openxmlformats.org/officeDocument/2006/relationships" xmlns:p="http://schemas.openxmlformats.org/presentationml/2006/main">
  <p:tag name="SELECTED" val="0"/>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SELECTED" val="0"/>
</p:tagLst>
</file>

<file path=ppt/tags/tag92.xml><?xml version="1.0" encoding="utf-8"?>
<p:tagLst xmlns:a="http://schemas.openxmlformats.org/drawingml/2006/main" xmlns:r="http://schemas.openxmlformats.org/officeDocument/2006/relationships" xmlns:p="http://schemas.openxmlformats.org/presentationml/2006/main">
  <p:tag name="SELECTED" val="0"/>
</p:tagLst>
</file>

<file path=ppt/tags/tag93.xml><?xml version="1.0" encoding="utf-8"?>
<p:tagLst xmlns:a="http://schemas.openxmlformats.org/drawingml/2006/main" xmlns:r="http://schemas.openxmlformats.org/officeDocument/2006/relationships" xmlns:p="http://schemas.openxmlformats.org/presentationml/2006/main">
  <p:tag name="SELECTED" val="0"/>
</p:tagLst>
</file>

<file path=ppt/tags/tag94.xml><?xml version="1.0" encoding="utf-8"?>
<p:tagLst xmlns:a="http://schemas.openxmlformats.org/drawingml/2006/main" xmlns:r="http://schemas.openxmlformats.org/officeDocument/2006/relationships" xmlns:p="http://schemas.openxmlformats.org/presentationml/2006/main">
  <p:tag name="SELECTED" val="0"/>
</p:tagLst>
</file>

<file path=ppt/tags/tag95.xml><?xml version="1.0" encoding="utf-8"?>
<p:tagLst xmlns:a="http://schemas.openxmlformats.org/drawingml/2006/main" xmlns:r="http://schemas.openxmlformats.org/officeDocument/2006/relationships" xmlns:p="http://schemas.openxmlformats.org/presentationml/2006/main">
  <p:tag name="SELECTED" val="0"/>
</p:tagLst>
</file>

<file path=ppt/tags/tag96.xml><?xml version="1.0" encoding="utf-8"?>
<p:tagLst xmlns:a="http://schemas.openxmlformats.org/drawingml/2006/main" xmlns:r="http://schemas.openxmlformats.org/officeDocument/2006/relationships" xmlns:p="http://schemas.openxmlformats.org/presentationml/2006/main">
  <p:tag name="SELECTED" val="0"/>
</p:tagLst>
</file>

<file path=ppt/tags/tag97.xml><?xml version="1.0" encoding="utf-8"?>
<p:tagLst xmlns:a="http://schemas.openxmlformats.org/drawingml/2006/main" xmlns:r="http://schemas.openxmlformats.org/officeDocument/2006/relationships" xmlns:p="http://schemas.openxmlformats.org/presentationml/2006/main">
  <p:tag name="SELECTED" val="0"/>
</p:tagLst>
</file>

<file path=ppt/tags/tag98.xml><?xml version="1.0" encoding="utf-8"?>
<p:tagLst xmlns:a="http://schemas.openxmlformats.org/drawingml/2006/main" xmlns:r="http://schemas.openxmlformats.org/officeDocument/2006/relationships" xmlns:p="http://schemas.openxmlformats.org/presentationml/2006/main">
  <p:tag name="SELECTED" val="0"/>
</p:tagLst>
</file>

<file path=ppt/tags/tag99.xml><?xml version="1.0" encoding="utf-8"?>
<p:tagLst xmlns:a="http://schemas.openxmlformats.org/drawingml/2006/main" xmlns:r="http://schemas.openxmlformats.org/officeDocument/2006/relationships" xmlns:p="http://schemas.openxmlformats.org/presentationml/2006/main">
  <p:tag name="SELECTED" val="1"/>
</p:tagLst>
</file>

<file path=ppt/theme/theme1.xml><?xml version="1.0" encoding="utf-8"?>
<a:theme xmlns:a="http://schemas.openxmlformats.org/drawingml/2006/main" name="AnalysysMasonPPT_R">
  <a:themeElements>
    <a:clrScheme name="AM-Colours-OCT2024-RGB">
      <a:dk1>
        <a:srgbClr val="000000"/>
      </a:dk1>
      <a:lt1>
        <a:srgbClr val="FFFFFF"/>
      </a:lt1>
      <a:dk2>
        <a:srgbClr val="211551"/>
      </a:dk2>
      <a:lt2>
        <a:srgbClr val="968C83"/>
      </a:lt2>
      <a:accent1>
        <a:srgbClr val="C8102E"/>
      </a:accent1>
      <a:accent2>
        <a:srgbClr val="3B45B2"/>
      </a:accent2>
      <a:accent3>
        <a:srgbClr val="F25C75"/>
      </a:accent3>
      <a:accent4>
        <a:srgbClr val="779BD9"/>
      </a:accent4>
      <a:accent5>
        <a:srgbClr val="FF98A1"/>
      </a:accent5>
      <a:accent6>
        <a:srgbClr val="D9E9FF"/>
      </a:accent6>
      <a:hlink>
        <a:srgbClr val="201551"/>
      </a:hlink>
      <a:folHlink>
        <a:srgbClr val="201551"/>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10000"/>
          </a:lnSpc>
          <a:spcAft>
            <a:spcPts val="500"/>
          </a:spcAft>
          <a:defRPr sz="1200" dirty="0" err="1" smtClean="0">
            <a:latin typeface="Calibri" panose="020F0502020204030204" pitchFamily="34" charset="0"/>
            <a:cs typeface="Calibri" panose="020F0502020204030204" pitchFamily="34" charset="0"/>
          </a:defRPr>
        </a:defPPr>
      </a:lstStyle>
    </a:txDef>
  </a:objectDefaults>
  <a:extraClrSchemeLst/>
  <a:custClrLst>
    <a:custClr name="AM Core Blue">
      <a:srgbClr val="211551"/>
    </a:custClr>
    <a:custClr name="Blue 1">
      <a:srgbClr val="251670"/>
    </a:custClr>
    <a:custClr name="Blue 2">
      <a:srgbClr val="282887"/>
    </a:custClr>
    <a:custClr name="Blue 3">
      <a:srgbClr val="3B45B2"/>
    </a:custClr>
    <a:custClr name="Blue 4">
      <a:srgbClr val="5278C4"/>
    </a:custClr>
    <a:custClr name="Blue 5">
      <a:srgbClr val="779BD9"/>
    </a:custClr>
    <a:custClr name="Blue 6">
      <a:srgbClr val="B6CFF2"/>
    </a:custClr>
    <a:custClr name="Blue 7">
      <a:srgbClr val="D9E9FF"/>
    </a:custClr>
    <a:custClr name="AM Core Red">
      <a:srgbClr val="C8102E"/>
    </a:custClr>
    <a:custClr name="Red 1">
      <a:srgbClr val="D82B47"/>
    </a:custClr>
    <a:custClr name="Red 2">
      <a:srgbClr val="E54761"/>
    </a:custClr>
    <a:custClr name="Red 3">
      <a:srgbClr val="F25C75"/>
    </a:custClr>
    <a:custClr name="Red 4">
      <a:srgbClr val="F07384"/>
    </a:custClr>
    <a:custClr name="Red 5">
      <a:srgbClr val="FF98A1"/>
    </a:custClr>
    <a:custClr name="Red 6">
      <a:srgbClr val="FFBFC4"/>
    </a:custClr>
    <a:custClr name="Red 7">
      <a:srgbClr val="FCDEE1"/>
    </a:custClr>
    <a:custClr name="Warm Grey">
      <a:srgbClr val="968C83"/>
    </a:custClr>
    <a:custClr name="Grey 1">
      <a:srgbClr val="A69D96"/>
    </a:custClr>
    <a:custClr name="Grey 2">
      <a:srgbClr val="B5AEA8"/>
    </a:custClr>
    <a:custClr name="Grey 3">
      <a:srgbClr val="C5C0BB"/>
    </a:custClr>
    <a:custClr name="Grey 4">
      <a:srgbClr val="D5D1CD"/>
    </a:custClr>
    <a:custClr name="Grey 5">
      <a:srgbClr val="E5E2E0"/>
    </a:custClr>
    <a:custClr name="Grey 6">
      <a:srgbClr val="F4F3F3"/>
    </a:custClr>
    <a:custClr name="Grey 7">
      <a:srgbClr val="FAF9F9"/>
    </a:custClr>
    <a:custClr name="Fill 8">
      <a:srgbClr val="855281"/>
    </a:custClr>
    <a:custClr name="Fill 9">
      <a:srgbClr val="AD78AD"/>
    </a:custClr>
    <a:custClr name="Fill 10">
      <a:srgbClr val="ECCEF0"/>
    </a:custClr>
    <a:custClr name="Fill 11">
      <a:srgbClr val="CFE5E5"/>
    </a:custClr>
    <a:custClr name="Fill 12">
      <a:srgbClr val="67B1B8"/>
    </a:custClr>
    <a:custClr name="Fill 13">
      <a:srgbClr val="1F777D"/>
    </a:custClr>
    <a:custClr name="Fill 14">
      <a:srgbClr val="747D61"/>
    </a:custClr>
    <a:custClr name="Fill 15">
      <a:srgbClr val="A7B096"/>
    </a:custClr>
    <a:custClr name="Fill 16">
      <a:srgbClr val="DEE5CF"/>
    </a:custClr>
    <a:custClr name="Line 9">
      <a:srgbClr val="0084FF"/>
    </a:custClr>
    <a:custClr name="Line 10">
      <a:srgbClr val="D191FF"/>
    </a:custClr>
    <a:custClr name="Line 11">
      <a:srgbClr val="EB00B4"/>
    </a:custClr>
    <a:custClr name="Line 12">
      <a:srgbClr val="D94930"/>
    </a:custClr>
    <a:custClr name="Line 13">
      <a:srgbClr val="CCB800"/>
    </a:custClr>
    <a:custClr name="Line 14">
      <a:srgbClr val="53D900"/>
    </a:custClr>
    <a:custClr name="Line 15">
      <a:srgbClr val="009C1A"/>
    </a:custClr>
    <a:custClr name="Line 16">
      <a:srgbClr val="00DDE0"/>
    </a:custClr>
  </a:custClrLst>
  <a:extLst>
    <a:ext uri="{05A4C25C-085E-4340-85A3-A5531E510DB2}">
      <thm15:themeFamily xmlns:thm15="http://schemas.microsoft.com/office/thememl/2012/main" name="ProposalA4.potx" id="{EFC271E1-42D7-48AE-8007-96EE89CE1679}" vid="{A21E4417-B135-4BFE-8119-501A41E66E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D57BB48-5D17-49F2-A2AB-D7C19B95714F}">
  <we:reference id="5f931f32-0357-4a4d-b0fc-8b53ddd39003" version="5.5.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9832F97782443B107DF30A8FA54B4" ma:contentTypeVersion="23" ma:contentTypeDescription="Create a new document." ma:contentTypeScope="" ma:versionID="6848dc9649b2ab653b251cdde4402d3e">
  <xsd:schema xmlns:xsd="http://www.w3.org/2001/XMLSchema" xmlns:xs="http://www.w3.org/2001/XMLSchema" xmlns:p="http://schemas.microsoft.com/office/2006/metadata/properties" xmlns:ns2="f1b5ebe0-9b19-4949-87fd-0513e35aac38" xmlns:ns3="ae8debd7-4466-4d9c-9be3-3ac8cdd03db3" targetNamespace="http://schemas.microsoft.com/office/2006/metadata/properties" ma:root="true" ma:fieldsID="3ac0e6b7460ceb95112d564192aef515" ns2:_="" ns3:_="">
    <xsd:import namespace="f1b5ebe0-9b19-4949-87fd-0513e35aac38"/>
    <xsd:import namespace="ae8debd7-4466-4d9c-9be3-3ac8cdd03d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Editeddate" minOccurs="0"/>
                <xsd:element ref="ns2:ProcessingDate" minOccurs="0"/>
                <xsd:element ref="ns2:ContainsMacro" minOccurs="0"/>
                <xsd:element ref="ns2:ProcessedLinks" minOccurs="0"/>
                <xsd:element ref="ns2:DeleteFolder"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umberofuser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5ebe0-9b19-4949-87fd-0513e35a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Editeddate" ma:index="11" nillable="true" ma:displayName="Edited Date" ma:description="The original modification date." ma:format="DateTime" ma:internalName="Editeddate">
      <xsd:simpleType>
        <xsd:restriction base="dms:DateTime"/>
      </xsd:simpleType>
    </xsd:element>
    <xsd:element name="ProcessingDate" ma:index="12" nillable="true" ma:displayName="Processing Date" ma:description="Tells us when a file was processed and uploaded." ma:format="DateTime" ma:internalName="ProcessingDate">
      <xsd:simpleType>
        <xsd:restriction base="dms:DateTime"/>
      </xsd:simpleType>
    </xsd:element>
    <xsd:element name="ContainsMacro" ma:index="13" nillable="true" ma:displayName="Contains Macro" ma:default="0" ma:description="This column tells us whether an Excel file contains a macro or not. This is looking for any macro, without any additional criteria." ma:format="Dropdown" ma:internalName="ContainsMacro">
      <xsd:simpleType>
        <xsd:restriction base="dms:Boolean"/>
      </xsd:simpleType>
    </xsd:element>
    <xsd:element name="ProcessedLinks" ma:index="14" nillable="true" ma:displayName="Processed Links" ma:description="This number tells us what the percentage of processed links is in an Excel file." ma:format="Dropdown" ma:internalName="ProcessedLinks" ma:percentage="TRUE">
      <xsd:simpleType>
        <xsd:restriction base="dms:Number">
          <xsd:maxInclusive value="100"/>
          <xsd:minInclusive value="0"/>
        </xsd:restriction>
      </xsd:simpleType>
    </xsd:element>
    <xsd:element name="DeleteFolder" ma:index="15" nillable="true" ma:displayName="DeleteFolder" ma:internalName="DeleteFolder">
      <xsd:simpleType>
        <xsd:restriction base="dms:Text">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84c47f5-71ed-4baa-a89a-d8c039826580"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Numberofusers" ma:index="27" nillable="true" ma:displayName="Number of users" ma:decimals="0" ma:default="0" ma:description="It show how many users are currently in the file" ma:format="Dropdown" ma:internalName="Numberofusers" ma:percentage="FALSE">
      <xsd:simpleType>
        <xsd:restriction base="dms:Number"/>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debd7-4466-4d9c-9be3-3ac8cdd03db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cb13d10-4e85-4dd3-9997-0ad9909aafb9}" ma:internalName="TaxCatchAll" ma:showField="CatchAllData" ma:web="ae8debd7-4466-4d9c-9be3-3ac8cdd03db3">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b5ebe0-9b19-4949-87fd-0513e35aac38">
      <Terms xmlns="http://schemas.microsoft.com/office/infopath/2007/PartnerControls"/>
    </lcf76f155ced4ddcb4097134ff3c332f>
    <TaxCatchAll xmlns="ae8debd7-4466-4d9c-9be3-3ac8cdd03db3" xsi:nil="true"/>
    <SharedWithUsers xmlns="ae8debd7-4466-4d9c-9be3-3ac8cdd03db3">
      <UserInfo>
        <DisplayName/>
        <AccountId xsi:nil="true"/>
        <AccountType/>
      </UserInfo>
    </SharedWithUsers>
    <DeleteFolder xmlns="f1b5ebe0-9b19-4949-87fd-0513e35aac38" xsi:nil="true"/>
    <ProcessingDate xmlns="f1b5ebe0-9b19-4949-87fd-0513e35aac38" xsi:nil="true"/>
    <ProcessedLinks xmlns="f1b5ebe0-9b19-4949-87fd-0513e35aac38" xsi:nil="true"/>
    <Numberofusers xmlns="f1b5ebe0-9b19-4949-87fd-0513e35aac38">0</Numberofusers>
    <Editeddate xmlns="f1b5ebe0-9b19-4949-87fd-0513e35aac38" xsi:nil="true"/>
    <ContainsMacro xmlns="f1b5ebe0-9b19-4949-87fd-0513e35aac38">false</ContainsMacr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D05407-8178-4E7F-95C2-C20F889EF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b5ebe0-9b19-4949-87fd-0513e35aac38"/>
    <ds:schemaRef ds:uri="ae8debd7-4466-4d9c-9be3-3ac8cdd03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CA9BE0-2EDD-464C-AE38-2C0695432A0B}">
  <ds:schemaRefs>
    <ds:schemaRef ds:uri="http://www.w3.org/XML/1998/namespace"/>
    <ds:schemaRef ds:uri="http://schemas.microsoft.com/office/2006/metadata/properties"/>
    <ds:schemaRef ds:uri="http://schemas.openxmlformats.org/package/2006/metadata/core-properties"/>
    <ds:schemaRef ds:uri="http://purl.org/dc/terms/"/>
    <ds:schemaRef ds:uri="http://schemas.microsoft.com/office/infopath/2007/PartnerControls"/>
    <ds:schemaRef ds:uri="f1b5ebe0-9b19-4949-87fd-0513e35aac38"/>
    <ds:schemaRef ds:uri="http://schemas.microsoft.com/office/2006/documentManagement/types"/>
    <ds:schemaRef ds:uri="http://purl.org/dc/elements/1.1/"/>
    <ds:schemaRef ds:uri="ae8debd7-4466-4d9c-9be3-3ac8cdd03db3"/>
    <ds:schemaRef ds:uri="http://purl.org/dc/dcmitype/"/>
  </ds:schemaRefs>
</ds:datastoreItem>
</file>

<file path=customXml/itemProps3.xml><?xml version="1.0" encoding="utf-8"?>
<ds:datastoreItem xmlns:ds="http://schemas.openxmlformats.org/officeDocument/2006/customXml" ds:itemID="{1F750947-9D41-43E4-B47C-A7DC8454E93A}">
  <ds:schemaRefs>
    <ds:schemaRef ds:uri="http://schemas.microsoft.com/sharepoint/v3/contenttype/forms"/>
  </ds:schemaRefs>
</ds:datastoreItem>
</file>

<file path=docMetadata/LabelInfo.xml><?xml version="1.0" encoding="utf-8"?>
<clbl:labelList xmlns:clbl="http://schemas.microsoft.com/office/2020/mipLabelMetadata">
  <clbl:label id="{f2d06fff-1cf9-44fc-a24c-977797e9de2e}" enabled="1" method="Standard" siteId="{090837fc-2949-4d3c-b475-8fe9817d6f79}" removed="0"/>
</clbl:labelList>
</file>

<file path=docProps/app.xml><?xml version="1.0" encoding="utf-8"?>
<Properties xmlns="http://schemas.openxmlformats.org/officeDocument/2006/extended-properties" xmlns:vt="http://schemas.openxmlformats.org/officeDocument/2006/docPropsVTypes">
  <Template>A14F28EA</Template>
  <TotalTime>154</TotalTime>
  <Words>17402</Words>
  <Application>Microsoft Office PowerPoint</Application>
  <PresentationFormat>A4 Paper (210x297 mm)</PresentationFormat>
  <Paragraphs>1186</Paragraphs>
  <Slides>58</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ＭＳ Ｐゴシック</vt:lpstr>
      <vt:lpstr>ABeeZee Regular</vt:lpstr>
      <vt:lpstr>Aleo Italic Thin Italic</vt:lpstr>
      <vt:lpstr>Arial</vt:lpstr>
      <vt:lpstr>Calibri</vt:lpstr>
      <vt:lpstr>Franklin Gothic Book</vt:lpstr>
      <vt:lpstr>Franklin Gothic Heavy</vt:lpstr>
      <vt:lpstr>Symbol</vt:lpstr>
      <vt:lpstr>Wingdings</vt:lpstr>
      <vt:lpstr>AnalysysMasonPPT_R</vt:lpstr>
      <vt:lpstr>think-cell Slide</vt:lpstr>
      <vt:lpstr>AI and data platforms: worldwide market shares 2024</vt:lpstr>
      <vt:lpstr>About this report</vt:lpstr>
      <vt:lpstr>PowerPoint Presentation</vt:lpstr>
      <vt:lpstr>The AI and data platforms market for the telecoms industry grew in 2024 as operators continued to pursue operational and cost efficiencies</vt:lpstr>
      <vt:lpstr>Rising demand for generative AI led to almost 20% growth in AI platform revenue in 2024</vt:lpstr>
      <vt:lpstr>The data platforms market grew more modestly than AI platforms, but data modernisation was the key driver of growth</vt:lpstr>
      <vt:lpstr>Agentic AI is driving current AI (particularly GenAI) discussions, creating new opportunities for existing and new AI and data platform vendors</vt:lpstr>
      <vt:lpstr>Recommendations</vt:lpstr>
      <vt:lpstr>PowerPoint Presentation</vt:lpstr>
      <vt:lpstr>AI and data platforms market share</vt:lpstr>
      <vt:lpstr>AI and data platforms revenue market share</vt:lpstr>
      <vt:lpstr>AI platforms revenue market share</vt:lpstr>
      <vt:lpstr>Data platforms revenue market share</vt:lpstr>
      <vt:lpstr>PowerPoint Presentation</vt:lpstr>
      <vt:lpstr>Overall telecoms services: revenue split and trends for regional markets</vt:lpstr>
      <vt:lpstr>Overall telecoms services: regional service breakouts</vt:lpstr>
      <vt:lpstr>Overall telecoms services: regional service comparison</vt:lpstr>
      <vt:lpstr>Overall telecoms services: industry drivers in 2024</vt:lpstr>
      <vt:lpstr>PowerPoint Presentation</vt:lpstr>
      <vt:lpstr>Accenture: AI platform strategy overview</vt:lpstr>
      <vt:lpstr>Accenture: AI platform analysis</vt:lpstr>
      <vt:lpstr>Amazon Web Services (AWS): AI platform strategy overview</vt:lpstr>
      <vt:lpstr>Amazon Web Services (AWS): AI platform strategy analysis</vt:lpstr>
      <vt:lpstr>Amazon Web Services (AWS): data platform strategy overview</vt:lpstr>
      <vt:lpstr>Amazon Web Services (AWS): data platform strategy analysis</vt:lpstr>
      <vt:lpstr>Cloudera: data platform strategy overview</vt:lpstr>
      <vt:lpstr>Cloudera: data platform strategy analysis</vt:lpstr>
      <vt:lpstr>Google Cloud: AI platform strategy overview</vt:lpstr>
      <vt:lpstr>Google Cloud: AI platform strategy analysis</vt:lpstr>
      <vt:lpstr>Google Cloud: data platform strategy overview</vt:lpstr>
      <vt:lpstr>Google Cloud: data platform strategy analysis</vt:lpstr>
      <vt:lpstr>IBM: data platform strategy overview</vt:lpstr>
      <vt:lpstr>IBM: data platform strategy analysis</vt:lpstr>
      <vt:lpstr>IBM: AI platform strategy overview</vt:lpstr>
      <vt:lpstr>IBM: AI platform strategy analysis</vt:lpstr>
      <vt:lpstr>Microsoft Azure: AI platform strategy overview</vt:lpstr>
      <vt:lpstr>Microsoft Azure: AI platform strategy analysis</vt:lpstr>
      <vt:lpstr>Microsoft Azure: data platform strategy overview</vt:lpstr>
      <vt:lpstr>Microsoft Azure: data platform strategy analysis</vt:lpstr>
      <vt:lpstr>NVIDIA: AI platform strategy overview</vt:lpstr>
      <vt:lpstr>NVIDIA: AI platform strategy analysis</vt:lpstr>
      <vt:lpstr>Snowflake: strategy overview</vt:lpstr>
      <vt:lpstr>Snowflake: analysis</vt:lpstr>
      <vt:lpstr>Teradata: strategy overview</vt:lpstr>
      <vt:lpstr>Teradata: analysis</vt:lpstr>
      <vt:lpstr>PowerPoint Presentation</vt:lpstr>
      <vt:lpstr>Definition of geographical regions</vt:lpstr>
      <vt:lpstr>AI and data platforms definitions</vt:lpstr>
      <vt:lpstr>Definitions: product</vt:lpstr>
      <vt:lpstr>Definitions: professional services [1/3]</vt:lpstr>
      <vt:lpstr>Definitions: professional services [2/3]</vt:lpstr>
      <vt:lpstr>Definitions: professional services [3/3]</vt:lpstr>
      <vt:lpstr>PowerPoint Presentation</vt:lpstr>
      <vt:lpstr>About the author</vt:lpstr>
      <vt:lpstr>Analysys Mason is a global technology, media and telecoms management consulting firm</vt:lpstr>
      <vt:lpstr>Our research and insights put clients at the forefront of change</vt:lpstr>
      <vt:lpstr>We support clients with decision-making and complex change journeys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Data platforms: worldwide market shares 2024</dc:title>
  <dc:subject>_</dc:subject>
  <dc:creator>Sam Brownbridge</dc:creator>
  <dc:description>.</dc:description>
  <cp:lastModifiedBy>Simon Pilkington</cp:lastModifiedBy>
  <cp:revision>10</cp:revision>
  <cp:lastPrinted>2013-03-20T11:36:12Z</cp:lastPrinted>
  <dcterms:created xsi:type="dcterms:W3CDTF">2025-08-01T07:47:23Z</dcterms:created>
  <dcterms:modified xsi:type="dcterms:W3CDTF">2025-12-19T10:23:36Z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0x0101001F69832F97782443B107DF30A8FA54B4</vt:lpwstr>
  </property>
  <property fmtid="{D5CDD505-2E9C-101B-9397-08002B2CF9AE}" pid="3" name="Order">
    <vt:r8>35200</vt:r8>
  </property>
  <property fmtid="{D5CDD505-2E9C-101B-9397-08002B2CF9AE}" pid="4" name="MediaServiceImageTags">
    <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