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14"/>
  </p:notesMasterIdLst>
  <p:handoutMasterIdLst>
    <p:handoutMasterId r:id="rId15"/>
  </p:handoutMasterIdLst>
  <p:sldIdLst>
    <p:sldId id="507" r:id="rId2"/>
    <p:sldId id="539" r:id="rId3"/>
    <p:sldId id="547" r:id="rId4"/>
    <p:sldId id="548" r:id="rId5"/>
    <p:sldId id="542" r:id="rId6"/>
    <p:sldId id="543" r:id="rId7"/>
    <p:sldId id="545" r:id="rId8"/>
    <p:sldId id="536" r:id="rId9"/>
    <p:sldId id="546" r:id="rId10"/>
    <p:sldId id="533" r:id="rId11"/>
    <p:sldId id="534" r:id="rId12"/>
    <p:sldId id="505" r:id="rId13"/>
  </p:sldIdLst>
  <p:sldSz cx="9906000" cy="6858000" type="A4"/>
  <p:notesSz cx="6670675" cy="9875838"/>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1185"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EC7C8C"/>
    <a:srgbClr val="D9D9D9"/>
    <a:srgbClr val="C7C6EF"/>
    <a:srgbClr val="0067B1"/>
    <a:srgbClr val="009B3A"/>
    <a:srgbClr val="FB4F14"/>
    <a:srgbClr val="A6A6A6"/>
    <a:srgbClr val="7F7F7F"/>
    <a:srgbClr val="65666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13" autoAdjust="0"/>
  </p:normalViewPr>
  <p:slideViewPr>
    <p:cSldViewPr snapToGrid="0">
      <p:cViewPr varScale="1">
        <p:scale>
          <a:sx n="114" d="100"/>
          <a:sy n="114" d="100"/>
        </p:scale>
        <p:origin x="1230" y="102"/>
      </p:cViewPr>
      <p:guideLst>
        <p:guide orient="horz" pos="913"/>
        <p:guide orient="horz" pos="118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6"/>
    </p:cViewPr>
  </p:sorterViewPr>
  <p:notesViewPr>
    <p:cSldViewPr snapToGrid="0">
      <p:cViewPr varScale="1">
        <p:scale>
          <a:sx n="54" d="100"/>
          <a:sy n="54" d="100"/>
        </p:scale>
        <p:origin x="1948" y="68"/>
      </p:cViewPr>
      <p:guideLst>
        <p:guide orient="horz" pos="311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06/01/2021</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06/01/2021</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12</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7.bin"/><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image" Target="../media/image11.jp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1053A6-7ACA-4417-A357-408DBD514D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20" y="1831"/>
            <a:ext cx="9884834" cy="6843346"/>
          </a:xfrm>
          <a:prstGeom prst="rect">
            <a:avLst/>
          </a:prstGeom>
        </p:spPr>
      </p:pic>
      <p:sp>
        <p:nvSpPr>
          <p:cNvPr id="9" name="Rectangle 8">
            <a:extLst>
              <a:ext uri="{FF2B5EF4-FFF2-40B4-BE49-F238E27FC236}">
                <a16:creationId xmlns:a16="http://schemas.microsoft.com/office/drawing/2014/main" id="{46C152C2-79DC-4F83-8617-BA1C76298A1A}"/>
              </a:ext>
            </a:extLst>
          </p:cNvPr>
          <p:cNvSpPr/>
          <p:nvPr userDrawn="1"/>
        </p:nvSpPr>
        <p:spPr>
          <a:xfrm>
            <a:off x="0" y="5143735"/>
            <a:ext cx="9906000" cy="1701443"/>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pic>
        <p:nvPicPr>
          <p:cNvPr id="13" name="Picture 12">
            <a:extLst>
              <a:ext uri="{FF2B5EF4-FFF2-40B4-BE49-F238E27FC236}">
                <a16:creationId xmlns:a16="http://schemas.microsoft.com/office/drawing/2014/main" id="{D046B682-651B-45E7-853B-B91E4FB85D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6210000"/>
            <a:ext cx="767916" cy="221744"/>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6"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8453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Graphics + text below">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TextPlaceholder1"/>
          <p:cNvSpPr>
            <a:spLocks noGrp="1"/>
          </p:cNvSpPr>
          <p:nvPr>
            <p:ph type="body" sz="quarter" idx="12" hasCustomPrompt="1"/>
          </p:nvPr>
        </p:nvSpPr>
        <p:spPr>
          <a:xfrm>
            <a:off x="455466" y="5115775"/>
            <a:ext cx="8998097" cy="1080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2" name="TextPlaceholder4">
            <a:extLst>
              <a:ext uri="{FF2B5EF4-FFF2-40B4-BE49-F238E27FC236}">
                <a16:creationId xmlns:a16="http://schemas.microsoft.com/office/drawing/2014/main" id="{328487FA-18ED-4887-A155-8FEF11493B16}"/>
              </a:ext>
            </a:extLst>
          </p:cNvPr>
          <p:cNvSpPr>
            <a:spLocks noGrp="1"/>
          </p:cNvSpPr>
          <p:nvPr>
            <p:ph type="body" sz="quarter" idx="23"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4" name="TextPlaceholder5">
            <a:extLst>
              <a:ext uri="{FF2B5EF4-FFF2-40B4-BE49-F238E27FC236}">
                <a16:creationId xmlns:a16="http://schemas.microsoft.com/office/drawing/2014/main" id="{F85BEFD9-D02D-43E0-AB46-C5376B31CA42}"/>
              </a:ext>
            </a:extLst>
          </p:cNvPr>
          <p:cNvSpPr>
            <a:spLocks noGrp="1"/>
          </p:cNvSpPr>
          <p:nvPr>
            <p:ph type="body" sz="quarter" idx="24" hasCustomPrompt="1"/>
          </p:nvPr>
        </p:nvSpPr>
        <p:spPr>
          <a:xfrm>
            <a:off x="5205412" y="1368000"/>
            <a:ext cx="424683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7" name="Slide Number Placeholder 4">
            <a:extLst>
              <a:ext uri="{FF2B5EF4-FFF2-40B4-BE49-F238E27FC236}">
                <a16:creationId xmlns:a16="http://schemas.microsoft.com/office/drawing/2014/main" id="{E58BAAA3-CD1B-4AF9-99EF-C02A50F34D36}"/>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itle 1">
            <a:extLst>
              <a:ext uri="{FF2B5EF4-FFF2-40B4-BE49-F238E27FC236}">
                <a16:creationId xmlns:a16="http://schemas.microsoft.com/office/drawing/2014/main" id="{A729231E-C382-4449-B35F-3D48FD929BD6}"/>
              </a:ext>
            </a:extLst>
          </p:cNvPr>
          <p:cNvSpPr>
            <a:spLocks noGrp="1"/>
          </p:cNvSpPr>
          <p:nvPr>
            <p:ph type="title" hasCustomPrompt="1"/>
          </p:nvPr>
        </p:nvSpPr>
        <p:spPr>
          <a:xfrm>
            <a:off x="452438" y="468000"/>
            <a:ext cx="899980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8583D29C-C951-4F75-8E57-07819AF5A1DD}"/>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77212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thirds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6490444" y="1673999"/>
            <a:ext cx="2963213" cy="4524669"/>
          </a:xfrm>
          <a:prstGeom prst="rect">
            <a:avLst/>
          </a:prstGeom>
        </p:spPr>
        <p:txBody>
          <a:bodyPr/>
          <a:lstStyle>
            <a:lvl1pPr>
              <a:lnSpc>
                <a:spcPct val="100000"/>
              </a:lnSpc>
              <a:spcAft>
                <a:spcPts val="800"/>
              </a:spcAft>
              <a:defRPr/>
            </a:lvl1pPr>
          </a:lstStyle>
          <a:p>
            <a:r>
              <a:rPr lang="en-GB" dirty="0"/>
              <a:t>Insert graphic here</a:t>
            </a:r>
          </a:p>
        </p:txBody>
      </p:sp>
      <p:sp>
        <p:nvSpPr>
          <p:cNvPr id="13" name="ImageL"/>
          <p:cNvSpPr>
            <a:spLocks noGrp="1"/>
          </p:cNvSpPr>
          <p:nvPr>
            <p:ph type="pic" sz="quarter" idx="17" hasCustomPrompt="1"/>
          </p:nvPr>
        </p:nvSpPr>
        <p:spPr>
          <a:xfrm>
            <a:off x="259200" y="1673998"/>
            <a:ext cx="603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6437" y="1366272"/>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6490444" y="1366272"/>
            <a:ext cx="296311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7" y="468000"/>
            <a:ext cx="899712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BE7DBE56-4916-404C-8F7B-F5DBBA4536BA}"/>
              </a:ext>
            </a:extLst>
          </p:cNvPr>
          <p:cNvSpPr>
            <a:spLocks noGrp="1"/>
          </p:cNvSpPr>
          <p:nvPr>
            <p:ph type="body" sz="quarter" idx="19"/>
          </p:nvPr>
        </p:nvSpPr>
        <p:spPr>
          <a:xfrm>
            <a:off x="456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1313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up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6522"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9970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94226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up Graphic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3566926"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3390522"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1" name="CaptionR"/>
          <p:cNvSpPr>
            <a:spLocks noGrp="1"/>
          </p:cNvSpPr>
          <p:nvPr>
            <p:ph type="body" sz="quarter" idx="19" hasCustomPrompt="1"/>
          </p:nvPr>
        </p:nvSpPr>
        <p:spPr>
          <a:xfrm>
            <a:off x="6681414"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p:cNvSpPr>
            <a:spLocks noGrp="1"/>
          </p:cNvSpPr>
          <p:nvPr>
            <p:ph type="pic" sz="quarter" idx="20" hasCustomPrompt="1"/>
          </p:nvPr>
        </p:nvSpPr>
        <p:spPr>
          <a:xfrm>
            <a:off x="6516189"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3" name="TextPlaceholder1"/>
          <p:cNvSpPr>
            <a:spLocks noGrp="1"/>
          </p:cNvSpPr>
          <p:nvPr>
            <p:ph type="body" sz="quarter" idx="12" hasCustomPrompt="1"/>
          </p:nvPr>
        </p:nvSpPr>
        <p:spPr>
          <a:xfrm>
            <a:off x="452437" y="4874408"/>
            <a:ext cx="4248151"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6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14" name="TextPlaceholder2"/>
          <p:cNvSpPr>
            <a:spLocks noGrp="1"/>
          </p:cNvSpPr>
          <p:nvPr>
            <p:ph type="body" sz="quarter" idx="21" hasCustomPrompt="1"/>
          </p:nvPr>
        </p:nvSpPr>
        <p:spPr>
          <a:xfrm>
            <a:off x="5205413" y="4874408"/>
            <a:ext cx="4247516"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8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15" name="Slide Number Placeholder 4">
            <a:extLst>
              <a:ext uri="{FF2B5EF4-FFF2-40B4-BE49-F238E27FC236}">
                <a16:creationId xmlns:a16="http://schemas.microsoft.com/office/drawing/2014/main" id="{E2526B6D-987F-46C6-BB46-A4C008637043}"/>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ext Placeholder 4">
            <a:extLst>
              <a:ext uri="{FF2B5EF4-FFF2-40B4-BE49-F238E27FC236}">
                <a16:creationId xmlns:a16="http://schemas.microsoft.com/office/drawing/2014/main" id="{484BBAE5-7143-4C1D-894A-54371AEBF2F4}"/>
              </a:ext>
            </a:extLst>
          </p:cNvPr>
          <p:cNvSpPr>
            <a:spLocks noGrp="1"/>
          </p:cNvSpPr>
          <p:nvPr>
            <p:ph type="body" sz="quarter" idx="24"/>
          </p:nvPr>
        </p:nvSpPr>
        <p:spPr>
          <a:xfrm>
            <a:off x="452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789665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48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48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9096"/>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8329" y="3868680"/>
            <a:ext cx="424225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15723" y="3868680"/>
            <a:ext cx="423783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84391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up Graphics 2x3">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extLst>
              <p:ext uri="{D42A27DB-BD31-4B8C-83A1-F6EECF244321}">
                <p14:modId xmlns:p14="http://schemas.microsoft.com/office/powerpoint/2010/main" val="3121556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8" name="Object 17"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3668" y="468000"/>
            <a:ext cx="8999895" cy="756000"/>
          </a:xfrm>
        </p:spPr>
        <p:txBody>
          <a:bodyPr/>
          <a:lstStyle>
            <a:lvl1pPr>
              <a:defRPr/>
            </a:lvl1pPr>
          </a:lstStyle>
          <a:p>
            <a:r>
              <a:rPr lang="en-GB" noProof="0" dirty="0"/>
              <a:t>Click to add slide title</a:t>
            </a:r>
            <a:endParaRPr lang="en-GB" dirty="0"/>
          </a:p>
        </p:txBody>
      </p:sp>
      <p:sp>
        <p:nvSpPr>
          <p:cNvPr id="5" name="ImageR"/>
          <p:cNvSpPr>
            <a:spLocks noGrp="1"/>
          </p:cNvSpPr>
          <p:nvPr>
            <p:ph type="pic" sz="quarter" idx="11" hasCustomPrompt="1"/>
          </p:nvPr>
        </p:nvSpPr>
        <p:spPr>
          <a:xfrm>
            <a:off x="50076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5007600" y="332411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2" name="ImageL"/>
          <p:cNvSpPr>
            <a:spLocks noGrp="1"/>
          </p:cNvSpPr>
          <p:nvPr>
            <p:ph type="pic" sz="quarter" idx="22" hasCustomPrompt="1"/>
          </p:nvPr>
        </p:nvSpPr>
        <p:spPr>
          <a:xfrm>
            <a:off x="259200" y="3325784"/>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ImageR"/>
          <p:cNvSpPr>
            <a:spLocks noGrp="1"/>
          </p:cNvSpPr>
          <p:nvPr>
            <p:ph type="pic" sz="quarter" idx="24" hasCustomPrompt="1"/>
          </p:nvPr>
        </p:nvSpPr>
        <p:spPr>
          <a:xfrm>
            <a:off x="5007600" y="4976327"/>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6" name="ImageL"/>
          <p:cNvSpPr>
            <a:spLocks noGrp="1"/>
          </p:cNvSpPr>
          <p:nvPr>
            <p:ph type="pic" sz="quarter" idx="26" hasCustomPrompt="1"/>
          </p:nvPr>
        </p:nvSpPr>
        <p:spPr>
          <a:xfrm>
            <a:off x="259200" y="497966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9" name="Slide Number Placeholder 4">
            <a:extLst>
              <a:ext uri="{FF2B5EF4-FFF2-40B4-BE49-F238E27FC236}">
                <a16:creationId xmlns:a16="http://schemas.microsoft.com/office/drawing/2014/main" id="{5C5E819C-F492-4822-B5A8-5F6D3966910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20" name="Object 19" hidden="1">
            <a:extLst>
              <a:ext uri="{FF2B5EF4-FFF2-40B4-BE49-F238E27FC236}">
                <a16:creationId xmlns:a16="http://schemas.microsoft.com/office/drawing/2014/main" id="{B387F825-A095-4532-9A5F-669B5421C0EB}"/>
              </a:ext>
            </a:extLst>
          </p:cNvPr>
          <p:cNvGraphicFramePr>
            <a:graphicFrameLocks noChangeAspect="1"/>
          </p:cNvGraphicFramePr>
          <p:nvPr userDrawn="1">
            <p:custDataLst>
              <p:tags r:id="rId2"/>
            </p:custDataLst>
            <p:extLst>
              <p:ext uri="{D42A27DB-BD31-4B8C-83A1-F6EECF244321}">
                <p14:modId xmlns:p14="http://schemas.microsoft.com/office/powerpoint/2010/main" val="4272809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20" name="Object 19" hidden="1">
                        <a:extLst>
                          <a:ext uri="{FF2B5EF4-FFF2-40B4-BE49-F238E27FC236}">
                            <a16:creationId xmlns:a16="http://schemas.microsoft.com/office/drawing/2014/main" id="{DC40D3D8-5C53-4A2C-9013-013A882303F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TextPlaceholder4">
            <a:extLst>
              <a:ext uri="{FF2B5EF4-FFF2-40B4-BE49-F238E27FC236}">
                <a16:creationId xmlns:a16="http://schemas.microsoft.com/office/drawing/2014/main" id="{48C2B801-2D19-4E68-ACBB-4AA8C3DB61A8}"/>
              </a:ext>
            </a:extLst>
          </p:cNvPr>
          <p:cNvSpPr>
            <a:spLocks noGrp="1"/>
          </p:cNvSpPr>
          <p:nvPr>
            <p:ph type="body" sz="quarter" idx="30" hasCustomPrompt="1"/>
          </p:nvPr>
        </p:nvSpPr>
        <p:spPr>
          <a:xfrm>
            <a:off x="452437"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4" name="TextPlaceholder5">
            <a:extLst>
              <a:ext uri="{FF2B5EF4-FFF2-40B4-BE49-F238E27FC236}">
                <a16:creationId xmlns:a16="http://schemas.microsoft.com/office/drawing/2014/main" id="{EFB362A3-1E35-4EDA-8FF1-E33ABF9BDBDC}"/>
              </a:ext>
            </a:extLst>
          </p:cNvPr>
          <p:cNvSpPr>
            <a:spLocks noGrp="1"/>
          </p:cNvSpPr>
          <p:nvPr>
            <p:ph type="body" sz="quarter" idx="31" hasCustomPrompt="1"/>
          </p:nvPr>
        </p:nvSpPr>
        <p:spPr>
          <a:xfrm>
            <a:off x="5216240" y="1366272"/>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5" name="TextPlaceholder4">
            <a:extLst>
              <a:ext uri="{FF2B5EF4-FFF2-40B4-BE49-F238E27FC236}">
                <a16:creationId xmlns:a16="http://schemas.microsoft.com/office/drawing/2014/main" id="{2D1C6B86-72AD-4D08-B5F9-5ECF3A124F88}"/>
              </a:ext>
            </a:extLst>
          </p:cNvPr>
          <p:cNvSpPr>
            <a:spLocks noGrp="1"/>
          </p:cNvSpPr>
          <p:nvPr>
            <p:ph type="body" sz="quarter" idx="27" hasCustomPrompt="1"/>
          </p:nvPr>
        </p:nvSpPr>
        <p:spPr>
          <a:xfrm>
            <a:off x="450582" y="3017095"/>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6" name="TextPlaceholder5">
            <a:extLst>
              <a:ext uri="{FF2B5EF4-FFF2-40B4-BE49-F238E27FC236}">
                <a16:creationId xmlns:a16="http://schemas.microsoft.com/office/drawing/2014/main" id="{08A5621F-297F-496F-8396-E467BC791E90}"/>
              </a:ext>
            </a:extLst>
          </p:cNvPr>
          <p:cNvSpPr>
            <a:spLocks noGrp="1"/>
          </p:cNvSpPr>
          <p:nvPr>
            <p:ph type="body" sz="quarter" idx="32" hasCustomPrompt="1"/>
          </p:nvPr>
        </p:nvSpPr>
        <p:spPr>
          <a:xfrm>
            <a:off x="5222337" y="3017095"/>
            <a:ext cx="423122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4">
            <a:extLst>
              <a:ext uri="{FF2B5EF4-FFF2-40B4-BE49-F238E27FC236}">
                <a16:creationId xmlns:a16="http://schemas.microsoft.com/office/drawing/2014/main" id="{0CC5E047-CF83-4FAD-8B7D-46151A9352DC}"/>
              </a:ext>
            </a:extLst>
          </p:cNvPr>
          <p:cNvSpPr>
            <a:spLocks noGrp="1"/>
          </p:cNvSpPr>
          <p:nvPr>
            <p:ph type="body" sz="quarter" idx="33" hasCustomPrompt="1"/>
          </p:nvPr>
        </p:nvSpPr>
        <p:spPr>
          <a:xfrm>
            <a:off x="457813" y="4666594"/>
            <a:ext cx="42427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8" name="TextPlaceholder5">
            <a:extLst>
              <a:ext uri="{FF2B5EF4-FFF2-40B4-BE49-F238E27FC236}">
                <a16:creationId xmlns:a16="http://schemas.microsoft.com/office/drawing/2014/main" id="{E0FDECE7-29A0-4D4B-BF39-B96127C82DD0}"/>
              </a:ext>
            </a:extLst>
          </p:cNvPr>
          <p:cNvSpPr>
            <a:spLocks noGrp="1"/>
          </p:cNvSpPr>
          <p:nvPr>
            <p:ph type="body" sz="quarter" idx="34" hasCustomPrompt="1"/>
          </p:nvPr>
        </p:nvSpPr>
        <p:spPr>
          <a:xfrm>
            <a:off x="5216240" y="4666594"/>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9" name="Text Placeholder 4">
            <a:extLst>
              <a:ext uri="{FF2B5EF4-FFF2-40B4-BE49-F238E27FC236}">
                <a16:creationId xmlns:a16="http://schemas.microsoft.com/office/drawing/2014/main" id="{71B19297-926F-4789-B6E9-9C9457F44EC6}"/>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8810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up Graphics 3x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425031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1" name="Object 10"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ImageR"/>
          <p:cNvSpPr>
            <a:spLocks noGrp="1"/>
          </p:cNvSpPr>
          <p:nvPr>
            <p:ph type="pic" sz="quarter" idx="11" hasCustomPrompt="1"/>
          </p:nvPr>
        </p:nvSpPr>
        <p:spPr>
          <a:xfrm>
            <a:off x="3390429"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651975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R"/>
          <p:cNvSpPr>
            <a:spLocks noGrp="1"/>
          </p:cNvSpPr>
          <p:nvPr>
            <p:ph type="pic" sz="quarter" idx="22" hasCustomPrompt="1"/>
          </p:nvPr>
        </p:nvSpPr>
        <p:spPr>
          <a:xfrm>
            <a:off x="3394249"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0" name="ImageL"/>
          <p:cNvSpPr>
            <a:spLocks noGrp="1"/>
          </p:cNvSpPr>
          <p:nvPr>
            <p:ph type="pic" sz="quarter" idx="24" hasCustomPrompt="1"/>
          </p:nvPr>
        </p:nvSpPr>
        <p:spPr>
          <a:xfrm>
            <a:off x="259200" y="4179458"/>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6" hasCustomPrompt="1"/>
          </p:nvPr>
        </p:nvSpPr>
        <p:spPr>
          <a:xfrm>
            <a:off x="6519750"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8" name="TextPlaceholder4">
            <a:extLst>
              <a:ext uri="{FF2B5EF4-FFF2-40B4-BE49-F238E27FC236}">
                <a16:creationId xmlns:a16="http://schemas.microsoft.com/office/drawing/2014/main" id="{A7BA7FE4-06E0-4833-920C-FF8CDF8546AF}"/>
              </a:ext>
            </a:extLst>
          </p:cNvPr>
          <p:cNvSpPr>
            <a:spLocks noGrp="1"/>
          </p:cNvSpPr>
          <p:nvPr>
            <p:ph type="body" sz="quarter" idx="27" hasCustomPrompt="1"/>
          </p:nvPr>
        </p:nvSpPr>
        <p:spPr>
          <a:xfrm>
            <a:off x="452437"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9" name="TextPlaceholder5">
            <a:extLst>
              <a:ext uri="{FF2B5EF4-FFF2-40B4-BE49-F238E27FC236}">
                <a16:creationId xmlns:a16="http://schemas.microsoft.com/office/drawing/2014/main" id="{E3D55071-3F4D-4433-99CA-6CA2D3390D22}"/>
              </a:ext>
            </a:extLst>
          </p:cNvPr>
          <p:cNvSpPr>
            <a:spLocks noGrp="1"/>
          </p:cNvSpPr>
          <p:nvPr>
            <p:ph type="body" sz="quarter" idx="30" hasCustomPrompt="1"/>
          </p:nvPr>
        </p:nvSpPr>
        <p:spPr>
          <a:xfrm>
            <a:off x="3568886"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0" name="TextPlaceholder4">
            <a:extLst>
              <a:ext uri="{FF2B5EF4-FFF2-40B4-BE49-F238E27FC236}">
                <a16:creationId xmlns:a16="http://schemas.microsoft.com/office/drawing/2014/main" id="{8DB66154-0019-4E91-AAF3-B83ADCFD4798}"/>
              </a:ext>
            </a:extLst>
          </p:cNvPr>
          <p:cNvSpPr>
            <a:spLocks noGrp="1"/>
          </p:cNvSpPr>
          <p:nvPr>
            <p:ph type="body" sz="quarter" idx="31" hasCustomPrompt="1"/>
          </p:nvPr>
        </p:nvSpPr>
        <p:spPr>
          <a:xfrm>
            <a:off x="452438"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1" name="TextPlaceholder5">
            <a:extLst>
              <a:ext uri="{FF2B5EF4-FFF2-40B4-BE49-F238E27FC236}">
                <a16:creationId xmlns:a16="http://schemas.microsoft.com/office/drawing/2014/main" id="{9BCBC737-5AEA-4DD4-8EA3-3B3528567DDD}"/>
              </a:ext>
            </a:extLst>
          </p:cNvPr>
          <p:cNvSpPr>
            <a:spLocks noGrp="1"/>
          </p:cNvSpPr>
          <p:nvPr>
            <p:ph type="body" sz="quarter" idx="32" hasCustomPrompt="1"/>
          </p:nvPr>
        </p:nvSpPr>
        <p:spPr>
          <a:xfrm>
            <a:off x="3579525"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2" name="TextPlaceholder5">
            <a:extLst>
              <a:ext uri="{FF2B5EF4-FFF2-40B4-BE49-F238E27FC236}">
                <a16:creationId xmlns:a16="http://schemas.microsoft.com/office/drawing/2014/main" id="{19293730-94B9-46F8-8049-78701056359F}"/>
              </a:ext>
            </a:extLst>
          </p:cNvPr>
          <p:cNvSpPr>
            <a:spLocks noGrp="1"/>
          </p:cNvSpPr>
          <p:nvPr>
            <p:ph type="body" sz="quarter" idx="33" hasCustomPrompt="1"/>
          </p:nvPr>
        </p:nvSpPr>
        <p:spPr>
          <a:xfrm>
            <a:off x="6685335" y="388585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3" name="TextPlaceholder5">
            <a:extLst>
              <a:ext uri="{FF2B5EF4-FFF2-40B4-BE49-F238E27FC236}">
                <a16:creationId xmlns:a16="http://schemas.microsoft.com/office/drawing/2014/main" id="{D9E4DD56-F452-4D81-957A-9ECEAC86930E}"/>
              </a:ext>
            </a:extLst>
          </p:cNvPr>
          <p:cNvSpPr>
            <a:spLocks noGrp="1"/>
          </p:cNvSpPr>
          <p:nvPr>
            <p:ph type="body" sz="quarter" idx="34" hasCustomPrompt="1"/>
          </p:nvPr>
        </p:nvSpPr>
        <p:spPr>
          <a:xfrm>
            <a:off x="6686914" y="1372368"/>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9" name="Text Placeholder 4">
            <a:extLst>
              <a:ext uri="{FF2B5EF4-FFF2-40B4-BE49-F238E27FC236}">
                <a16:creationId xmlns:a16="http://schemas.microsoft.com/office/drawing/2014/main" id="{5BBC08AC-1CBF-4A6D-9775-95715C7D778D}"/>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25" name="Title 1">
            <a:extLst>
              <a:ext uri="{FF2B5EF4-FFF2-40B4-BE49-F238E27FC236}">
                <a16:creationId xmlns:a16="http://schemas.microsoft.com/office/drawing/2014/main" id="{A7C923F3-5CAD-4977-ADFE-71573DD56818}"/>
              </a:ext>
            </a:extLst>
          </p:cNvPr>
          <p:cNvSpPr>
            <a:spLocks noGrp="1"/>
          </p:cNvSpPr>
          <p:nvPr>
            <p:ph type="title" hasCustomPrompt="1"/>
          </p:nvPr>
        </p:nvSpPr>
        <p:spPr>
          <a:xfrm>
            <a:off x="453668" y="468000"/>
            <a:ext cx="8999895" cy="756000"/>
          </a:xfrm>
        </p:spPr>
        <p:txBody>
          <a:bodyPr/>
          <a:lstStyle>
            <a:lvl1pPr>
              <a:defRPr/>
            </a:lvl1pPr>
          </a:lstStyle>
          <a:p>
            <a:r>
              <a:rPr lang="en-GB" noProof="0" dirty="0"/>
              <a:t>Click to add slide title</a:t>
            </a:r>
            <a:endParaRPr lang="en-GB" dirty="0"/>
          </a:p>
        </p:txBody>
      </p:sp>
      <p:sp>
        <p:nvSpPr>
          <p:cNvPr id="26" name="Slide Number Placeholder 4">
            <a:extLst>
              <a:ext uri="{FF2B5EF4-FFF2-40B4-BE49-F238E27FC236}">
                <a16:creationId xmlns:a16="http://schemas.microsoft.com/office/drawing/2014/main" id="{D2065D47-8198-4CFD-9CE2-040085415BE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Tree>
    <p:extLst>
      <p:ext uri="{BB962C8B-B14F-4D97-AF65-F5344CB8AC3E}">
        <p14:creationId xmlns:p14="http://schemas.microsoft.com/office/powerpoint/2010/main" val="187235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91140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46207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6" name="Rounded Rectangle 1">
            <a:extLst>
              <a:ext uri="{FF2B5EF4-FFF2-40B4-BE49-F238E27FC236}">
                <a16:creationId xmlns:a16="http://schemas.microsoft.com/office/drawing/2014/main" id="{238AB6A0-6402-4A7B-8D98-844A0CE56270}"/>
              </a:ext>
            </a:extLst>
          </p:cNvPr>
          <p:cNvSpPr/>
          <p:nvPr userDrawn="1"/>
        </p:nvSpPr>
        <p:spPr>
          <a:xfrm>
            <a:off x="460375" y="3729600"/>
            <a:ext cx="4240213" cy="2131200"/>
          </a:xfrm>
          <a:prstGeom prst="roundRect">
            <a:avLst>
              <a:gd name="adj" fmla="val 6194"/>
            </a:avLst>
          </a:prstGeom>
          <a:solidFill>
            <a:srgbClr val="C7C6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 Same Side Corner Rectangle 2">
            <a:extLst>
              <a:ext uri="{FF2B5EF4-FFF2-40B4-BE49-F238E27FC236}">
                <a16:creationId xmlns:a16="http://schemas.microsoft.com/office/drawing/2014/main" id="{CB482583-121D-4442-81AA-F94FB70868A4}"/>
              </a:ext>
            </a:extLst>
          </p:cNvPr>
          <p:cNvSpPr/>
          <p:nvPr userDrawn="1"/>
        </p:nvSpPr>
        <p:spPr>
          <a:xfrm>
            <a:off x="460375" y="3729600"/>
            <a:ext cx="4240213"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a:t>
            </a:r>
            <a:r>
              <a:rPr lang="en-GB" sz="1000" b="1" spc="100" baseline="0" dirty="0">
                <a:latin typeface="Franklin Gothic Book" panose="020B0503020102020204" pitchFamily="34" charset="0"/>
              </a:rPr>
              <a:t> IN THIS REPORT</a:t>
            </a:r>
            <a:endParaRPr lang="en-GB" sz="1000" b="1" spc="100" dirty="0">
              <a:latin typeface="Franklin Gothic Book" panose="020B0503020102020204" pitchFamily="34" charset="0"/>
            </a:endParaRPr>
          </a:p>
        </p:txBody>
      </p:sp>
      <p:sp>
        <p:nvSpPr>
          <p:cNvPr id="18" name="TextPlaceholder1">
            <a:extLst>
              <a:ext uri="{FF2B5EF4-FFF2-40B4-BE49-F238E27FC236}">
                <a16:creationId xmlns:a16="http://schemas.microsoft.com/office/drawing/2014/main" id="{D0991ADD-215D-49FB-A9E1-C70719509743}"/>
              </a:ext>
            </a:extLst>
          </p:cNvPr>
          <p:cNvSpPr>
            <a:spLocks noGrp="1"/>
          </p:cNvSpPr>
          <p:nvPr>
            <p:ph type="body" sz="quarter" idx="25" hasCustomPrompt="1"/>
          </p:nvPr>
        </p:nvSpPr>
        <p:spPr>
          <a:xfrm>
            <a:off x="460375" y="400313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9" name="Rounded Rectangle 13">
            <a:extLst>
              <a:ext uri="{FF2B5EF4-FFF2-40B4-BE49-F238E27FC236}">
                <a16:creationId xmlns:a16="http://schemas.microsoft.com/office/drawing/2014/main" id="{FC35499B-FAA3-46DA-B5B3-EDED7B7C6733}"/>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4">
            <a:extLst>
              <a:ext uri="{FF2B5EF4-FFF2-40B4-BE49-F238E27FC236}">
                <a16:creationId xmlns:a16="http://schemas.microsoft.com/office/drawing/2014/main" id="{94F3316C-509D-4019-B544-958A6179E799}"/>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21" name="TextPlaceholder1">
            <a:extLst>
              <a:ext uri="{FF2B5EF4-FFF2-40B4-BE49-F238E27FC236}">
                <a16:creationId xmlns:a16="http://schemas.microsoft.com/office/drawing/2014/main" id="{DA7E5EBC-4B4C-4E57-BEF0-B7F5EF115F8F}"/>
              </a:ext>
            </a:extLst>
          </p:cNvPr>
          <p:cNvSpPr>
            <a:spLocks noGrp="1"/>
          </p:cNvSpPr>
          <p:nvPr>
            <p:ph type="body" sz="quarter" idx="26" hasCustomPrompt="1"/>
          </p:nvPr>
        </p:nvSpPr>
        <p:spPr>
          <a:xfrm>
            <a:off x="5205413" y="4003138"/>
            <a:ext cx="4238625" cy="1857662"/>
          </a:xfrm>
          <a:prstGeom prst="rect">
            <a:avLst/>
          </a:prstGeom>
          <a:ln>
            <a:solidFill>
              <a:schemeClr val="bg2"/>
            </a:solidFill>
          </a:ln>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2" name="Rounded Rectangle 18">
            <a:extLst>
              <a:ext uri="{FF2B5EF4-FFF2-40B4-BE49-F238E27FC236}">
                <a16:creationId xmlns:a16="http://schemas.microsoft.com/office/drawing/2014/main" id="{7D0B1D9E-E20B-4AAD-B4BE-5357B38902D5}"/>
              </a:ext>
            </a:extLst>
          </p:cNvPr>
          <p:cNvSpPr/>
          <p:nvPr userDrawn="1"/>
        </p:nvSpPr>
        <p:spPr>
          <a:xfrm>
            <a:off x="5205023" y="1381125"/>
            <a:ext cx="4240602" cy="2131200"/>
          </a:xfrm>
          <a:prstGeom prst="roundRect">
            <a:avLst>
              <a:gd name="adj" fmla="val 6194"/>
            </a:avLst>
          </a:prstGeom>
          <a:solidFill>
            <a:schemeClr val="accent5">
              <a:lumMod val="20000"/>
              <a:lumOff val="80000"/>
              <a:alpha val="50196"/>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 Same Side Corner Rectangle 21">
            <a:extLst>
              <a:ext uri="{FF2B5EF4-FFF2-40B4-BE49-F238E27FC236}">
                <a16:creationId xmlns:a16="http://schemas.microsoft.com/office/drawing/2014/main" id="{2B23C9F2-C86B-4926-9E10-41612B005DD7}"/>
              </a:ext>
            </a:extLst>
          </p:cNvPr>
          <p:cNvSpPr/>
          <p:nvPr userDrawn="1"/>
        </p:nvSpPr>
        <p:spPr>
          <a:xfrm>
            <a:off x="5205023" y="1381125"/>
            <a:ext cx="4240602" cy="259200"/>
          </a:xfrm>
          <a:prstGeom prst="round2SameRect">
            <a:avLst>
              <a:gd name="adj1" fmla="val 50000"/>
              <a:gd name="adj2" fmla="val 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4" name="Table Placeholder 4">
            <a:extLst>
              <a:ext uri="{FF2B5EF4-FFF2-40B4-BE49-F238E27FC236}">
                <a16:creationId xmlns:a16="http://schemas.microsoft.com/office/drawing/2014/main" id="{7D4ECCA3-79F1-44EE-BB72-66C066A3B9E7}"/>
              </a:ext>
            </a:extLst>
          </p:cNvPr>
          <p:cNvSpPr>
            <a:spLocks noGrp="1"/>
          </p:cNvSpPr>
          <p:nvPr>
            <p:ph type="tbl" sz="quarter" idx="27"/>
          </p:nvPr>
        </p:nvSpPr>
        <p:spPr>
          <a:xfrm>
            <a:off x="5205412" y="1382400"/>
            <a:ext cx="4240987" cy="2113200"/>
          </a:xfrm>
          <a:prstGeom prst="rect">
            <a:avLst/>
          </a:prstGeom>
        </p:spPr>
        <p:txBody>
          <a:bodyPr/>
          <a:lstStyle/>
          <a:p>
            <a:r>
              <a:rPr lang="en-US" dirty="0"/>
              <a:t>Click icon to add table</a:t>
            </a:r>
            <a:endParaRPr lang="en-GB" dirty="0"/>
          </a:p>
        </p:txBody>
      </p:sp>
    </p:spTree>
    <p:extLst>
      <p:ext uri="{BB962C8B-B14F-4D97-AF65-F5344CB8AC3E}">
        <p14:creationId xmlns:p14="http://schemas.microsoft.com/office/powerpoint/2010/main" val="221610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Rounded Rectangle 13">
            <a:extLst>
              <a:ext uri="{FF2B5EF4-FFF2-40B4-BE49-F238E27FC236}">
                <a16:creationId xmlns:a16="http://schemas.microsoft.com/office/drawing/2014/main" id="{1427BFE8-BFB3-4674-9EF5-D5E176DE447F}"/>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 Same Side Corner Rectangle 14">
            <a:extLst>
              <a:ext uri="{FF2B5EF4-FFF2-40B4-BE49-F238E27FC236}">
                <a16:creationId xmlns:a16="http://schemas.microsoft.com/office/drawing/2014/main" id="{0FE938E5-BE1C-4999-840F-DEC5475CC87B}"/>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10" name="TextPlaceholder1">
            <a:extLst>
              <a:ext uri="{FF2B5EF4-FFF2-40B4-BE49-F238E27FC236}">
                <a16:creationId xmlns:a16="http://schemas.microsoft.com/office/drawing/2014/main" id="{14C82F4B-153D-44B5-8D31-804E62FEE135}"/>
              </a:ext>
            </a:extLst>
          </p:cNvPr>
          <p:cNvSpPr>
            <a:spLocks noGrp="1"/>
          </p:cNvSpPr>
          <p:nvPr>
            <p:ph type="body" sz="quarter" idx="26" hasCustomPrompt="1"/>
          </p:nvPr>
        </p:nvSpPr>
        <p:spPr>
          <a:xfrm>
            <a:off x="5205413" y="4003138"/>
            <a:ext cx="4238625" cy="1857662"/>
          </a:xfrm>
          <a:prstGeom prst="rect">
            <a:avLst/>
          </a:prstGeom>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bg2"/>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5" name="Rounded Rectangle 18">
            <a:extLst>
              <a:ext uri="{FF2B5EF4-FFF2-40B4-BE49-F238E27FC236}">
                <a16:creationId xmlns:a16="http://schemas.microsoft.com/office/drawing/2014/main" id="{63872A46-B470-4068-B876-226B47EC64BF}"/>
              </a:ext>
            </a:extLst>
          </p:cNvPr>
          <p:cNvSpPr/>
          <p:nvPr userDrawn="1"/>
        </p:nvSpPr>
        <p:spPr>
          <a:xfrm>
            <a:off x="5205023" y="1381125"/>
            <a:ext cx="4240602" cy="2131200"/>
          </a:xfrm>
          <a:prstGeom prst="roundRect">
            <a:avLst>
              <a:gd name="adj" fmla="val 6194"/>
            </a:avLst>
          </a:prstGeom>
          <a:solidFill>
            <a:srgbClr val="C7C6EF">
              <a:alpha val="4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ound Same Side Corner Rectangle 21">
            <a:extLst>
              <a:ext uri="{FF2B5EF4-FFF2-40B4-BE49-F238E27FC236}">
                <a16:creationId xmlns:a16="http://schemas.microsoft.com/office/drawing/2014/main" id="{872E6126-F829-44E2-813C-93212F18636E}"/>
              </a:ext>
            </a:extLst>
          </p:cNvPr>
          <p:cNvSpPr/>
          <p:nvPr userDrawn="1"/>
        </p:nvSpPr>
        <p:spPr>
          <a:xfrm>
            <a:off x="5205023" y="1381125"/>
            <a:ext cx="4240602"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 IN THIS REPORT</a:t>
            </a:r>
          </a:p>
        </p:txBody>
      </p:sp>
      <p:sp>
        <p:nvSpPr>
          <p:cNvPr id="18" name="TextPlaceholder1">
            <a:extLst>
              <a:ext uri="{FF2B5EF4-FFF2-40B4-BE49-F238E27FC236}">
                <a16:creationId xmlns:a16="http://schemas.microsoft.com/office/drawing/2014/main" id="{E285FA3B-FBC6-4FC1-98A0-2DBAFA2FA8F5}"/>
              </a:ext>
            </a:extLst>
          </p:cNvPr>
          <p:cNvSpPr>
            <a:spLocks noGrp="1"/>
          </p:cNvSpPr>
          <p:nvPr>
            <p:ph type="body" sz="quarter" idx="25" hasCustomPrompt="1"/>
          </p:nvPr>
        </p:nvSpPr>
        <p:spPr>
          <a:xfrm>
            <a:off x="5205413" y="166654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03059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727160-9A33-4FBE-B12A-FCDD083622B9}"/>
              </a:ext>
            </a:extLst>
          </p:cNvPr>
          <p:cNvSpPr>
            <a:spLocks noGrp="1"/>
          </p:cNvSpPr>
          <p:nvPr>
            <p:ph type="sldNum" sz="quarter" idx="10"/>
          </p:nvPr>
        </p:nvSpPr>
        <p:spPr/>
        <p:txBody>
          <a:bodyPr/>
          <a:lstStyle/>
          <a:p>
            <a:fld id="{E78626B2-E168-480E-BAE6-B60060C6AB83}" type="slidenum">
              <a:rPr lang="en-GB" smtClean="0"/>
              <a:pPr/>
              <a:t>‹#›</a:t>
            </a:fld>
            <a:endParaRPr lang="en-GB" dirty="0"/>
          </a:p>
        </p:txBody>
      </p:sp>
      <p:pic>
        <p:nvPicPr>
          <p:cNvPr id="4" name="Picture 3">
            <a:extLst>
              <a:ext uri="{FF2B5EF4-FFF2-40B4-BE49-F238E27FC236}">
                <a16:creationId xmlns:a16="http://schemas.microsoft.com/office/drawing/2014/main" id="{55AE53AA-30B8-4B3F-A899-A076D537D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5" name="Title">
            <a:extLst>
              <a:ext uri="{FF2B5EF4-FFF2-40B4-BE49-F238E27FC236}">
                <a16:creationId xmlns:a16="http://schemas.microsoft.com/office/drawing/2014/main" id="{5A4944F8-4F4B-4A39-8904-FE7CCB83E838}"/>
              </a:ext>
            </a:extLst>
          </p:cNvPr>
          <p:cNvSpPr txBox="1">
            <a:spLocks/>
          </p:cNvSpPr>
          <p:nvPr userDrawn="1"/>
        </p:nvSpPr>
        <p:spPr>
          <a:xfrm>
            <a:off x="2402920" y="432000"/>
            <a:ext cx="5101750" cy="756000"/>
          </a:xfrm>
          <a:prstGeom prst="rect">
            <a:avLst/>
          </a:prstGeom>
        </p:spPr>
        <p:txBody>
          <a:bodyPr vert="horz" lIns="91440" tIns="45720" rIns="91440" bIns="45720" rtlCol="0" anchor="ctr">
            <a:noAutofit/>
          </a:bodyPr>
          <a:lstStyle>
            <a:lvl1pPr algn="ctr" rtl="0" eaLnBrk="1" fontAlgn="base" hangingPunct="1">
              <a:lnSpc>
                <a:spcPts val="2500"/>
              </a:lnSpc>
              <a:spcBef>
                <a:spcPct val="0"/>
              </a:spcBef>
              <a:spcAft>
                <a:spcPct val="0"/>
              </a:spcAft>
              <a:defRPr lang="en-GB" sz="2000" b="1" kern="1200" baseline="0" noProof="0">
                <a:solidFill>
                  <a:schemeClr val="accent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sz="2200" dirty="0">
                <a:solidFill>
                  <a:srgbClr val="221F72"/>
                </a:solidFill>
              </a:rPr>
              <a:t>NBED Company name or logo</a:t>
            </a:r>
            <a:endParaRPr lang="en-GB" dirty="0"/>
          </a:p>
        </p:txBody>
      </p:sp>
      <p:sp>
        <p:nvSpPr>
          <p:cNvPr id="6" name="Text Placeholder 6">
            <a:extLst>
              <a:ext uri="{FF2B5EF4-FFF2-40B4-BE49-F238E27FC236}">
                <a16:creationId xmlns:a16="http://schemas.microsoft.com/office/drawing/2014/main" id="{EEA759C6-86C3-4843-A6A2-FCAF6510A2CD}"/>
              </a:ext>
            </a:extLst>
          </p:cNvPr>
          <p:cNvSpPr>
            <a:spLocks noGrp="1"/>
          </p:cNvSpPr>
          <p:nvPr>
            <p:ph type="body" sz="quarter" idx="11"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dirty="0"/>
              <a:t>www.companywebsite.com</a:t>
            </a:r>
            <a:endParaRPr lang="en-GB" dirty="0"/>
          </a:p>
        </p:txBody>
      </p:sp>
      <p:sp>
        <p:nvSpPr>
          <p:cNvPr id="7" name="TextBox 6">
            <a:extLst>
              <a:ext uri="{FF2B5EF4-FFF2-40B4-BE49-F238E27FC236}">
                <a16:creationId xmlns:a16="http://schemas.microsoft.com/office/drawing/2014/main" id="{2FC168F8-F1C4-4243-926C-3A9F3C246504}"/>
              </a:ext>
            </a:extLst>
          </p:cNvPr>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 name="TextBox 7">
            <a:extLst>
              <a:ext uri="{FF2B5EF4-FFF2-40B4-BE49-F238E27FC236}">
                <a16:creationId xmlns:a16="http://schemas.microsoft.com/office/drawing/2014/main" id="{00A2CC60-1793-480D-89B9-29F92CBC5271}"/>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 name="Oval 8">
            <a:extLst>
              <a:ext uri="{FF2B5EF4-FFF2-40B4-BE49-F238E27FC236}">
                <a16:creationId xmlns:a16="http://schemas.microsoft.com/office/drawing/2014/main" id="{0F871226-26AD-439A-84B1-8705B983E247}"/>
              </a:ext>
            </a:extLst>
          </p:cNvPr>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10" name="TextBox 9">
            <a:extLst>
              <a:ext uri="{FF2B5EF4-FFF2-40B4-BE49-F238E27FC236}">
                <a16:creationId xmlns:a16="http://schemas.microsoft.com/office/drawing/2014/main" id="{31C496B2-DE10-4B9B-9308-20A161D4ED3F}"/>
              </a:ext>
            </a:extLst>
          </p:cNvPr>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a:extLst>
              <a:ext uri="{FF2B5EF4-FFF2-40B4-BE49-F238E27FC236}">
                <a16:creationId xmlns:a16="http://schemas.microsoft.com/office/drawing/2014/main" id="{7BF72518-0025-43BF-9491-9883D6D8090F}"/>
              </a:ext>
            </a:extLst>
          </p:cNvPr>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55A59D8B-1F13-4A2C-A87C-77A33D78C9E2}"/>
              </a:ext>
            </a:extLst>
          </p:cNvPr>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a:extLst>
                <a:ext uri="{FF2B5EF4-FFF2-40B4-BE49-F238E27FC236}">
                  <a16:creationId xmlns:a16="http://schemas.microsoft.com/office/drawing/2014/main" id="{F5D1C01E-C2EA-4A2F-84CC-C894AC881052}"/>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a:extLst>
                <a:ext uri="{FF2B5EF4-FFF2-40B4-BE49-F238E27FC236}">
                  <a16:creationId xmlns:a16="http://schemas.microsoft.com/office/drawing/2014/main" id="{CB087F9A-D422-4653-A1C9-9D65E4DC6DDC}"/>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833982C3-FBF7-4F95-A127-F02CC397A8E0}"/>
              </a:ext>
            </a:extLst>
          </p:cNvPr>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a:extLst>
                <a:ext uri="{FF2B5EF4-FFF2-40B4-BE49-F238E27FC236}">
                  <a16:creationId xmlns:a16="http://schemas.microsoft.com/office/drawing/2014/main" id="{E94248BB-ED4A-4496-8B8B-26D155E7A438}"/>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a:extLst>
                <a:ext uri="{FF2B5EF4-FFF2-40B4-BE49-F238E27FC236}">
                  <a16:creationId xmlns:a16="http://schemas.microsoft.com/office/drawing/2014/main" id="{49DBE4B9-0AD4-4BFF-92D6-BBD4922C178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a:extLst>
              <a:ext uri="{FF2B5EF4-FFF2-40B4-BE49-F238E27FC236}">
                <a16:creationId xmlns:a16="http://schemas.microsoft.com/office/drawing/2014/main" id="{8813FD62-8DED-4996-B135-747EB07CC8E3}"/>
              </a:ext>
            </a:extLst>
          </p:cNvPr>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a:extLst>
              <a:ext uri="{FF2B5EF4-FFF2-40B4-BE49-F238E27FC236}">
                <a16:creationId xmlns:a16="http://schemas.microsoft.com/office/drawing/2014/main" id="{F08AF410-B8B0-494E-9BD2-02EB61A4E48E}"/>
              </a:ext>
            </a:extLst>
          </p:cNvPr>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a:extLst>
                <a:ext uri="{FF2B5EF4-FFF2-40B4-BE49-F238E27FC236}">
                  <a16:creationId xmlns:a16="http://schemas.microsoft.com/office/drawing/2014/main" id="{C8F60850-AD48-48E8-95FB-6FDCA151D569}"/>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BC08B617-84CD-46FB-AFE3-5A7E76CD6D4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8396B5DB-3771-4708-81FA-4AA6CCE29AE7}"/>
              </a:ext>
            </a:extLst>
          </p:cNvPr>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a:extLst>
                <a:ext uri="{FF2B5EF4-FFF2-40B4-BE49-F238E27FC236}">
                  <a16:creationId xmlns:a16="http://schemas.microsoft.com/office/drawing/2014/main" id="{31A1C417-E2B3-40D8-B9A2-013EF4D22D24}"/>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a:extLst>
                <a:ext uri="{FF2B5EF4-FFF2-40B4-BE49-F238E27FC236}">
                  <a16:creationId xmlns:a16="http://schemas.microsoft.com/office/drawing/2014/main" id="{18F34D81-15DD-4C5D-922C-0F05C1634AF9}"/>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a:extLst>
              <a:ext uri="{FF2B5EF4-FFF2-40B4-BE49-F238E27FC236}">
                <a16:creationId xmlns:a16="http://schemas.microsoft.com/office/drawing/2014/main" id="{218CBB9E-AF36-41C2-8A47-09694C5F9CB2}"/>
              </a:ext>
            </a:extLst>
          </p:cNvPr>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a:extLst>
              <a:ext uri="{FF2B5EF4-FFF2-40B4-BE49-F238E27FC236}">
                <a16:creationId xmlns:a16="http://schemas.microsoft.com/office/drawing/2014/main" id="{76AC5EA2-1BB7-4DD4-88DD-09675A689BBF}"/>
              </a:ext>
            </a:extLst>
          </p:cNvPr>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a:extLst>
                <a:ext uri="{FF2B5EF4-FFF2-40B4-BE49-F238E27FC236}">
                  <a16:creationId xmlns:a16="http://schemas.microsoft.com/office/drawing/2014/main" id="{B3D250D1-5F3B-46C4-BE34-CB5AFBD03E5F}"/>
                </a:ext>
              </a:extLst>
            </p:cNvPr>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016D5E7B-E720-47D8-817A-2F7E706D59D7}"/>
                </a:ext>
              </a:extLst>
            </p:cNvPr>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a:extLst>
              <a:ext uri="{FF2B5EF4-FFF2-40B4-BE49-F238E27FC236}">
                <a16:creationId xmlns:a16="http://schemas.microsoft.com/office/drawing/2014/main" id="{AAABD0CC-E237-43B5-AF33-64A16BECD24D}"/>
              </a:ext>
            </a:extLst>
          </p:cNvPr>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4E20B56-6C71-4B97-B003-38E99A4E7652}"/>
              </a:ext>
            </a:extLst>
          </p:cNvPr>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A3FE943F-41C9-456F-9798-9C511FB22045}"/>
              </a:ext>
            </a:extLst>
          </p:cNvPr>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C45A88-03D0-41EB-9F54-3070BF82C8FC}"/>
              </a:ext>
            </a:extLst>
          </p:cNvPr>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D94808-4B42-4D27-A240-029293172BD1}"/>
              </a:ext>
            </a:extLst>
          </p:cNvPr>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C9482-DEDC-4FA7-B380-EE285D529B14}"/>
              </a:ext>
            </a:extLst>
          </p:cNvPr>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068AEA-DAFF-4572-8040-33EE51E041D0}"/>
              </a:ext>
            </a:extLst>
          </p:cNvPr>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E9C6B0-29BF-42E8-8305-9066AFA36DF4}"/>
              </a:ext>
            </a:extLst>
          </p:cNvPr>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a:extLst>
              <a:ext uri="{FF2B5EF4-FFF2-40B4-BE49-F238E27FC236}">
                <a16:creationId xmlns:a16="http://schemas.microsoft.com/office/drawing/2014/main" id="{D2295824-ADB9-44F4-BDFA-4D5B8F5CF628}"/>
              </a:ext>
            </a:extLst>
          </p:cNvPr>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a:extLst>
              <a:ext uri="{FF2B5EF4-FFF2-40B4-BE49-F238E27FC236}">
                <a16:creationId xmlns:a16="http://schemas.microsoft.com/office/drawing/2014/main" id="{C59366D6-083B-417D-A777-63E6586930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39" name="TextBox 38">
            <a:extLst>
              <a:ext uri="{FF2B5EF4-FFF2-40B4-BE49-F238E27FC236}">
                <a16:creationId xmlns:a16="http://schemas.microsoft.com/office/drawing/2014/main" id="{E946F854-842C-4E59-94B9-BF47B101CA92}"/>
              </a:ext>
            </a:extLst>
          </p:cNvPr>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0" name="TextBox 39">
            <a:extLst>
              <a:ext uri="{FF2B5EF4-FFF2-40B4-BE49-F238E27FC236}">
                <a16:creationId xmlns:a16="http://schemas.microsoft.com/office/drawing/2014/main" id="{8B453B02-6626-49F9-98C7-C1F7698E3692}"/>
              </a:ext>
            </a:extLst>
          </p:cNvPr>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1" name="TextBox 40">
            <a:extLst>
              <a:ext uri="{FF2B5EF4-FFF2-40B4-BE49-F238E27FC236}">
                <a16:creationId xmlns:a16="http://schemas.microsoft.com/office/drawing/2014/main" id="{1D217484-DE59-42D2-AF76-B7B1629F95CE}"/>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2" name="Rectangle 41">
            <a:extLst>
              <a:ext uri="{FF2B5EF4-FFF2-40B4-BE49-F238E27FC236}">
                <a16:creationId xmlns:a16="http://schemas.microsoft.com/office/drawing/2014/main" id="{036721C7-7592-4FF6-9043-00436D0C38B4}"/>
              </a:ext>
            </a:extLst>
          </p:cNvPr>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3" name="Rectangle 42">
            <a:extLst>
              <a:ext uri="{FF2B5EF4-FFF2-40B4-BE49-F238E27FC236}">
                <a16:creationId xmlns:a16="http://schemas.microsoft.com/office/drawing/2014/main" id="{1E8FF81E-1A6B-421A-86C0-1DD3F69C7592}"/>
              </a:ext>
            </a:extLst>
          </p:cNvPr>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4" name="Rectangle 43">
            <a:extLst>
              <a:ext uri="{FF2B5EF4-FFF2-40B4-BE49-F238E27FC236}">
                <a16:creationId xmlns:a16="http://schemas.microsoft.com/office/drawing/2014/main" id="{5EA3090B-43AC-456A-9910-ED82F45E9BD6}"/>
              </a:ext>
            </a:extLst>
          </p:cNvPr>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5" name="Rectangle 44">
            <a:extLst>
              <a:ext uri="{FF2B5EF4-FFF2-40B4-BE49-F238E27FC236}">
                <a16:creationId xmlns:a16="http://schemas.microsoft.com/office/drawing/2014/main" id="{4A3D00A4-854E-4C81-B6FD-A5B765394687}"/>
              </a:ext>
            </a:extLst>
          </p:cNvPr>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6" name="Rectangle 45">
            <a:extLst>
              <a:ext uri="{FF2B5EF4-FFF2-40B4-BE49-F238E27FC236}">
                <a16:creationId xmlns:a16="http://schemas.microsoft.com/office/drawing/2014/main" id="{5E26C982-05DA-4253-8CCF-69FDED34ED8E}"/>
              </a:ext>
            </a:extLst>
          </p:cNvPr>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47" name="Rectangle 46">
            <a:extLst>
              <a:ext uri="{FF2B5EF4-FFF2-40B4-BE49-F238E27FC236}">
                <a16:creationId xmlns:a16="http://schemas.microsoft.com/office/drawing/2014/main" id="{A5660C57-F47B-4B40-8B91-100AE0A7B9C1}"/>
              </a:ext>
            </a:extLst>
          </p:cNvPr>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sp>
        <p:nvSpPr>
          <p:cNvPr id="48" name="TextBox 47">
            <a:extLst>
              <a:ext uri="{FF2B5EF4-FFF2-40B4-BE49-F238E27FC236}">
                <a16:creationId xmlns:a16="http://schemas.microsoft.com/office/drawing/2014/main" id="{3D08FB4D-C25E-453D-84F5-A39EE3ACAD00}"/>
              </a:ext>
            </a:extLst>
          </p:cNvPr>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49" name="Text Placeholder 59">
            <a:extLst>
              <a:ext uri="{FF2B5EF4-FFF2-40B4-BE49-F238E27FC236}">
                <a16:creationId xmlns:a16="http://schemas.microsoft.com/office/drawing/2014/main" id="{204D481D-8575-43CD-B8AA-88A131CAEAE8}"/>
              </a:ext>
            </a:extLst>
          </p:cNvPr>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dirty="0"/>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lvl="0"/>
            <a:endParaRPr lang="en-GB" dirty="0"/>
          </a:p>
        </p:txBody>
      </p:sp>
      <p:sp>
        <p:nvSpPr>
          <p:cNvPr id="50" name="Text Placeholder 59">
            <a:extLst>
              <a:ext uri="{FF2B5EF4-FFF2-40B4-BE49-F238E27FC236}">
                <a16:creationId xmlns:a16="http://schemas.microsoft.com/office/drawing/2014/main" id="{503FCD5B-7CDE-4F01-87DE-1A5B9774DD4D}"/>
              </a:ext>
            </a:extLst>
          </p:cNvPr>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lvl="0"/>
            <a:endParaRPr lang="en-GB" dirty="0"/>
          </a:p>
          <a:p>
            <a:pPr lvl="0"/>
            <a:endParaRPr lang="en-GB" dirty="0"/>
          </a:p>
        </p:txBody>
      </p:sp>
      <p:sp>
        <p:nvSpPr>
          <p:cNvPr id="51" name="Text Placeholder 62">
            <a:extLst>
              <a:ext uri="{FF2B5EF4-FFF2-40B4-BE49-F238E27FC236}">
                <a16:creationId xmlns:a16="http://schemas.microsoft.com/office/drawing/2014/main" id="{F8F97DA1-EF2F-43C2-9E4F-B5A85D1BF2D2}"/>
              </a:ext>
            </a:extLst>
          </p:cNvPr>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dirty="0">
                <a:latin typeface="Franklin Gothic Book" panose="020B0503020102020204" pitchFamily="34" charset="0"/>
              </a:rPr>
              <a:t>NBED</a:t>
            </a:r>
            <a:endParaRPr lang="en-GB" dirty="0"/>
          </a:p>
        </p:txBody>
      </p:sp>
      <p:sp>
        <p:nvSpPr>
          <p:cNvPr id="52" name="Text Placeholder 68">
            <a:extLst>
              <a:ext uri="{FF2B5EF4-FFF2-40B4-BE49-F238E27FC236}">
                <a16:creationId xmlns:a16="http://schemas.microsoft.com/office/drawing/2014/main" id="{AEC95F2C-8DAE-47E4-A200-D97C23C37622}"/>
              </a:ext>
            </a:extLst>
          </p:cNvPr>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geographical footprint.</a:t>
            </a:r>
          </a:p>
        </p:txBody>
      </p:sp>
      <p:sp>
        <p:nvSpPr>
          <p:cNvPr id="53" name="Text Placeholder 68">
            <a:extLst>
              <a:ext uri="{FF2B5EF4-FFF2-40B4-BE49-F238E27FC236}">
                <a16:creationId xmlns:a16="http://schemas.microsoft.com/office/drawing/2014/main" id="{4B30F1A0-4937-483E-958D-1B512FF81975}"/>
              </a:ext>
            </a:extLst>
          </p:cNvPr>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products and functionality.</a:t>
            </a:r>
          </a:p>
        </p:txBody>
      </p:sp>
      <p:sp>
        <p:nvSpPr>
          <p:cNvPr id="54" name="Text Placeholder 68">
            <a:extLst>
              <a:ext uri="{FF2B5EF4-FFF2-40B4-BE49-F238E27FC236}">
                <a16:creationId xmlns:a16="http://schemas.microsoft.com/office/drawing/2014/main" id="{4393FF2C-D8C5-4A22-9CFF-0CAD954B4B85}"/>
              </a:ext>
            </a:extLst>
          </p:cNvPr>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channels to market.</a:t>
            </a:r>
          </a:p>
        </p:txBody>
      </p:sp>
      <p:sp>
        <p:nvSpPr>
          <p:cNvPr id="55" name="Text Placeholder 68">
            <a:extLst>
              <a:ext uri="{FF2B5EF4-FFF2-40B4-BE49-F238E27FC236}">
                <a16:creationId xmlns:a16="http://schemas.microsoft.com/office/drawing/2014/main" id="{FB287283-1B3C-40E7-93F7-580A9B1E01ED}"/>
              </a:ext>
            </a:extLst>
          </p:cNvPr>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dirty="0">
                <a:latin typeface="Franklin Gothic Book" panose="020B0503020102020204" pitchFamily="34" charset="0"/>
              </a:rPr>
              <a:t>NBED three</a:t>
            </a:r>
          </a:p>
          <a:p>
            <a:pPr lvl="0"/>
            <a:r>
              <a:rPr lang="en-GB" sz="900" dirty="0">
                <a:latin typeface="Franklin Gothic Book" panose="020B0503020102020204" pitchFamily="34" charset="0"/>
              </a:rPr>
              <a:t>NBED</a:t>
            </a:r>
          </a:p>
          <a:p>
            <a:pPr lvl="0"/>
            <a:r>
              <a:rPr lang="en-GB" sz="900" dirty="0">
                <a:latin typeface="Franklin Gothic Book" panose="020B0503020102020204" pitchFamily="34" charset="0"/>
              </a:rPr>
              <a:t>NBED</a:t>
            </a:r>
            <a:endParaRPr lang="en-GB" dirty="0"/>
          </a:p>
        </p:txBody>
      </p:sp>
      <p:sp>
        <p:nvSpPr>
          <p:cNvPr id="56" name="Text Placeholder 70">
            <a:extLst>
              <a:ext uri="{FF2B5EF4-FFF2-40B4-BE49-F238E27FC236}">
                <a16:creationId xmlns:a16="http://schemas.microsoft.com/office/drawing/2014/main" id="{9F8EB2A4-848A-4FBE-A706-CF2D01E1338B}"/>
              </a:ext>
            </a:extLst>
          </p:cNvPr>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dirty="0"/>
              <a:t>NBED Describe the company, its products and its target market very briefly in a single active sentence.</a:t>
            </a:r>
          </a:p>
        </p:txBody>
      </p:sp>
      <p:sp>
        <p:nvSpPr>
          <p:cNvPr id="57" name="Text Placeholder 72">
            <a:extLst>
              <a:ext uri="{FF2B5EF4-FFF2-40B4-BE49-F238E27FC236}">
                <a16:creationId xmlns:a16="http://schemas.microsoft.com/office/drawing/2014/main" id="{C20A6786-9E7B-4041-9461-71F25ED9C206}"/>
              </a:ext>
            </a:extLst>
          </p:cNvPr>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dirty="0"/>
              <a:t>NBED City (HQ)</a:t>
            </a:r>
          </a:p>
        </p:txBody>
      </p:sp>
    </p:spTree>
    <p:extLst>
      <p:ext uri="{BB962C8B-B14F-4D97-AF65-F5344CB8AC3E}">
        <p14:creationId xmlns:p14="http://schemas.microsoft.com/office/powerpoint/2010/main" val="2169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59091"/>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5306" y="1360557"/>
            <a:ext cx="4245282"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5306"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817369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 table 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F39F-6EA2-4C1E-8B55-CDD31EBD91F1}"/>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E10057C-E989-44EA-806B-E81529EF4ED7}"/>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7795DA8E-E9B1-4DEC-926C-52C2B469F2FE}"/>
              </a:ext>
            </a:extLst>
          </p:cNvPr>
          <p:cNvSpPr>
            <a:spLocks noGrp="1"/>
          </p:cNvSpPr>
          <p:nvPr>
            <p:ph type="body" sz="quarter" idx="20"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5" name="CaptionR">
            <a:extLst>
              <a:ext uri="{FF2B5EF4-FFF2-40B4-BE49-F238E27FC236}">
                <a16:creationId xmlns:a16="http://schemas.microsoft.com/office/drawing/2014/main" id="{C6B3EE93-25F8-4DE1-8846-45CB6813DA9E}"/>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TableR">
            <a:extLst>
              <a:ext uri="{FF2B5EF4-FFF2-40B4-BE49-F238E27FC236}">
                <a16:creationId xmlns:a16="http://schemas.microsoft.com/office/drawing/2014/main" id="{12B2C241-4579-4E03-8727-8EB3CF0A8FEF}"/>
              </a:ext>
            </a:extLst>
          </p:cNvPr>
          <p:cNvSpPr>
            <a:spLocks noGrp="1"/>
          </p:cNvSpPr>
          <p:nvPr>
            <p:ph type="tbl" sz="quarter" idx="13" hasCustomPrompt="1"/>
          </p:nvPr>
        </p:nvSpPr>
        <p:spPr>
          <a:xfrm>
            <a:off x="5227351"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Tree>
    <p:extLst>
      <p:ext uri="{BB962C8B-B14F-4D97-AF65-F5344CB8AC3E}">
        <p14:creationId xmlns:p14="http://schemas.microsoft.com/office/powerpoint/2010/main" val="4111082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thirds 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506936" y="1359091"/>
            <a:ext cx="2946627"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5306" y="1360557"/>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3998"/>
            <a:ext cx="568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9A0687CE-CED8-4341-971D-4A7513B04028}"/>
              </a:ext>
            </a:extLst>
          </p:cNvPr>
          <p:cNvSpPr>
            <a:spLocks noGrp="1"/>
          </p:cNvSpPr>
          <p:nvPr>
            <p:ph type="body" sz="quarter" idx="19"/>
          </p:nvPr>
        </p:nvSpPr>
        <p:spPr>
          <a:xfrm>
            <a:off x="453600"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454370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5401660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extLst>
              <p:ext uri="{D42A27DB-BD31-4B8C-83A1-F6EECF244321}">
                <p14:modId xmlns:p14="http://schemas.microsoft.com/office/powerpoint/2010/main" val="2297409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2FC4B79E-84F5-4E6E-9271-E05F019A2168}"/>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74113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CED757-D36D-461D-92F0-864C85472D29}"/>
              </a:ext>
            </a:extLst>
          </p:cNvPr>
          <p:cNvPicPr>
            <a:picLocks noChangeAspect="1"/>
          </p:cNvPicPr>
          <p:nvPr userDrawn="1"/>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C1825229-089A-49F9-B984-18BFAA94E4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90D0CE9-DE64-4D2F-8FCC-C23A1F506651}"/>
              </a:ext>
            </a:extLst>
          </p:cNvPr>
          <p:cNvSpPr/>
          <p:nvPr userDrawn="1"/>
        </p:nvSpPr>
        <p:spPr>
          <a:xfrm>
            <a:off x="1078787" y="4251168"/>
            <a:ext cx="8827213" cy="1962045"/>
          </a:xfrm>
          <a:prstGeom prst="rect">
            <a:avLst/>
          </a:prstGeom>
          <a:solidFill>
            <a:srgbClr val="AA182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819AD7E2-D4A3-4384-BD48-A04F5D07C08F}"/>
              </a:ext>
            </a:extLst>
          </p:cNvPr>
          <p:cNvSpPr/>
          <p:nvPr userDrawn="1"/>
        </p:nvSpPr>
        <p:spPr>
          <a:xfrm>
            <a:off x="0" y="4251168"/>
            <a:ext cx="832207" cy="1962045"/>
          </a:xfrm>
          <a:prstGeom prst="rect">
            <a:avLst/>
          </a:prstGeom>
          <a:solidFill>
            <a:srgbClr val="AA182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46693264-CE28-407E-9E90-C944A31EF087}"/>
              </a:ext>
            </a:extLst>
          </p:cNvPr>
          <p:cNvSpPr>
            <a:spLocks noGrp="1"/>
          </p:cNvSpPr>
          <p:nvPr>
            <p:ph type="body" sz="quarter" idx="10" hasCustomPrompt="1"/>
          </p:nvPr>
        </p:nvSpPr>
        <p:spPr>
          <a:xfrm>
            <a:off x="1334622" y="4777967"/>
            <a:ext cx="7893197" cy="715963"/>
          </a:xfrm>
          <a:prstGeom prst="rect">
            <a:avLst/>
          </a:prstGeom>
        </p:spPr>
        <p:txBody>
          <a:bodyPr anchor="ctr"/>
          <a:lstStyle>
            <a:lvl1pPr marL="1400" indent="0">
              <a:buNone/>
              <a:defRPr sz="2800">
                <a:solidFill>
                  <a:schemeClr val="bg1"/>
                </a:solidFill>
              </a:defRPr>
            </a:lvl1pPr>
          </a:lstStyle>
          <a:p>
            <a:pPr lvl="0"/>
            <a:r>
              <a:rPr lang="en-GB" dirty="0"/>
              <a:t>NBED text</a:t>
            </a:r>
          </a:p>
        </p:txBody>
      </p:sp>
    </p:spTree>
    <p:extLst>
      <p:ext uri="{BB962C8B-B14F-4D97-AF65-F5344CB8AC3E}">
        <p14:creationId xmlns:p14="http://schemas.microsoft.com/office/powerpoint/2010/main" val="225748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186E338C-1DD4-4DCE-8211-F0041025B55C}"/>
              </a:ext>
            </a:extLst>
          </p:cNvPr>
          <p:cNvSpPr>
            <a:spLocks noGrp="1"/>
          </p:cNvSpPr>
          <p:nvPr>
            <p:ph type="tbl" sz="quarter" idx="10" hasCustomPrompt="1"/>
          </p:nvPr>
        </p:nvSpPr>
        <p:spPr>
          <a:xfrm>
            <a:off x="2760496" y="1672259"/>
            <a:ext cx="5656263" cy="4320000"/>
          </a:xfrm>
          <a:prstGeom prst="rect">
            <a:avLst/>
          </a:prstGeom>
        </p:spPr>
        <p:txBody>
          <a:bodyPr/>
          <a:lstStyle>
            <a:lvl1pPr marL="1400" marR="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sz="1400" spc="20" baseline="0"/>
            </a:lvl1pPr>
          </a:lstStyle>
          <a:p>
            <a:pPr marL="1400" marR="0" lvl="0" indent="0" algn="l" defTabSz="914400" rtl="0" eaLnBrk="1" fontAlgn="base" latinLnBrk="0" hangingPunct="1">
              <a:lnSpc>
                <a:spcPct val="100000"/>
              </a:lnSpc>
              <a:spcBef>
                <a:spcPct val="0"/>
              </a:spcBef>
              <a:spcAft>
                <a:spcPts val="800"/>
              </a:spcAft>
              <a:buClr>
                <a:schemeClr val="accent2"/>
              </a:buClr>
              <a:buSzTx/>
              <a:buFont typeface="Wingdings" pitchFamily="2" charset="2"/>
              <a:buNone/>
              <a:tabLst/>
              <a:defRPr/>
            </a:pPr>
            <a:r>
              <a:rPr lang="en-GB" dirty="0"/>
              <a:t>Copy the table from the first slide, click on this box and paste it here</a:t>
            </a:r>
          </a:p>
          <a:p>
            <a:endParaRPr lang="en-GB" dirty="0"/>
          </a:p>
        </p:txBody>
      </p:sp>
      <p:graphicFrame>
        <p:nvGraphicFramePr>
          <p:cNvPr id="3" name="Object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2" imgH="354" progId="TCLayout.ActiveDocument.1">
                  <p:embed/>
                </p:oleObj>
              </mc:Choice>
              <mc:Fallback>
                <p:oleObj name="think-cell Slide" r:id="rId4" imgW="352" imgH="35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Object 6" hidden="1">
            <a:extLst>
              <a:ext uri="{FF2B5EF4-FFF2-40B4-BE49-F238E27FC236}">
                <a16:creationId xmlns:a16="http://schemas.microsoft.com/office/drawing/2014/main" id="{6116999E-8C02-452E-A595-C9CF6FB3613A}"/>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2" imgH="354" progId="TCLayout.ActiveDocument.1">
                  <p:embed/>
                </p:oleObj>
              </mc:Choice>
              <mc:Fallback>
                <p:oleObj name="think-cell Slide" r:id="rId6" imgW="352" imgH="354" progId="TCLayout.ActiveDocument.1">
                  <p:embed/>
                  <p:pic>
                    <p:nvPicPr>
                      <p:cNvPr id="7" name="Object 6" hidden="1">
                        <a:extLst>
                          <a:ext uri="{FF2B5EF4-FFF2-40B4-BE49-F238E27FC236}">
                            <a16:creationId xmlns:a16="http://schemas.microsoft.com/office/drawing/2014/main" id="{6116999E-8C02-452E-A595-C9CF6FB3613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Oval 8">
            <a:extLst>
              <a:ext uri="{FF2B5EF4-FFF2-40B4-BE49-F238E27FC236}">
                <a16:creationId xmlns:a16="http://schemas.microsoft.com/office/drawing/2014/main" id="{F55EB2C2-FB29-4140-8C9A-D7D2CE693539}"/>
              </a:ext>
            </a:extLst>
          </p:cNvPr>
          <p:cNvSpPr/>
          <p:nvPr userDrawn="1"/>
        </p:nvSpPr>
        <p:spPr>
          <a:xfrm>
            <a:off x="1044145" y="1158951"/>
            <a:ext cx="1331399" cy="1331399"/>
          </a:xfrm>
          <a:prstGeom prst="ellipse">
            <a:avLst/>
          </a:prstGeom>
          <a:solidFill>
            <a:srgbClr val="AA1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ranklin Gothic Book" panose="020B0503020102020204" pitchFamily="34" charset="0"/>
            </a:endParaRPr>
          </a:p>
        </p:txBody>
      </p:sp>
      <p:grpSp>
        <p:nvGrpSpPr>
          <p:cNvPr id="10" name="Group 9">
            <a:extLst>
              <a:ext uri="{FF2B5EF4-FFF2-40B4-BE49-F238E27FC236}">
                <a16:creationId xmlns:a16="http://schemas.microsoft.com/office/drawing/2014/main" id="{8AF6CFA7-4A9E-4956-BBAE-6B246072272D}"/>
              </a:ext>
            </a:extLst>
          </p:cNvPr>
          <p:cNvGrpSpPr/>
          <p:nvPr userDrawn="1"/>
        </p:nvGrpSpPr>
        <p:grpSpPr>
          <a:xfrm>
            <a:off x="2791636" y="1244275"/>
            <a:ext cx="3788834" cy="114300"/>
            <a:chOff x="2791636" y="1244275"/>
            <a:chExt cx="3788834" cy="114300"/>
          </a:xfrm>
          <a:solidFill>
            <a:schemeClr val="accent1"/>
          </a:solidFill>
        </p:grpSpPr>
        <p:sp>
          <p:nvSpPr>
            <p:cNvPr id="11" name="Oval 10">
              <a:extLst>
                <a:ext uri="{FF2B5EF4-FFF2-40B4-BE49-F238E27FC236}">
                  <a16:creationId xmlns:a16="http://schemas.microsoft.com/office/drawing/2014/main" id="{BA85809C-5E20-42CF-988D-5EC2A6244CDC}"/>
                </a:ext>
              </a:extLst>
            </p:cNvPr>
            <p:cNvSpPr/>
            <p:nvPr/>
          </p:nvSpPr>
          <p:spPr>
            <a:xfrm>
              <a:off x="2791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2" name="Oval 11">
              <a:extLst>
                <a:ext uri="{FF2B5EF4-FFF2-40B4-BE49-F238E27FC236}">
                  <a16:creationId xmlns:a16="http://schemas.microsoft.com/office/drawing/2014/main" id="{FDEE397A-5080-46A5-B89A-28D629EBE123}"/>
                </a:ext>
              </a:extLst>
            </p:cNvPr>
            <p:cNvSpPr/>
            <p:nvPr/>
          </p:nvSpPr>
          <p:spPr>
            <a:xfrm>
              <a:off x="3032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3" name="Oval 12">
              <a:extLst>
                <a:ext uri="{FF2B5EF4-FFF2-40B4-BE49-F238E27FC236}">
                  <a16:creationId xmlns:a16="http://schemas.microsoft.com/office/drawing/2014/main" id="{6CD5F6DA-E862-41FD-8E9A-9B8E5EA605D4}"/>
                </a:ext>
              </a:extLst>
            </p:cNvPr>
            <p:cNvSpPr/>
            <p:nvPr/>
          </p:nvSpPr>
          <p:spPr>
            <a:xfrm>
              <a:off x="32869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E08DAE44-20E3-490A-9877-8F988927136D}"/>
                </a:ext>
              </a:extLst>
            </p:cNvPr>
            <p:cNvSpPr/>
            <p:nvPr/>
          </p:nvSpPr>
          <p:spPr>
            <a:xfrm>
              <a:off x="3524003"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5" name="Oval 14">
              <a:extLst>
                <a:ext uri="{FF2B5EF4-FFF2-40B4-BE49-F238E27FC236}">
                  <a16:creationId xmlns:a16="http://schemas.microsoft.com/office/drawing/2014/main" id="{E6FD752C-4496-4A75-A7CF-2D560513DD7B}"/>
                </a:ext>
              </a:extLst>
            </p:cNvPr>
            <p:cNvSpPr/>
            <p:nvPr/>
          </p:nvSpPr>
          <p:spPr>
            <a:xfrm>
              <a:off x="37695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6" name="Oval 15">
              <a:extLst>
                <a:ext uri="{FF2B5EF4-FFF2-40B4-BE49-F238E27FC236}">
                  <a16:creationId xmlns:a16="http://schemas.microsoft.com/office/drawing/2014/main" id="{B516F00A-6B04-488E-B1FE-6D6CDE3E25A7}"/>
                </a:ext>
              </a:extLst>
            </p:cNvPr>
            <p:cNvSpPr/>
            <p:nvPr/>
          </p:nvSpPr>
          <p:spPr>
            <a:xfrm>
              <a:off x="40150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7" name="Oval 16">
              <a:extLst>
                <a:ext uri="{FF2B5EF4-FFF2-40B4-BE49-F238E27FC236}">
                  <a16:creationId xmlns:a16="http://schemas.microsoft.com/office/drawing/2014/main" id="{927538BF-1F0C-458F-847C-FF5A8434FDF6}"/>
                </a:ext>
              </a:extLst>
            </p:cNvPr>
            <p:cNvSpPr/>
            <p:nvPr/>
          </p:nvSpPr>
          <p:spPr>
            <a:xfrm>
              <a:off x="42563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8" name="Oval 17">
              <a:extLst>
                <a:ext uri="{FF2B5EF4-FFF2-40B4-BE49-F238E27FC236}">
                  <a16:creationId xmlns:a16="http://schemas.microsoft.com/office/drawing/2014/main" id="{40C596A9-83F3-451F-82BC-96F19BDFF1C7}"/>
                </a:ext>
              </a:extLst>
            </p:cNvPr>
            <p:cNvSpPr/>
            <p:nvPr/>
          </p:nvSpPr>
          <p:spPr>
            <a:xfrm>
              <a:off x="44976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19" name="Oval 18">
              <a:extLst>
                <a:ext uri="{FF2B5EF4-FFF2-40B4-BE49-F238E27FC236}">
                  <a16:creationId xmlns:a16="http://schemas.microsoft.com/office/drawing/2014/main" id="{8632D3B7-F0B1-42BF-862D-39914E013DC3}"/>
                </a:ext>
              </a:extLst>
            </p:cNvPr>
            <p:cNvSpPr/>
            <p:nvPr/>
          </p:nvSpPr>
          <p:spPr>
            <a:xfrm>
              <a:off x="4755904"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0" name="Oval 19">
              <a:extLst>
                <a:ext uri="{FF2B5EF4-FFF2-40B4-BE49-F238E27FC236}">
                  <a16:creationId xmlns:a16="http://schemas.microsoft.com/office/drawing/2014/main" id="{BC2F6950-9A14-46CF-917B-3D66920B0A94}"/>
                </a:ext>
              </a:extLst>
            </p:cNvPr>
            <p:cNvSpPr/>
            <p:nvPr/>
          </p:nvSpPr>
          <p:spPr>
            <a:xfrm>
              <a:off x="499254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1" name="Oval 20">
              <a:extLst>
                <a:ext uri="{FF2B5EF4-FFF2-40B4-BE49-F238E27FC236}">
                  <a16:creationId xmlns:a16="http://schemas.microsoft.com/office/drawing/2014/main" id="{8172BB9B-7A0C-4C81-B3C9-E5C17600F8A8}"/>
                </a:ext>
              </a:extLst>
            </p:cNvPr>
            <p:cNvSpPr/>
            <p:nvPr/>
          </p:nvSpPr>
          <p:spPr>
            <a:xfrm>
              <a:off x="5242738"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2" name="Oval 21">
              <a:extLst>
                <a:ext uri="{FF2B5EF4-FFF2-40B4-BE49-F238E27FC236}">
                  <a16:creationId xmlns:a16="http://schemas.microsoft.com/office/drawing/2014/main" id="{4F00A241-2AE8-4F73-BAA6-BF695631A298}"/>
                </a:ext>
              </a:extLst>
            </p:cNvPr>
            <p:cNvSpPr/>
            <p:nvPr/>
          </p:nvSpPr>
          <p:spPr>
            <a:xfrm>
              <a:off x="5488271"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3" name="Oval 22">
              <a:extLst>
                <a:ext uri="{FF2B5EF4-FFF2-40B4-BE49-F238E27FC236}">
                  <a16:creationId xmlns:a16="http://schemas.microsoft.com/office/drawing/2014/main" id="{F4D57CD4-63A0-47F1-BFE6-1B83391BBFCD}"/>
                </a:ext>
              </a:extLst>
            </p:cNvPr>
            <p:cNvSpPr/>
            <p:nvPr/>
          </p:nvSpPr>
          <p:spPr>
            <a:xfrm>
              <a:off x="5725337"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4" name="Oval 23">
              <a:extLst>
                <a:ext uri="{FF2B5EF4-FFF2-40B4-BE49-F238E27FC236}">
                  <a16:creationId xmlns:a16="http://schemas.microsoft.com/office/drawing/2014/main" id="{8EECDE49-64C5-409F-A7A2-CDA8BAB994ED}"/>
                </a:ext>
              </a:extLst>
            </p:cNvPr>
            <p:cNvSpPr/>
            <p:nvPr/>
          </p:nvSpPr>
          <p:spPr>
            <a:xfrm>
              <a:off x="59708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5" name="Oval 24">
              <a:extLst>
                <a:ext uri="{FF2B5EF4-FFF2-40B4-BE49-F238E27FC236}">
                  <a16:creationId xmlns:a16="http://schemas.microsoft.com/office/drawing/2014/main" id="{B0A7FE3C-CFDC-4398-A37B-9E4F0B99910F}"/>
                </a:ext>
              </a:extLst>
            </p:cNvPr>
            <p:cNvSpPr/>
            <p:nvPr/>
          </p:nvSpPr>
          <p:spPr>
            <a:xfrm>
              <a:off x="6220636"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sp>
          <p:nvSpPr>
            <p:cNvPr id="26" name="Oval 25">
              <a:extLst>
                <a:ext uri="{FF2B5EF4-FFF2-40B4-BE49-F238E27FC236}">
                  <a16:creationId xmlns:a16="http://schemas.microsoft.com/office/drawing/2014/main" id="{1FC6D0F2-357F-415F-BFF4-1FF6F6561309}"/>
                </a:ext>
              </a:extLst>
            </p:cNvPr>
            <p:cNvSpPr/>
            <p:nvPr/>
          </p:nvSpPr>
          <p:spPr>
            <a:xfrm>
              <a:off x="6466170" y="1244275"/>
              <a:ext cx="114300" cy="1143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dirty="0"/>
            </a:p>
          </p:txBody>
        </p:sp>
      </p:grpSp>
      <p:sp>
        <p:nvSpPr>
          <p:cNvPr id="27" name="Title">
            <a:extLst>
              <a:ext uri="{FF2B5EF4-FFF2-40B4-BE49-F238E27FC236}">
                <a16:creationId xmlns:a16="http://schemas.microsoft.com/office/drawing/2014/main" id="{6AC7CF9F-37DB-4669-AC61-D930C13EEABE}"/>
              </a:ext>
            </a:extLst>
          </p:cNvPr>
          <p:cNvSpPr txBox="1">
            <a:spLocks noChangeAspect="1"/>
          </p:cNvSpPr>
          <p:nvPr userDrawn="1"/>
        </p:nvSpPr>
        <p:spPr>
          <a:xfrm>
            <a:off x="1038533" y="1405703"/>
            <a:ext cx="1358783" cy="755998"/>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ts val="2500"/>
              </a:lnSpc>
              <a:spcBef>
                <a:spcPts val="0"/>
              </a:spcBef>
              <a:spcAft>
                <a:spcPts val="0"/>
              </a:spcAft>
              <a:buNone/>
              <a:tabLst/>
              <a:defRPr lang="en-GB" sz="1800" b="0" i="0" u="none" strike="noStrike" kern="1200" cap="none" spc="0" baseline="0">
                <a:solidFill>
                  <a:srgbClr val="005FAA"/>
                </a:solidFill>
                <a:uFillTx/>
                <a:latin typeface="Arial" panose="020B0604020202020204" pitchFamily="34" charset="0"/>
                <a:ea typeface="ＭＳ Ｐゴシック"/>
                <a:cs typeface="Arial" panose="020B0604020202020204" pitchFamily="34" charset="0"/>
              </a:defRPr>
            </a:lvl1pPr>
          </a:lstStyle>
          <a:p>
            <a:pPr algn="ctr">
              <a:lnSpc>
                <a:spcPts val="2400"/>
              </a:lnSpc>
            </a:pPr>
            <a:r>
              <a:rPr lang="en-GB" spc="100" dirty="0">
                <a:solidFill>
                  <a:schemeClr val="bg1"/>
                </a:solidFill>
                <a:latin typeface="Franklin Gothic Medium" panose="020B0603020102020204" pitchFamily="34" charset="0"/>
              </a:rPr>
              <a:t>Contents</a:t>
            </a:r>
          </a:p>
        </p:txBody>
      </p:sp>
    </p:spTree>
    <p:extLst>
      <p:ext uri="{BB962C8B-B14F-4D97-AF65-F5344CB8AC3E}">
        <p14:creationId xmlns:p14="http://schemas.microsoft.com/office/powerpoint/2010/main" val="154303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35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09773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Click to 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5A0FD0E-6375-4005-A085-F1046C62AC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831"/>
            <a:ext cx="9884834" cy="6843347"/>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89804"/>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89804"/>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2021.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358166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Text &amp; Heading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Arial" panose="020B06040202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TextPlaceholder3"/>
          <p:cNvSpPr>
            <a:spLocks noGrp="1"/>
          </p:cNvSpPr>
          <p:nvPr>
            <p:ph type="body" sz="quarter" idx="16" hasCustomPrompt="1"/>
          </p:nvPr>
        </p:nvSpPr>
        <p:spPr>
          <a:xfrm>
            <a:off x="452438" y="1368000"/>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4">
            <a:extLst>
              <a:ext uri="{FF2B5EF4-FFF2-40B4-BE49-F238E27FC236}">
                <a16:creationId xmlns:a16="http://schemas.microsoft.com/office/drawing/2014/main" id="{09D0F16E-2C76-4794-B0EB-224D484CE4B0}"/>
              </a:ext>
            </a:extLst>
          </p:cNvPr>
          <p:cNvSpPr>
            <a:spLocks noGrp="1"/>
          </p:cNvSpPr>
          <p:nvPr>
            <p:ph type="body" sz="quarter" idx="22" hasCustomPrompt="1"/>
          </p:nvPr>
        </p:nvSpPr>
        <p:spPr>
          <a:xfrm>
            <a:off x="5205412"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Slide Number Placeholder 4">
            <a:extLst>
              <a:ext uri="{FF2B5EF4-FFF2-40B4-BE49-F238E27FC236}">
                <a16:creationId xmlns:a16="http://schemas.microsoft.com/office/drawing/2014/main" id="{D36FA5EA-5FD8-472E-A81B-65EEC05BAD7A}"/>
              </a:ext>
            </a:extLst>
          </p:cNvPr>
          <p:cNvSpPr>
            <a:spLocks noGrp="1"/>
          </p:cNvSpPr>
          <p:nvPr>
            <p:ph type="sldNum" sz="quarter" idx="4"/>
          </p:nvPr>
        </p:nvSpPr>
        <p:spPr>
          <a:xfrm>
            <a:off x="8860698" y="147600"/>
            <a:ext cx="592866"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0515EF3F-BACD-4323-B8E2-E221CC3CD24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24AA5B79-E9E1-47FF-908A-C516D2CF201A}"/>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69365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15181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dirty="0"/>
              <a:t>Click to add caption</a:t>
            </a:r>
          </a:p>
          <a:p>
            <a:pPr lvl="0"/>
            <a:endParaRPr lang="en-GB" dirty="0"/>
          </a:p>
        </p:txBody>
      </p:sp>
      <p:sp>
        <p:nvSpPr>
          <p:cNvPr id="11" name="ImageC"/>
          <p:cNvSpPr>
            <a:spLocks noGrp="1"/>
          </p:cNvSpPr>
          <p:nvPr>
            <p:ph type="pic" sz="quarter" idx="18" hasCustomPrompt="1"/>
          </p:nvPr>
        </p:nvSpPr>
        <p:spPr>
          <a:xfrm>
            <a:off x="259200" y="1674000"/>
            <a:ext cx="9342000" cy="345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1"/>
          <p:cNvSpPr>
            <a:spLocks noGrp="1"/>
          </p:cNvSpPr>
          <p:nvPr>
            <p:ph type="body" sz="quarter" idx="12" hasCustomPrompt="1"/>
          </p:nvPr>
        </p:nvSpPr>
        <p:spPr>
          <a:xfrm>
            <a:off x="452436" y="5156199"/>
            <a:ext cx="9001127" cy="1044575"/>
          </a:xfrm>
          <a:prstGeom prst="rect">
            <a:avLst/>
          </a:prstGeom>
        </p:spPr>
        <p:txBody>
          <a:bodyPr lIns="0" rIns="0"/>
          <a:lstStyle>
            <a:lvl1pPr marL="0" indent="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453137" y="468000"/>
            <a:ext cx="90004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4531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10916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27045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Tree>
    <p:extLst>
      <p:ext uri="{BB962C8B-B14F-4D97-AF65-F5344CB8AC3E}">
        <p14:creationId xmlns:p14="http://schemas.microsoft.com/office/powerpoint/2010/main" val="35640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thirds 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386068" y="1365441"/>
            <a:ext cx="3067495"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7552" y="1366960"/>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4000"/>
            <a:ext cx="603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 Placeholder 4">
            <a:extLst>
              <a:ext uri="{FF2B5EF4-FFF2-40B4-BE49-F238E27FC236}">
                <a16:creationId xmlns:a16="http://schemas.microsoft.com/office/drawing/2014/main" id="{A105C80A-0D6E-4C15-9DC6-54341055FC0F}"/>
              </a:ext>
            </a:extLst>
          </p:cNvPr>
          <p:cNvSpPr>
            <a:spLocks noGrp="1"/>
          </p:cNvSpPr>
          <p:nvPr>
            <p:ph type="body" sz="quarter" idx="19"/>
          </p:nvPr>
        </p:nvSpPr>
        <p:spPr>
          <a:xfrm>
            <a:off x="45247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p:txBody>
      </p:sp>
      <p:sp>
        <p:nvSpPr>
          <p:cNvPr id="12" name="Slide Number Placeholder 4">
            <a:extLst>
              <a:ext uri="{FF2B5EF4-FFF2-40B4-BE49-F238E27FC236}">
                <a16:creationId xmlns:a16="http://schemas.microsoft.com/office/drawing/2014/main" id="{66250678-A0DB-4D87-A128-815BCB0C1ADE}"/>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A35CC3E1-6DC4-4B1E-B74C-C0F7F3FB1AD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525714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oleObject" Target="../embeddings/oleObject2.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34"/>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9" name="Object 8" hidden="1">
                        <a:extLst>
                          <a:ext uri="{FF2B5EF4-FFF2-40B4-BE49-F238E27FC236}">
                            <a16:creationId xmlns:a16="http://schemas.microsoft.com/office/drawing/2014/main" id="{88653479-6309-4888-90DD-F1A30878ECB8}"/>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1679" y="16200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0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dirty="0">
                <a:latin typeface="+mn-lt"/>
              </a:rPr>
              <a:t>SPTel: </a:t>
            </a:r>
            <a:r>
              <a:rPr lang="en-US" dirty="0">
                <a:latin typeface="+mn-lt"/>
              </a:rPr>
              <a:t>harnessing the power of software-defined networking to automate operations and disrupt the B2B services market</a:t>
            </a:r>
            <a:endParaRPr lang="en-GB" dirty="0">
              <a:latin typeface="+mn-lt"/>
            </a:endParaRP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31" r:id="rId2"/>
    <p:sldLayoutId id="2147483832" r:id="rId3"/>
    <p:sldLayoutId id="2147483833" r:id="rId4"/>
    <p:sldLayoutId id="2147483834" r:id="rId5"/>
    <p:sldLayoutId id="2147483835" r:id="rId6"/>
    <p:sldLayoutId id="2147483836" r:id="rId7"/>
    <p:sldLayoutId id="2147483837" r:id="rId8"/>
    <p:sldLayoutId id="2147483852" r:id="rId9"/>
    <p:sldLayoutId id="2147483838" r:id="rId10"/>
    <p:sldLayoutId id="2147483839" r:id="rId11"/>
    <p:sldLayoutId id="2147483853" r:id="rId12"/>
    <p:sldLayoutId id="2147483840" r:id="rId13"/>
    <p:sldLayoutId id="2147483841" r:id="rId14"/>
    <p:sldLayoutId id="2147483842" r:id="rId15"/>
    <p:sldLayoutId id="2147483843" r:id="rId16"/>
    <p:sldLayoutId id="2147483844" r:id="rId17"/>
    <p:sldLayoutId id="2147483845" r:id="rId18"/>
    <p:sldLayoutId id="2147483848" r:id="rId19"/>
    <p:sldLayoutId id="2147483849" r:id="rId20"/>
    <p:sldLayoutId id="2147483858" r:id="rId21"/>
    <p:sldLayoutId id="2147483859" r:id="rId22"/>
    <p:sldLayoutId id="2147483850" r:id="rId23"/>
    <p:sldLayoutId id="2147483862" r:id="rId24"/>
    <p:sldLayoutId id="2147483854" r:id="rId25"/>
    <p:sldLayoutId id="2147483846" r:id="rId26"/>
    <p:sldLayoutId id="2147483860" r:id="rId27"/>
    <p:sldLayoutId id="2147483861" r:id="rId28"/>
    <p:sldLayoutId id="2147483789" r:id="rId29"/>
    <p:sldLayoutId id="2147483856" r:id="rId30"/>
    <p:sldLayoutId id="2147483857" r:id="rId31"/>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SPTel: </a:t>
            </a:r>
            <a:r>
              <a:rPr lang="en-US" dirty="0">
                <a:latin typeface="+mn-lt"/>
              </a:rPr>
              <a:t>harnessing the power of software-defined networking to automate operations and disrupt the B2B services market</a:t>
            </a:r>
            <a:endParaRPr lang="en-GB" dirty="0">
              <a:latin typeface="+mn-lt"/>
            </a:endParaRP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Anil Rao</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10</a:t>
            </a:fld>
            <a:endParaRPr lang="en-GB" dirty="0"/>
          </a:p>
        </p:txBody>
      </p:sp>
      <p:pic>
        <p:nvPicPr>
          <p:cNvPr id="6" name="Picture 5">
            <a:extLst>
              <a:ext uri="{FF2B5EF4-FFF2-40B4-BE49-F238E27FC236}">
                <a16:creationId xmlns:a16="http://schemas.microsoft.com/office/drawing/2014/main" id="{7DD70993-6DF9-4D88-A3F9-992A5E206F2E}"/>
              </a:ext>
            </a:extLst>
          </p:cNvPr>
          <p:cNvPicPr>
            <a:picLocks noChangeAspect="1"/>
          </p:cNvPicPr>
          <p:nvPr/>
        </p:nvPicPr>
        <p:blipFill>
          <a:blip r:embed="rId2"/>
          <a:stretch>
            <a:fillRect/>
          </a:stretch>
        </p:blipFill>
        <p:spPr>
          <a:xfrm>
            <a:off x="456810" y="889341"/>
            <a:ext cx="8992379" cy="5901439"/>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20F2-30B5-434B-AF72-A219355C909F}"/>
              </a:ext>
            </a:extLst>
          </p:cNvPr>
          <p:cNvSpPr>
            <a:spLocks noGrp="1"/>
          </p:cNvSpPr>
          <p:nvPr>
            <p:ph type="title"/>
          </p:nvPr>
        </p:nvSpPr>
        <p:spPr/>
        <p:txBody>
          <a:bodyPr/>
          <a:lstStyle/>
          <a:p>
            <a:r>
              <a:rPr lang="en-GB" dirty="0"/>
              <a:t>Consulting from Analysys Mason</a:t>
            </a:r>
          </a:p>
        </p:txBody>
      </p:sp>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11</a:t>
            </a:fld>
            <a:endParaRPr lang="en-GB" dirty="0"/>
          </a:p>
        </p:txBody>
      </p:sp>
      <p:pic>
        <p:nvPicPr>
          <p:cNvPr id="6" name="Picture 5">
            <a:extLst>
              <a:ext uri="{FF2B5EF4-FFF2-40B4-BE49-F238E27FC236}">
                <a16:creationId xmlns:a16="http://schemas.microsoft.com/office/drawing/2014/main" id="{AB5F1063-2AF4-45B6-9F3D-392C79B5D053}"/>
              </a:ext>
            </a:extLst>
          </p:cNvPr>
          <p:cNvPicPr>
            <a:picLocks noChangeAspect="1"/>
          </p:cNvPicPr>
          <p:nvPr/>
        </p:nvPicPr>
        <p:blipFill>
          <a:blip r:embed="rId2"/>
          <a:stretch>
            <a:fillRect/>
          </a:stretch>
        </p:blipFill>
        <p:spPr>
          <a:xfrm>
            <a:off x="465519" y="896227"/>
            <a:ext cx="8992379" cy="5499069"/>
          </a:xfrm>
          <a:prstGeom prst="rect">
            <a:avLst/>
          </a:prstGeom>
        </p:spPr>
      </p:pic>
    </p:spTree>
    <p:extLst>
      <p:ext uri="{BB962C8B-B14F-4D97-AF65-F5344CB8AC3E}">
        <p14:creationId xmlns:p14="http://schemas.microsoft.com/office/powerpoint/2010/main" val="35313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JANUARY 2021</a:t>
            </a:r>
          </a:p>
        </p:txBody>
      </p:sp>
    </p:spTree>
    <p:extLst>
      <p:ext uri="{BB962C8B-B14F-4D97-AF65-F5344CB8AC3E}">
        <p14:creationId xmlns:p14="http://schemas.microsoft.com/office/powerpoint/2010/main" val="59434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75D6-9773-4AC0-9C38-15DA522478E0}"/>
              </a:ext>
            </a:extLst>
          </p:cNvPr>
          <p:cNvSpPr>
            <a:spLocks noGrp="1"/>
          </p:cNvSpPr>
          <p:nvPr>
            <p:ph type="title"/>
          </p:nvPr>
        </p:nvSpPr>
        <p:spPr/>
        <p:txBody>
          <a:bodyPr/>
          <a:lstStyle/>
          <a:p>
            <a:r>
              <a:rPr lang="en-GB" altLang="en-US" dirty="0">
                <a:ea typeface="ＭＳ Ｐゴシック" panose="020B0600070205080204" pitchFamily="34" charset="-128"/>
              </a:rPr>
              <a:t>SPTel B2B vision and strategy overview</a:t>
            </a:r>
            <a:endParaRPr lang="en-GB" dirty="0"/>
          </a:p>
        </p:txBody>
      </p:sp>
      <p:sp>
        <p:nvSpPr>
          <p:cNvPr id="8" name="Rectangle: Rounded Corners 7">
            <a:extLst>
              <a:ext uri="{FF2B5EF4-FFF2-40B4-BE49-F238E27FC236}">
                <a16:creationId xmlns:a16="http://schemas.microsoft.com/office/drawing/2014/main" id="{F9DD2C1B-F616-44FE-9223-20480F95578F}"/>
              </a:ext>
            </a:extLst>
          </p:cNvPr>
          <p:cNvSpPr/>
          <p:nvPr/>
        </p:nvSpPr>
        <p:spPr>
          <a:xfrm>
            <a:off x="3587136" y="1452800"/>
            <a:ext cx="2729138" cy="216000"/>
          </a:xfrm>
          <a:prstGeom prst="roundRect">
            <a:avLst>
              <a:gd name="adj" fmla="val 50000"/>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FOCUS OF THIS EFFORT</a:t>
            </a:r>
          </a:p>
        </p:txBody>
      </p:sp>
      <p:sp>
        <p:nvSpPr>
          <p:cNvPr id="9" name="Rectangle: Rounded Corners 8">
            <a:extLst>
              <a:ext uri="{FF2B5EF4-FFF2-40B4-BE49-F238E27FC236}">
                <a16:creationId xmlns:a16="http://schemas.microsoft.com/office/drawing/2014/main" id="{AD0B16B9-C334-400A-B022-3ECB6CBBBD51}"/>
              </a:ext>
            </a:extLst>
          </p:cNvPr>
          <p:cNvSpPr/>
          <p:nvPr/>
        </p:nvSpPr>
        <p:spPr>
          <a:xfrm>
            <a:off x="6712629" y="1452800"/>
            <a:ext cx="2729138" cy="216000"/>
          </a:xfrm>
          <a:prstGeom prst="roundRect">
            <a:avLst>
              <a:gd name="adj" fmla="val 50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PROJECT APPROACH</a:t>
            </a:r>
          </a:p>
        </p:txBody>
      </p:sp>
      <p:sp>
        <p:nvSpPr>
          <p:cNvPr id="10" name="Rectangle: Rounded Corners 9">
            <a:extLst>
              <a:ext uri="{FF2B5EF4-FFF2-40B4-BE49-F238E27FC236}">
                <a16:creationId xmlns:a16="http://schemas.microsoft.com/office/drawing/2014/main" id="{3FC0B6B9-D405-4BBC-A23A-D65887DD722F}"/>
              </a:ext>
            </a:extLst>
          </p:cNvPr>
          <p:cNvSpPr/>
          <p:nvPr/>
        </p:nvSpPr>
        <p:spPr>
          <a:xfrm>
            <a:off x="473011" y="1452005"/>
            <a:ext cx="2729138" cy="216000"/>
          </a:xfrm>
          <a:prstGeom prst="roundRect">
            <a:avLst>
              <a:gd name="adj" fmla="val 50000"/>
            </a:avLst>
          </a:prstGeom>
          <a:solidFill>
            <a:srgbClr val="61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STATE OF THE BUSINESS</a:t>
            </a:r>
            <a:endParaRPr lang="en-GB" sz="1200" b="1" spc="20" baseline="30000" dirty="0"/>
          </a:p>
        </p:txBody>
      </p:sp>
      <p:sp>
        <p:nvSpPr>
          <p:cNvPr id="11" name="Rectangle: Rounded Corners 10">
            <a:extLst>
              <a:ext uri="{FF2B5EF4-FFF2-40B4-BE49-F238E27FC236}">
                <a16:creationId xmlns:a16="http://schemas.microsoft.com/office/drawing/2014/main" id="{8BE221AD-294B-47DF-A52A-D54E00D45F5A}"/>
              </a:ext>
            </a:extLst>
          </p:cNvPr>
          <p:cNvSpPr/>
          <p:nvPr/>
        </p:nvSpPr>
        <p:spPr>
          <a:xfrm>
            <a:off x="3587136" y="3302462"/>
            <a:ext cx="2729138" cy="288000"/>
          </a:xfrm>
          <a:prstGeom prst="roundRect">
            <a:avLst>
              <a:gd name="adj" fmla="val 50000"/>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pc="20" dirty="0"/>
              <a:t>STRATEGY</a:t>
            </a:r>
          </a:p>
        </p:txBody>
      </p:sp>
      <p:sp>
        <p:nvSpPr>
          <p:cNvPr id="12" name="Rectangle: Rounded Corners 11">
            <a:extLst>
              <a:ext uri="{FF2B5EF4-FFF2-40B4-BE49-F238E27FC236}">
                <a16:creationId xmlns:a16="http://schemas.microsoft.com/office/drawing/2014/main" id="{6A871306-7843-4955-AE2E-EF1AFE947558}"/>
              </a:ext>
            </a:extLst>
          </p:cNvPr>
          <p:cNvSpPr/>
          <p:nvPr/>
        </p:nvSpPr>
        <p:spPr>
          <a:xfrm>
            <a:off x="6712629" y="3302462"/>
            <a:ext cx="2729138" cy="288000"/>
          </a:xfrm>
          <a:prstGeom prst="roundRect">
            <a:avLst>
              <a:gd name="adj" fmla="val 50000"/>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pc="20" dirty="0"/>
              <a:t>ANALYSIS</a:t>
            </a:r>
          </a:p>
        </p:txBody>
      </p:sp>
      <p:sp>
        <p:nvSpPr>
          <p:cNvPr id="13" name="Rectangle: Rounded Corners 12">
            <a:extLst>
              <a:ext uri="{FF2B5EF4-FFF2-40B4-BE49-F238E27FC236}">
                <a16:creationId xmlns:a16="http://schemas.microsoft.com/office/drawing/2014/main" id="{3447C952-25CB-404A-B5BF-EEC2D727CDFC}"/>
              </a:ext>
            </a:extLst>
          </p:cNvPr>
          <p:cNvSpPr/>
          <p:nvPr/>
        </p:nvSpPr>
        <p:spPr>
          <a:xfrm>
            <a:off x="473011" y="3301667"/>
            <a:ext cx="2729138" cy="288000"/>
          </a:xfrm>
          <a:prstGeom prst="roundRect">
            <a:avLst>
              <a:gd name="adj" fmla="val 50000"/>
            </a:avLst>
          </a:prstGeom>
          <a:solidFill>
            <a:srgbClr val="61C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spc="20" dirty="0"/>
              <a:t>BUSINESS DRIVERS</a:t>
            </a:r>
          </a:p>
        </p:txBody>
      </p:sp>
      <p:sp>
        <p:nvSpPr>
          <p:cNvPr id="14" name="TextBox 13">
            <a:extLst>
              <a:ext uri="{FF2B5EF4-FFF2-40B4-BE49-F238E27FC236}">
                <a16:creationId xmlns:a16="http://schemas.microsoft.com/office/drawing/2014/main" id="{551EC1CA-0338-4DA5-B5C6-6208CEDF5A99}"/>
              </a:ext>
            </a:extLst>
          </p:cNvPr>
          <p:cNvSpPr txBox="1"/>
          <p:nvPr/>
        </p:nvSpPr>
        <p:spPr>
          <a:xfrm>
            <a:off x="465816" y="2713259"/>
            <a:ext cx="907282" cy="400110"/>
          </a:xfrm>
          <a:prstGeom prst="rect">
            <a:avLst/>
          </a:prstGeom>
          <a:noFill/>
        </p:spPr>
        <p:txBody>
          <a:bodyPr wrap="square" lIns="36000" rIns="36000" rtlCol="0">
            <a:spAutoFit/>
          </a:bodyPr>
          <a:lstStyle/>
          <a:p>
            <a:pPr algn="ctr"/>
            <a:r>
              <a:rPr lang="en-GB" sz="1000" dirty="0">
                <a:solidFill>
                  <a:srgbClr val="009B3A"/>
                </a:solidFill>
                <a:latin typeface="+mn-lt"/>
              </a:rPr>
              <a:t>Formation of joint venture</a:t>
            </a:r>
          </a:p>
        </p:txBody>
      </p:sp>
      <p:sp>
        <p:nvSpPr>
          <p:cNvPr id="15" name="TextBox 14">
            <a:extLst>
              <a:ext uri="{FF2B5EF4-FFF2-40B4-BE49-F238E27FC236}">
                <a16:creationId xmlns:a16="http://schemas.microsoft.com/office/drawing/2014/main" id="{D36D9365-A8E2-4BB8-A7A5-8433E34E8879}"/>
              </a:ext>
            </a:extLst>
          </p:cNvPr>
          <p:cNvSpPr txBox="1"/>
          <p:nvPr/>
        </p:nvSpPr>
        <p:spPr>
          <a:xfrm>
            <a:off x="1371301" y="2713259"/>
            <a:ext cx="907282" cy="553998"/>
          </a:xfrm>
          <a:prstGeom prst="rect">
            <a:avLst/>
          </a:prstGeom>
          <a:noFill/>
        </p:spPr>
        <p:txBody>
          <a:bodyPr wrap="square" lIns="36000" rIns="36000" rtlCol="0">
            <a:spAutoFit/>
          </a:bodyPr>
          <a:lstStyle/>
          <a:p>
            <a:pPr algn="ctr"/>
            <a:r>
              <a:rPr lang="en-GB" sz="1000" dirty="0">
                <a:solidFill>
                  <a:srgbClr val="009B3A"/>
                </a:solidFill>
                <a:latin typeface="+mn-lt"/>
              </a:rPr>
              <a:t>Separate fibre paths for key business areas</a:t>
            </a:r>
          </a:p>
        </p:txBody>
      </p:sp>
      <p:sp>
        <p:nvSpPr>
          <p:cNvPr id="16" name="TextBox 15">
            <a:extLst>
              <a:ext uri="{FF2B5EF4-FFF2-40B4-BE49-F238E27FC236}">
                <a16:creationId xmlns:a16="http://schemas.microsoft.com/office/drawing/2014/main" id="{A060D319-FF3C-4192-BA0C-A9847AB9E183}"/>
              </a:ext>
            </a:extLst>
          </p:cNvPr>
          <p:cNvSpPr txBox="1"/>
          <p:nvPr/>
        </p:nvSpPr>
        <p:spPr>
          <a:xfrm>
            <a:off x="2278583" y="2713259"/>
            <a:ext cx="907282" cy="553998"/>
          </a:xfrm>
          <a:prstGeom prst="rect">
            <a:avLst/>
          </a:prstGeom>
          <a:noFill/>
        </p:spPr>
        <p:txBody>
          <a:bodyPr wrap="square" lIns="36000" rIns="36000" rtlCol="0">
            <a:spAutoFit/>
          </a:bodyPr>
          <a:lstStyle/>
          <a:p>
            <a:pPr algn="ctr"/>
            <a:r>
              <a:rPr lang="en-GB" sz="1000" dirty="0">
                <a:solidFill>
                  <a:srgbClr val="009B3A"/>
                </a:solidFill>
                <a:latin typeface="+mn-lt"/>
              </a:rPr>
              <a:t>Using NaaS-type digital services</a:t>
            </a:r>
          </a:p>
        </p:txBody>
      </p:sp>
      <p:sp>
        <p:nvSpPr>
          <p:cNvPr id="17" name="TextBox 16">
            <a:extLst>
              <a:ext uri="{FF2B5EF4-FFF2-40B4-BE49-F238E27FC236}">
                <a16:creationId xmlns:a16="http://schemas.microsoft.com/office/drawing/2014/main" id="{79CCBDF2-5B87-4933-9594-641219BFA96F}"/>
              </a:ext>
            </a:extLst>
          </p:cNvPr>
          <p:cNvSpPr txBox="1"/>
          <p:nvPr/>
        </p:nvSpPr>
        <p:spPr>
          <a:xfrm>
            <a:off x="3588045" y="2713259"/>
            <a:ext cx="907282" cy="553998"/>
          </a:xfrm>
          <a:prstGeom prst="rect">
            <a:avLst/>
          </a:prstGeom>
          <a:noFill/>
        </p:spPr>
        <p:txBody>
          <a:bodyPr wrap="square" lIns="36000" rIns="36000" rtlCol="0">
            <a:spAutoFit/>
          </a:bodyPr>
          <a:lstStyle/>
          <a:p>
            <a:pPr algn="ctr"/>
            <a:r>
              <a:rPr lang="en-GB" sz="1000" dirty="0">
                <a:solidFill>
                  <a:srgbClr val="FF7900"/>
                </a:solidFill>
                <a:latin typeface="+mn-lt"/>
              </a:rPr>
              <a:t>End-to-end network latency</a:t>
            </a:r>
          </a:p>
        </p:txBody>
      </p:sp>
      <p:sp>
        <p:nvSpPr>
          <p:cNvPr id="18" name="TextBox 17">
            <a:extLst>
              <a:ext uri="{FF2B5EF4-FFF2-40B4-BE49-F238E27FC236}">
                <a16:creationId xmlns:a16="http://schemas.microsoft.com/office/drawing/2014/main" id="{9A33D097-C697-4287-8FAE-332D91D91B65}"/>
              </a:ext>
            </a:extLst>
          </p:cNvPr>
          <p:cNvSpPr txBox="1"/>
          <p:nvPr/>
        </p:nvSpPr>
        <p:spPr>
          <a:xfrm>
            <a:off x="4503382" y="2713259"/>
            <a:ext cx="907282" cy="553998"/>
          </a:xfrm>
          <a:prstGeom prst="rect">
            <a:avLst/>
          </a:prstGeom>
          <a:noFill/>
        </p:spPr>
        <p:txBody>
          <a:bodyPr wrap="square" lIns="36000" rIns="36000" rtlCol="0">
            <a:spAutoFit/>
          </a:bodyPr>
          <a:lstStyle/>
          <a:p>
            <a:pPr algn="ctr"/>
            <a:r>
              <a:rPr lang="en-GB" sz="1000" dirty="0">
                <a:solidFill>
                  <a:srgbClr val="FF7900"/>
                </a:solidFill>
                <a:latin typeface="+mn-lt"/>
              </a:rPr>
              <a:t>To shift most revenue to digital services</a:t>
            </a:r>
          </a:p>
        </p:txBody>
      </p:sp>
      <p:sp>
        <p:nvSpPr>
          <p:cNvPr id="19" name="TextBox 18">
            <a:extLst>
              <a:ext uri="{FF2B5EF4-FFF2-40B4-BE49-F238E27FC236}">
                <a16:creationId xmlns:a16="http://schemas.microsoft.com/office/drawing/2014/main" id="{278B56C3-A7B1-4837-8F02-06AB7B9C7DB9}"/>
              </a:ext>
            </a:extLst>
          </p:cNvPr>
          <p:cNvSpPr txBox="1"/>
          <p:nvPr/>
        </p:nvSpPr>
        <p:spPr>
          <a:xfrm>
            <a:off x="5403878" y="2713259"/>
            <a:ext cx="907282" cy="553998"/>
          </a:xfrm>
          <a:prstGeom prst="rect">
            <a:avLst/>
          </a:prstGeom>
          <a:noFill/>
        </p:spPr>
        <p:txBody>
          <a:bodyPr wrap="square" lIns="36000" rIns="36000" rtlCol="0">
            <a:spAutoFit/>
          </a:bodyPr>
          <a:lstStyle/>
          <a:p>
            <a:pPr algn="ctr"/>
            <a:r>
              <a:rPr lang="en-GB" sz="1000" dirty="0">
                <a:solidFill>
                  <a:srgbClr val="FF7900"/>
                </a:solidFill>
                <a:latin typeface="+mn-lt"/>
              </a:rPr>
              <a:t>Efficiency through automation</a:t>
            </a:r>
          </a:p>
        </p:txBody>
      </p:sp>
      <p:sp>
        <p:nvSpPr>
          <p:cNvPr id="20" name="TextBox 19">
            <a:extLst>
              <a:ext uri="{FF2B5EF4-FFF2-40B4-BE49-F238E27FC236}">
                <a16:creationId xmlns:a16="http://schemas.microsoft.com/office/drawing/2014/main" id="{5FB0A3BB-FCA2-4321-BBFE-67D52F4D6A8F}"/>
              </a:ext>
            </a:extLst>
          </p:cNvPr>
          <p:cNvSpPr txBox="1"/>
          <p:nvPr/>
        </p:nvSpPr>
        <p:spPr>
          <a:xfrm>
            <a:off x="6747668" y="2713259"/>
            <a:ext cx="907282" cy="553998"/>
          </a:xfrm>
          <a:prstGeom prst="rect">
            <a:avLst/>
          </a:prstGeom>
          <a:noFill/>
        </p:spPr>
        <p:txBody>
          <a:bodyPr wrap="square" lIns="36000" rIns="36000" rtlCol="0">
            <a:spAutoFit/>
          </a:bodyPr>
          <a:lstStyle/>
          <a:p>
            <a:pPr algn="ctr"/>
            <a:r>
              <a:rPr lang="en-GB" sz="1000" dirty="0">
                <a:solidFill>
                  <a:srgbClr val="0067B1"/>
                </a:solidFill>
                <a:latin typeface="+mn-lt"/>
              </a:rPr>
              <a:t>Zero-touch fulfilment and assurance</a:t>
            </a:r>
          </a:p>
        </p:txBody>
      </p:sp>
      <p:sp>
        <p:nvSpPr>
          <p:cNvPr id="21" name="TextBox 20">
            <a:extLst>
              <a:ext uri="{FF2B5EF4-FFF2-40B4-BE49-F238E27FC236}">
                <a16:creationId xmlns:a16="http://schemas.microsoft.com/office/drawing/2014/main" id="{24FF000C-389D-4361-8392-23F379945873}"/>
              </a:ext>
            </a:extLst>
          </p:cNvPr>
          <p:cNvSpPr txBox="1"/>
          <p:nvPr/>
        </p:nvSpPr>
        <p:spPr>
          <a:xfrm>
            <a:off x="7630584" y="2713259"/>
            <a:ext cx="907282" cy="553998"/>
          </a:xfrm>
          <a:prstGeom prst="rect">
            <a:avLst/>
          </a:prstGeom>
          <a:noFill/>
        </p:spPr>
        <p:txBody>
          <a:bodyPr wrap="square" lIns="36000" rIns="36000" rtlCol="0">
            <a:spAutoFit/>
          </a:bodyPr>
          <a:lstStyle/>
          <a:p>
            <a:pPr algn="ctr"/>
            <a:r>
              <a:rPr lang="en-GB" sz="1000" dirty="0">
                <a:solidFill>
                  <a:srgbClr val="0067B1"/>
                </a:solidFill>
                <a:latin typeface="+mn-lt"/>
              </a:rPr>
              <a:t>Standards-based interfaces</a:t>
            </a:r>
          </a:p>
        </p:txBody>
      </p:sp>
      <p:sp>
        <p:nvSpPr>
          <p:cNvPr id="22" name="TextBox 21">
            <a:extLst>
              <a:ext uri="{FF2B5EF4-FFF2-40B4-BE49-F238E27FC236}">
                <a16:creationId xmlns:a16="http://schemas.microsoft.com/office/drawing/2014/main" id="{5F8B0958-B798-4D49-A94E-F98FF3668F86}"/>
              </a:ext>
            </a:extLst>
          </p:cNvPr>
          <p:cNvSpPr txBox="1"/>
          <p:nvPr/>
        </p:nvSpPr>
        <p:spPr>
          <a:xfrm>
            <a:off x="8506334" y="2713259"/>
            <a:ext cx="907282" cy="400110"/>
          </a:xfrm>
          <a:prstGeom prst="rect">
            <a:avLst/>
          </a:prstGeom>
          <a:noFill/>
        </p:spPr>
        <p:txBody>
          <a:bodyPr wrap="square" lIns="36000" rIns="36000" rtlCol="0">
            <a:spAutoFit/>
          </a:bodyPr>
          <a:lstStyle/>
          <a:p>
            <a:pPr algn="ctr"/>
            <a:r>
              <a:rPr lang="en-GB" sz="1000" dirty="0">
                <a:solidFill>
                  <a:srgbClr val="0067B1"/>
                </a:solidFill>
                <a:latin typeface="+mn-lt"/>
              </a:rPr>
              <a:t>OSS vendor (Nokia)</a:t>
            </a:r>
          </a:p>
        </p:txBody>
      </p:sp>
      <p:sp>
        <p:nvSpPr>
          <p:cNvPr id="23" name="TextBox 22">
            <a:extLst>
              <a:ext uri="{FF2B5EF4-FFF2-40B4-BE49-F238E27FC236}">
                <a16:creationId xmlns:a16="http://schemas.microsoft.com/office/drawing/2014/main" id="{D8391CEB-401D-4797-B7DC-CE873B3E5C18}"/>
              </a:ext>
            </a:extLst>
          </p:cNvPr>
          <p:cNvSpPr txBox="1"/>
          <p:nvPr/>
        </p:nvSpPr>
        <p:spPr>
          <a:xfrm>
            <a:off x="460375" y="3596938"/>
            <a:ext cx="2725490" cy="1528624"/>
          </a:xfrm>
          <a:prstGeom prst="rect">
            <a:avLst/>
          </a:prstGeom>
          <a:noFill/>
        </p:spPr>
        <p:txBody>
          <a:bodyPr wrap="square" rIns="72000" rtlCol="0">
            <a:spAutoFit/>
          </a:bodyPr>
          <a:lstStyle/>
          <a:p>
            <a:pPr marL="171450" indent="-171450">
              <a:spcAft>
                <a:spcPts val="800"/>
              </a:spcAft>
              <a:buClr>
                <a:srgbClr val="61C250"/>
              </a:buClr>
              <a:buSzPct val="100000"/>
              <a:buFont typeface="Wingdings" panose="05000000000000000000" pitchFamily="2" charset="2"/>
              <a:buChar char="§"/>
            </a:pPr>
            <a:r>
              <a:rPr lang="en-US" sz="1000" dirty="0">
                <a:latin typeface="+mn-lt"/>
              </a:rPr>
              <a:t>Disrupt the market in Singapore with flexible digital network services delivered through customer self-service channels.</a:t>
            </a:r>
          </a:p>
          <a:p>
            <a:pPr marL="171450" indent="-171450">
              <a:spcAft>
                <a:spcPts val="800"/>
              </a:spcAft>
              <a:buClr>
                <a:srgbClr val="61C250"/>
              </a:buClr>
              <a:buSzPct val="100000"/>
              <a:buFont typeface="Wingdings" panose="05000000000000000000" pitchFamily="2" charset="2"/>
              <a:buChar char="§"/>
            </a:pPr>
            <a:r>
              <a:rPr lang="en-US" sz="1000" dirty="0">
                <a:latin typeface="+mn-lt"/>
              </a:rPr>
              <a:t>Improve the TCO for enterprises through on-demand resource allocation.</a:t>
            </a:r>
          </a:p>
          <a:p>
            <a:pPr marL="171450" indent="-171450">
              <a:spcAft>
                <a:spcPts val="800"/>
              </a:spcAft>
              <a:buClr>
                <a:srgbClr val="61C250"/>
              </a:buClr>
              <a:buSzPct val="100000"/>
              <a:buFont typeface="Wingdings" panose="05000000000000000000" pitchFamily="2" charset="2"/>
              <a:buChar char="§"/>
            </a:pPr>
            <a:r>
              <a:rPr lang="en-US" sz="1000" dirty="0">
                <a:latin typeface="+mn-lt"/>
              </a:rPr>
              <a:t>Differentiate against competition with a  scalable network providing IoTaaS, cyber security and edge computing.</a:t>
            </a:r>
          </a:p>
        </p:txBody>
      </p:sp>
      <p:sp>
        <p:nvSpPr>
          <p:cNvPr id="24" name="Rectangle: Rounded Corners 23">
            <a:extLst>
              <a:ext uri="{FF2B5EF4-FFF2-40B4-BE49-F238E27FC236}">
                <a16:creationId xmlns:a16="http://schemas.microsoft.com/office/drawing/2014/main" id="{167C8366-8181-4BB8-B663-65C64DF3AE3B}"/>
              </a:ext>
            </a:extLst>
          </p:cNvPr>
          <p:cNvSpPr/>
          <p:nvPr/>
        </p:nvSpPr>
        <p:spPr>
          <a:xfrm>
            <a:off x="481592" y="5319441"/>
            <a:ext cx="8944405" cy="706388"/>
          </a:xfrm>
          <a:prstGeom prst="roundRect">
            <a:avLst>
              <a:gd name="adj" fmla="val 39399"/>
            </a:avLst>
          </a:prstGeom>
          <a:solidFill>
            <a:schemeClr val="bg1">
              <a:lumMod val="50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Ins="108000" bIns="468000" rtlCol="0" anchor="ctr"/>
          <a:lstStyle/>
          <a:p>
            <a:pPr algn="ctr"/>
            <a:r>
              <a:rPr lang="en-GB" sz="1600" dirty="0">
                <a:solidFill>
                  <a:srgbClr val="FFFF00"/>
                </a:solidFill>
                <a:latin typeface="+mj-lt"/>
              </a:rPr>
              <a:t>BENEFITS</a:t>
            </a:r>
          </a:p>
        </p:txBody>
      </p:sp>
      <p:sp>
        <p:nvSpPr>
          <p:cNvPr id="25" name="TextBox 24">
            <a:extLst>
              <a:ext uri="{FF2B5EF4-FFF2-40B4-BE49-F238E27FC236}">
                <a16:creationId xmlns:a16="http://schemas.microsoft.com/office/drawing/2014/main" id="{8FB2F7CD-581A-4321-A832-98100166E679}"/>
              </a:ext>
            </a:extLst>
          </p:cNvPr>
          <p:cNvSpPr txBox="1"/>
          <p:nvPr/>
        </p:nvSpPr>
        <p:spPr>
          <a:xfrm>
            <a:off x="6501539" y="5607121"/>
            <a:ext cx="2924458" cy="400110"/>
          </a:xfrm>
          <a:prstGeom prst="rect">
            <a:avLst/>
          </a:prstGeom>
          <a:noFill/>
        </p:spPr>
        <p:txBody>
          <a:bodyPr wrap="square" lIns="36000" rIns="36000" rtlCol="0">
            <a:spAutoFit/>
          </a:bodyPr>
          <a:lstStyle/>
          <a:p>
            <a:pPr algn="ctr">
              <a:spcAft>
                <a:spcPts val="600"/>
              </a:spcAft>
            </a:pPr>
            <a:r>
              <a:rPr lang="en-GB" sz="1000" dirty="0">
                <a:solidFill>
                  <a:schemeClr val="bg1"/>
                </a:solidFill>
                <a:latin typeface="Franklin Gothic Book" panose="020B0503020102020204" pitchFamily="34" charset="0"/>
              </a:rPr>
              <a:t>Performance and cost optimisation with dynamic resource allocation and a transparent dashboard </a:t>
            </a:r>
          </a:p>
        </p:txBody>
      </p:sp>
      <p:pic>
        <p:nvPicPr>
          <p:cNvPr id="26" name="Picture 25">
            <a:extLst>
              <a:ext uri="{FF2B5EF4-FFF2-40B4-BE49-F238E27FC236}">
                <a16:creationId xmlns:a16="http://schemas.microsoft.com/office/drawing/2014/main" id="{CE18730E-8930-444D-816E-39100601A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176470" y="5351648"/>
            <a:ext cx="234696" cy="255473"/>
          </a:xfrm>
          <a:prstGeom prst="rect">
            <a:avLst/>
          </a:prstGeom>
        </p:spPr>
      </p:pic>
      <p:sp>
        <p:nvSpPr>
          <p:cNvPr id="27" name="TextBox 26">
            <a:extLst>
              <a:ext uri="{FF2B5EF4-FFF2-40B4-BE49-F238E27FC236}">
                <a16:creationId xmlns:a16="http://schemas.microsoft.com/office/drawing/2014/main" id="{277C3511-7D50-4E2A-9EAE-22A6D00FC358}"/>
              </a:ext>
            </a:extLst>
          </p:cNvPr>
          <p:cNvSpPr txBox="1"/>
          <p:nvPr/>
        </p:nvSpPr>
        <p:spPr>
          <a:xfrm>
            <a:off x="3546473" y="3596938"/>
            <a:ext cx="2803402" cy="1579920"/>
          </a:xfrm>
          <a:prstGeom prst="rect">
            <a:avLst/>
          </a:prstGeom>
          <a:noFill/>
        </p:spPr>
        <p:txBody>
          <a:bodyPr wrap="square" rtlCol="0">
            <a:spAutoFit/>
          </a:bodyPr>
          <a:lstStyle/>
          <a:p>
            <a:pPr marL="171450" indent="-171450">
              <a:spcAft>
                <a:spcPts val="800"/>
              </a:spcAft>
              <a:buClr>
                <a:srgbClr val="FFA553"/>
              </a:buClr>
              <a:buSzPct val="100000"/>
              <a:buFont typeface="Wingdings" panose="05000000000000000000" pitchFamily="2" charset="2"/>
              <a:buChar char="§"/>
            </a:pPr>
            <a:r>
              <a:rPr lang="en-US" sz="1000" dirty="0">
                <a:solidFill>
                  <a:srgbClr val="000000"/>
                </a:solidFill>
                <a:latin typeface="+mn-lt"/>
              </a:rPr>
              <a:t>Provide </a:t>
            </a:r>
            <a:r>
              <a:rPr lang="en-US" sz="1000" dirty="0">
                <a:latin typeface="+mn-lt"/>
              </a:rPr>
              <a:t>instant quotations, provision services in minutes and automate reconfigurations with closed-loop automation and self-healing. Provide increased control to end customers with a dashboard for network utility data.</a:t>
            </a:r>
          </a:p>
          <a:p>
            <a:pPr marL="171450" indent="-171450">
              <a:spcAft>
                <a:spcPts val="800"/>
              </a:spcAft>
              <a:buClr>
                <a:srgbClr val="FFA553"/>
              </a:buClr>
              <a:buSzPct val="100000"/>
              <a:buFont typeface="Wingdings" panose="05000000000000000000" pitchFamily="2" charset="2"/>
              <a:buChar char="§"/>
            </a:pPr>
            <a:r>
              <a:rPr lang="en-US" sz="1000" dirty="0">
                <a:latin typeface="+mn-lt"/>
              </a:rPr>
              <a:t>Take advantage of the alternate fibre network in key business areas and pervasive hubs to offer resilient connectivity and edge computing closer to the data source.</a:t>
            </a:r>
          </a:p>
        </p:txBody>
      </p:sp>
      <p:sp>
        <p:nvSpPr>
          <p:cNvPr id="28" name="TextBox 27">
            <a:extLst>
              <a:ext uri="{FF2B5EF4-FFF2-40B4-BE49-F238E27FC236}">
                <a16:creationId xmlns:a16="http://schemas.microsoft.com/office/drawing/2014/main" id="{6A1CCE12-5107-4CC7-A704-4F62390BB2CC}"/>
              </a:ext>
            </a:extLst>
          </p:cNvPr>
          <p:cNvSpPr txBox="1"/>
          <p:nvPr/>
        </p:nvSpPr>
        <p:spPr>
          <a:xfrm>
            <a:off x="6712419" y="3596938"/>
            <a:ext cx="2725490" cy="1733808"/>
          </a:xfrm>
          <a:prstGeom prst="rect">
            <a:avLst/>
          </a:prstGeom>
          <a:noFill/>
        </p:spPr>
        <p:txBody>
          <a:bodyPr wrap="square" rtlCol="0">
            <a:spAutoFit/>
          </a:bodyPr>
          <a:lstStyle/>
          <a:p>
            <a:pPr marL="171450" indent="-171450">
              <a:spcAft>
                <a:spcPts val="800"/>
              </a:spcAft>
              <a:buClr>
                <a:srgbClr val="00AEEF"/>
              </a:buClr>
              <a:buSzPct val="100000"/>
              <a:buFont typeface="Wingdings" panose="05000000000000000000" pitchFamily="2" charset="2"/>
              <a:buChar char="§"/>
            </a:pPr>
            <a:r>
              <a:rPr lang="en-US" sz="1000" dirty="0">
                <a:latin typeface="+mn-lt"/>
              </a:rPr>
              <a:t>SPTel selected Nokia due to its FutureX vision, carrier-grade network portfolio and full suite of pre-integrated software products.</a:t>
            </a:r>
          </a:p>
          <a:p>
            <a:pPr marL="171450" indent="-171450">
              <a:spcAft>
                <a:spcPts val="800"/>
              </a:spcAft>
              <a:buClr>
                <a:srgbClr val="00AEEF"/>
              </a:buClr>
              <a:buSzPct val="100000"/>
              <a:buFont typeface="Wingdings" panose="05000000000000000000" pitchFamily="2" charset="2"/>
              <a:buChar char="§"/>
            </a:pPr>
            <a:r>
              <a:rPr lang="en-US" sz="1000" dirty="0">
                <a:latin typeface="+mn-lt"/>
              </a:rPr>
              <a:t>SPTel deployed Nokia Digital Operations software products (fulfilment, inventory and assurance software) to automate provisioning, monitoring and close- loop assurance, which are fully integrated with the northbound BSS front end.</a:t>
            </a:r>
          </a:p>
        </p:txBody>
      </p:sp>
      <p:sp>
        <p:nvSpPr>
          <p:cNvPr id="29" name="TextBox 28">
            <a:extLst>
              <a:ext uri="{FF2B5EF4-FFF2-40B4-BE49-F238E27FC236}">
                <a16:creationId xmlns:a16="http://schemas.microsoft.com/office/drawing/2014/main" id="{8D54E3F8-7844-496A-AFEE-AFE5A68D8B3C}"/>
              </a:ext>
            </a:extLst>
          </p:cNvPr>
          <p:cNvSpPr txBox="1"/>
          <p:nvPr/>
        </p:nvSpPr>
        <p:spPr>
          <a:xfrm>
            <a:off x="647136" y="2073944"/>
            <a:ext cx="638909" cy="307777"/>
          </a:xfrm>
          <a:prstGeom prst="rect">
            <a:avLst/>
          </a:prstGeom>
          <a:noFill/>
        </p:spPr>
        <p:txBody>
          <a:bodyPr wrap="square" lIns="36000" rIns="36000" rtlCol="0">
            <a:spAutoFit/>
          </a:bodyPr>
          <a:lstStyle/>
          <a:p>
            <a:pPr algn="ctr"/>
            <a:r>
              <a:rPr lang="en-GB" sz="1400" dirty="0">
                <a:solidFill>
                  <a:srgbClr val="009B3A"/>
                </a:solidFill>
                <a:latin typeface="+mn-lt"/>
              </a:rPr>
              <a:t>2017</a:t>
            </a:r>
          </a:p>
        </p:txBody>
      </p:sp>
      <p:sp>
        <p:nvSpPr>
          <p:cNvPr id="30" name="TextBox 29">
            <a:extLst>
              <a:ext uri="{FF2B5EF4-FFF2-40B4-BE49-F238E27FC236}">
                <a16:creationId xmlns:a16="http://schemas.microsoft.com/office/drawing/2014/main" id="{D67FE195-70B0-42C9-978A-303B7D7774CA}"/>
              </a:ext>
            </a:extLst>
          </p:cNvPr>
          <p:cNvSpPr txBox="1"/>
          <p:nvPr/>
        </p:nvSpPr>
        <p:spPr>
          <a:xfrm>
            <a:off x="1521325" y="2007706"/>
            <a:ext cx="638909" cy="461665"/>
          </a:xfrm>
          <a:prstGeom prst="rect">
            <a:avLst/>
          </a:prstGeom>
          <a:noFill/>
        </p:spPr>
        <p:txBody>
          <a:bodyPr wrap="square" lIns="36000" rIns="36000" rtlCol="0">
            <a:spAutoFit/>
          </a:bodyPr>
          <a:lstStyle/>
          <a:p>
            <a:pPr algn="ctr"/>
            <a:r>
              <a:rPr lang="en-GB" sz="1200" dirty="0">
                <a:solidFill>
                  <a:srgbClr val="009B3A"/>
                </a:solidFill>
                <a:latin typeface="+mn-lt"/>
              </a:rPr>
              <a:t>Diverse network</a:t>
            </a:r>
          </a:p>
        </p:txBody>
      </p:sp>
      <p:sp>
        <p:nvSpPr>
          <p:cNvPr id="31" name="TextBox 30">
            <a:extLst>
              <a:ext uri="{FF2B5EF4-FFF2-40B4-BE49-F238E27FC236}">
                <a16:creationId xmlns:a16="http://schemas.microsoft.com/office/drawing/2014/main" id="{2B0DB2FC-3144-47DF-8FB8-53085DEE9194}"/>
              </a:ext>
            </a:extLst>
          </p:cNvPr>
          <p:cNvSpPr txBox="1"/>
          <p:nvPr/>
        </p:nvSpPr>
        <p:spPr>
          <a:xfrm>
            <a:off x="2408430" y="2084649"/>
            <a:ext cx="638909" cy="307777"/>
          </a:xfrm>
          <a:prstGeom prst="rect">
            <a:avLst/>
          </a:prstGeom>
          <a:noFill/>
        </p:spPr>
        <p:txBody>
          <a:bodyPr wrap="square" lIns="36000" rIns="36000" rtlCol="0">
            <a:spAutoFit/>
          </a:bodyPr>
          <a:lstStyle/>
          <a:p>
            <a:pPr algn="ctr"/>
            <a:r>
              <a:rPr lang="en-GB" sz="1400" dirty="0">
                <a:solidFill>
                  <a:srgbClr val="009B3A"/>
                </a:solidFill>
                <a:latin typeface="+mn-lt"/>
              </a:rPr>
              <a:t>Disrupt</a:t>
            </a:r>
          </a:p>
        </p:txBody>
      </p:sp>
      <p:sp>
        <p:nvSpPr>
          <p:cNvPr id="32" name="TextBox 31">
            <a:extLst>
              <a:ext uri="{FF2B5EF4-FFF2-40B4-BE49-F238E27FC236}">
                <a16:creationId xmlns:a16="http://schemas.microsoft.com/office/drawing/2014/main" id="{4B428297-EB0D-495B-930A-1411BD3C7C0D}"/>
              </a:ext>
            </a:extLst>
          </p:cNvPr>
          <p:cNvSpPr txBox="1"/>
          <p:nvPr/>
        </p:nvSpPr>
        <p:spPr>
          <a:xfrm>
            <a:off x="3722231" y="2063076"/>
            <a:ext cx="638909" cy="307777"/>
          </a:xfrm>
          <a:prstGeom prst="rect">
            <a:avLst/>
          </a:prstGeom>
          <a:noFill/>
        </p:spPr>
        <p:txBody>
          <a:bodyPr wrap="square" lIns="36000" rIns="36000" rtlCol="0">
            <a:spAutoFit/>
          </a:bodyPr>
          <a:lstStyle/>
          <a:p>
            <a:pPr algn="ctr"/>
            <a:r>
              <a:rPr lang="en-GB" sz="1400" dirty="0">
                <a:solidFill>
                  <a:srgbClr val="FF7900"/>
                </a:solidFill>
                <a:latin typeface="+mn-lt"/>
              </a:rPr>
              <a:t>&lt;1ms</a:t>
            </a:r>
          </a:p>
        </p:txBody>
      </p:sp>
      <p:sp>
        <p:nvSpPr>
          <p:cNvPr id="33" name="TextBox 32">
            <a:extLst>
              <a:ext uri="{FF2B5EF4-FFF2-40B4-BE49-F238E27FC236}">
                <a16:creationId xmlns:a16="http://schemas.microsoft.com/office/drawing/2014/main" id="{880956DC-ACCE-4FCD-8CE1-48D6CDE40C2D}"/>
              </a:ext>
            </a:extLst>
          </p:cNvPr>
          <p:cNvSpPr txBox="1"/>
          <p:nvPr/>
        </p:nvSpPr>
        <p:spPr>
          <a:xfrm>
            <a:off x="4630917" y="2063075"/>
            <a:ext cx="638909" cy="307777"/>
          </a:xfrm>
          <a:prstGeom prst="rect">
            <a:avLst/>
          </a:prstGeom>
          <a:noFill/>
        </p:spPr>
        <p:txBody>
          <a:bodyPr wrap="square" lIns="36000" rIns="36000" rtlCol="0">
            <a:spAutoFit/>
          </a:bodyPr>
          <a:lstStyle/>
          <a:p>
            <a:pPr algn="ctr"/>
            <a:r>
              <a:rPr lang="en-GB" sz="1400" dirty="0">
                <a:solidFill>
                  <a:srgbClr val="FF7900"/>
                </a:solidFill>
                <a:latin typeface="+mn-lt"/>
              </a:rPr>
              <a:t>5 years</a:t>
            </a:r>
            <a:endParaRPr lang="en-GB" sz="1000" dirty="0">
              <a:solidFill>
                <a:srgbClr val="FF7900"/>
              </a:solidFill>
              <a:latin typeface="+mn-lt"/>
            </a:endParaRPr>
          </a:p>
        </p:txBody>
      </p:sp>
      <p:sp>
        <p:nvSpPr>
          <p:cNvPr id="34" name="TextBox 33">
            <a:extLst>
              <a:ext uri="{FF2B5EF4-FFF2-40B4-BE49-F238E27FC236}">
                <a16:creationId xmlns:a16="http://schemas.microsoft.com/office/drawing/2014/main" id="{89D227E0-AECA-4DC2-8E31-F22149D27345}"/>
              </a:ext>
            </a:extLst>
          </p:cNvPr>
          <p:cNvSpPr txBox="1"/>
          <p:nvPr/>
        </p:nvSpPr>
        <p:spPr>
          <a:xfrm>
            <a:off x="5442052" y="2007089"/>
            <a:ext cx="825669" cy="461665"/>
          </a:xfrm>
          <a:prstGeom prst="rect">
            <a:avLst/>
          </a:prstGeom>
          <a:noFill/>
        </p:spPr>
        <p:txBody>
          <a:bodyPr wrap="square" lIns="36000" rIns="36000" rtlCol="0">
            <a:spAutoFit/>
          </a:bodyPr>
          <a:lstStyle/>
          <a:p>
            <a:pPr algn="ctr"/>
            <a:r>
              <a:rPr lang="en-GB" sz="1200" dirty="0">
                <a:solidFill>
                  <a:srgbClr val="FF7900"/>
                </a:solidFill>
                <a:latin typeface="+mn-lt"/>
              </a:rPr>
              <a:t>Integrated ops centre</a:t>
            </a:r>
          </a:p>
        </p:txBody>
      </p:sp>
      <p:sp>
        <p:nvSpPr>
          <p:cNvPr id="35" name="TextBox 34">
            <a:extLst>
              <a:ext uri="{FF2B5EF4-FFF2-40B4-BE49-F238E27FC236}">
                <a16:creationId xmlns:a16="http://schemas.microsoft.com/office/drawing/2014/main" id="{6C9BF4F2-C6E7-4D3B-80CF-C14E5B76BC6D}"/>
              </a:ext>
            </a:extLst>
          </p:cNvPr>
          <p:cNvSpPr txBox="1"/>
          <p:nvPr/>
        </p:nvSpPr>
        <p:spPr>
          <a:xfrm>
            <a:off x="6880609" y="1991694"/>
            <a:ext cx="638909" cy="523220"/>
          </a:xfrm>
          <a:prstGeom prst="rect">
            <a:avLst/>
          </a:prstGeom>
          <a:noFill/>
        </p:spPr>
        <p:txBody>
          <a:bodyPr wrap="square" lIns="36000" rIns="36000" rtlCol="0">
            <a:spAutoFit/>
          </a:bodyPr>
          <a:lstStyle/>
          <a:p>
            <a:pPr algn="ctr"/>
            <a:r>
              <a:rPr lang="en-GB" sz="1400" dirty="0">
                <a:solidFill>
                  <a:srgbClr val="0067B1"/>
                </a:solidFill>
                <a:latin typeface="+mn-lt"/>
              </a:rPr>
              <a:t>Closed loop</a:t>
            </a:r>
          </a:p>
        </p:txBody>
      </p:sp>
      <p:sp>
        <p:nvSpPr>
          <p:cNvPr id="36" name="TextBox 35">
            <a:extLst>
              <a:ext uri="{FF2B5EF4-FFF2-40B4-BE49-F238E27FC236}">
                <a16:creationId xmlns:a16="http://schemas.microsoft.com/office/drawing/2014/main" id="{3803809A-6DC8-4BB9-AE5F-0C93ECA5748C}"/>
              </a:ext>
            </a:extLst>
          </p:cNvPr>
          <p:cNvSpPr txBox="1"/>
          <p:nvPr/>
        </p:nvSpPr>
        <p:spPr>
          <a:xfrm>
            <a:off x="7764770" y="2103831"/>
            <a:ext cx="638909" cy="307777"/>
          </a:xfrm>
          <a:prstGeom prst="rect">
            <a:avLst/>
          </a:prstGeom>
          <a:noFill/>
        </p:spPr>
        <p:txBody>
          <a:bodyPr wrap="square" lIns="36000" rIns="36000" rtlCol="0">
            <a:spAutoFit/>
          </a:bodyPr>
          <a:lstStyle/>
          <a:p>
            <a:pPr algn="ctr"/>
            <a:r>
              <a:rPr lang="en-GB" sz="1400" dirty="0">
                <a:solidFill>
                  <a:srgbClr val="0067B1"/>
                </a:solidFill>
                <a:latin typeface="+mn-lt"/>
              </a:rPr>
              <a:t>API</a:t>
            </a:r>
            <a:endParaRPr lang="en-GB" sz="1000" dirty="0">
              <a:solidFill>
                <a:srgbClr val="0067B1"/>
              </a:solidFill>
              <a:latin typeface="+mn-lt"/>
            </a:endParaRPr>
          </a:p>
        </p:txBody>
      </p:sp>
      <p:sp>
        <p:nvSpPr>
          <p:cNvPr id="37" name="TextBox 36">
            <a:extLst>
              <a:ext uri="{FF2B5EF4-FFF2-40B4-BE49-F238E27FC236}">
                <a16:creationId xmlns:a16="http://schemas.microsoft.com/office/drawing/2014/main" id="{D12B1184-CA2F-407B-9F3F-F40F7C3984CE}"/>
              </a:ext>
            </a:extLst>
          </p:cNvPr>
          <p:cNvSpPr txBox="1"/>
          <p:nvPr/>
        </p:nvSpPr>
        <p:spPr>
          <a:xfrm>
            <a:off x="8639469" y="2099415"/>
            <a:ext cx="638909" cy="307777"/>
          </a:xfrm>
          <a:prstGeom prst="rect">
            <a:avLst/>
          </a:prstGeom>
          <a:noFill/>
        </p:spPr>
        <p:txBody>
          <a:bodyPr wrap="square" lIns="36000" rIns="36000" rtlCol="0">
            <a:spAutoFit/>
          </a:bodyPr>
          <a:lstStyle/>
          <a:p>
            <a:pPr algn="ctr"/>
            <a:r>
              <a:rPr lang="en-GB" sz="1400" dirty="0">
                <a:solidFill>
                  <a:srgbClr val="0067B1"/>
                </a:solidFill>
                <a:latin typeface="+mn-lt"/>
              </a:rPr>
              <a:t>1</a:t>
            </a:r>
            <a:endParaRPr lang="en-GB" sz="1000" dirty="0">
              <a:solidFill>
                <a:srgbClr val="0067B1"/>
              </a:solidFill>
              <a:latin typeface="+mn-lt"/>
            </a:endParaRPr>
          </a:p>
        </p:txBody>
      </p:sp>
      <p:grpSp>
        <p:nvGrpSpPr>
          <p:cNvPr id="38" name="Group 37">
            <a:extLst>
              <a:ext uri="{FF2B5EF4-FFF2-40B4-BE49-F238E27FC236}">
                <a16:creationId xmlns:a16="http://schemas.microsoft.com/office/drawing/2014/main" id="{EC7495B5-6E08-4362-9752-7CA92D7E750F}"/>
              </a:ext>
            </a:extLst>
          </p:cNvPr>
          <p:cNvGrpSpPr/>
          <p:nvPr/>
        </p:nvGrpSpPr>
        <p:grpSpPr>
          <a:xfrm>
            <a:off x="461961" y="1746745"/>
            <a:ext cx="2751239" cy="971213"/>
            <a:chOff x="306371" y="3401366"/>
            <a:chExt cx="3127397" cy="1104000"/>
          </a:xfrm>
        </p:grpSpPr>
        <p:sp>
          <p:nvSpPr>
            <p:cNvPr id="39" name="Freeform 5">
              <a:extLst>
                <a:ext uri="{FF2B5EF4-FFF2-40B4-BE49-F238E27FC236}">
                  <a16:creationId xmlns:a16="http://schemas.microsoft.com/office/drawing/2014/main" id="{A534C1D2-596B-41F5-B3D3-64320CC73D4E}"/>
                </a:ext>
              </a:extLst>
            </p:cNvPr>
            <p:cNvSpPr>
              <a:spLocks noChangeAspect="1"/>
            </p:cNvSpPr>
            <p:nvPr/>
          </p:nvSpPr>
          <p:spPr bwMode="auto">
            <a:xfrm rot="10800000">
              <a:off x="306371" y="3401366"/>
              <a:ext cx="3127397" cy="1103998"/>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rgbClr val="61C250"/>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40" name="Freeform 5">
              <a:extLst>
                <a:ext uri="{FF2B5EF4-FFF2-40B4-BE49-F238E27FC236}">
                  <a16:creationId xmlns:a16="http://schemas.microsoft.com/office/drawing/2014/main" id="{B366B322-1A43-4A1A-9557-CB8357BCABF2}"/>
                </a:ext>
              </a:extLst>
            </p:cNvPr>
            <p:cNvSpPr>
              <a:spLocks noChangeAspect="1"/>
            </p:cNvSpPr>
            <p:nvPr/>
          </p:nvSpPr>
          <p:spPr bwMode="auto">
            <a:xfrm>
              <a:off x="306371" y="3401368"/>
              <a:ext cx="3127397" cy="1103998"/>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dirty="0"/>
            </a:p>
          </p:txBody>
        </p:sp>
      </p:grpSp>
      <p:grpSp>
        <p:nvGrpSpPr>
          <p:cNvPr id="41" name="Group 40">
            <a:extLst>
              <a:ext uri="{FF2B5EF4-FFF2-40B4-BE49-F238E27FC236}">
                <a16:creationId xmlns:a16="http://schemas.microsoft.com/office/drawing/2014/main" id="{33654551-C014-4499-8154-B7D903E8DF7E}"/>
              </a:ext>
            </a:extLst>
          </p:cNvPr>
          <p:cNvGrpSpPr/>
          <p:nvPr/>
        </p:nvGrpSpPr>
        <p:grpSpPr>
          <a:xfrm>
            <a:off x="3550004" y="1728331"/>
            <a:ext cx="2803403" cy="989627"/>
            <a:chOff x="3613068" y="1679639"/>
            <a:chExt cx="2803403" cy="989627"/>
          </a:xfrm>
        </p:grpSpPr>
        <p:sp>
          <p:nvSpPr>
            <p:cNvPr id="42" name="Freeform 5">
              <a:extLst>
                <a:ext uri="{FF2B5EF4-FFF2-40B4-BE49-F238E27FC236}">
                  <a16:creationId xmlns:a16="http://schemas.microsoft.com/office/drawing/2014/main" id="{6CF94B13-CCFA-47FB-B8D1-3D4089D1A295}"/>
                </a:ext>
              </a:extLst>
            </p:cNvPr>
            <p:cNvSpPr>
              <a:spLocks noChangeAspect="1"/>
            </p:cNvSpPr>
            <p:nvPr/>
          </p:nvSpPr>
          <p:spPr bwMode="auto">
            <a:xfrm rot="10800000">
              <a:off x="3613068" y="1679639"/>
              <a:ext cx="2803402" cy="989625"/>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rgbClr val="F0821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43" name="Freeform 5">
              <a:extLst>
                <a:ext uri="{FF2B5EF4-FFF2-40B4-BE49-F238E27FC236}">
                  <a16:creationId xmlns:a16="http://schemas.microsoft.com/office/drawing/2014/main" id="{0A69F03B-F3B3-484B-AC85-340827F11C8E}"/>
                </a:ext>
              </a:extLst>
            </p:cNvPr>
            <p:cNvSpPr>
              <a:spLocks noChangeAspect="1"/>
            </p:cNvSpPr>
            <p:nvPr/>
          </p:nvSpPr>
          <p:spPr bwMode="auto">
            <a:xfrm>
              <a:off x="3613069" y="1679641"/>
              <a:ext cx="2803402" cy="989625"/>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dirty="0"/>
            </a:p>
          </p:txBody>
        </p:sp>
      </p:grpSp>
      <p:grpSp>
        <p:nvGrpSpPr>
          <p:cNvPr id="44" name="Group 43">
            <a:extLst>
              <a:ext uri="{FF2B5EF4-FFF2-40B4-BE49-F238E27FC236}">
                <a16:creationId xmlns:a16="http://schemas.microsoft.com/office/drawing/2014/main" id="{6A8735AE-C6BB-4CB7-99BB-E66DA2D80616}"/>
              </a:ext>
            </a:extLst>
          </p:cNvPr>
          <p:cNvGrpSpPr/>
          <p:nvPr/>
        </p:nvGrpSpPr>
        <p:grpSpPr>
          <a:xfrm>
            <a:off x="6719109" y="1759122"/>
            <a:ext cx="2716179" cy="958836"/>
            <a:chOff x="6716487" y="1729475"/>
            <a:chExt cx="2716179" cy="958836"/>
          </a:xfrm>
        </p:grpSpPr>
        <p:sp>
          <p:nvSpPr>
            <p:cNvPr id="45" name="Freeform 5">
              <a:extLst>
                <a:ext uri="{FF2B5EF4-FFF2-40B4-BE49-F238E27FC236}">
                  <a16:creationId xmlns:a16="http://schemas.microsoft.com/office/drawing/2014/main" id="{C306AC6D-8EE6-4A84-AADA-F6C56596882F}"/>
                </a:ext>
              </a:extLst>
            </p:cNvPr>
            <p:cNvSpPr>
              <a:spLocks noChangeAspect="1"/>
            </p:cNvSpPr>
            <p:nvPr/>
          </p:nvSpPr>
          <p:spPr bwMode="auto">
            <a:xfrm rot="10800000">
              <a:off x="6716487" y="1729475"/>
              <a:ext cx="2716178" cy="958834"/>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rgbClr val="00AEEF"/>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46" name="Freeform 5">
              <a:extLst>
                <a:ext uri="{FF2B5EF4-FFF2-40B4-BE49-F238E27FC236}">
                  <a16:creationId xmlns:a16="http://schemas.microsoft.com/office/drawing/2014/main" id="{05802DF7-D528-4D96-8EBD-5BD33FF215AD}"/>
                </a:ext>
              </a:extLst>
            </p:cNvPr>
            <p:cNvSpPr>
              <a:spLocks noChangeAspect="1"/>
            </p:cNvSpPr>
            <p:nvPr/>
          </p:nvSpPr>
          <p:spPr bwMode="auto">
            <a:xfrm>
              <a:off x="6716488" y="1729477"/>
              <a:ext cx="2716178" cy="958834"/>
            </a:xfrm>
            <a:custGeom>
              <a:avLst/>
              <a:gdLst>
                <a:gd name="T0" fmla="*/ 1793 w 1859"/>
                <a:gd name="T1" fmla="*/ 328 h 656"/>
                <a:gd name="T2" fmla="*/ 1527 w 1859"/>
                <a:gd name="T3" fmla="*/ 589 h 656"/>
                <a:gd name="T4" fmla="*/ 1262 w 1859"/>
                <a:gd name="T5" fmla="*/ 328 h 656"/>
                <a:gd name="T6" fmla="*/ 1262 w 1859"/>
                <a:gd name="T7" fmla="*/ 328 h 656"/>
                <a:gd name="T8" fmla="*/ 930 w 1859"/>
                <a:gd name="T9" fmla="*/ 0 h 656"/>
                <a:gd name="T10" fmla="*/ 598 w 1859"/>
                <a:gd name="T11" fmla="*/ 326 h 656"/>
                <a:gd name="T12" fmla="*/ 598 w 1859"/>
                <a:gd name="T13" fmla="*/ 326 h 656"/>
                <a:gd name="T14" fmla="*/ 332 w 1859"/>
                <a:gd name="T15" fmla="*/ 588 h 656"/>
                <a:gd name="T16" fmla="*/ 66 w 1859"/>
                <a:gd name="T17" fmla="*/ 326 h 656"/>
                <a:gd name="T18" fmla="*/ 0 w 1859"/>
                <a:gd name="T19" fmla="*/ 326 h 656"/>
                <a:gd name="T20" fmla="*/ 332 w 1859"/>
                <a:gd name="T21" fmla="*/ 654 h 656"/>
                <a:gd name="T22" fmla="*/ 664 w 1859"/>
                <a:gd name="T23" fmla="*/ 328 h 656"/>
                <a:gd name="T24" fmla="*/ 664 w 1859"/>
                <a:gd name="T25" fmla="*/ 328 h 656"/>
                <a:gd name="T26" fmla="*/ 930 w 1859"/>
                <a:gd name="T27" fmla="*/ 66 h 656"/>
                <a:gd name="T28" fmla="*/ 1196 w 1859"/>
                <a:gd name="T29" fmla="*/ 328 h 656"/>
                <a:gd name="T30" fmla="*/ 1196 w 1859"/>
                <a:gd name="T31" fmla="*/ 328 h 656"/>
                <a:gd name="T32" fmla="*/ 1527 w 1859"/>
                <a:gd name="T33" fmla="*/ 656 h 656"/>
                <a:gd name="T34" fmla="*/ 1859 w 1859"/>
                <a:gd name="T35" fmla="*/ 328 h 656"/>
                <a:gd name="T36" fmla="*/ 1793 w 1859"/>
                <a:gd name="T37" fmla="*/ 32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9" h="656">
                  <a:moveTo>
                    <a:pt x="1793" y="328"/>
                  </a:moveTo>
                  <a:cubicBezTo>
                    <a:pt x="1791" y="473"/>
                    <a:pt x="1673" y="589"/>
                    <a:pt x="1527" y="589"/>
                  </a:cubicBezTo>
                  <a:cubicBezTo>
                    <a:pt x="1382" y="589"/>
                    <a:pt x="1264" y="473"/>
                    <a:pt x="1262" y="328"/>
                  </a:cubicBezTo>
                  <a:cubicBezTo>
                    <a:pt x="1262" y="328"/>
                    <a:pt x="1262" y="328"/>
                    <a:pt x="1262" y="328"/>
                  </a:cubicBezTo>
                  <a:cubicBezTo>
                    <a:pt x="1260" y="146"/>
                    <a:pt x="1112" y="0"/>
                    <a:pt x="930" y="0"/>
                  </a:cubicBezTo>
                  <a:cubicBezTo>
                    <a:pt x="748" y="0"/>
                    <a:pt x="601" y="145"/>
                    <a:pt x="598" y="326"/>
                  </a:cubicBezTo>
                  <a:cubicBezTo>
                    <a:pt x="598" y="326"/>
                    <a:pt x="598" y="326"/>
                    <a:pt x="598" y="326"/>
                  </a:cubicBezTo>
                  <a:cubicBezTo>
                    <a:pt x="596" y="471"/>
                    <a:pt x="477" y="588"/>
                    <a:pt x="332" y="588"/>
                  </a:cubicBezTo>
                  <a:cubicBezTo>
                    <a:pt x="186" y="588"/>
                    <a:pt x="68" y="471"/>
                    <a:pt x="66" y="326"/>
                  </a:cubicBezTo>
                  <a:cubicBezTo>
                    <a:pt x="0" y="326"/>
                    <a:pt x="0" y="326"/>
                    <a:pt x="0" y="326"/>
                  </a:cubicBezTo>
                  <a:cubicBezTo>
                    <a:pt x="2" y="507"/>
                    <a:pt x="150" y="654"/>
                    <a:pt x="332" y="654"/>
                  </a:cubicBezTo>
                  <a:cubicBezTo>
                    <a:pt x="513" y="654"/>
                    <a:pt x="661" y="508"/>
                    <a:pt x="664" y="328"/>
                  </a:cubicBezTo>
                  <a:cubicBezTo>
                    <a:pt x="664" y="328"/>
                    <a:pt x="664" y="328"/>
                    <a:pt x="664" y="328"/>
                  </a:cubicBezTo>
                  <a:cubicBezTo>
                    <a:pt x="666" y="183"/>
                    <a:pt x="784" y="66"/>
                    <a:pt x="930" y="66"/>
                  </a:cubicBezTo>
                  <a:cubicBezTo>
                    <a:pt x="1075" y="66"/>
                    <a:pt x="1193" y="183"/>
                    <a:pt x="1196" y="328"/>
                  </a:cubicBezTo>
                  <a:cubicBezTo>
                    <a:pt x="1196" y="328"/>
                    <a:pt x="1196" y="328"/>
                    <a:pt x="1196" y="328"/>
                  </a:cubicBezTo>
                  <a:cubicBezTo>
                    <a:pt x="1198" y="509"/>
                    <a:pt x="1345" y="656"/>
                    <a:pt x="1527" y="656"/>
                  </a:cubicBezTo>
                  <a:cubicBezTo>
                    <a:pt x="1709" y="656"/>
                    <a:pt x="1857" y="509"/>
                    <a:pt x="1859" y="328"/>
                  </a:cubicBezTo>
                  <a:lnTo>
                    <a:pt x="1793" y="32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IN" dirty="0"/>
            </a:p>
          </p:txBody>
        </p:sp>
      </p:grpSp>
      <p:pic>
        <p:nvPicPr>
          <p:cNvPr id="47" name="Picture 46">
            <a:extLst>
              <a:ext uri="{FF2B5EF4-FFF2-40B4-BE49-F238E27FC236}">
                <a16:creationId xmlns:a16="http://schemas.microsoft.com/office/drawing/2014/main" id="{6EC5835E-86BB-4DDE-8C94-26D4390425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618" y="5351648"/>
            <a:ext cx="234696" cy="255473"/>
          </a:xfrm>
          <a:prstGeom prst="rect">
            <a:avLst/>
          </a:prstGeom>
        </p:spPr>
      </p:pic>
      <p:sp>
        <p:nvSpPr>
          <p:cNvPr id="48" name="TextBox 47">
            <a:extLst>
              <a:ext uri="{FF2B5EF4-FFF2-40B4-BE49-F238E27FC236}">
                <a16:creationId xmlns:a16="http://schemas.microsoft.com/office/drawing/2014/main" id="{F38C1C81-FA78-47DD-ACA5-22E408394359}"/>
              </a:ext>
            </a:extLst>
          </p:cNvPr>
          <p:cNvSpPr txBox="1"/>
          <p:nvPr/>
        </p:nvSpPr>
        <p:spPr>
          <a:xfrm>
            <a:off x="519783" y="5597341"/>
            <a:ext cx="2924458" cy="400110"/>
          </a:xfrm>
          <a:prstGeom prst="rect">
            <a:avLst/>
          </a:prstGeom>
          <a:noFill/>
        </p:spPr>
        <p:txBody>
          <a:bodyPr wrap="square" lIns="36000" rIns="36000" rtlCol="0">
            <a:spAutoFit/>
          </a:bodyPr>
          <a:lstStyle/>
          <a:p>
            <a:pPr algn="ctr"/>
            <a:r>
              <a:rPr lang="en-US" sz="1000" dirty="0">
                <a:solidFill>
                  <a:schemeClr val="bg1"/>
                </a:solidFill>
                <a:latin typeface="+mn-lt"/>
              </a:rPr>
              <a:t>Differentiated NaaS capabilities due to alternate fibre networks, digitalisation and automation</a:t>
            </a:r>
          </a:p>
        </p:txBody>
      </p:sp>
      <p:sp>
        <p:nvSpPr>
          <p:cNvPr id="49" name="TextBox 48">
            <a:extLst>
              <a:ext uri="{FF2B5EF4-FFF2-40B4-BE49-F238E27FC236}">
                <a16:creationId xmlns:a16="http://schemas.microsoft.com/office/drawing/2014/main" id="{270C2877-11C0-4FFA-BAD6-B1B5A8A95270}"/>
              </a:ext>
            </a:extLst>
          </p:cNvPr>
          <p:cNvSpPr txBox="1"/>
          <p:nvPr/>
        </p:nvSpPr>
        <p:spPr>
          <a:xfrm>
            <a:off x="3510661" y="5596592"/>
            <a:ext cx="2924458" cy="400110"/>
          </a:xfrm>
          <a:prstGeom prst="rect">
            <a:avLst/>
          </a:prstGeom>
          <a:noFill/>
        </p:spPr>
        <p:txBody>
          <a:bodyPr wrap="square" lIns="36000" rIns="36000" rtlCol="0">
            <a:spAutoFit/>
          </a:bodyPr>
          <a:lstStyle/>
          <a:p>
            <a:pPr algn="ctr"/>
            <a:r>
              <a:rPr lang="en-US" sz="1000" dirty="0">
                <a:solidFill>
                  <a:schemeClr val="bg1"/>
                </a:solidFill>
                <a:latin typeface="+mn-lt"/>
              </a:rPr>
              <a:t>Efficient operations thanks to service automation and closed-loop assurance</a:t>
            </a:r>
          </a:p>
        </p:txBody>
      </p:sp>
      <p:sp>
        <p:nvSpPr>
          <p:cNvPr id="51" name="Rectangle 50">
            <a:extLst>
              <a:ext uri="{FF2B5EF4-FFF2-40B4-BE49-F238E27FC236}">
                <a16:creationId xmlns:a16="http://schemas.microsoft.com/office/drawing/2014/main" id="{14067FCD-D9E7-45F8-B5D4-B50E59A92C07}"/>
              </a:ext>
            </a:extLst>
          </p:cNvPr>
          <p:cNvSpPr>
            <a:spLocks noChangeArrowheads="1"/>
          </p:cNvSpPr>
          <p:nvPr/>
        </p:nvSpPr>
        <p:spPr bwMode="auto">
          <a:xfrm>
            <a:off x="8381052" y="6061189"/>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a:t>
            </a:r>
          </a:p>
        </p:txBody>
      </p:sp>
      <p:pic>
        <p:nvPicPr>
          <p:cNvPr id="52" name="Picture 2" descr="SPTel">
            <a:extLst>
              <a:ext uri="{FF2B5EF4-FFF2-40B4-BE49-F238E27FC236}">
                <a16:creationId xmlns:a16="http://schemas.microsoft.com/office/drawing/2014/main" id="{19972C91-A8D5-4DCA-8F3C-4083D5C91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254" y="379117"/>
            <a:ext cx="1666875"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03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E67BD-03AC-4605-BCC4-EC4EC812A529}"/>
              </a:ext>
            </a:extLst>
          </p:cNvPr>
          <p:cNvSpPr>
            <a:spLocks noGrp="1"/>
          </p:cNvSpPr>
          <p:nvPr>
            <p:ph type="body" sz="quarter" idx="12"/>
          </p:nvPr>
        </p:nvSpPr>
        <p:spPr/>
        <p:txBody>
          <a:bodyPr/>
          <a:lstStyle/>
          <a:p>
            <a:r>
              <a:rPr lang="en-US" b="1" spc="20" dirty="0">
                <a:solidFill>
                  <a:schemeClr val="accent2"/>
                </a:solidFill>
              </a:rPr>
              <a:t>SPTel recognised an opportunity to disrupt the enterprise services market in Singapore by providing on-demand network services based on a fully automated SDN-based fibre network.</a:t>
            </a:r>
          </a:p>
          <a:p>
            <a:r>
              <a:rPr lang="en-US" dirty="0"/>
              <a:t>SPTel’s infrastructure uses an alternative fibre network that is highly resilient and provides network diversity. It uses unique fibre pathways that combine leased SP Group infrastructure and its own fibre pipes, which are laid alongside the power network cables. SPTel launched IoT-aaS (2018), SDN (June 2020), an SD-WAN extension to the home (September 2020) and NFV for cloud-based network and security services (December 2020) in order to address the growing demand for dynamic connectivity services and as-a-service business models.</a:t>
            </a:r>
          </a:p>
          <a:p>
            <a:r>
              <a:rPr lang="en-US" dirty="0"/>
              <a:t>SPTel is also deploying several edge cloud locations across Singapore to enable data processing closer to the source. Edge clouds are more responsive than public clouds, and are more cost effective and scalable than on-premises deployments. SPTel’s service portfolio positions it as a strong disruptor in the mature enterprise market in Singapore, which is currently dominated by the large converged operators.</a:t>
            </a:r>
          </a:p>
          <a:p>
            <a:r>
              <a:rPr lang="en-US" dirty="0"/>
              <a:t>SPTel is already seeing significant demand for its SDN-enabled NaaS and is receiving positive feedback from its customers such as NEO &amp; Partners Global. It expects that the take-up of these services will grow in the next 5 years; it will therefore need a highly automated network and service automation platform to be able to deliver these services at scale and offer superior end-to-end digital experiences.</a:t>
            </a:r>
          </a:p>
          <a:p>
            <a:endParaRPr lang="en-GB" dirty="0"/>
          </a:p>
        </p:txBody>
      </p:sp>
      <p:sp>
        <p:nvSpPr>
          <p:cNvPr id="3" name="Text Placeholder 2">
            <a:extLst>
              <a:ext uri="{FF2B5EF4-FFF2-40B4-BE49-F238E27FC236}">
                <a16:creationId xmlns:a16="http://schemas.microsoft.com/office/drawing/2014/main" id="{9C5C1AE0-856A-4B2F-9A42-E883AE125134}"/>
              </a:ext>
            </a:extLst>
          </p:cNvPr>
          <p:cNvSpPr>
            <a:spLocks noGrp="1"/>
          </p:cNvSpPr>
          <p:nvPr>
            <p:ph type="body" sz="quarter" idx="15"/>
          </p:nvPr>
        </p:nvSpPr>
        <p:spPr/>
        <p:txBody>
          <a:bodyPr/>
          <a:lstStyle/>
          <a:p>
            <a:r>
              <a:rPr lang="en-GB" dirty="0"/>
              <a:t>Figure 1: Business factors that are driving the transformation project</a:t>
            </a:r>
          </a:p>
        </p:txBody>
      </p:sp>
      <p:sp>
        <p:nvSpPr>
          <p:cNvPr id="5" name="Slide Number Placeholder 4">
            <a:extLst>
              <a:ext uri="{FF2B5EF4-FFF2-40B4-BE49-F238E27FC236}">
                <a16:creationId xmlns:a16="http://schemas.microsoft.com/office/drawing/2014/main" id="{8B934D86-DE63-452A-8DC0-77C94DC2ADED}"/>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6" name="Title 5">
            <a:extLst>
              <a:ext uri="{FF2B5EF4-FFF2-40B4-BE49-F238E27FC236}">
                <a16:creationId xmlns:a16="http://schemas.microsoft.com/office/drawing/2014/main" id="{A9C430B3-3C2E-4355-8380-D474F69AEA1F}"/>
              </a:ext>
            </a:extLst>
          </p:cNvPr>
          <p:cNvSpPr>
            <a:spLocks noGrp="1"/>
          </p:cNvSpPr>
          <p:nvPr>
            <p:ph type="title"/>
          </p:nvPr>
        </p:nvSpPr>
        <p:spPr/>
        <p:txBody>
          <a:bodyPr/>
          <a:lstStyle/>
          <a:p>
            <a:r>
              <a:rPr lang="en-GB" dirty="0"/>
              <a:t>Business challenges and key drivers of the project</a:t>
            </a:r>
          </a:p>
        </p:txBody>
      </p:sp>
      <p:sp>
        <p:nvSpPr>
          <p:cNvPr id="9" name="Rectangle: Rounded Corners 8">
            <a:extLst>
              <a:ext uri="{FF2B5EF4-FFF2-40B4-BE49-F238E27FC236}">
                <a16:creationId xmlns:a16="http://schemas.microsoft.com/office/drawing/2014/main" id="{21B84BB4-0822-4F82-9297-0B0F8A316B7A}"/>
              </a:ext>
            </a:extLst>
          </p:cNvPr>
          <p:cNvSpPr/>
          <p:nvPr/>
        </p:nvSpPr>
        <p:spPr>
          <a:xfrm rot="10800000">
            <a:off x="5178422" y="3955082"/>
            <a:ext cx="1416106" cy="2098325"/>
          </a:xfrm>
          <a:prstGeom prst="roundRect">
            <a:avLst>
              <a:gd name="adj" fmla="val 5215"/>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a:extLst>
              <a:ext uri="{FF2B5EF4-FFF2-40B4-BE49-F238E27FC236}">
                <a16:creationId xmlns:a16="http://schemas.microsoft.com/office/drawing/2014/main" id="{9C8BC48B-968C-4C60-BE50-98AA98311DAD}"/>
              </a:ext>
            </a:extLst>
          </p:cNvPr>
          <p:cNvSpPr/>
          <p:nvPr/>
        </p:nvSpPr>
        <p:spPr>
          <a:xfrm rot="10800000">
            <a:off x="8254512" y="2409022"/>
            <a:ext cx="1060704" cy="914400"/>
          </a:xfrm>
          <a:prstGeom prst="triangle">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Isosceles Triangle 10">
            <a:extLst>
              <a:ext uri="{FF2B5EF4-FFF2-40B4-BE49-F238E27FC236}">
                <a16:creationId xmlns:a16="http://schemas.microsoft.com/office/drawing/2014/main" id="{D80B2881-5E1D-4DC8-A116-9BEE81329894}"/>
              </a:ext>
            </a:extLst>
          </p:cNvPr>
          <p:cNvSpPr/>
          <p:nvPr/>
        </p:nvSpPr>
        <p:spPr>
          <a:xfrm rot="10800000">
            <a:off x="6792806" y="2395202"/>
            <a:ext cx="1060704" cy="914400"/>
          </a:xfrm>
          <a:prstGeom prst="triangle">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a:extLst>
              <a:ext uri="{FF2B5EF4-FFF2-40B4-BE49-F238E27FC236}">
                <a16:creationId xmlns:a16="http://schemas.microsoft.com/office/drawing/2014/main" id="{CD5C8ED1-3E7A-485C-A714-7DFEE7407B38}"/>
              </a:ext>
            </a:extLst>
          </p:cNvPr>
          <p:cNvSpPr/>
          <p:nvPr/>
        </p:nvSpPr>
        <p:spPr>
          <a:xfrm rot="10800000">
            <a:off x="5315723" y="2386862"/>
            <a:ext cx="1060704" cy="914400"/>
          </a:xfrm>
          <a:prstGeom prst="triangle">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8130D0B2-4B61-4D9B-A7D9-6AF2C39D4F7F}"/>
              </a:ext>
            </a:extLst>
          </p:cNvPr>
          <p:cNvSpPr/>
          <p:nvPr/>
        </p:nvSpPr>
        <p:spPr>
          <a:xfrm>
            <a:off x="5178425" y="3433023"/>
            <a:ext cx="4267200" cy="34065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AA3BE4D2-CA0D-4163-9C49-9E6D58ED821D}"/>
              </a:ext>
            </a:extLst>
          </p:cNvPr>
          <p:cNvSpPr/>
          <p:nvPr/>
        </p:nvSpPr>
        <p:spPr>
          <a:xfrm>
            <a:off x="5236200" y="1847783"/>
            <a:ext cx="1219750" cy="1219750"/>
          </a:xfrm>
          <a:prstGeom prst="ellipse">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5" name="Oval 14">
            <a:extLst>
              <a:ext uri="{FF2B5EF4-FFF2-40B4-BE49-F238E27FC236}">
                <a16:creationId xmlns:a16="http://schemas.microsoft.com/office/drawing/2014/main" id="{11ED9E37-69B4-4787-BA1A-E154B1F161DB}"/>
              </a:ext>
            </a:extLst>
          </p:cNvPr>
          <p:cNvSpPr>
            <a:spLocks noChangeAspect="1"/>
          </p:cNvSpPr>
          <p:nvPr/>
        </p:nvSpPr>
        <p:spPr>
          <a:xfrm>
            <a:off x="5378469" y="1990052"/>
            <a:ext cx="935213" cy="935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bg2"/>
                </a:solidFill>
                <a:latin typeface="Franklin Gothic Medium Cond" panose="020B0606030402020204" pitchFamily="34" charset="0"/>
              </a:rPr>
              <a:t>EFFICIENCY</a:t>
            </a:r>
          </a:p>
        </p:txBody>
      </p:sp>
      <p:sp>
        <p:nvSpPr>
          <p:cNvPr id="16" name="Oval 15">
            <a:extLst>
              <a:ext uri="{FF2B5EF4-FFF2-40B4-BE49-F238E27FC236}">
                <a16:creationId xmlns:a16="http://schemas.microsoft.com/office/drawing/2014/main" id="{8AD14271-2BE8-4282-B55A-3402F9ED60D3}"/>
              </a:ext>
            </a:extLst>
          </p:cNvPr>
          <p:cNvSpPr/>
          <p:nvPr/>
        </p:nvSpPr>
        <p:spPr>
          <a:xfrm>
            <a:off x="8180388" y="1858071"/>
            <a:ext cx="1219750" cy="1219750"/>
          </a:xfrm>
          <a:prstGeom prst="ellipse">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7" name="Oval 16">
            <a:extLst>
              <a:ext uri="{FF2B5EF4-FFF2-40B4-BE49-F238E27FC236}">
                <a16:creationId xmlns:a16="http://schemas.microsoft.com/office/drawing/2014/main" id="{F226534C-4F6B-473A-AC44-F1EAEB7ABB19}"/>
              </a:ext>
            </a:extLst>
          </p:cNvPr>
          <p:cNvSpPr/>
          <p:nvPr/>
        </p:nvSpPr>
        <p:spPr>
          <a:xfrm>
            <a:off x="8322657" y="2000340"/>
            <a:ext cx="935213" cy="935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252000" rtlCol="0" anchor="ctr"/>
          <a:lstStyle/>
          <a:p>
            <a:pPr algn="ctr"/>
            <a:r>
              <a:rPr lang="en-GB" sz="1200" dirty="0">
                <a:solidFill>
                  <a:schemeClr val="bg2"/>
                </a:solidFill>
                <a:latin typeface="Franklin Gothic Medium Cond" panose="020B0606030402020204" pitchFamily="34" charset="0"/>
              </a:rPr>
              <a:t>NEW SERVICES</a:t>
            </a:r>
          </a:p>
        </p:txBody>
      </p:sp>
      <p:sp>
        <p:nvSpPr>
          <p:cNvPr id="18" name="Oval 17">
            <a:extLst>
              <a:ext uri="{FF2B5EF4-FFF2-40B4-BE49-F238E27FC236}">
                <a16:creationId xmlns:a16="http://schemas.microsoft.com/office/drawing/2014/main" id="{A6C91ED6-4FE5-4FB3-B309-C31AFC59AF7F}"/>
              </a:ext>
            </a:extLst>
          </p:cNvPr>
          <p:cNvSpPr/>
          <p:nvPr/>
        </p:nvSpPr>
        <p:spPr>
          <a:xfrm>
            <a:off x="6708294" y="1858071"/>
            <a:ext cx="1219750" cy="1219750"/>
          </a:xfrm>
          <a:prstGeom prst="ellipse">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Oval 18">
            <a:extLst>
              <a:ext uri="{FF2B5EF4-FFF2-40B4-BE49-F238E27FC236}">
                <a16:creationId xmlns:a16="http://schemas.microsoft.com/office/drawing/2014/main" id="{07FC0B2A-3DFA-4103-BAAC-9502206ED96A}"/>
              </a:ext>
            </a:extLst>
          </p:cNvPr>
          <p:cNvSpPr/>
          <p:nvPr/>
        </p:nvSpPr>
        <p:spPr>
          <a:xfrm>
            <a:off x="6850563" y="2000340"/>
            <a:ext cx="935213" cy="9352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bg2"/>
                </a:solidFill>
                <a:latin typeface="Franklin Gothic Medium Cond" panose="020B0606030402020204" pitchFamily="34" charset="0"/>
              </a:rPr>
              <a:t>AGILITY</a:t>
            </a:r>
          </a:p>
        </p:txBody>
      </p:sp>
      <p:sp>
        <p:nvSpPr>
          <p:cNvPr id="20" name="Oval 19">
            <a:extLst>
              <a:ext uri="{FF2B5EF4-FFF2-40B4-BE49-F238E27FC236}">
                <a16:creationId xmlns:a16="http://schemas.microsoft.com/office/drawing/2014/main" id="{78611097-8C43-413D-8190-87A1DC3EF7DE}"/>
              </a:ext>
            </a:extLst>
          </p:cNvPr>
          <p:cNvSpPr/>
          <p:nvPr/>
        </p:nvSpPr>
        <p:spPr>
          <a:xfrm>
            <a:off x="5553975" y="3311252"/>
            <a:ext cx="584200" cy="584200"/>
          </a:xfrm>
          <a:prstGeom prst="ellipse">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8D9BC57-A1E9-498D-9192-F357D53C4101}"/>
              </a:ext>
            </a:extLst>
          </p:cNvPr>
          <p:cNvSpPr/>
          <p:nvPr/>
        </p:nvSpPr>
        <p:spPr>
          <a:xfrm>
            <a:off x="7026069" y="3311252"/>
            <a:ext cx="584200" cy="584200"/>
          </a:xfrm>
          <a:prstGeom prst="ellipse">
            <a:avLst/>
          </a:prstGeom>
          <a:solidFill>
            <a:srgbClr val="009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1F156A28-13DA-463E-B582-53DD2E7B4565}"/>
              </a:ext>
            </a:extLst>
          </p:cNvPr>
          <p:cNvSpPr/>
          <p:nvPr/>
        </p:nvSpPr>
        <p:spPr>
          <a:xfrm>
            <a:off x="8498163" y="3311252"/>
            <a:ext cx="584200" cy="584200"/>
          </a:xfrm>
          <a:prstGeom prst="ellipse">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C9B5885F-6E9B-40E1-8D5F-7DDE1D7CE067}"/>
              </a:ext>
            </a:extLst>
          </p:cNvPr>
          <p:cNvSpPr/>
          <p:nvPr/>
        </p:nvSpPr>
        <p:spPr>
          <a:xfrm>
            <a:off x="5236200" y="400898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900" dirty="0">
                <a:solidFill>
                  <a:srgbClr val="000000"/>
                </a:solidFill>
                <a:latin typeface="Franklin Gothic Book" panose="020B0503020102020204" pitchFamily="34" charset="0"/>
              </a:rPr>
              <a:t>End-to-end automation of quote to activation and closed-loop assurance</a:t>
            </a:r>
          </a:p>
        </p:txBody>
      </p:sp>
      <p:sp>
        <p:nvSpPr>
          <p:cNvPr id="24" name="Rectangle: Rounded Corners 23">
            <a:extLst>
              <a:ext uri="{FF2B5EF4-FFF2-40B4-BE49-F238E27FC236}">
                <a16:creationId xmlns:a16="http://schemas.microsoft.com/office/drawing/2014/main" id="{2C823441-A4DD-46CD-B40E-B332016219E8}"/>
              </a:ext>
            </a:extLst>
          </p:cNvPr>
          <p:cNvSpPr/>
          <p:nvPr/>
        </p:nvSpPr>
        <p:spPr>
          <a:xfrm>
            <a:off x="5236200" y="4695018"/>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000000"/>
                </a:solidFill>
                <a:latin typeface="Franklin Gothic Book" panose="020B0503020102020204" pitchFamily="34" charset="0"/>
              </a:rPr>
              <a:t>Software-defined network is optimised to achieve &lt;1ms end-to-end latency</a:t>
            </a:r>
            <a:endParaRPr lang="en-GB" sz="900" dirty="0">
              <a:solidFill>
                <a:srgbClr val="000000"/>
              </a:solidFill>
              <a:latin typeface="Franklin Gothic Book" panose="020B0503020102020204" pitchFamily="34" charset="0"/>
            </a:endParaRPr>
          </a:p>
        </p:txBody>
      </p:sp>
      <p:sp>
        <p:nvSpPr>
          <p:cNvPr id="25" name="Rectangle: Rounded Corners 24">
            <a:extLst>
              <a:ext uri="{FF2B5EF4-FFF2-40B4-BE49-F238E27FC236}">
                <a16:creationId xmlns:a16="http://schemas.microsoft.com/office/drawing/2014/main" id="{FB19311C-EE71-4B06-99D3-945652F75CB5}"/>
              </a:ext>
            </a:extLst>
          </p:cNvPr>
          <p:cNvSpPr/>
          <p:nvPr/>
        </p:nvSpPr>
        <p:spPr>
          <a:xfrm>
            <a:off x="5236200" y="538105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000000"/>
                </a:solidFill>
                <a:latin typeface="Franklin Gothic Book" panose="020B0503020102020204" pitchFamily="34" charset="0"/>
              </a:rPr>
              <a:t>Efficient operations from automation and digitalisation</a:t>
            </a:r>
            <a:endParaRPr lang="en-GB" sz="900" dirty="0">
              <a:solidFill>
                <a:srgbClr val="000000"/>
              </a:solidFill>
              <a:latin typeface="Franklin Gothic Book" panose="020B0503020102020204" pitchFamily="34" charset="0"/>
            </a:endParaRPr>
          </a:p>
        </p:txBody>
      </p:sp>
      <p:pic>
        <p:nvPicPr>
          <p:cNvPr id="26" name="Picture 25">
            <a:extLst>
              <a:ext uri="{FF2B5EF4-FFF2-40B4-BE49-F238E27FC236}">
                <a16:creationId xmlns:a16="http://schemas.microsoft.com/office/drawing/2014/main" id="{EFF05521-47A1-4C77-B1F8-6A4DCFB42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8054" y="3373389"/>
            <a:ext cx="288209" cy="438756"/>
          </a:xfrm>
          <a:prstGeom prst="rect">
            <a:avLst/>
          </a:prstGeom>
        </p:spPr>
      </p:pic>
      <p:sp>
        <p:nvSpPr>
          <p:cNvPr id="27" name="Rectangle: Rounded Corners 26">
            <a:extLst>
              <a:ext uri="{FF2B5EF4-FFF2-40B4-BE49-F238E27FC236}">
                <a16:creationId xmlns:a16="http://schemas.microsoft.com/office/drawing/2014/main" id="{DFC93634-057C-4634-96AB-477F6C71C30F}"/>
              </a:ext>
            </a:extLst>
          </p:cNvPr>
          <p:cNvSpPr/>
          <p:nvPr/>
        </p:nvSpPr>
        <p:spPr>
          <a:xfrm rot="10800000">
            <a:off x="6608422" y="3955082"/>
            <a:ext cx="1416106" cy="2098325"/>
          </a:xfrm>
          <a:prstGeom prst="roundRect">
            <a:avLst>
              <a:gd name="adj" fmla="val 521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C71F18CF-8AE0-41FB-976A-C58FBDE66065}"/>
              </a:ext>
            </a:extLst>
          </p:cNvPr>
          <p:cNvSpPr/>
          <p:nvPr/>
        </p:nvSpPr>
        <p:spPr>
          <a:xfrm>
            <a:off x="6671034" y="400898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900" dirty="0">
                <a:solidFill>
                  <a:srgbClr val="000000"/>
                </a:solidFill>
                <a:latin typeface="Franklin Gothic Book" panose="020B0503020102020204" pitchFamily="34" charset="0"/>
              </a:rPr>
              <a:t>On-demand service ordering through customer self-service portal</a:t>
            </a:r>
          </a:p>
        </p:txBody>
      </p:sp>
      <p:sp>
        <p:nvSpPr>
          <p:cNvPr id="29" name="Rectangle: Rounded Corners 28">
            <a:extLst>
              <a:ext uri="{FF2B5EF4-FFF2-40B4-BE49-F238E27FC236}">
                <a16:creationId xmlns:a16="http://schemas.microsoft.com/office/drawing/2014/main" id="{7B3B71FE-395C-4F18-88FF-E296968CE6E5}"/>
              </a:ext>
            </a:extLst>
          </p:cNvPr>
          <p:cNvSpPr/>
          <p:nvPr/>
        </p:nvSpPr>
        <p:spPr>
          <a:xfrm>
            <a:off x="6671034" y="4695018"/>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Franklin Gothic Book" panose="020B0503020102020204" pitchFamily="34" charset="0"/>
              </a:rPr>
              <a:t>Order to activation in minutes rather than days</a:t>
            </a:r>
          </a:p>
        </p:txBody>
      </p:sp>
      <p:sp>
        <p:nvSpPr>
          <p:cNvPr id="30" name="Rectangle: Rounded Corners 29">
            <a:extLst>
              <a:ext uri="{FF2B5EF4-FFF2-40B4-BE49-F238E27FC236}">
                <a16:creationId xmlns:a16="http://schemas.microsoft.com/office/drawing/2014/main" id="{5173463A-09C6-4599-A784-9F4DEA825F90}"/>
              </a:ext>
            </a:extLst>
          </p:cNvPr>
          <p:cNvSpPr/>
          <p:nvPr/>
        </p:nvSpPr>
        <p:spPr>
          <a:xfrm>
            <a:off x="6671034" y="538105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Franklin Gothic Book" panose="020B0503020102020204" pitchFamily="34" charset="0"/>
              </a:rPr>
              <a:t>Flexible contracts allow enterprises to scale services based on need</a:t>
            </a:r>
          </a:p>
        </p:txBody>
      </p:sp>
      <p:sp>
        <p:nvSpPr>
          <p:cNvPr id="31" name="Rectangle: Rounded Corners 30">
            <a:extLst>
              <a:ext uri="{FF2B5EF4-FFF2-40B4-BE49-F238E27FC236}">
                <a16:creationId xmlns:a16="http://schemas.microsoft.com/office/drawing/2014/main" id="{768F9D2F-2EF9-4DA1-9C43-0DFCECD330E8}"/>
              </a:ext>
            </a:extLst>
          </p:cNvPr>
          <p:cNvSpPr/>
          <p:nvPr/>
        </p:nvSpPr>
        <p:spPr>
          <a:xfrm rot="10800000">
            <a:off x="8038422" y="3955081"/>
            <a:ext cx="1416106" cy="2098325"/>
          </a:xfrm>
          <a:prstGeom prst="roundRect">
            <a:avLst>
              <a:gd name="adj" fmla="val 5215"/>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58C375BB-1C8D-4A3C-B052-FA4A9ECD6177}"/>
              </a:ext>
            </a:extLst>
          </p:cNvPr>
          <p:cNvSpPr/>
          <p:nvPr/>
        </p:nvSpPr>
        <p:spPr>
          <a:xfrm>
            <a:off x="8096200" y="400898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GB" sz="900" dirty="0">
                <a:solidFill>
                  <a:srgbClr val="000000"/>
                </a:solidFill>
                <a:latin typeface="Franklin Gothic Book" panose="020B0503020102020204" pitchFamily="34" charset="0"/>
              </a:rPr>
              <a:t>Deliver everything as a service including IoT, edge, network and security</a:t>
            </a:r>
          </a:p>
        </p:txBody>
      </p:sp>
      <p:sp>
        <p:nvSpPr>
          <p:cNvPr id="33" name="Rectangle: Rounded Corners 32">
            <a:extLst>
              <a:ext uri="{FF2B5EF4-FFF2-40B4-BE49-F238E27FC236}">
                <a16:creationId xmlns:a16="http://schemas.microsoft.com/office/drawing/2014/main" id="{D5C0FE87-5A7D-491F-90D6-6AE79D2208A4}"/>
              </a:ext>
            </a:extLst>
          </p:cNvPr>
          <p:cNvSpPr/>
          <p:nvPr/>
        </p:nvSpPr>
        <p:spPr>
          <a:xfrm>
            <a:off x="8096200" y="4695018"/>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rgbClr val="000000"/>
                </a:solidFill>
                <a:latin typeface="Franklin Gothic Book" panose="020B0503020102020204" pitchFamily="34" charset="0"/>
              </a:rPr>
              <a:t>Dashboard access to network charts and visibility of network utilisation</a:t>
            </a:r>
          </a:p>
        </p:txBody>
      </p:sp>
      <p:pic>
        <p:nvPicPr>
          <p:cNvPr id="34" name="Picture 33">
            <a:extLst>
              <a:ext uri="{FF2B5EF4-FFF2-40B4-BE49-F238E27FC236}">
                <a16:creationId xmlns:a16="http://schemas.microsoft.com/office/drawing/2014/main" id="{9ED0952C-89F0-4311-8261-7C0E99AFC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640" y="3386047"/>
            <a:ext cx="392038" cy="449254"/>
          </a:xfrm>
          <a:prstGeom prst="rect">
            <a:avLst/>
          </a:prstGeom>
        </p:spPr>
      </p:pic>
      <p:pic>
        <p:nvPicPr>
          <p:cNvPr id="35" name="Picture 34">
            <a:extLst>
              <a:ext uri="{FF2B5EF4-FFF2-40B4-BE49-F238E27FC236}">
                <a16:creationId xmlns:a16="http://schemas.microsoft.com/office/drawing/2014/main" id="{67107EDB-CAA8-49D6-9287-533AF9024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3298" y="3370953"/>
            <a:ext cx="438917" cy="425894"/>
          </a:xfrm>
          <a:prstGeom prst="rect">
            <a:avLst/>
          </a:prstGeom>
        </p:spPr>
      </p:pic>
      <p:sp>
        <p:nvSpPr>
          <p:cNvPr id="36" name="Rectangle: Rounded Corners 35">
            <a:extLst>
              <a:ext uri="{FF2B5EF4-FFF2-40B4-BE49-F238E27FC236}">
                <a16:creationId xmlns:a16="http://schemas.microsoft.com/office/drawing/2014/main" id="{B2640BD3-6D02-4B9C-92DB-0549CF3BC819}"/>
              </a:ext>
            </a:extLst>
          </p:cNvPr>
          <p:cNvSpPr/>
          <p:nvPr/>
        </p:nvSpPr>
        <p:spPr>
          <a:xfrm>
            <a:off x="8087141" y="5381053"/>
            <a:ext cx="1295606"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000000"/>
                </a:solidFill>
                <a:latin typeface="Franklin Gothic Book" panose="020B0503020102020204" pitchFamily="34" charset="0"/>
              </a:rPr>
              <a:t>DDoS attack detection bundled with internet services</a:t>
            </a:r>
            <a:endParaRPr lang="en-GB" sz="900" dirty="0">
              <a:solidFill>
                <a:srgbClr val="000000"/>
              </a:solidFill>
              <a:latin typeface="Franklin Gothic Book" panose="020B0503020102020204" pitchFamily="34" charset="0"/>
            </a:endParaRPr>
          </a:p>
        </p:txBody>
      </p:sp>
      <p:sp>
        <p:nvSpPr>
          <p:cNvPr id="38" name="Rectangle 37">
            <a:extLst>
              <a:ext uri="{FF2B5EF4-FFF2-40B4-BE49-F238E27FC236}">
                <a16:creationId xmlns:a16="http://schemas.microsoft.com/office/drawing/2014/main" id="{DBE32B95-E10C-4EAC-A29C-AD516327C12F}"/>
              </a:ext>
            </a:extLst>
          </p:cNvPr>
          <p:cNvSpPr>
            <a:spLocks noChangeArrowheads="1"/>
          </p:cNvSpPr>
          <p:nvPr/>
        </p:nvSpPr>
        <p:spPr bwMode="auto">
          <a:xfrm>
            <a:off x="8381052" y="6061189"/>
            <a:ext cx="10451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a:t>
            </a:r>
          </a:p>
        </p:txBody>
      </p:sp>
    </p:spTree>
    <p:extLst>
      <p:ext uri="{BB962C8B-B14F-4D97-AF65-F5344CB8AC3E}">
        <p14:creationId xmlns:p14="http://schemas.microsoft.com/office/powerpoint/2010/main" val="57966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43F315-32D8-4A98-B313-A642036E714F}"/>
              </a:ext>
            </a:extLst>
          </p:cNvPr>
          <p:cNvSpPr>
            <a:spLocks noGrp="1"/>
          </p:cNvSpPr>
          <p:nvPr>
            <p:ph type="body" sz="quarter" idx="12"/>
          </p:nvPr>
        </p:nvSpPr>
        <p:spPr/>
        <p:txBody>
          <a:bodyPr/>
          <a:lstStyle/>
          <a:p>
            <a:r>
              <a:rPr lang="en-GB" b="1" spc="20" dirty="0">
                <a:solidFill>
                  <a:schemeClr val="accent2"/>
                </a:solidFill>
              </a:rPr>
              <a:t>Service agility and zero-touch operations are the key cornerstones of SPTel’s strategy.</a:t>
            </a:r>
          </a:p>
          <a:p>
            <a:r>
              <a:rPr lang="en-GB" dirty="0"/>
              <a:t>SPTel conducted an extensive competitive process during which it assessed multiple vendors on their technical abilities, product roadmaps and visions. At the end of the process, SPTel chose Nokia because its FutureX vision aligned well with the operator’s own digital networks strategy. Nokia’s software portfolio also provided the requisite technical capabilities to achieve the expected level of service agility and efficient operations, especially around closed-loop automation.</a:t>
            </a:r>
          </a:p>
          <a:p>
            <a:r>
              <a:rPr lang="en-GB" dirty="0"/>
              <a:t>Nokia has deployed its Digital Operations software products at SPTel. These include the following three key functional components.</a:t>
            </a:r>
          </a:p>
          <a:p>
            <a:pPr lvl="1"/>
            <a:r>
              <a:rPr lang="en-GB" dirty="0"/>
              <a:t>Physical and logical inventory to record the network and service model data for use by both fulfilment and assurance services.  </a:t>
            </a:r>
          </a:p>
          <a:p>
            <a:pPr lvl="1"/>
            <a:r>
              <a:rPr lang="en-GB" dirty="0"/>
              <a:t>Fulfilment and orchestration to perform the automated order-to-activation process.</a:t>
            </a:r>
          </a:p>
          <a:p>
            <a:pPr lvl="1"/>
            <a:r>
              <a:rPr lang="en-GB" dirty="0"/>
              <a:t>Assurance to monitor and assure the physical network and services. </a:t>
            </a:r>
          </a:p>
          <a:p>
            <a:endParaRPr lang="en-GB" dirty="0"/>
          </a:p>
        </p:txBody>
      </p:sp>
      <p:sp>
        <p:nvSpPr>
          <p:cNvPr id="3" name="Text Placeholder 2">
            <a:extLst>
              <a:ext uri="{FF2B5EF4-FFF2-40B4-BE49-F238E27FC236}">
                <a16:creationId xmlns:a16="http://schemas.microsoft.com/office/drawing/2014/main" id="{A81FDCB8-EE1F-4ABE-8F89-706F8AA129B3}"/>
              </a:ext>
            </a:extLst>
          </p:cNvPr>
          <p:cNvSpPr>
            <a:spLocks noGrp="1"/>
          </p:cNvSpPr>
          <p:nvPr>
            <p:ph type="body" sz="quarter" idx="15"/>
          </p:nvPr>
        </p:nvSpPr>
        <p:spPr/>
        <p:txBody>
          <a:bodyPr/>
          <a:lstStyle/>
          <a:p>
            <a:r>
              <a:rPr lang="en-GB" dirty="0"/>
              <a:t>Figure 2: Nokia’s OSS implementation at SPTel </a:t>
            </a:r>
          </a:p>
        </p:txBody>
      </p:sp>
      <p:sp>
        <p:nvSpPr>
          <p:cNvPr id="5" name="Slide Number Placeholder 4">
            <a:extLst>
              <a:ext uri="{FF2B5EF4-FFF2-40B4-BE49-F238E27FC236}">
                <a16:creationId xmlns:a16="http://schemas.microsoft.com/office/drawing/2014/main" id="{2D267567-59D0-4A92-B20C-745A30B1DDCA}"/>
              </a:ext>
            </a:extLst>
          </p:cNvPr>
          <p:cNvSpPr>
            <a:spLocks noGrp="1"/>
          </p:cNvSpPr>
          <p:nvPr>
            <p:ph type="sldNum" sz="quarter" idx="4"/>
          </p:nvPr>
        </p:nvSpPr>
        <p:spPr/>
        <p:txBody>
          <a:bodyPr/>
          <a:lstStyle/>
          <a:p>
            <a:fld id="{E78626B2-E168-480E-BAE6-B60060C6AB83}" type="slidenum">
              <a:rPr lang="en-GB" smtClean="0"/>
              <a:pPr/>
              <a:t>4</a:t>
            </a:fld>
            <a:endParaRPr lang="en-GB" dirty="0"/>
          </a:p>
        </p:txBody>
      </p:sp>
      <p:sp>
        <p:nvSpPr>
          <p:cNvPr id="6" name="Title 5">
            <a:extLst>
              <a:ext uri="{FF2B5EF4-FFF2-40B4-BE49-F238E27FC236}">
                <a16:creationId xmlns:a16="http://schemas.microsoft.com/office/drawing/2014/main" id="{6108984D-D3CE-47F0-BAEF-47F3B7132691}"/>
              </a:ext>
            </a:extLst>
          </p:cNvPr>
          <p:cNvSpPr>
            <a:spLocks noGrp="1"/>
          </p:cNvSpPr>
          <p:nvPr>
            <p:ph type="title"/>
          </p:nvPr>
        </p:nvSpPr>
        <p:spPr/>
        <p:txBody>
          <a:bodyPr/>
          <a:lstStyle/>
          <a:p>
            <a:r>
              <a:rPr lang="en-GB" dirty="0"/>
              <a:t>Analysis – SPTel chose Nokia as the OSS component provider in order to automate the service provisioning, monitoring and closed-loop assurance of the B2B services</a:t>
            </a:r>
          </a:p>
        </p:txBody>
      </p:sp>
      <p:sp>
        <p:nvSpPr>
          <p:cNvPr id="8" name="Rectangle: Rounded Corners 7">
            <a:extLst>
              <a:ext uri="{FF2B5EF4-FFF2-40B4-BE49-F238E27FC236}">
                <a16:creationId xmlns:a16="http://schemas.microsoft.com/office/drawing/2014/main" id="{EE23D030-B804-4264-9D47-0B6394B4AB6E}"/>
              </a:ext>
            </a:extLst>
          </p:cNvPr>
          <p:cNvSpPr/>
          <p:nvPr/>
        </p:nvSpPr>
        <p:spPr>
          <a:xfrm>
            <a:off x="5205414" y="2370626"/>
            <a:ext cx="4248149" cy="123990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dirty="0"/>
          </a:p>
        </p:txBody>
      </p:sp>
      <p:sp>
        <p:nvSpPr>
          <p:cNvPr id="10" name="Rectangle: Rounded Corners 9">
            <a:extLst>
              <a:ext uri="{FF2B5EF4-FFF2-40B4-BE49-F238E27FC236}">
                <a16:creationId xmlns:a16="http://schemas.microsoft.com/office/drawing/2014/main" id="{D61D75F2-4787-495C-80BF-A7999010A42C}"/>
              </a:ext>
            </a:extLst>
          </p:cNvPr>
          <p:cNvSpPr/>
          <p:nvPr/>
        </p:nvSpPr>
        <p:spPr>
          <a:xfrm>
            <a:off x="5393014" y="3864548"/>
            <a:ext cx="3872945" cy="50400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SPTel network</a:t>
            </a:r>
          </a:p>
          <a:p>
            <a:pPr algn="ctr"/>
            <a:r>
              <a:rPr lang="en-GB" sz="1000" dirty="0"/>
              <a:t>(Optical, IP/MPLS, SD-WAN, IOT, edge clouds, NFV, cyber security)</a:t>
            </a:r>
          </a:p>
        </p:txBody>
      </p:sp>
      <p:sp>
        <p:nvSpPr>
          <p:cNvPr id="11" name="Rectangle: Rounded Corners 10">
            <a:extLst>
              <a:ext uri="{FF2B5EF4-FFF2-40B4-BE49-F238E27FC236}">
                <a16:creationId xmlns:a16="http://schemas.microsoft.com/office/drawing/2014/main" id="{B50EFC2B-2713-4C27-8C79-8E8E693A9A0A}"/>
              </a:ext>
            </a:extLst>
          </p:cNvPr>
          <p:cNvSpPr/>
          <p:nvPr/>
        </p:nvSpPr>
        <p:spPr>
          <a:xfrm>
            <a:off x="5329464" y="2632210"/>
            <a:ext cx="1667729" cy="54081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Fulfilment and orchestration</a:t>
            </a:r>
          </a:p>
        </p:txBody>
      </p:sp>
      <p:sp>
        <p:nvSpPr>
          <p:cNvPr id="12" name="Rectangle: Rounded Corners 11">
            <a:extLst>
              <a:ext uri="{FF2B5EF4-FFF2-40B4-BE49-F238E27FC236}">
                <a16:creationId xmlns:a16="http://schemas.microsoft.com/office/drawing/2014/main" id="{3CEB8E3A-6EC0-4690-A6C3-50B9ECFB9652}"/>
              </a:ext>
            </a:extLst>
          </p:cNvPr>
          <p:cNvSpPr/>
          <p:nvPr/>
        </p:nvSpPr>
        <p:spPr>
          <a:xfrm>
            <a:off x="6326468" y="3278457"/>
            <a:ext cx="2006040" cy="23899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Physical/logical inventory</a:t>
            </a:r>
          </a:p>
        </p:txBody>
      </p:sp>
      <p:sp>
        <p:nvSpPr>
          <p:cNvPr id="13" name="Rectangle: Rounded Corners 12">
            <a:extLst>
              <a:ext uri="{FF2B5EF4-FFF2-40B4-BE49-F238E27FC236}">
                <a16:creationId xmlns:a16="http://schemas.microsoft.com/office/drawing/2014/main" id="{1471FF57-54F5-4FD7-AD20-29D6B73CC71A}"/>
              </a:ext>
            </a:extLst>
          </p:cNvPr>
          <p:cNvSpPr/>
          <p:nvPr/>
        </p:nvSpPr>
        <p:spPr>
          <a:xfrm>
            <a:off x="7663872" y="2632210"/>
            <a:ext cx="1667729" cy="54081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Assurance: </a:t>
            </a:r>
            <a:r>
              <a:rPr lang="en-US" sz="1000" dirty="0"/>
              <a:t>network performance and service quality management</a:t>
            </a:r>
            <a:endParaRPr lang="en-GB" sz="1000" dirty="0"/>
          </a:p>
        </p:txBody>
      </p:sp>
      <p:sp>
        <p:nvSpPr>
          <p:cNvPr id="14" name="Arrow: Down 13">
            <a:extLst>
              <a:ext uri="{FF2B5EF4-FFF2-40B4-BE49-F238E27FC236}">
                <a16:creationId xmlns:a16="http://schemas.microsoft.com/office/drawing/2014/main" id="{B18CEEDB-5CBE-47D7-97B5-9D74BBECD3A6}"/>
              </a:ext>
            </a:extLst>
          </p:cNvPr>
          <p:cNvSpPr/>
          <p:nvPr/>
        </p:nvSpPr>
        <p:spPr>
          <a:xfrm>
            <a:off x="6010600" y="3211337"/>
            <a:ext cx="318977" cy="59216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5" name="Arrow: Down 14">
            <a:extLst>
              <a:ext uri="{FF2B5EF4-FFF2-40B4-BE49-F238E27FC236}">
                <a16:creationId xmlns:a16="http://schemas.microsoft.com/office/drawing/2014/main" id="{2BFC9637-54DD-4B6A-A4D9-D716442C421A}"/>
              </a:ext>
            </a:extLst>
          </p:cNvPr>
          <p:cNvSpPr/>
          <p:nvPr/>
        </p:nvSpPr>
        <p:spPr>
          <a:xfrm rot="10800000">
            <a:off x="8342926" y="3188783"/>
            <a:ext cx="318977" cy="58403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6" name="Rectangle: Rounded Corners 15">
            <a:extLst>
              <a:ext uri="{FF2B5EF4-FFF2-40B4-BE49-F238E27FC236}">
                <a16:creationId xmlns:a16="http://schemas.microsoft.com/office/drawing/2014/main" id="{71871670-B115-44E3-8271-21C15DC2D691}"/>
              </a:ext>
            </a:extLst>
          </p:cNvPr>
          <p:cNvSpPr/>
          <p:nvPr/>
        </p:nvSpPr>
        <p:spPr>
          <a:xfrm>
            <a:off x="5205415" y="2062717"/>
            <a:ext cx="4248148" cy="22273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pc="20" dirty="0"/>
              <a:t>BSS front end</a:t>
            </a:r>
            <a:endParaRPr lang="en-GB" sz="700" b="1" spc="20" dirty="0"/>
          </a:p>
        </p:txBody>
      </p:sp>
      <p:sp>
        <p:nvSpPr>
          <p:cNvPr id="17" name="Arrow: Left-Right 16">
            <a:extLst>
              <a:ext uri="{FF2B5EF4-FFF2-40B4-BE49-F238E27FC236}">
                <a16:creationId xmlns:a16="http://schemas.microsoft.com/office/drawing/2014/main" id="{A33D178D-C376-4072-9479-2B315ABE44B4}"/>
              </a:ext>
            </a:extLst>
          </p:cNvPr>
          <p:cNvSpPr/>
          <p:nvPr/>
        </p:nvSpPr>
        <p:spPr>
          <a:xfrm>
            <a:off x="6997193" y="2764897"/>
            <a:ext cx="666680" cy="295655"/>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0" name="TextBox 19">
            <a:extLst>
              <a:ext uri="{FF2B5EF4-FFF2-40B4-BE49-F238E27FC236}">
                <a16:creationId xmlns:a16="http://schemas.microsoft.com/office/drawing/2014/main" id="{13EE25A5-89C9-4768-BE00-9B59B14B0047}"/>
              </a:ext>
            </a:extLst>
          </p:cNvPr>
          <p:cNvSpPr txBox="1"/>
          <p:nvPr/>
        </p:nvSpPr>
        <p:spPr>
          <a:xfrm>
            <a:off x="6003834" y="2360891"/>
            <a:ext cx="2651303" cy="276999"/>
          </a:xfrm>
          <a:prstGeom prst="rect">
            <a:avLst/>
          </a:prstGeom>
          <a:noFill/>
        </p:spPr>
        <p:txBody>
          <a:bodyPr wrap="square">
            <a:spAutoFit/>
          </a:bodyPr>
          <a:lstStyle/>
          <a:p>
            <a:pPr algn="ctr"/>
            <a:r>
              <a:rPr lang="en-GB" sz="1200" b="1" spc="20" dirty="0">
                <a:latin typeface="+mn-lt"/>
              </a:rPr>
              <a:t>Digital Operations Center (Nokia)</a:t>
            </a:r>
          </a:p>
        </p:txBody>
      </p:sp>
      <p:sp>
        <p:nvSpPr>
          <p:cNvPr id="21" name="Arrow: Up 20">
            <a:extLst>
              <a:ext uri="{FF2B5EF4-FFF2-40B4-BE49-F238E27FC236}">
                <a16:creationId xmlns:a16="http://schemas.microsoft.com/office/drawing/2014/main" id="{1E275135-6A2F-48A5-8D7C-90FE2EF6AE60}"/>
              </a:ext>
            </a:extLst>
          </p:cNvPr>
          <p:cNvSpPr/>
          <p:nvPr/>
        </p:nvSpPr>
        <p:spPr>
          <a:xfrm>
            <a:off x="7203491" y="3517456"/>
            <a:ext cx="251993" cy="29565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22" name="Rectangle 21">
            <a:extLst>
              <a:ext uri="{FF2B5EF4-FFF2-40B4-BE49-F238E27FC236}">
                <a16:creationId xmlns:a16="http://schemas.microsoft.com/office/drawing/2014/main" id="{179B3F98-EE0C-40F4-9F16-821A73F39BF7}"/>
              </a:ext>
            </a:extLst>
          </p:cNvPr>
          <p:cNvSpPr>
            <a:spLocks noChangeArrowheads="1"/>
          </p:cNvSpPr>
          <p:nvPr/>
        </p:nvSpPr>
        <p:spPr bwMode="auto">
          <a:xfrm>
            <a:off x="7595581" y="5954867"/>
            <a:ext cx="18306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 Nokia and SPTel</a:t>
            </a:r>
          </a:p>
        </p:txBody>
      </p:sp>
    </p:spTree>
    <p:extLst>
      <p:ext uri="{BB962C8B-B14F-4D97-AF65-F5344CB8AC3E}">
        <p14:creationId xmlns:p14="http://schemas.microsoft.com/office/powerpoint/2010/main" val="365706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D34EC1-6CB9-4707-A25E-BCE0F475ADC5}"/>
              </a:ext>
            </a:extLst>
          </p:cNvPr>
          <p:cNvSpPr>
            <a:spLocks noGrp="1"/>
          </p:cNvSpPr>
          <p:nvPr>
            <p:ph type="title"/>
          </p:nvPr>
        </p:nvSpPr>
        <p:spPr/>
        <p:txBody>
          <a:bodyPr/>
          <a:lstStyle/>
          <a:p>
            <a:r>
              <a:rPr lang="en-GB" dirty="0"/>
              <a:t>Key benefits</a:t>
            </a:r>
          </a:p>
        </p:txBody>
      </p:sp>
      <p:sp>
        <p:nvSpPr>
          <p:cNvPr id="5" name="Slide Number Placeholder 4">
            <a:extLst>
              <a:ext uri="{FF2B5EF4-FFF2-40B4-BE49-F238E27FC236}">
                <a16:creationId xmlns:a16="http://schemas.microsoft.com/office/drawing/2014/main" id="{183BE624-BAB8-40A7-9EB2-EA37047CCF11}"/>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10" name="Rounded Rectangle 12">
            <a:extLst>
              <a:ext uri="{FF2B5EF4-FFF2-40B4-BE49-F238E27FC236}">
                <a16:creationId xmlns:a16="http://schemas.microsoft.com/office/drawing/2014/main" id="{6AC9A665-E6F6-4FE6-8707-C180293D5C19}"/>
              </a:ext>
            </a:extLst>
          </p:cNvPr>
          <p:cNvSpPr/>
          <p:nvPr/>
        </p:nvSpPr>
        <p:spPr>
          <a:xfrm>
            <a:off x="463977" y="1930402"/>
            <a:ext cx="2910407" cy="4011616"/>
          </a:xfrm>
          <a:prstGeom prst="roundRect">
            <a:avLst>
              <a:gd name="adj" fmla="val 7364"/>
            </a:avLst>
          </a:prstGeom>
          <a:solidFill>
            <a:schemeClr val="bg1">
              <a:lumMod val="50000"/>
              <a:alpha val="9804"/>
            </a:schemeClr>
          </a:solidFill>
          <a:ln w="12700">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rgbClr val="000000"/>
              </a:solidFill>
              <a:latin typeface="Franklin Gothic Demi" pitchFamily="34" charset="0"/>
            </a:endParaRPr>
          </a:p>
        </p:txBody>
      </p:sp>
      <p:sp>
        <p:nvSpPr>
          <p:cNvPr id="11" name="Rounded Rectangle 14">
            <a:extLst>
              <a:ext uri="{FF2B5EF4-FFF2-40B4-BE49-F238E27FC236}">
                <a16:creationId xmlns:a16="http://schemas.microsoft.com/office/drawing/2014/main" id="{45921C0E-B1D5-4AAB-957B-EDE68168B9E4}"/>
              </a:ext>
            </a:extLst>
          </p:cNvPr>
          <p:cNvSpPr/>
          <p:nvPr/>
        </p:nvSpPr>
        <p:spPr>
          <a:xfrm>
            <a:off x="3495344" y="1930402"/>
            <a:ext cx="2910407" cy="4011616"/>
          </a:xfrm>
          <a:prstGeom prst="roundRect">
            <a:avLst>
              <a:gd name="adj" fmla="val 7112"/>
            </a:avLst>
          </a:prstGeom>
          <a:solidFill>
            <a:schemeClr val="bg1">
              <a:lumMod val="50000"/>
              <a:alpha val="9804"/>
            </a:schemeClr>
          </a:solidFill>
          <a:ln w="12700">
            <a:solidFill>
              <a:srgbClr val="009B3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accent5"/>
              </a:solidFill>
              <a:latin typeface="Franklin Gothic Demi" pitchFamily="34" charset="0"/>
            </a:endParaRPr>
          </a:p>
        </p:txBody>
      </p:sp>
      <p:sp>
        <p:nvSpPr>
          <p:cNvPr id="12" name="Rounded Rectangle 16">
            <a:extLst>
              <a:ext uri="{FF2B5EF4-FFF2-40B4-BE49-F238E27FC236}">
                <a16:creationId xmlns:a16="http://schemas.microsoft.com/office/drawing/2014/main" id="{45ADF210-606F-4781-AFB7-7B2B501EA82B}"/>
              </a:ext>
            </a:extLst>
          </p:cNvPr>
          <p:cNvSpPr/>
          <p:nvPr/>
        </p:nvSpPr>
        <p:spPr>
          <a:xfrm>
            <a:off x="6530313" y="1930401"/>
            <a:ext cx="2910407" cy="4011612"/>
          </a:xfrm>
          <a:prstGeom prst="roundRect">
            <a:avLst>
              <a:gd name="adj" fmla="val 7112"/>
            </a:avLst>
          </a:prstGeom>
          <a:solidFill>
            <a:schemeClr val="bg1">
              <a:lumMod val="50000"/>
              <a:alpha val="9804"/>
            </a:schemeClr>
          </a:solidFill>
          <a:ln w="12700">
            <a:solidFill>
              <a:srgbClr val="FF7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400" dirty="0">
              <a:solidFill>
                <a:schemeClr val="accent4">
                  <a:lumMod val="75000"/>
                </a:schemeClr>
              </a:solidFill>
              <a:latin typeface="Franklin Gothic Demi" pitchFamily="34" charset="0"/>
            </a:endParaRPr>
          </a:p>
        </p:txBody>
      </p:sp>
      <p:sp>
        <p:nvSpPr>
          <p:cNvPr id="13" name="Oval 12">
            <a:extLst>
              <a:ext uri="{FF2B5EF4-FFF2-40B4-BE49-F238E27FC236}">
                <a16:creationId xmlns:a16="http://schemas.microsoft.com/office/drawing/2014/main" id="{A1616B70-8B11-4F73-BA3E-04E7DEAB8671}"/>
              </a:ext>
            </a:extLst>
          </p:cNvPr>
          <p:cNvSpPr/>
          <p:nvPr/>
        </p:nvSpPr>
        <p:spPr>
          <a:xfrm>
            <a:off x="4392547" y="1393566"/>
            <a:ext cx="1116000" cy="1116000"/>
          </a:xfrm>
          <a:prstGeom prst="ellipse">
            <a:avLst/>
          </a:prstGeom>
          <a:solidFill>
            <a:srgbClr val="009B3A"/>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4800" dirty="0">
                <a:solidFill>
                  <a:schemeClr val="bg1"/>
                </a:solidFill>
                <a:latin typeface="Franklin Gothic Book" pitchFamily="34" charset="0"/>
              </a:rPr>
              <a:t>2</a:t>
            </a:r>
          </a:p>
        </p:txBody>
      </p:sp>
      <p:sp>
        <p:nvSpPr>
          <p:cNvPr id="14" name="TextBox 13">
            <a:extLst>
              <a:ext uri="{FF2B5EF4-FFF2-40B4-BE49-F238E27FC236}">
                <a16:creationId xmlns:a16="http://schemas.microsoft.com/office/drawing/2014/main" id="{1A6C8C5E-70D9-482D-9400-C9F791AB2114}"/>
              </a:ext>
            </a:extLst>
          </p:cNvPr>
          <p:cNvSpPr txBox="1"/>
          <p:nvPr/>
        </p:nvSpPr>
        <p:spPr>
          <a:xfrm>
            <a:off x="537820" y="3619500"/>
            <a:ext cx="2762721" cy="2267600"/>
          </a:xfrm>
          <a:prstGeom prst="rect">
            <a:avLst/>
          </a:prstGeom>
          <a:noFill/>
        </p:spPr>
        <p:txBody>
          <a:bodyPr wrap="square" rtlCol="0" anchor="t">
            <a:noAutofit/>
          </a:bodyPr>
          <a:lstStyle/>
          <a:p>
            <a:pPr>
              <a:spcAft>
                <a:spcPts val="800"/>
              </a:spcAft>
            </a:pPr>
            <a:r>
              <a:rPr lang="en-GB" sz="1200" dirty="0">
                <a:solidFill>
                  <a:srgbClr val="000000"/>
                </a:solidFill>
                <a:latin typeface="Franklin Gothic Book" pitchFamily="34" charset="0"/>
              </a:rPr>
              <a:t>SPTel has enabled software-defined networking on </a:t>
            </a:r>
            <a:r>
              <a:rPr lang="en-GB" sz="1200" dirty="0">
                <a:latin typeface="Franklin Gothic Book" pitchFamily="34" charset="0"/>
              </a:rPr>
              <a:t>top of a physically separate fibre network core from the incumbents. SPTel is using route optimisation for self-healing to deliver higher network resiliency and &lt;1ms latency. It</a:t>
            </a:r>
            <a:r>
              <a:rPr lang="en-US" sz="1200" dirty="0">
                <a:latin typeface="Franklin Gothic Book" pitchFamily="34" charset="0"/>
              </a:rPr>
              <a:t> is deploying automated OSS for a digitalised order and provisioning process, as well as for improved control and visibility for the end customer over network utility and optimisation opportunities.</a:t>
            </a:r>
            <a:endParaRPr lang="en-GB" sz="1200" dirty="0">
              <a:latin typeface="Franklin Gothic Book" pitchFamily="34" charset="0"/>
            </a:endParaRPr>
          </a:p>
        </p:txBody>
      </p:sp>
      <p:sp>
        <p:nvSpPr>
          <p:cNvPr id="15" name="Oval 14">
            <a:extLst>
              <a:ext uri="{FF2B5EF4-FFF2-40B4-BE49-F238E27FC236}">
                <a16:creationId xmlns:a16="http://schemas.microsoft.com/office/drawing/2014/main" id="{D5E7DF9D-1230-467B-8715-729DF4E509BE}"/>
              </a:ext>
            </a:extLst>
          </p:cNvPr>
          <p:cNvSpPr/>
          <p:nvPr/>
        </p:nvSpPr>
        <p:spPr>
          <a:xfrm>
            <a:off x="7427516" y="1393566"/>
            <a:ext cx="1116000" cy="1116000"/>
          </a:xfrm>
          <a:prstGeom prst="ellipse">
            <a:avLst/>
          </a:prstGeom>
          <a:solidFill>
            <a:srgbClr val="FF79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4800" dirty="0">
                <a:solidFill>
                  <a:schemeClr val="bg1"/>
                </a:solidFill>
                <a:latin typeface="Franklin Gothic Book" pitchFamily="34" charset="0"/>
              </a:rPr>
              <a:t>3</a:t>
            </a:r>
          </a:p>
        </p:txBody>
      </p:sp>
      <p:sp>
        <p:nvSpPr>
          <p:cNvPr id="16" name="Oval 15">
            <a:extLst>
              <a:ext uri="{FF2B5EF4-FFF2-40B4-BE49-F238E27FC236}">
                <a16:creationId xmlns:a16="http://schemas.microsoft.com/office/drawing/2014/main" id="{D815F03A-343C-49FE-ADCC-DBB01AC3EAC6}"/>
              </a:ext>
            </a:extLst>
          </p:cNvPr>
          <p:cNvSpPr/>
          <p:nvPr/>
        </p:nvSpPr>
        <p:spPr>
          <a:xfrm>
            <a:off x="1361180" y="1393565"/>
            <a:ext cx="1116000" cy="1116000"/>
          </a:xfrm>
          <a:prstGeom prst="ellipse">
            <a:avLst/>
          </a:prstGeom>
          <a:solidFill>
            <a:srgbClr val="0067B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0" rtlCol="0" anchor="ctr"/>
          <a:lstStyle/>
          <a:p>
            <a:pPr algn="ctr"/>
            <a:r>
              <a:rPr lang="en-GB" sz="4800" dirty="0">
                <a:solidFill>
                  <a:schemeClr val="bg1"/>
                </a:solidFill>
                <a:latin typeface="Franklin Gothic Book" pitchFamily="34" charset="0"/>
              </a:rPr>
              <a:t>1</a:t>
            </a:r>
          </a:p>
        </p:txBody>
      </p:sp>
      <p:sp>
        <p:nvSpPr>
          <p:cNvPr id="17" name="TextBox 16">
            <a:extLst>
              <a:ext uri="{FF2B5EF4-FFF2-40B4-BE49-F238E27FC236}">
                <a16:creationId xmlns:a16="http://schemas.microsoft.com/office/drawing/2014/main" id="{5019FEC2-7969-4346-87C9-F5D0D883D608}"/>
              </a:ext>
            </a:extLst>
          </p:cNvPr>
          <p:cNvSpPr txBox="1"/>
          <p:nvPr/>
        </p:nvSpPr>
        <p:spPr>
          <a:xfrm>
            <a:off x="3569187" y="3619500"/>
            <a:ext cx="2762721" cy="2267600"/>
          </a:xfrm>
          <a:prstGeom prst="rect">
            <a:avLst/>
          </a:prstGeom>
          <a:noFill/>
        </p:spPr>
        <p:txBody>
          <a:bodyPr wrap="square" rtlCol="0" anchor="t">
            <a:noAutofit/>
          </a:bodyPr>
          <a:lstStyle/>
          <a:p>
            <a:pPr>
              <a:spcAft>
                <a:spcPts val="800"/>
              </a:spcAft>
            </a:pPr>
            <a:r>
              <a:rPr lang="en-US" sz="1200" dirty="0">
                <a:solidFill>
                  <a:srgbClr val="000000"/>
                </a:solidFill>
                <a:latin typeface="Franklin Gothic Book" pitchFamily="34" charset="0"/>
              </a:rPr>
              <a:t>The integrated operations centre, based on automated OSS, combines network and security </a:t>
            </a:r>
            <a:r>
              <a:rPr lang="en-US" sz="1200" dirty="0">
                <a:latin typeface="Franklin Gothic Book" pitchFamily="34" charset="0"/>
              </a:rPr>
              <a:t>monitoring for improved responsiveness. SPTel can use the self-healing capabilities of the SDN and the  ability to pinpoint problem areas more quickly to run the IOC with a lean team and still deliver responsive services, alert customers of a DDoS attack and provide notifications when bandwidth utilisation reaches alert thresholds or there is service quality degradation.</a:t>
            </a:r>
            <a:endParaRPr lang="en-GB" sz="1200" dirty="0">
              <a:latin typeface="Franklin Gothic Book" pitchFamily="34" charset="0"/>
            </a:endParaRPr>
          </a:p>
        </p:txBody>
      </p:sp>
      <p:sp>
        <p:nvSpPr>
          <p:cNvPr id="18" name="TextBox 17">
            <a:extLst>
              <a:ext uri="{FF2B5EF4-FFF2-40B4-BE49-F238E27FC236}">
                <a16:creationId xmlns:a16="http://schemas.microsoft.com/office/drawing/2014/main" id="{93273D56-EAB7-4BC0-A50E-8734C3384E81}"/>
              </a:ext>
            </a:extLst>
          </p:cNvPr>
          <p:cNvSpPr txBox="1"/>
          <p:nvPr/>
        </p:nvSpPr>
        <p:spPr>
          <a:xfrm>
            <a:off x="6604047" y="3619500"/>
            <a:ext cx="2762721" cy="2267600"/>
          </a:xfrm>
          <a:prstGeom prst="rect">
            <a:avLst/>
          </a:prstGeom>
          <a:noFill/>
        </p:spPr>
        <p:txBody>
          <a:bodyPr wrap="square" rtlCol="0" anchor="t">
            <a:noAutofit/>
          </a:bodyPr>
          <a:lstStyle/>
          <a:p>
            <a:pPr>
              <a:spcAft>
                <a:spcPts val="800"/>
              </a:spcAft>
            </a:pPr>
            <a:r>
              <a:rPr lang="en-GB" sz="1200" dirty="0">
                <a:solidFill>
                  <a:srgbClr val="000000"/>
                </a:solidFill>
                <a:latin typeface="Franklin Gothic Book" pitchFamily="34" charset="0"/>
              </a:rPr>
              <a:t>The automated </a:t>
            </a:r>
            <a:r>
              <a:rPr lang="en-GB" sz="1200" dirty="0">
                <a:latin typeface="Franklin Gothic Book" pitchFamily="34" charset="0"/>
              </a:rPr>
              <a:t>OSS enables SPTel to be truly agile as it enables the virtual deployment of new customer service requests. This will be a critical capability as the operator looks to expand its business into new service areas (such as edge clouds) and as-a-service business models. It will allow SPTel to become a true partner to enterprises that are accelerating their digitalisation.</a:t>
            </a:r>
          </a:p>
        </p:txBody>
      </p:sp>
      <p:sp>
        <p:nvSpPr>
          <p:cNvPr id="19" name="Rectangle 18">
            <a:extLst>
              <a:ext uri="{FF2B5EF4-FFF2-40B4-BE49-F238E27FC236}">
                <a16:creationId xmlns:a16="http://schemas.microsoft.com/office/drawing/2014/main" id="{665F98BF-30B1-43D1-8415-45FB4FE01E62}"/>
              </a:ext>
            </a:extLst>
          </p:cNvPr>
          <p:cNvSpPr/>
          <p:nvPr/>
        </p:nvSpPr>
        <p:spPr>
          <a:xfrm>
            <a:off x="580264" y="2542863"/>
            <a:ext cx="2716908" cy="738664"/>
          </a:xfrm>
          <a:prstGeom prst="rect">
            <a:avLst/>
          </a:prstGeom>
        </p:spPr>
        <p:txBody>
          <a:bodyPr wrap="square">
            <a:spAutoFit/>
          </a:bodyPr>
          <a:lstStyle/>
          <a:p>
            <a:pPr algn="ctr"/>
            <a:r>
              <a:rPr lang="en-US" sz="1400" b="1" spc="20" dirty="0">
                <a:latin typeface="+mn-lt"/>
              </a:rPr>
              <a:t>Differentiated NaaS capabilities due to alternate fibre networks, digitalisation and automation</a:t>
            </a:r>
          </a:p>
        </p:txBody>
      </p:sp>
      <p:sp>
        <p:nvSpPr>
          <p:cNvPr id="20" name="Rectangle 19">
            <a:extLst>
              <a:ext uri="{FF2B5EF4-FFF2-40B4-BE49-F238E27FC236}">
                <a16:creationId xmlns:a16="http://schemas.microsoft.com/office/drawing/2014/main" id="{79BD9D2B-3953-422A-9BC4-263197C62AC9}"/>
              </a:ext>
            </a:extLst>
          </p:cNvPr>
          <p:cNvSpPr/>
          <p:nvPr/>
        </p:nvSpPr>
        <p:spPr>
          <a:xfrm>
            <a:off x="3592093" y="2557961"/>
            <a:ext cx="2716908" cy="738664"/>
          </a:xfrm>
          <a:prstGeom prst="rect">
            <a:avLst/>
          </a:prstGeom>
        </p:spPr>
        <p:txBody>
          <a:bodyPr wrap="square">
            <a:spAutoFit/>
          </a:bodyPr>
          <a:lstStyle/>
          <a:p>
            <a:pPr algn="ctr">
              <a:spcAft>
                <a:spcPts val="600"/>
              </a:spcAft>
            </a:pPr>
            <a:r>
              <a:rPr lang="en-US" sz="1400" b="1" spc="20" dirty="0">
                <a:solidFill>
                  <a:srgbClr val="000000"/>
                </a:solidFill>
                <a:latin typeface="Franklin Gothic Book" panose="020B0503020102020204" pitchFamily="34" charset="0"/>
              </a:rPr>
              <a:t>Efficient operations thanks to service automation and closed-loop assurance</a:t>
            </a:r>
          </a:p>
        </p:txBody>
      </p:sp>
      <p:sp>
        <p:nvSpPr>
          <p:cNvPr id="21" name="Rectangle 20">
            <a:extLst>
              <a:ext uri="{FF2B5EF4-FFF2-40B4-BE49-F238E27FC236}">
                <a16:creationId xmlns:a16="http://schemas.microsoft.com/office/drawing/2014/main" id="{1C5821BE-B771-4DEA-9B06-1E05E85DAD73}"/>
              </a:ext>
            </a:extLst>
          </p:cNvPr>
          <p:cNvSpPr/>
          <p:nvPr/>
        </p:nvSpPr>
        <p:spPr>
          <a:xfrm>
            <a:off x="6604047" y="2539361"/>
            <a:ext cx="2716908" cy="954107"/>
          </a:xfrm>
          <a:prstGeom prst="rect">
            <a:avLst/>
          </a:prstGeom>
        </p:spPr>
        <p:txBody>
          <a:bodyPr wrap="square">
            <a:spAutoFit/>
          </a:bodyPr>
          <a:lstStyle/>
          <a:p>
            <a:pPr algn="ctr">
              <a:spcAft>
                <a:spcPts val="600"/>
              </a:spcAft>
            </a:pPr>
            <a:r>
              <a:rPr lang="en-GB" sz="1400" b="1" spc="20" dirty="0">
                <a:latin typeface="Franklin Gothic Book" panose="020B0503020102020204" pitchFamily="34" charset="0"/>
              </a:rPr>
              <a:t>Performance and cost optimisation with dynamic resource allocation and a transparent dashboard </a:t>
            </a:r>
          </a:p>
        </p:txBody>
      </p:sp>
      <p:cxnSp>
        <p:nvCxnSpPr>
          <p:cNvPr id="22" name="Straight Connector 21">
            <a:extLst>
              <a:ext uri="{FF2B5EF4-FFF2-40B4-BE49-F238E27FC236}">
                <a16:creationId xmlns:a16="http://schemas.microsoft.com/office/drawing/2014/main" id="{E259728F-4E00-45AA-9DA4-D7DA3707AD9D}"/>
              </a:ext>
            </a:extLst>
          </p:cNvPr>
          <p:cNvCxnSpPr/>
          <p:nvPr/>
        </p:nvCxnSpPr>
        <p:spPr>
          <a:xfrm flipV="1">
            <a:off x="590797" y="3550615"/>
            <a:ext cx="2656766" cy="7620"/>
          </a:xfrm>
          <a:prstGeom prst="line">
            <a:avLst/>
          </a:prstGeom>
          <a:ln w="25400" cmpd="sng">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CA6AAC-6ED0-4FBA-8E18-F737CB1738B3}"/>
              </a:ext>
            </a:extLst>
          </p:cNvPr>
          <p:cNvCxnSpPr/>
          <p:nvPr/>
        </p:nvCxnSpPr>
        <p:spPr>
          <a:xfrm flipV="1">
            <a:off x="3622164" y="3550615"/>
            <a:ext cx="2656766" cy="7620"/>
          </a:xfrm>
          <a:prstGeom prst="line">
            <a:avLst/>
          </a:prstGeom>
          <a:ln w="25400" cmpd="sng">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3F7593-C19C-4A60-A4E4-6414F30590BC}"/>
              </a:ext>
            </a:extLst>
          </p:cNvPr>
          <p:cNvCxnSpPr/>
          <p:nvPr/>
        </p:nvCxnSpPr>
        <p:spPr>
          <a:xfrm flipV="1">
            <a:off x="6657133" y="3550615"/>
            <a:ext cx="2656766" cy="7620"/>
          </a:xfrm>
          <a:prstGeom prst="line">
            <a:avLst/>
          </a:prstGeom>
          <a:ln w="25400" cmpd="sng">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A679E2E-1A5F-428C-A52A-2B4384BC5EC7}"/>
              </a:ext>
            </a:extLst>
          </p:cNvPr>
          <p:cNvSpPr>
            <a:spLocks noGrp="1"/>
          </p:cNvSpPr>
          <p:nvPr>
            <p:ph type="body" sz="quarter" idx="10"/>
          </p:nvPr>
        </p:nvSpPr>
        <p:spPr/>
        <p:txBody>
          <a:bodyPr/>
          <a:lstStyle/>
          <a:p>
            <a:r>
              <a:rPr lang="en-GB" dirty="0"/>
              <a:t>FURTHER INFORMATION</a:t>
            </a:r>
          </a:p>
        </p:txBody>
      </p:sp>
    </p:spTree>
    <p:extLst>
      <p:ext uri="{BB962C8B-B14F-4D97-AF65-F5344CB8AC3E}">
        <p14:creationId xmlns:p14="http://schemas.microsoft.com/office/powerpoint/2010/main" val="211106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FEF267EA-AEBA-4F76-B498-4D9D32DC2D33}"/>
              </a:ext>
            </a:extLst>
          </p:cNvPr>
          <p:cNvGraphicFramePr>
            <a:graphicFrameLocks noGrp="1"/>
          </p:cNvGraphicFramePr>
          <p:nvPr>
            <p:ph type="tbl" sz="quarter" idx="13"/>
            <p:extLst>
              <p:ext uri="{D42A27DB-BD31-4B8C-83A1-F6EECF244321}">
                <p14:modId xmlns:p14="http://schemas.microsoft.com/office/powerpoint/2010/main" val="3634399267"/>
              </p:ext>
            </p:extLst>
          </p:nvPr>
        </p:nvGraphicFramePr>
        <p:xfrm>
          <a:off x="452438" y="1673225"/>
          <a:ext cx="8993376" cy="2983480"/>
        </p:xfrm>
        <a:graphic>
          <a:graphicData uri="http://schemas.openxmlformats.org/drawingml/2006/table">
            <a:tbl>
              <a:tblPr firstRow="1" bandRow="1">
                <a:tableStyleId>{5C22544A-7EE6-4342-B048-85BDC9FD1C3A}</a:tableStyleId>
              </a:tblPr>
              <a:tblGrid>
                <a:gridCol w="2248344">
                  <a:extLst>
                    <a:ext uri="{9D8B030D-6E8A-4147-A177-3AD203B41FA5}">
                      <a16:colId xmlns:a16="http://schemas.microsoft.com/office/drawing/2014/main" val="3621263967"/>
                    </a:ext>
                  </a:extLst>
                </a:gridCol>
                <a:gridCol w="2248344">
                  <a:extLst>
                    <a:ext uri="{9D8B030D-6E8A-4147-A177-3AD203B41FA5}">
                      <a16:colId xmlns:a16="http://schemas.microsoft.com/office/drawing/2014/main" val="1326698367"/>
                    </a:ext>
                  </a:extLst>
                </a:gridCol>
                <a:gridCol w="2248344">
                  <a:extLst>
                    <a:ext uri="{9D8B030D-6E8A-4147-A177-3AD203B41FA5}">
                      <a16:colId xmlns:a16="http://schemas.microsoft.com/office/drawing/2014/main" val="2981020473"/>
                    </a:ext>
                  </a:extLst>
                </a:gridCol>
                <a:gridCol w="2248344">
                  <a:extLst>
                    <a:ext uri="{9D8B030D-6E8A-4147-A177-3AD203B41FA5}">
                      <a16:colId xmlns:a16="http://schemas.microsoft.com/office/drawing/2014/main" val="1333184880"/>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9560345"/>
                  </a:ext>
                </a:extLst>
              </a:tr>
              <a:tr h="211102">
                <a:tc>
                  <a:txBody>
                    <a:bodyPr/>
                    <a:lstStyle/>
                    <a:p>
                      <a:r>
                        <a:rPr lang="en-GB" sz="1000" dirty="0">
                          <a:solidFill>
                            <a:srgbClr val="000000"/>
                          </a:solidFill>
                          <a:latin typeface="Franklin Gothic Book" panose="020B0503020102020204" pitchFamily="34" charset="0"/>
                        </a:rPr>
                        <a:t>Strategy report</a:t>
                      </a:r>
                    </a:p>
                  </a:txBody>
                  <a:tcPr marL="90000" marR="90000" marT="90000" marB="90000" anchor="ctr" horzOverflow="overflow"/>
                </a:tc>
                <a:tc>
                  <a:txBody>
                    <a:bodyPr/>
                    <a:lstStyle/>
                    <a:p>
                      <a:pPr marL="0" algn="l" defTabSz="914400" rtl="0" eaLnBrk="1" latinLnBrk="0" hangingPunct="1"/>
                      <a:r>
                        <a:rPr lang="en-US" sz="1000" kern="1200" dirty="0">
                          <a:solidFill>
                            <a:schemeClr val="dk1"/>
                          </a:solidFill>
                          <a:latin typeface="+mn-lt"/>
                          <a:ea typeface="+mn-ea"/>
                          <a:cs typeface="+mn-cs"/>
                        </a:rPr>
                        <a:t>Network automation: a solution framework for service agility and cost economics in cloud-enabled 5G networks</a:t>
                      </a:r>
                    </a:p>
                  </a:txBody>
                  <a:tcPr marL="90000" marR="90000" marT="90000" marB="90000" anchor="ctr" horzOverflow="overflow"/>
                </a:tc>
                <a:tc>
                  <a:txBody>
                    <a:bodyPr/>
                    <a:lstStyle/>
                    <a:p>
                      <a:r>
                        <a:rPr lang="en-GB" sz="1000" dirty="0">
                          <a:solidFill>
                            <a:srgbClr val="000000"/>
                          </a:solidFill>
                          <a:latin typeface="Franklin Gothic Book" panose="020B0503020102020204" pitchFamily="34" charset="0"/>
                        </a:rPr>
                        <a:t>Anil Rao</a:t>
                      </a:r>
                    </a:p>
                  </a:txBody>
                  <a:tcPr marL="90000" marR="90000" marT="90000" marB="90000" anchor="ctr"/>
                </a:tc>
                <a:tc>
                  <a:txBody>
                    <a:bodyPr/>
                    <a:lstStyle/>
                    <a:p>
                      <a:r>
                        <a:rPr lang="en-US" sz="1000" b="0" i="0" kern="1200" dirty="0">
                          <a:solidFill>
                            <a:schemeClr val="dk1"/>
                          </a:solidFill>
                          <a:effectLst/>
                          <a:latin typeface="+mn-lt"/>
                          <a:ea typeface="+mn-ea"/>
                          <a:cs typeface="+mn-cs"/>
                        </a:rPr>
                        <a:t>Network automation: a solution framework for service agility and cost economics in cloud-enabled 5G networks</a:t>
                      </a:r>
                    </a:p>
                  </a:txBody>
                  <a:tcPr marL="90000" marR="90000" marT="90000" marB="90000" anchor="ctr"/>
                </a:tc>
                <a:extLst>
                  <a:ext uri="{0D108BD9-81ED-4DB2-BD59-A6C34878D82A}">
                    <a16:rowId xmlns:a16="http://schemas.microsoft.com/office/drawing/2014/main" val="3453830190"/>
                  </a:ext>
                </a:extLst>
              </a:tr>
              <a:tr h="370840">
                <a:tc>
                  <a:txBody>
                    <a:bodyPr/>
                    <a:lstStyle/>
                    <a:p>
                      <a:r>
                        <a:rPr lang="en-GB" sz="1000" dirty="0">
                          <a:solidFill>
                            <a:srgbClr val="000000"/>
                          </a:solidFill>
                          <a:latin typeface="Franklin Gothic Book" panose="020B0503020102020204" pitchFamily="34" charset="0"/>
                        </a:rPr>
                        <a:t>Video and podcast </a:t>
                      </a:r>
                    </a:p>
                  </a:txBody>
                  <a:tcPr marL="90000" marR="90000" marT="90000" marB="90000" anchor="ctr" horzOverflow="overflow"/>
                </a:tc>
                <a:tc>
                  <a:txBody>
                    <a:bodyPr/>
                    <a:lstStyle/>
                    <a:p>
                      <a:pPr marL="0" algn="l" defTabSz="914400" rtl="0" eaLnBrk="1" latinLnBrk="0" hangingPunct="1"/>
                      <a:r>
                        <a:rPr lang="en-US" sz="1000" kern="1200" dirty="0">
                          <a:solidFill>
                            <a:schemeClr val="dk1"/>
                          </a:solidFill>
                          <a:latin typeface="+mn-lt"/>
                          <a:ea typeface="+mn-ea"/>
                          <a:cs typeface="+mn-cs"/>
                        </a:rPr>
                        <a:t>Automation in the 5G era: a discussion between Analysys Mason and Telia</a:t>
                      </a:r>
                    </a:p>
                  </a:txBody>
                  <a:tcPr marL="90000" marR="90000" marT="90000" marB="90000" anchor="ctr" horzOverflow="overflow"/>
                </a:tc>
                <a:tc>
                  <a:txBody>
                    <a:bodyPr/>
                    <a:lstStyle/>
                    <a:p>
                      <a:r>
                        <a:rPr lang="en-GB" sz="1000" dirty="0">
                          <a:solidFill>
                            <a:srgbClr val="000000"/>
                          </a:solidFill>
                          <a:latin typeface="Franklin Gothic Book" panose="020B0503020102020204" pitchFamily="34" charset="0"/>
                        </a:rPr>
                        <a:t>Anil Rao and Asa Nielsen (Telia)</a:t>
                      </a:r>
                    </a:p>
                  </a:txBody>
                  <a:tcPr marL="90000" marR="90000" marT="90000" marB="90000" anchor="ctr"/>
                </a:tc>
                <a:tc>
                  <a:txBody>
                    <a:bodyPr/>
                    <a:lstStyle/>
                    <a:p>
                      <a:r>
                        <a:rPr lang="en-GB" sz="1000" dirty="0">
                          <a:solidFill>
                            <a:srgbClr val="000000"/>
                          </a:solidFill>
                          <a:latin typeface="Franklin Gothic Book" panose="020B0503020102020204" pitchFamily="34" charset="0"/>
                        </a:rPr>
                        <a:t>https://www.analysysmason.com/research/content/videos/automation-5g-telia-rma01-rma02-rma07/</a:t>
                      </a:r>
                    </a:p>
                  </a:txBody>
                  <a:tcPr marL="90000" marR="90000" marT="90000" marB="90000" anchor="ctr"/>
                </a:tc>
                <a:extLst>
                  <a:ext uri="{0D108BD9-81ED-4DB2-BD59-A6C34878D82A}">
                    <a16:rowId xmlns:a16="http://schemas.microsoft.com/office/drawing/2014/main" val="876819802"/>
                  </a:ext>
                </a:extLst>
              </a:tr>
              <a:tr h="370840">
                <a:tc>
                  <a:txBody>
                    <a:bodyPr/>
                    <a:lstStyle/>
                    <a:p>
                      <a:r>
                        <a:rPr lang="en-GB" dirty="0"/>
                        <a:t>Forecast report</a:t>
                      </a:r>
                    </a:p>
                  </a:txBody>
                  <a:tcPr anchor="ctr"/>
                </a:tc>
                <a:tc>
                  <a:txBody>
                    <a:bodyPr/>
                    <a:lstStyle/>
                    <a:p>
                      <a:pPr marL="0" algn="l" defTabSz="914400" rtl="0" eaLnBrk="1" latinLnBrk="0" hangingPunct="1"/>
                      <a:r>
                        <a:rPr lang="en-US" sz="1000" kern="1200" dirty="0">
                          <a:solidFill>
                            <a:schemeClr val="dk1"/>
                          </a:solidFill>
                          <a:latin typeface="+mn-lt"/>
                          <a:ea typeface="+mn-ea"/>
                          <a:cs typeface="+mn-cs"/>
                        </a:rPr>
                        <a:t>Automated assurance: worldwide forecast 2020–2025</a:t>
                      </a:r>
                      <a:endParaRPr lang="en-GB" sz="1000" kern="1200" dirty="0">
                        <a:solidFill>
                          <a:schemeClr val="dk1"/>
                        </a:solidFill>
                        <a:latin typeface="+mn-lt"/>
                        <a:ea typeface="+mn-ea"/>
                        <a:cs typeface="+mn-cs"/>
                      </a:endParaRPr>
                    </a:p>
                  </a:txBody>
                  <a:tcPr anchor="ctr"/>
                </a:tc>
                <a:tc>
                  <a:txBody>
                    <a:bodyPr/>
                    <a:lstStyle/>
                    <a:p>
                      <a:r>
                        <a:rPr lang="en-GB" dirty="0"/>
                        <a:t>Anil Rao and William Nagy</a:t>
                      </a:r>
                    </a:p>
                  </a:txBody>
                  <a:tcPr anchor="ctr"/>
                </a:tc>
                <a:tc>
                  <a:txBody>
                    <a:bodyPr/>
                    <a:lstStyle/>
                    <a:p>
                      <a:r>
                        <a:rPr lang="en-GB" dirty="0"/>
                        <a:t>https://www.analysysmason.com/research/content/reports/automated-assurance-forecast-2020-rma01/</a:t>
                      </a:r>
                    </a:p>
                  </a:txBody>
                  <a:tcPr anchor="ctr"/>
                </a:tc>
                <a:extLst>
                  <a:ext uri="{0D108BD9-81ED-4DB2-BD59-A6C34878D82A}">
                    <a16:rowId xmlns:a16="http://schemas.microsoft.com/office/drawing/2014/main" val="4268841455"/>
                  </a:ext>
                </a:extLst>
              </a:tr>
              <a:tr h="370840">
                <a:tc>
                  <a:txBody>
                    <a:bodyPr/>
                    <a:lstStyle/>
                    <a:p>
                      <a:r>
                        <a:rPr lang="en-GB" sz="1000" dirty="0">
                          <a:solidFill>
                            <a:srgbClr val="000000"/>
                          </a:solidFill>
                          <a:latin typeface="Franklin Gothic Book" panose="020B0503020102020204" pitchFamily="34" charset="0"/>
                        </a:rPr>
                        <a:t>Forecast report</a:t>
                      </a:r>
                    </a:p>
                  </a:txBody>
                  <a:tcPr marL="90000" marR="90000" marT="90000" marB="90000" anchor="ctr" horzOverflow="overflow"/>
                </a:tc>
                <a:tc>
                  <a:txBody>
                    <a:bodyPr/>
                    <a:lstStyle/>
                    <a:p>
                      <a:pPr marL="0" algn="l" defTabSz="914400" rtl="0" eaLnBrk="1" latinLnBrk="0" hangingPunct="1"/>
                      <a:r>
                        <a:rPr lang="en-US" sz="1000" kern="1200" dirty="0">
                          <a:solidFill>
                            <a:schemeClr val="dk1"/>
                          </a:solidFill>
                          <a:latin typeface="+mn-lt"/>
                          <a:ea typeface="+mn-ea"/>
                          <a:cs typeface="+mn-cs"/>
                        </a:rPr>
                        <a:t>Service design and orchestration: worldwide forecast 2020–2025</a:t>
                      </a:r>
                      <a:endParaRPr lang="en-GB" sz="1000" kern="1200" dirty="0">
                        <a:solidFill>
                          <a:schemeClr val="dk1"/>
                        </a:solidFill>
                        <a:latin typeface="+mn-lt"/>
                        <a:ea typeface="+mn-ea"/>
                        <a:cs typeface="+mn-cs"/>
                      </a:endParaRPr>
                    </a:p>
                  </a:txBody>
                  <a:tcPr marL="90000" marR="90000" marT="90000" marB="90000" anchor="ctr" horzOverflow="overflow"/>
                </a:tc>
                <a:tc>
                  <a:txBody>
                    <a:bodyPr/>
                    <a:lstStyle/>
                    <a:p>
                      <a:r>
                        <a:rPr lang="en-GB" sz="1000" dirty="0">
                          <a:solidFill>
                            <a:srgbClr val="000000"/>
                          </a:solidFill>
                          <a:latin typeface="Franklin Gothic Book" panose="020B0503020102020204" pitchFamily="34" charset="0"/>
                        </a:rPr>
                        <a:t>Anil Rao and William Nagy</a:t>
                      </a:r>
                    </a:p>
                  </a:txBody>
                  <a:tcPr marL="90000" marR="90000" marT="90000" marB="90000" anchor="ctr"/>
                </a:tc>
                <a:tc>
                  <a:txBody>
                    <a:bodyPr/>
                    <a:lstStyle/>
                    <a:p>
                      <a:r>
                        <a:rPr lang="en-GB" sz="1000" dirty="0">
                          <a:solidFill>
                            <a:srgbClr val="000000"/>
                          </a:solidFill>
                          <a:latin typeface="Franklin Gothic Book" panose="020B0503020102020204" pitchFamily="34" charset="0"/>
                        </a:rPr>
                        <a:t>https://www.analysysmason.com/research/content/reports/service-design-orchestration-forecast-rma02/</a:t>
                      </a:r>
                    </a:p>
                  </a:txBody>
                  <a:tcPr marL="90000" marR="90000" marT="90000" marB="90000" anchor="ctr"/>
                </a:tc>
                <a:extLst>
                  <a:ext uri="{0D108BD9-81ED-4DB2-BD59-A6C34878D82A}">
                    <a16:rowId xmlns:a16="http://schemas.microsoft.com/office/drawing/2014/main" val="2719638124"/>
                  </a:ext>
                </a:extLst>
              </a:tr>
            </a:tbl>
          </a:graphicData>
        </a:graphic>
      </p:graphicFrame>
      <p:sp>
        <p:nvSpPr>
          <p:cNvPr id="4" name="Slide Number Placeholder 3">
            <a:extLst>
              <a:ext uri="{FF2B5EF4-FFF2-40B4-BE49-F238E27FC236}">
                <a16:creationId xmlns:a16="http://schemas.microsoft.com/office/drawing/2014/main" id="{80D994E3-091B-4B57-9A5C-F3F56B10A8A2}"/>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5" name="Title 4">
            <a:extLst>
              <a:ext uri="{FF2B5EF4-FFF2-40B4-BE49-F238E27FC236}">
                <a16:creationId xmlns:a16="http://schemas.microsoft.com/office/drawing/2014/main" id="{D4189194-B2F8-4D5C-8FD9-11E800D9A0E5}"/>
              </a:ext>
            </a:extLst>
          </p:cNvPr>
          <p:cNvSpPr>
            <a:spLocks noGrp="1"/>
          </p:cNvSpPr>
          <p:nvPr>
            <p:ph type="title"/>
          </p:nvPr>
        </p:nvSpPr>
        <p:spPr/>
        <p:txBody>
          <a:bodyPr/>
          <a:lstStyle/>
          <a:p>
            <a:r>
              <a:rPr lang="en-GB" dirty="0"/>
              <a:t>Further reading</a:t>
            </a:r>
          </a:p>
        </p:txBody>
      </p:sp>
    </p:spTree>
    <p:extLst>
      <p:ext uri="{BB962C8B-B14F-4D97-AF65-F5344CB8AC3E}">
        <p14:creationId xmlns:p14="http://schemas.microsoft.com/office/powerpoint/2010/main" val="363097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8</a:t>
            </a:fld>
            <a:endParaRPr lang="en-GB" dirty="0"/>
          </a:p>
        </p:txBody>
      </p:sp>
      <p:sp>
        <p:nvSpPr>
          <p:cNvPr id="5" name="Text Placeholder 4">
            <a:extLst>
              <a:ext uri="{FF2B5EF4-FFF2-40B4-BE49-F238E27FC236}">
                <a16:creationId xmlns:a16="http://schemas.microsoft.com/office/drawing/2014/main" id="{2C18C800-227B-4F77-BA3C-2ACA376BC9EA}"/>
              </a:ext>
            </a:extLst>
          </p:cNvPr>
          <p:cNvSpPr>
            <a:spLocks noGrp="1"/>
          </p:cNvSpPr>
          <p:nvPr>
            <p:ph type="body" sz="quarter" idx="15"/>
          </p:nvPr>
        </p:nvSpPr>
        <p:spPr/>
        <p:txBody>
          <a:bodyPr/>
          <a:lstStyle/>
          <a:p>
            <a:r>
              <a:rPr lang="en-GB" spc="20" dirty="0"/>
              <a:t>Anil Rao </a:t>
            </a:r>
            <a:r>
              <a:rPr lang="en-GB" dirty="0"/>
              <a:t>(Principal Analyst) </a:t>
            </a:r>
            <a:r>
              <a:rPr lang="en-US" b="0" i="0" dirty="0">
                <a:effectLst/>
              </a:rPr>
              <a:t>is the lead analyst on network and service automation research that includes the </a:t>
            </a:r>
            <a:r>
              <a:rPr lang="en-US" b="0" i="1" dirty="0">
                <a:effectLst/>
              </a:rPr>
              <a:t>Network Automation and Orchestration</a:t>
            </a:r>
            <a:r>
              <a:rPr lang="en-US" b="0" i="0" dirty="0">
                <a:effectLst/>
              </a:rPr>
              <a:t>, </a:t>
            </a:r>
            <a:r>
              <a:rPr lang="en-US" b="0" i="1" dirty="0">
                <a:effectLst/>
              </a:rPr>
              <a:t>Automated Assurance</a:t>
            </a:r>
            <a:r>
              <a:rPr lang="en-US" b="0" i="0" dirty="0">
                <a:effectLst/>
              </a:rPr>
              <a:t> and </a:t>
            </a:r>
            <a:r>
              <a:rPr lang="en-US" b="0" i="1" dirty="0">
                <a:effectLst/>
              </a:rPr>
              <a:t>Service Design and Orchestration</a:t>
            </a:r>
            <a:r>
              <a:rPr lang="en-US" b="0" i="0" dirty="0">
                <a:effectLst/>
              </a:rPr>
              <a:t> research programmes, covering a broad range of topics on the existing and new-age operational systems that will power operators’ digital transformations. His main areas of focus include service creation, provisioning and service operations in NFV/SDN-based networks, 5G, IoT and edge clouds; the use of analytics, ML and AI to increase operations efficiency and agility; and the broader imperatives around operations automation and zero touch networks. Anil is also a frequent speaker and chair at industry events, and holds a BEng in Computer Science from the University of Mysore and an MBA from Lancaster University Management School, UK.</a:t>
            </a:r>
            <a:endParaRPr lang="en-GB" dirty="0"/>
          </a:p>
        </p:txBody>
      </p:sp>
      <p:pic>
        <p:nvPicPr>
          <p:cNvPr id="12" name="Picture Placeholder 11" descr="A picture containing person, person, necktie, wearing&#10;&#10;Description automatically generated">
            <a:extLst>
              <a:ext uri="{FF2B5EF4-FFF2-40B4-BE49-F238E27FC236}">
                <a16:creationId xmlns:a16="http://schemas.microsoft.com/office/drawing/2014/main" id="{AB14D26D-90CF-4EAB-80B2-7A281CA3E63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334784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A3A5566-0CA1-4AF9-B9C1-3AC6B097D31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6115" y="1816721"/>
            <a:ext cx="4669897" cy="4424412"/>
          </a:xfrm>
          <a:prstGeom prst="rect">
            <a:avLst/>
          </a:prstGeom>
        </p:spPr>
      </p:pic>
      <p:sp>
        <p:nvSpPr>
          <p:cNvPr id="2" name="Text Placeholder 1">
            <a:extLst>
              <a:ext uri="{FF2B5EF4-FFF2-40B4-BE49-F238E27FC236}">
                <a16:creationId xmlns:a16="http://schemas.microsoft.com/office/drawing/2014/main" id="{7FF5B5AE-24F9-4DA7-B256-EE3A7151BFC8}"/>
              </a:ext>
            </a:extLst>
          </p:cNvPr>
          <p:cNvSpPr>
            <a:spLocks noGrp="1"/>
          </p:cNvSpPr>
          <p:nvPr>
            <p:ph type="body" sz="quarter" idx="12"/>
          </p:nvPr>
        </p:nvSpPr>
        <p:spPr/>
        <p:txBody>
          <a:bodyPr/>
          <a:lstStyle/>
          <a:p>
            <a:r>
              <a:rPr lang="en-GB" b="1" spc="20" dirty="0">
                <a:solidFill>
                  <a:srgbClr val="221F72"/>
                </a:solidFill>
              </a:rPr>
              <a:t>Consulting</a:t>
            </a:r>
          </a:p>
          <a:p>
            <a:pPr>
              <a:buClr>
                <a:schemeClr val="tx1"/>
              </a:buClr>
            </a:pPr>
            <a:r>
              <a:rPr lang="en-US" dirty="0"/>
              <a:t>We deliver tangible benefits to clients across the telecoms industry: </a:t>
            </a:r>
          </a:p>
          <a:p>
            <a:pPr lvl="1">
              <a:buClr>
                <a:schemeClr val="tx1"/>
              </a:buClr>
            </a:pPr>
            <a:r>
              <a:rPr lang="en-US" dirty="0"/>
              <a:t>communications and digital service providers, vendors, financial and strategic investors, private equity and infrastructure funds, governments, regulators, broadcasters and service and content providers</a:t>
            </a:r>
          </a:p>
          <a:p>
            <a:pPr>
              <a:buClr>
                <a:schemeClr val="tx1"/>
              </a:buClr>
            </a:pPr>
            <a:r>
              <a:rPr lang="en-US" dirty="0"/>
              <a:t>Our sector specialists understand the distinct local challenges facing clients, in addition to the wider effects of global forces.</a:t>
            </a:r>
          </a:p>
          <a:p>
            <a:pPr>
              <a:buClr>
                <a:schemeClr val="tx1"/>
              </a:buClr>
            </a:pPr>
            <a:r>
              <a:rPr lang="en-US" dirty="0"/>
              <a:t>We are future-focused and help clients understand the challenges and opportunities new technology brings.</a:t>
            </a:r>
          </a:p>
          <a:p>
            <a:endParaRPr lang="en-US" dirty="0"/>
          </a:p>
          <a:p>
            <a:r>
              <a:rPr lang="en-GB" b="1" spc="20" dirty="0">
                <a:solidFill>
                  <a:srgbClr val="AA182C"/>
                </a:solidFill>
              </a:rPr>
              <a:t>Research</a:t>
            </a:r>
            <a:endParaRPr lang="en-US" b="1" spc="20" dirty="0">
              <a:solidFill>
                <a:srgbClr val="AA182C"/>
              </a:solidFill>
            </a:endParaRPr>
          </a:p>
          <a:p>
            <a:pPr>
              <a:buClrTx/>
            </a:pPr>
            <a:r>
              <a:rPr lang="en-US" dirty="0"/>
              <a:t>Our dedicated team of analysts track and forecast the different services accessed by consumers and enterprises.</a:t>
            </a:r>
          </a:p>
          <a:p>
            <a:pPr>
              <a:buClrTx/>
            </a:pPr>
            <a:r>
              <a:rPr lang="en-US" dirty="0"/>
              <a:t>We offer detailed insight into the software, infrastructure and technology delivering those services.</a:t>
            </a:r>
          </a:p>
          <a:p>
            <a:pPr>
              <a:buClrTx/>
            </a:pPr>
            <a:r>
              <a:rPr lang="en-US" dirty="0"/>
              <a:t>Clients benefit from regular and timely intelligence, and direct access to analysts.</a:t>
            </a:r>
          </a:p>
        </p:txBody>
      </p:sp>
      <p:sp>
        <p:nvSpPr>
          <p:cNvPr id="5" name="Slide Number Placeholder 4">
            <a:extLst>
              <a:ext uri="{FF2B5EF4-FFF2-40B4-BE49-F238E27FC236}">
                <a16:creationId xmlns:a16="http://schemas.microsoft.com/office/drawing/2014/main" id="{62832CD2-FD7B-40CA-BCF5-BE0C6E57D4D2}"/>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6" name="Title 5">
            <a:extLst>
              <a:ext uri="{FF2B5EF4-FFF2-40B4-BE49-F238E27FC236}">
                <a16:creationId xmlns:a16="http://schemas.microsoft.com/office/drawing/2014/main" id="{4645F8C1-4E81-4DFD-8FD6-8146D55659E8}"/>
              </a:ext>
            </a:extLst>
          </p:cNvPr>
          <p:cNvSpPr>
            <a:spLocks noGrp="1"/>
          </p:cNvSpPr>
          <p:nvPr>
            <p:ph type="title"/>
          </p:nvPr>
        </p:nvSpPr>
        <p:spPr/>
        <p:txBody>
          <a:bodyPr/>
          <a:lstStyle/>
          <a:p>
            <a:r>
              <a:rPr lang="en-GB" dirty="0"/>
              <a:t>Analysys Mason’s consulting and research are uniquely positioned</a:t>
            </a:r>
          </a:p>
        </p:txBody>
      </p:sp>
      <p:sp>
        <p:nvSpPr>
          <p:cNvPr id="12" name="Text Placeholder 6">
            <a:extLst>
              <a:ext uri="{FF2B5EF4-FFF2-40B4-BE49-F238E27FC236}">
                <a16:creationId xmlns:a16="http://schemas.microsoft.com/office/drawing/2014/main" id="{B7789C37-47AF-4E6F-A339-04B8E994C29F}"/>
              </a:ext>
            </a:extLst>
          </p:cNvPr>
          <p:cNvSpPr>
            <a:spLocks noGrp="1"/>
          </p:cNvSpPr>
          <p:nvPr>
            <p:ph type="body" sz="quarter" idx="15"/>
          </p:nvPr>
        </p:nvSpPr>
        <p:spPr>
          <a:xfrm>
            <a:off x="452437" y="1366960"/>
            <a:ext cx="4248000" cy="252000"/>
          </a:xfrm>
        </p:spPr>
        <p:txBody>
          <a:bodyPr/>
          <a:lstStyle/>
          <a:p>
            <a:r>
              <a:rPr lang="en-US" dirty="0"/>
              <a:t>Analysys Mason’s consulting services and research portfolio</a:t>
            </a:r>
          </a:p>
        </p:txBody>
      </p:sp>
    </p:spTree>
    <p:extLst>
      <p:ext uri="{BB962C8B-B14F-4D97-AF65-F5344CB8AC3E}">
        <p14:creationId xmlns:p14="http://schemas.microsoft.com/office/powerpoint/2010/main" val="728316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Research_Software_case_study_template_Nov2020.pptx" id="{73978CA9-5EE0-407C-B31A-3E0A1F27B55C}" vid="{6331C726-0BBB-4F5E-A706-09D519104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SoftwareCaseStudy</Template>
  <TotalTime>0</TotalTime>
  <Words>1569</Words>
  <Application>Microsoft Office PowerPoint</Application>
  <PresentationFormat>A4 Paper (210x297 mm)</PresentationFormat>
  <Paragraphs>128</Paragraphs>
  <Slides>12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Arial</vt:lpstr>
      <vt:lpstr>Calibri</vt:lpstr>
      <vt:lpstr>Franklin Gothic Book</vt:lpstr>
      <vt:lpstr>Franklin Gothic Demi</vt:lpstr>
      <vt:lpstr>Franklin Gothic Heavy</vt:lpstr>
      <vt:lpstr>Franklin Gothic Medium</vt:lpstr>
      <vt:lpstr>Franklin Gothic Medium Cond</vt:lpstr>
      <vt:lpstr>Symbol</vt:lpstr>
      <vt:lpstr>Wingdings</vt:lpstr>
      <vt:lpstr>AnalysysMasonPPT</vt:lpstr>
      <vt:lpstr>think-cell Slide</vt:lpstr>
      <vt:lpstr>PowerPoint Presentation</vt:lpstr>
      <vt:lpstr>SPTel B2B vision and strategy overview</vt:lpstr>
      <vt:lpstr>Business challenges and key drivers of the project</vt:lpstr>
      <vt:lpstr>Analysis – SPTel chose Nokia as the OSS component provider in order to automate the service provisioning, monitoring and closed-loop assurance of the B2B services</vt:lpstr>
      <vt:lpstr>Key benefits</vt:lpstr>
      <vt:lpstr>PowerPoint Presentation</vt:lpstr>
      <vt:lpstr>Further reading</vt:lpstr>
      <vt:lpstr>About the author</vt:lpstr>
      <vt:lpstr>Analysys Mason’s consulting and research are uniquely positioned</vt:lpstr>
      <vt:lpstr>Research from Analysys Mason</vt:lpstr>
      <vt:lpstr>Consulting from Analysys Mason</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Sam Brownbridge</cp:lastModifiedBy>
  <cp:revision>11</cp:revision>
  <cp:lastPrinted>2013-03-20T11:36:12Z</cp:lastPrinted>
  <dcterms:created xsi:type="dcterms:W3CDTF">2020-12-21T13:52:49Z</dcterms:created>
  <dcterms:modified xsi:type="dcterms:W3CDTF">2021-01-06T10:32:31Z</dcterms:modified>
</cp:coreProperties>
</file>