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9" r:id="rId1"/>
  </p:sldMasterIdLst>
  <p:notesMasterIdLst>
    <p:notesMasterId r:id="rId25"/>
  </p:notesMasterIdLst>
  <p:handoutMasterIdLst>
    <p:handoutMasterId r:id="rId26"/>
  </p:handoutMasterIdLst>
  <p:sldIdLst>
    <p:sldId id="507" r:id="rId2"/>
    <p:sldId id="537" r:id="rId3"/>
    <p:sldId id="538" r:id="rId4"/>
    <p:sldId id="539" r:id="rId5"/>
    <p:sldId id="555" r:id="rId6"/>
    <p:sldId id="547" r:id="rId7"/>
    <p:sldId id="559" r:id="rId8"/>
    <p:sldId id="542" r:id="rId9"/>
    <p:sldId id="543" r:id="rId10"/>
    <p:sldId id="549" r:id="rId11"/>
    <p:sldId id="901" r:id="rId12"/>
    <p:sldId id="556" r:id="rId13"/>
    <p:sldId id="544" r:id="rId14"/>
    <p:sldId id="903" r:id="rId15"/>
    <p:sldId id="902" r:id="rId16"/>
    <p:sldId id="546" r:id="rId17"/>
    <p:sldId id="536" r:id="rId18"/>
    <p:sldId id="560" r:id="rId19"/>
    <p:sldId id="900" r:id="rId20"/>
    <p:sldId id="904" r:id="rId21"/>
    <p:sldId id="533" r:id="rId22"/>
    <p:sldId id="534" r:id="rId23"/>
    <p:sldId id="505" r:id="rId24"/>
  </p:sldIdLst>
  <p:sldSz cx="9906000" cy="6858000" type="A4"/>
  <p:notesSz cx="6670675" cy="9875838"/>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913" userDrawn="1">
          <p15:clr>
            <a:srgbClr val="A4A3A4"/>
          </p15:clr>
        </p15:guide>
        <p15:guide id="2" orient="horz" pos="1185" userDrawn="1">
          <p15:clr>
            <a:srgbClr val="A4A3A4"/>
          </p15:clr>
        </p15:guide>
        <p15:guide id="3" pos="312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Jane Humphries" initials="SJH" lastIdx="9" clrIdx="0"/>
  <p:cmAuthor id="1" name="Gina Ghensi" initials="GG" lastIdx="3" clrIdx="1"/>
  <p:cmAuthor id="2" name="Sarah Addyman" initials="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F2"/>
    <a:srgbClr val="E9EBE8"/>
    <a:srgbClr val="EAE8E9"/>
    <a:srgbClr val="5A2149"/>
    <a:srgbClr val="AA182C"/>
    <a:srgbClr val="C7C6EF"/>
    <a:srgbClr val="0067B1"/>
    <a:srgbClr val="009B3A"/>
    <a:srgbClr val="FB4F14"/>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rgbClr val="D9D9D9"/>
          </a:solidFill>
        </a:fill>
      </a:tcStyle>
    </a:band1H>
    <a:band2H>
      <a:tcStyle>
        <a:tcBdr/>
        <a:fill>
          <a:solidFill>
            <a:srgbClr val="D9D9D9"/>
          </a:solidFill>
        </a:fill>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4" autoAdjust="0"/>
    <p:restoredTop sz="94913" autoAdjust="0"/>
  </p:normalViewPr>
  <p:slideViewPr>
    <p:cSldViewPr snapToGrid="0">
      <p:cViewPr varScale="1">
        <p:scale>
          <a:sx n="127" d="100"/>
          <a:sy n="127" d="100"/>
        </p:scale>
        <p:origin x="138" y="204"/>
      </p:cViewPr>
      <p:guideLst>
        <p:guide orient="horz" pos="913"/>
        <p:guide orient="horz" pos="118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1948" y="68"/>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9460413771766"/>
          <c:y val="1.9555093956813679E-2"/>
          <c:w val="0.46312259858705185"/>
          <c:h val="0.94861987343606602"/>
        </c:manualLayout>
      </c:layout>
      <c:doughnutChart>
        <c:varyColors val="1"/>
        <c:ser>
          <c:idx val="0"/>
          <c:order val="0"/>
          <c:tx>
            <c:strRef>
              <c:f>Sheet1!$B$1</c:f>
              <c:strCache>
                <c:ptCount val="1"/>
                <c:pt idx="0">
                  <c:v>Revenue</c:v>
                </c:pt>
              </c:strCache>
            </c:strRef>
          </c:tx>
          <c:dPt>
            <c:idx val="0"/>
            <c:bubble3D val="0"/>
            <c:spPr>
              <a:solidFill>
                <a:schemeClr val="accent1"/>
              </a:solidFill>
            </c:spPr>
            <c:extLst>
              <c:ext xmlns:c16="http://schemas.microsoft.com/office/drawing/2014/chart" uri="{C3380CC4-5D6E-409C-BE32-E72D297353CC}">
                <c16:uniqueId val="{00000001-E0AE-4A75-BFEF-E09BD26BA623}"/>
              </c:ext>
            </c:extLst>
          </c:dPt>
          <c:dPt>
            <c:idx val="1"/>
            <c:bubble3D val="0"/>
            <c:spPr>
              <a:solidFill>
                <a:schemeClr val="accent2"/>
              </a:solidFill>
            </c:spPr>
            <c:extLst>
              <c:ext xmlns:c16="http://schemas.microsoft.com/office/drawing/2014/chart" uri="{C3380CC4-5D6E-409C-BE32-E72D297353CC}">
                <c16:uniqueId val="{00000003-E0AE-4A75-BFEF-E09BD26BA623}"/>
              </c:ext>
            </c:extLst>
          </c:dPt>
          <c:dPt>
            <c:idx val="2"/>
            <c:bubble3D val="0"/>
            <c:spPr>
              <a:solidFill>
                <a:schemeClr val="accent4"/>
              </a:solidFill>
            </c:spPr>
            <c:extLst>
              <c:ext xmlns:c16="http://schemas.microsoft.com/office/drawing/2014/chart" uri="{C3380CC4-5D6E-409C-BE32-E72D297353CC}">
                <c16:uniqueId val="{00000005-E0AE-4A75-BFEF-E09BD26BA623}"/>
              </c:ext>
            </c:extLst>
          </c:dPt>
          <c:dPt>
            <c:idx val="3"/>
            <c:bubble3D val="0"/>
            <c:spPr>
              <a:solidFill>
                <a:schemeClr val="accent5"/>
              </a:solidFill>
            </c:spPr>
            <c:extLst>
              <c:ext xmlns:c16="http://schemas.microsoft.com/office/drawing/2014/chart" uri="{C3380CC4-5D6E-409C-BE32-E72D297353CC}">
                <c16:uniqueId val="{00000007-E0AE-4A75-BFEF-E09BD26BA623}"/>
              </c:ext>
            </c:extLst>
          </c:dPt>
          <c:dLbls>
            <c:dLbl>
              <c:idx val="5"/>
              <c:layout>
                <c:manualLayout>
                  <c:x val="2.767208879820772E-3"/>
                  <c:y val="1.825094619898895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A-5F0A-427B-9689-F20A296C66DF}"/>
                </c:ext>
              </c:extLst>
            </c:dLbl>
            <c:dLbl>
              <c:idx val="6"/>
              <c:layout>
                <c:manualLayout>
                  <c:x val="-5.0731576741210546E-17"/>
                  <c:y val="-3.202633884582165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F0A-427B-9689-F20A296C66DF}"/>
                </c:ext>
              </c:extLst>
            </c:dLbl>
            <c:dLbl>
              <c:idx val="7"/>
              <c:layout>
                <c:manualLayout>
                  <c:x val="6.9180221995519299E-3"/>
                  <c:y val="3.0418483178711254E-2"/>
                </c:manualLayout>
              </c:layout>
              <c:showLegendKey val="0"/>
              <c:showVal val="0"/>
              <c:showCatName val="0"/>
              <c:showSerName val="0"/>
              <c:showPercent val="1"/>
              <c:showBubbleSize val="0"/>
              <c:extLst>
                <c:ext xmlns:c15="http://schemas.microsoft.com/office/drawing/2012/chart" uri="{CE6537A1-D6FC-4f65-9D91-7224C49458BB}">
                  <c15:layout>
                    <c:manualLayout>
                      <c:w val="6.659277274765539E-2"/>
                      <c:h val="0.12374141522914517"/>
                    </c:manualLayout>
                  </c15:layout>
                </c:ext>
                <c:ext xmlns:c16="http://schemas.microsoft.com/office/drawing/2014/chart" uri="{C3380CC4-5D6E-409C-BE32-E72D297353CC}">
                  <c16:uniqueId val="{00000008-5F0A-427B-9689-F20A296C66DF}"/>
                </c:ext>
              </c:extLst>
            </c:dLbl>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NA</c:v>
                </c:pt>
                <c:pt idx="1">
                  <c:v>EMAP</c:v>
                </c:pt>
                <c:pt idx="2">
                  <c:v>WE</c:v>
                </c:pt>
                <c:pt idx="3">
                  <c:v>DVAP</c:v>
                </c:pt>
                <c:pt idx="4">
                  <c:v>LATAM</c:v>
                </c:pt>
                <c:pt idx="5">
                  <c:v>CEE</c:v>
                </c:pt>
                <c:pt idx="6">
                  <c:v>MENA</c:v>
                </c:pt>
                <c:pt idx="7">
                  <c:v>SSA</c:v>
                </c:pt>
              </c:strCache>
            </c:strRef>
          </c:cat>
          <c:val>
            <c:numRef>
              <c:f>Sheet1!$B$2:$B$9</c:f>
              <c:numCache>
                <c:formatCode>\$\ * _(#,##0.0_);[Red]\$\ * \(#,##0.0\);\$\ * _("-"?_);@_)</c:formatCode>
                <c:ptCount val="8"/>
                <c:pt idx="0">
                  <c:v>99.893779999999992</c:v>
                </c:pt>
                <c:pt idx="1">
                  <c:v>16.63553675</c:v>
                </c:pt>
                <c:pt idx="2">
                  <c:v>14.220051096774204</c:v>
                </c:pt>
                <c:pt idx="3">
                  <c:v>11.88252625</c:v>
                </c:pt>
                <c:pt idx="4">
                  <c:v>9.5060209999999987</c:v>
                </c:pt>
                <c:pt idx="5">
                  <c:v>3.7421187096774222</c:v>
                </c:pt>
                <c:pt idx="6">
                  <c:v>3.6085999141161311</c:v>
                </c:pt>
                <c:pt idx="7">
                  <c:v>1.6303662794322444</c:v>
                </c:pt>
              </c:numCache>
            </c:numRef>
          </c:val>
          <c:extLst>
            <c:ext xmlns:c16="http://schemas.microsoft.com/office/drawing/2014/chart" uri="{C3380CC4-5D6E-409C-BE32-E72D297353CC}">
              <c16:uniqueId val="{00000008-E0AE-4A75-BFEF-E09BD26BA623}"/>
            </c:ext>
          </c:extLst>
        </c:ser>
        <c:dLbls>
          <c:showLegendKey val="0"/>
          <c:showVal val="0"/>
          <c:showCatName val="0"/>
          <c:showSerName val="0"/>
          <c:showPercent val="0"/>
          <c:showBubbleSize val="0"/>
          <c:showLeaderLines val="1"/>
        </c:dLbls>
        <c:firstSliceAng val="0"/>
        <c:holeSize val="65"/>
      </c:doughnutChart>
    </c:plotArea>
    <c:legend>
      <c:legendPos val="r"/>
      <c:overlay val="0"/>
    </c:legend>
    <c:plotVisOnly val="1"/>
    <c:dispBlanksAs val="gap"/>
    <c:showDLblsOverMax val="0"/>
  </c:chart>
  <c:txPr>
    <a:bodyPr/>
    <a:lstStyle/>
    <a:p>
      <a:pPr>
        <a:defRPr sz="10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5580222692768"/>
          <c:y val="0.12827513582078837"/>
          <c:w val="0.59756938830738771"/>
          <c:h val="0.67571261039178609"/>
        </c:manualLayout>
      </c:layout>
      <c:barChart>
        <c:barDir val="col"/>
        <c:grouping val="stacked"/>
        <c:varyColors val="0"/>
        <c:ser>
          <c:idx val="0"/>
          <c:order val="0"/>
          <c:tx>
            <c:strRef>
              <c:f>Sheet1!$A$2</c:f>
              <c:strCache>
                <c:ptCount val="1"/>
                <c:pt idx="0">
                  <c:v>Platform</c:v>
                </c:pt>
              </c:strCache>
            </c:strRef>
          </c:tx>
          <c:spPr>
            <a:gradFill>
              <a:gsLst>
                <a:gs pos="0">
                  <a:schemeClr val="accent1"/>
                </a:gs>
                <a:gs pos="50000">
                  <a:schemeClr val="accent1">
                    <a:alpha val="80000"/>
                  </a:schemeClr>
                </a:gs>
                <a:gs pos="100000">
                  <a:schemeClr val="accent1">
                    <a:alpha val="50000"/>
                  </a:schemeClr>
                </a:gs>
              </a:gsLst>
              <a:lin ang="5400000" scaled="0"/>
            </a:gradFill>
          </c:spPr>
          <c:invertIfNegative val="0"/>
          <c:dLbls>
            <c:numFmt formatCode="0.0" sourceLinked="0"/>
            <c:spPr>
              <a:noFill/>
              <a:ln>
                <a:noFill/>
              </a:ln>
              <a:effectLst/>
            </c:spPr>
            <c:txPr>
              <a:bodyPr/>
              <a:lstStyle/>
              <a:p>
                <a:pPr>
                  <a:defRPr sz="1000">
                    <a:solidFill>
                      <a:schemeClr val="bg1"/>
                    </a:solidFill>
                    <a:latin typeface="Franklin Gothic Book" panose="020B05030201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General</c:formatCode>
                <c:ptCount val="3"/>
                <c:pt idx="0">
                  <c:v>117.3</c:v>
                </c:pt>
                <c:pt idx="1">
                  <c:v>145</c:v>
                </c:pt>
                <c:pt idx="2">
                  <c:v>173.9</c:v>
                </c:pt>
              </c:numCache>
            </c:numRef>
          </c:val>
          <c:extLst>
            <c:ext xmlns:c16="http://schemas.microsoft.com/office/drawing/2014/chart" uri="{C3380CC4-5D6E-409C-BE32-E72D297353CC}">
              <c16:uniqueId val="{00000000-F5DD-43AB-9487-96FC65DFD2A9}"/>
            </c:ext>
          </c:extLst>
        </c:ser>
        <c:ser>
          <c:idx val="1"/>
          <c:order val="1"/>
          <c:tx>
            <c:strRef>
              <c:f>Sheet1!$A$3</c:f>
              <c:strCache>
                <c:ptCount val="1"/>
                <c:pt idx="0">
                  <c:v>Blue Planet Automation</c:v>
                </c:pt>
              </c:strCache>
            </c:strRef>
          </c:tx>
          <c:invertIfNegative val="0"/>
          <c:dLbls>
            <c:dLbl>
              <c:idx val="0"/>
              <c:layout>
                <c:manualLayout>
                  <c:x val="0"/>
                  <c:y val="-9.7264437689969604E-2"/>
                </c:manualLayout>
              </c:layout>
              <c:tx>
                <c:rich>
                  <a:bodyPr/>
                  <a:lstStyle/>
                  <a:p>
                    <a:fld id="{8C1E88BF-2ACB-4918-94FC-CF7854A79E1D}" type="VALUE">
                      <a:rPr lang="en-US" smtClean="0"/>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43F-4B64-8B5E-136E360E4D31}"/>
                </c:ext>
              </c:extLst>
            </c:dLbl>
            <c:dLbl>
              <c:idx val="1"/>
              <c:layout>
                <c:manualLayout>
                  <c:x val="0"/>
                  <c:y val="-6.0790273556231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3F-4B64-8B5E-136E360E4D31}"/>
                </c:ext>
              </c:extLst>
            </c:dLbl>
            <c:dLbl>
              <c:idx val="2"/>
              <c:layout>
                <c:manualLayout>
                  <c:x val="0"/>
                  <c:y val="-9.7264437689969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3F-4B64-8B5E-136E360E4D31}"/>
                </c:ext>
              </c:extLst>
            </c:dLbl>
            <c:spPr>
              <a:noFill/>
              <a:ln>
                <a:noFill/>
              </a:ln>
              <a:effectLst/>
            </c:spPr>
            <c:txPr>
              <a:bodyPr wrap="square" lIns="38100" tIns="19050" rIns="38100" bIns="19050" anchor="ctr">
                <a:spAutoFit/>
              </a:bodyPr>
              <a:lstStyle/>
              <a:p>
                <a:pPr>
                  <a:defRPr sz="1000">
                    <a:latin typeface="Franklin Gothic Book" panose="020B05030201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2016</c:v>
                </c:pt>
                <c:pt idx="1">
                  <c:v>2017</c:v>
                </c:pt>
                <c:pt idx="2">
                  <c:v>2018</c:v>
                </c:pt>
              </c:strCache>
            </c:strRef>
          </c:cat>
          <c:val>
            <c:numRef>
              <c:f>Sheet1!$B$3:$D$3</c:f>
              <c:numCache>
                <c:formatCode>General</c:formatCode>
                <c:ptCount val="3"/>
                <c:pt idx="0">
                  <c:v>7.8</c:v>
                </c:pt>
                <c:pt idx="1">
                  <c:v>16.100000000000001</c:v>
                </c:pt>
                <c:pt idx="2">
                  <c:v>26.8</c:v>
                </c:pt>
              </c:numCache>
            </c:numRef>
          </c:val>
          <c:extLst>
            <c:ext xmlns:c16="http://schemas.microsoft.com/office/drawing/2014/chart" uri="{C3380CC4-5D6E-409C-BE32-E72D297353CC}">
              <c16:uniqueId val="{00000001-643F-4B64-8B5E-136E360E4D31}"/>
            </c:ext>
          </c:extLst>
        </c:ser>
        <c:dLbls>
          <c:showLegendKey val="0"/>
          <c:showVal val="0"/>
          <c:showCatName val="0"/>
          <c:showSerName val="0"/>
          <c:showPercent val="0"/>
          <c:showBubbleSize val="0"/>
        </c:dLbls>
        <c:gapWidth val="20"/>
        <c:overlap val="100"/>
        <c:axId val="127482112"/>
        <c:axId val="127488000"/>
      </c:barChart>
      <c:catAx>
        <c:axId val="127482112"/>
        <c:scaling>
          <c:orientation val="minMax"/>
        </c:scaling>
        <c:delete val="0"/>
        <c:axPos val="b"/>
        <c:numFmt formatCode="General" sourceLinked="0"/>
        <c:majorTickMark val="out"/>
        <c:minorTickMark val="none"/>
        <c:tickLblPos val="nextTo"/>
        <c:spPr>
          <a:ln>
            <a:noFill/>
          </a:ln>
        </c:spPr>
        <c:txPr>
          <a:bodyPr/>
          <a:lstStyle/>
          <a:p>
            <a:pPr>
              <a:defRPr>
                <a:latin typeface="Franklin Gothic Book" panose="020B0503020102020204" pitchFamily="34" charset="0"/>
              </a:defRPr>
            </a:pPr>
            <a:endParaRPr lang="en-US"/>
          </a:p>
        </c:txPr>
        <c:crossAx val="127488000"/>
        <c:crosses val="autoZero"/>
        <c:auto val="1"/>
        <c:lblAlgn val="ctr"/>
        <c:lblOffset val="100"/>
        <c:noMultiLvlLbl val="0"/>
      </c:catAx>
      <c:valAx>
        <c:axId val="127488000"/>
        <c:scaling>
          <c:orientation val="minMax"/>
        </c:scaling>
        <c:delete val="0"/>
        <c:axPos val="l"/>
        <c:title>
          <c:tx>
            <c:rich>
              <a:bodyPr rot="-5400000" vert="horz"/>
              <a:lstStyle/>
              <a:p>
                <a:pPr>
                  <a:defRPr b="0">
                    <a:latin typeface="Franklin Gothic Book" panose="020B0503020102020204" pitchFamily="34" charset="0"/>
                  </a:defRPr>
                </a:pPr>
                <a:r>
                  <a:rPr lang="en-GB" b="0" dirty="0">
                    <a:latin typeface="Franklin Gothic Book" panose="020B0503020102020204" pitchFamily="34" charset="0"/>
                  </a:rPr>
                  <a:t>Revenue (USD million)</a:t>
                </a:r>
              </a:p>
            </c:rich>
          </c:tx>
          <c:layout>
            <c:manualLayout>
              <c:xMode val="edge"/>
              <c:yMode val="edge"/>
              <c:x val="5.7612417316016554E-3"/>
              <c:y val="0.14647871143766603"/>
            </c:manualLayout>
          </c:layout>
          <c:overlay val="0"/>
        </c:title>
        <c:numFmt formatCode="General" sourceLinked="1"/>
        <c:majorTickMark val="out"/>
        <c:minorTickMark val="none"/>
        <c:tickLblPos val="nextTo"/>
        <c:spPr>
          <a:ln>
            <a:noFill/>
          </a:ln>
        </c:spPr>
        <c:txPr>
          <a:bodyPr/>
          <a:lstStyle/>
          <a:p>
            <a:pPr>
              <a:defRPr>
                <a:latin typeface="Franklin Gothic Book" panose="020B0503020102020204" pitchFamily="34" charset="0"/>
              </a:defRPr>
            </a:pPr>
            <a:endParaRPr lang="en-US"/>
          </a:p>
        </c:txPr>
        <c:crossAx val="127482112"/>
        <c:crosses val="autoZero"/>
        <c:crossBetween val="between"/>
        <c:majorUnit val="50"/>
      </c:valAx>
    </c:plotArea>
    <c:legend>
      <c:legendPos val="r"/>
      <c:layout>
        <c:manualLayout>
          <c:xMode val="edge"/>
          <c:yMode val="edge"/>
          <c:x val="0.74212010035163178"/>
          <c:y val="0.23114520259435656"/>
          <c:w val="0.22467339309051912"/>
          <c:h val="0.4039709929875786"/>
        </c:manualLayout>
      </c:layout>
      <c:overlay val="0"/>
      <c:txPr>
        <a:bodyPr/>
        <a:lstStyle/>
        <a:p>
          <a:pPr>
            <a:defRPr>
              <a:latin typeface="Franklin Gothic Book" panose="020B0503020102020204" pitchFamily="34" charset="0"/>
            </a:defRPr>
          </a:pPr>
          <a:endParaRPr lang="en-US"/>
        </a:p>
      </c:txPr>
    </c:legend>
    <c:plotVisOnly val="1"/>
    <c:dispBlanksAs val="gap"/>
    <c:showDLblsOverMax val="0"/>
  </c:chart>
  <c:txPr>
    <a:bodyPr/>
    <a:lstStyle/>
    <a:p>
      <a:pPr>
        <a:defRPr sz="1000">
          <a:solidFill>
            <a:srgbClr val="000000"/>
          </a:solidFill>
          <a:latin typeface="Franklin Gothic Medium"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9460413771766"/>
          <c:y val="1.9555093956813679E-2"/>
          <c:w val="0.46312259858705185"/>
          <c:h val="0.94861987343606602"/>
        </c:manualLayout>
      </c:layout>
      <c:doughnutChart>
        <c:varyColors val="1"/>
        <c:ser>
          <c:idx val="0"/>
          <c:order val="0"/>
          <c:tx>
            <c:strRef>
              <c:f>Sheet1!$B$1</c:f>
              <c:strCache>
                <c:ptCount val="1"/>
                <c:pt idx="0">
                  <c:v>Revenue</c:v>
                </c:pt>
              </c:strCache>
            </c:strRef>
          </c:tx>
          <c:dPt>
            <c:idx val="0"/>
            <c:bubble3D val="0"/>
            <c:spPr>
              <a:solidFill>
                <a:schemeClr val="accent1"/>
              </a:solidFill>
            </c:spPr>
            <c:extLst>
              <c:ext xmlns:c16="http://schemas.microsoft.com/office/drawing/2014/chart" uri="{C3380CC4-5D6E-409C-BE32-E72D297353CC}">
                <c16:uniqueId val="{00000001-C64F-484C-9BB0-CC43D49521C8}"/>
              </c:ext>
            </c:extLst>
          </c:dPt>
          <c:dPt>
            <c:idx val="1"/>
            <c:bubble3D val="0"/>
            <c:spPr>
              <a:solidFill>
                <a:schemeClr val="accent2"/>
              </a:solidFill>
            </c:spPr>
            <c:extLst>
              <c:ext xmlns:c16="http://schemas.microsoft.com/office/drawing/2014/chart" uri="{C3380CC4-5D6E-409C-BE32-E72D297353CC}">
                <c16:uniqueId val="{00000003-C64F-484C-9BB0-CC43D49521C8}"/>
              </c:ext>
            </c:extLst>
          </c:dPt>
          <c:dPt>
            <c:idx val="2"/>
            <c:bubble3D val="0"/>
            <c:spPr>
              <a:solidFill>
                <a:schemeClr val="accent4"/>
              </a:solidFill>
            </c:spPr>
            <c:extLst>
              <c:ext xmlns:c16="http://schemas.microsoft.com/office/drawing/2014/chart" uri="{C3380CC4-5D6E-409C-BE32-E72D297353CC}">
                <c16:uniqueId val="{00000005-C64F-484C-9BB0-CC43D49521C8}"/>
              </c:ext>
            </c:extLst>
          </c:dPt>
          <c:dPt>
            <c:idx val="3"/>
            <c:bubble3D val="0"/>
            <c:spPr>
              <a:solidFill>
                <a:schemeClr val="accent5"/>
              </a:solidFill>
            </c:spPr>
            <c:extLst>
              <c:ext xmlns:c16="http://schemas.microsoft.com/office/drawing/2014/chart" uri="{C3380CC4-5D6E-409C-BE32-E72D297353CC}">
                <c16:uniqueId val="{00000007-C64F-484C-9BB0-CC43D49521C8}"/>
              </c:ext>
            </c:extLst>
          </c:dPt>
          <c:dLbls>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NMS</c:v>
                </c:pt>
                <c:pt idx="1">
                  <c:v>NCO</c:v>
                </c:pt>
              </c:strCache>
            </c:strRef>
          </c:cat>
          <c:val>
            <c:numRef>
              <c:f>Sheet1!$B$2:$B$3</c:f>
              <c:numCache>
                <c:formatCode>\$\ * _(#,##0.0_);[Red]\$\ * \(#,##0.0\);\$\ * _("-"?_);@_)</c:formatCode>
                <c:ptCount val="2"/>
                <c:pt idx="0" formatCode="_(* #,##0.00_);_(* \(#,##0.00\);_(* &quot;-&quot;??_);_(@_)">
                  <c:v>124.29214374213844</c:v>
                </c:pt>
                <c:pt idx="1">
                  <c:v>36.826856257861564</c:v>
                </c:pt>
              </c:numCache>
            </c:numRef>
          </c:val>
          <c:extLst>
            <c:ext xmlns:c16="http://schemas.microsoft.com/office/drawing/2014/chart" uri="{C3380CC4-5D6E-409C-BE32-E72D297353CC}">
              <c16:uniqueId val="{00000008-C64F-484C-9BB0-CC43D49521C8}"/>
            </c:ext>
          </c:extLst>
        </c:ser>
        <c:dLbls>
          <c:showLegendKey val="0"/>
          <c:showVal val="0"/>
          <c:showCatName val="0"/>
          <c:showSerName val="0"/>
          <c:showPercent val="0"/>
          <c:showBubbleSize val="0"/>
          <c:showLeaderLines val="1"/>
        </c:dLbls>
        <c:firstSliceAng val="0"/>
        <c:holeSize val="65"/>
      </c:doughnutChart>
    </c:plotArea>
    <c:legend>
      <c:legendPos val="r"/>
      <c:layout>
        <c:manualLayout>
          <c:xMode val="edge"/>
          <c:yMode val="edge"/>
          <c:x val="0.80851154231149525"/>
          <c:y val="0.37373668716942299"/>
          <c:w val="0.11531613073602091"/>
          <c:h val="0.20389392815259791"/>
        </c:manualLayout>
      </c:layout>
      <c:overlay val="0"/>
    </c:legend>
    <c:plotVisOnly val="1"/>
    <c:dispBlanksAs val="gap"/>
    <c:showDLblsOverMax val="0"/>
  </c:chart>
  <c:txPr>
    <a:bodyPr/>
    <a:lstStyle/>
    <a:p>
      <a:pPr>
        <a:defRPr sz="10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73392567581997"/>
          <c:y val="7.43076975401461E-2"/>
          <c:w val="0.40105005771918362"/>
          <c:h val="0.88169985768094172"/>
        </c:manualLayout>
      </c:layout>
      <c:doughnutChart>
        <c:varyColors val="1"/>
        <c:ser>
          <c:idx val="0"/>
          <c:order val="0"/>
          <c:tx>
            <c:strRef>
              <c:f>Sheet1!$B$1</c:f>
              <c:strCache>
                <c:ptCount val="1"/>
                <c:pt idx="0">
                  <c:v>Revenue</c:v>
                </c:pt>
              </c:strCache>
            </c:strRef>
          </c:tx>
          <c:dPt>
            <c:idx val="0"/>
            <c:bubble3D val="0"/>
            <c:spPr>
              <a:solidFill>
                <a:schemeClr val="accent1"/>
              </a:solidFill>
            </c:spPr>
            <c:extLst>
              <c:ext xmlns:c16="http://schemas.microsoft.com/office/drawing/2014/chart" uri="{C3380CC4-5D6E-409C-BE32-E72D297353CC}">
                <c16:uniqueId val="{00000001-82FB-4C69-9742-1E9AD8DCD3B6}"/>
              </c:ext>
            </c:extLst>
          </c:dPt>
          <c:dPt>
            <c:idx val="1"/>
            <c:bubble3D val="0"/>
            <c:spPr>
              <a:solidFill>
                <a:schemeClr val="accent2"/>
              </a:solidFill>
            </c:spPr>
            <c:extLst>
              <c:ext xmlns:c16="http://schemas.microsoft.com/office/drawing/2014/chart" uri="{C3380CC4-5D6E-409C-BE32-E72D297353CC}">
                <c16:uniqueId val="{00000003-82FB-4C69-9742-1E9AD8DCD3B6}"/>
              </c:ext>
            </c:extLst>
          </c:dPt>
          <c:dLbls>
            <c:spPr>
              <a:noFill/>
              <a:ln>
                <a:noFill/>
              </a:ln>
              <a:effectLst/>
            </c:spPr>
            <c:txPr>
              <a:bodyPr/>
              <a:lstStyle/>
              <a:p>
                <a:pPr>
                  <a:defRPr sz="1000">
                    <a:solidFill>
                      <a:schemeClr val="bg1"/>
                    </a:solidFill>
                    <a:latin typeface="Franklin Gothic Book"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Products</c:v>
                </c:pt>
                <c:pt idx="1">
                  <c:v>Services</c:v>
                </c:pt>
              </c:strCache>
            </c:strRef>
          </c:cat>
          <c:val>
            <c:numRef>
              <c:f>Sheet1!$B$2:$B$3</c:f>
              <c:numCache>
                <c:formatCode>_-[$$-409]* #,##0.0_ ;_-[$$-409]* \-#,##0.0\ ;_-[$$-409]* "-"??_ ;_-@_ </c:formatCode>
                <c:ptCount val="2"/>
                <c:pt idx="0">
                  <c:v>137.76790405386376</c:v>
                </c:pt>
                <c:pt idx="1">
                  <c:v>23.35109594613624</c:v>
                </c:pt>
              </c:numCache>
            </c:numRef>
          </c:val>
          <c:extLst>
            <c:ext xmlns:c16="http://schemas.microsoft.com/office/drawing/2014/chart" uri="{C3380CC4-5D6E-409C-BE32-E72D297353CC}">
              <c16:uniqueId val="{00000004-82FB-4C69-9742-1E9AD8DCD3B6}"/>
            </c:ext>
          </c:extLst>
        </c:ser>
        <c:dLbls>
          <c:showLegendKey val="0"/>
          <c:showVal val="0"/>
          <c:showCatName val="0"/>
          <c:showSerName val="0"/>
          <c:showPercent val="0"/>
          <c:showBubbleSize val="0"/>
          <c:showLeaderLines val="1"/>
        </c:dLbls>
        <c:firstSliceAng val="0"/>
        <c:holeSize val="65"/>
      </c:doughnutChart>
    </c:plotArea>
    <c:legend>
      <c:legendPos val="r"/>
      <c:layout>
        <c:manualLayout>
          <c:xMode val="edge"/>
          <c:yMode val="edge"/>
          <c:x val="0.7780721812965955"/>
          <c:y val="0.40519491811989761"/>
          <c:w val="0.17993605036729296"/>
          <c:h val="0.18961016376020481"/>
        </c:manualLayout>
      </c:layout>
      <c:overlay val="0"/>
      <c:txPr>
        <a:bodyPr/>
        <a:lstStyle/>
        <a:p>
          <a:pPr>
            <a:defRPr sz="1000">
              <a:solidFill>
                <a:srgbClr val="000000"/>
              </a:solidFill>
              <a:latin typeface="Franklin Gothic Book" panose="020B05030201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0.34593</cdr:x>
      <cdr:y>0.18597</cdr:y>
    </cdr:from>
    <cdr:to>
      <cdr:x>0.64539</cdr:x>
      <cdr:y>0.79935</cdr:y>
    </cdr:to>
    <cdr:sp macro="" textlink="">
      <cdr:nvSpPr>
        <cdr:cNvPr id="2" name="Oval 1"/>
        <cdr:cNvSpPr/>
      </cdr:nvSpPr>
      <cdr:spPr>
        <a:xfrm xmlns:a="http://schemas.openxmlformats.org/drawingml/2006/main">
          <a:off x="1587620" y="388224"/>
          <a:ext cx="1374361" cy="1280469"/>
        </a:xfrm>
        <a:prstGeom xmlns:a="http://schemas.openxmlformats.org/drawingml/2006/main" prst="ellipse">
          <a:avLst/>
        </a:prstGeom>
        <a:noFill xmlns:a="http://schemas.openxmlformats.org/drawingml/2006/main"/>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en-US" sz="1000" dirty="0">
              <a:solidFill>
                <a:srgbClr val="000000"/>
              </a:solidFill>
              <a:latin typeface="Franklin Gothic Book" pitchFamily="34" charset="0"/>
            </a:rPr>
            <a:t>Total revenue:</a:t>
          </a:r>
        </a:p>
        <a:p xmlns:a="http://schemas.openxmlformats.org/drawingml/2006/main">
          <a:pPr algn="ctr"/>
          <a:r>
            <a:rPr lang="en-US" sz="1000" dirty="0">
              <a:solidFill>
                <a:srgbClr val="000000"/>
              </a:solidFill>
              <a:latin typeface="Franklin Gothic Book" pitchFamily="34" charset="0"/>
            </a:rPr>
            <a:t>USD161.1 million</a:t>
          </a:r>
        </a:p>
      </cdr:txBody>
    </cdr:sp>
  </cdr:relSizeAnchor>
  <cdr:relSizeAnchor xmlns:cdr="http://schemas.openxmlformats.org/drawingml/2006/chartDrawing">
    <cdr:from>
      <cdr:x>0.72024</cdr:x>
      <cdr:y>0.91156</cdr:y>
    </cdr:from>
    <cdr:to>
      <cdr:x>0.96673</cdr:x>
      <cdr:y>0.97103</cdr:y>
    </cdr:to>
    <cdr:sp macro="" textlink="">
      <cdr:nvSpPr>
        <cdr:cNvPr id="3" name="Rectangle 2"/>
        <cdr:cNvSpPr>
          <a:spLocks xmlns:a="http://schemas.openxmlformats.org/drawingml/2006/main" noChangeArrowheads="1"/>
        </cdr:cNvSpPr>
      </cdr:nvSpPr>
      <cdr:spPr bwMode="auto">
        <a:xfrm xmlns:a="http://schemas.openxmlformats.org/drawingml/2006/main">
          <a:off x="3305514" y="1902930"/>
          <a:ext cx="1131256" cy="12414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none" lIns="0" tIns="0" rIns="0" bIns="0" numCol="1" anchor="t" anchorCtr="0" compatLnSpc="1">
          <a:prstTxWarp prst="textNoShape">
            <a:avLst/>
          </a:prstTxWarp>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xmlns:a="http://schemas.openxmlformats.org/drawingml/2006/main">
          <a:pPr marL="0" marR="0" lvl="0" indent="0" algn="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rPr>
            <a:t>Source: Analysys Mason</a:t>
          </a:r>
        </a:p>
      </cdr:txBody>
    </cdr:sp>
  </cdr:relSizeAnchor>
</c:userShapes>
</file>

<file path=ppt/drawings/drawing2.xml><?xml version="1.0" encoding="utf-8"?>
<c:userShapes xmlns:c="http://schemas.openxmlformats.org/drawingml/2006/chart">
  <cdr:relSizeAnchor xmlns:cdr="http://schemas.openxmlformats.org/drawingml/2006/chartDrawing">
    <cdr:from>
      <cdr:x>0.77641</cdr:x>
      <cdr:y>0.94053</cdr:y>
    </cdr:from>
    <cdr:to>
      <cdr:x>0.96921</cdr:x>
      <cdr:y>0.99946</cdr:y>
    </cdr:to>
    <cdr:sp macro="" textlink="">
      <cdr:nvSpPr>
        <cdr:cNvPr id="2" name="Rectangle 1"/>
        <cdr:cNvSpPr>
          <a:spLocks xmlns:a="http://schemas.openxmlformats.org/drawingml/2006/main" noChangeArrowheads="1"/>
        </cdr:cNvSpPr>
      </cdr:nvSpPr>
      <cdr:spPr bwMode="auto">
        <a:xfrm xmlns:a="http://schemas.openxmlformats.org/drawingml/2006/main">
          <a:off x="3563293" y="1964908"/>
          <a:ext cx="884859" cy="12311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none" lIns="0" tIns="0" rIns="0" bIns="0" numCol="1" anchor="t" anchorCtr="0" compatLnSpc="1">
          <a:prstTxWarp prst="textNoShape">
            <a:avLst/>
          </a:prstTxWarp>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xmlns:a="http://schemas.openxmlformats.org/drawingml/2006/main">
          <a:pPr marL="0" marR="0" lvl="0" indent="0" algn="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rPr>
            <a:t>Source: Ciena 10-Ks</a:t>
          </a:r>
        </a:p>
      </cdr:txBody>
    </cdr:sp>
  </cdr:relSizeAnchor>
</c:userShapes>
</file>

<file path=ppt/drawings/drawing3.xml><?xml version="1.0" encoding="utf-8"?>
<c:userShapes xmlns:c="http://schemas.openxmlformats.org/drawingml/2006/chart">
  <cdr:relSizeAnchor xmlns:cdr="http://schemas.openxmlformats.org/drawingml/2006/chartDrawing">
    <cdr:from>
      <cdr:x>0.34955</cdr:x>
      <cdr:y>0.18597</cdr:y>
    </cdr:from>
    <cdr:to>
      <cdr:x>0.64901</cdr:x>
      <cdr:y>0.79935</cdr:y>
    </cdr:to>
    <cdr:sp macro="" textlink="">
      <cdr:nvSpPr>
        <cdr:cNvPr id="2" name="Oval 1"/>
        <cdr:cNvSpPr/>
      </cdr:nvSpPr>
      <cdr:spPr>
        <a:xfrm xmlns:a="http://schemas.openxmlformats.org/drawingml/2006/main">
          <a:off x="1482157" y="384968"/>
          <a:ext cx="1269774" cy="1269774"/>
        </a:xfrm>
        <a:prstGeom xmlns:a="http://schemas.openxmlformats.org/drawingml/2006/main" prst="ellipse">
          <a:avLst/>
        </a:prstGeom>
        <a:noFill xmlns:a="http://schemas.openxmlformats.org/drawingml/2006/main"/>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en-US" sz="1000" dirty="0">
              <a:solidFill>
                <a:srgbClr val="000000"/>
              </a:solidFill>
              <a:latin typeface="Franklin Gothic Book" pitchFamily="34" charset="0"/>
            </a:rPr>
            <a:t>Total revenue:</a:t>
          </a:r>
        </a:p>
        <a:p xmlns:a="http://schemas.openxmlformats.org/drawingml/2006/main">
          <a:pPr algn="ctr"/>
          <a:r>
            <a:rPr lang="en-US" sz="1000" dirty="0">
              <a:solidFill>
                <a:srgbClr val="000000"/>
              </a:solidFill>
              <a:latin typeface="Franklin Gothic Book" pitchFamily="34" charset="0"/>
            </a:rPr>
            <a:t>USD161.1 million</a:t>
          </a:r>
        </a:p>
      </cdr:txBody>
    </cdr:sp>
  </cdr:relSizeAnchor>
  <cdr:relSizeAnchor xmlns:cdr="http://schemas.openxmlformats.org/drawingml/2006/chartDrawing">
    <cdr:from>
      <cdr:x>0.72075</cdr:x>
      <cdr:y>0.94053</cdr:y>
    </cdr:from>
    <cdr:to>
      <cdr:x>0.96714</cdr:x>
      <cdr:y>1</cdr:y>
    </cdr:to>
    <cdr:sp macro="" textlink="">
      <cdr:nvSpPr>
        <cdr:cNvPr id="4" name="Rectangle 3">
          <a:extLst xmlns:a="http://schemas.openxmlformats.org/drawingml/2006/main">
            <a:ext uri="{FF2B5EF4-FFF2-40B4-BE49-F238E27FC236}">
              <a16:creationId xmlns:a16="http://schemas.microsoft.com/office/drawing/2014/main" id="{ADAD33BB-A72E-467E-9B7E-0A1C28498CB3}"/>
            </a:ext>
          </a:extLst>
        </cdr:cNvPr>
        <cdr:cNvSpPr>
          <a:spLocks xmlns:a="http://schemas.openxmlformats.org/drawingml/2006/main" noChangeArrowheads="1"/>
        </cdr:cNvSpPr>
      </cdr:nvSpPr>
      <cdr:spPr bwMode="auto">
        <a:xfrm xmlns:a="http://schemas.openxmlformats.org/drawingml/2006/main">
          <a:off x="3307852" y="1964908"/>
          <a:ext cx="1130798" cy="12424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none" lIns="0" tIns="0" rIns="0" bIns="0" numCol="1" anchor="t"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rPr>
            <a:t>Source: Analysys Mason</a:t>
          </a:r>
        </a:p>
      </cdr:txBody>
    </cdr:sp>
  </cdr:relSizeAnchor>
</c:userShapes>
</file>

<file path=ppt/drawings/drawing4.xml><?xml version="1.0" encoding="utf-8"?>
<c:userShapes xmlns:c="http://schemas.openxmlformats.org/drawingml/2006/chart">
  <cdr:relSizeAnchor xmlns:cdr="http://schemas.openxmlformats.org/drawingml/2006/chartDrawing">
    <cdr:from>
      <cdr:x>0.34955</cdr:x>
      <cdr:y>0.18597</cdr:y>
    </cdr:from>
    <cdr:to>
      <cdr:x>0.64901</cdr:x>
      <cdr:y>0.79935</cdr:y>
    </cdr:to>
    <cdr:sp macro="" textlink="">
      <cdr:nvSpPr>
        <cdr:cNvPr id="2" name="Oval 1"/>
        <cdr:cNvSpPr/>
      </cdr:nvSpPr>
      <cdr:spPr>
        <a:xfrm xmlns:a="http://schemas.openxmlformats.org/drawingml/2006/main">
          <a:off x="1482157" y="384968"/>
          <a:ext cx="1269774" cy="1269774"/>
        </a:xfrm>
        <a:prstGeom xmlns:a="http://schemas.openxmlformats.org/drawingml/2006/main" prst="ellipse">
          <a:avLst/>
        </a:prstGeom>
        <a:noFill xmlns:a="http://schemas.openxmlformats.org/drawingml/2006/main"/>
        <a:ln xmlns:a="http://schemas.openxmlformats.org/drawingml/2006/main" w="1270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nchor="ctr"/>
        <a:lstStyle xmlns:a="http://schemas.openxmlformats.org/drawingml/2006/main"/>
        <a:p xmlns:a="http://schemas.openxmlformats.org/drawingml/2006/main">
          <a:pPr algn="ctr"/>
          <a:r>
            <a:rPr lang="en-US" sz="1000" dirty="0">
              <a:solidFill>
                <a:srgbClr val="000000"/>
              </a:solidFill>
              <a:latin typeface="Franklin Gothic Book" pitchFamily="34" charset="0"/>
            </a:rPr>
            <a:t>Total revenue:</a:t>
          </a:r>
        </a:p>
        <a:p xmlns:a="http://schemas.openxmlformats.org/drawingml/2006/main">
          <a:pPr algn="ctr"/>
          <a:r>
            <a:rPr lang="en-US" sz="1000" dirty="0">
              <a:solidFill>
                <a:srgbClr val="000000"/>
              </a:solidFill>
              <a:latin typeface="Franklin Gothic Book" pitchFamily="34" charset="0"/>
            </a:rPr>
            <a:t>USD161.1 million</a:t>
          </a:r>
        </a:p>
      </cdr:txBody>
    </cdr:sp>
  </cdr:relSizeAnchor>
  <cdr:relSizeAnchor xmlns:cdr="http://schemas.openxmlformats.org/drawingml/2006/chartDrawing">
    <cdr:from>
      <cdr:x>0.72075</cdr:x>
      <cdr:y>0.91149</cdr:y>
    </cdr:from>
    <cdr:to>
      <cdr:x>0.96714</cdr:x>
      <cdr:y>0.971</cdr:y>
    </cdr:to>
    <cdr:sp macro="" textlink="">
      <cdr:nvSpPr>
        <cdr:cNvPr id="4" name="Rectangle 3">
          <a:extLst xmlns:a="http://schemas.openxmlformats.org/drawingml/2006/main">
            <a:ext uri="{FF2B5EF4-FFF2-40B4-BE49-F238E27FC236}">
              <a16:creationId xmlns:a16="http://schemas.microsoft.com/office/drawing/2014/main" id="{ADAD33BB-A72E-467E-9B7E-0A1C28498CB3}"/>
            </a:ext>
          </a:extLst>
        </cdr:cNvPr>
        <cdr:cNvSpPr>
          <a:spLocks xmlns:a="http://schemas.openxmlformats.org/drawingml/2006/main" noChangeArrowheads="1"/>
        </cdr:cNvSpPr>
      </cdr:nvSpPr>
      <cdr:spPr bwMode="auto">
        <a:xfrm xmlns:a="http://schemas.openxmlformats.org/drawingml/2006/main">
          <a:off x="3307852" y="1902788"/>
          <a:ext cx="1130798" cy="12424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horz" wrap="none" lIns="0" tIns="0" rIns="0" bIns="0" numCol="1" anchor="t" anchorCtr="0" compatLnSpc="1">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a:ln>
                <a:noFill/>
              </a:ln>
              <a:solidFill>
                <a:schemeClr val="bg1">
                  <a:lumMod val="50000"/>
                </a:schemeClr>
              </a:solidFill>
              <a:effectLst/>
              <a:latin typeface="Franklin Gothic Book" panose="020B0503020102020204" pitchFamily="34" charset="0"/>
              <a:cs typeface="Arial" pitchFamily="34" charset="0"/>
            </a:rPr>
            <a:t>Source: Analysys Mason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sz="quarter"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BAC539AC-E0C7-49CF-81D4-C605B1E460C8}" type="datetimeFigureOut">
              <a:rPr lang="en-GB"/>
              <a:pPr>
                <a:defRPr/>
              </a:pPr>
              <a:t>18/03/2019</a:t>
            </a:fld>
            <a:endParaRPr lang="en-GB" dirty="0"/>
          </a:p>
        </p:txBody>
      </p:sp>
      <p:sp>
        <p:nvSpPr>
          <p:cNvPr id="4" name="Footer Placeholder 3"/>
          <p:cNvSpPr>
            <a:spLocks noGrp="1"/>
          </p:cNvSpPr>
          <p:nvPr>
            <p:ph type="ftr" sz="quarter" idx="2"/>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5" name="Slide Number Placeholder 4"/>
          <p:cNvSpPr>
            <a:spLocks noGrp="1"/>
          </p:cNvSpPr>
          <p:nvPr>
            <p:ph type="sldNum" sz="quarter" idx="3"/>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A8CFA96A-A9FF-447C-9B12-04D71BF86580}" type="slidenum">
              <a:rPr lang="en-GB"/>
              <a:pPr>
                <a:defRPr/>
              </a:pPr>
              <a:t>‹#›</a:t>
            </a:fld>
            <a:endParaRPr lang="en-GB" dirty="0"/>
          </a:p>
        </p:txBody>
      </p:sp>
    </p:spTree>
    <p:extLst>
      <p:ext uri="{BB962C8B-B14F-4D97-AF65-F5344CB8AC3E}">
        <p14:creationId xmlns:p14="http://schemas.microsoft.com/office/powerpoint/2010/main" val="3751537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90626" cy="493792"/>
          </a:xfrm>
          <a:prstGeom prst="rect">
            <a:avLst/>
          </a:prstGeom>
        </p:spPr>
        <p:txBody>
          <a:bodyPr vert="horz" wrap="square" lIns="95131" tIns="47565" rIns="95131" bIns="47565" numCol="1" anchor="t" anchorCtr="0" compatLnSpc="1">
            <a:prstTxWarp prst="textNoShape">
              <a:avLst/>
            </a:prstTxWarp>
          </a:bodyPr>
          <a:lstStyle>
            <a:lvl1pPr>
              <a:defRPr sz="1200">
                <a:latin typeface="Calibri" charset="0"/>
              </a:defRPr>
            </a:lvl1pPr>
          </a:lstStyle>
          <a:p>
            <a:pPr>
              <a:defRPr/>
            </a:pPr>
            <a:endParaRPr lang="en-GB" dirty="0"/>
          </a:p>
        </p:txBody>
      </p:sp>
      <p:sp>
        <p:nvSpPr>
          <p:cNvPr id="3" name="Date Placeholder 2"/>
          <p:cNvSpPr>
            <a:spLocks noGrp="1"/>
          </p:cNvSpPr>
          <p:nvPr>
            <p:ph type="dt" idx="1"/>
          </p:nvPr>
        </p:nvSpPr>
        <p:spPr>
          <a:xfrm>
            <a:off x="3778508" y="4"/>
            <a:ext cx="2890626" cy="493792"/>
          </a:xfrm>
          <a:prstGeom prst="rect">
            <a:avLst/>
          </a:prstGeom>
        </p:spPr>
        <p:txBody>
          <a:bodyPr vert="horz" wrap="square" lIns="95131" tIns="47565" rIns="95131" bIns="47565" numCol="1" anchor="t" anchorCtr="0" compatLnSpc="1">
            <a:prstTxWarp prst="textNoShape">
              <a:avLst/>
            </a:prstTxWarp>
          </a:bodyPr>
          <a:lstStyle>
            <a:lvl1pPr algn="r">
              <a:defRPr sz="1200">
                <a:latin typeface="Calibri" charset="0"/>
              </a:defRPr>
            </a:lvl1pPr>
          </a:lstStyle>
          <a:p>
            <a:pPr>
              <a:defRPr/>
            </a:pPr>
            <a:fld id="{20ABA992-2382-4990-8923-9607FED85886}" type="datetimeFigureOut">
              <a:rPr lang="en-GB" smtClean="0"/>
              <a:pPr>
                <a:defRPr/>
              </a:pPr>
              <a:t>18/03/2019</a:t>
            </a:fld>
            <a:endParaRPr lang="en-GB" dirty="0"/>
          </a:p>
        </p:txBody>
      </p:sp>
      <p:sp>
        <p:nvSpPr>
          <p:cNvPr id="4" name="Slide Image Placeholder 3"/>
          <p:cNvSpPr>
            <a:spLocks noGrp="1" noRot="1" noChangeAspect="1"/>
          </p:cNvSpPr>
          <p:nvPr>
            <p:ph type="sldImg" idx="2"/>
          </p:nvPr>
        </p:nvSpPr>
        <p:spPr>
          <a:xfrm>
            <a:off x="660400" y="741363"/>
            <a:ext cx="5349875" cy="3703637"/>
          </a:xfrm>
          <a:prstGeom prst="rect">
            <a:avLst/>
          </a:prstGeom>
          <a:noFill/>
          <a:ln w="12700">
            <a:solidFill>
              <a:prstClr val="black"/>
            </a:solidFill>
          </a:ln>
        </p:spPr>
        <p:txBody>
          <a:bodyPr vert="horz" lIns="95131" tIns="47565" rIns="95131" bIns="47565" rtlCol="0" anchor="ctr"/>
          <a:lstStyle/>
          <a:p>
            <a:pPr lvl="0"/>
            <a:endParaRPr lang="en-GB" noProof="0" dirty="0"/>
          </a:p>
        </p:txBody>
      </p:sp>
      <p:sp>
        <p:nvSpPr>
          <p:cNvPr id="5" name="Notes Placeholder 4"/>
          <p:cNvSpPr>
            <a:spLocks noGrp="1"/>
          </p:cNvSpPr>
          <p:nvPr>
            <p:ph type="body" sz="quarter" idx="3"/>
          </p:nvPr>
        </p:nvSpPr>
        <p:spPr>
          <a:xfrm>
            <a:off x="667068" y="4691026"/>
            <a:ext cx="5336540" cy="4444127"/>
          </a:xfrm>
          <a:prstGeom prst="rect">
            <a:avLst/>
          </a:prstGeom>
        </p:spPr>
        <p:txBody>
          <a:bodyPr vert="horz" wrap="square" lIns="95131" tIns="47565" rIns="95131" bIns="4756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9380336"/>
            <a:ext cx="2890626" cy="493792"/>
          </a:xfrm>
          <a:prstGeom prst="rect">
            <a:avLst/>
          </a:prstGeom>
        </p:spPr>
        <p:txBody>
          <a:bodyPr vert="horz" wrap="square" lIns="95131" tIns="47565" rIns="95131" bIns="47565" numCol="1" anchor="b" anchorCtr="0" compatLnSpc="1">
            <a:prstTxWarp prst="textNoShape">
              <a:avLst/>
            </a:prstTxWarp>
          </a:bodyPr>
          <a:lstStyle>
            <a:lvl1pPr>
              <a:defRPr sz="1200">
                <a:latin typeface="Calibri" charset="0"/>
              </a:defRPr>
            </a:lvl1pPr>
          </a:lstStyle>
          <a:p>
            <a:pPr>
              <a:defRPr/>
            </a:pPr>
            <a:endParaRPr lang="en-GB" dirty="0"/>
          </a:p>
        </p:txBody>
      </p:sp>
      <p:sp>
        <p:nvSpPr>
          <p:cNvPr id="7" name="Slide Number Placeholder 6"/>
          <p:cNvSpPr>
            <a:spLocks noGrp="1"/>
          </p:cNvSpPr>
          <p:nvPr>
            <p:ph type="sldNum" sz="quarter" idx="5"/>
          </p:nvPr>
        </p:nvSpPr>
        <p:spPr>
          <a:xfrm>
            <a:off x="3778508" y="9380336"/>
            <a:ext cx="2890626" cy="493792"/>
          </a:xfrm>
          <a:prstGeom prst="rect">
            <a:avLst/>
          </a:prstGeom>
        </p:spPr>
        <p:txBody>
          <a:bodyPr vert="horz" wrap="square" lIns="95131" tIns="47565" rIns="95131" bIns="47565" numCol="1" anchor="b" anchorCtr="0" compatLnSpc="1">
            <a:prstTxWarp prst="textNoShape">
              <a:avLst/>
            </a:prstTxWarp>
          </a:bodyPr>
          <a:lstStyle>
            <a:lvl1pPr algn="r">
              <a:defRPr sz="1200">
                <a:latin typeface="Calibri" charset="0"/>
              </a:defRPr>
            </a:lvl1pPr>
          </a:lstStyle>
          <a:p>
            <a:pPr>
              <a:defRPr/>
            </a:pPr>
            <a:fld id="{46478046-D8C9-4F32-9FA8-FC92D2282C5A}" type="slidenum">
              <a:rPr lang="en-GB" smtClean="0"/>
              <a:pPr>
                <a:defRPr/>
              </a:pPr>
              <a:t>‹#›</a:t>
            </a:fld>
            <a:endParaRPr lang="en-GB" dirty="0"/>
          </a:p>
        </p:txBody>
      </p:sp>
    </p:spTree>
    <p:extLst>
      <p:ext uri="{BB962C8B-B14F-4D97-AF65-F5344CB8AC3E}">
        <p14:creationId xmlns:p14="http://schemas.microsoft.com/office/powerpoint/2010/main" val="3018065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478046-D8C9-4F32-9FA8-FC92D2282C5A}" type="slidenum">
              <a:rPr lang="en-GB" smtClean="0"/>
              <a:pPr>
                <a:defRPr/>
              </a:pPr>
              <a:t>23</a:t>
            </a:fld>
            <a:endParaRPr lang="en-GB" dirty="0"/>
          </a:p>
        </p:txBody>
      </p:sp>
    </p:spTree>
    <p:extLst>
      <p:ext uri="{BB962C8B-B14F-4D97-AF65-F5344CB8AC3E}">
        <p14:creationId xmlns:p14="http://schemas.microsoft.com/office/powerpoint/2010/main" val="121134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oleObject" Target="../embeddings/oleObject7.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81DA97-9651-481B-935C-57791AB7E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0" y="1831"/>
            <a:ext cx="9884834" cy="6843346"/>
          </a:xfrm>
          <a:prstGeom prst="rect">
            <a:avLst/>
          </a:prstGeom>
        </p:spPr>
      </p:pic>
      <p:sp>
        <p:nvSpPr>
          <p:cNvPr id="8" name="Rectangle 7">
            <a:extLst>
              <a:ext uri="{FF2B5EF4-FFF2-40B4-BE49-F238E27FC236}">
                <a16:creationId xmlns:a16="http://schemas.microsoft.com/office/drawing/2014/main" id="{14D96350-9658-440E-8B99-0F06FEF8DD5F}"/>
              </a:ext>
            </a:extLst>
          </p:cNvPr>
          <p:cNvSpPr/>
          <p:nvPr userDrawn="1"/>
        </p:nvSpPr>
        <p:spPr>
          <a:xfrm flipV="1">
            <a:off x="916926" y="1171574"/>
            <a:ext cx="4618653" cy="3972161"/>
          </a:xfrm>
          <a:prstGeom prst="rect">
            <a:avLst/>
          </a:prstGeom>
          <a:solidFill>
            <a:srgbClr val="AA182C">
              <a:alpha val="89804"/>
            </a:srgbClr>
          </a:solidFill>
          <a:ln cap="flat">
            <a:noFill/>
            <a:prstDash val="solid"/>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FFFFFF"/>
              </a:solidFill>
              <a:effectLst/>
              <a:uLnTx/>
              <a:uFillTx/>
              <a:latin typeface="Franklin Gothic Book" panose="020B0503020102020204" pitchFamily="34" charset="0"/>
              <a:ea typeface="+mn-ea"/>
              <a:cs typeface="+mn-cs"/>
            </a:endParaRPr>
          </a:p>
        </p:txBody>
      </p:sp>
      <p:pic>
        <p:nvPicPr>
          <p:cNvPr id="10" name="Picture 9">
            <a:extLst>
              <a:ext uri="{FF2B5EF4-FFF2-40B4-BE49-F238E27FC236}">
                <a16:creationId xmlns:a16="http://schemas.microsoft.com/office/drawing/2014/main" id="{A67C5820-7D84-4A89-9AC4-5EE9E83D8ED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V="1">
            <a:off x="1229612" y="4053691"/>
            <a:ext cx="3986624" cy="120281"/>
          </a:xfrm>
          <a:prstGeom prst="rect">
            <a:avLst/>
          </a:prstGeom>
        </p:spPr>
      </p:pic>
      <p:pic>
        <p:nvPicPr>
          <p:cNvPr id="11" name="Picture 10">
            <a:extLst>
              <a:ext uri="{FF2B5EF4-FFF2-40B4-BE49-F238E27FC236}">
                <a16:creationId xmlns:a16="http://schemas.microsoft.com/office/drawing/2014/main" id="{2092BDA9-2C85-462C-ABE3-C5173D3FAFD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908666" y="1454891"/>
            <a:ext cx="1312393" cy="432608"/>
          </a:xfrm>
          <a:prstGeom prst="rect">
            <a:avLst/>
          </a:prstGeom>
        </p:spPr>
      </p:pic>
      <p:sp>
        <p:nvSpPr>
          <p:cNvPr id="2" name="Rectangle 1">
            <a:extLst>
              <a:ext uri="{FF2B5EF4-FFF2-40B4-BE49-F238E27FC236}">
                <a16:creationId xmlns:a16="http://schemas.microsoft.com/office/drawing/2014/main" id="{043231F0-6AF1-445C-BB0A-0087A8E0BC50}"/>
              </a:ext>
            </a:extLst>
          </p:cNvPr>
          <p:cNvSpPr/>
          <p:nvPr userDrawn="1"/>
        </p:nvSpPr>
        <p:spPr>
          <a:xfrm>
            <a:off x="0" y="0"/>
            <a:ext cx="9906000" cy="1058058"/>
          </a:xfrm>
          <a:prstGeom prst="rect">
            <a:avLst/>
          </a:prstGeom>
          <a:gradFill>
            <a:gsLst>
              <a:gs pos="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pic>
        <p:nvPicPr>
          <p:cNvPr id="13" name="Picture 12">
            <a:extLst>
              <a:ext uri="{FF2B5EF4-FFF2-40B4-BE49-F238E27FC236}">
                <a16:creationId xmlns:a16="http://schemas.microsoft.com/office/drawing/2014/main" id="{D046B682-651B-45E7-853B-B91E4FB85D3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720102" y="422075"/>
            <a:ext cx="767916" cy="221744"/>
          </a:xfrm>
          <a:prstGeom prst="rect">
            <a:avLst/>
          </a:prstGeom>
        </p:spPr>
      </p:pic>
      <p:sp>
        <p:nvSpPr>
          <p:cNvPr id="16" name="Text Placeholder 15">
            <a:extLst>
              <a:ext uri="{FF2B5EF4-FFF2-40B4-BE49-F238E27FC236}">
                <a16:creationId xmlns:a16="http://schemas.microsoft.com/office/drawing/2014/main" id="{1C231F64-5469-4F29-8EAA-4513C65D4765}"/>
              </a:ext>
            </a:extLst>
          </p:cNvPr>
          <p:cNvSpPr>
            <a:spLocks noGrp="1"/>
          </p:cNvSpPr>
          <p:nvPr>
            <p:ph type="body" sz="quarter" idx="10" hasCustomPrompt="1"/>
          </p:nvPr>
        </p:nvSpPr>
        <p:spPr>
          <a:xfrm>
            <a:off x="1230313" y="2063750"/>
            <a:ext cx="3986212" cy="1876425"/>
          </a:xfrm>
          <a:prstGeom prst="rect">
            <a:avLst/>
          </a:prstGeom>
        </p:spPr>
        <p:txBody>
          <a:bodyPr anchor="b"/>
          <a:lstStyle>
            <a:lvl1pPr marL="1400" indent="0">
              <a:buNone/>
              <a:defRPr sz="2400">
                <a:solidFill>
                  <a:schemeClr val="bg1"/>
                </a:solidFill>
              </a:defRPr>
            </a:lvl1pPr>
          </a:lstStyle>
          <a:p>
            <a:pPr lvl="0"/>
            <a:r>
              <a:rPr lang="en-GB" sz="2400" dirty="0"/>
              <a:t>NBED title</a:t>
            </a:r>
            <a:endParaRPr lang="en-GB" dirty="0"/>
          </a:p>
        </p:txBody>
      </p:sp>
      <p:sp>
        <p:nvSpPr>
          <p:cNvPr id="18" name="Text Placeholder 17">
            <a:extLst>
              <a:ext uri="{FF2B5EF4-FFF2-40B4-BE49-F238E27FC236}">
                <a16:creationId xmlns:a16="http://schemas.microsoft.com/office/drawing/2014/main" id="{11BBC745-D66A-4A69-994B-9BBD9DAF2945}"/>
              </a:ext>
            </a:extLst>
          </p:cNvPr>
          <p:cNvSpPr>
            <a:spLocks noGrp="1"/>
          </p:cNvSpPr>
          <p:nvPr>
            <p:ph type="body" sz="quarter" idx="11" hasCustomPrompt="1"/>
          </p:nvPr>
        </p:nvSpPr>
        <p:spPr>
          <a:xfrm>
            <a:off x="1230313" y="4356100"/>
            <a:ext cx="3986212" cy="290513"/>
          </a:xfrm>
          <a:prstGeom prst="rect">
            <a:avLst/>
          </a:prstGeom>
        </p:spPr>
        <p:txBody>
          <a:bodyPr/>
          <a:lstStyle>
            <a:lvl1pPr marL="1400" indent="0">
              <a:buNone/>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en-GB" dirty="0"/>
              <a:t>NBED author(s) names</a:t>
            </a:r>
          </a:p>
        </p:txBody>
      </p:sp>
    </p:spTree>
    <p:extLst>
      <p:ext uri="{BB962C8B-B14F-4D97-AF65-F5344CB8AC3E}">
        <p14:creationId xmlns:p14="http://schemas.microsoft.com/office/powerpoint/2010/main" val="33805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40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4000"/>
            <a:ext cx="459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5205413"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6436" y="468000"/>
            <a:ext cx="899712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DCA99C2-1BAB-4B10-80AC-490FD0A036C6}"/>
              </a:ext>
            </a:extLst>
          </p:cNvPr>
          <p:cNvSpPr>
            <a:spLocks noGrp="1"/>
          </p:cNvSpPr>
          <p:nvPr>
            <p:ph type="body" sz="quarter" idx="19"/>
          </p:nvPr>
        </p:nvSpPr>
        <p:spPr>
          <a:xfrm>
            <a:off x="456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284536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up Graphics + text below">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5011200" y="1674000"/>
            <a:ext cx="4590000" cy="3420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3" name="ImageL"/>
          <p:cNvSpPr>
            <a:spLocks noGrp="1"/>
          </p:cNvSpPr>
          <p:nvPr>
            <p:ph type="pic" sz="quarter" idx="17" hasCustomPrompt="1"/>
          </p:nvPr>
        </p:nvSpPr>
        <p:spPr>
          <a:xfrm>
            <a:off x="259200" y="1674000"/>
            <a:ext cx="4590000" cy="3420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TextPlaceholder1"/>
          <p:cNvSpPr>
            <a:spLocks noGrp="1"/>
          </p:cNvSpPr>
          <p:nvPr>
            <p:ph type="body" sz="quarter" idx="12" hasCustomPrompt="1"/>
          </p:nvPr>
        </p:nvSpPr>
        <p:spPr>
          <a:xfrm>
            <a:off x="455466" y="5115775"/>
            <a:ext cx="8998097" cy="1080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dirty="0"/>
              <a:t>Click to add text</a:t>
            </a:r>
          </a:p>
        </p:txBody>
      </p:sp>
      <p:sp>
        <p:nvSpPr>
          <p:cNvPr id="12" name="TextPlaceholder4">
            <a:extLst>
              <a:ext uri="{FF2B5EF4-FFF2-40B4-BE49-F238E27FC236}">
                <a16:creationId xmlns:a16="http://schemas.microsoft.com/office/drawing/2014/main" id="{328487FA-18ED-4887-A155-8FEF11493B16}"/>
              </a:ext>
            </a:extLst>
          </p:cNvPr>
          <p:cNvSpPr>
            <a:spLocks noGrp="1"/>
          </p:cNvSpPr>
          <p:nvPr>
            <p:ph type="body" sz="quarter" idx="23" hasCustomPrompt="1"/>
          </p:nvPr>
        </p:nvSpPr>
        <p:spPr>
          <a:xfrm>
            <a:off x="452438" y="1366272"/>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4" name="TextPlaceholder5">
            <a:extLst>
              <a:ext uri="{FF2B5EF4-FFF2-40B4-BE49-F238E27FC236}">
                <a16:creationId xmlns:a16="http://schemas.microsoft.com/office/drawing/2014/main" id="{F85BEFD9-D02D-43E0-AB46-C5376B31CA42}"/>
              </a:ext>
            </a:extLst>
          </p:cNvPr>
          <p:cNvSpPr>
            <a:spLocks noGrp="1"/>
          </p:cNvSpPr>
          <p:nvPr>
            <p:ph type="body" sz="quarter" idx="24" hasCustomPrompt="1"/>
          </p:nvPr>
        </p:nvSpPr>
        <p:spPr>
          <a:xfrm>
            <a:off x="5205412" y="1368000"/>
            <a:ext cx="424683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7" name="Slide Number Placeholder 4">
            <a:extLst>
              <a:ext uri="{FF2B5EF4-FFF2-40B4-BE49-F238E27FC236}">
                <a16:creationId xmlns:a16="http://schemas.microsoft.com/office/drawing/2014/main" id="{E58BAAA3-CD1B-4AF9-99EF-C02A50F34D36}"/>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8" name="Title 1">
            <a:extLst>
              <a:ext uri="{FF2B5EF4-FFF2-40B4-BE49-F238E27FC236}">
                <a16:creationId xmlns:a16="http://schemas.microsoft.com/office/drawing/2014/main" id="{A729231E-C382-4449-B35F-3D48FD929BD6}"/>
              </a:ext>
            </a:extLst>
          </p:cNvPr>
          <p:cNvSpPr>
            <a:spLocks noGrp="1"/>
          </p:cNvSpPr>
          <p:nvPr>
            <p:ph type="title" hasCustomPrompt="1"/>
          </p:nvPr>
        </p:nvSpPr>
        <p:spPr>
          <a:xfrm>
            <a:off x="452438" y="468000"/>
            <a:ext cx="899980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1" name="Text Placeholder 4">
            <a:extLst>
              <a:ext uri="{FF2B5EF4-FFF2-40B4-BE49-F238E27FC236}">
                <a16:creationId xmlns:a16="http://schemas.microsoft.com/office/drawing/2014/main" id="{8583D29C-C951-4F75-8E57-07819AF5A1DD}"/>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77212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thirds Graphics">
    <p:spTree>
      <p:nvGrpSpPr>
        <p:cNvPr id="1" name=""/>
        <p:cNvGrpSpPr/>
        <p:nvPr/>
      </p:nvGrpSpPr>
      <p:grpSpPr>
        <a:xfrm>
          <a:off x="0" y="0"/>
          <a:ext cx="0" cy="0"/>
          <a:chOff x="0" y="0"/>
          <a:chExt cx="0" cy="0"/>
        </a:xfrm>
      </p:grpSpPr>
      <p:sp>
        <p:nvSpPr>
          <p:cNvPr id="9" name="ImageR"/>
          <p:cNvSpPr>
            <a:spLocks noGrp="1"/>
          </p:cNvSpPr>
          <p:nvPr>
            <p:ph type="pic" sz="quarter" idx="11" hasCustomPrompt="1"/>
          </p:nvPr>
        </p:nvSpPr>
        <p:spPr>
          <a:xfrm>
            <a:off x="6490444" y="1673999"/>
            <a:ext cx="2963213" cy="4524669"/>
          </a:xfrm>
          <a:prstGeom prst="rect">
            <a:avLst/>
          </a:prstGeom>
        </p:spPr>
        <p:txBody>
          <a:bodyPr/>
          <a:lstStyle>
            <a:lvl1pPr>
              <a:lnSpc>
                <a:spcPct val="100000"/>
              </a:lnSpc>
              <a:spcAft>
                <a:spcPts val="800"/>
              </a:spcAft>
              <a:defRPr/>
            </a:lvl1pPr>
          </a:lstStyle>
          <a:p>
            <a:r>
              <a:rPr lang="en-GB" dirty="0"/>
              <a:t>Insert graphic here</a:t>
            </a:r>
          </a:p>
        </p:txBody>
      </p:sp>
      <p:sp>
        <p:nvSpPr>
          <p:cNvPr id="13" name="ImageL"/>
          <p:cNvSpPr>
            <a:spLocks noGrp="1"/>
          </p:cNvSpPr>
          <p:nvPr>
            <p:ph type="pic" sz="quarter" idx="17" hasCustomPrompt="1"/>
          </p:nvPr>
        </p:nvSpPr>
        <p:spPr>
          <a:xfrm>
            <a:off x="259200" y="1673998"/>
            <a:ext cx="6030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5" name="Slide Number Placeholder 3">
            <a:extLst>
              <a:ext uri="{FF2B5EF4-FFF2-40B4-BE49-F238E27FC236}">
                <a16:creationId xmlns:a16="http://schemas.microsoft.com/office/drawing/2014/main" id="{65BDA764-5041-4CC4-8ED6-15586C9F876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1" name="TextPlaceholder4">
            <a:extLst>
              <a:ext uri="{FF2B5EF4-FFF2-40B4-BE49-F238E27FC236}">
                <a16:creationId xmlns:a16="http://schemas.microsoft.com/office/drawing/2014/main" id="{A3D2741E-C3E9-4FCE-8518-2055BBC1D6C6}"/>
              </a:ext>
            </a:extLst>
          </p:cNvPr>
          <p:cNvSpPr>
            <a:spLocks noGrp="1"/>
          </p:cNvSpPr>
          <p:nvPr>
            <p:ph type="body" sz="quarter" idx="22" hasCustomPrompt="1"/>
          </p:nvPr>
        </p:nvSpPr>
        <p:spPr>
          <a:xfrm>
            <a:off x="456437" y="1366272"/>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5">
            <a:extLst>
              <a:ext uri="{FF2B5EF4-FFF2-40B4-BE49-F238E27FC236}">
                <a16:creationId xmlns:a16="http://schemas.microsoft.com/office/drawing/2014/main" id="{505EC6FD-E785-4D28-9B3E-64E33145E28E}"/>
              </a:ext>
            </a:extLst>
          </p:cNvPr>
          <p:cNvSpPr>
            <a:spLocks noGrp="1"/>
          </p:cNvSpPr>
          <p:nvPr>
            <p:ph type="body" sz="quarter" idx="23" hasCustomPrompt="1"/>
          </p:nvPr>
        </p:nvSpPr>
        <p:spPr>
          <a:xfrm>
            <a:off x="6490444" y="1366272"/>
            <a:ext cx="296311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6" name="Title 1">
            <a:extLst>
              <a:ext uri="{FF2B5EF4-FFF2-40B4-BE49-F238E27FC236}">
                <a16:creationId xmlns:a16="http://schemas.microsoft.com/office/drawing/2014/main" id="{50F42CB2-C9EC-401E-9396-8B58508C59F8}"/>
              </a:ext>
            </a:extLst>
          </p:cNvPr>
          <p:cNvSpPr>
            <a:spLocks noGrp="1"/>
          </p:cNvSpPr>
          <p:nvPr>
            <p:ph type="title" hasCustomPrompt="1"/>
          </p:nvPr>
        </p:nvSpPr>
        <p:spPr>
          <a:xfrm>
            <a:off x="456437" y="468000"/>
            <a:ext cx="8997128"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BE7DBE56-4916-404C-8F7B-F5DBBA4536BA}"/>
              </a:ext>
            </a:extLst>
          </p:cNvPr>
          <p:cNvSpPr>
            <a:spLocks noGrp="1"/>
          </p:cNvSpPr>
          <p:nvPr>
            <p:ph type="body" sz="quarter" idx="19"/>
          </p:nvPr>
        </p:nvSpPr>
        <p:spPr>
          <a:xfrm>
            <a:off x="456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41313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up Graphics + Text alongside">
    <p:spTree>
      <p:nvGrpSpPr>
        <p:cNvPr id="1" name=""/>
        <p:cNvGrpSpPr/>
        <p:nvPr/>
      </p:nvGrpSpPr>
      <p:grpSpPr>
        <a:xfrm>
          <a:off x="0" y="0"/>
          <a:ext cx="0" cy="0"/>
          <a:chOff x="0" y="0"/>
          <a:chExt cx="0" cy="0"/>
        </a:xfrm>
      </p:grpSpPr>
      <p:sp>
        <p:nvSpPr>
          <p:cNvPr id="4" name="TextPlaceholder1"/>
          <p:cNvSpPr>
            <a:spLocks noGrp="1"/>
          </p:cNvSpPr>
          <p:nvPr>
            <p:ph type="body" sz="quarter" idx="12" hasCustomPrompt="1"/>
          </p:nvPr>
        </p:nvSpPr>
        <p:spPr>
          <a:xfrm>
            <a:off x="5205413" y="1366271"/>
            <a:ext cx="4248150" cy="483531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2" name="Title 1"/>
          <p:cNvSpPr>
            <a:spLocks noGrp="1"/>
          </p:cNvSpPr>
          <p:nvPr>
            <p:ph type="title" hasCustomPrompt="1"/>
          </p:nvPr>
        </p:nvSpPr>
        <p:spPr>
          <a:xfrm>
            <a:off x="456522" y="468000"/>
            <a:ext cx="8997041" cy="756000"/>
          </a:xfrm>
        </p:spPr>
        <p:txBody>
          <a:bodyPr lIns="0" rIns="0"/>
          <a:lstStyle>
            <a:lvl1pPr>
              <a:defRPr/>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452438" y="3884432"/>
            <a:ext cx="423408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259200" y="4188335"/>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B5C2C97D-E7EA-40EB-80F4-51815BBEEDFE}"/>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1F33B6E2-BB33-421C-9589-33800133C764}"/>
              </a:ext>
            </a:extLst>
          </p:cNvPr>
          <p:cNvSpPr>
            <a:spLocks noGrp="1"/>
          </p:cNvSpPr>
          <p:nvPr>
            <p:ph type="body" sz="quarter" idx="19"/>
          </p:nvPr>
        </p:nvSpPr>
        <p:spPr>
          <a:xfrm>
            <a:off x="45652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279970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up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468000"/>
            <a:ext cx="8999245" cy="756000"/>
          </a:xfrm>
        </p:spPr>
        <p:txBody>
          <a:bodyPr/>
          <a:lstStyle>
            <a:lvl1pPr>
              <a:defRPr/>
            </a:lvl1pPr>
          </a:lstStyle>
          <a:p>
            <a:r>
              <a:rPr lang="en-GB" noProof="0" dirty="0"/>
              <a:t>Click to add slide title</a:t>
            </a:r>
            <a:endParaRPr lang="en-GB" dirty="0"/>
          </a:p>
        </p:txBody>
      </p:sp>
      <p:sp>
        <p:nvSpPr>
          <p:cNvPr id="4" name="TextPlaceholder1"/>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5" name="Caption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5014800" y="1674000"/>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5216603" y="3880876"/>
            <a:ext cx="423696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5014800" y="4184779"/>
            <a:ext cx="4590000" cy="2088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1" name="Slide Number Placeholder 4">
            <a:extLst>
              <a:ext uri="{FF2B5EF4-FFF2-40B4-BE49-F238E27FC236}">
                <a16:creationId xmlns:a16="http://schemas.microsoft.com/office/drawing/2014/main" id="{C6245D3D-F24F-43CF-9F1F-69F72780C87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2" name="Text Placeholder 4">
            <a:extLst>
              <a:ext uri="{FF2B5EF4-FFF2-40B4-BE49-F238E27FC236}">
                <a16:creationId xmlns:a16="http://schemas.microsoft.com/office/drawing/2014/main" id="{DD8A905B-1780-434A-B724-1D8C4059B1EB}"/>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294226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up Graphics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5" name="CaptionR"/>
          <p:cNvSpPr>
            <a:spLocks noGrp="1"/>
          </p:cNvSpPr>
          <p:nvPr>
            <p:ph type="body" sz="quarter" idx="15" hasCustomPrompt="1"/>
          </p:nvPr>
        </p:nvSpPr>
        <p:spPr>
          <a:xfrm>
            <a:off x="452438" y="1366271"/>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6" name="ImageR"/>
          <p:cNvSpPr>
            <a:spLocks noGrp="1"/>
          </p:cNvSpPr>
          <p:nvPr>
            <p:ph type="pic" sz="quarter" idx="11" hasCustomPrompt="1"/>
          </p:nvPr>
        </p:nvSpPr>
        <p:spPr>
          <a:xfrm>
            <a:off x="259200"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9" name="CaptionR"/>
          <p:cNvSpPr>
            <a:spLocks noGrp="1"/>
          </p:cNvSpPr>
          <p:nvPr>
            <p:ph type="body" sz="quarter" idx="17" hasCustomPrompt="1"/>
          </p:nvPr>
        </p:nvSpPr>
        <p:spPr>
          <a:xfrm>
            <a:off x="3566926"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0" name="ImageR"/>
          <p:cNvSpPr>
            <a:spLocks noGrp="1"/>
          </p:cNvSpPr>
          <p:nvPr>
            <p:ph type="pic" sz="quarter" idx="18" hasCustomPrompt="1"/>
          </p:nvPr>
        </p:nvSpPr>
        <p:spPr>
          <a:xfrm>
            <a:off x="3390522"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11" name="CaptionR"/>
          <p:cNvSpPr>
            <a:spLocks noGrp="1"/>
          </p:cNvSpPr>
          <p:nvPr>
            <p:ph type="body" sz="quarter" idx="19" hasCustomPrompt="1"/>
          </p:nvPr>
        </p:nvSpPr>
        <p:spPr>
          <a:xfrm>
            <a:off x="6681414"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ImageR"/>
          <p:cNvSpPr>
            <a:spLocks noGrp="1"/>
          </p:cNvSpPr>
          <p:nvPr>
            <p:ph type="pic" sz="quarter" idx="20" hasCustomPrompt="1"/>
          </p:nvPr>
        </p:nvSpPr>
        <p:spPr>
          <a:xfrm>
            <a:off x="6516189" y="1666049"/>
            <a:ext cx="3114000" cy="3132000"/>
          </a:xfrm>
          <a:prstGeom prst="rect">
            <a:avLst/>
          </a:prstGeom>
        </p:spPr>
        <p:txBody>
          <a:bodyPr/>
          <a:lstStyle>
            <a:lvl1pPr>
              <a:lnSpc>
                <a:spcPct val="100000"/>
              </a:lnSpc>
              <a:spcAft>
                <a:spcPts val="800"/>
              </a:spcAft>
              <a:defRPr sz="1000" baseline="0"/>
            </a:lvl1pPr>
          </a:lstStyle>
          <a:p>
            <a:r>
              <a:rPr lang="en-GB" dirty="0"/>
              <a:t>Click on this bullet and press Ctrl+V to paste a chart. Click on the icon to insert an image from file</a:t>
            </a:r>
          </a:p>
        </p:txBody>
      </p:sp>
      <p:sp>
        <p:nvSpPr>
          <p:cNvPr id="13" name="TextPlaceholder1"/>
          <p:cNvSpPr>
            <a:spLocks noGrp="1"/>
          </p:cNvSpPr>
          <p:nvPr>
            <p:ph type="body" sz="quarter" idx="12" hasCustomPrompt="1"/>
          </p:nvPr>
        </p:nvSpPr>
        <p:spPr>
          <a:xfrm>
            <a:off x="452437" y="4874408"/>
            <a:ext cx="4248151" cy="1332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Wingdings" panose="05000000000000000000" pitchFamily="2" charset="2"/>
              <a:buChar char="§"/>
              <a:defRPr/>
            </a:lvl2pPr>
            <a:lvl3pPr marL="541338" indent="-185738">
              <a:lnSpc>
                <a:spcPct val="100000"/>
              </a:lnSpc>
              <a:spcAft>
                <a:spcPts val="800"/>
              </a:spcAft>
              <a:buSzPct val="60000"/>
              <a:buFont typeface="Franklin Gothic Book" panose="020B0503020102020204" pitchFamily="34" charset="0"/>
              <a:buChar char="―"/>
              <a:defRPr/>
            </a:lvl3pPr>
            <a:lvl4pPr marL="719138" indent="-177800">
              <a:lnSpc>
                <a:spcPct val="100000"/>
              </a:lnSpc>
              <a:spcAft>
                <a:spcPts val="800"/>
              </a:spcAft>
              <a:buSzPct val="100000"/>
              <a:buFont typeface="Arial" panose="020B06040202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14" name="TextPlaceholder2"/>
          <p:cNvSpPr>
            <a:spLocks noGrp="1"/>
          </p:cNvSpPr>
          <p:nvPr>
            <p:ph type="body" sz="quarter" idx="21" hasCustomPrompt="1"/>
          </p:nvPr>
        </p:nvSpPr>
        <p:spPr>
          <a:xfrm>
            <a:off x="5205413" y="4874408"/>
            <a:ext cx="4247516" cy="1332000"/>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Font typeface="Wingdings" panose="05000000000000000000" pitchFamily="2" charset="2"/>
              <a:buChar char="§"/>
              <a:defRPr/>
            </a:lvl2pPr>
            <a:lvl3pPr marL="541338" indent="-185738">
              <a:lnSpc>
                <a:spcPct val="100000"/>
              </a:lnSpc>
              <a:spcAft>
                <a:spcPts val="800"/>
              </a:spcAft>
              <a:buSzPct val="80000"/>
              <a:buFont typeface="Franklin Gothic Book" panose="020B0503020102020204" pitchFamily="34" charset="0"/>
              <a:buChar char="―"/>
              <a:defRPr/>
            </a:lvl3pPr>
            <a:lvl4pPr marL="719138" indent="-177800">
              <a:lnSpc>
                <a:spcPct val="100000"/>
              </a:lnSpc>
              <a:spcAft>
                <a:spcPts val="800"/>
              </a:spcAft>
              <a:buSzPct val="100000"/>
              <a:buFont typeface="Arial" panose="020B06040202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
        <p:nvSpPr>
          <p:cNvPr id="15" name="Slide Number Placeholder 4">
            <a:extLst>
              <a:ext uri="{FF2B5EF4-FFF2-40B4-BE49-F238E27FC236}">
                <a16:creationId xmlns:a16="http://schemas.microsoft.com/office/drawing/2014/main" id="{E2526B6D-987F-46C6-BB46-A4C008637043}"/>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8" name="Text Placeholder 4">
            <a:extLst>
              <a:ext uri="{FF2B5EF4-FFF2-40B4-BE49-F238E27FC236}">
                <a16:creationId xmlns:a16="http://schemas.microsoft.com/office/drawing/2014/main" id="{484BBAE5-7143-4C1D-894A-54371AEBF2F4}"/>
              </a:ext>
            </a:extLst>
          </p:cNvPr>
          <p:cNvSpPr>
            <a:spLocks noGrp="1"/>
          </p:cNvSpPr>
          <p:nvPr>
            <p:ph type="body" sz="quarter" idx="24"/>
          </p:nvPr>
        </p:nvSpPr>
        <p:spPr>
          <a:xfrm>
            <a:off x="45243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1789665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up Graphics">
    <p:spTree>
      <p:nvGrpSpPr>
        <p:cNvPr id="1" name=""/>
        <p:cNvGrpSpPr/>
        <p:nvPr/>
      </p:nvGrpSpPr>
      <p:grpSpPr>
        <a:xfrm>
          <a:off x="0" y="0"/>
          <a:ext cx="0" cy="0"/>
          <a:chOff x="0" y="0"/>
          <a:chExt cx="0" cy="0"/>
        </a:xfrm>
      </p:grpSpPr>
      <p:sp>
        <p:nvSpPr>
          <p:cNvPr id="16" name="ImageR"/>
          <p:cNvSpPr>
            <a:spLocks noGrp="1"/>
          </p:cNvSpPr>
          <p:nvPr>
            <p:ph type="pic" sz="quarter" idx="11" hasCustomPrompt="1"/>
          </p:nvPr>
        </p:nvSpPr>
        <p:spPr>
          <a:xfrm>
            <a:off x="5014800" y="1666049"/>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L"/>
          <p:cNvSpPr>
            <a:spLocks noGrp="1"/>
          </p:cNvSpPr>
          <p:nvPr>
            <p:ph type="pic" sz="quarter" idx="17" hasCustomPrompt="1"/>
          </p:nvPr>
        </p:nvSpPr>
        <p:spPr>
          <a:xfrm>
            <a:off x="259200" y="1666049"/>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0" hasCustomPrompt="1"/>
          </p:nvPr>
        </p:nvSpPr>
        <p:spPr>
          <a:xfrm>
            <a:off x="5014800" y="4186951"/>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4" name="ImageL"/>
          <p:cNvSpPr>
            <a:spLocks noGrp="1"/>
          </p:cNvSpPr>
          <p:nvPr>
            <p:ph type="pic" sz="quarter" idx="22" hasCustomPrompt="1"/>
          </p:nvPr>
        </p:nvSpPr>
        <p:spPr>
          <a:xfrm>
            <a:off x="259200" y="4189096"/>
            <a:ext cx="4590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6" name="TextPlaceholder4">
            <a:extLst>
              <a:ext uri="{FF2B5EF4-FFF2-40B4-BE49-F238E27FC236}">
                <a16:creationId xmlns:a16="http://schemas.microsoft.com/office/drawing/2014/main" id="{D0475E41-7A42-4D40-8EA4-5F6B7C4F9B09}"/>
              </a:ext>
            </a:extLst>
          </p:cNvPr>
          <p:cNvSpPr>
            <a:spLocks noGrp="1"/>
          </p:cNvSpPr>
          <p:nvPr>
            <p:ph type="body" sz="quarter" idx="27" hasCustomPrompt="1"/>
          </p:nvPr>
        </p:nvSpPr>
        <p:spPr>
          <a:xfrm>
            <a:off x="458329" y="3868680"/>
            <a:ext cx="424225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7" name="TextPlaceholder5">
            <a:extLst>
              <a:ext uri="{FF2B5EF4-FFF2-40B4-BE49-F238E27FC236}">
                <a16:creationId xmlns:a16="http://schemas.microsoft.com/office/drawing/2014/main" id="{420A243B-2C17-4A5F-8C83-E55098FCFEE6}"/>
              </a:ext>
            </a:extLst>
          </p:cNvPr>
          <p:cNvSpPr>
            <a:spLocks noGrp="1"/>
          </p:cNvSpPr>
          <p:nvPr>
            <p:ph type="body" sz="quarter" idx="28" hasCustomPrompt="1"/>
          </p:nvPr>
        </p:nvSpPr>
        <p:spPr>
          <a:xfrm>
            <a:off x="5215723" y="3868680"/>
            <a:ext cx="4237839"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Text Placeholder 4">
            <a:extLst>
              <a:ext uri="{FF2B5EF4-FFF2-40B4-BE49-F238E27FC236}">
                <a16:creationId xmlns:a16="http://schemas.microsoft.com/office/drawing/2014/main" id="{C0313428-4301-4EE9-BC11-78F0D92A27A3}"/>
              </a:ext>
            </a:extLst>
          </p:cNvPr>
          <p:cNvSpPr>
            <a:spLocks noGrp="1"/>
          </p:cNvSpPr>
          <p:nvPr>
            <p:ph type="body" sz="quarter" idx="19"/>
          </p:nvPr>
        </p:nvSpPr>
        <p:spPr>
          <a:xfrm>
            <a:off x="45832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
        <p:nvSpPr>
          <p:cNvPr id="13" name="Title 1">
            <a:extLst>
              <a:ext uri="{FF2B5EF4-FFF2-40B4-BE49-F238E27FC236}">
                <a16:creationId xmlns:a16="http://schemas.microsoft.com/office/drawing/2014/main" id="{1847CE2E-4DE2-4848-BB24-D801973EDD6C}"/>
              </a:ext>
            </a:extLst>
          </p:cNvPr>
          <p:cNvSpPr>
            <a:spLocks noGrp="1"/>
          </p:cNvSpPr>
          <p:nvPr>
            <p:ph type="title" hasCustomPrompt="1"/>
          </p:nvPr>
        </p:nvSpPr>
        <p:spPr>
          <a:xfrm>
            <a:off x="452436" y="468000"/>
            <a:ext cx="9001127" cy="756000"/>
          </a:xfrm>
        </p:spPr>
        <p:txBody>
          <a:bodyPr lIns="0" rIns="0"/>
          <a:lstStyle>
            <a:lvl1pPr>
              <a:defRPr baseline="0"/>
            </a:lvl1pPr>
          </a:lstStyle>
          <a:p>
            <a:r>
              <a:rPr lang="en-GB" noProof="0" dirty="0"/>
              <a:t>Click to add slide title</a:t>
            </a:r>
            <a:endParaRPr lang="en-GB" dirty="0"/>
          </a:p>
        </p:txBody>
      </p:sp>
      <p:sp>
        <p:nvSpPr>
          <p:cNvPr id="17" name="Slide Number Placeholder 4">
            <a:extLst>
              <a:ext uri="{FF2B5EF4-FFF2-40B4-BE49-F238E27FC236}">
                <a16:creationId xmlns:a16="http://schemas.microsoft.com/office/drawing/2014/main" id="{1F14E3F8-A329-4A68-8D4F-8ADB3035EC3C}"/>
              </a:ext>
            </a:extLst>
          </p:cNvPr>
          <p:cNvSpPr>
            <a:spLocks noGrp="1"/>
          </p:cNvSpPr>
          <p:nvPr>
            <p:ph type="sldNum" sz="quarter" idx="4"/>
          </p:nvPr>
        </p:nvSpPr>
        <p:spPr>
          <a:xfrm>
            <a:off x="8766419" y="147600"/>
            <a:ext cx="686509"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1" name="CaptionR">
            <a:extLst>
              <a:ext uri="{FF2B5EF4-FFF2-40B4-BE49-F238E27FC236}">
                <a16:creationId xmlns:a16="http://schemas.microsoft.com/office/drawing/2014/main" id="{52A6A37F-FF83-405C-B656-76E1FEE86D1F}"/>
              </a:ext>
            </a:extLst>
          </p:cNvPr>
          <p:cNvSpPr>
            <a:spLocks noGrp="1"/>
          </p:cNvSpPr>
          <p:nvPr>
            <p:ph type="body" sz="quarter" idx="15" hasCustomPrompt="1"/>
          </p:nvPr>
        </p:nvSpPr>
        <p:spPr>
          <a:xfrm>
            <a:off x="5209200"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3" name="CaptionR">
            <a:extLst>
              <a:ext uri="{FF2B5EF4-FFF2-40B4-BE49-F238E27FC236}">
                <a16:creationId xmlns:a16="http://schemas.microsoft.com/office/drawing/2014/main" id="{B27DB86C-1969-4D74-9C95-6D3186F7A70D}"/>
              </a:ext>
            </a:extLst>
          </p:cNvPr>
          <p:cNvSpPr>
            <a:spLocks noGrp="1"/>
          </p:cNvSpPr>
          <p:nvPr>
            <p:ph type="body" sz="quarter" idx="29" hasCustomPrompt="1"/>
          </p:nvPr>
        </p:nvSpPr>
        <p:spPr>
          <a:xfrm>
            <a:off x="452438"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Tree>
    <p:extLst>
      <p:ext uri="{BB962C8B-B14F-4D97-AF65-F5344CB8AC3E}">
        <p14:creationId xmlns:p14="http://schemas.microsoft.com/office/powerpoint/2010/main" val="184391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up Graphics 2x3">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1215563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8" name="think-cell Slide" r:id="rId5" imgW="270" imgH="270" progId="TCLayout.ActiveDocument.1">
                  <p:embed/>
                </p:oleObj>
              </mc:Choice>
              <mc:Fallback>
                <p:oleObj name="think-cell Slide" r:id="rId5" imgW="270" imgH="270" progId="TCLayout.ActiveDocument.1">
                  <p:embed/>
                  <p:pic>
                    <p:nvPicPr>
                      <p:cNvPr id="18" name="Object 17"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53668" y="468000"/>
            <a:ext cx="8999895" cy="756000"/>
          </a:xfrm>
        </p:spPr>
        <p:txBody>
          <a:bodyPr/>
          <a:lstStyle>
            <a:lvl1pPr>
              <a:defRPr/>
            </a:lvl1pPr>
          </a:lstStyle>
          <a:p>
            <a:r>
              <a:rPr lang="en-GB" noProof="0" dirty="0"/>
              <a:t>Click to add slide title</a:t>
            </a:r>
            <a:endParaRPr lang="en-GB" dirty="0"/>
          </a:p>
        </p:txBody>
      </p:sp>
      <p:sp>
        <p:nvSpPr>
          <p:cNvPr id="5" name="ImageR"/>
          <p:cNvSpPr>
            <a:spLocks noGrp="1"/>
          </p:cNvSpPr>
          <p:nvPr>
            <p:ph type="pic" sz="quarter" idx="11" hasCustomPrompt="1"/>
          </p:nvPr>
        </p:nvSpPr>
        <p:spPr>
          <a:xfrm>
            <a:off x="5007600" y="1671902"/>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7" name="ImageL"/>
          <p:cNvSpPr>
            <a:spLocks noGrp="1"/>
          </p:cNvSpPr>
          <p:nvPr>
            <p:ph type="pic" sz="quarter" idx="17" hasCustomPrompt="1"/>
          </p:nvPr>
        </p:nvSpPr>
        <p:spPr>
          <a:xfrm>
            <a:off x="259200" y="1671902"/>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ImageR"/>
          <p:cNvSpPr>
            <a:spLocks noGrp="1"/>
          </p:cNvSpPr>
          <p:nvPr>
            <p:ph type="pic" sz="quarter" idx="20" hasCustomPrompt="1"/>
          </p:nvPr>
        </p:nvSpPr>
        <p:spPr>
          <a:xfrm>
            <a:off x="5007600" y="3324115"/>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2" name="ImageL"/>
          <p:cNvSpPr>
            <a:spLocks noGrp="1"/>
          </p:cNvSpPr>
          <p:nvPr>
            <p:ph type="pic" sz="quarter" idx="22" hasCustomPrompt="1"/>
          </p:nvPr>
        </p:nvSpPr>
        <p:spPr>
          <a:xfrm>
            <a:off x="259200" y="3325784"/>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ImageR"/>
          <p:cNvSpPr>
            <a:spLocks noGrp="1"/>
          </p:cNvSpPr>
          <p:nvPr>
            <p:ph type="pic" sz="quarter" idx="24" hasCustomPrompt="1"/>
          </p:nvPr>
        </p:nvSpPr>
        <p:spPr>
          <a:xfrm>
            <a:off x="5007600" y="4976327"/>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6" name="ImageL"/>
          <p:cNvSpPr>
            <a:spLocks noGrp="1"/>
          </p:cNvSpPr>
          <p:nvPr>
            <p:ph type="pic" sz="quarter" idx="26" hasCustomPrompt="1"/>
          </p:nvPr>
        </p:nvSpPr>
        <p:spPr>
          <a:xfrm>
            <a:off x="259200" y="4979665"/>
            <a:ext cx="4590000" cy="129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9" name="Slide Number Placeholder 4">
            <a:extLst>
              <a:ext uri="{FF2B5EF4-FFF2-40B4-BE49-F238E27FC236}">
                <a16:creationId xmlns:a16="http://schemas.microsoft.com/office/drawing/2014/main" id="{5C5E819C-F492-4822-B5A8-5F6D3966910F}"/>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20" name="Object 19" hidden="1">
            <a:extLst>
              <a:ext uri="{FF2B5EF4-FFF2-40B4-BE49-F238E27FC236}">
                <a16:creationId xmlns:a16="http://schemas.microsoft.com/office/drawing/2014/main" id="{B387F825-A095-4532-9A5F-669B5421C0EB}"/>
              </a:ext>
            </a:extLst>
          </p:cNvPr>
          <p:cNvGraphicFramePr>
            <a:graphicFrameLocks noChangeAspect="1"/>
          </p:cNvGraphicFramePr>
          <p:nvPr userDrawn="1">
            <p:custDataLst>
              <p:tags r:id="rId3"/>
            </p:custDataLst>
            <p:extLst>
              <p:ext uri="{D42A27DB-BD31-4B8C-83A1-F6EECF244321}">
                <p14:modId xmlns:p14="http://schemas.microsoft.com/office/powerpoint/2010/main" val="42728094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9" name="think-cell Slide" r:id="rId7" imgW="270" imgH="270" progId="TCLayout.ActiveDocument.1">
                  <p:embed/>
                </p:oleObj>
              </mc:Choice>
              <mc:Fallback>
                <p:oleObj name="think-cell Slide" r:id="rId7" imgW="270" imgH="270" progId="TCLayout.ActiveDocument.1">
                  <p:embed/>
                  <p:pic>
                    <p:nvPicPr>
                      <p:cNvPr id="20" name="Object 19" hidden="1">
                        <a:extLst>
                          <a:ext uri="{FF2B5EF4-FFF2-40B4-BE49-F238E27FC236}">
                            <a16:creationId xmlns:a16="http://schemas.microsoft.com/office/drawing/2014/main" id="{DC40D3D8-5C53-4A2C-9013-013A882303F5}"/>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3" name="TextPlaceholder4">
            <a:extLst>
              <a:ext uri="{FF2B5EF4-FFF2-40B4-BE49-F238E27FC236}">
                <a16:creationId xmlns:a16="http://schemas.microsoft.com/office/drawing/2014/main" id="{48C2B801-2D19-4E68-ACBB-4AA8C3DB61A8}"/>
              </a:ext>
            </a:extLst>
          </p:cNvPr>
          <p:cNvSpPr>
            <a:spLocks noGrp="1"/>
          </p:cNvSpPr>
          <p:nvPr>
            <p:ph type="body" sz="quarter" idx="30" hasCustomPrompt="1"/>
          </p:nvPr>
        </p:nvSpPr>
        <p:spPr>
          <a:xfrm>
            <a:off x="452437"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4" name="TextPlaceholder5">
            <a:extLst>
              <a:ext uri="{FF2B5EF4-FFF2-40B4-BE49-F238E27FC236}">
                <a16:creationId xmlns:a16="http://schemas.microsoft.com/office/drawing/2014/main" id="{EFB362A3-1E35-4EDA-8FF1-E33ABF9BDBDC}"/>
              </a:ext>
            </a:extLst>
          </p:cNvPr>
          <p:cNvSpPr>
            <a:spLocks noGrp="1"/>
          </p:cNvSpPr>
          <p:nvPr>
            <p:ph type="body" sz="quarter" idx="31" hasCustomPrompt="1"/>
          </p:nvPr>
        </p:nvSpPr>
        <p:spPr>
          <a:xfrm>
            <a:off x="5216240" y="1366272"/>
            <a:ext cx="4237323"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5" name="TextPlaceholder4">
            <a:extLst>
              <a:ext uri="{FF2B5EF4-FFF2-40B4-BE49-F238E27FC236}">
                <a16:creationId xmlns:a16="http://schemas.microsoft.com/office/drawing/2014/main" id="{2D1C6B86-72AD-4D08-B5F9-5ECF3A124F88}"/>
              </a:ext>
            </a:extLst>
          </p:cNvPr>
          <p:cNvSpPr>
            <a:spLocks noGrp="1"/>
          </p:cNvSpPr>
          <p:nvPr>
            <p:ph type="body" sz="quarter" idx="27" hasCustomPrompt="1"/>
          </p:nvPr>
        </p:nvSpPr>
        <p:spPr>
          <a:xfrm>
            <a:off x="450582" y="3017095"/>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6" name="TextPlaceholder5">
            <a:extLst>
              <a:ext uri="{FF2B5EF4-FFF2-40B4-BE49-F238E27FC236}">
                <a16:creationId xmlns:a16="http://schemas.microsoft.com/office/drawing/2014/main" id="{08A5621F-297F-496F-8396-E467BC791E90}"/>
              </a:ext>
            </a:extLst>
          </p:cNvPr>
          <p:cNvSpPr>
            <a:spLocks noGrp="1"/>
          </p:cNvSpPr>
          <p:nvPr>
            <p:ph type="body" sz="quarter" idx="32" hasCustomPrompt="1"/>
          </p:nvPr>
        </p:nvSpPr>
        <p:spPr>
          <a:xfrm>
            <a:off x="5222337" y="3017095"/>
            <a:ext cx="423122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7" name="TextPlaceholder4">
            <a:extLst>
              <a:ext uri="{FF2B5EF4-FFF2-40B4-BE49-F238E27FC236}">
                <a16:creationId xmlns:a16="http://schemas.microsoft.com/office/drawing/2014/main" id="{0CC5E047-CF83-4FAD-8B7D-46151A9352DC}"/>
              </a:ext>
            </a:extLst>
          </p:cNvPr>
          <p:cNvSpPr>
            <a:spLocks noGrp="1"/>
          </p:cNvSpPr>
          <p:nvPr>
            <p:ph type="body" sz="quarter" idx="33" hasCustomPrompt="1"/>
          </p:nvPr>
        </p:nvSpPr>
        <p:spPr>
          <a:xfrm>
            <a:off x="457813" y="4666594"/>
            <a:ext cx="42427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8" name="TextPlaceholder5">
            <a:extLst>
              <a:ext uri="{FF2B5EF4-FFF2-40B4-BE49-F238E27FC236}">
                <a16:creationId xmlns:a16="http://schemas.microsoft.com/office/drawing/2014/main" id="{E0FDECE7-29A0-4D4B-BF39-B96127C82DD0}"/>
              </a:ext>
            </a:extLst>
          </p:cNvPr>
          <p:cNvSpPr>
            <a:spLocks noGrp="1"/>
          </p:cNvSpPr>
          <p:nvPr>
            <p:ph type="body" sz="quarter" idx="34" hasCustomPrompt="1"/>
          </p:nvPr>
        </p:nvSpPr>
        <p:spPr>
          <a:xfrm>
            <a:off x="5216240" y="4666594"/>
            <a:ext cx="4237323"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9" name="Text Placeholder 4">
            <a:extLst>
              <a:ext uri="{FF2B5EF4-FFF2-40B4-BE49-F238E27FC236}">
                <a16:creationId xmlns:a16="http://schemas.microsoft.com/office/drawing/2014/main" id="{71B19297-926F-4789-B6E9-9C9457F44EC6}"/>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488100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up Graphics 3x2">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24250314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13" name="think-cell Slide" r:id="rId4" imgW="270" imgH="270" progId="TCLayout.ActiveDocument.1">
                  <p:embed/>
                </p:oleObj>
              </mc:Choice>
              <mc:Fallback>
                <p:oleObj name="think-cell Slide" r:id="rId4" imgW="270" imgH="270" progId="TCLayout.ActiveDocument.1">
                  <p:embed/>
                  <p:pic>
                    <p:nvPicPr>
                      <p:cNvPr id="11" name="Object 10"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ImageR"/>
          <p:cNvSpPr>
            <a:spLocks noGrp="1"/>
          </p:cNvSpPr>
          <p:nvPr>
            <p:ph type="pic" sz="quarter" idx="11" hasCustomPrompt="1"/>
          </p:nvPr>
        </p:nvSpPr>
        <p:spPr>
          <a:xfrm>
            <a:off x="3390429"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7" name="ImageL"/>
          <p:cNvSpPr>
            <a:spLocks noGrp="1"/>
          </p:cNvSpPr>
          <p:nvPr>
            <p:ph type="pic" sz="quarter" idx="17" hasCustomPrompt="1"/>
          </p:nvPr>
        </p:nvSpPr>
        <p:spPr>
          <a:xfrm>
            <a:off x="259200"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0" name="ImageR"/>
          <p:cNvSpPr>
            <a:spLocks noGrp="1"/>
          </p:cNvSpPr>
          <p:nvPr>
            <p:ph type="pic" sz="quarter" idx="20" hasCustomPrompt="1"/>
          </p:nvPr>
        </p:nvSpPr>
        <p:spPr>
          <a:xfrm>
            <a:off x="6519750" y="1667414"/>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8" name="ImageR"/>
          <p:cNvSpPr>
            <a:spLocks noGrp="1"/>
          </p:cNvSpPr>
          <p:nvPr>
            <p:ph type="pic" sz="quarter" idx="22" hasCustomPrompt="1"/>
          </p:nvPr>
        </p:nvSpPr>
        <p:spPr>
          <a:xfrm>
            <a:off x="3394249" y="4179460"/>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0" name="ImageL"/>
          <p:cNvSpPr>
            <a:spLocks noGrp="1"/>
          </p:cNvSpPr>
          <p:nvPr>
            <p:ph type="pic" sz="quarter" idx="24" hasCustomPrompt="1"/>
          </p:nvPr>
        </p:nvSpPr>
        <p:spPr>
          <a:xfrm>
            <a:off x="259200" y="4179458"/>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2" name="ImageR"/>
          <p:cNvSpPr>
            <a:spLocks noGrp="1"/>
          </p:cNvSpPr>
          <p:nvPr>
            <p:ph type="pic" sz="quarter" idx="26" hasCustomPrompt="1"/>
          </p:nvPr>
        </p:nvSpPr>
        <p:spPr>
          <a:xfrm>
            <a:off x="6519750" y="4179460"/>
            <a:ext cx="3114000" cy="2088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28" name="TextPlaceholder4">
            <a:extLst>
              <a:ext uri="{FF2B5EF4-FFF2-40B4-BE49-F238E27FC236}">
                <a16:creationId xmlns:a16="http://schemas.microsoft.com/office/drawing/2014/main" id="{A7BA7FE4-06E0-4833-920C-FF8CDF8546AF}"/>
              </a:ext>
            </a:extLst>
          </p:cNvPr>
          <p:cNvSpPr>
            <a:spLocks noGrp="1"/>
          </p:cNvSpPr>
          <p:nvPr>
            <p:ph type="body" sz="quarter" idx="27" hasCustomPrompt="1"/>
          </p:nvPr>
        </p:nvSpPr>
        <p:spPr>
          <a:xfrm>
            <a:off x="452437" y="3879755"/>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29" name="TextPlaceholder5">
            <a:extLst>
              <a:ext uri="{FF2B5EF4-FFF2-40B4-BE49-F238E27FC236}">
                <a16:creationId xmlns:a16="http://schemas.microsoft.com/office/drawing/2014/main" id="{E3D55071-3F4D-4433-99CA-6CA2D3390D22}"/>
              </a:ext>
            </a:extLst>
          </p:cNvPr>
          <p:cNvSpPr>
            <a:spLocks noGrp="1"/>
          </p:cNvSpPr>
          <p:nvPr>
            <p:ph type="body" sz="quarter" idx="30" hasCustomPrompt="1"/>
          </p:nvPr>
        </p:nvSpPr>
        <p:spPr>
          <a:xfrm>
            <a:off x="3568886" y="3879755"/>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30" name="TextPlaceholder4">
            <a:extLst>
              <a:ext uri="{FF2B5EF4-FFF2-40B4-BE49-F238E27FC236}">
                <a16:creationId xmlns:a16="http://schemas.microsoft.com/office/drawing/2014/main" id="{8DB66154-0019-4E91-AAF3-B83ADCFD4798}"/>
              </a:ext>
            </a:extLst>
          </p:cNvPr>
          <p:cNvSpPr>
            <a:spLocks noGrp="1"/>
          </p:cNvSpPr>
          <p:nvPr>
            <p:ph type="body" sz="quarter" idx="31" hasCustomPrompt="1"/>
          </p:nvPr>
        </p:nvSpPr>
        <p:spPr>
          <a:xfrm>
            <a:off x="452438"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31" name="TextPlaceholder5">
            <a:extLst>
              <a:ext uri="{FF2B5EF4-FFF2-40B4-BE49-F238E27FC236}">
                <a16:creationId xmlns:a16="http://schemas.microsoft.com/office/drawing/2014/main" id="{9BCBC737-5AEA-4DD4-8EA3-3B3528567DDD}"/>
              </a:ext>
            </a:extLst>
          </p:cNvPr>
          <p:cNvSpPr>
            <a:spLocks noGrp="1"/>
          </p:cNvSpPr>
          <p:nvPr>
            <p:ph type="body" sz="quarter" idx="32" hasCustomPrompt="1"/>
          </p:nvPr>
        </p:nvSpPr>
        <p:spPr>
          <a:xfrm>
            <a:off x="3579525" y="1366272"/>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32" name="TextPlaceholder5">
            <a:extLst>
              <a:ext uri="{FF2B5EF4-FFF2-40B4-BE49-F238E27FC236}">
                <a16:creationId xmlns:a16="http://schemas.microsoft.com/office/drawing/2014/main" id="{19293730-94B9-46F8-8049-78701056359F}"/>
              </a:ext>
            </a:extLst>
          </p:cNvPr>
          <p:cNvSpPr>
            <a:spLocks noGrp="1"/>
          </p:cNvSpPr>
          <p:nvPr>
            <p:ph type="body" sz="quarter" idx="33" hasCustomPrompt="1"/>
          </p:nvPr>
        </p:nvSpPr>
        <p:spPr>
          <a:xfrm>
            <a:off x="6685335" y="3885851"/>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33" name="TextPlaceholder5">
            <a:extLst>
              <a:ext uri="{FF2B5EF4-FFF2-40B4-BE49-F238E27FC236}">
                <a16:creationId xmlns:a16="http://schemas.microsoft.com/office/drawing/2014/main" id="{D9E4DD56-F452-4D81-957A-9ECEAC86930E}"/>
              </a:ext>
            </a:extLst>
          </p:cNvPr>
          <p:cNvSpPr>
            <a:spLocks noGrp="1"/>
          </p:cNvSpPr>
          <p:nvPr>
            <p:ph type="body" sz="quarter" idx="34" hasCustomPrompt="1"/>
          </p:nvPr>
        </p:nvSpPr>
        <p:spPr>
          <a:xfrm>
            <a:off x="6686914" y="1372368"/>
            <a:ext cx="2772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9" name="Text Placeholder 4">
            <a:extLst>
              <a:ext uri="{FF2B5EF4-FFF2-40B4-BE49-F238E27FC236}">
                <a16:creationId xmlns:a16="http://schemas.microsoft.com/office/drawing/2014/main" id="{5BBC08AC-1CBF-4A6D-9775-95715C7D778D}"/>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
        <p:nvSpPr>
          <p:cNvPr id="25" name="Title 1">
            <a:extLst>
              <a:ext uri="{FF2B5EF4-FFF2-40B4-BE49-F238E27FC236}">
                <a16:creationId xmlns:a16="http://schemas.microsoft.com/office/drawing/2014/main" id="{A7C923F3-5CAD-4977-ADFE-71573DD56818}"/>
              </a:ext>
            </a:extLst>
          </p:cNvPr>
          <p:cNvSpPr>
            <a:spLocks noGrp="1"/>
          </p:cNvSpPr>
          <p:nvPr>
            <p:ph type="title" hasCustomPrompt="1"/>
          </p:nvPr>
        </p:nvSpPr>
        <p:spPr>
          <a:xfrm>
            <a:off x="453668" y="468000"/>
            <a:ext cx="8999895" cy="756000"/>
          </a:xfrm>
        </p:spPr>
        <p:txBody>
          <a:bodyPr/>
          <a:lstStyle>
            <a:lvl1pPr>
              <a:defRPr/>
            </a:lvl1pPr>
          </a:lstStyle>
          <a:p>
            <a:r>
              <a:rPr lang="en-GB" noProof="0" dirty="0"/>
              <a:t>Click to add slide title</a:t>
            </a:r>
            <a:endParaRPr lang="en-GB" dirty="0"/>
          </a:p>
        </p:txBody>
      </p:sp>
      <p:sp>
        <p:nvSpPr>
          <p:cNvPr id="26" name="Slide Number Placeholder 4">
            <a:extLst>
              <a:ext uri="{FF2B5EF4-FFF2-40B4-BE49-F238E27FC236}">
                <a16:creationId xmlns:a16="http://schemas.microsoft.com/office/drawing/2014/main" id="{D2065D47-8198-4CFD-9CE2-040085415BEF}"/>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Tree>
    <p:extLst>
      <p:ext uri="{BB962C8B-B14F-4D97-AF65-F5344CB8AC3E}">
        <p14:creationId xmlns:p14="http://schemas.microsoft.com/office/powerpoint/2010/main" val="1872353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ableC"/>
          <p:cNvSpPr>
            <a:spLocks noGrp="1"/>
          </p:cNvSpPr>
          <p:nvPr>
            <p:ph type="tbl" sz="quarter" idx="13" hasCustomPrompt="1"/>
          </p:nvPr>
        </p:nvSpPr>
        <p:spPr>
          <a:xfrm>
            <a:off x="452437" y="1674000"/>
            <a:ext cx="9001125"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10" name="CaptionC"/>
          <p:cNvSpPr>
            <a:spLocks noGrp="1"/>
          </p:cNvSpPr>
          <p:nvPr>
            <p:ph type="body" sz="quarter" idx="16" hasCustomPrompt="1"/>
          </p:nvPr>
        </p:nvSpPr>
        <p:spPr>
          <a:xfrm>
            <a:off x="460187" y="1366272"/>
            <a:ext cx="8993376"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8" name="Slide Number Placeholder 4">
            <a:extLst>
              <a:ext uri="{FF2B5EF4-FFF2-40B4-BE49-F238E27FC236}">
                <a16:creationId xmlns:a16="http://schemas.microsoft.com/office/drawing/2014/main" id="{6911565D-9407-48BA-8FD5-F73B1736628B}"/>
              </a:ext>
            </a:extLst>
          </p:cNvPr>
          <p:cNvSpPr>
            <a:spLocks noGrp="1"/>
          </p:cNvSpPr>
          <p:nvPr>
            <p:ph type="sldNum" sz="quarter" idx="4"/>
          </p:nvPr>
        </p:nvSpPr>
        <p:spPr>
          <a:xfrm>
            <a:off x="8766419" y="147600"/>
            <a:ext cx="687143"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732D5C2F-15EF-4514-BEC6-AA75FB1704C1}"/>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1" name="Text Placeholder 4">
            <a:extLst>
              <a:ext uri="{FF2B5EF4-FFF2-40B4-BE49-F238E27FC236}">
                <a16:creationId xmlns:a16="http://schemas.microsoft.com/office/drawing/2014/main" id="{05A582C3-6DC9-4A9F-8918-9BE1719A9ED9}"/>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391140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F0167E-493B-489A-95E1-07C49F29C9C4}"/>
              </a:ext>
            </a:extLst>
          </p:cNvPr>
          <p:cNvSpPr>
            <a:spLocks noGrp="1"/>
          </p:cNvSpPr>
          <p:nvPr>
            <p:ph type="body" sz="quarter" idx="19"/>
          </p:nvPr>
        </p:nvSpPr>
        <p:spPr>
          <a:xfrm>
            <a:off x="453673" y="6275388"/>
            <a:ext cx="6300787" cy="504001"/>
          </a:xfrm>
          <a:prstGeom prst="rect">
            <a:avLst/>
          </a:prstGeom>
        </p:spPr>
        <p:txBody>
          <a:bodyPr lIns="0" rIns="0"/>
          <a:lstStyle>
            <a:lvl1pPr marL="92075" indent="-92075">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
        <p:nvSpPr>
          <p:cNvPr id="11" name="TextPlaceholder1"/>
          <p:cNvSpPr>
            <a:spLocks noGrp="1"/>
          </p:cNvSpPr>
          <p:nvPr>
            <p:ph type="body" sz="quarter" idx="12" hasCustomPrompt="1"/>
          </p:nvPr>
        </p:nvSpPr>
        <p:spPr>
          <a:xfrm>
            <a:off x="453673" y="1366271"/>
            <a:ext cx="8999889"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Slide Number Placeholder 4">
            <a:extLst>
              <a:ext uri="{FF2B5EF4-FFF2-40B4-BE49-F238E27FC236}">
                <a16:creationId xmlns:a16="http://schemas.microsoft.com/office/drawing/2014/main" id="{363A9C88-25E2-4A40-B105-6360CA98A400}"/>
              </a:ext>
            </a:extLst>
          </p:cNvPr>
          <p:cNvSpPr>
            <a:spLocks noGrp="1"/>
          </p:cNvSpPr>
          <p:nvPr>
            <p:ph type="sldNum" sz="quarter" idx="4"/>
          </p:nvPr>
        </p:nvSpPr>
        <p:spPr>
          <a:xfrm>
            <a:off x="8860686" y="147600"/>
            <a:ext cx="592878"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9" name="Title 1">
            <a:extLst>
              <a:ext uri="{FF2B5EF4-FFF2-40B4-BE49-F238E27FC236}">
                <a16:creationId xmlns:a16="http://schemas.microsoft.com/office/drawing/2014/main" id="{A408951A-F2F8-4657-BD13-A84E0DC79F57}"/>
              </a:ext>
            </a:extLst>
          </p:cNvPr>
          <p:cNvSpPr>
            <a:spLocks noGrp="1"/>
          </p:cNvSpPr>
          <p:nvPr>
            <p:ph type="title" hasCustomPrompt="1"/>
          </p:nvPr>
        </p:nvSpPr>
        <p:spPr>
          <a:xfrm>
            <a:off x="453674" y="468000"/>
            <a:ext cx="8999889"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Tree>
    <p:extLst>
      <p:ext uri="{BB962C8B-B14F-4D97-AF65-F5344CB8AC3E}">
        <p14:creationId xmlns:p14="http://schemas.microsoft.com/office/powerpoint/2010/main" val="2462077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Table">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1"/>
            <a:ext cx="4248150" cy="2144317"/>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Slide Number Placeholder 4">
            <a:extLst>
              <a:ext uri="{FF2B5EF4-FFF2-40B4-BE49-F238E27FC236}">
                <a16:creationId xmlns:a16="http://schemas.microsoft.com/office/drawing/2014/main" id="{3FC6CE25-6259-47EB-8CD3-06585BB98143}"/>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93D6E5E3-38E2-4540-B8C1-BC5C90670D35}"/>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5D29D5B-81D4-4704-B9C4-3E1358E7D9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
        <p:nvSpPr>
          <p:cNvPr id="16" name="Rounded Rectangle 1">
            <a:extLst>
              <a:ext uri="{FF2B5EF4-FFF2-40B4-BE49-F238E27FC236}">
                <a16:creationId xmlns:a16="http://schemas.microsoft.com/office/drawing/2014/main" id="{238AB6A0-6402-4A7B-8D98-844A0CE56270}"/>
              </a:ext>
            </a:extLst>
          </p:cNvPr>
          <p:cNvSpPr/>
          <p:nvPr userDrawn="1"/>
        </p:nvSpPr>
        <p:spPr>
          <a:xfrm>
            <a:off x="460375" y="3729600"/>
            <a:ext cx="4240213" cy="2131200"/>
          </a:xfrm>
          <a:prstGeom prst="roundRect">
            <a:avLst>
              <a:gd name="adj" fmla="val 6194"/>
            </a:avLst>
          </a:prstGeom>
          <a:solidFill>
            <a:srgbClr val="C7C6E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 Same Side Corner Rectangle 2">
            <a:extLst>
              <a:ext uri="{FF2B5EF4-FFF2-40B4-BE49-F238E27FC236}">
                <a16:creationId xmlns:a16="http://schemas.microsoft.com/office/drawing/2014/main" id="{CB482583-121D-4442-81AA-F94FB70868A4}"/>
              </a:ext>
            </a:extLst>
          </p:cNvPr>
          <p:cNvSpPr/>
          <p:nvPr userDrawn="1"/>
        </p:nvSpPr>
        <p:spPr>
          <a:xfrm>
            <a:off x="460375" y="3729600"/>
            <a:ext cx="4240213" cy="259200"/>
          </a:xfrm>
          <a:prstGeom prst="round2Same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KEY QUESTIONS ANSWERED</a:t>
            </a:r>
            <a:r>
              <a:rPr lang="en-GB" sz="1000" b="1" spc="100" baseline="0" dirty="0">
                <a:latin typeface="Franklin Gothic Book" panose="020B0503020102020204" pitchFamily="34" charset="0"/>
              </a:rPr>
              <a:t> IN THIS REPORT</a:t>
            </a:r>
            <a:endParaRPr lang="en-GB" sz="1000" b="1" spc="100" dirty="0">
              <a:latin typeface="Franklin Gothic Book" panose="020B0503020102020204" pitchFamily="34" charset="0"/>
            </a:endParaRPr>
          </a:p>
        </p:txBody>
      </p:sp>
      <p:sp>
        <p:nvSpPr>
          <p:cNvPr id="18" name="TextPlaceholder1">
            <a:extLst>
              <a:ext uri="{FF2B5EF4-FFF2-40B4-BE49-F238E27FC236}">
                <a16:creationId xmlns:a16="http://schemas.microsoft.com/office/drawing/2014/main" id="{D0991ADD-215D-49FB-A9E1-C70719509743}"/>
              </a:ext>
            </a:extLst>
          </p:cNvPr>
          <p:cNvSpPr>
            <a:spLocks noGrp="1"/>
          </p:cNvSpPr>
          <p:nvPr>
            <p:ph type="body" sz="quarter" idx="25" hasCustomPrompt="1"/>
          </p:nvPr>
        </p:nvSpPr>
        <p:spPr>
          <a:xfrm>
            <a:off x="460375" y="4003138"/>
            <a:ext cx="4240213" cy="1857662"/>
          </a:xfrm>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9" name="Rounded Rectangle 13">
            <a:extLst>
              <a:ext uri="{FF2B5EF4-FFF2-40B4-BE49-F238E27FC236}">
                <a16:creationId xmlns:a16="http://schemas.microsoft.com/office/drawing/2014/main" id="{FC35499B-FAA3-46DA-B5B3-EDED7B7C6733}"/>
              </a:ext>
            </a:extLst>
          </p:cNvPr>
          <p:cNvSpPr/>
          <p:nvPr userDrawn="1"/>
        </p:nvSpPr>
        <p:spPr>
          <a:xfrm>
            <a:off x="5205413" y="3729600"/>
            <a:ext cx="4238625" cy="2131200"/>
          </a:xfrm>
          <a:prstGeom prst="roundRect">
            <a:avLst>
              <a:gd name="adj" fmla="val 6194"/>
            </a:avLst>
          </a:prstGeom>
          <a:solidFill>
            <a:schemeClr val="bg2">
              <a:lumMod val="20000"/>
              <a:lumOff val="80000"/>
              <a:alpha val="50196"/>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 Same Side Corner Rectangle 14">
            <a:extLst>
              <a:ext uri="{FF2B5EF4-FFF2-40B4-BE49-F238E27FC236}">
                <a16:creationId xmlns:a16="http://schemas.microsoft.com/office/drawing/2014/main" id="{94F3316C-509D-4019-B544-958A6179E799}"/>
              </a:ext>
            </a:extLst>
          </p:cNvPr>
          <p:cNvSpPr/>
          <p:nvPr userDrawn="1"/>
        </p:nvSpPr>
        <p:spPr>
          <a:xfrm>
            <a:off x="5205413" y="3729600"/>
            <a:ext cx="4238625" cy="259200"/>
          </a:xfrm>
          <a:prstGeom prst="round2SameRect">
            <a:avLst>
              <a:gd name="adj1" fmla="val 50000"/>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WHO SHOULD READ</a:t>
            </a:r>
            <a:r>
              <a:rPr lang="en-GB" sz="1000" b="1" spc="100" baseline="0" dirty="0">
                <a:latin typeface="Franklin Gothic Book" panose="020B0503020102020204" pitchFamily="34" charset="0"/>
              </a:rPr>
              <a:t> THIS REPORT</a:t>
            </a:r>
            <a:endParaRPr lang="en-GB" sz="1000" b="1" spc="100" dirty="0">
              <a:latin typeface="Franklin Gothic Book" panose="020B0503020102020204" pitchFamily="34" charset="0"/>
            </a:endParaRPr>
          </a:p>
        </p:txBody>
      </p:sp>
      <p:sp>
        <p:nvSpPr>
          <p:cNvPr id="21" name="TextPlaceholder1">
            <a:extLst>
              <a:ext uri="{FF2B5EF4-FFF2-40B4-BE49-F238E27FC236}">
                <a16:creationId xmlns:a16="http://schemas.microsoft.com/office/drawing/2014/main" id="{DA7E5EBC-4B4C-4E57-BEF0-B7F5EF115F8F}"/>
              </a:ext>
            </a:extLst>
          </p:cNvPr>
          <p:cNvSpPr>
            <a:spLocks noGrp="1"/>
          </p:cNvSpPr>
          <p:nvPr>
            <p:ph type="body" sz="quarter" idx="26" hasCustomPrompt="1"/>
          </p:nvPr>
        </p:nvSpPr>
        <p:spPr>
          <a:xfrm>
            <a:off x="5205413" y="4003138"/>
            <a:ext cx="4238625" cy="1857662"/>
          </a:xfrm>
          <a:prstGeom prst="rect">
            <a:avLst/>
          </a:prstGeom>
          <a:ln>
            <a:solidFill>
              <a:schemeClr val="bg2"/>
            </a:solidFill>
          </a:ln>
        </p:spPr>
        <p:txBody>
          <a:bodyPr/>
          <a:lstStyle>
            <a:lvl1pPr marL="171450" indent="-171450">
              <a:lnSpc>
                <a:spcPct val="100000"/>
              </a:lnSpc>
              <a:spcAft>
                <a:spcPts val="400"/>
              </a:spcAft>
              <a:buClr>
                <a:schemeClr val="bg2"/>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bg2"/>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bg2"/>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4">
                  <a:lumMod val="75000"/>
                </a:schemeClr>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22" name="Rounded Rectangle 18">
            <a:extLst>
              <a:ext uri="{FF2B5EF4-FFF2-40B4-BE49-F238E27FC236}">
                <a16:creationId xmlns:a16="http://schemas.microsoft.com/office/drawing/2014/main" id="{7D0B1D9E-E20B-4AAD-B4BE-5357B38902D5}"/>
              </a:ext>
            </a:extLst>
          </p:cNvPr>
          <p:cNvSpPr/>
          <p:nvPr userDrawn="1"/>
        </p:nvSpPr>
        <p:spPr>
          <a:xfrm>
            <a:off x="5205023" y="1381125"/>
            <a:ext cx="4240602" cy="2131200"/>
          </a:xfrm>
          <a:prstGeom prst="roundRect">
            <a:avLst>
              <a:gd name="adj" fmla="val 6194"/>
            </a:avLst>
          </a:prstGeom>
          <a:solidFill>
            <a:schemeClr val="accent5">
              <a:lumMod val="20000"/>
              <a:lumOff val="80000"/>
              <a:alpha val="50196"/>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ound Same Side Corner Rectangle 21">
            <a:extLst>
              <a:ext uri="{FF2B5EF4-FFF2-40B4-BE49-F238E27FC236}">
                <a16:creationId xmlns:a16="http://schemas.microsoft.com/office/drawing/2014/main" id="{2B23C9F2-C86B-4926-9E10-41612B005DD7}"/>
              </a:ext>
            </a:extLst>
          </p:cNvPr>
          <p:cNvSpPr/>
          <p:nvPr userDrawn="1"/>
        </p:nvSpPr>
        <p:spPr>
          <a:xfrm>
            <a:off x="5205023" y="1381125"/>
            <a:ext cx="4240602" cy="259200"/>
          </a:xfrm>
          <a:prstGeom prst="round2SameRect">
            <a:avLst>
              <a:gd name="adj1" fmla="val 50000"/>
              <a:gd name="adj2" fmla="val 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GB" sz="1000" spc="100" dirty="0">
              <a:latin typeface="Franklin Gothic Demi" pitchFamily="34" charset="0"/>
            </a:endParaRPr>
          </a:p>
        </p:txBody>
      </p:sp>
      <p:sp>
        <p:nvSpPr>
          <p:cNvPr id="24" name="Table Placeholder 4">
            <a:extLst>
              <a:ext uri="{FF2B5EF4-FFF2-40B4-BE49-F238E27FC236}">
                <a16:creationId xmlns:a16="http://schemas.microsoft.com/office/drawing/2014/main" id="{7D4ECCA3-79F1-44EE-BB72-66C066A3B9E7}"/>
              </a:ext>
            </a:extLst>
          </p:cNvPr>
          <p:cNvSpPr>
            <a:spLocks noGrp="1"/>
          </p:cNvSpPr>
          <p:nvPr>
            <p:ph type="tbl" sz="quarter" idx="27"/>
          </p:nvPr>
        </p:nvSpPr>
        <p:spPr>
          <a:xfrm>
            <a:off x="5205412" y="1382400"/>
            <a:ext cx="4240987" cy="2113200"/>
          </a:xfrm>
          <a:prstGeom prst="rect">
            <a:avLst/>
          </a:prstGeom>
        </p:spPr>
        <p:txBody>
          <a:bodyPr/>
          <a:lstStyle/>
          <a:p>
            <a:r>
              <a:rPr lang="en-US" dirty="0"/>
              <a:t>Click icon to add table</a:t>
            </a:r>
            <a:endParaRPr lang="en-GB" dirty="0"/>
          </a:p>
        </p:txBody>
      </p:sp>
    </p:spTree>
    <p:extLst>
      <p:ext uri="{BB962C8B-B14F-4D97-AF65-F5344CB8AC3E}">
        <p14:creationId xmlns:p14="http://schemas.microsoft.com/office/powerpoint/2010/main" val="2216100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0117A-DDA0-41BF-BF49-DC86E2C1DBC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F32CBE6E-3DD8-424C-AAD2-F7B85369B005}"/>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TextPlaceholder1">
            <a:extLst>
              <a:ext uri="{FF2B5EF4-FFF2-40B4-BE49-F238E27FC236}">
                <a16:creationId xmlns:a16="http://schemas.microsoft.com/office/drawing/2014/main" id="{F44AF507-E2A1-46B7-B33A-770B15A237A3}"/>
              </a:ext>
            </a:extLst>
          </p:cNvPr>
          <p:cNvSpPr>
            <a:spLocks noGrp="1"/>
          </p:cNvSpPr>
          <p:nvPr>
            <p:ph type="body" sz="quarter" idx="12" hasCustomPrompt="1"/>
          </p:nvPr>
        </p:nvSpPr>
        <p:spPr>
          <a:xfrm>
            <a:off x="452438" y="1366271"/>
            <a:ext cx="4248150" cy="483450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Rounded Rectangle 13">
            <a:extLst>
              <a:ext uri="{FF2B5EF4-FFF2-40B4-BE49-F238E27FC236}">
                <a16:creationId xmlns:a16="http://schemas.microsoft.com/office/drawing/2014/main" id="{1427BFE8-BFB3-4674-9EF5-D5E176DE447F}"/>
              </a:ext>
            </a:extLst>
          </p:cNvPr>
          <p:cNvSpPr/>
          <p:nvPr userDrawn="1"/>
        </p:nvSpPr>
        <p:spPr>
          <a:xfrm>
            <a:off x="5205413" y="3729600"/>
            <a:ext cx="4238625" cy="2131200"/>
          </a:xfrm>
          <a:prstGeom prst="roundRect">
            <a:avLst>
              <a:gd name="adj" fmla="val 6194"/>
            </a:avLst>
          </a:prstGeom>
          <a:solidFill>
            <a:schemeClr val="bg2">
              <a:lumMod val="20000"/>
              <a:lumOff val="80000"/>
              <a:alpha val="50196"/>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 Same Side Corner Rectangle 14">
            <a:extLst>
              <a:ext uri="{FF2B5EF4-FFF2-40B4-BE49-F238E27FC236}">
                <a16:creationId xmlns:a16="http://schemas.microsoft.com/office/drawing/2014/main" id="{0FE938E5-BE1C-4999-840F-DEC5475CC87B}"/>
              </a:ext>
            </a:extLst>
          </p:cNvPr>
          <p:cNvSpPr/>
          <p:nvPr userDrawn="1"/>
        </p:nvSpPr>
        <p:spPr>
          <a:xfrm>
            <a:off x="5205413" y="3729600"/>
            <a:ext cx="4238625" cy="259200"/>
          </a:xfrm>
          <a:prstGeom prst="round2SameRect">
            <a:avLst>
              <a:gd name="adj1" fmla="val 50000"/>
              <a:gd name="adj2" fmla="val 0"/>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WHO SHOULD READ</a:t>
            </a:r>
            <a:r>
              <a:rPr lang="en-GB" sz="1000" b="1" spc="100" baseline="0" dirty="0">
                <a:latin typeface="Franklin Gothic Book" panose="020B0503020102020204" pitchFamily="34" charset="0"/>
              </a:rPr>
              <a:t> THIS REPORT</a:t>
            </a:r>
            <a:endParaRPr lang="en-GB" sz="1000" b="1" spc="100" dirty="0">
              <a:latin typeface="Franklin Gothic Book" panose="020B0503020102020204" pitchFamily="34" charset="0"/>
            </a:endParaRPr>
          </a:p>
        </p:txBody>
      </p:sp>
      <p:sp>
        <p:nvSpPr>
          <p:cNvPr id="10" name="TextPlaceholder1">
            <a:extLst>
              <a:ext uri="{FF2B5EF4-FFF2-40B4-BE49-F238E27FC236}">
                <a16:creationId xmlns:a16="http://schemas.microsoft.com/office/drawing/2014/main" id="{14C82F4B-153D-44B5-8D31-804E62FEE135}"/>
              </a:ext>
            </a:extLst>
          </p:cNvPr>
          <p:cNvSpPr>
            <a:spLocks noGrp="1"/>
          </p:cNvSpPr>
          <p:nvPr>
            <p:ph type="body" sz="quarter" idx="26" hasCustomPrompt="1"/>
          </p:nvPr>
        </p:nvSpPr>
        <p:spPr>
          <a:xfrm>
            <a:off x="5205413" y="4003138"/>
            <a:ext cx="4238625" cy="1857662"/>
          </a:xfrm>
          <a:prstGeom prst="rect">
            <a:avLst/>
          </a:prstGeom>
        </p:spPr>
        <p:txBody>
          <a:bodyPr/>
          <a:lstStyle>
            <a:lvl1pPr marL="171450" indent="-171450">
              <a:lnSpc>
                <a:spcPct val="100000"/>
              </a:lnSpc>
              <a:spcAft>
                <a:spcPts val="400"/>
              </a:spcAft>
              <a:buClr>
                <a:schemeClr val="bg2"/>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bg2"/>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bg2"/>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bg2"/>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4" name="Text Placeholder 4">
            <a:extLst>
              <a:ext uri="{FF2B5EF4-FFF2-40B4-BE49-F238E27FC236}">
                <a16:creationId xmlns:a16="http://schemas.microsoft.com/office/drawing/2014/main" id="{A29E1D7D-4126-4F6D-94D9-8067AA339DF5}"/>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
        <p:nvSpPr>
          <p:cNvPr id="15" name="Rounded Rectangle 18">
            <a:extLst>
              <a:ext uri="{FF2B5EF4-FFF2-40B4-BE49-F238E27FC236}">
                <a16:creationId xmlns:a16="http://schemas.microsoft.com/office/drawing/2014/main" id="{63872A46-B470-4068-B876-226B47EC64BF}"/>
              </a:ext>
            </a:extLst>
          </p:cNvPr>
          <p:cNvSpPr/>
          <p:nvPr userDrawn="1"/>
        </p:nvSpPr>
        <p:spPr>
          <a:xfrm>
            <a:off x="5205023" y="1381125"/>
            <a:ext cx="4240602" cy="2131200"/>
          </a:xfrm>
          <a:prstGeom prst="roundRect">
            <a:avLst>
              <a:gd name="adj" fmla="val 6194"/>
            </a:avLst>
          </a:prstGeom>
          <a:solidFill>
            <a:srgbClr val="C7C6EF">
              <a:alpha val="49804"/>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ound Same Side Corner Rectangle 21">
            <a:extLst>
              <a:ext uri="{FF2B5EF4-FFF2-40B4-BE49-F238E27FC236}">
                <a16:creationId xmlns:a16="http://schemas.microsoft.com/office/drawing/2014/main" id="{872E6126-F829-44E2-813C-93212F18636E}"/>
              </a:ext>
            </a:extLst>
          </p:cNvPr>
          <p:cNvSpPr/>
          <p:nvPr userDrawn="1"/>
        </p:nvSpPr>
        <p:spPr>
          <a:xfrm>
            <a:off x="5205023" y="1381125"/>
            <a:ext cx="4240602" cy="259200"/>
          </a:xfrm>
          <a:prstGeom prst="round2Same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b="1" spc="100" dirty="0">
                <a:latin typeface="Franklin Gothic Book" panose="020B0503020102020204" pitchFamily="34" charset="0"/>
              </a:rPr>
              <a:t>KEY QUESTIONS ANSWERED IN THIS REPORT</a:t>
            </a:r>
          </a:p>
        </p:txBody>
      </p:sp>
      <p:sp>
        <p:nvSpPr>
          <p:cNvPr id="18" name="TextPlaceholder1">
            <a:extLst>
              <a:ext uri="{FF2B5EF4-FFF2-40B4-BE49-F238E27FC236}">
                <a16:creationId xmlns:a16="http://schemas.microsoft.com/office/drawing/2014/main" id="{E285FA3B-FBC6-4FC1-98A0-2DBAFA2FA8F5}"/>
              </a:ext>
            </a:extLst>
          </p:cNvPr>
          <p:cNvSpPr>
            <a:spLocks noGrp="1"/>
          </p:cNvSpPr>
          <p:nvPr>
            <p:ph type="body" sz="quarter" idx="25" hasCustomPrompt="1"/>
          </p:nvPr>
        </p:nvSpPr>
        <p:spPr>
          <a:xfrm>
            <a:off x="5205413" y="1666548"/>
            <a:ext cx="4240213" cy="1857662"/>
          </a:xfrm>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03059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727160-9A33-4FBE-B12A-FCDD083622B9}"/>
              </a:ext>
            </a:extLst>
          </p:cNvPr>
          <p:cNvSpPr>
            <a:spLocks noGrp="1"/>
          </p:cNvSpPr>
          <p:nvPr>
            <p:ph type="sldNum" sz="quarter" idx="10"/>
          </p:nvPr>
        </p:nvSpPr>
        <p:spPr/>
        <p:txBody>
          <a:bodyPr/>
          <a:lstStyle/>
          <a:p>
            <a:fld id="{E78626B2-E168-480E-BAE6-B60060C6AB83}" type="slidenum">
              <a:rPr lang="en-GB" smtClean="0"/>
              <a:pPr/>
              <a:t>‹#›</a:t>
            </a:fld>
            <a:endParaRPr lang="en-GB" dirty="0"/>
          </a:p>
        </p:txBody>
      </p:sp>
      <p:pic>
        <p:nvPicPr>
          <p:cNvPr id="4" name="Picture 3">
            <a:extLst>
              <a:ext uri="{FF2B5EF4-FFF2-40B4-BE49-F238E27FC236}">
                <a16:creationId xmlns:a16="http://schemas.microsoft.com/office/drawing/2014/main" id="{55AE53AA-30B8-4B3F-A899-A076D537DE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4" y="0"/>
            <a:ext cx="2526797" cy="1286259"/>
          </a:xfrm>
          <a:prstGeom prst="rect">
            <a:avLst/>
          </a:prstGeom>
        </p:spPr>
      </p:pic>
      <p:sp>
        <p:nvSpPr>
          <p:cNvPr id="5" name="Title">
            <a:extLst>
              <a:ext uri="{FF2B5EF4-FFF2-40B4-BE49-F238E27FC236}">
                <a16:creationId xmlns:a16="http://schemas.microsoft.com/office/drawing/2014/main" id="{5A4944F8-4F4B-4A39-8904-FE7CCB83E838}"/>
              </a:ext>
            </a:extLst>
          </p:cNvPr>
          <p:cNvSpPr txBox="1">
            <a:spLocks/>
          </p:cNvSpPr>
          <p:nvPr userDrawn="1"/>
        </p:nvSpPr>
        <p:spPr>
          <a:xfrm>
            <a:off x="2402920" y="432000"/>
            <a:ext cx="5101750" cy="756000"/>
          </a:xfrm>
          <a:prstGeom prst="rect">
            <a:avLst/>
          </a:prstGeom>
        </p:spPr>
        <p:txBody>
          <a:bodyPr vert="horz" lIns="91440" tIns="45720" rIns="91440" bIns="45720" rtlCol="0" anchor="ctr">
            <a:noAutofit/>
          </a:bodyPr>
          <a:lstStyle>
            <a:lvl1pPr algn="ctr" rtl="0" eaLnBrk="1" fontAlgn="base" hangingPunct="1">
              <a:lnSpc>
                <a:spcPts val="2500"/>
              </a:lnSpc>
              <a:spcBef>
                <a:spcPct val="0"/>
              </a:spcBef>
              <a:spcAft>
                <a:spcPct val="0"/>
              </a:spcAft>
              <a:defRPr lang="en-GB" sz="2000" b="1" kern="1200" baseline="0" noProof="0">
                <a:solidFill>
                  <a:schemeClr val="accent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a:lstStyle>
          <a:p>
            <a:r>
              <a:rPr lang="en-GB" sz="2200" dirty="0">
                <a:solidFill>
                  <a:srgbClr val="221F72"/>
                </a:solidFill>
              </a:rPr>
              <a:t>NBED Company name or logo</a:t>
            </a:r>
            <a:endParaRPr lang="en-GB" dirty="0"/>
          </a:p>
        </p:txBody>
      </p:sp>
      <p:sp>
        <p:nvSpPr>
          <p:cNvPr id="6" name="Text Placeholder 6">
            <a:extLst>
              <a:ext uri="{FF2B5EF4-FFF2-40B4-BE49-F238E27FC236}">
                <a16:creationId xmlns:a16="http://schemas.microsoft.com/office/drawing/2014/main" id="{EEA759C6-86C3-4843-A6A2-FCAF6510A2CD}"/>
              </a:ext>
            </a:extLst>
          </p:cNvPr>
          <p:cNvSpPr>
            <a:spLocks noGrp="1"/>
          </p:cNvSpPr>
          <p:nvPr>
            <p:ph type="body" sz="quarter" idx="11" hasCustomPrompt="1"/>
          </p:nvPr>
        </p:nvSpPr>
        <p:spPr>
          <a:xfrm>
            <a:off x="3646800" y="1066770"/>
            <a:ext cx="2599200" cy="309600"/>
          </a:xfrm>
          <a:prstGeom prst="rect">
            <a:avLst/>
          </a:prstGeom>
        </p:spPr>
        <p:txBody>
          <a:bodyPr anchor="ctr"/>
          <a:lstStyle>
            <a:lvl1pPr marL="0" indent="0" algn="ctr">
              <a:lnSpc>
                <a:spcPct val="100000"/>
              </a:lnSpc>
              <a:buNone/>
              <a:defRPr sz="1400">
                <a:solidFill>
                  <a:schemeClr val="bg2"/>
                </a:solidFill>
                <a:latin typeface="Franklin Gothic Demi" panose="020B0703020102020204" pitchFamily="34" charset="0"/>
              </a:defRPr>
            </a:lvl1pPr>
            <a:lvl2pPr marL="177800" indent="0" algn="ctr">
              <a:buNone/>
              <a:defRPr sz="1400">
                <a:solidFill>
                  <a:schemeClr val="bg2"/>
                </a:solidFill>
                <a:latin typeface="Franklin Gothic Demi" panose="020B0703020102020204" pitchFamily="34" charset="0"/>
              </a:defRPr>
            </a:lvl2pPr>
            <a:lvl3pPr marL="355600" indent="0" algn="ctr">
              <a:buNone/>
              <a:defRPr sz="1400">
                <a:solidFill>
                  <a:schemeClr val="bg2"/>
                </a:solidFill>
                <a:latin typeface="Franklin Gothic Demi" panose="020B0703020102020204" pitchFamily="34" charset="0"/>
              </a:defRPr>
            </a:lvl3pPr>
            <a:lvl4pPr marL="541338" indent="0" algn="ctr">
              <a:buNone/>
              <a:defRPr sz="1400">
                <a:solidFill>
                  <a:schemeClr val="bg2"/>
                </a:solidFill>
                <a:latin typeface="Franklin Gothic Demi" panose="020B0703020102020204" pitchFamily="34" charset="0"/>
              </a:defRPr>
            </a:lvl4pPr>
            <a:lvl5pPr marL="719138" indent="0" algn="ctr">
              <a:buNone/>
              <a:defRPr sz="1400">
                <a:solidFill>
                  <a:schemeClr val="bg2"/>
                </a:solidFill>
                <a:latin typeface="Franklin Gothic Demi" panose="020B0703020102020204" pitchFamily="34" charset="0"/>
              </a:defRPr>
            </a:lvl5pPr>
          </a:lstStyle>
          <a:p>
            <a:pPr lvl="0"/>
            <a:r>
              <a:rPr lang="en-US" dirty="0"/>
              <a:t>www.companywebsite.com</a:t>
            </a:r>
            <a:endParaRPr lang="en-GB" dirty="0"/>
          </a:p>
        </p:txBody>
      </p:sp>
      <p:sp>
        <p:nvSpPr>
          <p:cNvPr id="7" name="TextBox 6">
            <a:extLst>
              <a:ext uri="{FF2B5EF4-FFF2-40B4-BE49-F238E27FC236}">
                <a16:creationId xmlns:a16="http://schemas.microsoft.com/office/drawing/2014/main" id="{2FC168F8-F1C4-4243-926C-3A9F3C246504}"/>
              </a:ext>
            </a:extLst>
          </p:cNvPr>
          <p:cNvSpPr txBox="1"/>
          <p:nvPr userDrawn="1"/>
        </p:nvSpPr>
        <p:spPr>
          <a:xfrm>
            <a:off x="5608425" y="236351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8" name="TextBox 7">
            <a:extLst>
              <a:ext uri="{FF2B5EF4-FFF2-40B4-BE49-F238E27FC236}">
                <a16:creationId xmlns:a16="http://schemas.microsoft.com/office/drawing/2014/main" id="{00A2CC60-1793-480D-89B9-29F92CBC5271}"/>
              </a:ext>
            </a:extLst>
          </p:cNvPr>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9" name="Oval 8">
            <a:extLst>
              <a:ext uri="{FF2B5EF4-FFF2-40B4-BE49-F238E27FC236}">
                <a16:creationId xmlns:a16="http://schemas.microsoft.com/office/drawing/2014/main" id="{0F871226-26AD-439A-84B1-8705B983E247}"/>
              </a:ext>
            </a:extLst>
          </p:cNvPr>
          <p:cNvSpPr/>
          <p:nvPr userDrawn="1"/>
        </p:nvSpPr>
        <p:spPr>
          <a:xfrm>
            <a:off x="3238410" y="1971508"/>
            <a:ext cx="2043076" cy="2043076"/>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50" dirty="0">
                <a:solidFill>
                  <a:schemeClr val="bg1"/>
                </a:solidFill>
                <a:latin typeface="Franklin Gothic Demi" panose="020B0703020102020204" pitchFamily="34" charset="0"/>
              </a:rPr>
              <a:t>NBED</a:t>
            </a:r>
          </a:p>
        </p:txBody>
      </p:sp>
      <p:sp>
        <p:nvSpPr>
          <p:cNvPr id="10" name="TextBox 9">
            <a:extLst>
              <a:ext uri="{FF2B5EF4-FFF2-40B4-BE49-F238E27FC236}">
                <a16:creationId xmlns:a16="http://schemas.microsoft.com/office/drawing/2014/main" id="{31C496B2-DE10-4B9B-9308-20A161D4ED3F}"/>
              </a:ext>
            </a:extLst>
          </p:cNvPr>
          <p:cNvSpPr txBox="1"/>
          <p:nvPr userDrawn="1"/>
        </p:nvSpPr>
        <p:spPr>
          <a:xfrm>
            <a:off x="5816079" y="2705685"/>
            <a:ext cx="993164" cy="507831"/>
          </a:xfrm>
          <a:prstGeom prst="rect">
            <a:avLst/>
          </a:prstGeom>
          <a:noFill/>
        </p:spPr>
        <p:txBody>
          <a:bodyPr wrap="square" rtlCol="0">
            <a:spAutoFit/>
          </a:bodyPr>
          <a:lstStyle/>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a:p>
            <a:pPr marL="138113" indent="-138113">
              <a:buClr>
                <a:schemeClr val="bg1"/>
              </a:buClr>
              <a:buSzPct val="100000"/>
              <a:buFont typeface="Wingdings" panose="05000000000000000000" pitchFamily="2" charset="2"/>
              <a:buChar char="§"/>
            </a:pPr>
            <a:r>
              <a:rPr lang="en-GB" sz="900" dirty="0">
                <a:solidFill>
                  <a:schemeClr val="bg1"/>
                </a:solidFill>
                <a:latin typeface="Franklin Gothic Book" panose="020B0503020102020204" pitchFamily="34" charset="0"/>
              </a:rPr>
              <a:t>NBED</a:t>
            </a:r>
          </a:p>
        </p:txBody>
      </p:sp>
      <p:sp>
        <p:nvSpPr>
          <p:cNvPr id="11" name="Oval 10">
            <a:extLst>
              <a:ext uri="{FF2B5EF4-FFF2-40B4-BE49-F238E27FC236}">
                <a16:creationId xmlns:a16="http://schemas.microsoft.com/office/drawing/2014/main" id="{7BF72518-0025-43BF-9491-9883D6D8090F}"/>
              </a:ext>
            </a:extLst>
          </p:cNvPr>
          <p:cNvSpPr/>
          <p:nvPr userDrawn="1"/>
        </p:nvSpPr>
        <p:spPr>
          <a:xfrm>
            <a:off x="5501065" y="2265902"/>
            <a:ext cx="1421280" cy="1421280"/>
          </a:xfrm>
          <a:prstGeom prst="ellipse">
            <a:avLst/>
          </a:prstGeom>
          <a:solidFill>
            <a:srgbClr val="F79725"/>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55A59D8B-1F13-4A2C-A87C-77A33D78C9E2}"/>
              </a:ext>
            </a:extLst>
          </p:cNvPr>
          <p:cNvGrpSpPr/>
          <p:nvPr userDrawn="1"/>
        </p:nvGrpSpPr>
        <p:grpSpPr>
          <a:xfrm>
            <a:off x="1778073"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3" name="Rounded Rectangle 12">
              <a:extLst>
                <a:ext uri="{FF2B5EF4-FFF2-40B4-BE49-F238E27FC236}">
                  <a16:creationId xmlns:a16="http://schemas.microsoft.com/office/drawing/2014/main" id="{F5D1C01E-C2EA-4A2F-84CC-C894AC881052}"/>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a:extLst>
                <a:ext uri="{FF2B5EF4-FFF2-40B4-BE49-F238E27FC236}">
                  <a16:creationId xmlns:a16="http://schemas.microsoft.com/office/drawing/2014/main" id="{CB087F9A-D422-4653-A1C9-9D65E4DC6DDC}"/>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833982C3-FBF7-4F95-A127-F02CC397A8E0}"/>
              </a:ext>
            </a:extLst>
          </p:cNvPr>
          <p:cNvGrpSpPr/>
          <p:nvPr userDrawn="1"/>
        </p:nvGrpSpPr>
        <p:grpSpPr>
          <a:xfrm rot="10800000">
            <a:off x="456506"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16" name="Rounded Rectangle 15">
              <a:extLst>
                <a:ext uri="{FF2B5EF4-FFF2-40B4-BE49-F238E27FC236}">
                  <a16:creationId xmlns:a16="http://schemas.microsoft.com/office/drawing/2014/main" id="{E94248BB-ED4A-4496-8B8B-26D155E7A438}"/>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16">
              <a:extLst>
                <a:ext uri="{FF2B5EF4-FFF2-40B4-BE49-F238E27FC236}">
                  <a16:creationId xmlns:a16="http://schemas.microsoft.com/office/drawing/2014/main" id="{49DBE4B9-0AD4-4BFF-92D6-BBD4922C178A}"/>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Round Diagonal Corner Rectangle 17">
            <a:extLst>
              <a:ext uri="{FF2B5EF4-FFF2-40B4-BE49-F238E27FC236}">
                <a16:creationId xmlns:a16="http://schemas.microsoft.com/office/drawing/2014/main" id="{8813FD62-8DED-4996-B135-747EB07CC8E3}"/>
              </a:ext>
            </a:extLst>
          </p:cNvPr>
          <p:cNvSpPr/>
          <p:nvPr userDrawn="1"/>
        </p:nvSpPr>
        <p:spPr>
          <a:xfrm>
            <a:off x="647316"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19" name="Group 18">
            <a:extLst>
              <a:ext uri="{FF2B5EF4-FFF2-40B4-BE49-F238E27FC236}">
                <a16:creationId xmlns:a16="http://schemas.microsoft.com/office/drawing/2014/main" id="{F08AF410-B8B0-494E-9BD2-02EB61A4E48E}"/>
              </a:ext>
            </a:extLst>
          </p:cNvPr>
          <p:cNvGrpSpPr/>
          <p:nvPr userDrawn="1"/>
        </p:nvGrpSpPr>
        <p:grpSpPr>
          <a:xfrm>
            <a:off x="8546602" y="5066429"/>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0" name="Rounded Rectangle 19">
              <a:extLst>
                <a:ext uri="{FF2B5EF4-FFF2-40B4-BE49-F238E27FC236}">
                  <a16:creationId xmlns:a16="http://schemas.microsoft.com/office/drawing/2014/main" id="{C8F60850-AD48-48E8-95FB-6FDCA151D569}"/>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ounded Rectangle 20">
              <a:extLst>
                <a:ext uri="{FF2B5EF4-FFF2-40B4-BE49-F238E27FC236}">
                  <a16:creationId xmlns:a16="http://schemas.microsoft.com/office/drawing/2014/main" id="{BC08B617-84CD-46FB-AFE3-5A7E76CD6D4A}"/>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a16="http://schemas.microsoft.com/office/drawing/2014/main" id="{8396B5DB-3771-4708-81FA-4AA6CCE29AE7}"/>
              </a:ext>
            </a:extLst>
          </p:cNvPr>
          <p:cNvGrpSpPr/>
          <p:nvPr userDrawn="1"/>
        </p:nvGrpSpPr>
        <p:grpSpPr>
          <a:xfrm rot="10800000">
            <a:off x="7221510" y="1706065"/>
            <a:ext cx="901400" cy="901400"/>
            <a:chOff x="5493843" y="4656438"/>
            <a:chExt cx="901400" cy="901400"/>
          </a:xfrm>
          <a:solidFill>
            <a:srgbClr val="F5AF01"/>
          </a:solidFill>
          <a:effectLst>
            <a:outerShdw blurRad="139700" dist="38100" dir="8100000" algn="tr" rotWithShape="0">
              <a:prstClr val="black">
                <a:alpha val="67000"/>
              </a:prstClr>
            </a:outerShdw>
          </a:effectLst>
        </p:grpSpPr>
        <p:sp>
          <p:nvSpPr>
            <p:cNvPr id="23" name="Rounded Rectangle 22">
              <a:extLst>
                <a:ext uri="{FF2B5EF4-FFF2-40B4-BE49-F238E27FC236}">
                  <a16:creationId xmlns:a16="http://schemas.microsoft.com/office/drawing/2014/main" id="{31A1C417-E2B3-40D8-B9A2-013EF4D22D24}"/>
                </a:ext>
              </a:extLst>
            </p:cNvPr>
            <p:cNvSpPr/>
            <p:nvPr/>
          </p:nvSpPr>
          <p:spPr>
            <a:xfrm>
              <a:off x="5493843" y="5418132"/>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ounded Rectangle 23">
              <a:extLst>
                <a:ext uri="{FF2B5EF4-FFF2-40B4-BE49-F238E27FC236}">
                  <a16:creationId xmlns:a16="http://schemas.microsoft.com/office/drawing/2014/main" id="{18F34D81-15DD-4C5D-922C-0F05C1634AF9}"/>
                </a:ext>
              </a:extLst>
            </p:cNvPr>
            <p:cNvSpPr/>
            <p:nvPr/>
          </p:nvSpPr>
          <p:spPr>
            <a:xfrm rot="5400000">
              <a:off x="5874690" y="5037285"/>
              <a:ext cx="901400" cy="13970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Round Diagonal Corner Rectangle 24">
            <a:extLst>
              <a:ext uri="{FF2B5EF4-FFF2-40B4-BE49-F238E27FC236}">
                <a16:creationId xmlns:a16="http://schemas.microsoft.com/office/drawing/2014/main" id="{218CBB9E-AF36-41C2-8A47-09694C5F9CB2}"/>
              </a:ext>
            </a:extLst>
          </p:cNvPr>
          <p:cNvSpPr/>
          <p:nvPr userDrawn="1"/>
        </p:nvSpPr>
        <p:spPr>
          <a:xfrm>
            <a:off x="7412320" y="1899366"/>
            <a:ext cx="1828800" cy="3864862"/>
          </a:xfrm>
          <a:prstGeom prst="round2DiagRect">
            <a:avLst>
              <a:gd name="adj1" fmla="val 0"/>
              <a:gd name="adj2" fmla="val 18021"/>
            </a:avLst>
          </a:prstGeom>
          <a:gradFill flip="none" rotWithShape="1">
            <a:gsLst>
              <a:gs pos="0">
                <a:schemeClr val="bg1">
                  <a:lumMod val="85000"/>
                </a:schemeClr>
              </a:gs>
              <a:gs pos="50000">
                <a:schemeClr val="bg1">
                  <a:lumMod val="95000"/>
                </a:schemeClr>
              </a:gs>
              <a:gs pos="100000">
                <a:schemeClr val="bg1"/>
              </a:gs>
            </a:gsLst>
            <a:lin ang="8100000" scaled="1"/>
            <a:tileRect/>
          </a:gradFill>
          <a:ln>
            <a:noFill/>
          </a:ln>
          <a:effectLst>
            <a:outerShdw blurRad="139700" dist="38100" dir="8100000" algn="tr" rotWithShape="0">
              <a:prstClr val="black">
                <a:alpha val="67000"/>
              </a:prstClr>
            </a:outerShdw>
          </a:effectLst>
          <a:scene3d>
            <a:camera prst="orthographicFront"/>
            <a:lightRig rig="threePt" dir="t"/>
          </a:scene3d>
          <a:sp3d contourW="190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0" tIns="216000" rIns="0" rtlCol="0" anchor="t" anchorCtr="0"/>
          <a:lstStyle/>
          <a:p>
            <a:pPr marL="0" indent="0">
              <a:spcAft>
                <a:spcPts val="400"/>
              </a:spcAft>
              <a:buFont typeface="Wingdings" panose="05000000000000000000" pitchFamily="2" charset="2"/>
              <a:buNone/>
            </a:pPr>
            <a:endParaRPr lang="en-GB" sz="900" dirty="0">
              <a:solidFill>
                <a:schemeClr val="bg2"/>
              </a:solidFill>
              <a:latin typeface="Franklin Gothic Book" panose="020B0503020102020204" pitchFamily="34" charset="0"/>
            </a:endParaRPr>
          </a:p>
        </p:txBody>
      </p:sp>
      <p:grpSp>
        <p:nvGrpSpPr>
          <p:cNvPr id="26" name="Group 25">
            <a:extLst>
              <a:ext uri="{FF2B5EF4-FFF2-40B4-BE49-F238E27FC236}">
                <a16:creationId xmlns:a16="http://schemas.microsoft.com/office/drawing/2014/main" id="{76AC5EA2-1BB7-4DD4-88DD-09675A689BBF}"/>
              </a:ext>
            </a:extLst>
          </p:cNvPr>
          <p:cNvGrpSpPr/>
          <p:nvPr userDrawn="1"/>
        </p:nvGrpSpPr>
        <p:grpSpPr>
          <a:xfrm>
            <a:off x="2926552" y="1656594"/>
            <a:ext cx="2666792" cy="2666792"/>
            <a:chOff x="3087923" y="1656594"/>
            <a:chExt cx="2666792" cy="2666792"/>
          </a:xfrm>
          <a:effectLst>
            <a:outerShdw blurRad="101600" sx="101000" sy="101000" algn="ctr" rotWithShape="0">
              <a:prstClr val="black">
                <a:alpha val="60000"/>
              </a:prstClr>
            </a:outerShdw>
          </a:effectLst>
        </p:grpSpPr>
        <p:sp>
          <p:nvSpPr>
            <p:cNvPr id="27" name="Oval 26">
              <a:extLst>
                <a:ext uri="{FF2B5EF4-FFF2-40B4-BE49-F238E27FC236}">
                  <a16:creationId xmlns:a16="http://schemas.microsoft.com/office/drawing/2014/main" id="{B3D250D1-5F3B-46C4-BE34-CB5AFBD03E5F}"/>
                </a:ext>
              </a:extLst>
            </p:cNvPr>
            <p:cNvSpPr/>
            <p:nvPr/>
          </p:nvSpPr>
          <p:spPr>
            <a:xfrm>
              <a:off x="3087923" y="1656594"/>
              <a:ext cx="2666792" cy="2666792"/>
            </a:xfrm>
            <a:prstGeom prst="ellipse">
              <a:avLst/>
            </a:prstGeom>
            <a:solidFill>
              <a:srgbClr val="EE334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016D5E7B-E720-47D8-817A-2F7E706D59D7}"/>
                </a:ext>
              </a:extLst>
            </p:cNvPr>
            <p:cNvSpPr/>
            <p:nvPr/>
          </p:nvSpPr>
          <p:spPr>
            <a:xfrm>
              <a:off x="3399781" y="1968452"/>
              <a:ext cx="2043076" cy="2043076"/>
            </a:xfrm>
            <a:prstGeom prst="ellipse">
              <a:avLst/>
            </a:prstGeom>
            <a:solidFill>
              <a:srgbClr val="EE33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Oval 28">
            <a:extLst>
              <a:ext uri="{FF2B5EF4-FFF2-40B4-BE49-F238E27FC236}">
                <a16:creationId xmlns:a16="http://schemas.microsoft.com/office/drawing/2014/main" id="{AAABD0CC-E237-43B5-AF33-64A16BECD24D}"/>
              </a:ext>
            </a:extLst>
          </p:cNvPr>
          <p:cNvSpPr/>
          <p:nvPr userDrawn="1"/>
        </p:nvSpPr>
        <p:spPr>
          <a:xfrm>
            <a:off x="4861778" y="3385063"/>
            <a:ext cx="1579206" cy="1579206"/>
          </a:xfrm>
          <a:prstGeom prst="ellipse">
            <a:avLst/>
          </a:prstGeom>
          <a:solidFill>
            <a:srgbClr val="6EBF4B"/>
          </a:solidFill>
          <a:ln w="28575">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54E20B56-6C71-4B97-B003-38E99A4E7652}"/>
              </a:ext>
            </a:extLst>
          </p:cNvPr>
          <p:cNvSpPr/>
          <p:nvPr userDrawn="1"/>
        </p:nvSpPr>
        <p:spPr>
          <a:xfrm>
            <a:off x="5564863" y="1444171"/>
            <a:ext cx="721896" cy="721896"/>
          </a:xfrm>
          <a:prstGeom prst="ellipse">
            <a:avLst/>
          </a:prstGeom>
          <a:solidFill>
            <a:schemeClr val="bg2"/>
          </a:solidFill>
          <a:ln w="12700">
            <a:solidFill>
              <a:schemeClr val="bg1"/>
            </a:solidFill>
          </a:ln>
          <a:effectLst>
            <a:outerShdw blurRad="101600" sx="101000" sy="101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A3FE943F-41C9-456F-9798-9C511FB22045}"/>
              </a:ext>
            </a:extLst>
          </p:cNvPr>
          <p:cNvCxnSpPr/>
          <p:nvPr userDrawn="1"/>
        </p:nvCxnSpPr>
        <p:spPr>
          <a:xfrm>
            <a:off x="3601002" y="4845059"/>
            <a:ext cx="0" cy="1882889"/>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C45A88-03D0-41EB-9F54-3070BF82C8FC}"/>
              </a:ext>
            </a:extLst>
          </p:cNvPr>
          <p:cNvCxnSpPr/>
          <p:nvPr userDrawn="1"/>
        </p:nvCxnSpPr>
        <p:spPr>
          <a:xfrm>
            <a:off x="2978558" y="518717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D94808-4B42-4D27-A240-029293172BD1}"/>
              </a:ext>
            </a:extLst>
          </p:cNvPr>
          <p:cNvCxnSpPr/>
          <p:nvPr userDrawn="1"/>
        </p:nvCxnSpPr>
        <p:spPr>
          <a:xfrm>
            <a:off x="2978558" y="5662347"/>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3C9482-DEDC-4FA7-B380-EE285D529B14}"/>
              </a:ext>
            </a:extLst>
          </p:cNvPr>
          <p:cNvCxnSpPr/>
          <p:nvPr userDrawn="1"/>
        </p:nvCxnSpPr>
        <p:spPr>
          <a:xfrm>
            <a:off x="2978558" y="6137522"/>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068AEA-DAFF-4572-8040-33EE51E041D0}"/>
              </a:ext>
            </a:extLst>
          </p:cNvPr>
          <p:cNvCxnSpPr/>
          <p:nvPr userDrawn="1"/>
        </p:nvCxnSpPr>
        <p:spPr>
          <a:xfrm>
            <a:off x="2978558" y="6612698"/>
            <a:ext cx="4033567" cy="0"/>
          </a:xfrm>
          <a:prstGeom prst="line">
            <a:avLst/>
          </a:prstGeom>
          <a:ln w="381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4E9C6B0-29BF-42E8-8305-9066AFA36DF4}"/>
              </a:ext>
            </a:extLst>
          </p:cNvPr>
          <p:cNvSpPr txBox="1"/>
          <p:nvPr userDrawn="1"/>
        </p:nvSpPr>
        <p:spPr>
          <a:xfrm>
            <a:off x="647317"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PRODUCTS AND SERVICES</a:t>
            </a:r>
          </a:p>
        </p:txBody>
      </p:sp>
      <p:sp>
        <p:nvSpPr>
          <p:cNvPr id="37" name="TextBox 36">
            <a:extLst>
              <a:ext uri="{FF2B5EF4-FFF2-40B4-BE49-F238E27FC236}">
                <a16:creationId xmlns:a16="http://schemas.microsoft.com/office/drawing/2014/main" id="{D2295824-ADB9-44F4-BDFA-4D5B8F5CF628}"/>
              </a:ext>
            </a:extLst>
          </p:cNvPr>
          <p:cNvSpPr txBox="1"/>
          <p:nvPr userDrawn="1"/>
        </p:nvSpPr>
        <p:spPr>
          <a:xfrm>
            <a:off x="3611099" y="4892519"/>
            <a:ext cx="1934708"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STRATEGY</a:t>
            </a:r>
          </a:p>
        </p:txBody>
      </p:sp>
      <p:pic>
        <p:nvPicPr>
          <p:cNvPr id="38" name="Picture 37">
            <a:extLst>
              <a:ext uri="{FF2B5EF4-FFF2-40B4-BE49-F238E27FC236}">
                <a16:creationId xmlns:a16="http://schemas.microsoft.com/office/drawing/2014/main" id="{C59366D6-083B-417D-A777-63E6586930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1237" y="3857324"/>
            <a:ext cx="1365774" cy="965964"/>
          </a:xfrm>
          <a:prstGeom prst="rect">
            <a:avLst/>
          </a:prstGeom>
        </p:spPr>
      </p:pic>
      <p:sp>
        <p:nvSpPr>
          <p:cNvPr id="39" name="TextBox 38">
            <a:extLst>
              <a:ext uri="{FF2B5EF4-FFF2-40B4-BE49-F238E27FC236}">
                <a16:creationId xmlns:a16="http://schemas.microsoft.com/office/drawing/2014/main" id="{E946F854-842C-4E59-94B9-BF47B101CA92}"/>
              </a:ext>
            </a:extLst>
          </p:cNvPr>
          <p:cNvSpPr txBox="1"/>
          <p:nvPr userDrawn="1"/>
        </p:nvSpPr>
        <p:spPr>
          <a:xfrm>
            <a:off x="5083600" y="4623555"/>
            <a:ext cx="1135563" cy="246221"/>
          </a:xfrm>
          <a:prstGeom prst="rect">
            <a:avLst/>
          </a:prstGeom>
          <a:noFill/>
        </p:spPr>
        <p:txBody>
          <a:bodyPr wrap="square" rtlCol="0">
            <a:spAutoFit/>
          </a:bodyPr>
          <a:lstStyle/>
          <a:p>
            <a:pPr algn="ctr"/>
            <a:endParaRPr lang="en-GB" sz="1000" dirty="0">
              <a:solidFill>
                <a:schemeClr val="bg1"/>
              </a:solidFill>
              <a:latin typeface="Franklin Gothic Demi" panose="020B0703020102020204" pitchFamily="34" charset="0"/>
            </a:endParaRPr>
          </a:p>
        </p:txBody>
      </p:sp>
      <p:sp>
        <p:nvSpPr>
          <p:cNvPr id="40" name="TextBox 39">
            <a:extLst>
              <a:ext uri="{FF2B5EF4-FFF2-40B4-BE49-F238E27FC236}">
                <a16:creationId xmlns:a16="http://schemas.microsoft.com/office/drawing/2014/main" id="{8B453B02-6626-49F9-98C7-C1F7698E3692}"/>
              </a:ext>
            </a:extLst>
          </p:cNvPr>
          <p:cNvSpPr txBox="1"/>
          <p:nvPr userDrawn="1"/>
        </p:nvSpPr>
        <p:spPr>
          <a:xfrm>
            <a:off x="5642045" y="2296278"/>
            <a:ext cx="1135563" cy="400110"/>
          </a:xfrm>
          <a:prstGeom prst="rect">
            <a:avLst/>
          </a:prstGeom>
          <a:noFill/>
        </p:spPr>
        <p:txBody>
          <a:bodyPr wrap="square" rtlCol="0">
            <a:spAutoFit/>
          </a:bodyPr>
          <a:lstStyle/>
          <a:p>
            <a:pPr algn="ctr"/>
            <a:r>
              <a:rPr lang="en-GB" sz="1000" dirty="0">
                <a:solidFill>
                  <a:schemeClr val="bg1"/>
                </a:solidFill>
                <a:latin typeface="Franklin Gothic Demi" panose="020B0703020102020204" pitchFamily="34" charset="0"/>
              </a:rPr>
              <a:t>Key</a:t>
            </a:r>
            <a:br>
              <a:rPr lang="en-GB" sz="1000" dirty="0">
                <a:solidFill>
                  <a:schemeClr val="bg1"/>
                </a:solidFill>
                <a:latin typeface="Franklin Gothic Demi" panose="020B0703020102020204" pitchFamily="34" charset="0"/>
              </a:rPr>
            </a:br>
            <a:r>
              <a:rPr lang="en-GB" sz="1000" dirty="0">
                <a:solidFill>
                  <a:schemeClr val="bg1"/>
                </a:solidFill>
                <a:latin typeface="Franklin Gothic Demi" panose="020B0703020102020204" pitchFamily="34" charset="0"/>
              </a:rPr>
              <a:t>relationships</a:t>
            </a:r>
          </a:p>
        </p:txBody>
      </p:sp>
      <p:sp>
        <p:nvSpPr>
          <p:cNvPr id="41" name="TextBox 40">
            <a:extLst>
              <a:ext uri="{FF2B5EF4-FFF2-40B4-BE49-F238E27FC236}">
                <a16:creationId xmlns:a16="http://schemas.microsoft.com/office/drawing/2014/main" id="{1D217484-DE59-42D2-AF76-B7B1629F95CE}"/>
              </a:ext>
            </a:extLst>
          </p:cNvPr>
          <p:cNvSpPr txBox="1"/>
          <p:nvPr userDrawn="1"/>
        </p:nvSpPr>
        <p:spPr>
          <a:xfrm>
            <a:off x="5358030" y="1578694"/>
            <a:ext cx="1135563" cy="230832"/>
          </a:xfrm>
          <a:prstGeom prst="rect">
            <a:avLst/>
          </a:prstGeom>
          <a:noFill/>
        </p:spPr>
        <p:txBody>
          <a:bodyPr wrap="square" rtlCol="0">
            <a:spAutoFit/>
          </a:bodyPr>
          <a:lstStyle/>
          <a:p>
            <a:pPr algn="ctr"/>
            <a:r>
              <a:rPr lang="en-GB" sz="900" dirty="0">
                <a:solidFill>
                  <a:schemeClr val="bg1"/>
                </a:solidFill>
                <a:latin typeface="Franklin Gothic Demi" panose="020B0703020102020204" pitchFamily="34" charset="0"/>
              </a:rPr>
              <a:t>Founded</a:t>
            </a:r>
          </a:p>
        </p:txBody>
      </p:sp>
      <p:sp>
        <p:nvSpPr>
          <p:cNvPr id="42" name="Rectangle 41">
            <a:extLst>
              <a:ext uri="{FF2B5EF4-FFF2-40B4-BE49-F238E27FC236}">
                <a16:creationId xmlns:a16="http://schemas.microsoft.com/office/drawing/2014/main" id="{036721C7-7592-4FF6-9043-00436D0C38B4}"/>
              </a:ext>
            </a:extLst>
          </p:cNvPr>
          <p:cNvSpPr/>
          <p:nvPr userDrawn="1"/>
        </p:nvSpPr>
        <p:spPr>
          <a:xfrm>
            <a:off x="2978559" y="5240000"/>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Territory</a:t>
            </a:r>
          </a:p>
        </p:txBody>
      </p:sp>
      <p:sp>
        <p:nvSpPr>
          <p:cNvPr id="43" name="Rectangle 42">
            <a:extLst>
              <a:ext uri="{FF2B5EF4-FFF2-40B4-BE49-F238E27FC236}">
                <a16:creationId xmlns:a16="http://schemas.microsoft.com/office/drawing/2014/main" id="{1E8FF81E-1A6B-421A-86C0-1DD3F69C7592}"/>
              </a:ext>
            </a:extLst>
          </p:cNvPr>
          <p:cNvSpPr/>
          <p:nvPr userDrawn="1"/>
        </p:nvSpPr>
        <p:spPr>
          <a:xfrm>
            <a:off x="3656659" y="5240000"/>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4" name="Rectangle 43">
            <a:extLst>
              <a:ext uri="{FF2B5EF4-FFF2-40B4-BE49-F238E27FC236}">
                <a16:creationId xmlns:a16="http://schemas.microsoft.com/office/drawing/2014/main" id="{5EA3090B-43AC-456A-9910-ED82F45E9BD6}"/>
              </a:ext>
            </a:extLst>
          </p:cNvPr>
          <p:cNvSpPr/>
          <p:nvPr userDrawn="1"/>
        </p:nvSpPr>
        <p:spPr>
          <a:xfrm>
            <a:off x="3656659" y="5715059"/>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5" name="Rectangle 44">
            <a:extLst>
              <a:ext uri="{FF2B5EF4-FFF2-40B4-BE49-F238E27FC236}">
                <a16:creationId xmlns:a16="http://schemas.microsoft.com/office/drawing/2014/main" id="{4A3D00A4-854E-4C81-B6FD-A5B765394687}"/>
              </a:ext>
            </a:extLst>
          </p:cNvPr>
          <p:cNvSpPr/>
          <p:nvPr userDrawn="1"/>
        </p:nvSpPr>
        <p:spPr>
          <a:xfrm>
            <a:off x="3657215" y="6190118"/>
            <a:ext cx="3354910" cy="365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dirty="0">
              <a:solidFill>
                <a:schemeClr val="bg1"/>
              </a:solidFill>
              <a:latin typeface="Franklin Gothic Demi" panose="020B0703020102020204" pitchFamily="34" charset="0"/>
            </a:endParaRPr>
          </a:p>
        </p:txBody>
      </p:sp>
      <p:sp>
        <p:nvSpPr>
          <p:cNvPr id="46" name="Rectangle 45">
            <a:extLst>
              <a:ext uri="{FF2B5EF4-FFF2-40B4-BE49-F238E27FC236}">
                <a16:creationId xmlns:a16="http://schemas.microsoft.com/office/drawing/2014/main" id="{5E26C982-05DA-4253-8CCF-69FDED34ED8E}"/>
              </a:ext>
            </a:extLst>
          </p:cNvPr>
          <p:cNvSpPr/>
          <p:nvPr userDrawn="1"/>
        </p:nvSpPr>
        <p:spPr>
          <a:xfrm>
            <a:off x="2978559" y="5715059"/>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Products</a:t>
            </a:r>
          </a:p>
        </p:txBody>
      </p:sp>
      <p:sp>
        <p:nvSpPr>
          <p:cNvPr id="47" name="Rectangle 46">
            <a:extLst>
              <a:ext uri="{FF2B5EF4-FFF2-40B4-BE49-F238E27FC236}">
                <a16:creationId xmlns:a16="http://schemas.microsoft.com/office/drawing/2014/main" id="{A5660C57-F47B-4B40-8B91-100AE0A7B9C1}"/>
              </a:ext>
            </a:extLst>
          </p:cNvPr>
          <p:cNvSpPr/>
          <p:nvPr userDrawn="1"/>
        </p:nvSpPr>
        <p:spPr>
          <a:xfrm>
            <a:off x="2978558" y="6190118"/>
            <a:ext cx="567122" cy="365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00" dirty="0">
                <a:solidFill>
                  <a:schemeClr val="bg1"/>
                </a:solidFill>
                <a:latin typeface="Franklin Gothic Demi" panose="020B0703020102020204" pitchFamily="34" charset="0"/>
              </a:rPr>
              <a:t>Channels</a:t>
            </a:r>
          </a:p>
        </p:txBody>
      </p:sp>
      <p:sp>
        <p:nvSpPr>
          <p:cNvPr id="48" name="TextBox 47">
            <a:extLst>
              <a:ext uri="{FF2B5EF4-FFF2-40B4-BE49-F238E27FC236}">
                <a16:creationId xmlns:a16="http://schemas.microsoft.com/office/drawing/2014/main" id="{3D08FB4D-C25E-453D-84F5-A39EE3ACAD00}"/>
              </a:ext>
            </a:extLst>
          </p:cNvPr>
          <p:cNvSpPr txBox="1"/>
          <p:nvPr userDrawn="1"/>
        </p:nvSpPr>
        <p:spPr>
          <a:xfrm>
            <a:off x="7412320" y="1931936"/>
            <a:ext cx="1828800" cy="246221"/>
          </a:xfrm>
          <a:prstGeom prst="rect">
            <a:avLst/>
          </a:prstGeom>
          <a:noFill/>
        </p:spPr>
        <p:txBody>
          <a:bodyPr wrap="square" rtlCol="0">
            <a:spAutoFit/>
          </a:bodyPr>
          <a:lstStyle/>
          <a:p>
            <a:r>
              <a:rPr lang="en-GB" sz="1000" dirty="0">
                <a:solidFill>
                  <a:schemeClr val="bg2"/>
                </a:solidFill>
                <a:latin typeface="Franklin Gothic Demi" panose="020B0703020102020204" pitchFamily="34" charset="0"/>
              </a:rPr>
              <a:t>ANALYSIS</a:t>
            </a:r>
          </a:p>
        </p:txBody>
      </p:sp>
      <p:sp>
        <p:nvSpPr>
          <p:cNvPr id="49" name="Text Placeholder 59">
            <a:extLst>
              <a:ext uri="{FF2B5EF4-FFF2-40B4-BE49-F238E27FC236}">
                <a16:creationId xmlns:a16="http://schemas.microsoft.com/office/drawing/2014/main" id="{204D481D-8575-43CD-B8AA-88A131CAEAE8}"/>
              </a:ext>
            </a:extLst>
          </p:cNvPr>
          <p:cNvSpPr>
            <a:spLocks noGrp="1"/>
          </p:cNvSpPr>
          <p:nvPr>
            <p:ph type="body" sz="quarter" idx="29" hasCustomPrompt="1"/>
          </p:nvPr>
        </p:nvSpPr>
        <p:spPr>
          <a:xfrm>
            <a:off x="655651" y="2178050"/>
            <a:ext cx="1828800" cy="358616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US" dirty="0"/>
              <a:t>NBED Describe the company’s products and services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dirty="0"/>
              <a:t>NBED Describe the company’s products and services in three bullet points.</a:t>
            </a:r>
            <a:endParaRPr lang="en-GB" dirty="0"/>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US" dirty="0"/>
              <a:t>NBED Describe the company’s products and services in three bullet points.</a:t>
            </a:r>
            <a:endParaRPr lang="en-GB" dirty="0"/>
          </a:p>
          <a:p>
            <a:pPr lvl="0"/>
            <a:endParaRPr lang="en-GB" dirty="0"/>
          </a:p>
        </p:txBody>
      </p:sp>
      <p:sp>
        <p:nvSpPr>
          <p:cNvPr id="50" name="Text Placeholder 59">
            <a:extLst>
              <a:ext uri="{FF2B5EF4-FFF2-40B4-BE49-F238E27FC236}">
                <a16:creationId xmlns:a16="http://schemas.microsoft.com/office/drawing/2014/main" id="{503FCD5B-7CDE-4F01-87DE-1A5B9774DD4D}"/>
              </a:ext>
            </a:extLst>
          </p:cNvPr>
          <p:cNvSpPr>
            <a:spLocks noGrp="1"/>
          </p:cNvSpPr>
          <p:nvPr>
            <p:ph type="body" sz="quarter" idx="30" hasCustomPrompt="1"/>
          </p:nvPr>
        </p:nvSpPr>
        <p:spPr>
          <a:xfrm>
            <a:off x="7419188" y="2178050"/>
            <a:ext cx="1828800" cy="3608453"/>
          </a:xfrm>
          <a:prstGeom prst="rect">
            <a:avLst/>
          </a:prstGeom>
        </p:spPr>
        <p:txBody>
          <a:bodyPr/>
          <a:lstStyle>
            <a:lvl1pPr marL="136800" marR="0" indent="-136800" algn="l" defTabSz="914400" rtl="0" eaLnBrk="1" fontAlgn="base" latinLnBrk="0" hangingPunct="1">
              <a:lnSpc>
                <a:spcPct val="100000"/>
              </a:lnSpc>
              <a:spcBef>
                <a:spcPct val="0"/>
              </a:spcBef>
              <a:spcAft>
                <a:spcPts val="400"/>
              </a:spcAft>
              <a:buClrTx/>
              <a:buSzTx/>
              <a:buFont typeface="Wingdings" pitchFamily="2" charset="2"/>
              <a:buChar char="§"/>
              <a:tabLst/>
              <a:defRPr sz="900" baseline="0">
                <a:solidFill>
                  <a:schemeClr val="bg2"/>
                </a:solidFill>
                <a:latin typeface="Franklin Gothic Book" panose="020B0503020102020204" pitchFamily="34" charset="0"/>
              </a:defRPr>
            </a:lvl1pPr>
          </a:lstStyle>
          <a:p>
            <a:pPr lvl="0"/>
            <a:r>
              <a:rPr lang="en-GB" dirty="0"/>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dirty="0"/>
              <a:t>NBED Analyse the company’s strategy in three bullet points.</a:t>
            </a:r>
          </a:p>
          <a:p>
            <a:pPr marL="136800" marR="0" lvl="0" indent="-136800" algn="l" defTabSz="914400" rtl="0" eaLnBrk="1" fontAlgn="base" latinLnBrk="0" hangingPunct="1">
              <a:lnSpc>
                <a:spcPct val="100000"/>
              </a:lnSpc>
              <a:spcBef>
                <a:spcPct val="0"/>
              </a:spcBef>
              <a:spcAft>
                <a:spcPts val="400"/>
              </a:spcAft>
              <a:buClrTx/>
              <a:buSzTx/>
              <a:buFont typeface="Wingdings" pitchFamily="2" charset="2"/>
              <a:buChar char="§"/>
              <a:tabLst/>
              <a:defRPr/>
            </a:pPr>
            <a:r>
              <a:rPr lang="en-GB" dirty="0"/>
              <a:t>NBED Analyse the company’s strategy in three bullet points.</a:t>
            </a:r>
          </a:p>
          <a:p>
            <a:pPr lvl="0"/>
            <a:endParaRPr lang="en-GB" dirty="0"/>
          </a:p>
          <a:p>
            <a:pPr lvl="0"/>
            <a:endParaRPr lang="en-GB" dirty="0"/>
          </a:p>
        </p:txBody>
      </p:sp>
      <p:sp>
        <p:nvSpPr>
          <p:cNvPr id="51" name="Text Placeholder 62">
            <a:extLst>
              <a:ext uri="{FF2B5EF4-FFF2-40B4-BE49-F238E27FC236}">
                <a16:creationId xmlns:a16="http://schemas.microsoft.com/office/drawing/2014/main" id="{F8F97DA1-EF2F-43C2-9E4F-B5A85D1BF2D2}"/>
              </a:ext>
            </a:extLst>
          </p:cNvPr>
          <p:cNvSpPr>
            <a:spLocks noGrp="1"/>
          </p:cNvSpPr>
          <p:nvPr>
            <p:ph type="body" sz="quarter" idx="31" hasCustomPrompt="1"/>
          </p:nvPr>
        </p:nvSpPr>
        <p:spPr>
          <a:xfrm>
            <a:off x="5407025" y="1714487"/>
            <a:ext cx="1033463" cy="333375"/>
          </a:xfrm>
          <a:prstGeom prst="rect">
            <a:avLst/>
          </a:prstGeom>
        </p:spPr>
        <p:txBody>
          <a:bodyPr/>
          <a:lstStyle>
            <a:lvl1pPr marL="136800" indent="-136800" algn="ctr">
              <a:lnSpc>
                <a:spcPct val="100000"/>
              </a:lnSpc>
              <a:spcAft>
                <a:spcPts val="400"/>
              </a:spcAft>
              <a:buNone/>
              <a:defRPr sz="1600">
                <a:solidFill>
                  <a:schemeClr val="bg1"/>
                </a:solidFill>
                <a:latin typeface="Franklin Gothic Book" panose="020B0503020102020204" pitchFamily="34" charset="0"/>
              </a:defRPr>
            </a:lvl1pPr>
          </a:lstStyle>
          <a:p>
            <a:pPr lvl="0"/>
            <a:r>
              <a:rPr lang="en-GB" dirty="0">
                <a:latin typeface="Franklin Gothic Book" panose="020B0503020102020204" pitchFamily="34" charset="0"/>
              </a:rPr>
              <a:t>NBED</a:t>
            </a:r>
            <a:endParaRPr lang="en-GB" dirty="0"/>
          </a:p>
        </p:txBody>
      </p:sp>
      <p:sp>
        <p:nvSpPr>
          <p:cNvPr id="52" name="Text Placeholder 68">
            <a:extLst>
              <a:ext uri="{FF2B5EF4-FFF2-40B4-BE49-F238E27FC236}">
                <a16:creationId xmlns:a16="http://schemas.microsoft.com/office/drawing/2014/main" id="{AEC95F2C-8DAE-47E4-A200-D97C23C37622}"/>
              </a:ext>
            </a:extLst>
          </p:cNvPr>
          <p:cNvSpPr>
            <a:spLocks noGrp="1"/>
          </p:cNvSpPr>
          <p:nvPr>
            <p:ph type="body" sz="quarter" idx="33" hasCustomPrompt="1"/>
          </p:nvPr>
        </p:nvSpPr>
        <p:spPr>
          <a:xfrm>
            <a:off x="3654706" y="5240338"/>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geographical footprint.</a:t>
            </a:r>
          </a:p>
        </p:txBody>
      </p:sp>
      <p:sp>
        <p:nvSpPr>
          <p:cNvPr id="53" name="Text Placeholder 68">
            <a:extLst>
              <a:ext uri="{FF2B5EF4-FFF2-40B4-BE49-F238E27FC236}">
                <a16:creationId xmlns:a16="http://schemas.microsoft.com/office/drawing/2014/main" id="{4B30F1A0-4937-483E-958D-1B512FF81975}"/>
              </a:ext>
            </a:extLst>
          </p:cNvPr>
          <p:cNvSpPr>
            <a:spLocks noGrp="1"/>
          </p:cNvSpPr>
          <p:nvPr>
            <p:ph type="body" sz="quarter" idx="34" hasCustomPrompt="1"/>
          </p:nvPr>
        </p:nvSpPr>
        <p:spPr>
          <a:xfrm>
            <a:off x="3657737" y="5715059"/>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products and functionality.</a:t>
            </a:r>
          </a:p>
        </p:txBody>
      </p:sp>
      <p:sp>
        <p:nvSpPr>
          <p:cNvPr id="54" name="Text Placeholder 68">
            <a:extLst>
              <a:ext uri="{FF2B5EF4-FFF2-40B4-BE49-F238E27FC236}">
                <a16:creationId xmlns:a16="http://schemas.microsoft.com/office/drawing/2014/main" id="{4393FF2C-D8C5-4A22-9CFF-0CAD954B4B85}"/>
              </a:ext>
            </a:extLst>
          </p:cNvPr>
          <p:cNvSpPr>
            <a:spLocks noGrp="1"/>
          </p:cNvSpPr>
          <p:nvPr>
            <p:ph type="body" sz="quarter" idx="35" hasCustomPrompt="1"/>
          </p:nvPr>
        </p:nvSpPr>
        <p:spPr>
          <a:xfrm>
            <a:off x="3656659" y="6186015"/>
            <a:ext cx="3354388" cy="365125"/>
          </a:xfrm>
          <a:prstGeom prst="rect">
            <a:avLst/>
          </a:prstGeom>
        </p:spPr>
        <p:txBody>
          <a:bodyPr anchor="ctr"/>
          <a:lstStyle>
            <a:lvl1pPr marL="0" indent="0">
              <a:lnSpc>
                <a:spcPct val="100000"/>
              </a:lnSpc>
              <a:spcAft>
                <a:spcPts val="400"/>
              </a:spcAft>
              <a:buNone/>
              <a:defRPr sz="800" baseline="0">
                <a:solidFill>
                  <a:schemeClr val="bg1"/>
                </a:solidFill>
                <a:latin typeface="Franklin Gothic Demi" panose="020B0703020102020204" pitchFamily="34" charset="0"/>
              </a:defRPr>
            </a:lvl1pPr>
          </a:lstStyle>
          <a:p>
            <a:pPr lvl="0"/>
            <a:r>
              <a:rPr lang="en-GB" dirty="0"/>
              <a:t>NBED Describe company’s strategy in terms of channels to market.</a:t>
            </a:r>
          </a:p>
        </p:txBody>
      </p:sp>
      <p:sp>
        <p:nvSpPr>
          <p:cNvPr id="55" name="Text Placeholder 68">
            <a:extLst>
              <a:ext uri="{FF2B5EF4-FFF2-40B4-BE49-F238E27FC236}">
                <a16:creationId xmlns:a16="http://schemas.microsoft.com/office/drawing/2014/main" id="{FB287283-1B3C-40E7-93F7-580A9B1E01ED}"/>
              </a:ext>
            </a:extLst>
          </p:cNvPr>
          <p:cNvSpPr>
            <a:spLocks noGrp="1"/>
          </p:cNvSpPr>
          <p:nvPr>
            <p:ph type="body" sz="quarter" idx="36" hasCustomPrompt="1"/>
          </p:nvPr>
        </p:nvSpPr>
        <p:spPr>
          <a:xfrm>
            <a:off x="5652629" y="2810483"/>
            <a:ext cx="1269716" cy="365125"/>
          </a:xfrm>
          <a:prstGeom prst="rect">
            <a:avLst/>
          </a:prstGeom>
        </p:spPr>
        <p:txBody>
          <a:bodyPr anchor="ctr"/>
          <a:lstStyle>
            <a:lvl1pPr marL="136800" indent="-136800">
              <a:lnSpc>
                <a:spcPct val="100000"/>
              </a:lnSpc>
              <a:spcAft>
                <a:spcPts val="0"/>
              </a:spcAft>
              <a:buClr>
                <a:schemeClr val="bg1"/>
              </a:buClr>
              <a:buFont typeface="Wingdings" panose="05000000000000000000" pitchFamily="2" charset="2"/>
              <a:buChar char="§"/>
              <a:defRPr sz="900" baseline="0">
                <a:solidFill>
                  <a:schemeClr val="bg1"/>
                </a:solidFill>
                <a:latin typeface="Franklin Gothic Book" panose="020B0503020102020204" pitchFamily="34" charset="0"/>
              </a:defRPr>
            </a:lvl1pPr>
          </a:lstStyle>
          <a:p>
            <a:pPr lvl="0"/>
            <a:r>
              <a:rPr lang="en-GB" sz="900" dirty="0">
                <a:latin typeface="Franklin Gothic Book" panose="020B0503020102020204" pitchFamily="34" charset="0"/>
              </a:rPr>
              <a:t>NBED three</a:t>
            </a:r>
          </a:p>
          <a:p>
            <a:pPr lvl="0"/>
            <a:r>
              <a:rPr lang="en-GB" sz="900" dirty="0">
                <a:latin typeface="Franklin Gothic Book" panose="020B0503020102020204" pitchFamily="34" charset="0"/>
              </a:rPr>
              <a:t>NBED</a:t>
            </a:r>
          </a:p>
          <a:p>
            <a:pPr lvl="0"/>
            <a:r>
              <a:rPr lang="en-GB" sz="900" dirty="0">
                <a:latin typeface="Franklin Gothic Book" panose="020B0503020102020204" pitchFamily="34" charset="0"/>
              </a:rPr>
              <a:t>NBED</a:t>
            </a:r>
            <a:endParaRPr lang="en-GB" dirty="0"/>
          </a:p>
        </p:txBody>
      </p:sp>
      <p:sp>
        <p:nvSpPr>
          <p:cNvPr id="56" name="Text Placeholder 70">
            <a:extLst>
              <a:ext uri="{FF2B5EF4-FFF2-40B4-BE49-F238E27FC236}">
                <a16:creationId xmlns:a16="http://schemas.microsoft.com/office/drawing/2014/main" id="{9F8EB2A4-848A-4FBE-A706-CF2D01E1338B}"/>
              </a:ext>
            </a:extLst>
          </p:cNvPr>
          <p:cNvSpPr>
            <a:spLocks noGrp="1"/>
          </p:cNvSpPr>
          <p:nvPr>
            <p:ph type="body" sz="quarter" idx="37" hasCustomPrompt="1"/>
          </p:nvPr>
        </p:nvSpPr>
        <p:spPr>
          <a:xfrm>
            <a:off x="3202453" y="1968415"/>
            <a:ext cx="2043113" cy="2043113"/>
          </a:xfrm>
          <a:prstGeom prst="rect">
            <a:avLst/>
          </a:prstGeom>
        </p:spPr>
        <p:txBody>
          <a:bodyPr lIns="144000" rIns="144000" anchor="ctr"/>
          <a:lstStyle>
            <a:lvl1pPr marL="136800" indent="-136800" algn="ctr">
              <a:lnSpc>
                <a:spcPct val="100000"/>
              </a:lnSpc>
              <a:spcAft>
                <a:spcPts val="400"/>
              </a:spcAft>
              <a:buNone/>
              <a:defRPr sz="1150" baseline="0">
                <a:solidFill>
                  <a:schemeClr val="bg1"/>
                </a:solidFill>
                <a:latin typeface="Franklin Gothic Demi" panose="020B0703020102020204" pitchFamily="34" charset="0"/>
              </a:defRPr>
            </a:lvl1pPr>
          </a:lstStyle>
          <a:p>
            <a:pPr lvl="0"/>
            <a:r>
              <a:rPr lang="en-GB" dirty="0"/>
              <a:t>NBED Describe the company, its products and its target market very briefly in a single active sentence.</a:t>
            </a:r>
          </a:p>
        </p:txBody>
      </p:sp>
      <p:sp>
        <p:nvSpPr>
          <p:cNvPr id="57" name="Text Placeholder 72">
            <a:extLst>
              <a:ext uri="{FF2B5EF4-FFF2-40B4-BE49-F238E27FC236}">
                <a16:creationId xmlns:a16="http://schemas.microsoft.com/office/drawing/2014/main" id="{C20A6786-9E7B-4041-9461-71F25ED9C206}"/>
              </a:ext>
            </a:extLst>
          </p:cNvPr>
          <p:cNvSpPr>
            <a:spLocks noGrp="1"/>
          </p:cNvSpPr>
          <p:nvPr>
            <p:ph type="body" sz="quarter" idx="38" hasCustomPrompt="1"/>
          </p:nvPr>
        </p:nvSpPr>
        <p:spPr>
          <a:xfrm>
            <a:off x="5084006" y="3546276"/>
            <a:ext cx="1136650" cy="247650"/>
          </a:xfrm>
          <a:prstGeom prst="rect">
            <a:avLst/>
          </a:prstGeom>
        </p:spPr>
        <p:txBody>
          <a:bodyPr anchor="ctr"/>
          <a:lstStyle>
            <a:lvl1pPr marL="136800" indent="-136800" algn="ctr">
              <a:lnSpc>
                <a:spcPct val="100000"/>
              </a:lnSpc>
              <a:spcAft>
                <a:spcPts val="400"/>
              </a:spcAft>
              <a:buNone/>
              <a:defRPr sz="1000">
                <a:solidFill>
                  <a:schemeClr val="bg1"/>
                </a:solidFill>
                <a:latin typeface="Franklin Gothic Demi" panose="020B0703020102020204" pitchFamily="34" charset="0"/>
              </a:defRPr>
            </a:lvl1pPr>
          </a:lstStyle>
          <a:p>
            <a:pPr lvl="0"/>
            <a:r>
              <a:rPr lang="en-GB" dirty="0"/>
              <a:t>NBED City (HQ)</a:t>
            </a:r>
          </a:p>
        </p:txBody>
      </p:sp>
    </p:spTree>
    <p:extLst>
      <p:ext uri="{BB962C8B-B14F-4D97-AF65-F5344CB8AC3E}">
        <p14:creationId xmlns:p14="http://schemas.microsoft.com/office/powerpoint/2010/main" val="2169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3" y="1359091"/>
            <a:ext cx="4248150"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5306" y="1360557"/>
            <a:ext cx="4245282"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455306" y="1673998"/>
            <a:ext cx="4230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5306"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45530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3817369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l; table r">
    <p:spTree>
      <p:nvGrpSpPr>
        <p:cNvPr id="1" name=""/>
        <p:cNvGrpSpPr/>
        <p:nvPr/>
      </p:nvGrpSpPr>
      <p:grpSpPr>
        <a:xfrm>
          <a:off x="0" y="0"/>
          <a:ext cx="0" cy="0"/>
          <a:chOff x="0" y="0"/>
          <a:chExt cx="0" cy="0"/>
        </a:xfrm>
      </p:grpSpPr>
      <p:sp>
        <p:nvSpPr>
          <p:cNvPr id="8" name="CaptionR"/>
          <p:cNvSpPr>
            <a:spLocks noGrp="1"/>
          </p:cNvSpPr>
          <p:nvPr>
            <p:ph type="body" sz="quarter" idx="15" hasCustomPrompt="1"/>
          </p:nvPr>
        </p:nvSpPr>
        <p:spPr>
          <a:xfrm>
            <a:off x="5218487" y="1360557"/>
            <a:ext cx="4245282"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5218487" y="1673998"/>
            <a:ext cx="4230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5306"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56FC41E4-A698-4645-9B9F-68E3DD7E2EDB}"/>
              </a:ext>
            </a:extLst>
          </p:cNvPr>
          <p:cNvSpPr>
            <a:spLocks noGrp="1"/>
          </p:cNvSpPr>
          <p:nvPr>
            <p:ph type="body" sz="quarter" idx="19"/>
          </p:nvPr>
        </p:nvSpPr>
        <p:spPr>
          <a:xfrm>
            <a:off x="455306"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
        <p:nvSpPr>
          <p:cNvPr id="12" name="TextPlaceholder1">
            <a:extLst>
              <a:ext uri="{FF2B5EF4-FFF2-40B4-BE49-F238E27FC236}">
                <a16:creationId xmlns:a16="http://schemas.microsoft.com/office/drawing/2014/main" id="{81C9DE0D-9411-410F-9FD3-0450F19CC757}"/>
              </a:ext>
            </a:extLst>
          </p:cNvPr>
          <p:cNvSpPr>
            <a:spLocks noGrp="1"/>
          </p:cNvSpPr>
          <p:nvPr>
            <p:ph type="body" sz="quarter" idx="12" hasCustomPrompt="1"/>
          </p:nvPr>
        </p:nvSpPr>
        <p:spPr>
          <a:xfrm>
            <a:off x="452438" y="1366272"/>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 </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931150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thirds Table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6506936" y="1359091"/>
            <a:ext cx="2946627" cy="484168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5306" y="1360557"/>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3" name="TableR"/>
          <p:cNvSpPr>
            <a:spLocks noGrp="1"/>
          </p:cNvSpPr>
          <p:nvPr>
            <p:ph type="tbl" sz="quarter" idx="13" hasCustomPrompt="1"/>
          </p:nvPr>
        </p:nvSpPr>
        <p:spPr>
          <a:xfrm>
            <a:off x="453600" y="1673998"/>
            <a:ext cx="5688000" cy="4536000"/>
          </a:xfrm>
          <a:prstGeom prst="rect">
            <a:avLst/>
          </a:prstGeom>
        </p:spPr>
        <p:txBody>
          <a:bodyPr/>
          <a:lstStyle>
            <a:lvl1pPr>
              <a:lnSpc>
                <a:spcPct val="100000"/>
              </a:lnSpc>
              <a:spcAft>
                <a:spcPts val="800"/>
              </a:spcAft>
              <a:defRPr baseline="0"/>
            </a:lvl1pPr>
          </a:lstStyle>
          <a:p>
            <a:r>
              <a:rPr lang="en-GB" dirty="0"/>
              <a:t>Click on this bullet and press Ctrl+V to paste a table from Excel (editable). Click on the icon to build an empty table in PPT (you can specify number of columns and rows)</a:t>
            </a:r>
          </a:p>
        </p:txBody>
      </p:sp>
      <p:sp>
        <p:nvSpPr>
          <p:cNvPr id="9" name="Slide Number Placeholder 4">
            <a:extLst>
              <a:ext uri="{FF2B5EF4-FFF2-40B4-BE49-F238E27FC236}">
                <a16:creationId xmlns:a16="http://schemas.microsoft.com/office/drawing/2014/main" id="{C7D48CCF-9B5E-45E3-953F-F102B6A596E2}"/>
              </a:ext>
            </a:extLst>
          </p:cNvPr>
          <p:cNvSpPr>
            <a:spLocks noGrp="1"/>
          </p:cNvSpPr>
          <p:nvPr>
            <p:ph type="sldNum" sz="quarter" idx="4"/>
          </p:nvPr>
        </p:nvSpPr>
        <p:spPr>
          <a:xfrm>
            <a:off x="8863862" y="147600"/>
            <a:ext cx="58970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212D6465-61A0-499C-875D-703F8217DE5B}"/>
              </a:ext>
            </a:extLst>
          </p:cNvPr>
          <p:cNvSpPr>
            <a:spLocks noGrp="1"/>
          </p:cNvSpPr>
          <p:nvPr>
            <p:ph type="title" hasCustomPrompt="1"/>
          </p:nvPr>
        </p:nvSpPr>
        <p:spPr>
          <a:xfrm>
            <a:off x="455306" y="468000"/>
            <a:ext cx="8998257"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9A0687CE-CED8-4341-971D-4A7513B04028}"/>
              </a:ext>
            </a:extLst>
          </p:cNvPr>
          <p:cNvSpPr>
            <a:spLocks noGrp="1"/>
          </p:cNvSpPr>
          <p:nvPr>
            <p:ph type="body" sz="quarter" idx="19"/>
          </p:nvPr>
        </p:nvSpPr>
        <p:spPr>
          <a:xfrm>
            <a:off x="453600"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454370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WOT analys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EF09-BAD1-4E9C-9766-1C58CC918482}"/>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7BC8D55-76D4-4598-832B-BA2E16979666}"/>
              </a:ext>
            </a:extLst>
          </p:cNvPr>
          <p:cNvSpPr>
            <a:spLocks noGrp="1"/>
          </p:cNvSpPr>
          <p:nvPr>
            <p:ph type="sldNum" sz="quarter" idx="10"/>
          </p:nvPr>
        </p:nvSpPr>
        <p:spPr/>
        <p:txBody>
          <a:bodyPr/>
          <a:lstStyle/>
          <a:p>
            <a:fld id="{E78626B2-E168-480E-BAE6-B60060C6AB83}" type="slidenum">
              <a:rPr lang="en-GB" smtClean="0"/>
              <a:pPr/>
              <a:t>‹#›</a:t>
            </a:fld>
            <a:endParaRPr lang="en-GB" dirty="0"/>
          </a:p>
        </p:txBody>
      </p:sp>
      <p:sp>
        <p:nvSpPr>
          <p:cNvPr id="4" name="Rounded Rectangle 1">
            <a:extLst>
              <a:ext uri="{FF2B5EF4-FFF2-40B4-BE49-F238E27FC236}">
                <a16:creationId xmlns:a16="http://schemas.microsoft.com/office/drawing/2014/main" id="{EE3B521A-AFAB-4C2A-89EA-6AD7C2557676}"/>
              </a:ext>
            </a:extLst>
          </p:cNvPr>
          <p:cNvSpPr/>
          <p:nvPr userDrawn="1"/>
        </p:nvSpPr>
        <p:spPr>
          <a:xfrm>
            <a:off x="5180012" y="1680382"/>
            <a:ext cx="4265613" cy="2131200"/>
          </a:xfrm>
          <a:prstGeom prst="roundRect">
            <a:avLst>
              <a:gd name="adj" fmla="val 6194"/>
            </a:avLst>
          </a:prstGeom>
          <a:solidFill>
            <a:srgbClr val="C7C6E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 Same Side Corner Rectangle 2">
            <a:extLst>
              <a:ext uri="{FF2B5EF4-FFF2-40B4-BE49-F238E27FC236}">
                <a16:creationId xmlns:a16="http://schemas.microsoft.com/office/drawing/2014/main" id="{FE2BF680-D963-42F5-8DFA-935F9C4973BF}"/>
              </a:ext>
            </a:extLst>
          </p:cNvPr>
          <p:cNvSpPr/>
          <p:nvPr userDrawn="1"/>
        </p:nvSpPr>
        <p:spPr>
          <a:xfrm>
            <a:off x="5180012" y="1680382"/>
            <a:ext cx="4265613" cy="259200"/>
          </a:xfrm>
          <a:prstGeom prst="round2Same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spc="100" dirty="0">
                <a:latin typeface="Franklin Gothic Demi" pitchFamily="34" charset="0"/>
              </a:rPr>
              <a:t>OPPORTUNITIES</a:t>
            </a:r>
          </a:p>
        </p:txBody>
      </p:sp>
      <p:sp>
        <p:nvSpPr>
          <p:cNvPr id="6" name="TextPlaceholder1">
            <a:extLst>
              <a:ext uri="{FF2B5EF4-FFF2-40B4-BE49-F238E27FC236}">
                <a16:creationId xmlns:a16="http://schemas.microsoft.com/office/drawing/2014/main" id="{F5E91A2C-F267-49FF-B29E-955C5A957FD9}"/>
              </a:ext>
            </a:extLst>
          </p:cNvPr>
          <p:cNvSpPr>
            <a:spLocks noGrp="1"/>
          </p:cNvSpPr>
          <p:nvPr>
            <p:ph type="body" sz="quarter" idx="25" hasCustomPrompt="1"/>
          </p:nvPr>
        </p:nvSpPr>
        <p:spPr>
          <a:xfrm>
            <a:off x="5180012" y="1953920"/>
            <a:ext cx="4265613" cy="1857662"/>
          </a:xfrm>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7" name="Rounded Rectangle 13">
            <a:extLst>
              <a:ext uri="{FF2B5EF4-FFF2-40B4-BE49-F238E27FC236}">
                <a16:creationId xmlns:a16="http://schemas.microsoft.com/office/drawing/2014/main" id="{43F7D423-F3BA-4868-8E17-E07300B48A4A}"/>
              </a:ext>
            </a:extLst>
          </p:cNvPr>
          <p:cNvSpPr/>
          <p:nvPr userDrawn="1"/>
        </p:nvSpPr>
        <p:spPr>
          <a:xfrm>
            <a:off x="5178425" y="4028857"/>
            <a:ext cx="4265613" cy="2131200"/>
          </a:xfrm>
          <a:prstGeom prst="roundRect">
            <a:avLst>
              <a:gd name="adj" fmla="val 6194"/>
            </a:avLst>
          </a:prstGeom>
          <a:solidFill>
            <a:schemeClr val="accent5">
              <a:lumMod val="20000"/>
              <a:lumOff val="80000"/>
              <a:alpha val="50196"/>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 Same Side Corner Rectangle 14">
            <a:extLst>
              <a:ext uri="{FF2B5EF4-FFF2-40B4-BE49-F238E27FC236}">
                <a16:creationId xmlns:a16="http://schemas.microsoft.com/office/drawing/2014/main" id="{302DD611-CE5B-412E-8A9A-966F49DBDBCE}"/>
              </a:ext>
            </a:extLst>
          </p:cNvPr>
          <p:cNvSpPr/>
          <p:nvPr userDrawn="1"/>
        </p:nvSpPr>
        <p:spPr>
          <a:xfrm>
            <a:off x="5178425" y="4028857"/>
            <a:ext cx="4265613" cy="259200"/>
          </a:xfrm>
          <a:prstGeom prst="round2SameRect">
            <a:avLst>
              <a:gd name="adj1" fmla="val 50000"/>
              <a:gd name="adj2" fmla="val 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spc="100" dirty="0">
                <a:latin typeface="Franklin Gothic Demi" pitchFamily="34" charset="0"/>
              </a:rPr>
              <a:t>THREATS</a:t>
            </a:r>
          </a:p>
        </p:txBody>
      </p:sp>
      <p:sp>
        <p:nvSpPr>
          <p:cNvPr id="9" name="TextPlaceholder1">
            <a:extLst>
              <a:ext uri="{FF2B5EF4-FFF2-40B4-BE49-F238E27FC236}">
                <a16:creationId xmlns:a16="http://schemas.microsoft.com/office/drawing/2014/main" id="{5F741A7A-5760-4088-9467-0E33119111EF}"/>
              </a:ext>
            </a:extLst>
          </p:cNvPr>
          <p:cNvSpPr>
            <a:spLocks noGrp="1"/>
          </p:cNvSpPr>
          <p:nvPr>
            <p:ph type="body" sz="quarter" idx="26" hasCustomPrompt="1"/>
          </p:nvPr>
        </p:nvSpPr>
        <p:spPr>
          <a:xfrm>
            <a:off x="5178425" y="4302395"/>
            <a:ext cx="4265613" cy="1857662"/>
          </a:xfrm>
          <a:prstGeom prst="rect">
            <a:avLst/>
          </a:prstGeom>
        </p:spPr>
        <p:txBody>
          <a:bodyPr/>
          <a:lstStyle>
            <a:lvl1pPr marL="171450" indent="-171450">
              <a:lnSpc>
                <a:spcPct val="100000"/>
              </a:lnSpc>
              <a:spcAft>
                <a:spcPts val="400"/>
              </a:spcAft>
              <a:buClr>
                <a:schemeClr val="accent5"/>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5"/>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5"/>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5"/>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0" name="Rounded Rectangle 12">
            <a:extLst>
              <a:ext uri="{FF2B5EF4-FFF2-40B4-BE49-F238E27FC236}">
                <a16:creationId xmlns:a16="http://schemas.microsoft.com/office/drawing/2014/main" id="{A202EDAD-F076-42F3-9689-7ABB6629B26F}"/>
              </a:ext>
            </a:extLst>
          </p:cNvPr>
          <p:cNvSpPr/>
          <p:nvPr userDrawn="1"/>
        </p:nvSpPr>
        <p:spPr>
          <a:xfrm>
            <a:off x="460375" y="1680382"/>
            <a:ext cx="4265613" cy="2131200"/>
          </a:xfrm>
          <a:prstGeom prst="roundRect">
            <a:avLst>
              <a:gd name="adj" fmla="val 6194"/>
            </a:avLst>
          </a:prstGeom>
          <a:solidFill>
            <a:schemeClr val="accent4">
              <a:lumMod val="20000"/>
              <a:lumOff val="80000"/>
              <a:alpha val="50196"/>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 Same Side Corner Rectangle 18">
            <a:extLst>
              <a:ext uri="{FF2B5EF4-FFF2-40B4-BE49-F238E27FC236}">
                <a16:creationId xmlns:a16="http://schemas.microsoft.com/office/drawing/2014/main" id="{2AAE57BB-DD38-427E-8164-8D93B980004D}"/>
              </a:ext>
            </a:extLst>
          </p:cNvPr>
          <p:cNvSpPr/>
          <p:nvPr userDrawn="1"/>
        </p:nvSpPr>
        <p:spPr>
          <a:xfrm>
            <a:off x="460375" y="1680382"/>
            <a:ext cx="4265613" cy="259200"/>
          </a:xfrm>
          <a:prstGeom prst="round2SameRect">
            <a:avLst>
              <a:gd name="adj1" fmla="val 50000"/>
              <a:gd name="adj2" fmla="val 0"/>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spc="100" dirty="0">
                <a:latin typeface="Franklin Gothic Demi" pitchFamily="34" charset="0"/>
              </a:rPr>
              <a:t>STRENGTHS</a:t>
            </a:r>
          </a:p>
        </p:txBody>
      </p:sp>
      <p:sp>
        <p:nvSpPr>
          <p:cNvPr id="12" name="TextPlaceholder1">
            <a:extLst>
              <a:ext uri="{FF2B5EF4-FFF2-40B4-BE49-F238E27FC236}">
                <a16:creationId xmlns:a16="http://schemas.microsoft.com/office/drawing/2014/main" id="{E2959596-AABB-4E5C-9FEE-D477CF6DA243}"/>
              </a:ext>
            </a:extLst>
          </p:cNvPr>
          <p:cNvSpPr>
            <a:spLocks noGrp="1"/>
          </p:cNvSpPr>
          <p:nvPr>
            <p:ph type="body" sz="quarter" idx="27" hasCustomPrompt="1"/>
          </p:nvPr>
        </p:nvSpPr>
        <p:spPr>
          <a:xfrm>
            <a:off x="460375" y="1953920"/>
            <a:ext cx="4265613" cy="1857662"/>
          </a:xfrm>
          <a:prstGeom prst="rect">
            <a:avLst/>
          </a:prstGeom>
        </p:spPr>
        <p:txBody>
          <a:bodyPr/>
          <a:lstStyle>
            <a:lvl1pPr marL="171450" indent="-171450">
              <a:lnSpc>
                <a:spcPct val="100000"/>
              </a:lnSpc>
              <a:spcAft>
                <a:spcPts val="400"/>
              </a:spcAft>
              <a:buClr>
                <a:schemeClr val="accent4">
                  <a:lumMod val="75000"/>
                </a:schemeClr>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4">
                  <a:lumMod val="75000"/>
                </a:schemeClr>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4">
                  <a:lumMod val="75000"/>
                </a:schemeClr>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4">
                  <a:lumMod val="75000"/>
                </a:schemeClr>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3" name="Rounded Rectangle 21">
            <a:extLst>
              <a:ext uri="{FF2B5EF4-FFF2-40B4-BE49-F238E27FC236}">
                <a16:creationId xmlns:a16="http://schemas.microsoft.com/office/drawing/2014/main" id="{CC20C6B3-F0B5-406D-863C-E73C0ABAC063}"/>
              </a:ext>
            </a:extLst>
          </p:cNvPr>
          <p:cNvSpPr/>
          <p:nvPr userDrawn="1"/>
        </p:nvSpPr>
        <p:spPr>
          <a:xfrm>
            <a:off x="458788" y="4028857"/>
            <a:ext cx="4265613" cy="2131200"/>
          </a:xfrm>
          <a:prstGeom prst="roundRect">
            <a:avLst>
              <a:gd name="adj" fmla="val 6194"/>
            </a:avLst>
          </a:prstGeom>
          <a:solidFill>
            <a:schemeClr val="accent6">
              <a:lumMod val="20000"/>
              <a:lumOff val="80000"/>
              <a:alpha val="50196"/>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 Same Side Corner Rectangle 22">
            <a:extLst>
              <a:ext uri="{FF2B5EF4-FFF2-40B4-BE49-F238E27FC236}">
                <a16:creationId xmlns:a16="http://schemas.microsoft.com/office/drawing/2014/main" id="{B6E4BE43-DD40-444F-A4F7-DC281CFCD2E3}"/>
              </a:ext>
            </a:extLst>
          </p:cNvPr>
          <p:cNvSpPr/>
          <p:nvPr userDrawn="1"/>
        </p:nvSpPr>
        <p:spPr>
          <a:xfrm>
            <a:off x="458788" y="4028857"/>
            <a:ext cx="4265613" cy="259200"/>
          </a:xfrm>
          <a:prstGeom prst="round2SameRect">
            <a:avLst>
              <a:gd name="adj1" fmla="val 50000"/>
              <a:gd name="adj2" fmla="val 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sz="1000" spc="100" dirty="0">
                <a:latin typeface="Franklin Gothic Demi" pitchFamily="34" charset="0"/>
              </a:rPr>
              <a:t>WEAKNESSES</a:t>
            </a:r>
          </a:p>
        </p:txBody>
      </p:sp>
      <p:sp>
        <p:nvSpPr>
          <p:cNvPr id="15" name="TextPlaceholder1">
            <a:extLst>
              <a:ext uri="{FF2B5EF4-FFF2-40B4-BE49-F238E27FC236}">
                <a16:creationId xmlns:a16="http://schemas.microsoft.com/office/drawing/2014/main" id="{327B5890-2C67-4BFD-96C6-5F4B05C58BD1}"/>
              </a:ext>
            </a:extLst>
          </p:cNvPr>
          <p:cNvSpPr>
            <a:spLocks noGrp="1"/>
          </p:cNvSpPr>
          <p:nvPr>
            <p:ph type="body" sz="quarter" idx="28" hasCustomPrompt="1"/>
          </p:nvPr>
        </p:nvSpPr>
        <p:spPr>
          <a:xfrm>
            <a:off x="458788" y="4302395"/>
            <a:ext cx="4265613" cy="1857662"/>
          </a:xfrm>
          <a:prstGeom prst="rect">
            <a:avLst/>
          </a:prstGeom>
        </p:spPr>
        <p:txBody>
          <a:bodyPr/>
          <a:lstStyle>
            <a:lvl1pPr marL="171450" indent="-171450">
              <a:lnSpc>
                <a:spcPct val="100000"/>
              </a:lnSpc>
              <a:spcAft>
                <a:spcPts val="400"/>
              </a:spcAft>
              <a:buClr>
                <a:schemeClr val="accent6">
                  <a:lumMod val="75000"/>
                </a:schemeClr>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6">
                  <a:lumMod val="75000"/>
                </a:schemeClr>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6">
                  <a:lumMod val="75000"/>
                </a:schemeClr>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6">
                  <a:lumMod val="75000"/>
                </a:schemeClr>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4074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401660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58" name="think-cell Slide" r:id="rId5" imgW="352" imgH="354" progId="TCLayout.ActiveDocument.1">
                  <p:embed/>
                </p:oleObj>
              </mc:Choice>
              <mc:Fallback>
                <p:oleObj name="think-cell Slide" r:id="rId5" imgW="352" imgH="35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0A33C42C-1D91-4A0A-A96E-829B8E77A3E6}"/>
              </a:ext>
            </a:extLst>
          </p:cNvPr>
          <p:cNvSpPr>
            <a:spLocks noGrp="1"/>
          </p:cNvSpPr>
          <p:nvPr>
            <p:ph type="title" hasCustomPrompt="1"/>
          </p:nvPr>
        </p:nvSpPr>
        <p:spPr>
          <a:xfrm>
            <a:off x="452438" y="468000"/>
            <a:ext cx="90011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3" name="Slide Number Placeholder 4">
            <a:extLst>
              <a:ext uri="{FF2B5EF4-FFF2-40B4-BE49-F238E27FC236}">
                <a16:creationId xmlns:a16="http://schemas.microsoft.com/office/drawing/2014/main" id="{AE0E7511-01BB-47C3-8E46-3A993F9F75A8}"/>
              </a:ext>
            </a:extLst>
          </p:cNvPr>
          <p:cNvSpPr>
            <a:spLocks noGrp="1"/>
          </p:cNvSpPr>
          <p:nvPr>
            <p:ph type="sldNum" sz="quarter" idx="4"/>
          </p:nvPr>
        </p:nvSpPr>
        <p:spPr>
          <a:xfrm>
            <a:off x="8766420" y="147600"/>
            <a:ext cx="687144"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graphicFrame>
        <p:nvGraphicFramePr>
          <p:cNvPr id="7" name="Object 6" hidden="1">
            <a:extLst>
              <a:ext uri="{FF2B5EF4-FFF2-40B4-BE49-F238E27FC236}">
                <a16:creationId xmlns:a16="http://schemas.microsoft.com/office/drawing/2014/main" id="{C1825229-089A-49F9-B984-18BFAA94E4E0}"/>
              </a:ext>
            </a:extLst>
          </p:cNvPr>
          <p:cNvGraphicFramePr>
            <a:graphicFrameLocks noChangeAspect="1"/>
          </p:cNvGraphicFramePr>
          <p:nvPr userDrawn="1">
            <p:custDataLst>
              <p:tags r:id="rId3"/>
            </p:custDataLst>
            <p:extLst>
              <p:ext uri="{D42A27DB-BD31-4B8C-83A1-F6EECF244321}">
                <p14:modId xmlns:p14="http://schemas.microsoft.com/office/powerpoint/2010/main" val="2297409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59" name="think-cell Slide" r:id="rId7" imgW="352" imgH="354" progId="TCLayout.ActiveDocument.1">
                  <p:embed/>
                </p:oleObj>
              </mc:Choice>
              <mc:Fallback>
                <p:oleObj name="think-cell Slide" r:id="rId7" imgW="352" imgH="354" progId="TCLayout.ActiveDocument.1">
                  <p:embed/>
                  <p:pic>
                    <p:nvPicPr>
                      <p:cNvPr id="7" name="Object 6" hidden="1">
                        <a:extLst>
                          <a:ext uri="{FF2B5EF4-FFF2-40B4-BE49-F238E27FC236}">
                            <a16:creationId xmlns:a16="http://schemas.microsoft.com/office/drawing/2014/main" id="{2FC4B79E-84F5-4E6E-9271-E05F019A216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ext Placeholder 4">
            <a:extLst>
              <a:ext uri="{FF2B5EF4-FFF2-40B4-BE49-F238E27FC236}">
                <a16:creationId xmlns:a16="http://schemas.microsoft.com/office/drawing/2014/main" id="{5D8529D8-EEA7-4D67-BB50-66A4A07C8696}"/>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3741139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35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out the authors">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FC012E25-6313-4DD0-A770-DE70CB5A1F66}"/>
              </a:ext>
            </a:extLst>
          </p:cNvPr>
          <p:cNvSpPr>
            <a:spLocks noGrp="1"/>
          </p:cNvSpPr>
          <p:nvPr>
            <p:ph type="body" sz="quarter" idx="16"/>
          </p:nvPr>
        </p:nvSpPr>
        <p:spPr>
          <a:xfrm>
            <a:off x="1570008" y="2713940"/>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Edit Master text styles</a:t>
            </a:r>
          </a:p>
        </p:txBody>
      </p:sp>
      <p:sp>
        <p:nvSpPr>
          <p:cNvPr id="2" name="Title 1">
            <a:extLst>
              <a:ext uri="{FF2B5EF4-FFF2-40B4-BE49-F238E27FC236}">
                <a16:creationId xmlns:a16="http://schemas.microsoft.com/office/drawing/2014/main" id="{9FF52FDF-0F5B-496E-809E-E848E6A4BD0F}"/>
              </a:ext>
            </a:extLst>
          </p:cNvPr>
          <p:cNvSpPr>
            <a:spLocks noGrp="1"/>
          </p:cNvSpPr>
          <p:nvPr>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98816E7F-8928-4D1A-B90E-C2CBB7B4199C}"/>
              </a:ext>
            </a:extLst>
          </p:cNvPr>
          <p:cNvSpPr>
            <a:spLocks noGrp="1"/>
          </p:cNvSpPr>
          <p:nvPr>
            <p:ph type="sldNum" sz="quarter" idx="11"/>
          </p:nvPr>
        </p:nvSpPr>
        <p:spPr/>
        <p:txBody>
          <a:bodyPr/>
          <a:lstStyle/>
          <a:p>
            <a:fld id="{E78626B2-E168-480E-BAE6-B60060C6AB83}" type="slidenum">
              <a:rPr lang="en-GB" smtClean="0"/>
              <a:pPr/>
              <a:t>‹#›</a:t>
            </a:fld>
            <a:endParaRPr lang="en-GB" dirty="0"/>
          </a:p>
        </p:txBody>
      </p:sp>
      <p:sp>
        <p:nvSpPr>
          <p:cNvPr id="29" name="Text Placeholder 3">
            <a:extLst>
              <a:ext uri="{FF2B5EF4-FFF2-40B4-BE49-F238E27FC236}">
                <a16:creationId xmlns:a16="http://schemas.microsoft.com/office/drawing/2014/main" id="{42DB2079-983A-4EF4-9FC8-C4E8CDB545BE}"/>
              </a:ext>
            </a:extLst>
          </p:cNvPr>
          <p:cNvSpPr>
            <a:spLocks noGrp="1"/>
          </p:cNvSpPr>
          <p:nvPr>
            <p:ph type="body" sz="quarter" idx="15"/>
          </p:nvPr>
        </p:nvSpPr>
        <p:spPr>
          <a:xfrm>
            <a:off x="1570008" y="1381125"/>
            <a:ext cx="7875013" cy="1214438"/>
          </a:xfrm>
          <a:prstGeom prst="rect">
            <a:avLst/>
          </a:prstGeom>
          <a:solidFill>
            <a:srgbClr val="AA182C"/>
          </a:solidFill>
        </p:spPr>
        <p:txBody>
          <a:bodyPr tIns="72000" bIns="72000"/>
          <a:lstStyle>
            <a:lvl1pPr marL="0" indent="0">
              <a:lnSpc>
                <a:spcPct val="105000"/>
              </a:lnSpc>
              <a:buNone/>
              <a:defRPr sz="1000">
                <a:solidFill>
                  <a:schemeClr val="bg1"/>
                </a:solidFill>
                <a:latin typeface="Franklin Gothic Book" pitchFamily="34" charset="0"/>
              </a:defRPr>
            </a:lvl1pPr>
            <a:lvl2pPr marL="177800" indent="0">
              <a:lnSpc>
                <a:spcPct val="105000"/>
              </a:lnSpc>
              <a:buNone/>
              <a:defRPr sz="1000">
                <a:solidFill>
                  <a:schemeClr val="bg1"/>
                </a:solidFill>
                <a:latin typeface="Franklin Gothic Book" pitchFamily="34" charset="0"/>
              </a:defRPr>
            </a:lvl2pPr>
            <a:lvl3pPr marL="355600" indent="0">
              <a:lnSpc>
                <a:spcPct val="105000"/>
              </a:lnSpc>
              <a:buNone/>
              <a:defRPr sz="1000">
                <a:solidFill>
                  <a:schemeClr val="bg1"/>
                </a:solidFill>
                <a:latin typeface="Franklin Gothic Book" pitchFamily="34" charset="0"/>
              </a:defRPr>
            </a:lvl3pPr>
            <a:lvl4pPr marL="541338" indent="0">
              <a:lnSpc>
                <a:spcPct val="105000"/>
              </a:lnSpc>
              <a:buNone/>
              <a:defRPr sz="1000">
                <a:solidFill>
                  <a:schemeClr val="bg1"/>
                </a:solidFill>
                <a:latin typeface="Franklin Gothic Book" pitchFamily="34" charset="0"/>
              </a:defRPr>
            </a:lvl4pPr>
            <a:lvl5pPr marL="719138" indent="0">
              <a:lnSpc>
                <a:spcPct val="105000"/>
              </a:lnSpc>
              <a:buNone/>
              <a:defRPr sz="1000">
                <a:solidFill>
                  <a:schemeClr val="bg1"/>
                </a:solidFill>
                <a:latin typeface="Franklin Gothic Book" pitchFamily="34" charset="0"/>
              </a:defRPr>
            </a:lvl5pPr>
          </a:lstStyle>
          <a:p>
            <a:pPr lvl="0"/>
            <a:r>
              <a:rPr lang="en-US"/>
              <a:t>Edit Master text styles</a:t>
            </a:r>
          </a:p>
        </p:txBody>
      </p:sp>
      <p:sp>
        <p:nvSpPr>
          <p:cNvPr id="30" name="Picture Placeholder 5">
            <a:extLst>
              <a:ext uri="{FF2B5EF4-FFF2-40B4-BE49-F238E27FC236}">
                <a16:creationId xmlns:a16="http://schemas.microsoft.com/office/drawing/2014/main" id="{D38715EE-0510-4CF9-BE6C-AEE36F2CB31A}"/>
              </a:ext>
            </a:extLst>
          </p:cNvPr>
          <p:cNvSpPr>
            <a:spLocks noGrp="1"/>
          </p:cNvSpPr>
          <p:nvPr>
            <p:ph type="pic" sz="quarter" idx="13" hasCustomPrompt="1"/>
          </p:nvPr>
        </p:nvSpPr>
        <p:spPr>
          <a:xfrm>
            <a:off x="450000" y="1364400"/>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
        <p:nvSpPr>
          <p:cNvPr id="31" name="Picture Placeholder 5">
            <a:extLst>
              <a:ext uri="{FF2B5EF4-FFF2-40B4-BE49-F238E27FC236}">
                <a16:creationId xmlns:a16="http://schemas.microsoft.com/office/drawing/2014/main" id="{93BA5575-68F8-4F26-9907-C949BD51F36A}"/>
              </a:ext>
            </a:extLst>
          </p:cNvPr>
          <p:cNvSpPr>
            <a:spLocks noGrp="1"/>
          </p:cNvSpPr>
          <p:nvPr>
            <p:ph type="pic" sz="quarter" idx="14" hasCustomPrompt="1"/>
          </p:nvPr>
        </p:nvSpPr>
        <p:spPr>
          <a:xfrm>
            <a:off x="448868" y="2715178"/>
            <a:ext cx="968400" cy="1213200"/>
          </a:xfrm>
          <a:prstGeom prst="rect">
            <a:avLst/>
          </a:prstGeom>
        </p:spPr>
        <p:txBody>
          <a:bodyPr/>
          <a:lstStyle>
            <a:lvl1pPr marL="0" indent="0">
              <a:lnSpc>
                <a:spcPct val="100000"/>
              </a:lnSpc>
              <a:buNone/>
              <a:defRPr sz="1000" baseline="0">
                <a:solidFill>
                  <a:srgbClr val="000000"/>
                </a:solidFill>
                <a:latin typeface="Franklin Gothic Book" pitchFamily="34" charset="0"/>
              </a:defRPr>
            </a:lvl1pPr>
          </a:lstStyle>
          <a:p>
            <a:r>
              <a:rPr lang="en-GB" dirty="0"/>
              <a:t>NBED: Editor will insert photo(s)</a:t>
            </a:r>
          </a:p>
        </p:txBody>
      </p:sp>
    </p:spTree>
    <p:extLst>
      <p:ext uri="{BB962C8B-B14F-4D97-AF65-F5344CB8AC3E}">
        <p14:creationId xmlns:p14="http://schemas.microsoft.com/office/powerpoint/2010/main" val="58477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u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7" y="1366271"/>
            <a:ext cx="4248151"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TextPlaceholder2"/>
          <p:cNvSpPr>
            <a:spLocks noGrp="1"/>
          </p:cNvSpPr>
          <p:nvPr>
            <p:ph type="body" sz="quarter" idx="15" hasCustomPrompt="1"/>
          </p:nvPr>
        </p:nvSpPr>
        <p:spPr>
          <a:xfrm>
            <a:off x="5205413" y="1366271"/>
            <a:ext cx="4248150" cy="4834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13" name="Slide Number Placeholder 4">
            <a:extLst>
              <a:ext uri="{FF2B5EF4-FFF2-40B4-BE49-F238E27FC236}">
                <a16:creationId xmlns:a16="http://schemas.microsoft.com/office/drawing/2014/main" id="{AF2F61F4-48AA-4C7A-A93E-16CD89D1B66A}"/>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21F5BAA4-F0E4-426A-9DF1-BA02DA52FAFD}"/>
              </a:ext>
            </a:extLst>
          </p:cNvPr>
          <p:cNvSpPr>
            <a:spLocks noGrp="1"/>
          </p:cNvSpPr>
          <p:nvPr>
            <p:ph type="title" hasCustomPrompt="1"/>
          </p:nvPr>
        </p:nvSpPr>
        <p:spPr>
          <a:xfrm>
            <a:off x="453600" y="468000"/>
            <a:ext cx="9000000" cy="756000"/>
          </a:xfrm>
          <a:prstGeom prst="rect">
            <a:avLst/>
          </a:prstGeom>
        </p:spPr>
        <p:txBody>
          <a:bodyPr vert="horz" lIns="0" tIns="45720" rIns="0" bIns="45720" rtlCol="0" anchor="ctr">
            <a:noAutofit/>
          </a:bodyPr>
          <a:lstStyle>
            <a:lvl1pPr>
              <a:defRPr lang="en-GB" noProof="0" dirty="0"/>
            </a:lvl1pPr>
          </a:lstStyle>
          <a:p>
            <a:pPr lvl="0"/>
            <a:r>
              <a:rPr lang="en-GB" noProof="0" dirty="0"/>
              <a:t>Click to add slide title</a:t>
            </a:r>
          </a:p>
        </p:txBody>
      </p:sp>
      <p:sp>
        <p:nvSpPr>
          <p:cNvPr id="9" name="Text Placeholder 4">
            <a:extLst>
              <a:ext uri="{FF2B5EF4-FFF2-40B4-BE49-F238E27FC236}">
                <a16:creationId xmlns:a16="http://schemas.microsoft.com/office/drawing/2014/main" id="{91D319E1-98C3-4087-B5A5-C27EC0A272EF}"/>
              </a:ext>
            </a:extLst>
          </p:cNvPr>
          <p:cNvSpPr>
            <a:spLocks noGrp="1"/>
          </p:cNvSpPr>
          <p:nvPr>
            <p:ph type="body" sz="quarter" idx="19"/>
          </p:nvPr>
        </p:nvSpPr>
        <p:spPr>
          <a:xfrm>
            <a:off x="4524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2097734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644FA2-2BAA-420B-82F7-6BF22EEBDD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0" y="1831"/>
            <a:ext cx="9884834" cy="6843347"/>
          </a:xfrm>
          <a:prstGeom prst="rect">
            <a:avLst/>
          </a:prstGeom>
        </p:spPr>
      </p:pic>
      <p:sp>
        <p:nvSpPr>
          <p:cNvPr id="5" name="Rectangle 4">
            <a:extLst>
              <a:ext uri="{FF2B5EF4-FFF2-40B4-BE49-F238E27FC236}">
                <a16:creationId xmlns:a16="http://schemas.microsoft.com/office/drawing/2014/main" id="{20FDBFA6-2131-4B06-AE14-6F562919D09F}"/>
              </a:ext>
            </a:extLst>
          </p:cNvPr>
          <p:cNvSpPr/>
          <p:nvPr userDrawn="1"/>
        </p:nvSpPr>
        <p:spPr>
          <a:xfrm>
            <a:off x="1078787" y="2242328"/>
            <a:ext cx="8827213"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679B8B8C-C2B2-4DD2-AC4D-EE2A14945F56}"/>
              </a:ext>
            </a:extLst>
          </p:cNvPr>
          <p:cNvSpPr/>
          <p:nvPr userDrawn="1"/>
        </p:nvSpPr>
        <p:spPr>
          <a:xfrm>
            <a:off x="0" y="2242328"/>
            <a:ext cx="832207" cy="1962045"/>
          </a:xfrm>
          <a:prstGeom prst="rect">
            <a:avLst/>
          </a:prstGeom>
          <a:solidFill>
            <a:srgbClr val="AA182C">
              <a:alpha val="90000"/>
            </a:srgb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F9EA1CF-A592-485F-BD4F-74B12293A68C}"/>
              </a:ext>
            </a:extLst>
          </p:cNvPr>
          <p:cNvSpPr txBox="1"/>
          <p:nvPr userDrawn="1"/>
        </p:nvSpPr>
        <p:spPr>
          <a:xfrm>
            <a:off x="1254345" y="2386250"/>
            <a:ext cx="8393999" cy="1677382"/>
          </a:xfrm>
          <a:prstGeom prst="rect">
            <a:avLst/>
          </a:prstGeom>
          <a:noFill/>
        </p:spPr>
        <p:txBody>
          <a:bodyPr wrap="square" rtlCol="0">
            <a:spAutoFit/>
          </a:bodyPr>
          <a:lstStyle/>
          <a:p>
            <a:pPr marL="0" indent="0" algn="l">
              <a:spcAft>
                <a:spcPts val="300"/>
              </a:spcAft>
            </a:pPr>
            <a:r>
              <a:rPr lang="en-GB" sz="900" b="0" dirty="0">
                <a:solidFill>
                  <a:schemeClr val="bg1"/>
                </a:solidFill>
                <a:latin typeface="+mn-lt"/>
              </a:rPr>
              <a:t>PUBLISHED</a:t>
            </a:r>
            <a:r>
              <a:rPr lang="en-GB" sz="900" b="0" baseline="0" dirty="0">
                <a:solidFill>
                  <a:schemeClr val="bg1"/>
                </a:solidFill>
                <a:latin typeface="+mn-lt"/>
              </a:rPr>
              <a:t> BY ANALYSYS MASON LIMITED IN</a:t>
            </a:r>
            <a:endParaRPr lang="en-GB" sz="900" b="0" dirty="0">
              <a:solidFill>
                <a:schemeClr val="bg1"/>
              </a:solidFill>
              <a:latin typeface="+mn-lt"/>
            </a:endParaRPr>
          </a:p>
          <a:p>
            <a:pPr marL="0" indent="0" algn="l">
              <a:spcAft>
                <a:spcPts val="300"/>
              </a:spcAft>
            </a:pPr>
            <a:r>
              <a:rPr lang="en-GB" sz="800" b="0" dirty="0">
                <a:solidFill>
                  <a:schemeClr val="bg1"/>
                </a:solidFill>
                <a:latin typeface="+mn-lt"/>
              </a:rPr>
              <a:t>Bush House • North West Wing • Aldwych • London • WC2B 4PJ • UK</a:t>
            </a:r>
          </a:p>
          <a:p>
            <a:pPr marL="0" indent="0" algn="l">
              <a:spcAft>
                <a:spcPts val="300"/>
              </a:spcAft>
            </a:pPr>
            <a:r>
              <a:rPr lang="en-GB" sz="800" b="0" dirty="0">
                <a:solidFill>
                  <a:schemeClr val="bg1"/>
                </a:solidFill>
                <a:latin typeface="+mn-lt"/>
              </a:rPr>
              <a:t>Tel: +44 (0)20 7395 9000 • Email: research@analysysmason.com • www.analysysmason.com/research • Registered in England and Wales No. 5177472</a:t>
            </a:r>
          </a:p>
          <a:p>
            <a:pPr marL="0" indent="0" algn="l">
              <a:spcAft>
                <a:spcPts val="300"/>
              </a:spcAft>
            </a:pPr>
            <a:r>
              <a:rPr lang="en-GB" sz="800" dirty="0">
                <a:solidFill>
                  <a:schemeClr val="bg1"/>
                </a:solidFill>
                <a:latin typeface="Franklin Gothic Book" pitchFamily="34" charset="0"/>
              </a:rPr>
              <a:t>© Analysys Mason Limited 2019. All rights reserved. No part of this publication may be reproduced, stored in a retrieval system or transmitted in any form or by any means – electronic, mechanical, photocopying, recording or otherwise – without the prior written permission of the publisher.</a:t>
            </a:r>
          </a:p>
          <a:p>
            <a:pPr marL="0" indent="0" algn="l">
              <a:spcAft>
                <a:spcPts val="300"/>
              </a:spcAft>
            </a:pPr>
            <a:r>
              <a:rPr lang="en-GB" sz="800" dirty="0">
                <a:solidFill>
                  <a:schemeClr val="bg1"/>
                </a:solidFill>
                <a:latin typeface="Franklin Gothic Book" pitchFamily="34" charset="0"/>
              </a:rPr>
              <a:t>Figures and projections contained in this report are based on publicly available information only and are produced by the Research Division of Analysys Mason Limited independently of any client-specific work within Analysys Mason Limited. The opinions expressed are those of the stated authors only.</a:t>
            </a:r>
          </a:p>
          <a:p>
            <a:pPr marL="0" indent="0" algn="l">
              <a:spcAft>
                <a:spcPts val="300"/>
              </a:spcAft>
            </a:pPr>
            <a:r>
              <a:rPr lang="en-GB" sz="800" dirty="0">
                <a:solidFill>
                  <a:schemeClr val="bg1"/>
                </a:solidFill>
                <a:latin typeface="Franklin Gothic Book" pitchFamily="34" charset="0"/>
              </a:rPr>
              <a:t>Analysys Mason Limited recognises that many terms appearing in this report are proprietary; all such trademarks are acknowledged and every effort has been made to indicate them by the normal UK publishing practice of capitalisation. However, the presence of a term, in whatever form, does not affect its legal status as a trademark.</a:t>
            </a:r>
          </a:p>
          <a:p>
            <a:pPr marL="0" indent="0" algn="l">
              <a:spcAft>
                <a:spcPts val="300"/>
              </a:spcAft>
            </a:pPr>
            <a:r>
              <a:rPr lang="en-GB" sz="800" dirty="0">
                <a:solidFill>
                  <a:schemeClr val="bg1"/>
                </a:solidFill>
                <a:latin typeface="Franklin Gothic Book" pitchFamily="34" charset="0"/>
              </a:rPr>
              <a:t>Analysys Mason Limited maintains that all reasonable care and skill have been used in the compilation of this publication. However, Analysys Mason Limited shall not be under any liability for loss or damage (including consequential loss) whatsoever or howsoever arising as a result of the use of this publication by the customer, his servants, agents or any third party.</a:t>
            </a:r>
          </a:p>
        </p:txBody>
      </p:sp>
      <p:sp>
        <p:nvSpPr>
          <p:cNvPr id="8" name="Text Placeholder 4">
            <a:extLst>
              <a:ext uri="{FF2B5EF4-FFF2-40B4-BE49-F238E27FC236}">
                <a16:creationId xmlns:a16="http://schemas.microsoft.com/office/drawing/2014/main" id="{239EDBC7-8743-418B-B108-4AA016A8B21B}"/>
              </a:ext>
            </a:extLst>
          </p:cNvPr>
          <p:cNvSpPr>
            <a:spLocks noGrp="1"/>
          </p:cNvSpPr>
          <p:nvPr>
            <p:ph type="body" sz="quarter" idx="10" hasCustomPrompt="1"/>
          </p:nvPr>
        </p:nvSpPr>
        <p:spPr>
          <a:xfrm>
            <a:off x="3546060" y="2395774"/>
            <a:ext cx="3091028" cy="234550"/>
          </a:xfrm>
          <a:prstGeom prst="rect">
            <a:avLst/>
          </a:prstGeom>
        </p:spPr>
        <p:txBody>
          <a:bodyPr lIns="36000" tIns="36000" rIns="36000" bIns="36000"/>
          <a:lstStyle>
            <a:lvl1pPr marL="0" indent="0" algn="l">
              <a:lnSpc>
                <a:spcPct val="100000"/>
              </a:lnSpc>
              <a:buNone/>
              <a:defRPr sz="900" b="1" spc="20" baseline="0">
                <a:solidFill>
                  <a:schemeClr val="bg1"/>
                </a:solidFill>
                <a:latin typeface="Franklin Gothic Book" panose="020B0503020102020204" pitchFamily="34" charset="0"/>
              </a:defRPr>
            </a:lvl1pPr>
            <a:lvl2pPr marL="177800" indent="0" algn="r">
              <a:lnSpc>
                <a:spcPct val="100000"/>
              </a:lnSpc>
              <a:buNone/>
              <a:defRPr sz="900">
                <a:solidFill>
                  <a:schemeClr val="bg1"/>
                </a:solidFill>
                <a:latin typeface="Franklin Gothic Heavy" panose="020B0903020102020204" pitchFamily="34" charset="0"/>
              </a:defRPr>
            </a:lvl2pPr>
            <a:lvl3pPr marL="355600" indent="0" algn="r">
              <a:lnSpc>
                <a:spcPct val="100000"/>
              </a:lnSpc>
              <a:buNone/>
              <a:defRPr sz="900">
                <a:solidFill>
                  <a:schemeClr val="bg1"/>
                </a:solidFill>
                <a:latin typeface="Franklin Gothic Heavy" panose="020B0903020102020204" pitchFamily="34" charset="0"/>
              </a:defRPr>
            </a:lvl3pPr>
            <a:lvl4pPr marL="541338" indent="0" algn="r">
              <a:lnSpc>
                <a:spcPct val="100000"/>
              </a:lnSpc>
              <a:buNone/>
              <a:defRPr sz="900">
                <a:solidFill>
                  <a:schemeClr val="bg1"/>
                </a:solidFill>
                <a:latin typeface="Franklin Gothic Heavy" panose="020B0903020102020204" pitchFamily="34" charset="0"/>
              </a:defRPr>
            </a:lvl4pPr>
            <a:lvl5pPr marL="719138" indent="0" algn="r">
              <a:lnSpc>
                <a:spcPct val="100000"/>
              </a:lnSpc>
              <a:buNone/>
              <a:defRPr sz="900">
                <a:solidFill>
                  <a:schemeClr val="bg1"/>
                </a:solidFill>
                <a:latin typeface="Franklin Gothic Heavy" panose="020B0903020102020204" pitchFamily="34" charset="0"/>
              </a:defRPr>
            </a:lvl5pPr>
          </a:lstStyle>
          <a:p>
            <a:pPr lvl="0"/>
            <a:r>
              <a:rPr lang="en-US" dirty="0"/>
              <a:t>INSERT PUBLICATION MONTH AND YEAR</a:t>
            </a:r>
            <a:endParaRPr lang="en-GB" dirty="0"/>
          </a:p>
        </p:txBody>
      </p:sp>
    </p:spTree>
    <p:extLst>
      <p:ext uri="{BB962C8B-B14F-4D97-AF65-F5344CB8AC3E}">
        <p14:creationId xmlns:p14="http://schemas.microsoft.com/office/powerpoint/2010/main" val="358166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up Text &amp; Headings">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672271"/>
            <a:ext cx="4248150" cy="4528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Arial" panose="020B06040202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TextPlaceholder2"/>
          <p:cNvSpPr>
            <a:spLocks noGrp="1"/>
          </p:cNvSpPr>
          <p:nvPr>
            <p:ph type="body" sz="quarter" idx="15" hasCustomPrompt="1"/>
          </p:nvPr>
        </p:nvSpPr>
        <p:spPr>
          <a:xfrm>
            <a:off x="5205413" y="1672271"/>
            <a:ext cx="4248150" cy="4528503"/>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9" name="TextPlaceholder3"/>
          <p:cNvSpPr>
            <a:spLocks noGrp="1"/>
          </p:cNvSpPr>
          <p:nvPr>
            <p:ph type="body" sz="quarter" idx="16" hasCustomPrompt="1"/>
          </p:nvPr>
        </p:nvSpPr>
        <p:spPr>
          <a:xfrm>
            <a:off x="452438" y="1368000"/>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2" name="TextPlaceholder4">
            <a:extLst>
              <a:ext uri="{FF2B5EF4-FFF2-40B4-BE49-F238E27FC236}">
                <a16:creationId xmlns:a16="http://schemas.microsoft.com/office/drawing/2014/main" id="{09D0F16E-2C76-4794-B0EB-224D484CE4B0}"/>
              </a:ext>
            </a:extLst>
          </p:cNvPr>
          <p:cNvSpPr>
            <a:spLocks noGrp="1"/>
          </p:cNvSpPr>
          <p:nvPr>
            <p:ph type="body" sz="quarter" idx="22" hasCustomPrompt="1"/>
          </p:nvPr>
        </p:nvSpPr>
        <p:spPr>
          <a:xfrm>
            <a:off x="5205412" y="1366272"/>
            <a:ext cx="4248151"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5" name="Slide Number Placeholder 4">
            <a:extLst>
              <a:ext uri="{FF2B5EF4-FFF2-40B4-BE49-F238E27FC236}">
                <a16:creationId xmlns:a16="http://schemas.microsoft.com/office/drawing/2014/main" id="{D36FA5EA-5FD8-472E-A81B-65EEC05BAD7A}"/>
              </a:ext>
            </a:extLst>
          </p:cNvPr>
          <p:cNvSpPr>
            <a:spLocks noGrp="1"/>
          </p:cNvSpPr>
          <p:nvPr>
            <p:ph type="sldNum" sz="quarter" idx="4"/>
          </p:nvPr>
        </p:nvSpPr>
        <p:spPr>
          <a:xfrm>
            <a:off x="8860698" y="147600"/>
            <a:ext cx="592866"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sp>
        <p:nvSpPr>
          <p:cNvPr id="16" name="Title 1">
            <a:extLst>
              <a:ext uri="{FF2B5EF4-FFF2-40B4-BE49-F238E27FC236}">
                <a16:creationId xmlns:a16="http://schemas.microsoft.com/office/drawing/2014/main" id="{0515EF3F-BACD-4323-B8E2-E221CC3CD242}"/>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24AA5B79-E9E1-47FF-908A-C516D2CF201A}"/>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169365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24"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11" name="ImageC"/>
          <p:cNvSpPr>
            <a:spLocks noGrp="1"/>
          </p:cNvSpPr>
          <p:nvPr>
            <p:ph type="pic" sz="quarter" idx="18" hasCustomPrompt="1"/>
          </p:nvPr>
        </p:nvSpPr>
        <p:spPr>
          <a:xfrm>
            <a:off x="259200" y="1676424"/>
            <a:ext cx="9342000" cy="4572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8" name="Slide Number Placeholder 4">
            <a:extLst>
              <a:ext uri="{FF2B5EF4-FFF2-40B4-BE49-F238E27FC236}">
                <a16:creationId xmlns:a16="http://schemas.microsoft.com/office/drawing/2014/main" id="{F5B46A7B-1B46-4795-A770-76BEB77DE4AC}"/>
              </a:ext>
            </a:extLst>
          </p:cNvPr>
          <p:cNvSpPr>
            <a:spLocks noGrp="1"/>
          </p:cNvSpPr>
          <p:nvPr>
            <p:ph type="sldNum" sz="quarter" idx="4"/>
          </p:nvPr>
        </p:nvSpPr>
        <p:spPr>
          <a:xfrm>
            <a:off x="8764418" y="147638"/>
            <a:ext cx="689146"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4" name="Title 1">
            <a:extLst>
              <a:ext uri="{FF2B5EF4-FFF2-40B4-BE49-F238E27FC236}">
                <a16:creationId xmlns:a16="http://schemas.microsoft.com/office/drawing/2014/main" id="{4FA028EA-BDD7-4C71-8EE3-DFA21F4C1CA2}"/>
              </a:ext>
            </a:extLst>
          </p:cNvPr>
          <p:cNvSpPr>
            <a:spLocks noGrp="1"/>
          </p:cNvSpPr>
          <p:nvPr>
            <p:ph type="title" hasCustomPrompt="1"/>
          </p:nvPr>
        </p:nvSpPr>
        <p:spPr>
          <a:xfrm>
            <a:off x="452438" y="468000"/>
            <a:ext cx="9001124"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ADC95216-6D2F-4AD6-AF43-E80E6CE6EF44}"/>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215181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text below">
    <p:spTree>
      <p:nvGrpSpPr>
        <p:cNvPr id="1" name=""/>
        <p:cNvGrpSpPr/>
        <p:nvPr/>
      </p:nvGrpSpPr>
      <p:grpSpPr>
        <a:xfrm>
          <a:off x="0" y="0"/>
          <a:ext cx="0" cy="0"/>
          <a:chOff x="0" y="0"/>
          <a:chExt cx="0" cy="0"/>
        </a:xfrm>
      </p:grpSpPr>
      <p:sp>
        <p:nvSpPr>
          <p:cNvPr id="10" name="CaptionC"/>
          <p:cNvSpPr>
            <a:spLocks noGrp="1"/>
          </p:cNvSpPr>
          <p:nvPr>
            <p:ph type="body" sz="quarter" idx="16" hasCustomPrompt="1"/>
          </p:nvPr>
        </p:nvSpPr>
        <p:spPr>
          <a:xfrm>
            <a:off x="452438" y="1366272"/>
            <a:ext cx="9001162" cy="252000"/>
          </a:xfrm>
          <a:prstGeom prst="rect">
            <a:avLst/>
          </a:prstGeom>
        </p:spPr>
        <p:txBody>
          <a:bodyPr lIns="0" rIns="0"/>
          <a:lstStyle>
            <a:lvl1pPr marL="0" marR="0" indent="0" algn="l" defTabSz="914400" rtl="0" eaLnBrk="1" fontAlgn="base" latinLnBrk="0" hangingPunct="1">
              <a:lnSpc>
                <a:spcPct val="100000"/>
              </a:lnSpc>
              <a:spcBef>
                <a:spcPct val="0"/>
              </a:spcBef>
              <a:spcAft>
                <a:spcPts val="800"/>
              </a:spcAft>
              <a:buClr>
                <a:schemeClr val="accent2"/>
              </a:buClr>
              <a:buSzTx/>
              <a:buFontTx/>
              <a:buNone/>
              <a:tabLst/>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marL="0" marR="0" lvl="0" indent="0" algn="l" defTabSz="914400" rtl="0" eaLnBrk="1" fontAlgn="base" latinLnBrk="0" hangingPunct="1">
              <a:lnSpc>
                <a:spcPct val="100000"/>
              </a:lnSpc>
              <a:spcBef>
                <a:spcPct val="0"/>
              </a:spcBef>
              <a:spcAft>
                <a:spcPts val="800"/>
              </a:spcAft>
              <a:buClr>
                <a:schemeClr val="accent2"/>
              </a:buClr>
              <a:buSzTx/>
              <a:buFontTx/>
              <a:buNone/>
              <a:tabLst/>
              <a:defRPr/>
            </a:pPr>
            <a:r>
              <a:rPr lang="en-GB" dirty="0"/>
              <a:t>Click to add caption</a:t>
            </a:r>
          </a:p>
          <a:p>
            <a:pPr lvl="0"/>
            <a:endParaRPr lang="en-GB" dirty="0"/>
          </a:p>
        </p:txBody>
      </p:sp>
      <p:sp>
        <p:nvSpPr>
          <p:cNvPr id="11" name="ImageC"/>
          <p:cNvSpPr>
            <a:spLocks noGrp="1"/>
          </p:cNvSpPr>
          <p:nvPr>
            <p:ph type="pic" sz="quarter" idx="18" hasCustomPrompt="1"/>
          </p:nvPr>
        </p:nvSpPr>
        <p:spPr>
          <a:xfrm>
            <a:off x="259200" y="1674000"/>
            <a:ext cx="9342000" cy="3456000"/>
          </a:xfrm>
          <a:prstGeom prst="rect">
            <a:avLst/>
          </a:prstGeom>
        </p:spPr>
        <p:txBody>
          <a:bodyPr/>
          <a:lstStyle>
            <a:lvl1pPr>
              <a:lnSpc>
                <a:spcPct val="100000"/>
              </a:lnSpc>
              <a:spcAft>
                <a:spcPts val="800"/>
              </a:spcAft>
              <a:defRPr/>
            </a:lvl1pPr>
          </a:lstStyle>
          <a:p>
            <a:r>
              <a:rPr lang="en-GB" dirty="0"/>
              <a:t>Click on this bullet and press Ctrl+V to paste a chart. Click on the icon to insert an image from file</a:t>
            </a:r>
          </a:p>
        </p:txBody>
      </p:sp>
      <p:sp>
        <p:nvSpPr>
          <p:cNvPr id="14" name="TextPlaceholder1"/>
          <p:cNvSpPr>
            <a:spLocks noGrp="1"/>
          </p:cNvSpPr>
          <p:nvPr>
            <p:ph type="body" sz="quarter" idx="12" hasCustomPrompt="1"/>
          </p:nvPr>
        </p:nvSpPr>
        <p:spPr>
          <a:xfrm>
            <a:off x="452436" y="5156199"/>
            <a:ext cx="9001127" cy="1044575"/>
          </a:xfrm>
          <a:prstGeom prst="rect">
            <a:avLst/>
          </a:prstGeom>
        </p:spPr>
        <p:txBody>
          <a:bodyPr lIns="0" rIns="0"/>
          <a:lstStyle>
            <a:lvl1pPr marL="0" indent="0">
              <a:lnSpc>
                <a:spcPct val="100000"/>
              </a:lnSpc>
              <a:spcAft>
                <a:spcPts val="800"/>
              </a:spcAft>
              <a:buSzPct val="130000"/>
              <a:buFont typeface="Calibri" pitchFamily="34" charset="0"/>
              <a:buNone/>
              <a:defRPr baseline="0"/>
            </a:lvl1pPr>
            <a:lvl2pPr marL="354013" indent="-176213">
              <a:lnSpc>
                <a:spcPct val="100000"/>
              </a:lnSpc>
              <a:spcAft>
                <a:spcPts val="800"/>
              </a:spcAft>
              <a:buFont typeface="Calibri" pitchFamily="34" charset="0"/>
              <a:buChar char="–"/>
              <a:defRPr/>
            </a:lvl2pPr>
            <a:lvl3pPr marL="541338" indent="-185738">
              <a:lnSpc>
                <a:spcPct val="100000"/>
              </a:lnSpc>
              <a:spcAft>
                <a:spcPts val="800"/>
              </a:spcAft>
              <a:buSzPct val="80000"/>
              <a:buFont typeface="Calibri" pitchFamily="34" charset="0"/>
              <a:buChar char="▪"/>
              <a:defRPr/>
            </a:lvl3pPr>
            <a:lvl4pPr marL="719138" indent="-177800">
              <a:lnSpc>
                <a:spcPct val="100000"/>
              </a:lnSpc>
              <a:spcAft>
                <a:spcPts val="800"/>
              </a:spcAft>
              <a:buSzPct val="70000"/>
              <a:buFont typeface="Calibri" pitchFamily="34" charset="0"/>
              <a:buChar char="–"/>
              <a:defRPr/>
            </a:lvl4pPr>
            <a:lvl5pPr marL="719138" indent="0">
              <a:buNone/>
              <a:defRPr/>
            </a:lvl5pPr>
          </a:lstStyle>
          <a:p>
            <a:pPr lvl="0"/>
            <a:r>
              <a:rPr lang="en-GB" dirty="0"/>
              <a:t>Click to add text</a:t>
            </a:r>
          </a:p>
        </p:txBody>
      </p:sp>
      <p:sp>
        <p:nvSpPr>
          <p:cNvPr id="16" name="Slide Number Placeholder 4">
            <a:extLst>
              <a:ext uri="{FF2B5EF4-FFF2-40B4-BE49-F238E27FC236}">
                <a16:creationId xmlns:a16="http://schemas.microsoft.com/office/drawing/2014/main" id="{4AEDD746-78EC-4847-9CFB-F6A3E80400CC}"/>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7" name="Title 1">
            <a:extLst>
              <a:ext uri="{FF2B5EF4-FFF2-40B4-BE49-F238E27FC236}">
                <a16:creationId xmlns:a16="http://schemas.microsoft.com/office/drawing/2014/main" id="{35A1FC62-EB4D-4863-9364-1773B7A8B05C}"/>
              </a:ext>
            </a:extLst>
          </p:cNvPr>
          <p:cNvSpPr>
            <a:spLocks noGrp="1"/>
          </p:cNvSpPr>
          <p:nvPr>
            <p:ph type="title" hasCustomPrompt="1"/>
          </p:nvPr>
        </p:nvSpPr>
        <p:spPr>
          <a:xfrm>
            <a:off x="453137" y="468000"/>
            <a:ext cx="9000426"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9" name="Text Placeholder 4">
            <a:extLst>
              <a:ext uri="{FF2B5EF4-FFF2-40B4-BE49-F238E27FC236}">
                <a16:creationId xmlns:a16="http://schemas.microsoft.com/office/drawing/2014/main" id="{87D64046-74E5-40BB-97DD-69780E5277DC}"/>
              </a:ext>
            </a:extLst>
          </p:cNvPr>
          <p:cNvSpPr>
            <a:spLocks noGrp="1"/>
          </p:cNvSpPr>
          <p:nvPr>
            <p:ph type="body" sz="quarter" idx="19"/>
          </p:nvPr>
        </p:nvSpPr>
        <p:spPr>
          <a:xfrm>
            <a:off x="453137"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109160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Graphic">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452438" y="1366270"/>
            <a:ext cx="4248150" cy="4840801"/>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5207301" y="1366271"/>
            <a:ext cx="424815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5011200" y="1674000"/>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815945B8-1130-4EB1-9321-44DADA6724E2}"/>
              </a:ext>
            </a:extLst>
          </p:cNvPr>
          <p:cNvSpPr>
            <a:spLocks noGrp="1"/>
          </p:cNvSpPr>
          <p:nvPr>
            <p:ph type="sldNum" sz="quarter" idx="4"/>
          </p:nvPr>
        </p:nvSpPr>
        <p:spPr>
          <a:xfrm>
            <a:off x="8763244" y="147600"/>
            <a:ext cx="690320"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2" name="Title 1">
            <a:extLst>
              <a:ext uri="{FF2B5EF4-FFF2-40B4-BE49-F238E27FC236}">
                <a16:creationId xmlns:a16="http://schemas.microsoft.com/office/drawing/2014/main" id="{9C4906CC-DC99-4AE2-81C7-87C428C98333}"/>
              </a:ext>
            </a:extLst>
          </p:cNvPr>
          <p:cNvSpPr>
            <a:spLocks noGrp="1"/>
          </p:cNvSpPr>
          <p:nvPr>
            <p:ph type="title"/>
          </p:nvPr>
        </p:nvSpPr>
        <p:spPr>
          <a:xfrm>
            <a:off x="453668" y="468000"/>
            <a:ext cx="8999895" cy="756000"/>
          </a:xfrm>
        </p:spPr>
        <p:txBody>
          <a:bodyPr/>
          <a:lstStyle/>
          <a:p>
            <a:r>
              <a:rPr lang="en-US"/>
              <a:t>Click to edit Master title style</a:t>
            </a:r>
            <a:endParaRPr lang="en-GB"/>
          </a:p>
        </p:txBody>
      </p:sp>
      <p:sp>
        <p:nvSpPr>
          <p:cNvPr id="10" name="Text Placeholder 4">
            <a:extLst>
              <a:ext uri="{FF2B5EF4-FFF2-40B4-BE49-F238E27FC236}">
                <a16:creationId xmlns:a16="http://schemas.microsoft.com/office/drawing/2014/main" id="{2039DBEB-E51B-47F0-A76E-CFCD9FD7DDA5}"/>
              </a:ext>
            </a:extLst>
          </p:cNvPr>
          <p:cNvSpPr>
            <a:spLocks noGrp="1"/>
          </p:cNvSpPr>
          <p:nvPr>
            <p:ph type="body" sz="quarter" idx="19"/>
          </p:nvPr>
        </p:nvSpPr>
        <p:spPr>
          <a:xfrm>
            <a:off x="45366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270457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5205412" y="1365441"/>
            <a:ext cx="4248151"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2437" y="1366960"/>
            <a:ext cx="424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259200" y="1673998"/>
            <a:ext cx="459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4" name="Slide Number Placeholder 4">
            <a:extLst>
              <a:ext uri="{FF2B5EF4-FFF2-40B4-BE49-F238E27FC236}">
                <a16:creationId xmlns:a16="http://schemas.microsoft.com/office/drawing/2014/main" id="{B2BD96FC-F029-49CA-BC96-71F983BE27F4}"/>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5" name="Title 1">
            <a:extLst>
              <a:ext uri="{FF2B5EF4-FFF2-40B4-BE49-F238E27FC236}">
                <a16:creationId xmlns:a16="http://schemas.microsoft.com/office/drawing/2014/main" id="{3AF65460-4E1D-4668-821B-DC1FC9E8FFDE}"/>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
        <p:nvSpPr>
          <p:cNvPr id="10" name="Text Placeholder 4">
            <a:extLst>
              <a:ext uri="{FF2B5EF4-FFF2-40B4-BE49-F238E27FC236}">
                <a16:creationId xmlns:a16="http://schemas.microsoft.com/office/drawing/2014/main" id="{3F3CB666-FEE0-4D71-9CAA-7CD6AAE32D68}"/>
              </a:ext>
            </a:extLst>
          </p:cNvPr>
          <p:cNvSpPr>
            <a:spLocks noGrp="1"/>
          </p:cNvSpPr>
          <p:nvPr>
            <p:ph type="body" sz="quarter" idx="19"/>
          </p:nvPr>
        </p:nvSpPr>
        <p:spPr>
          <a:xfrm>
            <a:off x="452438"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Tree>
    <p:extLst>
      <p:ext uri="{BB962C8B-B14F-4D97-AF65-F5344CB8AC3E}">
        <p14:creationId xmlns:p14="http://schemas.microsoft.com/office/powerpoint/2010/main" val="35640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thirds Graphic &amp; Text">
    <p:spTree>
      <p:nvGrpSpPr>
        <p:cNvPr id="1" name=""/>
        <p:cNvGrpSpPr/>
        <p:nvPr/>
      </p:nvGrpSpPr>
      <p:grpSpPr>
        <a:xfrm>
          <a:off x="0" y="0"/>
          <a:ext cx="0" cy="0"/>
          <a:chOff x="0" y="0"/>
          <a:chExt cx="0" cy="0"/>
        </a:xfrm>
      </p:grpSpPr>
      <p:sp>
        <p:nvSpPr>
          <p:cNvPr id="11" name="TextPlaceholder1"/>
          <p:cNvSpPr>
            <a:spLocks noGrp="1"/>
          </p:cNvSpPr>
          <p:nvPr>
            <p:ph type="body" sz="quarter" idx="12" hasCustomPrompt="1"/>
          </p:nvPr>
        </p:nvSpPr>
        <p:spPr>
          <a:xfrm>
            <a:off x="6386068" y="1365441"/>
            <a:ext cx="3067495" cy="4835334"/>
          </a:xfrm>
          <a:prstGeom prst="rect">
            <a:avLst/>
          </a:prstGeom>
        </p:spPr>
        <p:txBody>
          <a:bodyPr lIns="0" rIns="0"/>
          <a:lstStyle>
            <a:lvl1pPr marL="0" indent="0">
              <a:lnSpc>
                <a:spcPct val="100000"/>
              </a:lnSpc>
              <a:spcAft>
                <a:spcPts val="800"/>
              </a:spcAft>
              <a:buSzPct val="130000"/>
              <a:buFont typeface="Calibri" pitchFamily="34" charset="0"/>
              <a:buNone/>
              <a:defRPr/>
            </a:lvl1pPr>
            <a:lvl2pPr marL="354013" indent="-176213">
              <a:lnSpc>
                <a:spcPct val="100000"/>
              </a:lnSpc>
              <a:spcAft>
                <a:spcPts val="800"/>
              </a:spcAft>
              <a:buClr>
                <a:schemeClr val="accent2"/>
              </a:buClr>
              <a:buFont typeface="Wingdings" panose="05000000000000000000" pitchFamily="2" charset="2"/>
              <a:buChar char="§"/>
              <a:defRPr/>
            </a:lvl2pPr>
            <a:lvl3pPr marL="541338" indent="-185738">
              <a:lnSpc>
                <a:spcPct val="100000"/>
              </a:lnSpc>
              <a:spcAft>
                <a:spcPts val="800"/>
              </a:spcAft>
              <a:buClr>
                <a:schemeClr val="accent2"/>
              </a:buClr>
              <a:buSzPct val="60000"/>
              <a:buFont typeface="Franklin Gothic Book" panose="020B0503020102020204" pitchFamily="34" charset="0"/>
              <a:buChar char="―"/>
              <a:defRPr/>
            </a:lvl3pPr>
            <a:lvl4pPr marL="719138" indent="-177800">
              <a:lnSpc>
                <a:spcPct val="100000"/>
              </a:lnSpc>
              <a:spcAft>
                <a:spcPts val="800"/>
              </a:spcAft>
              <a:buClr>
                <a:schemeClr val="accent2"/>
              </a:buClr>
              <a:buSzPct val="100000"/>
              <a:buFont typeface="Franklin Gothic Book" panose="020B0503020102020204" pitchFamily="34" charset="0"/>
              <a:buChar char="•"/>
              <a:defRPr/>
            </a:lvl4pPr>
            <a:lvl5pPr marL="719138" indent="0">
              <a:buNone/>
              <a:defRPr/>
            </a:lvl5pPr>
          </a:lstStyle>
          <a:p>
            <a:pPr lvl="0"/>
            <a:r>
              <a:rPr lang="en-GB" dirty="0"/>
              <a:t>Click to add text</a:t>
            </a:r>
          </a:p>
          <a:p>
            <a:pPr lvl="1"/>
            <a:r>
              <a:rPr lang="en-GB" dirty="0"/>
              <a:t>Second level</a:t>
            </a:r>
          </a:p>
          <a:p>
            <a:pPr lvl="2"/>
            <a:r>
              <a:rPr lang="en-GB" dirty="0"/>
              <a:t>Third level</a:t>
            </a:r>
          </a:p>
          <a:p>
            <a:pPr lvl="3"/>
            <a:r>
              <a:rPr lang="en-GB" dirty="0"/>
              <a:t>Fourth level</a:t>
            </a:r>
          </a:p>
        </p:txBody>
      </p:sp>
      <p:sp>
        <p:nvSpPr>
          <p:cNvPr id="8" name="CaptionR"/>
          <p:cNvSpPr>
            <a:spLocks noGrp="1"/>
          </p:cNvSpPr>
          <p:nvPr>
            <p:ph type="body" sz="quarter" idx="15" hasCustomPrompt="1"/>
          </p:nvPr>
        </p:nvSpPr>
        <p:spPr>
          <a:xfrm>
            <a:off x="457552" y="1366960"/>
            <a:ext cx="5688000" cy="252000"/>
          </a:xfrm>
          <a:prstGeom prst="rect">
            <a:avLst/>
          </a:prstGeom>
        </p:spPr>
        <p:txBody>
          <a:bodyPr lIns="0" rIns="0"/>
          <a:lstStyle>
            <a:lvl1pPr marL="0" indent="0" algn="l">
              <a:lnSpc>
                <a:spcPct val="100000"/>
              </a:lnSpc>
              <a:spcAft>
                <a:spcPts val="800"/>
              </a:spcAft>
              <a:buFontTx/>
              <a:buNone/>
              <a:defRPr b="1" spc="20" baseline="0"/>
            </a:lvl1pPr>
            <a:lvl2pPr>
              <a:lnSpc>
                <a:spcPct val="100000"/>
              </a:lnSpc>
              <a:spcAft>
                <a:spcPts val="800"/>
              </a:spcAft>
              <a:defRPr/>
            </a:lvl2pPr>
            <a:lvl3pPr>
              <a:lnSpc>
                <a:spcPct val="100000"/>
              </a:lnSpc>
              <a:spcAft>
                <a:spcPts val="800"/>
              </a:spcAft>
              <a:defRPr/>
            </a:lvl3pPr>
            <a:lvl4pPr>
              <a:lnSpc>
                <a:spcPct val="100000"/>
              </a:lnSpc>
              <a:spcAft>
                <a:spcPts val="800"/>
              </a:spcAft>
              <a:defRPr/>
            </a:lvl4pPr>
            <a:lvl5pPr marL="719138" indent="0">
              <a:buNone/>
              <a:defRPr/>
            </a:lvl5pPr>
          </a:lstStyle>
          <a:p>
            <a:pPr lvl="0"/>
            <a:r>
              <a:rPr lang="en-GB" dirty="0"/>
              <a:t>Click to add caption</a:t>
            </a:r>
          </a:p>
        </p:txBody>
      </p:sp>
      <p:sp>
        <p:nvSpPr>
          <p:cNvPr id="9" name="ImageR"/>
          <p:cNvSpPr>
            <a:spLocks noGrp="1"/>
          </p:cNvSpPr>
          <p:nvPr>
            <p:ph type="pic" sz="quarter" idx="11" hasCustomPrompt="1"/>
          </p:nvPr>
        </p:nvSpPr>
        <p:spPr>
          <a:xfrm>
            <a:off x="259200" y="1674000"/>
            <a:ext cx="6030000" cy="4572000"/>
          </a:xfrm>
          <a:prstGeom prst="rect">
            <a:avLst/>
          </a:prstGeom>
        </p:spPr>
        <p:txBody>
          <a:bodyPr/>
          <a:lstStyle>
            <a:lvl1pPr>
              <a:lnSpc>
                <a:spcPct val="100000"/>
              </a:lnSpc>
              <a:spcAft>
                <a:spcPts val="800"/>
              </a:spcAft>
              <a:defRPr baseline="0"/>
            </a:lvl1pPr>
          </a:lstStyle>
          <a:p>
            <a:r>
              <a:rPr lang="en-GB" dirty="0"/>
              <a:t>Click on this bullet and press Ctrl+V to paste a chart. Click on the icon to insert an image from file</a:t>
            </a:r>
          </a:p>
        </p:txBody>
      </p:sp>
      <p:sp>
        <p:nvSpPr>
          <p:cNvPr id="10" name="Text Placeholder 4">
            <a:extLst>
              <a:ext uri="{FF2B5EF4-FFF2-40B4-BE49-F238E27FC236}">
                <a16:creationId xmlns:a16="http://schemas.microsoft.com/office/drawing/2014/main" id="{A105C80A-0D6E-4C15-9DC6-54341055FC0F}"/>
              </a:ext>
            </a:extLst>
          </p:cNvPr>
          <p:cNvSpPr>
            <a:spLocks noGrp="1"/>
          </p:cNvSpPr>
          <p:nvPr>
            <p:ph type="body" sz="quarter" idx="19"/>
          </p:nvPr>
        </p:nvSpPr>
        <p:spPr>
          <a:xfrm>
            <a:off x="452472" y="6275388"/>
            <a:ext cx="6300787" cy="504001"/>
          </a:xfrm>
          <a:prstGeom prst="rect">
            <a:avLst/>
          </a:prstGeom>
        </p:spPr>
        <p:txBody>
          <a:bodyPr lIns="0" rIns="0"/>
          <a:lstStyle>
            <a:lvl1pPr marL="1400" indent="0">
              <a:buNone/>
              <a:defRPr sz="900">
                <a:latin typeface="+mn-lt"/>
              </a:defRPr>
            </a:lvl1pPr>
            <a:lvl2pPr>
              <a:defRPr sz="1000">
                <a:latin typeface="+mn-lt"/>
              </a:defRPr>
            </a:lvl2pPr>
            <a:lvl3pPr>
              <a:defRPr sz="1000">
                <a:latin typeface="+mn-lt"/>
              </a:defRPr>
            </a:lvl3pPr>
            <a:lvl4pPr>
              <a:defRPr sz="1000">
                <a:latin typeface="+mn-lt"/>
              </a:defRPr>
            </a:lvl4pPr>
            <a:lvl5pPr>
              <a:defRPr sz="1000">
                <a:latin typeface="+mn-lt"/>
              </a:defRPr>
            </a:lvl5pPr>
          </a:lstStyle>
          <a:p>
            <a:pPr lvl="0"/>
            <a:r>
              <a:rPr lang="en-US"/>
              <a:t>Edit Master text styles</a:t>
            </a:r>
          </a:p>
        </p:txBody>
      </p:sp>
      <p:sp>
        <p:nvSpPr>
          <p:cNvPr id="12" name="Slide Number Placeholder 4">
            <a:extLst>
              <a:ext uri="{FF2B5EF4-FFF2-40B4-BE49-F238E27FC236}">
                <a16:creationId xmlns:a16="http://schemas.microsoft.com/office/drawing/2014/main" id="{66250678-A0DB-4D87-A128-815BCB0C1ADE}"/>
              </a:ext>
            </a:extLst>
          </p:cNvPr>
          <p:cNvSpPr>
            <a:spLocks noGrp="1"/>
          </p:cNvSpPr>
          <p:nvPr>
            <p:ph type="sldNum" sz="quarter" idx="4"/>
          </p:nvPr>
        </p:nvSpPr>
        <p:spPr>
          <a:xfrm>
            <a:off x="8764832" y="147600"/>
            <a:ext cx="688732" cy="288000"/>
          </a:xfrm>
          <a:prstGeom prst="rect">
            <a:avLst/>
          </a:prstGeom>
        </p:spPr>
        <p:txBody>
          <a:bodyPr vert="horz" wrap="none" lIns="0" tIns="45720" rIns="0" bIns="45720" rtlCol="0" anchor="ctr"/>
          <a:lstStyle>
            <a:lvl1pPr>
              <a:defRPr lang="en-GB" smtClean="0"/>
            </a:lvl1pPr>
          </a:lstStyle>
          <a:p>
            <a:fld id="{E78626B2-E168-480E-BAE6-B60060C6AB83}" type="slidenum">
              <a:rPr lang="en-GB" smtClean="0"/>
              <a:pPr/>
              <a:t>‹#›</a:t>
            </a:fld>
            <a:endParaRPr lang="en-GB" dirty="0"/>
          </a:p>
        </p:txBody>
      </p:sp>
      <p:sp>
        <p:nvSpPr>
          <p:cNvPr id="13" name="Title 1">
            <a:extLst>
              <a:ext uri="{FF2B5EF4-FFF2-40B4-BE49-F238E27FC236}">
                <a16:creationId xmlns:a16="http://schemas.microsoft.com/office/drawing/2014/main" id="{A35CC3E1-6DC4-4B1E-B74C-C0F7F3FB1AD2}"/>
              </a:ext>
            </a:extLst>
          </p:cNvPr>
          <p:cNvSpPr>
            <a:spLocks noGrp="1"/>
          </p:cNvSpPr>
          <p:nvPr>
            <p:ph type="title" hasCustomPrompt="1"/>
          </p:nvPr>
        </p:nvSpPr>
        <p:spPr>
          <a:xfrm>
            <a:off x="452438" y="468000"/>
            <a:ext cx="9001125" cy="756000"/>
          </a:xfrm>
          <a:prstGeom prst="rect">
            <a:avLst/>
          </a:prstGeom>
        </p:spPr>
        <p:txBody>
          <a:bodyPr vert="horz" lIns="0" tIns="45720" rIns="0" bIns="45720" rtlCol="0" anchor="ctr">
            <a:noAutofit/>
          </a:bodyPr>
          <a:lstStyle>
            <a:lvl1pPr algn="l" rtl="0" eaLnBrk="1" fontAlgn="base" hangingPunct="1">
              <a:lnSpc>
                <a:spcPts val="2500"/>
              </a:lnSpc>
              <a:spcBef>
                <a:spcPct val="0"/>
              </a:spcBef>
              <a:spcAft>
                <a:spcPct val="0"/>
              </a:spcAft>
              <a:defRPr/>
            </a:lvl1pPr>
          </a:lstStyle>
          <a:p>
            <a:pPr lvl="0" algn="l" rtl="0" eaLnBrk="1" fontAlgn="base" hangingPunct="1">
              <a:lnSpc>
                <a:spcPts val="2500"/>
              </a:lnSpc>
              <a:spcBef>
                <a:spcPct val="0"/>
              </a:spcBef>
              <a:spcAft>
                <a:spcPct val="0"/>
              </a:spcAft>
            </a:pPr>
            <a:r>
              <a:rPr lang="en-GB" noProof="0" dirty="0"/>
              <a:t>Click to add slide title</a:t>
            </a:r>
          </a:p>
        </p:txBody>
      </p:sp>
    </p:spTree>
    <p:extLst>
      <p:ext uri="{BB962C8B-B14F-4D97-AF65-F5344CB8AC3E}">
        <p14:creationId xmlns:p14="http://schemas.microsoft.com/office/powerpoint/2010/main" val="25257148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37" Type="http://schemas.openxmlformats.org/officeDocument/2006/relationships/oleObject" Target="../embeddings/oleObject2.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3"/>
            </p:custDataLst>
            <p:extLst>
              <p:ext uri="{D42A27DB-BD31-4B8C-83A1-F6EECF244321}">
                <p14:modId xmlns:p14="http://schemas.microsoft.com/office/powerpoint/2010/main" val="19723132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24" name="think-cell Slide" r:id="rId35" imgW="270" imgH="270" progId="TCLayout.ActiveDocument.1">
                  <p:embed/>
                </p:oleObj>
              </mc:Choice>
              <mc:Fallback>
                <p:oleObj name="think-cell Slide" r:id="rId35" imgW="270" imgH="270" progId="TCLayout.ActiveDocument.1">
                  <p:embed/>
                  <p:pic>
                    <p:nvPicPr>
                      <p:cNvPr id="2" name="Object 1" hidden="1"/>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5" name="Title 1"/>
          <p:cNvSpPr>
            <a:spLocks noGrp="1"/>
          </p:cNvSpPr>
          <p:nvPr>
            <p:ph type="title"/>
          </p:nvPr>
        </p:nvSpPr>
        <p:spPr>
          <a:xfrm>
            <a:off x="453668" y="468000"/>
            <a:ext cx="8999895" cy="756000"/>
          </a:xfrm>
          <a:prstGeom prst="rect">
            <a:avLst/>
          </a:prstGeom>
        </p:spPr>
        <p:txBody>
          <a:bodyPr vert="horz" lIns="0" tIns="45720" rIns="0" bIns="45720" rtlCol="0" anchor="ctr">
            <a:noAutofit/>
          </a:bodyPr>
          <a:lstStyle/>
          <a:p>
            <a:pPr lvl="0" algn="l" rtl="0" eaLnBrk="1" fontAlgn="base" hangingPunct="1">
              <a:lnSpc>
                <a:spcPts val="2500"/>
              </a:lnSpc>
              <a:spcBef>
                <a:spcPct val="0"/>
              </a:spcBef>
              <a:spcAft>
                <a:spcPct val="0"/>
              </a:spcAft>
            </a:pPr>
            <a:r>
              <a:rPr lang="en-GB" noProof="0" dirty="0"/>
              <a:t>Click to add slide title</a:t>
            </a:r>
          </a:p>
        </p:txBody>
      </p:sp>
      <p:sp>
        <p:nvSpPr>
          <p:cNvPr id="7" name="Slide Number Placeholder 4"/>
          <p:cNvSpPr>
            <a:spLocks noGrp="1"/>
          </p:cNvSpPr>
          <p:nvPr>
            <p:ph type="sldNum" sz="quarter" idx="4"/>
          </p:nvPr>
        </p:nvSpPr>
        <p:spPr>
          <a:xfrm>
            <a:off x="8950321" y="147600"/>
            <a:ext cx="504000" cy="288000"/>
          </a:xfrm>
          <a:prstGeom prst="rect">
            <a:avLst/>
          </a:prstGeom>
        </p:spPr>
        <p:txBody>
          <a:bodyPr vert="horz" wrap="none" lIns="0" tIns="45720" rIns="0" bIns="45720" rtlCol="0" anchor="ctr"/>
          <a:lstStyle>
            <a:lvl1pPr algn="r">
              <a:defRPr lang="en-GB" sz="900" b="0" kern="1200" baseline="0" smtClean="0">
                <a:solidFill>
                  <a:schemeClr val="bg1">
                    <a:lumMod val="50000"/>
                  </a:schemeClr>
                </a:solidFill>
                <a:latin typeface="Franklin Gothic Book" panose="020B0503020102020204" pitchFamily="34" charset="0"/>
                <a:ea typeface="ＭＳ Ｐゴシック" charset="-128"/>
                <a:cs typeface="Arial" pitchFamily="34" charset="0"/>
              </a:defRPr>
            </a:lvl1pPr>
          </a:lstStyle>
          <a:p>
            <a:fld id="{E78626B2-E168-480E-BAE6-B60060C6AB83}" type="slidenum">
              <a:rPr lang="en-GB" smtClean="0"/>
              <a:pPr/>
              <a:t>‹#›</a:t>
            </a:fld>
            <a:endParaRPr lang="en-GB" dirty="0"/>
          </a:p>
        </p:txBody>
      </p:sp>
      <p:graphicFrame>
        <p:nvGraphicFramePr>
          <p:cNvPr id="9" name="Object 8" hidden="1">
            <a:extLst>
              <a:ext uri="{FF2B5EF4-FFF2-40B4-BE49-F238E27FC236}">
                <a16:creationId xmlns:a16="http://schemas.microsoft.com/office/drawing/2014/main" id="{A02D8E15-DDEB-4A74-AA81-6B0B1BC5ECA3}"/>
              </a:ext>
            </a:extLst>
          </p:cNvPr>
          <p:cNvGraphicFramePr>
            <a:graphicFrameLocks noChangeAspect="1"/>
          </p:cNvGraphicFramePr>
          <p:nvPr userDrawn="1">
            <p:custDataLst>
              <p:tags r:id="rId34"/>
            </p:custDataLst>
            <p:extLst>
              <p:ext uri="{D42A27DB-BD31-4B8C-83A1-F6EECF244321}">
                <p14:modId xmlns:p14="http://schemas.microsoft.com/office/powerpoint/2010/main" val="391730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25" name="think-cell Slide" r:id="rId37" imgW="270" imgH="270" progId="TCLayout.ActiveDocument.1">
                  <p:embed/>
                </p:oleObj>
              </mc:Choice>
              <mc:Fallback>
                <p:oleObj name="think-cell Slide" r:id="rId37" imgW="270" imgH="270" progId="TCLayout.ActiveDocument.1">
                  <p:embed/>
                  <p:pic>
                    <p:nvPicPr>
                      <p:cNvPr id="9" name="Object 8" hidden="1">
                        <a:extLst>
                          <a:ext uri="{FF2B5EF4-FFF2-40B4-BE49-F238E27FC236}">
                            <a16:creationId xmlns:a16="http://schemas.microsoft.com/office/drawing/2014/main" id="{88653479-6309-4888-90DD-F1A30878ECB8}"/>
                          </a:ext>
                        </a:extLst>
                      </p:cNvPr>
                      <p:cNvPicPr/>
                      <p:nvPr/>
                    </p:nvPicPr>
                    <p:blipFill>
                      <a:blip r:embed="rId36"/>
                      <a:stretch>
                        <a:fillRect/>
                      </a:stretch>
                    </p:blipFill>
                    <p:spPr>
                      <a:xfrm>
                        <a:off x="1588" y="1588"/>
                        <a:ext cx="1587" cy="1587"/>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2525C6DB-0909-49C9-8C01-D85AF517A85D}"/>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8504237" y="6430963"/>
            <a:ext cx="952500" cy="314325"/>
          </a:xfrm>
          <a:prstGeom prst="rect">
            <a:avLst/>
          </a:prstGeom>
        </p:spPr>
      </p:pic>
      <p:sp>
        <p:nvSpPr>
          <p:cNvPr id="11" name="Content Placeholder 5">
            <a:extLst>
              <a:ext uri="{FF2B5EF4-FFF2-40B4-BE49-F238E27FC236}">
                <a16:creationId xmlns:a16="http://schemas.microsoft.com/office/drawing/2014/main" id="{886CA027-F47E-4C89-BC1C-25BBE08525DC}"/>
              </a:ext>
            </a:extLst>
          </p:cNvPr>
          <p:cNvSpPr txBox="1">
            <a:spLocks/>
          </p:cNvSpPr>
          <p:nvPr userDrawn="1"/>
        </p:nvSpPr>
        <p:spPr>
          <a:xfrm>
            <a:off x="454024" y="147638"/>
            <a:ext cx="2952000" cy="287337"/>
          </a:xfrm>
          <a:prstGeom prst="rect">
            <a:avLst/>
          </a:prstGeom>
        </p:spPr>
        <p:txBody>
          <a:bodyPr wrap="none" lIns="0" rIns="0" anchor="ctr" anchorCtr="0"/>
          <a:lstStyle>
            <a:lvl1pPr marL="1400" indent="0" algn="l" rtl="0" eaLnBrk="1" fontAlgn="base" hangingPunct="1">
              <a:lnSpc>
                <a:spcPct val="100000"/>
              </a:lnSpc>
              <a:spcBef>
                <a:spcPct val="0"/>
              </a:spcBef>
              <a:spcAft>
                <a:spcPts val="800"/>
              </a:spcAft>
              <a:buClr>
                <a:schemeClr val="accent2"/>
              </a:buClr>
              <a:buFontTx/>
              <a:buNone/>
              <a:defRPr lang="en-GB" sz="900" b="0" kern="1200" baseline="0" dirty="0">
                <a:solidFill>
                  <a:srgbClr val="7F7F7F"/>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900" b="0" kern="1200" baseline="0" dirty="0">
                <a:solidFill>
                  <a:srgbClr val="7F7F7F"/>
                </a:solidFill>
                <a:latin typeface="Franklin Gothic Book" panose="020B0503020102020204" pitchFamily="34" charset="0"/>
                <a:ea typeface="ＭＳ Ｐゴシック" charset="-128"/>
                <a:cs typeface="Arial" pitchFamily="34" charset="0"/>
              </a:rPr>
              <a:t>Ciena Blue Planet: network automation and orchestration</a:t>
            </a:r>
          </a:p>
        </p:txBody>
      </p:sp>
    </p:spTree>
    <p:extLst>
      <p:ext uri="{BB962C8B-B14F-4D97-AF65-F5344CB8AC3E}">
        <p14:creationId xmlns:p14="http://schemas.microsoft.com/office/powerpoint/2010/main" val="3375179915"/>
      </p:ext>
    </p:extLst>
  </p:cSld>
  <p:clrMap bg1="lt1" tx1="dk1" bg2="lt2" tx2="dk2" accent1="accent1" accent2="accent2" accent3="accent3" accent4="accent4" accent5="accent5" accent6="accent6" hlink="hlink" folHlink="folHlink"/>
  <p:sldLayoutIdLst>
    <p:sldLayoutId id="2147483855" r:id="rId1"/>
    <p:sldLayoutId id="2147483831" r:id="rId2"/>
    <p:sldLayoutId id="2147483832" r:id="rId3"/>
    <p:sldLayoutId id="2147483833" r:id="rId4"/>
    <p:sldLayoutId id="2147483834" r:id="rId5"/>
    <p:sldLayoutId id="2147483835" r:id="rId6"/>
    <p:sldLayoutId id="2147483836" r:id="rId7"/>
    <p:sldLayoutId id="2147483837" r:id="rId8"/>
    <p:sldLayoutId id="2147483852" r:id="rId9"/>
    <p:sldLayoutId id="2147483838" r:id="rId10"/>
    <p:sldLayoutId id="2147483839" r:id="rId11"/>
    <p:sldLayoutId id="2147483853" r:id="rId12"/>
    <p:sldLayoutId id="2147483840" r:id="rId13"/>
    <p:sldLayoutId id="2147483841" r:id="rId14"/>
    <p:sldLayoutId id="2147483842" r:id="rId15"/>
    <p:sldLayoutId id="2147483843" r:id="rId16"/>
    <p:sldLayoutId id="2147483844" r:id="rId17"/>
    <p:sldLayoutId id="2147483845" r:id="rId18"/>
    <p:sldLayoutId id="2147483848" r:id="rId19"/>
    <p:sldLayoutId id="2147483849" r:id="rId20"/>
    <p:sldLayoutId id="2147483858" r:id="rId21"/>
    <p:sldLayoutId id="2147483859" r:id="rId22"/>
    <p:sldLayoutId id="2147483850" r:id="rId23"/>
    <p:sldLayoutId id="2147483860" r:id="rId24"/>
    <p:sldLayoutId id="2147483854" r:id="rId25"/>
    <p:sldLayoutId id="2147483861" r:id="rId26"/>
    <p:sldLayoutId id="2147483846" r:id="rId27"/>
    <p:sldLayoutId id="2147483789" r:id="rId28"/>
    <p:sldLayoutId id="2147483856" r:id="rId29"/>
    <p:sldLayoutId id="2147483857" r:id="rId30"/>
  </p:sldLayoutIdLst>
  <p:hf hdr="0" dt="0"/>
  <p:txStyles>
    <p:titleStyle>
      <a:lvl1pPr algn="l" rtl="0" eaLnBrk="1" fontAlgn="base" hangingPunct="1">
        <a:lnSpc>
          <a:spcPts val="2500"/>
        </a:lnSpc>
        <a:spcBef>
          <a:spcPct val="0"/>
        </a:spcBef>
        <a:spcAft>
          <a:spcPct val="0"/>
        </a:spcAft>
        <a:defRPr lang="en-GB" sz="2000" b="1" kern="1200" baseline="0" noProof="0" dirty="0">
          <a:solidFill>
            <a:schemeClr val="tx1"/>
          </a:solidFill>
          <a:latin typeface="Franklin Gothic Book" panose="020B0503020102020204" pitchFamily="34" charset="0"/>
          <a:ea typeface="ＭＳ Ｐゴシック" charset="-128"/>
          <a:cs typeface="Arial" pitchFamily="34" charset="0"/>
        </a:defRPr>
      </a:lvl1pPr>
      <a:lvl2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2pPr>
      <a:lvl3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3pPr>
      <a:lvl4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4pPr>
      <a:lvl5pPr algn="l" rtl="0" eaLnBrk="1" fontAlgn="base" hangingPunct="1">
        <a:lnSpc>
          <a:spcPts val="4200"/>
        </a:lnSpc>
        <a:spcBef>
          <a:spcPct val="0"/>
        </a:spcBef>
        <a:spcAft>
          <a:spcPct val="0"/>
        </a:spcAft>
        <a:defRPr sz="4200" b="1">
          <a:solidFill>
            <a:schemeClr val="tx2"/>
          </a:solidFill>
          <a:latin typeface="Arial" charset="0"/>
          <a:ea typeface="ＭＳ Ｐゴシック" charset="-128"/>
          <a:cs typeface="Arial" charset="0"/>
        </a:defRPr>
      </a:lvl5pPr>
      <a:lvl6pPr marL="4572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6pPr>
      <a:lvl7pPr marL="9144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7pPr>
      <a:lvl8pPr marL="13716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8pPr>
      <a:lvl9pPr marL="1828800" algn="l" rtl="0" eaLnBrk="1" fontAlgn="base" hangingPunct="1">
        <a:lnSpc>
          <a:spcPts val="4200"/>
        </a:lnSpc>
        <a:spcBef>
          <a:spcPct val="0"/>
        </a:spcBef>
        <a:spcAft>
          <a:spcPct val="0"/>
        </a:spcAft>
        <a:defRPr sz="4200" b="1">
          <a:solidFill>
            <a:schemeClr val="tx2"/>
          </a:solidFill>
          <a:latin typeface="Arial" charset="0"/>
          <a:ea typeface="ＭＳ Ｐゴシック" charset="-128"/>
        </a:defRPr>
      </a:lvl9pPr>
    </p:titleStyle>
    <p:bodyStyle>
      <a:lvl1pPr marL="177800" indent="-176400" algn="l" rtl="0" eaLnBrk="1" fontAlgn="base" hangingPunct="1">
        <a:lnSpc>
          <a:spcPct val="100000"/>
        </a:lnSpc>
        <a:spcBef>
          <a:spcPct val="0"/>
        </a:spcBef>
        <a:spcAft>
          <a:spcPts val="800"/>
        </a:spcAft>
        <a:buClr>
          <a:schemeClr val="accent2"/>
        </a:buClr>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1pPr>
      <a:lvl2pPr marL="354013"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2pPr>
      <a:lvl3pPr marL="541338" indent="-176400" algn="l" rtl="0" eaLnBrk="1" fontAlgn="base" hangingPunct="1">
        <a:lnSpc>
          <a:spcPct val="100000"/>
        </a:lnSpc>
        <a:spcBef>
          <a:spcPct val="0"/>
        </a:spcBef>
        <a:spcAft>
          <a:spcPts val="800"/>
        </a:spcAft>
        <a:buClr>
          <a:schemeClr val="accent2"/>
        </a:buClr>
        <a:buSzPct val="60000"/>
        <a:buFont typeface="Wingdings" pitchFamily="2" charset="2"/>
        <a:buChar char="§"/>
        <a:defRPr sz="1200" kern="1200">
          <a:solidFill>
            <a:schemeClr val="tx1"/>
          </a:solidFill>
          <a:latin typeface="Franklin Gothic Book" panose="020B0503020102020204" pitchFamily="34" charset="0"/>
          <a:ea typeface="ＭＳ Ｐゴシック" charset="-128"/>
          <a:cs typeface="Arial" pitchFamily="34" charset="0"/>
        </a:defRPr>
      </a:lvl3pPr>
      <a:lvl4pPr marL="719138" indent="-176400" algn="l" rtl="0" eaLnBrk="1" fontAlgn="base" hangingPunct="1">
        <a:lnSpc>
          <a:spcPct val="100000"/>
        </a:lnSpc>
        <a:spcBef>
          <a:spcPct val="0"/>
        </a:spcBef>
        <a:spcAft>
          <a:spcPts val="800"/>
        </a:spcAft>
        <a:buClr>
          <a:schemeClr val="accent2"/>
        </a:buClr>
        <a:buFont typeface="Symbol" pitchFamily="18" charset="2"/>
        <a:buChar char="-"/>
        <a:defRPr sz="1200" kern="1200">
          <a:solidFill>
            <a:schemeClr val="tx1"/>
          </a:solidFill>
          <a:latin typeface="Franklin Gothic Book" panose="020B0503020102020204" pitchFamily="34" charset="0"/>
          <a:ea typeface="ＭＳ Ｐゴシック" charset="-128"/>
          <a:cs typeface="Arial" pitchFamily="34" charset="0"/>
        </a:defRPr>
      </a:lvl4pPr>
      <a:lvl5pPr marL="896938" indent="-177800" algn="l" rtl="0" eaLnBrk="1" fontAlgn="base" hangingPunct="1">
        <a:lnSpc>
          <a:spcPts val="2600"/>
        </a:lnSpc>
        <a:spcBef>
          <a:spcPct val="0"/>
        </a:spcBef>
        <a:spcAft>
          <a:spcPct val="0"/>
        </a:spcAft>
        <a:buFont typeface="Arial" charset="0"/>
        <a:buChar char="•"/>
        <a:defRPr sz="22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GB"/>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049" userDrawn="1">
          <p15:clr>
            <a:srgbClr val="F26B43"/>
          </p15:clr>
        </p15:guide>
        <p15:guide id="4" pos="285" userDrawn="1">
          <p15:clr>
            <a:srgbClr val="F26B43"/>
          </p15:clr>
        </p15:guide>
        <p15:guide id="7" orient="horz" pos="3906" userDrawn="1">
          <p15:clr>
            <a:srgbClr val="F26B43"/>
          </p15:clr>
        </p15:guide>
        <p15:guide id="8" pos="5955" userDrawn="1">
          <p15:clr>
            <a:srgbClr val="F26B43"/>
          </p15:clr>
        </p15:guide>
        <p15:guide id="9" pos="3279" userDrawn="1">
          <p15:clr>
            <a:srgbClr val="F26B43"/>
          </p15:clr>
        </p15:guide>
        <p15:guide id="10" pos="29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www.blueplanet.com/products/blue-planet-services.html"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www.analysysmason.com/Research/Content/Case-studies/Windstream-Ciena-SDN-RMA16-RMA07/#04%20December%202017"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slideLayout" Target="../slideLayouts/slideLayout27.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 Type="http://schemas.openxmlformats.org/officeDocument/2006/relationships/tags" Target="../tags/tag10.xml"/><Relationship Id="rId16" Type="http://schemas.openxmlformats.org/officeDocument/2006/relationships/tags" Target="../tags/tag24.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ciena.com/insights/webinars/are-you-creating-automation-islands.html" TargetMode="External"/><Relationship Id="rId2" Type="http://schemas.openxmlformats.org/officeDocument/2006/relationships/hyperlink" Target="http://www.analysysmason.com/Research/Content/Reports/autonomous-to-adaptive-networks-white-paper/" TargetMode="Externa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055AF0A-0C49-43D3-B160-6983CDB23EA0}"/>
              </a:ext>
            </a:extLst>
          </p:cNvPr>
          <p:cNvSpPr>
            <a:spLocks noGrp="1"/>
          </p:cNvSpPr>
          <p:nvPr>
            <p:ph type="body" sz="quarter" idx="10"/>
          </p:nvPr>
        </p:nvSpPr>
        <p:spPr/>
        <p:txBody>
          <a:bodyPr/>
          <a:lstStyle/>
          <a:p>
            <a:r>
              <a:rPr lang="en-GB" dirty="0">
                <a:latin typeface="+mn-lt"/>
              </a:rPr>
              <a:t>Ciena Blue Planet: network automation and orchestration</a:t>
            </a:r>
          </a:p>
        </p:txBody>
      </p:sp>
      <p:sp>
        <p:nvSpPr>
          <p:cNvPr id="14" name="Text Placeholder 13">
            <a:extLst>
              <a:ext uri="{FF2B5EF4-FFF2-40B4-BE49-F238E27FC236}">
                <a16:creationId xmlns:a16="http://schemas.microsoft.com/office/drawing/2014/main" id="{0F64B768-E0BE-4385-983A-00AB5F9F62BD}"/>
              </a:ext>
            </a:extLst>
          </p:cNvPr>
          <p:cNvSpPr>
            <a:spLocks noGrp="1"/>
          </p:cNvSpPr>
          <p:nvPr>
            <p:ph type="body" sz="quarter" idx="11"/>
          </p:nvPr>
        </p:nvSpPr>
        <p:spPr/>
        <p:txBody>
          <a:bodyPr/>
          <a:lstStyle/>
          <a:p>
            <a:r>
              <a:rPr lang="en-GB" dirty="0"/>
              <a:t>Dana Cooperson</a:t>
            </a:r>
          </a:p>
        </p:txBody>
      </p:sp>
    </p:spTree>
    <p:extLst>
      <p:ext uri="{BB962C8B-B14F-4D97-AF65-F5344CB8AC3E}">
        <p14:creationId xmlns:p14="http://schemas.microsoft.com/office/powerpoint/2010/main" val="28932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ADBE8-FF95-4046-990D-699C54E241EF}"/>
              </a:ext>
            </a:extLst>
          </p:cNvPr>
          <p:cNvSpPr>
            <a:spLocks noGrp="1"/>
          </p:cNvSpPr>
          <p:nvPr>
            <p:ph type="body" sz="quarter" idx="16"/>
          </p:nvPr>
        </p:nvSpPr>
        <p:spPr/>
        <p:txBody>
          <a:bodyPr/>
          <a:lstStyle/>
          <a:p>
            <a:r>
              <a:rPr lang="en-GB" dirty="0"/>
              <a:t>Figure 10b: Ciena’s network automation and orchestration (NAO) products </a:t>
            </a:r>
          </a:p>
        </p:txBody>
      </p:sp>
      <p:sp>
        <p:nvSpPr>
          <p:cNvPr id="4" name="Slide Number Placeholder 3">
            <a:extLst>
              <a:ext uri="{FF2B5EF4-FFF2-40B4-BE49-F238E27FC236}">
                <a16:creationId xmlns:a16="http://schemas.microsoft.com/office/drawing/2014/main" id="{E983ABD7-4414-4783-AC99-15A4400EFCCB}"/>
              </a:ext>
            </a:extLst>
          </p:cNvPr>
          <p:cNvSpPr>
            <a:spLocks noGrp="1"/>
          </p:cNvSpPr>
          <p:nvPr>
            <p:ph type="sldNum" sz="quarter" idx="4"/>
          </p:nvPr>
        </p:nvSpPr>
        <p:spPr/>
        <p:txBody>
          <a:bodyPr/>
          <a:lstStyle/>
          <a:p>
            <a:fld id="{E78626B2-E168-480E-BAE6-B60060C6AB83}" type="slidenum">
              <a:rPr lang="en-GB" smtClean="0"/>
              <a:pPr/>
              <a:t>10</a:t>
            </a:fld>
            <a:endParaRPr lang="en-GB" dirty="0"/>
          </a:p>
        </p:txBody>
      </p:sp>
      <p:sp>
        <p:nvSpPr>
          <p:cNvPr id="5" name="Title 4">
            <a:extLst>
              <a:ext uri="{FF2B5EF4-FFF2-40B4-BE49-F238E27FC236}">
                <a16:creationId xmlns:a16="http://schemas.microsoft.com/office/drawing/2014/main" id="{2708A773-47C2-4A87-B08F-723FF2CC8D73}"/>
              </a:ext>
            </a:extLst>
          </p:cNvPr>
          <p:cNvSpPr>
            <a:spLocks noGrp="1"/>
          </p:cNvSpPr>
          <p:nvPr>
            <p:ph type="title"/>
          </p:nvPr>
        </p:nvSpPr>
        <p:spPr/>
        <p:txBody>
          <a:bodyPr/>
          <a:lstStyle/>
          <a:p>
            <a:r>
              <a:rPr lang="en-GB" dirty="0"/>
              <a:t>Blue Planet network automation and orchestration product summary [2]</a:t>
            </a:r>
          </a:p>
        </p:txBody>
      </p:sp>
      <p:graphicFrame>
        <p:nvGraphicFramePr>
          <p:cNvPr id="7" name="Table Placeholder 7">
            <a:extLst>
              <a:ext uri="{FF2B5EF4-FFF2-40B4-BE49-F238E27FC236}">
                <a16:creationId xmlns:a16="http://schemas.microsoft.com/office/drawing/2014/main" id="{58F363CD-DAA7-4000-B8DD-B63C87F8C1CC}"/>
              </a:ext>
            </a:extLst>
          </p:cNvPr>
          <p:cNvGraphicFramePr>
            <a:graphicFrameLocks noGrp="1"/>
          </p:cNvGraphicFramePr>
          <p:nvPr>
            <p:ph type="tbl" sz="quarter" idx="13"/>
            <p:extLst>
              <p:ext uri="{D42A27DB-BD31-4B8C-83A1-F6EECF244321}">
                <p14:modId xmlns:p14="http://schemas.microsoft.com/office/powerpoint/2010/main" val="1562464218"/>
              </p:ext>
            </p:extLst>
          </p:nvPr>
        </p:nvGraphicFramePr>
        <p:xfrm>
          <a:off x="452438" y="1673225"/>
          <a:ext cx="8985250" cy="4165800"/>
        </p:xfrm>
        <a:graphic>
          <a:graphicData uri="http://schemas.openxmlformats.org/drawingml/2006/table">
            <a:tbl>
              <a:tblPr firstRow="1" bandRow="1">
                <a:tableStyleId>{00A15C55-8517-42AA-B614-E9B94910E393}</a:tableStyleId>
              </a:tblPr>
              <a:tblGrid>
                <a:gridCol w="1053244">
                  <a:extLst>
                    <a:ext uri="{9D8B030D-6E8A-4147-A177-3AD203B41FA5}">
                      <a16:colId xmlns:a16="http://schemas.microsoft.com/office/drawing/2014/main" val="20000"/>
                    </a:ext>
                  </a:extLst>
                </a:gridCol>
                <a:gridCol w="1162224">
                  <a:extLst>
                    <a:ext uri="{9D8B030D-6E8A-4147-A177-3AD203B41FA5}">
                      <a16:colId xmlns:a16="http://schemas.microsoft.com/office/drawing/2014/main" val="20001"/>
                    </a:ext>
                  </a:extLst>
                </a:gridCol>
                <a:gridCol w="6769782">
                  <a:extLst>
                    <a:ext uri="{9D8B030D-6E8A-4147-A177-3AD203B41FA5}">
                      <a16:colId xmlns:a16="http://schemas.microsoft.com/office/drawing/2014/main" val="20002"/>
                    </a:ext>
                  </a:extLst>
                </a:gridCol>
              </a:tblGrid>
              <a:tr h="302986">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Product</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Analysys Mason segment</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Description</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extLst>
                  <a:ext uri="{0D108BD9-81ED-4DB2-BD59-A6C34878D82A}">
                    <a16:rowId xmlns:a16="http://schemas.microsoft.com/office/drawing/2014/main" val="10000"/>
                  </a:ext>
                </a:extLst>
              </a:tr>
              <a:tr h="341568">
                <a:tc>
                  <a:txBody>
                    <a:bodyPr/>
                    <a:lstStyle/>
                    <a:p>
                      <a:pPr marR="71755">
                        <a:lnSpc>
                          <a:spcPts val="1200"/>
                        </a:lnSpc>
                        <a:spcBef>
                          <a:spcPts val="200"/>
                        </a:spcBef>
                        <a:spcAft>
                          <a:spcPts val="200"/>
                        </a:spcAft>
                      </a:pPr>
                      <a:r>
                        <a:rPr lang="en-GB" sz="1000" dirty="0">
                          <a:effectLst/>
                          <a:latin typeface="Franklin Gothic Book" pitchFamily="34" charset="0"/>
                          <a:ea typeface="Calibri"/>
                          <a:cs typeface="Times New Roman"/>
                        </a:rPr>
                        <a:t>BP DevOps Exchange</a:t>
                      </a:r>
                    </a:p>
                  </a:txBody>
                  <a:tcPr marL="72000" marR="72000" marT="72000" marB="72000">
                    <a:solidFill>
                      <a:srgbClr val="E9EBE8"/>
                    </a:solidFill>
                  </a:tcPr>
                </a:tc>
                <a:tc>
                  <a:txBody>
                    <a:bodyPr/>
                    <a:lstStyle/>
                    <a:p>
                      <a:pPr marL="0" marR="71755" indent="0" algn="l" defTabSz="914400" rtl="0" eaLnBrk="1" fontAlgn="auto" latinLnBrk="0" hangingPunct="1">
                        <a:lnSpc>
                          <a:spcPts val="1200"/>
                        </a:lnSpc>
                        <a:spcBef>
                          <a:spcPts val="200"/>
                        </a:spcBef>
                        <a:spcAft>
                          <a:spcPts val="200"/>
                        </a:spcAft>
                        <a:buClrTx/>
                        <a:buSzTx/>
                        <a:buFontTx/>
                        <a:buNone/>
                        <a:tabLst/>
                        <a:defRPr/>
                      </a:pPr>
                      <a:r>
                        <a:rPr lang="en-GB" sz="1000" b="0" kern="1200" dirty="0">
                          <a:solidFill>
                            <a:schemeClr val="tx1"/>
                          </a:solidFill>
                          <a:latin typeface="Franklin Gothic Book" pitchFamily="34" charset="0"/>
                          <a:ea typeface="+mn-ea"/>
                          <a:cs typeface="+mn-cs"/>
                        </a:rPr>
                        <a:t>NAO,</a:t>
                      </a:r>
                      <a:r>
                        <a:rPr lang="en-GB" sz="1000" b="0" kern="1200" baseline="0" dirty="0">
                          <a:solidFill>
                            <a:schemeClr val="tx1"/>
                          </a:solidFill>
                          <a:latin typeface="Franklin Gothic Book" pitchFamily="34" charset="0"/>
                          <a:ea typeface="+mn-ea"/>
                          <a:cs typeface="+mn-cs"/>
                        </a:rPr>
                        <a:t> Network Orchestrators</a:t>
                      </a:r>
                      <a:endParaRPr lang="en-US" sz="1000" b="0" kern="1200" dirty="0">
                        <a:solidFill>
                          <a:schemeClr val="tx1"/>
                        </a:solidFill>
                        <a:latin typeface="Franklin Gothic Book" pitchFamily="34" charset="0"/>
                        <a:ea typeface="+mn-ea"/>
                        <a:cs typeface="+mn-cs"/>
                      </a:endParaRPr>
                    </a:p>
                  </a:txBody>
                  <a:tcPr marL="72000" marR="72000" marT="72000" marB="72000">
                    <a:solidFill>
                      <a:srgbClr val="E9EBE8"/>
                    </a:solidFill>
                  </a:tcPr>
                </a:tc>
                <a:tc>
                  <a:txBody>
                    <a:bodyPr/>
                    <a:lstStyle/>
                    <a:p>
                      <a:pPr marR="71755" algn="l">
                        <a:lnSpc>
                          <a:spcPts val="1200"/>
                        </a:lnSpc>
                        <a:spcBef>
                          <a:spcPts val="200"/>
                        </a:spcBef>
                        <a:spcAft>
                          <a:spcPts val="400"/>
                        </a:spcAft>
                      </a:pPr>
                      <a:r>
                        <a:rPr lang="en-GB" sz="1000" b="0" baseline="0" dirty="0">
                          <a:solidFill>
                            <a:schemeClr val="tx1"/>
                          </a:solidFill>
                          <a:effectLst/>
                          <a:latin typeface="Franklin Gothic Book" pitchFamily="34" charset="0"/>
                          <a:ea typeface="Calibri"/>
                          <a:cs typeface="Times New Roman"/>
                        </a:rPr>
                        <a:t>The Blue Planet DevOps Exchange enables CSPs to adapt to changes in their products and the network stack, many of which require efficient collaboration between the CSP’s IT and network departments, network infrastructure vendors and network software vendors. The BP DevOps Exchange enables such collaborations to progress CSPs’ intelligent automation journeys. Developers have access to the following with the purchase of a DevOps Exchange license:</a:t>
                      </a:r>
                    </a:p>
                    <a:p>
                      <a:pPr marL="171450" marR="71755" indent="-171450" algn="l">
                        <a:lnSpc>
                          <a:spcPct val="100000"/>
                        </a:lnSpc>
                        <a:spcBef>
                          <a:spcPts val="0"/>
                        </a:spcBef>
                        <a:spcAft>
                          <a:spcPts val="400"/>
                        </a:spcAft>
                        <a:buFont typeface="Arial" panose="020B0604020202020204" pitchFamily="34" charset="0"/>
                        <a:buChar char="•"/>
                      </a:pPr>
                      <a:r>
                        <a:rPr lang="en-GB" sz="1000" b="0" baseline="0" dirty="0">
                          <a:solidFill>
                            <a:schemeClr val="tx1"/>
                          </a:solidFill>
                          <a:effectLst/>
                          <a:latin typeface="Franklin Gothic Book" pitchFamily="34" charset="0"/>
                          <a:ea typeface="Calibri"/>
                          <a:cs typeface="Times New Roman"/>
                        </a:rPr>
                        <a:t>DevOps Platform build/test/deploy automation for software, solutions, services and operations</a:t>
                      </a:r>
                    </a:p>
                    <a:p>
                      <a:pPr marL="171450" marR="71755" indent="-171450" algn="l">
                        <a:lnSpc>
                          <a:spcPct val="100000"/>
                        </a:lnSpc>
                        <a:spcBef>
                          <a:spcPts val="0"/>
                        </a:spcBef>
                        <a:spcAft>
                          <a:spcPts val="400"/>
                        </a:spcAft>
                        <a:buFont typeface="Arial" panose="020B0604020202020204" pitchFamily="34" charset="0"/>
                        <a:buChar char="•"/>
                      </a:pPr>
                      <a:r>
                        <a:rPr lang="en-GB" sz="1000" b="0" baseline="0" dirty="0">
                          <a:solidFill>
                            <a:schemeClr val="tx1"/>
                          </a:solidFill>
                          <a:effectLst/>
                          <a:latin typeface="Franklin Gothic Book" pitchFamily="34" charset="0"/>
                          <a:ea typeface="Calibri"/>
                          <a:cs typeface="Times New Roman"/>
                        </a:rPr>
                        <a:t>DevOps Toolkit for Resource Adapter and Service Template development</a:t>
                      </a:r>
                    </a:p>
                    <a:p>
                      <a:pPr marL="171450" marR="71755" indent="-171450" algn="l">
                        <a:lnSpc>
                          <a:spcPct val="100000"/>
                        </a:lnSpc>
                        <a:spcBef>
                          <a:spcPts val="0"/>
                        </a:spcBef>
                        <a:spcAft>
                          <a:spcPts val="400"/>
                        </a:spcAft>
                        <a:buFont typeface="Arial" panose="020B0604020202020204" pitchFamily="34" charset="0"/>
                        <a:buChar char="•"/>
                      </a:pPr>
                      <a:r>
                        <a:rPr lang="en-GB" sz="1000" b="0" baseline="0" dirty="0">
                          <a:solidFill>
                            <a:schemeClr val="tx1"/>
                          </a:solidFill>
                          <a:effectLst/>
                          <a:latin typeface="Franklin Gothic Book" pitchFamily="34" charset="0"/>
                          <a:ea typeface="Calibri"/>
                          <a:cs typeface="Times New Roman"/>
                        </a:rPr>
                        <a:t>an evaluation version of the full automation platform</a:t>
                      </a:r>
                    </a:p>
                    <a:p>
                      <a:pPr marL="171450" marR="71755" indent="-171450" algn="l">
                        <a:lnSpc>
                          <a:spcPct val="100000"/>
                        </a:lnSpc>
                        <a:spcBef>
                          <a:spcPts val="0"/>
                        </a:spcBef>
                        <a:spcAft>
                          <a:spcPts val="400"/>
                        </a:spcAft>
                        <a:buFont typeface="Arial" panose="020B0604020202020204" pitchFamily="34" charset="0"/>
                        <a:buChar char="•"/>
                      </a:pPr>
                      <a:r>
                        <a:rPr lang="en-GB" sz="1000" b="0" baseline="0" dirty="0">
                          <a:solidFill>
                            <a:schemeClr val="tx1"/>
                          </a:solidFill>
                          <a:effectLst/>
                          <a:latin typeface="Franklin Gothic Book" pitchFamily="34" charset="0"/>
                          <a:ea typeface="Calibri"/>
                          <a:cs typeface="Times New Roman"/>
                        </a:rPr>
                        <a:t>Community- and Ciena-developed RAs, libraries and solutions</a:t>
                      </a:r>
                    </a:p>
                    <a:p>
                      <a:pPr marL="171450" marR="71755" indent="-171450" algn="l">
                        <a:lnSpc>
                          <a:spcPct val="100000"/>
                        </a:lnSpc>
                        <a:spcBef>
                          <a:spcPts val="0"/>
                        </a:spcBef>
                        <a:spcAft>
                          <a:spcPts val="400"/>
                        </a:spcAft>
                        <a:buFont typeface="Arial" panose="020B0604020202020204" pitchFamily="34" charset="0"/>
                        <a:buChar char="•"/>
                      </a:pPr>
                      <a:r>
                        <a:rPr lang="en-GB" sz="1000" b="0" baseline="0" dirty="0">
                          <a:solidFill>
                            <a:schemeClr val="tx1"/>
                          </a:solidFill>
                          <a:effectLst/>
                          <a:latin typeface="Franklin Gothic Book" pitchFamily="34" charset="0"/>
                          <a:ea typeface="Calibri"/>
                          <a:cs typeface="Times New Roman"/>
                        </a:rPr>
                        <a:t>community collaboration</a:t>
                      </a:r>
                    </a:p>
                    <a:p>
                      <a:pPr marL="171450" marR="71755" indent="-171450" algn="l">
                        <a:lnSpc>
                          <a:spcPct val="100000"/>
                        </a:lnSpc>
                        <a:spcBef>
                          <a:spcPts val="0"/>
                        </a:spcBef>
                        <a:spcAft>
                          <a:spcPts val="400"/>
                        </a:spcAft>
                        <a:buFont typeface="Arial" panose="020B0604020202020204" pitchFamily="34" charset="0"/>
                        <a:buChar char="•"/>
                      </a:pPr>
                      <a:r>
                        <a:rPr lang="en-GB" sz="1000" b="0" baseline="0" dirty="0">
                          <a:solidFill>
                            <a:schemeClr val="tx1"/>
                          </a:solidFill>
                          <a:effectLst/>
                          <a:latin typeface="Franklin Gothic Book" pitchFamily="34" charset="0"/>
                          <a:ea typeface="Calibri"/>
                          <a:cs typeface="Times New Roman"/>
                        </a:rPr>
                        <a:t>documentation.</a:t>
                      </a:r>
                    </a:p>
                    <a:p>
                      <a:pPr marL="0" marR="71755" indent="0" algn="l">
                        <a:lnSpc>
                          <a:spcPts val="1200"/>
                        </a:lnSpc>
                        <a:spcBef>
                          <a:spcPts val="200"/>
                        </a:spcBef>
                        <a:spcAft>
                          <a:spcPts val="400"/>
                        </a:spcAft>
                        <a:buFont typeface="Arial" panose="020B0604020202020204" pitchFamily="34" charset="0"/>
                        <a:buNone/>
                      </a:pPr>
                      <a:r>
                        <a:rPr lang="en-US" sz="1000" b="0" baseline="0" dirty="0">
                          <a:solidFill>
                            <a:schemeClr val="tx1"/>
                          </a:solidFill>
                          <a:effectLst/>
                          <a:latin typeface="Franklin Gothic Book" pitchFamily="34" charset="0"/>
                          <a:ea typeface="Calibri"/>
                          <a:cs typeface="Times New Roman"/>
                        </a:rPr>
                        <a:t>Ciena has moved away from its Blue Orbit ecosystem in favor of the DevOps Exchange and DevOps Community, which it sees as a better way to facilitate inter-organizational collaboration.</a:t>
                      </a:r>
                      <a:endParaRPr lang="en-GB" sz="1000" b="0" baseline="0" dirty="0">
                        <a:solidFill>
                          <a:schemeClr val="tx1"/>
                        </a:solidFill>
                        <a:effectLst/>
                        <a:latin typeface="Franklin Gothic Book" pitchFamily="34" charset="0"/>
                        <a:ea typeface="Calibri"/>
                        <a:cs typeface="Times New Roman"/>
                      </a:endParaRPr>
                    </a:p>
                  </a:txBody>
                  <a:tcPr marL="72000" marR="72000" marT="72000" marB="72000">
                    <a:solidFill>
                      <a:srgbClr val="E9EBE8"/>
                    </a:solidFill>
                  </a:tcPr>
                </a:tc>
                <a:extLst>
                  <a:ext uri="{0D108BD9-81ED-4DB2-BD59-A6C34878D82A}">
                    <a16:rowId xmlns:a16="http://schemas.microsoft.com/office/drawing/2014/main" val="10002"/>
                  </a:ext>
                </a:extLst>
              </a:tr>
              <a:tr h="341568">
                <a:tc>
                  <a:txBody>
                    <a:bodyPr/>
                    <a:lstStyle/>
                    <a:p>
                      <a:pPr marR="71755">
                        <a:lnSpc>
                          <a:spcPts val="1200"/>
                        </a:lnSpc>
                        <a:spcBef>
                          <a:spcPts val="200"/>
                        </a:spcBef>
                        <a:spcAft>
                          <a:spcPts val="200"/>
                        </a:spcAft>
                      </a:pPr>
                      <a:r>
                        <a:rPr lang="en-US" sz="1000" dirty="0">
                          <a:effectLst/>
                          <a:latin typeface="Franklin Gothic Book" pitchFamily="34" charset="0"/>
                          <a:ea typeface="Calibri"/>
                          <a:cs typeface="Times New Roman"/>
                        </a:rPr>
                        <a:t>BP Route Optimization and Assurance (ROA)</a:t>
                      </a:r>
                      <a:endParaRPr lang="en-GB" sz="1000" dirty="0">
                        <a:effectLst/>
                        <a:latin typeface="Franklin Gothic Book" pitchFamily="34" charset="0"/>
                        <a:ea typeface="Calibri"/>
                        <a:cs typeface="Times New Roman"/>
                      </a:endParaRPr>
                    </a:p>
                  </a:txBody>
                  <a:tcPr marL="72000" marR="72000" marT="72000" marB="72000">
                    <a:solidFill>
                      <a:srgbClr val="E9EBE8"/>
                    </a:solidFill>
                  </a:tcPr>
                </a:tc>
                <a:tc>
                  <a:txBody>
                    <a:bodyPr/>
                    <a:lstStyle/>
                    <a:p>
                      <a:pPr marR="71755" algn="l">
                        <a:lnSpc>
                          <a:spcPts val="1200"/>
                        </a:lnSpc>
                        <a:spcBef>
                          <a:spcPts val="200"/>
                        </a:spcBef>
                        <a:spcAft>
                          <a:spcPts val="200"/>
                        </a:spcAft>
                      </a:pPr>
                      <a:r>
                        <a:rPr lang="en-US" sz="1000" dirty="0">
                          <a:effectLst/>
                          <a:latin typeface="Franklin Gothic Book" pitchFamily="34" charset="0"/>
                          <a:ea typeface="Calibri"/>
                          <a:cs typeface="Times New Roman"/>
                        </a:rPr>
                        <a:t>NAO, WAN SDN</a:t>
                      </a:r>
                      <a:endParaRPr lang="en-GB" sz="1000" dirty="0">
                        <a:effectLst/>
                        <a:latin typeface="Franklin Gothic Book" pitchFamily="34" charset="0"/>
                        <a:ea typeface="Calibri"/>
                        <a:cs typeface="Times New Roman"/>
                      </a:endParaRPr>
                    </a:p>
                  </a:txBody>
                  <a:tcPr marL="72000" marR="72000" marT="72000" marB="72000">
                    <a:solidFill>
                      <a:srgbClr val="E9EBE8"/>
                    </a:solidFill>
                  </a:tcPr>
                </a:tc>
                <a:tc>
                  <a:txBody>
                    <a:bodyPr/>
                    <a:lstStyle/>
                    <a:p>
                      <a:pPr marR="71755" algn="l">
                        <a:lnSpc>
                          <a:spcPts val="1200"/>
                        </a:lnSpc>
                        <a:spcBef>
                          <a:spcPts val="200"/>
                        </a:spcBef>
                        <a:spcAft>
                          <a:spcPts val="400"/>
                        </a:spcAft>
                      </a:pPr>
                      <a:r>
                        <a:rPr lang="en-US" sz="1000" b="0" baseline="0" dirty="0">
                          <a:effectLst/>
                          <a:latin typeface="Franklin Gothic Book" pitchFamily="34" charset="0"/>
                          <a:ea typeface="Calibri"/>
                          <a:cs typeface="Times New Roman"/>
                        </a:rPr>
                        <a:t>ROA comprises multiple products. Route Explorer has both a router appliance and an analytics software application component, and provides real-time monitoring of the IP/MPLS control plane and overlay services. Typical applications include L2/L3 VPN monitoring, segment routing, tunnel monitoring and traffic engineering and multicast traffic monitoring. Additional ROA applications include Traffic Explorer (path-aware, service-aware traffic analytics through the correlation of traffic flow records and routing information), Performance Explorer (path-aware, service-aware performance analytics through the correlation of SNMP metrics (jitter, latency and so on) and routing information), Explorer Path Provisioning (automated provisioning of network service paths based on business policy and network state) and Explorer Traffic Engineering (TE tunnel computation and configuration automation for traffic optimization and congestion relief).</a:t>
                      </a:r>
                      <a:endParaRPr lang="en-GB" sz="1000" b="0" baseline="0" dirty="0">
                        <a:effectLst/>
                        <a:latin typeface="Franklin Gothic Book" pitchFamily="34" charset="0"/>
                        <a:ea typeface="Calibri"/>
                        <a:cs typeface="Times New Roman"/>
                      </a:endParaRPr>
                    </a:p>
                  </a:txBody>
                  <a:tcPr marL="72000" marR="72000" marT="72000" marB="72000">
                    <a:solidFill>
                      <a:srgbClr val="E9EBE8"/>
                    </a:solidFill>
                  </a:tcPr>
                </a:tc>
                <a:extLst>
                  <a:ext uri="{0D108BD9-81ED-4DB2-BD59-A6C34878D82A}">
                    <a16:rowId xmlns:a16="http://schemas.microsoft.com/office/drawing/2014/main" val="2216059612"/>
                  </a:ext>
                </a:extLst>
              </a:tr>
            </a:tbl>
          </a:graphicData>
        </a:graphic>
      </p:graphicFrame>
    </p:spTree>
    <p:extLst>
      <p:ext uri="{BB962C8B-B14F-4D97-AF65-F5344CB8AC3E}">
        <p14:creationId xmlns:p14="http://schemas.microsoft.com/office/powerpoint/2010/main" val="140281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ADBE8-FF95-4046-990D-699C54E241EF}"/>
              </a:ext>
            </a:extLst>
          </p:cNvPr>
          <p:cNvSpPr>
            <a:spLocks noGrp="1"/>
          </p:cNvSpPr>
          <p:nvPr>
            <p:ph type="body" sz="quarter" idx="16"/>
          </p:nvPr>
        </p:nvSpPr>
        <p:spPr/>
        <p:txBody>
          <a:bodyPr/>
          <a:lstStyle/>
          <a:p>
            <a:r>
              <a:rPr lang="en-GB" dirty="0"/>
              <a:t>Figure 10c: Ciena’s network automation and orchestration (NAO) products </a:t>
            </a:r>
          </a:p>
        </p:txBody>
      </p:sp>
      <p:sp>
        <p:nvSpPr>
          <p:cNvPr id="4" name="Slide Number Placeholder 3">
            <a:extLst>
              <a:ext uri="{FF2B5EF4-FFF2-40B4-BE49-F238E27FC236}">
                <a16:creationId xmlns:a16="http://schemas.microsoft.com/office/drawing/2014/main" id="{E983ABD7-4414-4783-AC99-15A4400EFCCB}"/>
              </a:ext>
            </a:extLst>
          </p:cNvPr>
          <p:cNvSpPr>
            <a:spLocks noGrp="1"/>
          </p:cNvSpPr>
          <p:nvPr>
            <p:ph type="sldNum" sz="quarter" idx="4"/>
          </p:nvPr>
        </p:nvSpPr>
        <p:spPr/>
        <p:txBody>
          <a:bodyPr/>
          <a:lstStyle/>
          <a:p>
            <a:fld id="{E78626B2-E168-480E-BAE6-B60060C6AB83}" type="slidenum">
              <a:rPr lang="en-GB" smtClean="0"/>
              <a:pPr/>
              <a:t>11</a:t>
            </a:fld>
            <a:endParaRPr lang="en-GB" dirty="0"/>
          </a:p>
        </p:txBody>
      </p:sp>
      <p:sp>
        <p:nvSpPr>
          <p:cNvPr id="5" name="Title 4">
            <a:extLst>
              <a:ext uri="{FF2B5EF4-FFF2-40B4-BE49-F238E27FC236}">
                <a16:creationId xmlns:a16="http://schemas.microsoft.com/office/drawing/2014/main" id="{2708A773-47C2-4A87-B08F-723FF2CC8D73}"/>
              </a:ext>
            </a:extLst>
          </p:cNvPr>
          <p:cNvSpPr>
            <a:spLocks noGrp="1"/>
          </p:cNvSpPr>
          <p:nvPr>
            <p:ph type="title"/>
          </p:nvPr>
        </p:nvSpPr>
        <p:spPr/>
        <p:txBody>
          <a:bodyPr/>
          <a:lstStyle/>
          <a:p>
            <a:r>
              <a:rPr lang="en-GB" dirty="0"/>
              <a:t>Blue Planet network automation and orchestration product summary [3]</a:t>
            </a:r>
          </a:p>
        </p:txBody>
      </p:sp>
      <p:graphicFrame>
        <p:nvGraphicFramePr>
          <p:cNvPr id="7" name="Table Placeholder 7">
            <a:extLst>
              <a:ext uri="{FF2B5EF4-FFF2-40B4-BE49-F238E27FC236}">
                <a16:creationId xmlns:a16="http://schemas.microsoft.com/office/drawing/2014/main" id="{58F363CD-DAA7-4000-B8DD-B63C87F8C1CC}"/>
              </a:ext>
            </a:extLst>
          </p:cNvPr>
          <p:cNvGraphicFramePr>
            <a:graphicFrameLocks noGrp="1"/>
          </p:cNvGraphicFramePr>
          <p:nvPr>
            <p:ph type="tbl" sz="quarter" idx="13"/>
            <p:extLst>
              <p:ext uri="{D42A27DB-BD31-4B8C-83A1-F6EECF244321}">
                <p14:modId xmlns:p14="http://schemas.microsoft.com/office/powerpoint/2010/main" val="263828841"/>
              </p:ext>
            </p:extLst>
          </p:nvPr>
        </p:nvGraphicFramePr>
        <p:xfrm>
          <a:off x="452438" y="1673225"/>
          <a:ext cx="8985250" cy="2794200"/>
        </p:xfrm>
        <a:graphic>
          <a:graphicData uri="http://schemas.openxmlformats.org/drawingml/2006/table">
            <a:tbl>
              <a:tblPr firstRow="1" bandRow="1">
                <a:tableStyleId>{00A15C55-8517-42AA-B614-E9B94910E393}</a:tableStyleId>
              </a:tblPr>
              <a:tblGrid>
                <a:gridCol w="1053244">
                  <a:extLst>
                    <a:ext uri="{9D8B030D-6E8A-4147-A177-3AD203B41FA5}">
                      <a16:colId xmlns:a16="http://schemas.microsoft.com/office/drawing/2014/main" val="20000"/>
                    </a:ext>
                  </a:extLst>
                </a:gridCol>
                <a:gridCol w="1162224">
                  <a:extLst>
                    <a:ext uri="{9D8B030D-6E8A-4147-A177-3AD203B41FA5}">
                      <a16:colId xmlns:a16="http://schemas.microsoft.com/office/drawing/2014/main" val="20001"/>
                    </a:ext>
                  </a:extLst>
                </a:gridCol>
                <a:gridCol w="6769782">
                  <a:extLst>
                    <a:ext uri="{9D8B030D-6E8A-4147-A177-3AD203B41FA5}">
                      <a16:colId xmlns:a16="http://schemas.microsoft.com/office/drawing/2014/main" val="20002"/>
                    </a:ext>
                  </a:extLst>
                </a:gridCol>
              </a:tblGrid>
              <a:tr h="302986">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Product</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tc>
                  <a:txBody>
                    <a:bodyPr/>
                    <a:lstStyle/>
                    <a:p>
                      <a:pPr marR="71755" algn="l">
                        <a:lnSpc>
                          <a:spcPts val="1200"/>
                        </a:lnSpc>
                        <a:spcBef>
                          <a:spcPts val="200"/>
                        </a:spcBef>
                        <a:spcAft>
                          <a:spcPts val="200"/>
                        </a:spcAft>
                      </a:pPr>
                      <a:r>
                        <a:rPr lang="en-GB" sz="1000" b="1" spc="20" baseline="0" dirty="0">
                          <a:solidFill>
                            <a:schemeClr val="bg1"/>
                          </a:solidFill>
                          <a:effectLst/>
                          <a:latin typeface="Franklin Gothic Book" panose="020B0503020102020204" pitchFamily="34" charset="0"/>
                        </a:rPr>
                        <a:t>Analysys Mason segment</a:t>
                      </a:r>
                      <a:endParaRPr lang="en-GB" sz="1000" b="1" i="0" spc="20" baseline="0" dirty="0">
                        <a:solidFill>
                          <a:schemeClr val="bg1"/>
                        </a:solidFill>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tc>
                  <a:txBody>
                    <a:bodyPr/>
                    <a:lstStyle/>
                    <a:p>
                      <a:pPr marR="71755" algn="l">
                        <a:lnSpc>
                          <a:spcPts val="1200"/>
                        </a:lnSpc>
                        <a:spcBef>
                          <a:spcPts val="200"/>
                        </a:spcBef>
                        <a:spcAft>
                          <a:spcPts val="200"/>
                        </a:spcAft>
                      </a:pPr>
                      <a:r>
                        <a:rPr lang="en-GB" sz="1000" b="1" spc="20" baseline="0" dirty="0">
                          <a:solidFill>
                            <a:schemeClr val="bg1"/>
                          </a:solidFill>
                          <a:effectLst/>
                          <a:latin typeface="Franklin Gothic Book" panose="020B0503020102020204" pitchFamily="34" charset="0"/>
                        </a:rPr>
                        <a:t>Description</a:t>
                      </a:r>
                      <a:endParaRPr lang="en-GB" sz="1000" b="1" i="0" spc="20" baseline="0" dirty="0">
                        <a:solidFill>
                          <a:schemeClr val="bg1"/>
                        </a:solidFill>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extLst>
                  <a:ext uri="{0D108BD9-81ED-4DB2-BD59-A6C34878D82A}">
                    <a16:rowId xmlns:a16="http://schemas.microsoft.com/office/drawing/2014/main" val="10000"/>
                  </a:ext>
                </a:extLst>
              </a:tr>
              <a:tr h="341568">
                <a:tc>
                  <a:txBody>
                    <a:bodyPr/>
                    <a:lstStyle/>
                    <a:p>
                      <a:pPr marR="71755">
                        <a:lnSpc>
                          <a:spcPts val="1200"/>
                        </a:lnSpc>
                        <a:spcBef>
                          <a:spcPts val="200"/>
                        </a:spcBef>
                        <a:spcAft>
                          <a:spcPts val="200"/>
                        </a:spcAft>
                      </a:pPr>
                      <a:r>
                        <a:rPr lang="en-US" sz="1000" dirty="0">
                          <a:effectLst/>
                          <a:latin typeface="Franklin Gothic Book" pitchFamily="34" charset="0"/>
                          <a:ea typeface="Calibri"/>
                          <a:cs typeface="Times New Roman"/>
                        </a:rPr>
                        <a:t>BP Quick Start Solutions</a:t>
                      </a:r>
                      <a:endParaRPr lang="en-GB" sz="1000" dirty="0">
                        <a:effectLst/>
                        <a:latin typeface="Franklin Gothic Book" pitchFamily="34" charset="0"/>
                        <a:ea typeface="Calibri"/>
                        <a:cs typeface="Times New Roman"/>
                      </a:endParaRPr>
                    </a:p>
                  </a:txBody>
                  <a:tcPr marL="72000" marR="72000" marT="72000" marB="72000">
                    <a:solidFill>
                      <a:srgbClr val="E9EBE8"/>
                    </a:solidFill>
                  </a:tcPr>
                </a:tc>
                <a:tc>
                  <a:txBody>
                    <a:bodyPr/>
                    <a:lstStyle/>
                    <a:p>
                      <a:pPr marL="0" marR="71755" indent="0" algn="l" defTabSz="914400" rtl="0" eaLnBrk="1" fontAlgn="auto" latinLnBrk="0" hangingPunct="1">
                        <a:lnSpc>
                          <a:spcPts val="1200"/>
                        </a:lnSpc>
                        <a:spcBef>
                          <a:spcPts val="200"/>
                        </a:spcBef>
                        <a:spcAft>
                          <a:spcPts val="200"/>
                        </a:spcAft>
                        <a:buClrTx/>
                        <a:buSzTx/>
                        <a:buFontTx/>
                        <a:buNone/>
                        <a:tabLst/>
                        <a:defRPr/>
                      </a:pPr>
                      <a:r>
                        <a:rPr lang="en-US" sz="1000" b="0" kern="1200" dirty="0">
                          <a:solidFill>
                            <a:schemeClr val="tx1"/>
                          </a:solidFill>
                          <a:latin typeface="Franklin Gothic Book" pitchFamily="34" charset="0"/>
                          <a:ea typeface="+mn-ea"/>
                          <a:cs typeface="+mn-cs"/>
                        </a:rPr>
                        <a:t>Various NAO segments, including WAN SDN and NO</a:t>
                      </a:r>
                    </a:p>
                  </a:txBody>
                  <a:tcPr marL="72000" marR="72000" marT="72000" marB="72000">
                    <a:solidFill>
                      <a:srgbClr val="E9EBE8"/>
                    </a:solidFill>
                  </a:tcPr>
                </a:tc>
                <a:tc>
                  <a:txBody>
                    <a:bodyPr/>
                    <a:lstStyle/>
                    <a:p>
                      <a:pPr marR="71755" algn="l">
                        <a:lnSpc>
                          <a:spcPts val="1200"/>
                        </a:lnSpc>
                        <a:spcBef>
                          <a:spcPts val="200"/>
                        </a:spcBef>
                        <a:spcAft>
                          <a:spcPts val="400"/>
                        </a:spcAft>
                      </a:pPr>
                      <a:r>
                        <a:rPr lang="en-US" sz="1000" b="0" baseline="0" dirty="0">
                          <a:solidFill>
                            <a:schemeClr val="tx1"/>
                          </a:solidFill>
                          <a:effectLst/>
                          <a:latin typeface="Franklin Gothic Book" pitchFamily="34" charset="0"/>
                          <a:ea typeface="Calibri"/>
                          <a:cs typeface="Times New Roman"/>
                        </a:rPr>
                        <a:t>The Blue Planet organization is adding use case-based software solutions called Quick Starts on top of MDSO to make deployments more straightforward and make business cases easier to fund. For example, Blue Planet has productized the following automation solutions: wavelength service lifecycle management, MEF-compliant Ethernet services, L3 VPN services, virtualized managed services (such as making MPLS services available through a customer portal), bandwidth on demand for Ethernet or OTN services through a customer portal, multi-cloud service connection, uCPE device configuration, optical and packet data center interconnect, multi-layer (L0-L3) network optimization and SD-WAN orchestration (underlay/overlay provisioning). </a:t>
                      </a:r>
                      <a:endParaRPr lang="en-GB" sz="1000" b="0" baseline="0" dirty="0">
                        <a:solidFill>
                          <a:schemeClr val="tx1"/>
                        </a:solidFill>
                        <a:effectLst/>
                        <a:latin typeface="Franklin Gothic Book" pitchFamily="34" charset="0"/>
                        <a:ea typeface="Calibri"/>
                        <a:cs typeface="Times New Roman"/>
                      </a:endParaRPr>
                    </a:p>
                  </a:txBody>
                  <a:tcPr marL="72000" marR="72000" marT="72000" marB="72000">
                    <a:solidFill>
                      <a:srgbClr val="E9EBE8"/>
                    </a:solidFill>
                  </a:tcPr>
                </a:tc>
                <a:extLst>
                  <a:ext uri="{0D108BD9-81ED-4DB2-BD59-A6C34878D82A}">
                    <a16:rowId xmlns:a16="http://schemas.microsoft.com/office/drawing/2014/main" val="2919944864"/>
                  </a:ext>
                </a:extLst>
              </a:tr>
              <a:tr h="341568">
                <a:tc>
                  <a:txBody>
                    <a:bodyPr/>
                    <a:lstStyle/>
                    <a:p>
                      <a:pPr marR="71755">
                        <a:lnSpc>
                          <a:spcPts val="1200"/>
                        </a:lnSpc>
                        <a:spcBef>
                          <a:spcPts val="200"/>
                        </a:spcBef>
                        <a:spcAft>
                          <a:spcPts val="200"/>
                        </a:spcAft>
                      </a:pPr>
                      <a:r>
                        <a:rPr lang="en-GB" sz="1000" dirty="0">
                          <a:effectLst/>
                          <a:latin typeface="Franklin Gothic Book" pitchFamily="34" charset="0"/>
                          <a:ea typeface="Calibri"/>
                          <a:cs typeface="Times New Roman"/>
                        </a:rPr>
                        <a:t>OneControl</a:t>
                      </a:r>
                    </a:p>
                  </a:txBody>
                  <a:tcPr marL="72000" marR="72000" marT="72000" marB="72000">
                    <a:solidFill>
                      <a:srgbClr val="E9EBE8"/>
                    </a:solidFill>
                  </a:tcPr>
                </a:tc>
                <a:tc>
                  <a:txBody>
                    <a:bodyPr/>
                    <a:lstStyle/>
                    <a:p>
                      <a:pPr marR="71755" algn="l">
                        <a:lnSpc>
                          <a:spcPts val="1200"/>
                        </a:lnSpc>
                        <a:spcBef>
                          <a:spcPts val="200"/>
                        </a:spcBef>
                        <a:spcAft>
                          <a:spcPts val="200"/>
                        </a:spcAft>
                      </a:pPr>
                      <a:r>
                        <a:rPr lang="en-GB" sz="1000" dirty="0">
                          <a:effectLst/>
                          <a:latin typeface="Franklin Gothic Book" pitchFamily="34" charset="0"/>
                          <a:ea typeface="Calibri"/>
                          <a:cs typeface="Times New Roman"/>
                        </a:rPr>
                        <a:t>NAO, EMS/NMS</a:t>
                      </a:r>
                    </a:p>
                  </a:txBody>
                  <a:tcPr marL="72000" marR="72000" marT="72000" marB="72000">
                    <a:solidFill>
                      <a:srgbClr val="E9EBE8"/>
                    </a:solidFill>
                  </a:tcPr>
                </a:tc>
                <a:tc>
                  <a:txBody>
                    <a:bodyPr/>
                    <a:lstStyle/>
                    <a:p>
                      <a:pPr marR="71755" algn="l">
                        <a:lnSpc>
                          <a:spcPts val="1200"/>
                        </a:lnSpc>
                        <a:spcBef>
                          <a:spcPts val="200"/>
                        </a:spcBef>
                        <a:spcAft>
                          <a:spcPts val="400"/>
                        </a:spcAft>
                      </a:pPr>
                      <a:r>
                        <a:rPr lang="en-GB" sz="1000" b="0" dirty="0">
                          <a:solidFill>
                            <a:schemeClr val="tx1"/>
                          </a:solidFill>
                          <a:effectLst/>
                          <a:latin typeface="Franklin Gothic Book" pitchFamily="34" charset="0"/>
                          <a:ea typeface="Calibri"/>
                          <a:cs typeface="Times New Roman"/>
                        </a:rPr>
                        <a:t>Classic EMS/NMS for Ciena’s packet and optical products. OneControl, along with MCP,</a:t>
                      </a:r>
                      <a:r>
                        <a:rPr lang="en-GB" sz="1000" b="0" baseline="0" dirty="0">
                          <a:solidFill>
                            <a:schemeClr val="tx1"/>
                          </a:solidFill>
                          <a:effectLst/>
                          <a:latin typeface="Franklin Gothic Book" pitchFamily="34" charset="0"/>
                          <a:ea typeface="Calibri"/>
                          <a:cs typeface="Times New Roman"/>
                        </a:rPr>
                        <a:t> generated the bulk of Ciena’s software product and product-related services revenue in 2018.</a:t>
                      </a:r>
                    </a:p>
                    <a:p>
                      <a:pPr marR="71755" algn="l">
                        <a:lnSpc>
                          <a:spcPts val="1200"/>
                        </a:lnSpc>
                        <a:spcBef>
                          <a:spcPts val="200"/>
                        </a:spcBef>
                        <a:spcAft>
                          <a:spcPts val="400"/>
                        </a:spcAft>
                      </a:pPr>
                      <a:r>
                        <a:rPr lang="en-GB" sz="1000" b="0" baseline="0" dirty="0">
                          <a:solidFill>
                            <a:schemeClr val="tx1"/>
                          </a:solidFill>
                          <a:effectLst/>
                          <a:latin typeface="Franklin Gothic Book" pitchFamily="34" charset="0"/>
                          <a:ea typeface="Calibri"/>
                          <a:cs typeface="Times New Roman"/>
                        </a:rPr>
                        <a:t>OneControl includes standard EMS/NMS functions such as network inventory, network element configuration backup, network element software delivery and security administration, plus service-level management tools for wavelength, OTN and packet services provisioning and troubleshooting. Ciena has additional EMS/NMS software for its older packet-optical products and for the Z-series transport products that it acquired from Cyan.</a:t>
                      </a:r>
                    </a:p>
                  </a:txBody>
                  <a:tcPr marL="72000" marR="72000" marT="72000" marB="72000">
                    <a:solidFill>
                      <a:srgbClr val="E9EB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1033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ADBE8-FF95-4046-990D-699C54E241EF}"/>
              </a:ext>
            </a:extLst>
          </p:cNvPr>
          <p:cNvSpPr>
            <a:spLocks noGrp="1"/>
          </p:cNvSpPr>
          <p:nvPr>
            <p:ph type="body" sz="quarter" idx="16"/>
          </p:nvPr>
        </p:nvSpPr>
        <p:spPr/>
        <p:txBody>
          <a:bodyPr/>
          <a:lstStyle/>
          <a:p>
            <a:r>
              <a:rPr lang="en-GB" dirty="0"/>
              <a:t>Figure 11: Blue Planet’s non-NAO software products and Blue Planet professional services</a:t>
            </a:r>
          </a:p>
        </p:txBody>
      </p:sp>
      <p:sp>
        <p:nvSpPr>
          <p:cNvPr id="4" name="Slide Number Placeholder 3">
            <a:extLst>
              <a:ext uri="{FF2B5EF4-FFF2-40B4-BE49-F238E27FC236}">
                <a16:creationId xmlns:a16="http://schemas.microsoft.com/office/drawing/2014/main" id="{E983ABD7-4414-4783-AC99-15A4400EFCCB}"/>
              </a:ext>
            </a:extLst>
          </p:cNvPr>
          <p:cNvSpPr>
            <a:spLocks noGrp="1"/>
          </p:cNvSpPr>
          <p:nvPr>
            <p:ph type="sldNum" sz="quarter" idx="4"/>
          </p:nvPr>
        </p:nvSpPr>
        <p:spPr/>
        <p:txBody>
          <a:bodyPr/>
          <a:lstStyle/>
          <a:p>
            <a:fld id="{E78626B2-E168-480E-BAE6-B60060C6AB83}" type="slidenum">
              <a:rPr lang="en-GB" smtClean="0"/>
              <a:pPr/>
              <a:t>12</a:t>
            </a:fld>
            <a:endParaRPr lang="en-GB" dirty="0"/>
          </a:p>
        </p:txBody>
      </p:sp>
      <p:sp>
        <p:nvSpPr>
          <p:cNvPr id="5" name="Title 4">
            <a:extLst>
              <a:ext uri="{FF2B5EF4-FFF2-40B4-BE49-F238E27FC236}">
                <a16:creationId xmlns:a16="http://schemas.microsoft.com/office/drawing/2014/main" id="{2708A773-47C2-4A87-B08F-723FF2CC8D73}"/>
              </a:ext>
            </a:extLst>
          </p:cNvPr>
          <p:cNvSpPr>
            <a:spLocks noGrp="1"/>
          </p:cNvSpPr>
          <p:nvPr>
            <p:ph type="title"/>
          </p:nvPr>
        </p:nvSpPr>
        <p:spPr/>
        <p:txBody>
          <a:bodyPr/>
          <a:lstStyle/>
          <a:p>
            <a:r>
              <a:rPr lang="en-GB" dirty="0"/>
              <a:t>Additional Blue Planet products beyond NAO</a:t>
            </a:r>
          </a:p>
        </p:txBody>
      </p:sp>
      <p:sp>
        <p:nvSpPr>
          <p:cNvPr id="6" name="Text Placeholder 5">
            <a:extLst>
              <a:ext uri="{FF2B5EF4-FFF2-40B4-BE49-F238E27FC236}">
                <a16:creationId xmlns:a16="http://schemas.microsoft.com/office/drawing/2014/main" id="{6A6FEEEF-37C7-44E4-B40E-D49932904E13}"/>
              </a:ext>
            </a:extLst>
          </p:cNvPr>
          <p:cNvSpPr>
            <a:spLocks noGrp="1"/>
          </p:cNvSpPr>
          <p:nvPr>
            <p:ph type="body" sz="quarter" idx="19"/>
          </p:nvPr>
        </p:nvSpPr>
        <p:spPr/>
        <p:txBody>
          <a:bodyPr/>
          <a:lstStyle/>
          <a:p>
            <a:r>
              <a:rPr lang="en-US" baseline="30000" dirty="0"/>
              <a:t>1 </a:t>
            </a:r>
            <a:r>
              <a:rPr lang="en-US" dirty="0"/>
              <a:t>Analysys Mason places professional services in the software segment with which they are associated.</a:t>
            </a:r>
            <a:endParaRPr lang="en-GB" dirty="0"/>
          </a:p>
        </p:txBody>
      </p:sp>
      <p:graphicFrame>
        <p:nvGraphicFramePr>
          <p:cNvPr id="7" name="Table Placeholder 7">
            <a:extLst>
              <a:ext uri="{FF2B5EF4-FFF2-40B4-BE49-F238E27FC236}">
                <a16:creationId xmlns:a16="http://schemas.microsoft.com/office/drawing/2014/main" id="{58F363CD-DAA7-4000-B8DD-B63C87F8C1CC}"/>
              </a:ext>
            </a:extLst>
          </p:cNvPr>
          <p:cNvGraphicFramePr>
            <a:graphicFrameLocks noGrp="1"/>
          </p:cNvGraphicFramePr>
          <p:nvPr>
            <p:ph type="tbl" sz="quarter" idx="13"/>
            <p:extLst>
              <p:ext uri="{D42A27DB-BD31-4B8C-83A1-F6EECF244321}">
                <p14:modId xmlns:p14="http://schemas.microsoft.com/office/powerpoint/2010/main" val="1123275002"/>
              </p:ext>
            </p:extLst>
          </p:nvPr>
        </p:nvGraphicFramePr>
        <p:xfrm>
          <a:off x="452438" y="1673225"/>
          <a:ext cx="8985250" cy="3624000"/>
        </p:xfrm>
        <a:graphic>
          <a:graphicData uri="http://schemas.openxmlformats.org/drawingml/2006/table">
            <a:tbl>
              <a:tblPr firstRow="1" bandRow="1">
                <a:tableStyleId>{00A15C55-8517-42AA-B614-E9B94910E393}</a:tableStyleId>
              </a:tblPr>
              <a:tblGrid>
                <a:gridCol w="1053244">
                  <a:extLst>
                    <a:ext uri="{9D8B030D-6E8A-4147-A177-3AD203B41FA5}">
                      <a16:colId xmlns:a16="http://schemas.microsoft.com/office/drawing/2014/main" val="20000"/>
                    </a:ext>
                  </a:extLst>
                </a:gridCol>
                <a:gridCol w="1162224">
                  <a:extLst>
                    <a:ext uri="{9D8B030D-6E8A-4147-A177-3AD203B41FA5}">
                      <a16:colId xmlns:a16="http://schemas.microsoft.com/office/drawing/2014/main" val="20001"/>
                    </a:ext>
                  </a:extLst>
                </a:gridCol>
                <a:gridCol w="6769782">
                  <a:extLst>
                    <a:ext uri="{9D8B030D-6E8A-4147-A177-3AD203B41FA5}">
                      <a16:colId xmlns:a16="http://schemas.microsoft.com/office/drawing/2014/main" val="20002"/>
                    </a:ext>
                  </a:extLst>
                </a:gridCol>
              </a:tblGrid>
              <a:tr h="302986">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Product</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Analysys Mason segment</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Description</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extLst>
                  <a:ext uri="{0D108BD9-81ED-4DB2-BD59-A6C34878D82A}">
                    <a16:rowId xmlns:a16="http://schemas.microsoft.com/office/drawing/2014/main" val="10000"/>
                  </a:ext>
                </a:extLst>
              </a:tr>
              <a:tr h="341568">
                <a:tc>
                  <a:txBody>
                    <a:bodyPr/>
                    <a:lstStyle/>
                    <a:p>
                      <a:pPr marR="71755">
                        <a:lnSpc>
                          <a:spcPts val="1200"/>
                        </a:lnSpc>
                        <a:spcBef>
                          <a:spcPts val="200"/>
                        </a:spcBef>
                        <a:spcAft>
                          <a:spcPts val="200"/>
                        </a:spcAft>
                      </a:pPr>
                      <a:r>
                        <a:rPr lang="en-GB" sz="1000" dirty="0">
                          <a:solidFill>
                            <a:schemeClr val="tx1"/>
                          </a:solidFill>
                          <a:effectLst/>
                          <a:latin typeface="Franklin Gothic Book" pitchFamily="34" charset="0"/>
                          <a:ea typeface="Calibri"/>
                          <a:cs typeface="Times New Roman"/>
                        </a:rPr>
                        <a:t>BP Analytics</a:t>
                      </a:r>
                    </a:p>
                  </a:txBody>
                  <a:tcPr marL="72000" marR="72000" marT="72000" marB="72000">
                    <a:solidFill>
                      <a:srgbClr val="E9EBE8"/>
                    </a:solidFill>
                  </a:tcPr>
                </a:tc>
                <a:tc>
                  <a:txBody>
                    <a:bodyPr/>
                    <a:lstStyle/>
                    <a:p>
                      <a:pPr marL="0" marR="71755" indent="0" algn="l" defTabSz="914400" rtl="0" eaLnBrk="1" fontAlgn="auto" latinLnBrk="0" hangingPunct="1">
                        <a:lnSpc>
                          <a:spcPts val="1200"/>
                        </a:lnSpc>
                        <a:spcBef>
                          <a:spcPts val="200"/>
                        </a:spcBef>
                        <a:spcAft>
                          <a:spcPts val="200"/>
                        </a:spcAft>
                        <a:buClrTx/>
                        <a:buSzTx/>
                        <a:buFontTx/>
                        <a:buNone/>
                        <a:tabLst/>
                        <a:defRPr/>
                      </a:pPr>
                      <a:r>
                        <a:rPr lang="en-GB" sz="1000" b="0" kern="1200" dirty="0">
                          <a:solidFill>
                            <a:schemeClr val="tx1"/>
                          </a:solidFill>
                          <a:latin typeface="Franklin Gothic Book" pitchFamily="34" charset="0"/>
                          <a:ea typeface="+mn-ea"/>
                          <a:cs typeface="+mn-cs"/>
                        </a:rPr>
                        <a:t>Automated Assurance, Performance Monitoring</a:t>
                      </a:r>
                      <a:endParaRPr lang="en-US" sz="1000" b="0" kern="1200" dirty="0">
                        <a:solidFill>
                          <a:schemeClr val="tx1"/>
                        </a:solidFill>
                        <a:latin typeface="Franklin Gothic Book" pitchFamily="34" charset="0"/>
                        <a:ea typeface="+mn-ea"/>
                        <a:cs typeface="+mn-cs"/>
                      </a:endParaRPr>
                    </a:p>
                  </a:txBody>
                  <a:tcPr marL="72000" marR="72000" marT="72000" marB="72000">
                    <a:solidFill>
                      <a:srgbClr val="E9EBE8"/>
                    </a:solidFill>
                  </a:tcPr>
                </a:tc>
                <a:tc>
                  <a:txBody>
                    <a:bodyPr/>
                    <a:lstStyle/>
                    <a:p>
                      <a:pPr marR="71755" algn="l">
                        <a:lnSpc>
                          <a:spcPts val="1200"/>
                        </a:lnSpc>
                        <a:spcBef>
                          <a:spcPts val="200"/>
                        </a:spcBef>
                        <a:spcAft>
                          <a:spcPts val="400"/>
                        </a:spcAft>
                      </a:pPr>
                      <a:r>
                        <a:rPr lang="en-GB" sz="1000" b="0" dirty="0">
                          <a:solidFill>
                            <a:schemeClr val="tx1"/>
                          </a:solidFill>
                          <a:effectLst/>
                          <a:latin typeface="Franklin Gothic Book" pitchFamily="34" charset="0"/>
                          <a:ea typeface="Calibri"/>
                          <a:cs typeface="Times New Roman"/>
                        </a:rPr>
                        <a:t>BP Analytics is a key element of the Blue Planet portfolio. Its core function is to use big data analytics and AI/ML to enable closed-loop automation to create a self-optimizing ‘Adaptive Network’. BPA enables AI-powered analytics applications that support multiple network layers, domains and vendor equipment to facilitate data collection and provide actionable network insights. One such application is Network Health Predictor, which is a multi-vendor, multi-layer predictive maintenance application with closed-loop automation capabilities. It uses many ML capabilities such as neural networks for the supervised and reinforced learning of patterns to detect anomalies, such as degrading optical performance, and to predict and pre-empt known network failure-types before the failures occur.</a:t>
                      </a:r>
                    </a:p>
                  </a:txBody>
                  <a:tcPr marL="72000" marR="72000" marT="72000" marB="72000">
                    <a:solidFill>
                      <a:srgbClr val="E9EBE8"/>
                    </a:solidFill>
                  </a:tcPr>
                </a:tc>
                <a:extLst>
                  <a:ext uri="{0D108BD9-81ED-4DB2-BD59-A6C34878D82A}">
                    <a16:rowId xmlns:a16="http://schemas.microsoft.com/office/drawing/2014/main" val="10002"/>
                  </a:ext>
                </a:extLst>
              </a:tr>
              <a:tr h="341568">
                <a:tc>
                  <a:txBody>
                    <a:bodyPr/>
                    <a:lstStyle/>
                    <a:p>
                      <a:pPr marR="71755">
                        <a:lnSpc>
                          <a:spcPts val="1200"/>
                        </a:lnSpc>
                        <a:spcBef>
                          <a:spcPts val="200"/>
                        </a:spcBef>
                        <a:spcAft>
                          <a:spcPts val="200"/>
                        </a:spcAft>
                      </a:pPr>
                      <a:r>
                        <a:rPr lang="en-GB" sz="1000" dirty="0">
                          <a:solidFill>
                            <a:schemeClr val="tx1"/>
                          </a:solidFill>
                          <a:effectLst/>
                          <a:latin typeface="Franklin Gothic Book" pitchFamily="34" charset="0"/>
                          <a:ea typeface="Calibri"/>
                          <a:cs typeface="Times New Roman"/>
                        </a:rPr>
                        <a:t>BP Inventory</a:t>
                      </a:r>
                    </a:p>
                  </a:txBody>
                  <a:tcPr marL="72000" marR="72000" marT="72000" marB="72000">
                    <a:solidFill>
                      <a:srgbClr val="E9EBE8"/>
                    </a:solidFill>
                  </a:tcPr>
                </a:tc>
                <a:tc>
                  <a:txBody>
                    <a:bodyPr/>
                    <a:lstStyle/>
                    <a:p>
                      <a:pPr marL="0" marR="71755" indent="0" algn="l" defTabSz="914400" rtl="0" eaLnBrk="1" fontAlgn="auto" latinLnBrk="0" hangingPunct="1">
                        <a:lnSpc>
                          <a:spcPts val="1200"/>
                        </a:lnSpc>
                        <a:spcBef>
                          <a:spcPts val="200"/>
                        </a:spcBef>
                        <a:spcAft>
                          <a:spcPts val="200"/>
                        </a:spcAft>
                        <a:buClrTx/>
                        <a:buSzTx/>
                        <a:buFontTx/>
                        <a:buNone/>
                        <a:tabLst/>
                        <a:defRPr/>
                      </a:pPr>
                      <a:r>
                        <a:rPr lang="en-GB" sz="1000" b="0" kern="1200" dirty="0">
                          <a:solidFill>
                            <a:schemeClr val="tx1"/>
                          </a:solidFill>
                          <a:latin typeface="Franklin Gothic Book" pitchFamily="34" charset="0"/>
                          <a:ea typeface="+mn-ea"/>
                          <a:cs typeface="+mn-cs"/>
                        </a:rPr>
                        <a:t>Service Design and Orchestration (SDO),</a:t>
                      </a:r>
                      <a:r>
                        <a:rPr lang="en-GB" sz="1000" b="0" kern="1200" baseline="0" dirty="0">
                          <a:solidFill>
                            <a:schemeClr val="tx1"/>
                          </a:solidFill>
                          <a:latin typeface="Franklin Gothic Book" pitchFamily="34" charset="0"/>
                          <a:ea typeface="+mn-ea"/>
                          <a:cs typeface="+mn-cs"/>
                        </a:rPr>
                        <a:t> Inventory Management</a:t>
                      </a:r>
                      <a:endParaRPr lang="en-US" sz="1000" b="0" kern="1200" dirty="0">
                        <a:solidFill>
                          <a:schemeClr val="tx1"/>
                        </a:solidFill>
                        <a:latin typeface="Franklin Gothic Book" pitchFamily="34" charset="0"/>
                        <a:ea typeface="+mn-ea"/>
                        <a:cs typeface="+mn-cs"/>
                      </a:endParaRPr>
                    </a:p>
                  </a:txBody>
                  <a:tcPr marL="72000" marR="72000" marT="72000" marB="72000">
                    <a:solidFill>
                      <a:srgbClr val="E9EBE8"/>
                    </a:solidFill>
                  </a:tcPr>
                </a:tc>
                <a:tc>
                  <a:txBody>
                    <a:bodyPr/>
                    <a:lstStyle/>
                    <a:p>
                      <a:pPr marR="71755" algn="l">
                        <a:lnSpc>
                          <a:spcPts val="1200"/>
                        </a:lnSpc>
                        <a:spcBef>
                          <a:spcPts val="200"/>
                        </a:spcBef>
                        <a:spcAft>
                          <a:spcPts val="400"/>
                        </a:spcAft>
                      </a:pPr>
                      <a:r>
                        <a:rPr lang="en-US" sz="1000" b="0" baseline="0" dirty="0">
                          <a:solidFill>
                            <a:schemeClr val="tx1"/>
                          </a:solidFill>
                          <a:effectLst/>
                          <a:latin typeface="Franklin Gothic Book" pitchFamily="34" charset="0"/>
                          <a:ea typeface="Calibri"/>
                          <a:cs typeface="Times New Roman"/>
                        </a:rPr>
                        <a:t>BP Inventory, which came to Ciena through the DonRiver acquisition, comprises four capabilities. </a:t>
                      </a:r>
                      <a:r>
                        <a:rPr lang="en-US" sz="1000" b="0" i="0" baseline="0" dirty="0">
                          <a:solidFill>
                            <a:schemeClr val="tx1"/>
                          </a:solidFill>
                          <a:effectLst/>
                          <a:latin typeface="Franklin Gothic Book" pitchFamily="34" charset="0"/>
                          <a:ea typeface="Calibri"/>
                          <a:cs typeface="Times New Roman"/>
                        </a:rPr>
                        <a:t>Multi-Domain Federation</a:t>
                      </a:r>
                      <a:r>
                        <a:rPr lang="en-US" sz="1000" b="0" baseline="0" dirty="0">
                          <a:solidFill>
                            <a:schemeClr val="tx1"/>
                          </a:solidFill>
                          <a:effectLst/>
                          <a:latin typeface="Franklin Gothic Book" pitchFamily="34" charset="0"/>
                          <a:ea typeface="Calibri"/>
                          <a:cs typeface="Times New Roman"/>
                        </a:rPr>
                        <a:t>, BPI’s main commercially-active component, creates an abstraction layer that unifies and federates multiple inventory systems across multiple domains, giving CSPs the benefit of a modern inventory system without having to ‘rip and replace’ existing systems. Dynamic Inventory is a modern multi-layer network inventory system that provides dynamic updates and a real-time view of network inventory. Network Planning tracks adds/changes/deletes of L0 to L3 network inventory for reporting, trending and forecasting. Finally, Unified Assurance federates and provides visualization of assurance system data to ensure its integrity and expedite fault resolution. </a:t>
                      </a:r>
                      <a:endParaRPr lang="en-GB" sz="1000" b="0" baseline="0" dirty="0">
                        <a:solidFill>
                          <a:schemeClr val="tx1"/>
                        </a:solidFill>
                        <a:effectLst/>
                        <a:latin typeface="Franklin Gothic Book" pitchFamily="34" charset="0"/>
                        <a:ea typeface="Calibri"/>
                        <a:cs typeface="Times New Roman"/>
                      </a:endParaRPr>
                    </a:p>
                  </a:txBody>
                  <a:tcPr marL="72000" marR="72000" marT="72000" marB="72000">
                    <a:solidFill>
                      <a:srgbClr val="E9EBE8"/>
                    </a:solidFill>
                  </a:tcPr>
                </a:tc>
                <a:extLst>
                  <a:ext uri="{0D108BD9-81ED-4DB2-BD59-A6C34878D82A}">
                    <a16:rowId xmlns:a16="http://schemas.microsoft.com/office/drawing/2014/main" val="10003"/>
                  </a:ext>
                </a:extLst>
              </a:tr>
              <a:tr h="341568">
                <a:tc>
                  <a:txBody>
                    <a:bodyPr/>
                    <a:lstStyle/>
                    <a:p>
                      <a:pPr marR="71755">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BP professional services</a:t>
                      </a:r>
                      <a:endParaRPr lang="en-GB" sz="1000" dirty="0">
                        <a:solidFill>
                          <a:schemeClr val="tx1"/>
                        </a:solidFill>
                        <a:effectLst/>
                        <a:latin typeface="Franklin Gothic Book" pitchFamily="34" charset="0"/>
                        <a:ea typeface="Calibri"/>
                        <a:cs typeface="Times New Roman"/>
                      </a:endParaRPr>
                    </a:p>
                  </a:txBody>
                  <a:tcPr marL="72000" marR="72000" marT="72000" marB="72000">
                    <a:solidFill>
                      <a:srgbClr val="E9EBE8"/>
                    </a:solidFill>
                  </a:tcPr>
                </a:tc>
                <a:tc>
                  <a:txBody>
                    <a:bodyPr/>
                    <a:lstStyle/>
                    <a:p>
                      <a:pPr marL="0" marR="71755" indent="0" algn="l" defTabSz="914400" rtl="0" eaLnBrk="1" fontAlgn="auto" latinLnBrk="0" hangingPunct="1">
                        <a:lnSpc>
                          <a:spcPts val="1200"/>
                        </a:lnSpc>
                        <a:spcBef>
                          <a:spcPts val="200"/>
                        </a:spcBef>
                        <a:spcAft>
                          <a:spcPts val="200"/>
                        </a:spcAft>
                        <a:buClrTx/>
                        <a:buSzTx/>
                        <a:buFontTx/>
                        <a:buNone/>
                        <a:tabLst/>
                        <a:defRPr/>
                      </a:pPr>
                      <a:r>
                        <a:rPr lang="en-US" sz="1000" b="0" kern="1200" dirty="0">
                          <a:solidFill>
                            <a:schemeClr val="tx1"/>
                          </a:solidFill>
                          <a:latin typeface="Franklin Gothic Book" pitchFamily="34" charset="0"/>
                          <a:ea typeface="+mn-ea"/>
                          <a:cs typeface="+mn-cs"/>
                        </a:rPr>
                        <a:t>Various</a:t>
                      </a:r>
                      <a:r>
                        <a:rPr lang="en-US" sz="1000" b="0" kern="1200" baseline="30000" dirty="0">
                          <a:solidFill>
                            <a:schemeClr val="tx1"/>
                          </a:solidFill>
                          <a:latin typeface="Franklin Gothic Book" pitchFamily="34" charset="0"/>
                          <a:ea typeface="+mn-ea"/>
                          <a:cs typeface="+mn-cs"/>
                        </a:rPr>
                        <a:t>1</a:t>
                      </a:r>
                    </a:p>
                  </a:txBody>
                  <a:tcPr marL="72000" marR="72000" marT="72000" marB="72000">
                    <a:solidFill>
                      <a:srgbClr val="E9EBE8"/>
                    </a:solidFill>
                  </a:tcPr>
                </a:tc>
                <a:tc>
                  <a:txBody>
                    <a:bodyPr/>
                    <a:lstStyle/>
                    <a:p>
                      <a:pPr marR="71755" algn="l">
                        <a:lnSpc>
                          <a:spcPts val="1200"/>
                        </a:lnSpc>
                        <a:spcBef>
                          <a:spcPts val="200"/>
                        </a:spcBef>
                        <a:spcAft>
                          <a:spcPts val="400"/>
                        </a:spcAft>
                      </a:pPr>
                      <a:r>
                        <a:rPr lang="en-US" sz="1000" b="0" baseline="0" dirty="0">
                          <a:solidFill>
                            <a:schemeClr val="tx1"/>
                          </a:solidFill>
                          <a:effectLst/>
                          <a:latin typeface="Franklin Gothic Book" pitchFamily="34" charset="0"/>
                          <a:ea typeface="Calibri"/>
                          <a:cs typeface="Times New Roman"/>
                        </a:rPr>
                        <a:t>Ciena is expanding its in-house professional services capabilities as it expands its software portfolio. Blue Planet Services span the network software deployment lifecycle, comprising consulting, design, build, operate and transfer services. Blue Planet also works with system integration partners as needed to fulfill customers’ operational transformation needs. See </a:t>
                      </a:r>
                      <a:r>
                        <a:rPr lang="en-US" sz="1000" b="0" baseline="0" dirty="0">
                          <a:solidFill>
                            <a:schemeClr val="tx1"/>
                          </a:solidFill>
                          <a:effectLst/>
                          <a:latin typeface="Franklin Gothic Book" pitchFamily="34" charset="0"/>
                          <a:ea typeface="Calibri"/>
                          <a:cs typeface="Times New Roman"/>
                          <a:hlinkClick r:id="rId2">
                            <a:extLst>
                              <a:ext uri="{A12FA001-AC4F-418D-AE19-62706E023703}">
                                <ahyp:hlinkClr xmlns:ahyp="http://schemas.microsoft.com/office/drawing/2018/hyperlinkcolor" val="tx"/>
                              </a:ext>
                            </a:extLst>
                          </a:hlinkClick>
                        </a:rPr>
                        <a:t>https://www.blueplanet.com/products/blue-planet-services.html</a:t>
                      </a:r>
                      <a:r>
                        <a:rPr lang="en-US" sz="1000" b="0" baseline="0" dirty="0">
                          <a:solidFill>
                            <a:schemeClr val="tx1"/>
                          </a:solidFill>
                          <a:effectLst/>
                          <a:latin typeface="Franklin Gothic Book" pitchFamily="34" charset="0"/>
                          <a:ea typeface="Calibri"/>
                          <a:cs typeface="Times New Roman"/>
                        </a:rPr>
                        <a:t> for more information.</a:t>
                      </a:r>
                      <a:endParaRPr lang="en-GB" sz="1000" b="0" baseline="0" dirty="0">
                        <a:solidFill>
                          <a:schemeClr val="tx1"/>
                        </a:solidFill>
                        <a:effectLst/>
                        <a:latin typeface="Franklin Gothic Book" pitchFamily="34" charset="0"/>
                        <a:ea typeface="Calibri"/>
                        <a:cs typeface="Times New Roman"/>
                      </a:endParaRPr>
                    </a:p>
                  </a:txBody>
                  <a:tcPr marL="72000" marR="72000" marT="72000" marB="72000">
                    <a:solidFill>
                      <a:srgbClr val="E9EBE8"/>
                    </a:solidFill>
                  </a:tcPr>
                </a:tc>
                <a:extLst>
                  <a:ext uri="{0D108BD9-81ED-4DB2-BD59-A6C34878D82A}">
                    <a16:rowId xmlns:a16="http://schemas.microsoft.com/office/drawing/2014/main" val="4209945164"/>
                  </a:ext>
                </a:extLst>
              </a:tr>
            </a:tbl>
          </a:graphicData>
        </a:graphic>
      </p:graphicFrame>
    </p:spTree>
    <p:extLst>
      <p:ext uri="{BB962C8B-B14F-4D97-AF65-F5344CB8AC3E}">
        <p14:creationId xmlns:p14="http://schemas.microsoft.com/office/powerpoint/2010/main" val="72591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7">
            <a:extLst>
              <a:ext uri="{FF2B5EF4-FFF2-40B4-BE49-F238E27FC236}">
                <a16:creationId xmlns:a16="http://schemas.microsoft.com/office/drawing/2014/main" id="{A9D54F91-FCA2-4751-AF83-17038EBB551F}"/>
              </a:ext>
            </a:extLst>
          </p:cNvPr>
          <p:cNvGraphicFramePr>
            <a:graphicFrameLocks noGrp="1"/>
          </p:cNvGraphicFramePr>
          <p:nvPr>
            <p:ph type="tbl" sz="quarter" idx="13"/>
            <p:extLst>
              <p:ext uri="{D42A27DB-BD31-4B8C-83A1-F6EECF244321}">
                <p14:modId xmlns:p14="http://schemas.microsoft.com/office/powerpoint/2010/main" val="1738052176"/>
              </p:ext>
            </p:extLst>
          </p:nvPr>
        </p:nvGraphicFramePr>
        <p:xfrm>
          <a:off x="452438" y="1673225"/>
          <a:ext cx="9001125" cy="4511386"/>
        </p:xfrm>
        <a:graphic>
          <a:graphicData uri="http://schemas.openxmlformats.org/drawingml/2006/table">
            <a:tbl>
              <a:tblPr firstRow="1" bandRow="1">
                <a:tableStyleId>{21E4AEA4-8DFA-4A89-87EB-49C32662AFE0}</a:tableStyleId>
              </a:tblPr>
              <a:tblGrid>
                <a:gridCol w="1376362">
                  <a:extLst>
                    <a:ext uri="{9D8B030D-6E8A-4147-A177-3AD203B41FA5}">
                      <a16:colId xmlns:a16="http://schemas.microsoft.com/office/drawing/2014/main" val="20000"/>
                    </a:ext>
                  </a:extLst>
                </a:gridCol>
                <a:gridCol w="715617">
                  <a:extLst>
                    <a:ext uri="{9D8B030D-6E8A-4147-A177-3AD203B41FA5}">
                      <a16:colId xmlns:a16="http://schemas.microsoft.com/office/drawing/2014/main" val="20001"/>
                    </a:ext>
                  </a:extLst>
                </a:gridCol>
                <a:gridCol w="6909146">
                  <a:extLst>
                    <a:ext uri="{9D8B030D-6E8A-4147-A177-3AD203B41FA5}">
                      <a16:colId xmlns:a16="http://schemas.microsoft.com/office/drawing/2014/main" val="20002"/>
                    </a:ext>
                  </a:extLst>
                </a:gridCol>
              </a:tblGrid>
              <a:tr h="302986">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Customer</a:t>
                      </a:r>
                      <a:endParaRPr lang="en-GB" sz="1000" b="1" i="0" dirty="0">
                        <a:effectLst/>
                        <a:latin typeface="Franklin Gothic Book" panose="020B0503020102020204" pitchFamily="34" charset="0"/>
                        <a:ea typeface="Calibri"/>
                        <a:cs typeface="Times New Roman"/>
                      </a:endParaRPr>
                    </a:p>
                  </a:txBody>
                  <a:tcPr marL="72127" marR="72127" marT="72000" marB="72000">
                    <a:solidFill>
                      <a:schemeClr val="accent2">
                        <a:lumMod val="75000"/>
                      </a:schemeClr>
                    </a:solidFill>
                  </a:tcPr>
                </a:tc>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Country</a:t>
                      </a:r>
                      <a:endParaRPr lang="en-GB" sz="1000" b="1" i="0" dirty="0">
                        <a:effectLst/>
                        <a:latin typeface="Franklin Gothic Book" panose="020B0503020102020204" pitchFamily="34" charset="0"/>
                        <a:ea typeface="Calibri"/>
                        <a:cs typeface="Times New Roman"/>
                      </a:endParaRPr>
                    </a:p>
                  </a:txBody>
                  <a:tcPr marL="72127" marR="72127" marT="72000" marB="72000">
                    <a:solidFill>
                      <a:schemeClr val="accent2">
                        <a:lumMod val="75000"/>
                      </a:schemeClr>
                    </a:solidFill>
                  </a:tcPr>
                </a:tc>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Scope</a:t>
                      </a:r>
                      <a:endParaRPr lang="en-GB" sz="1000" b="1" i="0" dirty="0">
                        <a:effectLst/>
                        <a:latin typeface="Franklin Gothic Book" panose="020B0503020102020204" pitchFamily="34" charset="0"/>
                        <a:ea typeface="Calibri"/>
                        <a:cs typeface="Times New Roman"/>
                      </a:endParaRPr>
                    </a:p>
                  </a:txBody>
                  <a:tcPr marL="72127" marR="72127" marT="72000" marB="72000">
                    <a:solidFill>
                      <a:schemeClr val="accent2">
                        <a:lumMod val="75000"/>
                      </a:schemeClr>
                    </a:solidFill>
                  </a:tcPr>
                </a:tc>
                <a:extLst>
                  <a:ext uri="{0D108BD9-81ED-4DB2-BD59-A6C34878D82A}">
                    <a16:rowId xmlns:a16="http://schemas.microsoft.com/office/drawing/2014/main" val="10000"/>
                  </a:ext>
                </a:extLst>
              </a:tr>
              <a:tr h="341568">
                <a:tc>
                  <a:txBody>
                    <a:bodyPr/>
                    <a:lstStyle/>
                    <a:p>
                      <a:pPr marR="71755">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Bharti Airtel</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L="0" algn="l" defTabSz="914400" rtl="0" eaLnBrk="1" latinLnBrk="0" hangingPunct="1"/>
                      <a:r>
                        <a:rPr lang="en-US" sz="1000" b="0" kern="1200" dirty="0">
                          <a:solidFill>
                            <a:schemeClr val="tx1"/>
                          </a:solidFill>
                          <a:latin typeface="Franklin Gothic Book" pitchFamily="34" charset="0"/>
                          <a:ea typeface="+mn-ea"/>
                          <a:cs typeface="+mn-cs"/>
                        </a:rPr>
                        <a:t>India</a:t>
                      </a:r>
                    </a:p>
                  </a:txBody>
                  <a:tcPr marL="72127" marR="72127" marT="72000" marB="72000">
                    <a:solidFill>
                      <a:srgbClr val="E7E9F2"/>
                    </a:solidFill>
                  </a:tcPr>
                </a:tc>
                <a:tc>
                  <a:txBody>
                    <a:bodyPr/>
                    <a:lstStyle/>
                    <a:p>
                      <a:pPr>
                        <a:spcAft>
                          <a:spcPts val="400"/>
                        </a:spcAft>
                      </a:pPr>
                      <a:r>
                        <a:rPr lang="en-GB" sz="1000" dirty="0">
                          <a:solidFill>
                            <a:schemeClr val="tx1"/>
                          </a:solidFill>
                          <a:latin typeface="Franklin Gothic Book" pitchFamily="34" charset="0"/>
                        </a:rPr>
                        <a:t>Ciena announced in February 2019 that Airtel would be using its 6500 packet-optical platform controlled by its MCP domain controller and Liquid Spectrum analytics to build “one of the world’s largest photonic control plane networks” in India.</a:t>
                      </a:r>
                    </a:p>
                  </a:txBody>
                  <a:tcPr marL="72127" marR="72127" marT="72000" marB="72000">
                    <a:solidFill>
                      <a:srgbClr val="E7E9F2"/>
                    </a:solidFill>
                  </a:tcPr>
                </a:tc>
                <a:extLst>
                  <a:ext uri="{0D108BD9-81ED-4DB2-BD59-A6C34878D82A}">
                    <a16:rowId xmlns:a16="http://schemas.microsoft.com/office/drawing/2014/main" val="1712878781"/>
                  </a:ext>
                </a:extLst>
              </a:tr>
              <a:tr h="341568">
                <a:tc>
                  <a:txBody>
                    <a:bodyPr/>
                    <a:lstStyle/>
                    <a:p>
                      <a:pPr marR="71755">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BT</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L="0" algn="l" defTabSz="914400" rtl="0" eaLnBrk="1" latinLnBrk="0" hangingPunct="1"/>
                      <a:r>
                        <a:rPr lang="en-US" sz="1000" b="0" kern="1200" dirty="0">
                          <a:solidFill>
                            <a:schemeClr val="tx1"/>
                          </a:solidFill>
                          <a:latin typeface="Franklin Gothic Book" pitchFamily="34" charset="0"/>
                          <a:ea typeface="+mn-ea"/>
                          <a:cs typeface="+mn-cs"/>
                        </a:rPr>
                        <a:t>UK</a:t>
                      </a:r>
                    </a:p>
                  </a:txBody>
                  <a:tcPr marL="72127" marR="72127" marT="72000" marB="72000">
                    <a:solidFill>
                      <a:srgbClr val="E7E9F2"/>
                    </a:solidFill>
                  </a:tcPr>
                </a:tc>
                <a:tc>
                  <a:txBody>
                    <a:bodyPr/>
                    <a:lstStyle/>
                    <a:p>
                      <a:pPr>
                        <a:spcAft>
                          <a:spcPts val="400"/>
                        </a:spcAft>
                      </a:pPr>
                      <a:r>
                        <a:rPr lang="en-GB" sz="1000" dirty="0">
                          <a:solidFill>
                            <a:schemeClr val="tx1"/>
                          </a:solidFill>
                          <a:latin typeface="Franklin Gothic Book" pitchFamily="34" charset="0"/>
                        </a:rPr>
                        <a:t>In February 2019, Ciena also announced that BT would be using MCP to automate the deployment of its Waveserver data center interconnect (DCI) product. Waveserver will be used to interconnect BT’s DCs and Internet peering nodes.</a:t>
                      </a:r>
                    </a:p>
                  </a:txBody>
                  <a:tcPr marL="72127" marR="72127" marT="72000" marB="72000">
                    <a:solidFill>
                      <a:srgbClr val="E7E9F2"/>
                    </a:solidFill>
                  </a:tcPr>
                </a:tc>
                <a:extLst>
                  <a:ext uri="{0D108BD9-81ED-4DB2-BD59-A6C34878D82A}">
                    <a16:rowId xmlns:a16="http://schemas.microsoft.com/office/drawing/2014/main" val="447613120"/>
                  </a:ext>
                </a:extLst>
              </a:tr>
              <a:tr h="341568">
                <a:tc>
                  <a:txBody>
                    <a:bodyPr/>
                    <a:lstStyle/>
                    <a:p>
                      <a:pPr marR="71755">
                        <a:lnSpc>
                          <a:spcPts val="1200"/>
                        </a:lnSpc>
                        <a:spcBef>
                          <a:spcPts val="200"/>
                        </a:spcBef>
                        <a:spcAft>
                          <a:spcPts val="200"/>
                        </a:spcAft>
                      </a:pPr>
                      <a:r>
                        <a:rPr lang="en-GB" sz="1000" dirty="0">
                          <a:effectLst/>
                          <a:latin typeface="Franklin Gothic Book" pitchFamily="34" charset="0"/>
                          <a:ea typeface="Calibri"/>
                          <a:cs typeface="Times New Roman"/>
                        </a:rPr>
                        <a:t>CenturyLink</a:t>
                      </a:r>
                    </a:p>
                  </a:txBody>
                  <a:tcPr marL="72127" marR="72127" marT="72000" marB="72000">
                    <a:solidFill>
                      <a:srgbClr val="E7E9F2"/>
                    </a:solidFill>
                  </a:tcPr>
                </a:tc>
                <a:tc>
                  <a:txBody>
                    <a:bodyPr/>
                    <a:lstStyle/>
                    <a:p>
                      <a:pPr marL="0" algn="l" defTabSz="914400" rtl="0" eaLnBrk="1" latinLnBrk="0" hangingPunct="1"/>
                      <a:r>
                        <a:rPr lang="en-GB" sz="1000" b="0" kern="1200" dirty="0">
                          <a:solidFill>
                            <a:schemeClr val="tx1"/>
                          </a:solidFill>
                          <a:latin typeface="Franklin Gothic Book" pitchFamily="34" charset="0"/>
                          <a:ea typeface="+mn-ea"/>
                          <a:cs typeface="+mn-cs"/>
                        </a:rPr>
                        <a:t>USA</a:t>
                      </a:r>
                      <a:endParaRPr lang="en-US" sz="1000" b="0" kern="1200" dirty="0">
                        <a:solidFill>
                          <a:schemeClr val="tx1"/>
                        </a:solidFill>
                        <a:latin typeface="Franklin Gothic Book" pitchFamily="34" charset="0"/>
                        <a:ea typeface="+mn-ea"/>
                        <a:cs typeface="+mn-cs"/>
                      </a:endParaRPr>
                    </a:p>
                  </a:txBody>
                  <a:tcPr marL="72127" marR="72127" marT="72000" marB="72000">
                    <a:solidFill>
                      <a:srgbClr val="E7E9F2"/>
                    </a:solidFill>
                  </a:tcPr>
                </a:tc>
                <a:tc>
                  <a:txBody>
                    <a:bodyPr/>
                    <a:lstStyle/>
                    <a:p>
                      <a:pPr>
                        <a:spcAft>
                          <a:spcPts val="400"/>
                        </a:spcAft>
                      </a:pPr>
                      <a:r>
                        <a:rPr lang="en-GB" sz="1000" dirty="0">
                          <a:solidFill>
                            <a:schemeClr val="tx1"/>
                          </a:solidFill>
                          <a:latin typeface="Franklin Gothic Book" pitchFamily="34" charset="0"/>
                        </a:rPr>
                        <a:t>CenturyLink deployed MDSO as a CD-NO and NFVO within its Programmable Services Backbone to orchestrate and automate the delivery of L2 services in its multi-vendor Ethernet network as well as orchestrate on-demand NFV-based services to SMB end customers worldwide.</a:t>
                      </a:r>
                    </a:p>
                  </a:txBody>
                  <a:tcPr marL="72127" marR="72127" marT="72000" marB="72000">
                    <a:solidFill>
                      <a:srgbClr val="E7E9F2"/>
                    </a:solidFill>
                  </a:tcPr>
                </a:tc>
                <a:extLst>
                  <a:ext uri="{0D108BD9-81ED-4DB2-BD59-A6C34878D82A}">
                    <a16:rowId xmlns:a16="http://schemas.microsoft.com/office/drawing/2014/main" val="10001"/>
                  </a:ext>
                </a:extLst>
              </a:tr>
              <a:tr h="341568">
                <a:tc>
                  <a:txBody>
                    <a:bodyPr/>
                    <a:lstStyle/>
                    <a:p>
                      <a:pPr marR="71755">
                        <a:lnSpc>
                          <a:spcPts val="1200"/>
                        </a:lnSpc>
                        <a:spcBef>
                          <a:spcPts val="200"/>
                        </a:spcBef>
                        <a:spcAft>
                          <a:spcPts val="200"/>
                        </a:spcAft>
                      </a:pPr>
                      <a:r>
                        <a:rPr lang="en-GB" sz="1000" dirty="0">
                          <a:solidFill>
                            <a:schemeClr val="tx1"/>
                          </a:solidFill>
                          <a:effectLst/>
                          <a:latin typeface="Franklin Gothic Book" pitchFamily="34" charset="0"/>
                          <a:ea typeface="Calibri"/>
                          <a:cs typeface="Times New Roman"/>
                        </a:rPr>
                        <a:t>Colt</a:t>
                      </a:r>
                    </a:p>
                  </a:txBody>
                  <a:tcPr marL="72127" marR="72127" marT="72000" marB="72000">
                    <a:solidFill>
                      <a:srgbClr val="E7E9F2"/>
                    </a:solidFill>
                  </a:tcPr>
                </a:tc>
                <a:tc>
                  <a:txBody>
                    <a:bodyPr/>
                    <a:lstStyle/>
                    <a:p>
                      <a:r>
                        <a:rPr lang="en-GB" sz="1000" b="0" dirty="0">
                          <a:solidFill>
                            <a:schemeClr val="tx1"/>
                          </a:solidFill>
                          <a:latin typeface="Franklin Gothic Book" pitchFamily="34" charset="0"/>
                        </a:rPr>
                        <a:t>Europe</a:t>
                      </a:r>
                      <a:endParaRPr lang="en-US" sz="1000" b="0" dirty="0">
                        <a:solidFill>
                          <a:schemeClr val="tx1"/>
                        </a:solidFill>
                        <a:latin typeface="Franklin Gothic Book" pitchFamily="34" charset="0"/>
                      </a:endParaRPr>
                    </a:p>
                  </a:txBody>
                  <a:tcPr marL="72127" marR="72127" marT="72000" marB="72000">
                    <a:solidFill>
                      <a:srgbClr val="E7E9F2"/>
                    </a:solidFill>
                  </a:tcPr>
                </a:tc>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en-GB" sz="1000" strike="noStrike" kern="1200" baseline="0" dirty="0">
                          <a:solidFill>
                            <a:schemeClr val="tx1"/>
                          </a:solidFill>
                          <a:latin typeface="Franklin Gothic Book" pitchFamily="34" charset="0"/>
                          <a:ea typeface="+mn-ea"/>
                          <a:cs typeface="+mn-cs"/>
                        </a:rPr>
                        <a:t>Colt deployed MDSO as a key part of its ‘Modular MSP Architecture’. MDSO provides automated delivery of on-demand L2 Ethernet and VPN services across Colt’s pan-European multi-vendor Ethernet network. Colt also uses BPA for real-time data collection across its European and Asian Ciena 6500 network to detect port anomalies using an unsupervised machine learning capability that enables pre-emptive identification of network cards that look abnormal and need attention.</a:t>
                      </a:r>
                    </a:p>
                  </a:txBody>
                  <a:tcPr marL="72127" marR="72127" marT="72000" marB="72000">
                    <a:solidFill>
                      <a:srgbClr val="E7E9F2"/>
                    </a:solidFill>
                  </a:tcPr>
                </a:tc>
                <a:extLst>
                  <a:ext uri="{0D108BD9-81ED-4DB2-BD59-A6C34878D82A}">
                    <a16:rowId xmlns:a16="http://schemas.microsoft.com/office/drawing/2014/main" val="10002"/>
                  </a:ext>
                </a:extLst>
              </a:tr>
              <a:tr h="341568">
                <a:tc>
                  <a:txBody>
                    <a:bodyPr/>
                    <a:lstStyle/>
                    <a:p>
                      <a:pPr marR="71755">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CoreSite</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R="71755" algn="l">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USA</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R="71755" algn="l">
                        <a:lnSpc>
                          <a:spcPts val="1200"/>
                        </a:lnSpc>
                        <a:spcBef>
                          <a:spcPts val="200"/>
                        </a:spcBef>
                        <a:spcAft>
                          <a:spcPts val="400"/>
                        </a:spcAft>
                      </a:pPr>
                      <a:r>
                        <a:rPr lang="en-US" sz="1000" dirty="0">
                          <a:solidFill>
                            <a:schemeClr val="tx1"/>
                          </a:solidFill>
                          <a:effectLst/>
                          <a:latin typeface="Franklin Gothic Book" pitchFamily="34" charset="0"/>
                          <a:ea typeface="Calibri"/>
                          <a:cs typeface="Times New Roman"/>
                        </a:rPr>
                        <a:t>CoreSite Realty Corporation, a data center and interconnect solutions service provider, announced in June 2018 that it would use BP MDSO to automate the provisioning of network services underpinning its Open Cloud Exchange platform. Open Cloud Exchange provides connectivity to public and private cloud providers as well as network and solution providers. </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extLst>
                  <a:ext uri="{0D108BD9-81ED-4DB2-BD59-A6C34878D82A}">
                    <a16:rowId xmlns:a16="http://schemas.microsoft.com/office/drawing/2014/main" val="1280818211"/>
                  </a:ext>
                </a:extLst>
              </a:tr>
              <a:tr h="341568">
                <a:tc>
                  <a:txBody>
                    <a:bodyPr/>
                    <a:lstStyle/>
                    <a:p>
                      <a:pPr marR="71755">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Dark Fiber Africa (DFA)</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R="71755" algn="l">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South Africa</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R="71755" algn="l">
                        <a:lnSpc>
                          <a:spcPts val="1200"/>
                        </a:lnSpc>
                        <a:spcBef>
                          <a:spcPts val="200"/>
                        </a:spcBef>
                        <a:spcAft>
                          <a:spcPts val="400"/>
                        </a:spcAft>
                      </a:pPr>
                      <a:r>
                        <a:rPr lang="en-GB" sz="1000" dirty="0">
                          <a:solidFill>
                            <a:schemeClr val="tx1"/>
                          </a:solidFill>
                          <a:effectLst/>
                          <a:latin typeface="Franklin Gothic Book" pitchFamily="34" charset="0"/>
                          <a:ea typeface="Calibri"/>
                          <a:cs typeface="Times New Roman"/>
                        </a:rPr>
                        <a:t>DFA is a wholesale dark fiber provider. DFA leverages Blue Planet to automate the delivery of on-demand L2 Ethernet services across its multi-vendor Ethernet network, and it is in the process of planning an NFV vCPE PoC. It also uses Ciena’s cloud-based Insights Service and SLA Portal to gain visibility and attain actionable insights on service performance.</a:t>
                      </a:r>
                    </a:p>
                  </a:txBody>
                  <a:tcPr marL="72127" marR="72127" marT="72000" marB="72000">
                    <a:solidFill>
                      <a:srgbClr val="E7E9F2"/>
                    </a:solidFill>
                  </a:tcPr>
                </a:tc>
                <a:extLst>
                  <a:ext uri="{0D108BD9-81ED-4DB2-BD59-A6C34878D82A}">
                    <a16:rowId xmlns:a16="http://schemas.microsoft.com/office/drawing/2014/main" val="1612227166"/>
                  </a:ext>
                </a:extLst>
              </a:tr>
              <a:tr h="341568">
                <a:tc>
                  <a:txBody>
                    <a:bodyPr/>
                    <a:lstStyle/>
                    <a:p>
                      <a:pPr marR="71755">
                        <a:lnSpc>
                          <a:spcPts val="1200"/>
                        </a:lnSpc>
                        <a:spcBef>
                          <a:spcPts val="200"/>
                        </a:spcBef>
                        <a:spcAft>
                          <a:spcPts val="200"/>
                        </a:spcAft>
                      </a:pPr>
                      <a:r>
                        <a:rPr lang="en-GB" sz="1000" dirty="0">
                          <a:solidFill>
                            <a:schemeClr val="tx1"/>
                          </a:solidFill>
                          <a:effectLst/>
                          <a:latin typeface="Franklin Gothic Book" pitchFamily="34" charset="0"/>
                          <a:ea typeface="Calibri"/>
                          <a:cs typeface="Times New Roman"/>
                        </a:rPr>
                        <a:t>Orange Business Services</a:t>
                      </a:r>
                    </a:p>
                  </a:txBody>
                  <a:tcPr marL="72127" marR="72127" marT="72000" marB="72000">
                    <a:solidFill>
                      <a:srgbClr val="E7E9F2"/>
                    </a:solidFill>
                  </a:tcPr>
                </a:tc>
                <a:tc>
                  <a:txBody>
                    <a:bodyPr/>
                    <a:lstStyle/>
                    <a:p>
                      <a:pPr marR="71755" algn="l">
                        <a:lnSpc>
                          <a:spcPts val="1200"/>
                        </a:lnSpc>
                        <a:spcBef>
                          <a:spcPts val="200"/>
                        </a:spcBef>
                        <a:spcAft>
                          <a:spcPts val="200"/>
                        </a:spcAft>
                      </a:pPr>
                      <a:r>
                        <a:rPr lang="en-GB" sz="1000" dirty="0">
                          <a:solidFill>
                            <a:schemeClr val="tx1"/>
                          </a:solidFill>
                          <a:effectLst/>
                          <a:latin typeface="Franklin Gothic Book" pitchFamily="34" charset="0"/>
                          <a:ea typeface="Calibri"/>
                          <a:cs typeface="Times New Roman"/>
                        </a:rPr>
                        <a:t>Europe</a:t>
                      </a:r>
                    </a:p>
                  </a:txBody>
                  <a:tcPr marL="72127" marR="72127" marT="72000" marB="72000">
                    <a:solidFill>
                      <a:srgbClr val="E7E9F2"/>
                    </a:solidFill>
                  </a:tcPr>
                </a:tc>
                <a:tc>
                  <a:txBody>
                    <a:bodyPr/>
                    <a:lstStyle/>
                    <a:p>
                      <a:pPr marR="71755" algn="l">
                        <a:lnSpc>
                          <a:spcPts val="1200"/>
                        </a:lnSpc>
                        <a:spcBef>
                          <a:spcPts val="200"/>
                        </a:spcBef>
                        <a:spcAft>
                          <a:spcPts val="400"/>
                        </a:spcAft>
                      </a:pPr>
                      <a:r>
                        <a:rPr lang="en-GB" sz="1000" dirty="0">
                          <a:solidFill>
                            <a:schemeClr val="tx1"/>
                          </a:solidFill>
                          <a:effectLst/>
                          <a:latin typeface="Franklin Gothic Book" pitchFamily="34" charset="0"/>
                          <a:ea typeface="Calibri"/>
                          <a:cs typeface="Times New Roman"/>
                        </a:rPr>
                        <a:t>Orange Business Services uses Ciena Blue Planet in its production SDN/NFV-based ‘Easy Go Network’ to orchestrate a suite of on-demand, NFV-based value-added services including managed firewall, routing and WAN optimization. The Easy Go Network allows enterprise end customers to order and provision VNFs for branch offices, as well as access customer care and reporting functions via a self-service web portal. Easy Go Services went into production deployment in November 2016.</a:t>
                      </a:r>
                    </a:p>
                  </a:txBody>
                  <a:tcPr marL="72127" marR="72127" marT="72000" marB="72000">
                    <a:solidFill>
                      <a:srgbClr val="E7E9F2"/>
                    </a:solidFill>
                  </a:tcPr>
                </a:tc>
                <a:extLst>
                  <a:ext uri="{0D108BD9-81ED-4DB2-BD59-A6C34878D82A}">
                    <a16:rowId xmlns:a16="http://schemas.microsoft.com/office/drawing/2014/main" val="10003"/>
                  </a:ext>
                </a:extLst>
              </a:tr>
            </a:tbl>
          </a:graphicData>
        </a:graphic>
      </p:graphicFrame>
      <p:sp>
        <p:nvSpPr>
          <p:cNvPr id="3" name="Text Placeholder 2">
            <a:extLst>
              <a:ext uri="{FF2B5EF4-FFF2-40B4-BE49-F238E27FC236}">
                <a16:creationId xmlns:a16="http://schemas.microsoft.com/office/drawing/2014/main" id="{BA30DB56-BA0D-4657-A78A-BC8F0E3EFA51}"/>
              </a:ext>
            </a:extLst>
          </p:cNvPr>
          <p:cNvSpPr>
            <a:spLocks noGrp="1"/>
          </p:cNvSpPr>
          <p:nvPr>
            <p:ph type="body" sz="quarter" idx="16"/>
          </p:nvPr>
        </p:nvSpPr>
        <p:spPr/>
        <p:txBody>
          <a:bodyPr/>
          <a:lstStyle/>
          <a:p>
            <a:r>
              <a:rPr lang="en-GB" dirty="0"/>
              <a:t>Figure 12a: Ciena’s disclosed NAO customers</a:t>
            </a:r>
          </a:p>
        </p:txBody>
      </p:sp>
      <p:sp>
        <p:nvSpPr>
          <p:cNvPr id="4" name="Slide Number Placeholder 3">
            <a:extLst>
              <a:ext uri="{FF2B5EF4-FFF2-40B4-BE49-F238E27FC236}">
                <a16:creationId xmlns:a16="http://schemas.microsoft.com/office/drawing/2014/main" id="{DD9ACF2D-B0B4-4EC2-858E-265331FDE197}"/>
              </a:ext>
            </a:extLst>
          </p:cNvPr>
          <p:cNvSpPr>
            <a:spLocks noGrp="1"/>
          </p:cNvSpPr>
          <p:nvPr>
            <p:ph type="sldNum" sz="quarter" idx="4"/>
          </p:nvPr>
        </p:nvSpPr>
        <p:spPr/>
        <p:txBody>
          <a:bodyPr/>
          <a:lstStyle/>
          <a:p>
            <a:fld id="{E78626B2-E168-480E-BAE6-B60060C6AB83}" type="slidenum">
              <a:rPr lang="en-GB" smtClean="0"/>
              <a:pPr/>
              <a:t>13</a:t>
            </a:fld>
            <a:endParaRPr lang="en-GB" dirty="0"/>
          </a:p>
        </p:txBody>
      </p:sp>
      <p:sp>
        <p:nvSpPr>
          <p:cNvPr id="5" name="Title 4">
            <a:extLst>
              <a:ext uri="{FF2B5EF4-FFF2-40B4-BE49-F238E27FC236}">
                <a16:creationId xmlns:a16="http://schemas.microsoft.com/office/drawing/2014/main" id="{98E4830E-0BB7-49EE-81A0-255E6316FA2D}"/>
              </a:ext>
            </a:extLst>
          </p:cNvPr>
          <p:cNvSpPr>
            <a:spLocks noGrp="1"/>
          </p:cNvSpPr>
          <p:nvPr>
            <p:ph type="title"/>
          </p:nvPr>
        </p:nvSpPr>
        <p:spPr/>
        <p:txBody>
          <a:bodyPr/>
          <a:lstStyle/>
          <a:p>
            <a:r>
              <a:rPr lang="en-GB" dirty="0"/>
              <a:t>Significant customers [1]</a:t>
            </a:r>
          </a:p>
        </p:txBody>
      </p:sp>
    </p:spTree>
    <p:extLst>
      <p:ext uri="{BB962C8B-B14F-4D97-AF65-F5344CB8AC3E}">
        <p14:creationId xmlns:p14="http://schemas.microsoft.com/office/powerpoint/2010/main" val="260972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7">
            <a:extLst>
              <a:ext uri="{FF2B5EF4-FFF2-40B4-BE49-F238E27FC236}">
                <a16:creationId xmlns:a16="http://schemas.microsoft.com/office/drawing/2014/main" id="{A9D54F91-FCA2-4751-AF83-17038EBB551F}"/>
              </a:ext>
            </a:extLst>
          </p:cNvPr>
          <p:cNvGraphicFramePr>
            <a:graphicFrameLocks noGrp="1"/>
          </p:cNvGraphicFramePr>
          <p:nvPr>
            <p:ph type="tbl" sz="quarter" idx="13"/>
            <p:extLst>
              <p:ext uri="{D42A27DB-BD31-4B8C-83A1-F6EECF244321}">
                <p14:modId xmlns:p14="http://schemas.microsoft.com/office/powerpoint/2010/main" val="3752969413"/>
              </p:ext>
            </p:extLst>
          </p:nvPr>
        </p:nvGraphicFramePr>
        <p:xfrm>
          <a:off x="452438" y="1673225"/>
          <a:ext cx="9001125" cy="2258986"/>
        </p:xfrm>
        <a:graphic>
          <a:graphicData uri="http://schemas.openxmlformats.org/drawingml/2006/table">
            <a:tbl>
              <a:tblPr firstRow="1" bandRow="1">
                <a:tableStyleId>{21E4AEA4-8DFA-4A89-87EB-49C32662AFE0}</a:tableStyleId>
              </a:tblPr>
              <a:tblGrid>
                <a:gridCol w="1471253">
                  <a:extLst>
                    <a:ext uri="{9D8B030D-6E8A-4147-A177-3AD203B41FA5}">
                      <a16:colId xmlns:a16="http://schemas.microsoft.com/office/drawing/2014/main" val="20000"/>
                    </a:ext>
                  </a:extLst>
                </a:gridCol>
                <a:gridCol w="748129">
                  <a:extLst>
                    <a:ext uri="{9D8B030D-6E8A-4147-A177-3AD203B41FA5}">
                      <a16:colId xmlns:a16="http://schemas.microsoft.com/office/drawing/2014/main" val="20001"/>
                    </a:ext>
                  </a:extLst>
                </a:gridCol>
                <a:gridCol w="6781743">
                  <a:extLst>
                    <a:ext uri="{9D8B030D-6E8A-4147-A177-3AD203B41FA5}">
                      <a16:colId xmlns:a16="http://schemas.microsoft.com/office/drawing/2014/main" val="20002"/>
                    </a:ext>
                  </a:extLst>
                </a:gridCol>
              </a:tblGrid>
              <a:tr h="302986">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Customer</a:t>
                      </a:r>
                      <a:endParaRPr lang="en-GB" sz="1000" b="1" i="0" dirty="0">
                        <a:effectLst/>
                        <a:latin typeface="Franklin Gothic Book" panose="020B0503020102020204" pitchFamily="34" charset="0"/>
                        <a:ea typeface="Calibri"/>
                        <a:cs typeface="Times New Roman"/>
                      </a:endParaRPr>
                    </a:p>
                  </a:txBody>
                  <a:tcPr marL="72127" marR="72127" marT="72000" marB="72000">
                    <a:solidFill>
                      <a:schemeClr val="accent2">
                        <a:lumMod val="75000"/>
                      </a:schemeClr>
                    </a:solidFill>
                  </a:tcPr>
                </a:tc>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Country</a:t>
                      </a:r>
                      <a:endParaRPr lang="en-GB" sz="1000" b="1" i="0" dirty="0">
                        <a:effectLst/>
                        <a:latin typeface="Franklin Gothic Book" panose="020B0503020102020204" pitchFamily="34" charset="0"/>
                        <a:ea typeface="Calibri"/>
                        <a:cs typeface="Times New Roman"/>
                      </a:endParaRPr>
                    </a:p>
                  </a:txBody>
                  <a:tcPr marL="72127" marR="72127" marT="72000" marB="72000">
                    <a:solidFill>
                      <a:schemeClr val="accent2">
                        <a:lumMod val="75000"/>
                      </a:schemeClr>
                    </a:solidFill>
                  </a:tcPr>
                </a:tc>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Scope</a:t>
                      </a:r>
                      <a:endParaRPr lang="en-GB" sz="1000" b="1" i="0" dirty="0">
                        <a:effectLst/>
                        <a:latin typeface="Franklin Gothic Book" panose="020B0503020102020204" pitchFamily="34" charset="0"/>
                        <a:ea typeface="Calibri"/>
                        <a:cs typeface="Times New Roman"/>
                      </a:endParaRPr>
                    </a:p>
                  </a:txBody>
                  <a:tcPr marL="72127" marR="72127" marT="72000" marB="72000">
                    <a:solidFill>
                      <a:schemeClr val="accent2">
                        <a:lumMod val="75000"/>
                      </a:schemeClr>
                    </a:solidFill>
                  </a:tcPr>
                </a:tc>
                <a:extLst>
                  <a:ext uri="{0D108BD9-81ED-4DB2-BD59-A6C34878D82A}">
                    <a16:rowId xmlns:a16="http://schemas.microsoft.com/office/drawing/2014/main" val="10000"/>
                  </a:ext>
                </a:extLst>
              </a:tr>
              <a:tr h="341568">
                <a:tc>
                  <a:txBody>
                    <a:bodyPr/>
                    <a:lstStyle/>
                    <a:p>
                      <a:pPr marR="71755">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Windstream</a:t>
                      </a:r>
                      <a:r>
                        <a:rPr lang="en-US" sz="1000" baseline="30000" dirty="0">
                          <a:solidFill>
                            <a:schemeClr val="tx1"/>
                          </a:solidFill>
                          <a:effectLst/>
                          <a:latin typeface="Franklin Gothic Book" pitchFamily="34" charset="0"/>
                          <a:ea typeface="Calibri"/>
                          <a:cs typeface="Times New Roman"/>
                        </a:rPr>
                        <a:t>1</a:t>
                      </a:r>
                      <a:endParaRPr lang="en-GB" sz="1000" baseline="30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R="71755" algn="l">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USA</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R="71755" algn="l">
                        <a:lnSpc>
                          <a:spcPts val="1200"/>
                        </a:lnSpc>
                        <a:spcBef>
                          <a:spcPts val="200"/>
                        </a:spcBef>
                        <a:spcAft>
                          <a:spcPts val="400"/>
                        </a:spcAft>
                      </a:pPr>
                      <a:r>
                        <a:rPr lang="en-GB" sz="1000" dirty="0">
                          <a:solidFill>
                            <a:schemeClr val="tx1"/>
                          </a:solidFill>
                          <a:effectLst/>
                          <a:latin typeface="Franklin Gothic Book" pitchFamily="34" charset="0"/>
                          <a:ea typeface="Calibri"/>
                          <a:cs typeface="Times New Roman"/>
                        </a:rPr>
                        <a:t>Windstream uses MDSO for multi-layer network automation and automated delivery of managed wavelength services. It has extended the use of MDSO to other services and other network domains (Carrier Ethernet and SD-WAN services).</a:t>
                      </a:r>
                    </a:p>
                  </a:txBody>
                  <a:tcPr marL="72127" marR="72127" marT="72000" marB="72000">
                    <a:solidFill>
                      <a:srgbClr val="E7E9F2"/>
                    </a:solidFill>
                  </a:tcPr>
                </a:tc>
                <a:extLst>
                  <a:ext uri="{0D108BD9-81ED-4DB2-BD59-A6C34878D82A}">
                    <a16:rowId xmlns:a16="http://schemas.microsoft.com/office/drawing/2014/main" val="2587287756"/>
                  </a:ext>
                </a:extLst>
              </a:tr>
              <a:tr h="341568">
                <a:tc>
                  <a:txBody>
                    <a:bodyPr/>
                    <a:lstStyle/>
                    <a:p>
                      <a:pPr marR="71755">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Zayo</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R="71755" algn="l">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North America</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R="71755" algn="l">
                        <a:lnSpc>
                          <a:spcPts val="1200"/>
                        </a:lnSpc>
                        <a:spcBef>
                          <a:spcPts val="200"/>
                        </a:spcBef>
                        <a:spcAft>
                          <a:spcPts val="400"/>
                        </a:spcAft>
                      </a:pPr>
                      <a:r>
                        <a:rPr lang="en-US" sz="1000" dirty="0">
                          <a:solidFill>
                            <a:schemeClr val="tx1"/>
                          </a:solidFill>
                          <a:effectLst/>
                          <a:latin typeface="Franklin Gothic Book" pitchFamily="34" charset="0"/>
                          <a:ea typeface="Calibri"/>
                          <a:cs typeface="Times New Roman"/>
                        </a:rPr>
                        <a:t>Zayo, a global provider of bandwidth infrastructure services, has been working with Ciena to use MDSO to automate the provisioning of network service connectivity to public clouds that underpins its CloudLink platform. This application is very similar to CoreSite’s. The two companies demonstrated the functionality (“Self-Service, Agile, Orchestrated CloudLink”) as part of the MEF18’s PoC showcase in October/November 2018 based on Zayo’s commercial deployment of the technology.</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extLst>
                  <a:ext uri="{0D108BD9-81ED-4DB2-BD59-A6C34878D82A}">
                    <a16:rowId xmlns:a16="http://schemas.microsoft.com/office/drawing/2014/main" val="1782680521"/>
                  </a:ext>
                </a:extLst>
              </a:tr>
              <a:tr h="341568">
                <a:tc>
                  <a:txBody>
                    <a:bodyPr/>
                    <a:lstStyle/>
                    <a:p>
                      <a:pPr marR="71755">
                        <a:lnSpc>
                          <a:spcPts val="1200"/>
                        </a:lnSpc>
                        <a:spcBef>
                          <a:spcPts val="200"/>
                        </a:spcBef>
                        <a:spcAft>
                          <a:spcPts val="200"/>
                        </a:spcAft>
                      </a:pPr>
                      <a:r>
                        <a:rPr lang="en-US" sz="1000" dirty="0">
                          <a:effectLst/>
                          <a:latin typeface="Franklin Gothic Book" pitchFamily="34" charset="0"/>
                          <a:ea typeface="Calibri"/>
                          <a:cs typeface="Times New Roman"/>
                        </a:rPr>
                        <a:t>Various</a:t>
                      </a:r>
                      <a:endParaRPr lang="en-GB" sz="1000" dirty="0">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R="71755" algn="l">
                        <a:lnSpc>
                          <a:spcPts val="1200"/>
                        </a:lnSpc>
                        <a:spcBef>
                          <a:spcPts val="200"/>
                        </a:spcBef>
                        <a:spcAft>
                          <a:spcPts val="200"/>
                        </a:spcAft>
                      </a:pPr>
                      <a:r>
                        <a:rPr lang="en-US" sz="1000" dirty="0">
                          <a:solidFill>
                            <a:schemeClr val="tx1"/>
                          </a:solidFill>
                          <a:effectLst/>
                          <a:latin typeface="Franklin Gothic Book" pitchFamily="34" charset="0"/>
                          <a:ea typeface="Calibri"/>
                          <a:cs typeface="Times New Roman"/>
                        </a:rPr>
                        <a:t>Various</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tc>
                  <a:txBody>
                    <a:bodyPr/>
                    <a:lstStyle/>
                    <a:p>
                      <a:pPr marR="71755" algn="l">
                        <a:lnSpc>
                          <a:spcPts val="1200"/>
                        </a:lnSpc>
                        <a:spcBef>
                          <a:spcPts val="200"/>
                        </a:spcBef>
                        <a:spcAft>
                          <a:spcPts val="400"/>
                        </a:spcAft>
                      </a:pPr>
                      <a:r>
                        <a:rPr lang="en-GB" sz="1000" strike="noStrike" kern="1200" baseline="0" dirty="0">
                          <a:solidFill>
                            <a:schemeClr val="tx1"/>
                          </a:solidFill>
                          <a:latin typeface="Franklin Gothic Book" pitchFamily="34" charset="0"/>
                          <a:ea typeface="+mn-ea"/>
                          <a:cs typeface="+mn-cs"/>
                        </a:rPr>
                        <a:t>Disclosed MCP customers include Angola Cables, Deutsche Telekom Global Carrier, Gigaclear, Globenet, Hawaiki, Indiana University, Internap, Israel Electric Corporation, Jisc, Sify Technologies, Southern Cross, TE Subcom, Telstra and Vodafone New Zealand.</a:t>
                      </a:r>
                      <a:endParaRPr lang="en-GB" sz="1000" dirty="0">
                        <a:solidFill>
                          <a:schemeClr val="tx1"/>
                        </a:solidFill>
                        <a:effectLst/>
                        <a:latin typeface="Franklin Gothic Book" pitchFamily="34" charset="0"/>
                        <a:ea typeface="Calibri"/>
                        <a:cs typeface="Times New Roman"/>
                      </a:endParaRPr>
                    </a:p>
                  </a:txBody>
                  <a:tcPr marL="72127" marR="72127" marT="72000" marB="72000">
                    <a:solidFill>
                      <a:srgbClr val="E7E9F2"/>
                    </a:solidFill>
                  </a:tcPr>
                </a:tc>
                <a:extLst>
                  <a:ext uri="{0D108BD9-81ED-4DB2-BD59-A6C34878D82A}">
                    <a16:rowId xmlns:a16="http://schemas.microsoft.com/office/drawing/2014/main" val="1665174354"/>
                  </a:ext>
                </a:extLst>
              </a:tr>
            </a:tbl>
          </a:graphicData>
        </a:graphic>
      </p:graphicFrame>
      <p:sp>
        <p:nvSpPr>
          <p:cNvPr id="3" name="Text Placeholder 2">
            <a:extLst>
              <a:ext uri="{FF2B5EF4-FFF2-40B4-BE49-F238E27FC236}">
                <a16:creationId xmlns:a16="http://schemas.microsoft.com/office/drawing/2014/main" id="{BA30DB56-BA0D-4657-A78A-BC8F0E3EFA51}"/>
              </a:ext>
            </a:extLst>
          </p:cNvPr>
          <p:cNvSpPr>
            <a:spLocks noGrp="1"/>
          </p:cNvSpPr>
          <p:nvPr>
            <p:ph type="body" sz="quarter" idx="16"/>
          </p:nvPr>
        </p:nvSpPr>
        <p:spPr/>
        <p:txBody>
          <a:bodyPr/>
          <a:lstStyle/>
          <a:p>
            <a:r>
              <a:rPr lang="en-GB" dirty="0"/>
              <a:t>Figure 12b: Ciena’s disclosed NAO customers</a:t>
            </a:r>
          </a:p>
        </p:txBody>
      </p:sp>
      <p:sp>
        <p:nvSpPr>
          <p:cNvPr id="4" name="Slide Number Placeholder 3">
            <a:extLst>
              <a:ext uri="{FF2B5EF4-FFF2-40B4-BE49-F238E27FC236}">
                <a16:creationId xmlns:a16="http://schemas.microsoft.com/office/drawing/2014/main" id="{DD9ACF2D-B0B4-4EC2-858E-265331FDE197}"/>
              </a:ext>
            </a:extLst>
          </p:cNvPr>
          <p:cNvSpPr>
            <a:spLocks noGrp="1"/>
          </p:cNvSpPr>
          <p:nvPr>
            <p:ph type="sldNum" sz="quarter" idx="4"/>
          </p:nvPr>
        </p:nvSpPr>
        <p:spPr/>
        <p:txBody>
          <a:bodyPr/>
          <a:lstStyle/>
          <a:p>
            <a:fld id="{E78626B2-E168-480E-BAE6-B60060C6AB83}" type="slidenum">
              <a:rPr lang="en-GB" smtClean="0"/>
              <a:pPr/>
              <a:t>14</a:t>
            </a:fld>
            <a:endParaRPr lang="en-GB" dirty="0"/>
          </a:p>
        </p:txBody>
      </p:sp>
      <p:sp>
        <p:nvSpPr>
          <p:cNvPr id="5" name="Title 4">
            <a:extLst>
              <a:ext uri="{FF2B5EF4-FFF2-40B4-BE49-F238E27FC236}">
                <a16:creationId xmlns:a16="http://schemas.microsoft.com/office/drawing/2014/main" id="{98E4830E-0BB7-49EE-81A0-255E6316FA2D}"/>
              </a:ext>
            </a:extLst>
          </p:cNvPr>
          <p:cNvSpPr>
            <a:spLocks noGrp="1"/>
          </p:cNvSpPr>
          <p:nvPr>
            <p:ph type="title"/>
          </p:nvPr>
        </p:nvSpPr>
        <p:spPr/>
        <p:txBody>
          <a:bodyPr/>
          <a:lstStyle/>
          <a:p>
            <a:r>
              <a:rPr lang="en-GB" dirty="0"/>
              <a:t>Significant customers [2]</a:t>
            </a:r>
          </a:p>
        </p:txBody>
      </p:sp>
      <p:sp>
        <p:nvSpPr>
          <p:cNvPr id="6" name="Text Placeholder 5">
            <a:extLst>
              <a:ext uri="{FF2B5EF4-FFF2-40B4-BE49-F238E27FC236}">
                <a16:creationId xmlns:a16="http://schemas.microsoft.com/office/drawing/2014/main" id="{00A401ED-52E6-4CDD-AB1A-A7E3684FEDB0}"/>
              </a:ext>
            </a:extLst>
          </p:cNvPr>
          <p:cNvSpPr>
            <a:spLocks noGrp="1"/>
          </p:cNvSpPr>
          <p:nvPr>
            <p:ph type="body" sz="quarter" idx="19"/>
          </p:nvPr>
        </p:nvSpPr>
        <p:spPr/>
        <p:txBody>
          <a:bodyPr/>
          <a:lstStyle/>
          <a:p>
            <a:r>
              <a:rPr lang="en-US" baseline="30000" dirty="0"/>
              <a:t>1</a:t>
            </a:r>
            <a:r>
              <a:rPr lang="en-US" dirty="0"/>
              <a:t> See Analysys Mason’s </a:t>
            </a:r>
            <a:r>
              <a:rPr lang="en-GB" dirty="0">
                <a:hlinkClick r:id="rId2"/>
              </a:rPr>
              <a:t>Windstream: intelligent multi-layer/multi-domain network automation with SDN</a:t>
            </a:r>
            <a:r>
              <a:rPr lang="en-US" dirty="0"/>
              <a:t>.</a:t>
            </a:r>
            <a:endParaRPr lang="en-GB" dirty="0"/>
          </a:p>
        </p:txBody>
      </p:sp>
    </p:spTree>
    <p:extLst>
      <p:ext uri="{BB962C8B-B14F-4D97-AF65-F5344CB8AC3E}">
        <p14:creationId xmlns:p14="http://schemas.microsoft.com/office/powerpoint/2010/main" val="357933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7">
            <a:extLst>
              <a:ext uri="{FF2B5EF4-FFF2-40B4-BE49-F238E27FC236}">
                <a16:creationId xmlns:a16="http://schemas.microsoft.com/office/drawing/2014/main" id="{A9D54F91-FCA2-4751-AF83-17038EBB551F}"/>
              </a:ext>
            </a:extLst>
          </p:cNvPr>
          <p:cNvGraphicFramePr>
            <a:graphicFrameLocks noGrp="1"/>
          </p:cNvGraphicFramePr>
          <p:nvPr>
            <p:ph type="tbl" sz="quarter" idx="13"/>
            <p:extLst>
              <p:ext uri="{D42A27DB-BD31-4B8C-83A1-F6EECF244321}">
                <p14:modId xmlns:p14="http://schemas.microsoft.com/office/powerpoint/2010/main" val="2822902848"/>
              </p:ext>
            </p:extLst>
          </p:nvPr>
        </p:nvGraphicFramePr>
        <p:xfrm>
          <a:off x="452437" y="1673225"/>
          <a:ext cx="8993375" cy="3156586"/>
        </p:xfrm>
        <a:graphic>
          <a:graphicData uri="http://schemas.openxmlformats.org/drawingml/2006/table">
            <a:tbl>
              <a:tblPr firstRow="1" bandRow="1">
                <a:tableStyleId>{21E4AEA4-8DFA-4A89-87EB-49C32662AFE0}</a:tableStyleId>
              </a:tblPr>
              <a:tblGrid>
                <a:gridCol w="1579992">
                  <a:extLst>
                    <a:ext uri="{9D8B030D-6E8A-4147-A177-3AD203B41FA5}">
                      <a16:colId xmlns:a16="http://schemas.microsoft.com/office/drawing/2014/main" val="20000"/>
                    </a:ext>
                  </a:extLst>
                </a:gridCol>
                <a:gridCol w="7413383">
                  <a:extLst>
                    <a:ext uri="{9D8B030D-6E8A-4147-A177-3AD203B41FA5}">
                      <a16:colId xmlns:a16="http://schemas.microsoft.com/office/drawing/2014/main" val="20002"/>
                    </a:ext>
                  </a:extLst>
                </a:gridCol>
              </a:tblGrid>
              <a:tr h="302986">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Customer</a:t>
                      </a:r>
                      <a:endParaRPr lang="en-GB" sz="1000" b="1" i="0" dirty="0">
                        <a:effectLst/>
                        <a:latin typeface="Franklin Gothic Book" panose="020B0503020102020204" pitchFamily="34" charset="0"/>
                        <a:ea typeface="Calibri"/>
                        <a:cs typeface="Times New Roman"/>
                      </a:endParaRPr>
                    </a:p>
                  </a:txBody>
                  <a:tcPr marL="72127" marR="72127" marT="72000" marB="72000">
                    <a:solidFill>
                      <a:schemeClr val="accent2">
                        <a:lumMod val="75000"/>
                      </a:schemeClr>
                    </a:solidFill>
                  </a:tcPr>
                </a:tc>
                <a:tc>
                  <a:txBody>
                    <a:bodyPr/>
                    <a:lstStyle/>
                    <a:p>
                      <a:pPr marR="71755" algn="l">
                        <a:lnSpc>
                          <a:spcPts val="1200"/>
                        </a:lnSpc>
                        <a:spcBef>
                          <a:spcPts val="200"/>
                        </a:spcBef>
                        <a:spcAft>
                          <a:spcPts val="200"/>
                        </a:spcAft>
                      </a:pPr>
                      <a:r>
                        <a:rPr lang="en-GB" sz="1000" b="1" dirty="0">
                          <a:effectLst/>
                          <a:latin typeface="Franklin Gothic Book" panose="020B0503020102020204" pitchFamily="34" charset="0"/>
                        </a:rPr>
                        <a:t>Scope</a:t>
                      </a:r>
                      <a:endParaRPr lang="en-GB" sz="1000" b="1" i="0" dirty="0">
                        <a:effectLst/>
                        <a:latin typeface="Franklin Gothic Book" panose="020B0503020102020204" pitchFamily="34" charset="0"/>
                        <a:ea typeface="Calibri"/>
                        <a:cs typeface="Times New Roman"/>
                      </a:endParaRPr>
                    </a:p>
                  </a:txBody>
                  <a:tcPr marL="72127" marR="72127" marT="72000" marB="72000">
                    <a:solidFill>
                      <a:schemeClr val="accent2">
                        <a:lumMod val="75000"/>
                      </a:schemeClr>
                    </a:solidFill>
                  </a:tcPr>
                </a:tc>
                <a:extLst>
                  <a:ext uri="{0D108BD9-81ED-4DB2-BD59-A6C34878D82A}">
                    <a16:rowId xmlns:a16="http://schemas.microsoft.com/office/drawing/2014/main" val="10000"/>
                  </a:ext>
                </a:extLst>
              </a:tr>
              <a:tr h="341568">
                <a:tc>
                  <a:txBody>
                    <a:bodyPr/>
                    <a:lstStyle/>
                    <a:p>
                      <a:pPr marR="71755">
                        <a:lnSpc>
                          <a:spcPts val="1200"/>
                        </a:lnSpc>
                        <a:spcBef>
                          <a:spcPts val="200"/>
                        </a:spcBef>
                        <a:spcAft>
                          <a:spcPts val="200"/>
                        </a:spcAft>
                      </a:pPr>
                      <a:r>
                        <a:rPr lang="en-GB" sz="1000" dirty="0">
                          <a:solidFill>
                            <a:schemeClr val="tx1"/>
                          </a:solidFill>
                          <a:effectLst/>
                          <a:latin typeface="Franklin Gothic Book" pitchFamily="34" charset="0"/>
                          <a:ea typeface="Calibri"/>
                          <a:cs typeface="Times New Roman"/>
                        </a:rPr>
                        <a:t>Tier 1 North American MSO</a:t>
                      </a:r>
                    </a:p>
                  </a:txBody>
                  <a:tcPr marL="72127" marR="72127" marT="72000" marB="72000">
                    <a:solidFill>
                      <a:srgbClr val="E7E9F2"/>
                    </a:solidFill>
                  </a:tcPr>
                </a:tc>
                <a:tc>
                  <a:txBody>
                    <a:bodyPr/>
                    <a:lstStyle/>
                    <a:p>
                      <a:pPr>
                        <a:spcAft>
                          <a:spcPts val="400"/>
                        </a:spcAft>
                      </a:pPr>
                      <a:r>
                        <a:rPr lang="en-GB" sz="1000" dirty="0">
                          <a:solidFill>
                            <a:schemeClr val="tx1"/>
                          </a:solidFill>
                          <a:latin typeface="Franklin Gothic Book" pitchFamily="34" charset="0"/>
                        </a:rPr>
                        <a:t>This customer uses Ciena’s products to orchestrate and automate the delivery of MEF Carrier Ethernet services across the its multi-vendor Ethernet network to small and medium enterprise business customers. Deployed in production in 2H 2018.</a:t>
                      </a:r>
                    </a:p>
                  </a:txBody>
                  <a:tcPr marL="72127" marR="72127" marT="72000" marB="72000">
                    <a:solidFill>
                      <a:srgbClr val="E7E9F2"/>
                    </a:solidFill>
                  </a:tcPr>
                </a:tc>
                <a:extLst>
                  <a:ext uri="{0D108BD9-81ED-4DB2-BD59-A6C34878D82A}">
                    <a16:rowId xmlns:a16="http://schemas.microsoft.com/office/drawing/2014/main" val="10001"/>
                  </a:ext>
                </a:extLst>
              </a:tr>
              <a:tr h="341568">
                <a:tc>
                  <a:txBody>
                    <a:bodyPr/>
                    <a:lstStyle/>
                    <a:p>
                      <a:pPr marR="71755">
                        <a:lnSpc>
                          <a:spcPts val="1200"/>
                        </a:lnSpc>
                        <a:spcBef>
                          <a:spcPts val="200"/>
                        </a:spcBef>
                        <a:spcAft>
                          <a:spcPts val="200"/>
                        </a:spcAft>
                      </a:pPr>
                      <a:r>
                        <a:rPr lang="en-GB" sz="1000" dirty="0">
                          <a:solidFill>
                            <a:schemeClr val="tx1"/>
                          </a:solidFill>
                          <a:effectLst/>
                          <a:latin typeface="Franklin Gothic Book" pitchFamily="34" charset="0"/>
                          <a:ea typeface="Calibri"/>
                          <a:cs typeface="Times New Roman"/>
                        </a:rPr>
                        <a:t>Tier 1 global service provider</a:t>
                      </a:r>
                    </a:p>
                  </a:txBody>
                  <a:tcPr marL="72127" marR="72127" marT="72000" marB="72000">
                    <a:solidFill>
                      <a:srgbClr val="E7E9F2"/>
                    </a:solidFill>
                  </a:tcPr>
                </a:tc>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en-GB" sz="1000" strike="noStrike" kern="1200" baseline="0" dirty="0">
                          <a:solidFill>
                            <a:schemeClr val="tx1"/>
                          </a:solidFill>
                          <a:latin typeface="Franklin Gothic Book" pitchFamily="34" charset="0"/>
                          <a:ea typeface="+mn-ea"/>
                          <a:cs typeface="+mn-cs"/>
                        </a:rPr>
                        <a:t>This customer uses Ciena’s products to orchestrate managed router, managed firewall and multi-cloud connectivity for enterprise customers. Deployed in production in late 2016.</a:t>
                      </a:r>
                    </a:p>
                  </a:txBody>
                  <a:tcPr marL="72127" marR="72127" marT="72000" marB="72000">
                    <a:solidFill>
                      <a:srgbClr val="E7E9F2"/>
                    </a:solidFill>
                  </a:tcPr>
                </a:tc>
                <a:extLst>
                  <a:ext uri="{0D108BD9-81ED-4DB2-BD59-A6C34878D82A}">
                    <a16:rowId xmlns:a16="http://schemas.microsoft.com/office/drawing/2014/main" val="10002"/>
                  </a:ext>
                </a:extLst>
              </a:tr>
              <a:tr h="341568">
                <a:tc>
                  <a:txBody>
                    <a:bodyPr/>
                    <a:lstStyle/>
                    <a:p>
                      <a:pPr marR="71755">
                        <a:lnSpc>
                          <a:spcPts val="1200"/>
                        </a:lnSpc>
                        <a:spcBef>
                          <a:spcPts val="200"/>
                        </a:spcBef>
                        <a:spcAft>
                          <a:spcPts val="200"/>
                        </a:spcAft>
                      </a:pPr>
                      <a:r>
                        <a:rPr lang="en-GB" sz="1000" dirty="0">
                          <a:solidFill>
                            <a:schemeClr val="tx1"/>
                          </a:solidFill>
                          <a:effectLst/>
                          <a:latin typeface="Franklin Gothic Book" pitchFamily="34" charset="0"/>
                          <a:ea typeface="Calibri"/>
                          <a:cs typeface="Times New Roman"/>
                        </a:rPr>
                        <a:t>Regional subsidiary of a global Tier-1 service provider</a:t>
                      </a:r>
                    </a:p>
                  </a:txBody>
                  <a:tcPr marL="72127" marR="72127" marT="72000" marB="72000">
                    <a:solidFill>
                      <a:srgbClr val="E7E9F2"/>
                    </a:solidFill>
                  </a:tcPr>
                </a:tc>
                <a:tc>
                  <a:txBody>
                    <a:bodyPr/>
                    <a:lstStyle/>
                    <a:p>
                      <a:pPr marR="71755" algn="l">
                        <a:lnSpc>
                          <a:spcPts val="1200"/>
                        </a:lnSpc>
                        <a:spcBef>
                          <a:spcPts val="200"/>
                        </a:spcBef>
                        <a:spcAft>
                          <a:spcPts val="400"/>
                        </a:spcAft>
                      </a:pPr>
                      <a:r>
                        <a:rPr lang="en-GB" sz="1000" strike="noStrike" kern="1200" baseline="0" dirty="0">
                          <a:solidFill>
                            <a:schemeClr val="tx1"/>
                          </a:solidFill>
                          <a:latin typeface="Franklin Gothic Book" pitchFamily="34" charset="0"/>
                          <a:ea typeface="+mn-ea"/>
                          <a:cs typeface="+mn-cs"/>
                        </a:rPr>
                        <a:t>This customer uses Ciena’s products to orchestrate </a:t>
                      </a:r>
                      <a:r>
                        <a:rPr lang="en-GB" sz="1000" dirty="0">
                          <a:solidFill>
                            <a:schemeClr val="tx1"/>
                          </a:solidFill>
                          <a:effectLst/>
                          <a:latin typeface="Franklin Gothic Book" pitchFamily="34" charset="0"/>
                          <a:ea typeface="Calibri"/>
                          <a:cs typeface="Times New Roman"/>
                        </a:rPr>
                        <a:t>managed vRouter/vFirewall value-added services. Deployed in production in late 2016.</a:t>
                      </a:r>
                    </a:p>
                  </a:txBody>
                  <a:tcPr marL="72127" marR="72127" marT="72000" marB="72000">
                    <a:solidFill>
                      <a:srgbClr val="E7E9F2"/>
                    </a:solidFill>
                  </a:tcPr>
                </a:tc>
                <a:extLst>
                  <a:ext uri="{0D108BD9-81ED-4DB2-BD59-A6C34878D82A}">
                    <a16:rowId xmlns:a16="http://schemas.microsoft.com/office/drawing/2014/main" val="1280818211"/>
                  </a:ext>
                </a:extLst>
              </a:tr>
              <a:tr h="341568">
                <a:tc>
                  <a:txBody>
                    <a:bodyPr/>
                    <a:lstStyle/>
                    <a:p>
                      <a:pPr marR="71755">
                        <a:lnSpc>
                          <a:spcPts val="1200"/>
                        </a:lnSpc>
                        <a:spcBef>
                          <a:spcPts val="200"/>
                        </a:spcBef>
                        <a:spcAft>
                          <a:spcPts val="200"/>
                        </a:spcAft>
                      </a:pPr>
                      <a:r>
                        <a:rPr lang="en-GB" sz="1000" dirty="0">
                          <a:solidFill>
                            <a:schemeClr val="tx1"/>
                          </a:solidFill>
                          <a:effectLst/>
                          <a:latin typeface="Franklin Gothic Book" pitchFamily="34" charset="0"/>
                          <a:ea typeface="Calibri"/>
                          <a:cs typeface="Times New Roman"/>
                        </a:rPr>
                        <a:t>Tier 1 service provider in APAC</a:t>
                      </a:r>
                    </a:p>
                  </a:txBody>
                  <a:tcPr marL="72127" marR="72127" marT="72000" marB="72000">
                    <a:solidFill>
                      <a:srgbClr val="E7E9F2"/>
                    </a:solidFill>
                  </a:tcPr>
                </a:tc>
                <a:tc>
                  <a:txBody>
                    <a:bodyPr/>
                    <a:lstStyle/>
                    <a:p>
                      <a:pPr marR="71755" algn="l">
                        <a:lnSpc>
                          <a:spcPts val="1200"/>
                        </a:lnSpc>
                        <a:spcBef>
                          <a:spcPts val="200"/>
                        </a:spcBef>
                        <a:spcAft>
                          <a:spcPts val="400"/>
                        </a:spcAft>
                      </a:pPr>
                      <a:r>
                        <a:rPr lang="en-GB" sz="1000" dirty="0">
                          <a:solidFill>
                            <a:schemeClr val="tx1"/>
                          </a:solidFill>
                          <a:effectLst/>
                          <a:latin typeface="Franklin Gothic Book" pitchFamily="34" charset="0"/>
                          <a:ea typeface="Calibri"/>
                          <a:cs typeface="Times New Roman"/>
                        </a:rPr>
                        <a:t>A major Australian CSP sought to deploy a modern SDN-based optical network. Its existing transport-network inventory could not be extended to support this. This 2017 deployment enabled the retirement of a major legacy inventory system, a transformation that has proven challenging to many other CSPs worldwide. </a:t>
                      </a:r>
                    </a:p>
                  </a:txBody>
                  <a:tcPr marL="72127" marR="72127" marT="72000" marB="72000">
                    <a:solidFill>
                      <a:srgbClr val="E7E9F2"/>
                    </a:solidFill>
                  </a:tcPr>
                </a:tc>
                <a:extLst>
                  <a:ext uri="{0D108BD9-81ED-4DB2-BD59-A6C34878D82A}">
                    <a16:rowId xmlns:a16="http://schemas.microsoft.com/office/drawing/2014/main" val="10003"/>
                  </a:ext>
                </a:extLst>
              </a:tr>
              <a:tr h="402934">
                <a:tc>
                  <a:txBody>
                    <a:bodyPr/>
                    <a:lstStyle/>
                    <a:p>
                      <a:pPr marR="71755">
                        <a:lnSpc>
                          <a:spcPts val="1200"/>
                        </a:lnSpc>
                        <a:spcBef>
                          <a:spcPts val="200"/>
                        </a:spcBef>
                        <a:spcAft>
                          <a:spcPts val="200"/>
                        </a:spcAft>
                      </a:pPr>
                      <a:r>
                        <a:rPr lang="en-GB" sz="1000" dirty="0">
                          <a:solidFill>
                            <a:schemeClr val="tx1"/>
                          </a:solidFill>
                          <a:effectLst/>
                          <a:latin typeface="Franklin Gothic Book" pitchFamily="34" charset="0"/>
                          <a:ea typeface="Calibri"/>
                          <a:cs typeface="Times New Roman"/>
                        </a:rPr>
                        <a:t>Tier 1 global Carrier Neutral Provider (CNP)/Data Center-Cloud Provider</a:t>
                      </a:r>
                    </a:p>
                  </a:txBody>
                  <a:tcPr marL="72127" marR="72127" marT="72000" marB="72000">
                    <a:solidFill>
                      <a:srgbClr val="E7E9F2"/>
                    </a:solidFill>
                  </a:tcPr>
                </a:tc>
                <a:tc>
                  <a:txBody>
                    <a:bodyPr/>
                    <a:lstStyle/>
                    <a:p>
                      <a:pPr marR="71755" algn="l">
                        <a:lnSpc>
                          <a:spcPts val="1200"/>
                        </a:lnSpc>
                        <a:spcBef>
                          <a:spcPts val="200"/>
                        </a:spcBef>
                        <a:spcAft>
                          <a:spcPts val="400"/>
                        </a:spcAft>
                      </a:pPr>
                      <a:r>
                        <a:rPr lang="en-GB" sz="1000" strike="noStrike" kern="1200" baseline="0" dirty="0">
                          <a:solidFill>
                            <a:schemeClr val="tx1"/>
                          </a:solidFill>
                          <a:latin typeface="Franklin Gothic Book" pitchFamily="34" charset="0"/>
                          <a:ea typeface="+mn-ea"/>
                          <a:cs typeface="+mn-cs"/>
                        </a:rPr>
                        <a:t>This customer uses Ciena’s products to orchestrate </a:t>
                      </a:r>
                      <a:r>
                        <a:rPr lang="en-GB" sz="1000" dirty="0">
                          <a:solidFill>
                            <a:schemeClr val="tx1"/>
                          </a:solidFill>
                          <a:effectLst/>
                          <a:latin typeface="Franklin Gothic Book" pitchFamily="34" charset="0"/>
                          <a:ea typeface="Calibri"/>
                          <a:cs typeface="Times New Roman"/>
                        </a:rPr>
                        <a:t>the creation of private cloud infrastructure-as-a-service instances across a global data center network. Deployed in production in August 2016.</a:t>
                      </a:r>
                    </a:p>
                  </a:txBody>
                  <a:tcPr marL="72127" marR="72127" marT="72000" marB="72000">
                    <a:solidFill>
                      <a:srgbClr val="E7E9F2"/>
                    </a:solidFill>
                  </a:tcPr>
                </a:tc>
                <a:extLst>
                  <a:ext uri="{0D108BD9-81ED-4DB2-BD59-A6C34878D82A}">
                    <a16:rowId xmlns:a16="http://schemas.microsoft.com/office/drawing/2014/main" val="2587287756"/>
                  </a:ext>
                </a:extLst>
              </a:tr>
            </a:tbl>
          </a:graphicData>
        </a:graphic>
      </p:graphicFrame>
      <p:sp>
        <p:nvSpPr>
          <p:cNvPr id="3" name="Text Placeholder 2">
            <a:extLst>
              <a:ext uri="{FF2B5EF4-FFF2-40B4-BE49-F238E27FC236}">
                <a16:creationId xmlns:a16="http://schemas.microsoft.com/office/drawing/2014/main" id="{BA30DB56-BA0D-4657-A78A-BC8F0E3EFA51}"/>
              </a:ext>
            </a:extLst>
          </p:cNvPr>
          <p:cNvSpPr>
            <a:spLocks noGrp="1"/>
          </p:cNvSpPr>
          <p:nvPr>
            <p:ph type="body" sz="quarter" idx="16"/>
          </p:nvPr>
        </p:nvSpPr>
        <p:spPr/>
        <p:txBody>
          <a:bodyPr/>
          <a:lstStyle/>
          <a:p>
            <a:r>
              <a:rPr lang="en-GB" dirty="0"/>
              <a:t>Figure 13: Ciena’s undisclosed NAO customers</a:t>
            </a:r>
          </a:p>
        </p:txBody>
      </p:sp>
      <p:sp>
        <p:nvSpPr>
          <p:cNvPr id="4" name="Slide Number Placeholder 3">
            <a:extLst>
              <a:ext uri="{FF2B5EF4-FFF2-40B4-BE49-F238E27FC236}">
                <a16:creationId xmlns:a16="http://schemas.microsoft.com/office/drawing/2014/main" id="{DD9ACF2D-B0B4-4EC2-858E-265331FDE197}"/>
              </a:ext>
            </a:extLst>
          </p:cNvPr>
          <p:cNvSpPr>
            <a:spLocks noGrp="1"/>
          </p:cNvSpPr>
          <p:nvPr>
            <p:ph type="sldNum" sz="quarter" idx="4"/>
          </p:nvPr>
        </p:nvSpPr>
        <p:spPr/>
        <p:txBody>
          <a:bodyPr/>
          <a:lstStyle/>
          <a:p>
            <a:fld id="{E78626B2-E168-480E-BAE6-B60060C6AB83}" type="slidenum">
              <a:rPr lang="en-GB" smtClean="0"/>
              <a:pPr/>
              <a:t>15</a:t>
            </a:fld>
            <a:endParaRPr lang="en-GB" dirty="0"/>
          </a:p>
        </p:txBody>
      </p:sp>
      <p:sp>
        <p:nvSpPr>
          <p:cNvPr id="5" name="Title 4">
            <a:extLst>
              <a:ext uri="{FF2B5EF4-FFF2-40B4-BE49-F238E27FC236}">
                <a16:creationId xmlns:a16="http://schemas.microsoft.com/office/drawing/2014/main" id="{98E4830E-0BB7-49EE-81A0-255E6316FA2D}"/>
              </a:ext>
            </a:extLst>
          </p:cNvPr>
          <p:cNvSpPr>
            <a:spLocks noGrp="1"/>
          </p:cNvSpPr>
          <p:nvPr>
            <p:ph type="title"/>
          </p:nvPr>
        </p:nvSpPr>
        <p:spPr/>
        <p:txBody>
          <a:bodyPr/>
          <a:lstStyle/>
          <a:p>
            <a:r>
              <a:rPr lang="en-GB" dirty="0"/>
              <a:t>Significant customers [3]</a:t>
            </a:r>
          </a:p>
        </p:txBody>
      </p:sp>
    </p:spTree>
    <p:extLst>
      <p:ext uri="{BB962C8B-B14F-4D97-AF65-F5344CB8AC3E}">
        <p14:creationId xmlns:p14="http://schemas.microsoft.com/office/powerpoint/2010/main" val="341569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BF08FF1-1BAF-48A7-B28C-610DB53CD386}"/>
              </a:ext>
            </a:extLst>
          </p:cNvPr>
          <p:cNvSpPr>
            <a:spLocks noGrp="1"/>
          </p:cNvSpPr>
          <p:nvPr>
            <p:ph type="title"/>
          </p:nvPr>
        </p:nvSpPr>
        <p:spPr/>
        <p:txBody>
          <a:bodyPr/>
          <a:lstStyle/>
          <a:p>
            <a:r>
              <a:rPr lang="en-GB" dirty="0"/>
              <a:t>Analysis: strengths, weaknesses, opportunities and threats</a:t>
            </a:r>
          </a:p>
        </p:txBody>
      </p:sp>
      <p:sp>
        <p:nvSpPr>
          <p:cNvPr id="4" name="Slide Number Placeholder 3">
            <a:extLst>
              <a:ext uri="{FF2B5EF4-FFF2-40B4-BE49-F238E27FC236}">
                <a16:creationId xmlns:a16="http://schemas.microsoft.com/office/drawing/2014/main" id="{C1E83FD5-665B-435C-989A-FCF4505D36B0}"/>
              </a:ext>
            </a:extLst>
          </p:cNvPr>
          <p:cNvSpPr>
            <a:spLocks noGrp="1"/>
          </p:cNvSpPr>
          <p:nvPr>
            <p:ph type="sldNum" sz="quarter" idx="10"/>
          </p:nvPr>
        </p:nvSpPr>
        <p:spPr/>
        <p:txBody>
          <a:bodyPr/>
          <a:lstStyle/>
          <a:p>
            <a:fld id="{E78626B2-E168-480E-BAE6-B60060C6AB83}" type="slidenum">
              <a:rPr lang="en-GB" smtClean="0"/>
              <a:pPr/>
              <a:t>16</a:t>
            </a:fld>
            <a:endParaRPr lang="en-GB" dirty="0"/>
          </a:p>
        </p:txBody>
      </p:sp>
      <p:sp>
        <p:nvSpPr>
          <p:cNvPr id="13" name="TextPlaceholder1">
            <a:extLst>
              <a:ext uri="{FF2B5EF4-FFF2-40B4-BE49-F238E27FC236}">
                <a16:creationId xmlns:a16="http://schemas.microsoft.com/office/drawing/2014/main" id="{849EA482-FC37-41E3-B506-5D35E9F07101}"/>
              </a:ext>
            </a:extLst>
          </p:cNvPr>
          <p:cNvSpPr>
            <a:spLocks noGrp="1"/>
          </p:cNvSpPr>
          <p:nvPr>
            <p:ph type="body" sz="quarter" idx="25"/>
          </p:nvPr>
        </p:nvSpPr>
        <p:spPr>
          <a:prstGeom prst="rect">
            <a:avLst/>
          </a:prstGeom>
        </p:spPr>
        <p:txBody>
          <a:bodyPr/>
          <a:lstStyle>
            <a:lvl1pPr marL="171450" indent="-171450">
              <a:lnSpc>
                <a:spcPct val="100000"/>
              </a:lnSpc>
              <a:spcAft>
                <a:spcPts val="400"/>
              </a:spcAft>
              <a:buClr>
                <a:schemeClr val="accent1"/>
              </a:buClr>
              <a:buFont typeface="Wingdings" pitchFamily="2" charset="2"/>
              <a:buChar char="§"/>
              <a:defRPr sz="1000">
                <a:solidFill>
                  <a:srgbClr val="000000"/>
                </a:solidFill>
                <a:latin typeface="Franklin Gothic Book" pitchFamily="34" charset="0"/>
              </a:defRPr>
            </a:lvl1pPr>
            <a:lvl2pPr marL="354013" indent="-176213">
              <a:lnSpc>
                <a:spcPct val="100000"/>
              </a:lnSpc>
              <a:spcAft>
                <a:spcPts val="400"/>
              </a:spcAft>
              <a:buClr>
                <a:schemeClr val="accent1"/>
              </a:buClr>
              <a:buFont typeface="Symbol" pitchFamily="18" charset="2"/>
              <a:buChar char="-"/>
              <a:defRPr sz="1000">
                <a:solidFill>
                  <a:srgbClr val="000000"/>
                </a:solidFill>
                <a:latin typeface="Franklin Gothic Book" pitchFamily="34" charset="0"/>
              </a:defRPr>
            </a:lvl2pPr>
            <a:lvl3pPr marL="541338" indent="-185738">
              <a:lnSpc>
                <a:spcPct val="100000"/>
              </a:lnSpc>
              <a:spcAft>
                <a:spcPts val="400"/>
              </a:spcAft>
              <a:buClr>
                <a:schemeClr val="accent1"/>
              </a:buClr>
              <a:buSzPct val="100000"/>
              <a:buFont typeface="Arial" pitchFamily="34" charset="0"/>
              <a:buChar char="•"/>
              <a:defRPr sz="1000">
                <a:solidFill>
                  <a:srgbClr val="000000"/>
                </a:solidFill>
                <a:latin typeface="Franklin Gothic Book" pitchFamily="34" charset="0"/>
              </a:defRPr>
            </a:lvl3pPr>
            <a:lvl4pPr marL="719138" indent="-177800">
              <a:lnSpc>
                <a:spcPct val="100000"/>
              </a:lnSpc>
              <a:spcAft>
                <a:spcPts val="400"/>
              </a:spcAft>
              <a:buClr>
                <a:schemeClr val="accent1"/>
              </a:buClr>
              <a:buSzPct val="100000"/>
              <a:buFont typeface="Franklin Gothic Book" pitchFamily="34" charset="0"/>
              <a:buChar char="◦"/>
              <a:defRPr sz="1000">
                <a:solidFill>
                  <a:srgbClr val="000000"/>
                </a:solidFill>
                <a:latin typeface="Franklin Gothic Book" pitchFamily="34" charset="0"/>
              </a:defRPr>
            </a:lvl4pPr>
            <a:lvl5pPr marL="719138" indent="0">
              <a:buNone/>
              <a:defRPr/>
            </a:lvl5pPr>
          </a:lstStyle>
          <a:p>
            <a:pPr lvl="0"/>
            <a:r>
              <a:rPr lang="en-US" dirty="0"/>
              <a:t>Its broadening software and services product line, open, modular and extensible architecture, productization and partnership approaches are well-aligned with where the market is going as it matures: toward a ‘componentized’, best of breed future, with integration and customization services only where really needed.</a:t>
            </a:r>
          </a:p>
          <a:p>
            <a:pPr lvl="0"/>
            <a:r>
              <a:rPr lang="en-US" dirty="0"/>
              <a:t>The WAN connectivity/uCPE automation applications where Blue Planet has been growing a foothold will continue to proliferate globally, because the business cases are (relatively) straightforward. </a:t>
            </a:r>
          </a:p>
          <a:p>
            <a:pPr lvl="0"/>
            <a:r>
              <a:rPr lang="en-US" dirty="0"/>
              <a:t>Ciena’s Packet Design and DonRiver acquisitions extend its reach to areas that were unavailable previously (IP and inventory, respectively).</a:t>
            </a:r>
          </a:p>
        </p:txBody>
      </p:sp>
      <p:sp>
        <p:nvSpPr>
          <p:cNvPr id="15" name="Text Placeholder 14">
            <a:extLst>
              <a:ext uri="{FF2B5EF4-FFF2-40B4-BE49-F238E27FC236}">
                <a16:creationId xmlns:a16="http://schemas.microsoft.com/office/drawing/2014/main" id="{ED766AEA-2123-4B4B-937C-913505E82E28}"/>
              </a:ext>
            </a:extLst>
          </p:cNvPr>
          <p:cNvSpPr>
            <a:spLocks noGrp="1"/>
          </p:cNvSpPr>
          <p:nvPr>
            <p:ph type="body" sz="quarter" idx="26"/>
          </p:nvPr>
        </p:nvSpPr>
        <p:spPr/>
        <p:txBody>
          <a:bodyPr/>
          <a:lstStyle/>
          <a:p>
            <a:r>
              <a:rPr lang="en-US" dirty="0"/>
              <a:t>Its </a:t>
            </a:r>
            <a:r>
              <a:rPr lang="en-GB" dirty="0"/>
              <a:t>big ISV rivals, which are OSS/BSS incumbents making network automation inroads, </a:t>
            </a:r>
            <a:r>
              <a:rPr lang="en-US" dirty="0"/>
              <a:t>have strong track records of successful (albeit expensive) operations transformation projects that Ciena lacks.</a:t>
            </a:r>
          </a:p>
          <a:p>
            <a:r>
              <a:rPr lang="en-GB" dirty="0"/>
              <a:t>Ciena BP also faces competition from large network equipment provider (NEP) incumbents such as Cisco, Ericsson, Huawei and Nokia, which have broader (fixed and mobile) networking portfolios, growing software portfolios and deeper pockets to fund inorganic growth.</a:t>
            </a:r>
          </a:p>
          <a:p>
            <a:r>
              <a:rPr lang="en-US" dirty="0"/>
              <a:t>These large NEPs have been benefitting from all the vEPC and vIMS commercial activity; once they have NFV installed base in a CSP they may be hard to dislodge as the CSP broadens to other domains.</a:t>
            </a:r>
            <a:endParaRPr lang="en-GB" dirty="0"/>
          </a:p>
          <a:p>
            <a:endParaRPr lang="en-GB" dirty="0"/>
          </a:p>
          <a:p>
            <a:endParaRPr lang="en-GB" dirty="0"/>
          </a:p>
        </p:txBody>
      </p:sp>
      <p:sp>
        <p:nvSpPr>
          <p:cNvPr id="16" name="Text Placeholder 15">
            <a:extLst>
              <a:ext uri="{FF2B5EF4-FFF2-40B4-BE49-F238E27FC236}">
                <a16:creationId xmlns:a16="http://schemas.microsoft.com/office/drawing/2014/main" id="{3D598051-61B1-4A1A-B19C-A203AEE1A6E1}"/>
              </a:ext>
            </a:extLst>
          </p:cNvPr>
          <p:cNvSpPr>
            <a:spLocks noGrp="1"/>
          </p:cNvSpPr>
          <p:nvPr>
            <p:ph type="body" sz="quarter" idx="27"/>
          </p:nvPr>
        </p:nvSpPr>
        <p:spPr/>
        <p:txBody>
          <a:bodyPr/>
          <a:lstStyle/>
          <a:p>
            <a:r>
              <a:rPr lang="en-GB" dirty="0"/>
              <a:t>Ciena has articulated and is executing a clear, consistent strategy and market approach to growing its software and services business.</a:t>
            </a:r>
          </a:p>
          <a:p>
            <a:r>
              <a:rPr lang="en-GB" dirty="0"/>
              <a:t>Blue Planet features an open and extensible architecture capable of supporting standardized APIs and data models.</a:t>
            </a:r>
          </a:p>
          <a:p>
            <a:r>
              <a:rPr lang="en-GB" dirty="0"/>
              <a:t>Blue Planet’s flexible product-based and service-augmented approach combines pre-integrated solutions, developer support and SI partners to deliver a flexible combination of products and services.</a:t>
            </a:r>
          </a:p>
          <a:p>
            <a:r>
              <a:rPr lang="en-GB" dirty="0"/>
              <a:t>Ciena is determined to become a network automation and operations transformation leader with organic growth and targeted acquisitions, and BP’s new status as a separate division should give it welcome autonomy.</a:t>
            </a:r>
          </a:p>
          <a:p>
            <a:endParaRPr lang="en-GB" dirty="0"/>
          </a:p>
        </p:txBody>
      </p:sp>
      <p:sp>
        <p:nvSpPr>
          <p:cNvPr id="17" name="Text Placeholder 16">
            <a:extLst>
              <a:ext uri="{FF2B5EF4-FFF2-40B4-BE49-F238E27FC236}">
                <a16:creationId xmlns:a16="http://schemas.microsoft.com/office/drawing/2014/main" id="{D33E11FD-DE53-42DF-90BC-9995AFCD053B}"/>
              </a:ext>
            </a:extLst>
          </p:cNvPr>
          <p:cNvSpPr>
            <a:spLocks noGrp="1"/>
          </p:cNvSpPr>
          <p:nvPr>
            <p:ph type="body" sz="quarter" idx="28"/>
          </p:nvPr>
        </p:nvSpPr>
        <p:spPr/>
        <p:txBody>
          <a:bodyPr/>
          <a:lstStyle/>
          <a:p>
            <a:r>
              <a:rPr lang="en-GB" dirty="0"/>
              <a:t>Ciena remains a small network transformation and orchestration player: software and related services generate only 7% of Ciena’s total revenue, and BP Automation accounts for less than 20% of this 7%.</a:t>
            </a:r>
          </a:p>
          <a:p>
            <a:r>
              <a:rPr lang="en-GB" dirty="0"/>
              <a:t>Blue Planet has thus far had most of its success in Ciena’s specialist area of fixed networking, such as with WAN connectivity and uCPE automation. BP has not proven that it can tap into much of the NFV commercial activity, which remains focused on vEPC and vIMS.</a:t>
            </a:r>
          </a:p>
          <a:p>
            <a:r>
              <a:rPr lang="en-GB" dirty="0"/>
              <a:t>Blue Planet is just starting to integrate capabilities beyond MDSO and MCP, such as DonRiver’s inventory federation; its key ISV rivals Netcracker and Amdocs have broader capabilities.</a:t>
            </a:r>
          </a:p>
          <a:p>
            <a:endParaRPr lang="en-GB" dirty="0"/>
          </a:p>
        </p:txBody>
      </p:sp>
    </p:spTree>
    <p:extLst>
      <p:ext uri="{BB962C8B-B14F-4D97-AF65-F5344CB8AC3E}">
        <p14:creationId xmlns:p14="http://schemas.microsoft.com/office/powerpoint/2010/main" val="305748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9CB44-3970-4AD7-95E6-F3B63DC27B31}"/>
              </a:ext>
            </a:extLst>
          </p:cNvPr>
          <p:cNvSpPr>
            <a:spLocks noGrp="1"/>
          </p:cNvSpPr>
          <p:nvPr>
            <p:ph type="title"/>
          </p:nvPr>
        </p:nvSpPr>
        <p:spPr/>
        <p:txBody>
          <a:bodyPr/>
          <a:lstStyle/>
          <a:p>
            <a:r>
              <a:rPr lang="en-GB" dirty="0"/>
              <a:t>About the author</a:t>
            </a:r>
          </a:p>
        </p:txBody>
      </p:sp>
      <p:sp>
        <p:nvSpPr>
          <p:cNvPr id="4" name="Slide Number Placeholder 3">
            <a:extLst>
              <a:ext uri="{FF2B5EF4-FFF2-40B4-BE49-F238E27FC236}">
                <a16:creationId xmlns:a16="http://schemas.microsoft.com/office/drawing/2014/main" id="{9BFA26C9-C6BC-46F0-B0C4-B073F0CA9A31}"/>
              </a:ext>
            </a:extLst>
          </p:cNvPr>
          <p:cNvSpPr>
            <a:spLocks noGrp="1"/>
          </p:cNvSpPr>
          <p:nvPr>
            <p:ph type="sldNum" sz="quarter" idx="11"/>
          </p:nvPr>
        </p:nvSpPr>
        <p:spPr/>
        <p:txBody>
          <a:bodyPr/>
          <a:lstStyle/>
          <a:p>
            <a:fld id="{E78626B2-E168-480E-BAE6-B60060C6AB83}" type="slidenum">
              <a:rPr lang="en-GB" smtClean="0"/>
              <a:pPr/>
              <a:t>17</a:t>
            </a:fld>
            <a:endParaRPr lang="en-GB" dirty="0"/>
          </a:p>
        </p:txBody>
      </p:sp>
      <p:sp>
        <p:nvSpPr>
          <p:cNvPr id="5" name="Text Placeholder 4">
            <a:extLst>
              <a:ext uri="{FF2B5EF4-FFF2-40B4-BE49-F238E27FC236}">
                <a16:creationId xmlns:a16="http://schemas.microsoft.com/office/drawing/2014/main" id="{2C18C800-227B-4F77-BA3C-2ACA376BC9EA}"/>
              </a:ext>
            </a:extLst>
          </p:cNvPr>
          <p:cNvSpPr>
            <a:spLocks noGrp="1"/>
          </p:cNvSpPr>
          <p:nvPr>
            <p:ph type="body" sz="quarter" idx="15"/>
          </p:nvPr>
        </p:nvSpPr>
        <p:spPr/>
        <p:txBody>
          <a:bodyPr/>
          <a:lstStyle/>
          <a:p>
            <a:r>
              <a:rPr lang="en-GB" b="1" spc="20" dirty="0"/>
              <a:t>Dana Cooperson </a:t>
            </a:r>
            <a:r>
              <a:rPr lang="en-GB" dirty="0"/>
              <a:t>(Research Director) </a:t>
            </a:r>
            <a:r>
              <a:rPr lang="en-GB" dirty="0">
                <a:solidFill>
                  <a:srgbClr val="FFFFFF"/>
                </a:solidFill>
              </a:rPr>
              <a:t>is the research director for Analysys Mason’s network-focused software research programmes. Her area of expertise is intelligent fixed and mobile network infrastructure. Her goal is to help customers strengthen their link in the communications value chain while evolving their business operations to benefit from, rather than be threatened by, shifts in the market. The key network infrastructure trends Dana focuses on include the integration of communications and IT assets and the drive towards software-controlled, virtual networking.</a:t>
            </a:r>
            <a:endParaRPr lang="en-GB" dirty="0"/>
          </a:p>
        </p:txBody>
      </p:sp>
      <p:pic>
        <p:nvPicPr>
          <p:cNvPr id="10" name="Picture Placeholder 9">
            <a:extLst>
              <a:ext uri="{FF2B5EF4-FFF2-40B4-BE49-F238E27FC236}">
                <a16:creationId xmlns:a16="http://schemas.microsoft.com/office/drawing/2014/main" id="{D2AE17ED-82B8-4493-A5F6-C092F2B449F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2" r="132"/>
          <a:stretch>
            <a:fillRect/>
          </a:stretch>
        </p:blipFill>
        <p:spPr/>
      </p:pic>
    </p:spTree>
    <p:extLst>
      <p:ext uri="{BB962C8B-B14F-4D97-AF65-F5344CB8AC3E}">
        <p14:creationId xmlns:p14="http://schemas.microsoft.com/office/powerpoint/2010/main" val="3347845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8126-B8DB-4737-9AFF-70C5F5C3E409}"/>
              </a:ext>
            </a:extLst>
          </p:cNvPr>
          <p:cNvSpPr>
            <a:spLocks noGrp="1"/>
          </p:cNvSpPr>
          <p:nvPr>
            <p:ph type="title"/>
          </p:nvPr>
        </p:nvSpPr>
        <p:spPr/>
        <p:txBody>
          <a:bodyPr/>
          <a:lstStyle/>
          <a:p>
            <a:r>
              <a:rPr lang="en-GB" dirty="0"/>
              <a:t>Analysys Mason’s definition of geographical regions</a:t>
            </a:r>
          </a:p>
        </p:txBody>
      </p:sp>
      <p:sp>
        <p:nvSpPr>
          <p:cNvPr id="3" name="Slide Number Placeholder 2">
            <a:extLst>
              <a:ext uri="{FF2B5EF4-FFF2-40B4-BE49-F238E27FC236}">
                <a16:creationId xmlns:a16="http://schemas.microsoft.com/office/drawing/2014/main" id="{863B8A87-F265-4BC4-9D8F-60D91EDCC5C0}"/>
              </a:ext>
            </a:extLst>
          </p:cNvPr>
          <p:cNvSpPr>
            <a:spLocks noGrp="1"/>
          </p:cNvSpPr>
          <p:nvPr>
            <p:ph type="sldNum" sz="quarter" idx="4"/>
          </p:nvPr>
        </p:nvSpPr>
        <p:spPr/>
        <p:txBody>
          <a:bodyPr/>
          <a:lstStyle/>
          <a:p>
            <a:fld id="{E78626B2-E168-480E-BAE6-B60060C6AB83}" type="slidenum">
              <a:rPr lang="en-GB" smtClean="0"/>
              <a:pPr/>
              <a:t>18</a:t>
            </a:fld>
            <a:endParaRPr lang="en-GB" dirty="0"/>
          </a:p>
        </p:txBody>
      </p:sp>
      <p:grpSp>
        <p:nvGrpSpPr>
          <p:cNvPr id="5" name="Group 4">
            <a:extLst>
              <a:ext uri="{FF2B5EF4-FFF2-40B4-BE49-F238E27FC236}">
                <a16:creationId xmlns:a16="http://schemas.microsoft.com/office/drawing/2014/main" id="{2CEDD998-3C9A-4508-8D5A-88BED5ED9F17}"/>
              </a:ext>
            </a:extLst>
          </p:cNvPr>
          <p:cNvGrpSpPr/>
          <p:nvPr>
            <p:custDataLst>
              <p:tags r:id="rId1"/>
            </p:custDataLst>
          </p:nvPr>
        </p:nvGrpSpPr>
        <p:grpSpPr>
          <a:xfrm>
            <a:off x="542580" y="1914668"/>
            <a:ext cx="2288007" cy="2127984"/>
            <a:chOff x="504825" y="1841554"/>
            <a:chExt cx="2360613" cy="2195512"/>
          </a:xfrm>
          <a:solidFill>
            <a:srgbClr val="221F72"/>
          </a:solidFill>
        </p:grpSpPr>
        <p:sp>
          <p:nvSpPr>
            <p:cNvPr id="6" name="Freeform 293">
              <a:extLst>
                <a:ext uri="{FF2B5EF4-FFF2-40B4-BE49-F238E27FC236}">
                  <a16:creationId xmlns:a16="http://schemas.microsoft.com/office/drawing/2014/main" id="{0A449A75-820A-40C0-AC21-E54FA1277D4C}"/>
                </a:ext>
              </a:extLst>
            </p:cNvPr>
            <p:cNvSpPr>
              <a:spLocks noChangeAspect="1"/>
            </p:cNvSpPr>
            <p:nvPr/>
          </p:nvSpPr>
          <p:spPr bwMode="auto">
            <a:xfrm>
              <a:off x="1319213" y="3176641"/>
              <a:ext cx="101600" cy="66675"/>
            </a:xfrm>
            <a:custGeom>
              <a:avLst/>
              <a:gdLst>
                <a:gd name="T0" fmla="*/ 0 w 147"/>
                <a:gd name="T1" fmla="*/ 0 h 83"/>
                <a:gd name="T2" fmla="*/ 41280 w 147"/>
                <a:gd name="T3" fmla="*/ 46614 h 83"/>
                <a:gd name="T4" fmla="*/ 82533 w 147"/>
                <a:gd name="T5" fmla="*/ 93283 h 83"/>
                <a:gd name="T6" fmla="*/ 61920 w 147"/>
                <a:gd name="T7" fmla="*/ 93283 h 83"/>
                <a:gd name="T8" fmla="*/ 0 w 147"/>
                <a:gd name="T9" fmla="*/ 0 h 83"/>
                <a:gd name="T10" fmla="*/ 0 60000 65536"/>
                <a:gd name="T11" fmla="*/ 0 60000 65536"/>
                <a:gd name="T12" fmla="*/ 0 60000 65536"/>
                <a:gd name="T13" fmla="*/ 0 60000 65536"/>
                <a:gd name="T14" fmla="*/ 0 60000 65536"/>
                <a:gd name="T15" fmla="*/ 0 w 147"/>
                <a:gd name="T16" fmla="*/ 0 h 83"/>
                <a:gd name="T17" fmla="*/ 147 w 147"/>
                <a:gd name="T18" fmla="*/ 83 h 83"/>
              </a:gdLst>
              <a:ahLst/>
              <a:cxnLst>
                <a:cxn ang="T10">
                  <a:pos x="T0" y="T1"/>
                </a:cxn>
                <a:cxn ang="T11">
                  <a:pos x="T2" y="T3"/>
                </a:cxn>
                <a:cxn ang="T12">
                  <a:pos x="T4" y="T5"/>
                </a:cxn>
                <a:cxn ang="T13">
                  <a:pos x="T6" y="T7"/>
                </a:cxn>
                <a:cxn ang="T14">
                  <a:pos x="T8" y="T9"/>
                </a:cxn>
              </a:cxnLst>
              <a:rect l="T15" t="T16" r="T17" b="T18"/>
              <a:pathLst>
                <a:path w="147" h="83">
                  <a:moveTo>
                    <a:pt x="0" y="0"/>
                  </a:moveTo>
                  <a:lnTo>
                    <a:pt x="79" y="15"/>
                  </a:lnTo>
                  <a:lnTo>
                    <a:pt x="147" y="83"/>
                  </a:lnTo>
                  <a:lnTo>
                    <a:pt x="108" y="69"/>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 name="Freeform 294">
              <a:extLst>
                <a:ext uri="{FF2B5EF4-FFF2-40B4-BE49-F238E27FC236}">
                  <a16:creationId xmlns:a16="http://schemas.microsoft.com/office/drawing/2014/main" id="{0DCD6DC6-BF09-4838-A94A-2445C6C595B7}"/>
                </a:ext>
              </a:extLst>
            </p:cNvPr>
            <p:cNvSpPr>
              <a:spLocks noChangeAspect="1"/>
            </p:cNvSpPr>
            <p:nvPr/>
          </p:nvSpPr>
          <p:spPr bwMode="auto">
            <a:xfrm>
              <a:off x="1368425" y="2287641"/>
              <a:ext cx="212725" cy="155575"/>
            </a:xfrm>
            <a:custGeom>
              <a:avLst/>
              <a:gdLst>
                <a:gd name="T0" fmla="*/ 0 w 306"/>
                <a:gd name="T1" fmla="*/ 145893 h 191"/>
                <a:gd name="T2" fmla="*/ 20738 w 306"/>
                <a:gd name="T3" fmla="*/ 97243 h 191"/>
                <a:gd name="T4" fmla="*/ 41475 w 306"/>
                <a:gd name="T5" fmla="*/ 48650 h 191"/>
                <a:gd name="T6" fmla="*/ 20738 w 306"/>
                <a:gd name="T7" fmla="*/ 48650 h 191"/>
                <a:gd name="T8" fmla="*/ 62213 w 306"/>
                <a:gd name="T9" fmla="*/ 0 h 191"/>
                <a:gd name="T10" fmla="*/ 103688 w 306"/>
                <a:gd name="T11" fmla="*/ 48650 h 191"/>
                <a:gd name="T12" fmla="*/ 124398 w 306"/>
                <a:gd name="T13" fmla="*/ 48650 h 191"/>
                <a:gd name="T14" fmla="*/ 165873 w 306"/>
                <a:gd name="T15" fmla="*/ 48650 h 191"/>
                <a:gd name="T16" fmla="*/ 82950 w 306"/>
                <a:gd name="T17" fmla="*/ 97243 h 191"/>
                <a:gd name="T18" fmla="*/ 82950 w 306"/>
                <a:gd name="T19" fmla="*/ 145893 h 191"/>
                <a:gd name="T20" fmla="*/ 41475 w 306"/>
                <a:gd name="T21" fmla="*/ 145893 h 191"/>
                <a:gd name="T22" fmla="*/ 20738 w 306"/>
                <a:gd name="T23" fmla="*/ 145893 h 191"/>
                <a:gd name="T24" fmla="*/ 0 w 306"/>
                <a:gd name="T25" fmla="*/ 145893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6"/>
                <a:gd name="T40" fmla="*/ 0 h 191"/>
                <a:gd name="T41" fmla="*/ 306 w 306"/>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6" h="191">
                  <a:moveTo>
                    <a:pt x="0" y="143"/>
                  </a:moveTo>
                  <a:lnTo>
                    <a:pt x="12" y="119"/>
                  </a:lnTo>
                  <a:lnTo>
                    <a:pt x="55" y="40"/>
                  </a:lnTo>
                  <a:lnTo>
                    <a:pt x="35" y="7"/>
                  </a:lnTo>
                  <a:lnTo>
                    <a:pt x="130" y="0"/>
                  </a:lnTo>
                  <a:lnTo>
                    <a:pt x="195" y="33"/>
                  </a:lnTo>
                  <a:lnTo>
                    <a:pt x="239" y="13"/>
                  </a:lnTo>
                  <a:lnTo>
                    <a:pt x="306" y="58"/>
                  </a:lnTo>
                  <a:lnTo>
                    <a:pt x="165" y="128"/>
                  </a:lnTo>
                  <a:lnTo>
                    <a:pt x="151" y="170"/>
                  </a:lnTo>
                  <a:lnTo>
                    <a:pt x="83" y="191"/>
                  </a:lnTo>
                  <a:lnTo>
                    <a:pt x="52" y="157"/>
                  </a:lnTo>
                  <a:lnTo>
                    <a:pt x="0" y="14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 name="Freeform 295">
              <a:extLst>
                <a:ext uri="{FF2B5EF4-FFF2-40B4-BE49-F238E27FC236}">
                  <a16:creationId xmlns:a16="http://schemas.microsoft.com/office/drawing/2014/main" id="{9FBB6E13-ED48-4DCF-9323-0C6918EF10E5}"/>
                </a:ext>
              </a:extLst>
            </p:cNvPr>
            <p:cNvSpPr>
              <a:spLocks noChangeAspect="1"/>
            </p:cNvSpPr>
            <p:nvPr/>
          </p:nvSpPr>
          <p:spPr bwMode="auto">
            <a:xfrm>
              <a:off x="1427163" y="2143179"/>
              <a:ext cx="152400" cy="87312"/>
            </a:xfrm>
            <a:custGeom>
              <a:avLst/>
              <a:gdLst>
                <a:gd name="T0" fmla="*/ 0 w 217"/>
                <a:gd name="T1" fmla="*/ 93431 h 108"/>
                <a:gd name="T2" fmla="*/ 21599 w 217"/>
                <a:gd name="T3" fmla="*/ 93431 h 108"/>
                <a:gd name="T4" fmla="*/ 43198 w 217"/>
                <a:gd name="T5" fmla="*/ 93431 h 108"/>
                <a:gd name="T6" fmla="*/ 43198 w 217"/>
                <a:gd name="T7" fmla="*/ 93431 h 108"/>
                <a:gd name="T8" fmla="*/ 43198 w 217"/>
                <a:gd name="T9" fmla="*/ 93431 h 108"/>
                <a:gd name="T10" fmla="*/ 43198 w 217"/>
                <a:gd name="T11" fmla="*/ 93431 h 108"/>
                <a:gd name="T12" fmla="*/ 64797 w 217"/>
                <a:gd name="T13" fmla="*/ 93431 h 108"/>
                <a:gd name="T14" fmla="*/ 64797 w 217"/>
                <a:gd name="T15" fmla="*/ 46687 h 108"/>
                <a:gd name="T16" fmla="*/ 64797 w 217"/>
                <a:gd name="T17" fmla="*/ 46687 h 108"/>
                <a:gd name="T18" fmla="*/ 86367 w 217"/>
                <a:gd name="T19" fmla="*/ 93431 h 108"/>
                <a:gd name="T20" fmla="*/ 107967 w 217"/>
                <a:gd name="T21" fmla="*/ 46687 h 108"/>
                <a:gd name="T22" fmla="*/ 107967 w 217"/>
                <a:gd name="T23" fmla="*/ 46687 h 108"/>
                <a:gd name="T24" fmla="*/ 107967 w 217"/>
                <a:gd name="T25" fmla="*/ 46687 h 108"/>
                <a:gd name="T26" fmla="*/ 107967 w 217"/>
                <a:gd name="T27" fmla="*/ 0 h 108"/>
                <a:gd name="T28" fmla="*/ 64797 w 217"/>
                <a:gd name="T29" fmla="*/ 46687 h 108"/>
                <a:gd name="T30" fmla="*/ 0 w 217"/>
                <a:gd name="T31" fmla="*/ 93431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08"/>
                <a:gd name="T50" fmla="*/ 217 w 217"/>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08">
                  <a:moveTo>
                    <a:pt x="0" y="82"/>
                  </a:moveTo>
                  <a:lnTo>
                    <a:pt x="51" y="98"/>
                  </a:lnTo>
                  <a:lnTo>
                    <a:pt x="62" y="81"/>
                  </a:lnTo>
                  <a:lnTo>
                    <a:pt x="74" y="108"/>
                  </a:lnTo>
                  <a:lnTo>
                    <a:pt x="96" y="96"/>
                  </a:lnTo>
                  <a:lnTo>
                    <a:pt x="92" y="71"/>
                  </a:lnTo>
                  <a:lnTo>
                    <a:pt x="116" y="86"/>
                  </a:lnTo>
                  <a:lnTo>
                    <a:pt x="129" y="47"/>
                  </a:lnTo>
                  <a:lnTo>
                    <a:pt x="147" y="45"/>
                  </a:lnTo>
                  <a:lnTo>
                    <a:pt x="156" y="79"/>
                  </a:lnTo>
                  <a:lnTo>
                    <a:pt x="203" y="52"/>
                  </a:lnTo>
                  <a:lnTo>
                    <a:pt x="187" y="23"/>
                  </a:lnTo>
                  <a:lnTo>
                    <a:pt x="217" y="16"/>
                  </a:lnTo>
                  <a:lnTo>
                    <a:pt x="186" y="0"/>
                  </a:lnTo>
                  <a:lnTo>
                    <a:pt x="106" y="16"/>
                  </a:lnTo>
                  <a:lnTo>
                    <a:pt x="0" y="82"/>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 name="Freeform 296">
              <a:extLst>
                <a:ext uri="{FF2B5EF4-FFF2-40B4-BE49-F238E27FC236}">
                  <a16:creationId xmlns:a16="http://schemas.microsoft.com/office/drawing/2014/main" id="{0BF79C0A-0B52-4DFB-A211-357F0182FDBF}"/>
                </a:ext>
              </a:extLst>
            </p:cNvPr>
            <p:cNvSpPr>
              <a:spLocks noChangeAspect="1"/>
            </p:cNvSpPr>
            <p:nvPr/>
          </p:nvSpPr>
          <p:spPr bwMode="auto">
            <a:xfrm>
              <a:off x="1508125" y="2341616"/>
              <a:ext cx="368300" cy="209550"/>
            </a:xfrm>
            <a:custGeom>
              <a:avLst/>
              <a:gdLst>
                <a:gd name="T0" fmla="*/ 0 w 528"/>
                <a:gd name="T1" fmla="*/ 94420 h 259"/>
                <a:gd name="T2" fmla="*/ 21200 w 528"/>
                <a:gd name="T3" fmla="*/ 47238 h 259"/>
                <a:gd name="T4" fmla="*/ 21200 w 528"/>
                <a:gd name="T5" fmla="*/ 47238 h 259"/>
                <a:gd name="T6" fmla="*/ 42429 w 528"/>
                <a:gd name="T7" fmla="*/ 47238 h 259"/>
                <a:gd name="T8" fmla="*/ 63629 w 528"/>
                <a:gd name="T9" fmla="*/ 0 h 259"/>
                <a:gd name="T10" fmla="*/ 63629 w 528"/>
                <a:gd name="T11" fmla="*/ 47238 h 259"/>
                <a:gd name="T12" fmla="*/ 63629 w 528"/>
                <a:gd name="T13" fmla="*/ 47238 h 259"/>
                <a:gd name="T14" fmla="*/ 84829 w 528"/>
                <a:gd name="T15" fmla="*/ 47238 h 259"/>
                <a:gd name="T16" fmla="*/ 106058 w 528"/>
                <a:gd name="T17" fmla="*/ 47238 h 259"/>
                <a:gd name="T18" fmla="*/ 106058 w 528"/>
                <a:gd name="T19" fmla="*/ 47238 h 259"/>
                <a:gd name="T20" fmla="*/ 127258 w 528"/>
                <a:gd name="T21" fmla="*/ 47238 h 259"/>
                <a:gd name="T22" fmla="*/ 127258 w 528"/>
                <a:gd name="T23" fmla="*/ 47238 h 259"/>
                <a:gd name="T24" fmla="*/ 127258 w 528"/>
                <a:gd name="T25" fmla="*/ 47238 h 259"/>
                <a:gd name="T26" fmla="*/ 169686 w 528"/>
                <a:gd name="T27" fmla="*/ 94420 h 259"/>
                <a:gd name="T28" fmla="*/ 190887 w 528"/>
                <a:gd name="T29" fmla="*/ 94420 h 259"/>
                <a:gd name="T30" fmla="*/ 169686 w 528"/>
                <a:gd name="T31" fmla="*/ 47238 h 259"/>
                <a:gd name="T32" fmla="*/ 190887 w 528"/>
                <a:gd name="T33" fmla="*/ 47238 h 259"/>
                <a:gd name="T34" fmla="*/ 212087 w 528"/>
                <a:gd name="T35" fmla="*/ 47238 h 259"/>
                <a:gd name="T36" fmla="*/ 212087 w 528"/>
                <a:gd name="T37" fmla="*/ 94420 h 259"/>
                <a:gd name="T38" fmla="*/ 275716 w 528"/>
                <a:gd name="T39" fmla="*/ 141659 h 259"/>
                <a:gd name="T40" fmla="*/ 275716 w 528"/>
                <a:gd name="T41" fmla="*/ 188841 h 259"/>
                <a:gd name="T42" fmla="*/ 254516 w 528"/>
                <a:gd name="T43" fmla="*/ 141659 h 259"/>
                <a:gd name="T44" fmla="*/ 254516 w 528"/>
                <a:gd name="T45" fmla="*/ 188841 h 259"/>
                <a:gd name="T46" fmla="*/ 275716 w 528"/>
                <a:gd name="T47" fmla="*/ 188841 h 259"/>
                <a:gd name="T48" fmla="*/ 254516 w 528"/>
                <a:gd name="T49" fmla="*/ 188841 h 259"/>
                <a:gd name="T50" fmla="*/ 212087 w 528"/>
                <a:gd name="T51" fmla="*/ 188841 h 259"/>
                <a:gd name="T52" fmla="*/ 190887 w 528"/>
                <a:gd name="T53" fmla="*/ 188841 h 259"/>
                <a:gd name="T54" fmla="*/ 148458 w 528"/>
                <a:gd name="T55" fmla="*/ 188841 h 259"/>
                <a:gd name="T56" fmla="*/ 84829 w 528"/>
                <a:gd name="T57" fmla="*/ 236079 h 259"/>
                <a:gd name="T58" fmla="*/ 63629 w 528"/>
                <a:gd name="T59" fmla="*/ 188841 h 259"/>
                <a:gd name="T60" fmla="*/ 42429 w 528"/>
                <a:gd name="T61" fmla="*/ 188841 h 259"/>
                <a:gd name="T62" fmla="*/ 21200 w 528"/>
                <a:gd name="T63" fmla="*/ 141659 h 259"/>
                <a:gd name="T64" fmla="*/ 106058 w 528"/>
                <a:gd name="T65" fmla="*/ 141659 h 259"/>
                <a:gd name="T66" fmla="*/ 21200 w 528"/>
                <a:gd name="T67" fmla="*/ 141659 h 259"/>
                <a:gd name="T68" fmla="*/ 21200 w 528"/>
                <a:gd name="T69" fmla="*/ 94420 h 259"/>
                <a:gd name="T70" fmla="*/ 63629 w 528"/>
                <a:gd name="T71" fmla="*/ 94420 h 259"/>
                <a:gd name="T72" fmla="*/ 21200 w 528"/>
                <a:gd name="T73" fmla="*/ 94420 h 259"/>
                <a:gd name="T74" fmla="*/ 21200 w 528"/>
                <a:gd name="T75" fmla="*/ 94420 h 259"/>
                <a:gd name="T76" fmla="*/ 0 w 528"/>
                <a:gd name="T77" fmla="*/ 94420 h 2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8"/>
                <a:gd name="T118" fmla="*/ 0 h 259"/>
                <a:gd name="T119" fmla="*/ 528 w 528"/>
                <a:gd name="T120" fmla="*/ 259 h 2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8" h="259">
                  <a:moveTo>
                    <a:pt x="0" y="84"/>
                  </a:moveTo>
                  <a:lnTo>
                    <a:pt x="26" y="62"/>
                  </a:lnTo>
                  <a:lnTo>
                    <a:pt x="13" y="51"/>
                  </a:lnTo>
                  <a:lnTo>
                    <a:pt x="75" y="14"/>
                  </a:lnTo>
                  <a:lnTo>
                    <a:pt x="129" y="0"/>
                  </a:lnTo>
                  <a:lnTo>
                    <a:pt x="145" y="27"/>
                  </a:lnTo>
                  <a:lnTo>
                    <a:pt x="128" y="43"/>
                  </a:lnTo>
                  <a:lnTo>
                    <a:pt x="173" y="20"/>
                  </a:lnTo>
                  <a:lnTo>
                    <a:pt x="225" y="38"/>
                  </a:lnTo>
                  <a:lnTo>
                    <a:pt x="207" y="58"/>
                  </a:lnTo>
                  <a:lnTo>
                    <a:pt x="266" y="45"/>
                  </a:lnTo>
                  <a:lnTo>
                    <a:pt x="251" y="23"/>
                  </a:lnTo>
                  <a:lnTo>
                    <a:pt x="273" y="26"/>
                  </a:lnTo>
                  <a:lnTo>
                    <a:pt x="320" y="95"/>
                  </a:lnTo>
                  <a:lnTo>
                    <a:pt x="337" y="78"/>
                  </a:lnTo>
                  <a:lnTo>
                    <a:pt x="319" y="3"/>
                  </a:lnTo>
                  <a:lnTo>
                    <a:pt x="357" y="4"/>
                  </a:lnTo>
                  <a:lnTo>
                    <a:pt x="399" y="30"/>
                  </a:lnTo>
                  <a:lnTo>
                    <a:pt x="423" y="126"/>
                  </a:lnTo>
                  <a:lnTo>
                    <a:pt x="528" y="171"/>
                  </a:lnTo>
                  <a:lnTo>
                    <a:pt x="527" y="197"/>
                  </a:lnTo>
                  <a:lnTo>
                    <a:pt x="500" y="185"/>
                  </a:lnTo>
                  <a:lnTo>
                    <a:pt x="467" y="202"/>
                  </a:lnTo>
                  <a:lnTo>
                    <a:pt x="513" y="224"/>
                  </a:lnTo>
                  <a:lnTo>
                    <a:pt x="472" y="245"/>
                  </a:lnTo>
                  <a:lnTo>
                    <a:pt x="402" y="234"/>
                  </a:lnTo>
                  <a:lnTo>
                    <a:pt x="363" y="208"/>
                  </a:lnTo>
                  <a:lnTo>
                    <a:pt x="276" y="252"/>
                  </a:lnTo>
                  <a:lnTo>
                    <a:pt x="169" y="259"/>
                  </a:lnTo>
                  <a:lnTo>
                    <a:pt x="146" y="218"/>
                  </a:lnTo>
                  <a:lnTo>
                    <a:pt x="87" y="215"/>
                  </a:lnTo>
                  <a:lnTo>
                    <a:pt x="45" y="181"/>
                  </a:lnTo>
                  <a:lnTo>
                    <a:pt x="200" y="159"/>
                  </a:lnTo>
                  <a:lnTo>
                    <a:pt x="41" y="149"/>
                  </a:lnTo>
                  <a:lnTo>
                    <a:pt x="20" y="127"/>
                  </a:lnTo>
                  <a:lnTo>
                    <a:pt x="102" y="102"/>
                  </a:lnTo>
                  <a:lnTo>
                    <a:pt x="26" y="106"/>
                  </a:lnTo>
                  <a:lnTo>
                    <a:pt x="31" y="95"/>
                  </a:lnTo>
                  <a:lnTo>
                    <a:pt x="0" y="84"/>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 name="Freeform 297">
              <a:extLst>
                <a:ext uri="{FF2B5EF4-FFF2-40B4-BE49-F238E27FC236}">
                  <a16:creationId xmlns:a16="http://schemas.microsoft.com/office/drawing/2014/main" id="{F65B6796-39D8-4CC3-9888-A2D9F1D6CDBF}"/>
                </a:ext>
              </a:extLst>
            </p:cNvPr>
            <p:cNvSpPr>
              <a:spLocks noChangeAspect="1"/>
            </p:cNvSpPr>
            <p:nvPr/>
          </p:nvSpPr>
          <p:spPr bwMode="auto">
            <a:xfrm>
              <a:off x="1535113" y="2178104"/>
              <a:ext cx="250825" cy="114300"/>
            </a:xfrm>
            <a:custGeom>
              <a:avLst/>
              <a:gdLst>
                <a:gd name="T0" fmla="*/ 0 w 359"/>
                <a:gd name="T1" fmla="*/ 43979 h 143"/>
                <a:gd name="T2" fmla="*/ 21261 w 359"/>
                <a:gd name="T3" fmla="*/ 43979 h 143"/>
                <a:gd name="T4" fmla="*/ 42493 w 359"/>
                <a:gd name="T5" fmla="*/ 43979 h 143"/>
                <a:gd name="T6" fmla="*/ 21261 w 359"/>
                <a:gd name="T7" fmla="*/ 43979 h 143"/>
                <a:gd name="T8" fmla="*/ 42493 w 359"/>
                <a:gd name="T9" fmla="*/ 0 h 143"/>
                <a:gd name="T10" fmla="*/ 21261 w 359"/>
                <a:gd name="T11" fmla="*/ 0 h 143"/>
                <a:gd name="T12" fmla="*/ 21261 w 359"/>
                <a:gd name="T13" fmla="*/ 0 h 143"/>
                <a:gd name="T14" fmla="*/ 42493 w 359"/>
                <a:gd name="T15" fmla="*/ 0 h 143"/>
                <a:gd name="T16" fmla="*/ 21261 w 359"/>
                <a:gd name="T17" fmla="*/ 0 h 143"/>
                <a:gd name="T18" fmla="*/ 42493 w 359"/>
                <a:gd name="T19" fmla="*/ 0 h 143"/>
                <a:gd name="T20" fmla="*/ 84986 w 359"/>
                <a:gd name="T21" fmla="*/ 0 h 143"/>
                <a:gd name="T22" fmla="*/ 106246 w 359"/>
                <a:gd name="T23" fmla="*/ 43979 h 143"/>
                <a:gd name="T24" fmla="*/ 127479 w 359"/>
                <a:gd name="T25" fmla="*/ 43979 h 143"/>
                <a:gd name="T26" fmla="*/ 106246 w 359"/>
                <a:gd name="T27" fmla="*/ 0 h 143"/>
                <a:gd name="T28" fmla="*/ 127479 w 359"/>
                <a:gd name="T29" fmla="*/ 0 h 143"/>
                <a:gd name="T30" fmla="*/ 106246 w 359"/>
                <a:gd name="T31" fmla="*/ 0 h 143"/>
                <a:gd name="T32" fmla="*/ 127479 w 359"/>
                <a:gd name="T33" fmla="*/ 0 h 143"/>
                <a:gd name="T34" fmla="*/ 148739 w 359"/>
                <a:gd name="T35" fmla="*/ 0 h 143"/>
                <a:gd name="T36" fmla="*/ 127479 w 359"/>
                <a:gd name="T37" fmla="*/ 0 h 143"/>
                <a:gd name="T38" fmla="*/ 169972 w 359"/>
                <a:gd name="T39" fmla="*/ 0 h 143"/>
                <a:gd name="T40" fmla="*/ 148739 w 359"/>
                <a:gd name="T41" fmla="*/ 43979 h 143"/>
                <a:gd name="T42" fmla="*/ 169972 w 359"/>
                <a:gd name="T43" fmla="*/ 43979 h 143"/>
                <a:gd name="T44" fmla="*/ 191232 w 359"/>
                <a:gd name="T45" fmla="*/ 0 h 143"/>
                <a:gd name="T46" fmla="*/ 191232 w 359"/>
                <a:gd name="T47" fmla="*/ 43979 h 143"/>
                <a:gd name="T48" fmla="*/ 191232 w 359"/>
                <a:gd name="T49" fmla="*/ 43979 h 143"/>
                <a:gd name="T50" fmla="*/ 127479 w 359"/>
                <a:gd name="T51" fmla="*/ 43979 h 143"/>
                <a:gd name="T52" fmla="*/ 63754 w 359"/>
                <a:gd name="T53" fmla="*/ 88011 h 143"/>
                <a:gd name="T54" fmla="*/ 42493 w 359"/>
                <a:gd name="T55" fmla="*/ 43979 h 143"/>
                <a:gd name="T56" fmla="*/ 106246 w 359"/>
                <a:gd name="T57" fmla="*/ 43979 h 143"/>
                <a:gd name="T58" fmla="*/ 63754 w 359"/>
                <a:gd name="T59" fmla="*/ 43979 h 143"/>
                <a:gd name="T60" fmla="*/ 63754 w 359"/>
                <a:gd name="T61" fmla="*/ 43979 h 143"/>
                <a:gd name="T62" fmla="*/ 42493 w 359"/>
                <a:gd name="T63" fmla="*/ 43979 h 143"/>
                <a:gd name="T64" fmla="*/ 21261 w 359"/>
                <a:gd name="T65" fmla="*/ 43979 h 143"/>
                <a:gd name="T66" fmla="*/ 0 w 359"/>
                <a:gd name="T67" fmla="*/ 43979 h 1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9"/>
                <a:gd name="T103" fmla="*/ 0 h 143"/>
                <a:gd name="T104" fmla="*/ 359 w 359"/>
                <a:gd name="T105" fmla="*/ 143 h 1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9" h="143">
                  <a:moveTo>
                    <a:pt x="0" y="93"/>
                  </a:moveTo>
                  <a:lnTo>
                    <a:pt x="13" y="83"/>
                  </a:lnTo>
                  <a:lnTo>
                    <a:pt x="75" y="69"/>
                  </a:lnTo>
                  <a:lnTo>
                    <a:pt x="13" y="72"/>
                  </a:lnTo>
                  <a:lnTo>
                    <a:pt x="85" y="58"/>
                  </a:lnTo>
                  <a:lnTo>
                    <a:pt x="27" y="58"/>
                  </a:lnTo>
                  <a:lnTo>
                    <a:pt x="32" y="42"/>
                  </a:lnTo>
                  <a:lnTo>
                    <a:pt x="88" y="41"/>
                  </a:lnTo>
                  <a:lnTo>
                    <a:pt x="49" y="37"/>
                  </a:lnTo>
                  <a:lnTo>
                    <a:pt x="78" y="23"/>
                  </a:lnTo>
                  <a:lnTo>
                    <a:pt x="152" y="41"/>
                  </a:lnTo>
                  <a:lnTo>
                    <a:pt x="187" y="76"/>
                  </a:lnTo>
                  <a:lnTo>
                    <a:pt x="255" y="79"/>
                  </a:lnTo>
                  <a:lnTo>
                    <a:pt x="228" y="58"/>
                  </a:lnTo>
                  <a:lnTo>
                    <a:pt x="244" y="44"/>
                  </a:lnTo>
                  <a:lnTo>
                    <a:pt x="214" y="27"/>
                  </a:lnTo>
                  <a:lnTo>
                    <a:pt x="261" y="0"/>
                  </a:lnTo>
                  <a:lnTo>
                    <a:pt x="282" y="31"/>
                  </a:lnTo>
                  <a:lnTo>
                    <a:pt x="268" y="45"/>
                  </a:lnTo>
                  <a:lnTo>
                    <a:pt x="295" y="50"/>
                  </a:lnTo>
                  <a:lnTo>
                    <a:pt x="284" y="67"/>
                  </a:lnTo>
                  <a:lnTo>
                    <a:pt x="318" y="71"/>
                  </a:lnTo>
                  <a:lnTo>
                    <a:pt x="337" y="48"/>
                  </a:lnTo>
                  <a:lnTo>
                    <a:pt x="359" y="74"/>
                  </a:lnTo>
                  <a:lnTo>
                    <a:pt x="340" y="108"/>
                  </a:lnTo>
                  <a:lnTo>
                    <a:pt x="264" y="105"/>
                  </a:lnTo>
                  <a:lnTo>
                    <a:pt x="145" y="143"/>
                  </a:lnTo>
                  <a:lnTo>
                    <a:pt x="97" y="123"/>
                  </a:lnTo>
                  <a:lnTo>
                    <a:pt x="197" y="91"/>
                  </a:lnTo>
                  <a:lnTo>
                    <a:pt x="111" y="110"/>
                  </a:lnTo>
                  <a:lnTo>
                    <a:pt x="126" y="85"/>
                  </a:lnTo>
                  <a:lnTo>
                    <a:pt x="83" y="112"/>
                  </a:lnTo>
                  <a:lnTo>
                    <a:pt x="32" y="105"/>
                  </a:lnTo>
                  <a:lnTo>
                    <a:pt x="0" y="9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 name="Freeform 298">
              <a:extLst>
                <a:ext uri="{FF2B5EF4-FFF2-40B4-BE49-F238E27FC236}">
                  <a16:creationId xmlns:a16="http://schemas.microsoft.com/office/drawing/2014/main" id="{72A3FE08-141F-4179-91C1-B6BA5C398FE7}"/>
                </a:ext>
              </a:extLst>
            </p:cNvPr>
            <p:cNvSpPr>
              <a:spLocks noChangeAspect="1"/>
            </p:cNvSpPr>
            <p:nvPr/>
          </p:nvSpPr>
          <p:spPr bwMode="auto">
            <a:xfrm>
              <a:off x="1785938" y="2055866"/>
              <a:ext cx="130175" cy="71437"/>
            </a:xfrm>
            <a:custGeom>
              <a:avLst/>
              <a:gdLst>
                <a:gd name="T0" fmla="*/ 0 w 185"/>
                <a:gd name="T1" fmla="*/ 0 h 89"/>
                <a:gd name="T2" fmla="*/ 22303 w 185"/>
                <a:gd name="T3" fmla="*/ 0 h 89"/>
                <a:gd name="T4" fmla="*/ 44634 w 185"/>
                <a:gd name="T5" fmla="*/ 0 h 89"/>
                <a:gd name="T6" fmla="*/ 22303 w 185"/>
                <a:gd name="T7" fmla="*/ 0 h 89"/>
                <a:gd name="T8" fmla="*/ 44634 w 185"/>
                <a:gd name="T9" fmla="*/ 0 h 89"/>
                <a:gd name="T10" fmla="*/ 22303 w 185"/>
                <a:gd name="T11" fmla="*/ 0 h 89"/>
                <a:gd name="T12" fmla="*/ 44634 w 185"/>
                <a:gd name="T13" fmla="*/ 44372 h 89"/>
                <a:gd name="T14" fmla="*/ 111542 w 185"/>
                <a:gd name="T15" fmla="*/ 44372 h 89"/>
                <a:gd name="T16" fmla="*/ 89239 w 185"/>
                <a:gd name="T17" fmla="*/ 0 h 89"/>
                <a:gd name="T18" fmla="*/ 44634 w 185"/>
                <a:gd name="T19" fmla="*/ 0 h 89"/>
                <a:gd name="T20" fmla="*/ 44634 w 185"/>
                <a:gd name="T21" fmla="*/ 0 h 89"/>
                <a:gd name="T22" fmla="*/ 44634 w 185"/>
                <a:gd name="T23" fmla="*/ 0 h 89"/>
                <a:gd name="T24" fmla="*/ 0 w 18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5"/>
                <a:gd name="T40" fmla="*/ 0 h 89"/>
                <a:gd name="T41" fmla="*/ 185 w 18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5" h="89">
                  <a:moveTo>
                    <a:pt x="0" y="0"/>
                  </a:moveTo>
                  <a:lnTo>
                    <a:pt x="15" y="31"/>
                  </a:lnTo>
                  <a:lnTo>
                    <a:pt x="60" y="31"/>
                  </a:lnTo>
                  <a:lnTo>
                    <a:pt x="45" y="38"/>
                  </a:lnTo>
                  <a:lnTo>
                    <a:pt x="56" y="50"/>
                  </a:lnTo>
                  <a:lnTo>
                    <a:pt x="17" y="54"/>
                  </a:lnTo>
                  <a:lnTo>
                    <a:pt x="82" y="67"/>
                  </a:lnTo>
                  <a:lnTo>
                    <a:pt x="185" y="89"/>
                  </a:lnTo>
                  <a:lnTo>
                    <a:pt x="169" y="37"/>
                  </a:lnTo>
                  <a:lnTo>
                    <a:pt x="94" y="7"/>
                  </a:lnTo>
                  <a:lnTo>
                    <a:pt x="70" y="20"/>
                  </a:lnTo>
                  <a:lnTo>
                    <a:pt x="62" y="0"/>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 name="Freeform 299">
              <a:extLst>
                <a:ext uri="{FF2B5EF4-FFF2-40B4-BE49-F238E27FC236}">
                  <a16:creationId xmlns:a16="http://schemas.microsoft.com/office/drawing/2014/main" id="{EEA2D8F1-4868-43BC-829A-B0A0F94B2BFB}"/>
                </a:ext>
              </a:extLst>
            </p:cNvPr>
            <p:cNvSpPr>
              <a:spLocks noChangeAspect="1"/>
            </p:cNvSpPr>
            <p:nvPr/>
          </p:nvSpPr>
          <p:spPr bwMode="auto">
            <a:xfrm>
              <a:off x="1846263" y="2192391"/>
              <a:ext cx="103188" cy="74612"/>
            </a:xfrm>
            <a:custGeom>
              <a:avLst/>
              <a:gdLst>
                <a:gd name="T0" fmla="*/ 0 w 149"/>
                <a:gd name="T1" fmla="*/ 53977 h 90"/>
                <a:gd name="T2" fmla="*/ 20755 w 149"/>
                <a:gd name="T3" fmla="*/ 53977 h 90"/>
                <a:gd name="T4" fmla="*/ 20755 w 149"/>
                <a:gd name="T5" fmla="*/ 53977 h 90"/>
                <a:gd name="T6" fmla="*/ 20755 w 149"/>
                <a:gd name="T7" fmla="*/ 53977 h 90"/>
                <a:gd name="T8" fmla="*/ 20755 w 149"/>
                <a:gd name="T9" fmla="*/ 53977 h 90"/>
                <a:gd name="T10" fmla="*/ 41511 w 149"/>
                <a:gd name="T11" fmla="*/ 53977 h 90"/>
                <a:gd name="T12" fmla="*/ 20755 w 149"/>
                <a:gd name="T13" fmla="*/ 53977 h 90"/>
                <a:gd name="T14" fmla="*/ 62266 w 149"/>
                <a:gd name="T15" fmla="*/ 0 h 90"/>
                <a:gd name="T16" fmla="*/ 83021 w 149"/>
                <a:gd name="T17" fmla="*/ 107954 h 90"/>
                <a:gd name="T18" fmla="*/ 62266 w 149"/>
                <a:gd name="T19" fmla="*/ 53977 h 90"/>
                <a:gd name="T20" fmla="*/ 62266 w 149"/>
                <a:gd name="T21" fmla="*/ 107954 h 90"/>
                <a:gd name="T22" fmla="*/ 41511 w 149"/>
                <a:gd name="T23" fmla="*/ 107954 h 90"/>
                <a:gd name="T24" fmla="*/ 41511 w 149"/>
                <a:gd name="T25" fmla="*/ 107954 h 90"/>
                <a:gd name="T26" fmla="*/ 20755 w 149"/>
                <a:gd name="T27" fmla="*/ 107954 h 90"/>
                <a:gd name="T28" fmla="*/ 62266 w 149"/>
                <a:gd name="T29" fmla="*/ 53977 h 90"/>
                <a:gd name="T30" fmla="*/ 0 w 149"/>
                <a:gd name="T31" fmla="*/ 5397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9"/>
                <a:gd name="T49" fmla="*/ 0 h 90"/>
                <a:gd name="T50" fmla="*/ 149 w 149"/>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9" h="90">
                  <a:moveTo>
                    <a:pt x="0" y="59"/>
                  </a:moveTo>
                  <a:lnTo>
                    <a:pt x="17" y="38"/>
                  </a:lnTo>
                  <a:lnTo>
                    <a:pt x="44" y="41"/>
                  </a:lnTo>
                  <a:lnTo>
                    <a:pt x="8" y="20"/>
                  </a:lnTo>
                  <a:lnTo>
                    <a:pt x="17" y="7"/>
                  </a:lnTo>
                  <a:lnTo>
                    <a:pt x="78" y="35"/>
                  </a:lnTo>
                  <a:lnTo>
                    <a:pt x="44" y="4"/>
                  </a:lnTo>
                  <a:lnTo>
                    <a:pt x="133" y="0"/>
                  </a:lnTo>
                  <a:lnTo>
                    <a:pt x="149" y="66"/>
                  </a:lnTo>
                  <a:lnTo>
                    <a:pt x="130" y="55"/>
                  </a:lnTo>
                  <a:lnTo>
                    <a:pt x="129" y="90"/>
                  </a:lnTo>
                  <a:lnTo>
                    <a:pt x="58" y="88"/>
                  </a:lnTo>
                  <a:lnTo>
                    <a:pt x="72" y="78"/>
                  </a:lnTo>
                  <a:lnTo>
                    <a:pt x="52" y="65"/>
                  </a:lnTo>
                  <a:lnTo>
                    <a:pt x="103" y="47"/>
                  </a:lnTo>
                  <a:lnTo>
                    <a:pt x="0" y="59"/>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 name="Freeform 300">
              <a:extLst>
                <a:ext uri="{FF2B5EF4-FFF2-40B4-BE49-F238E27FC236}">
                  <a16:creationId xmlns:a16="http://schemas.microsoft.com/office/drawing/2014/main" id="{4F9931D8-C51D-4CD5-9297-16EB0194333C}"/>
                </a:ext>
              </a:extLst>
            </p:cNvPr>
            <p:cNvSpPr>
              <a:spLocks noChangeAspect="1"/>
            </p:cNvSpPr>
            <p:nvPr/>
          </p:nvSpPr>
          <p:spPr bwMode="auto">
            <a:xfrm>
              <a:off x="1847850" y="2319391"/>
              <a:ext cx="123825" cy="115887"/>
            </a:xfrm>
            <a:custGeom>
              <a:avLst/>
              <a:gdLst>
                <a:gd name="T0" fmla="*/ 0 w 175"/>
                <a:gd name="T1" fmla="*/ 95623 h 143"/>
                <a:gd name="T2" fmla="*/ 22556 w 175"/>
                <a:gd name="T3" fmla="*/ 47811 h 143"/>
                <a:gd name="T4" fmla="*/ 45111 w 175"/>
                <a:gd name="T5" fmla="*/ 47811 h 143"/>
                <a:gd name="T6" fmla="*/ 45111 w 175"/>
                <a:gd name="T7" fmla="*/ 47811 h 143"/>
                <a:gd name="T8" fmla="*/ 45111 w 175"/>
                <a:gd name="T9" fmla="*/ 47811 h 143"/>
                <a:gd name="T10" fmla="*/ 22556 w 175"/>
                <a:gd name="T11" fmla="*/ 47811 h 143"/>
                <a:gd name="T12" fmla="*/ 45111 w 175"/>
                <a:gd name="T13" fmla="*/ 47811 h 143"/>
                <a:gd name="T14" fmla="*/ 22556 w 175"/>
                <a:gd name="T15" fmla="*/ 47811 h 143"/>
                <a:gd name="T16" fmla="*/ 90223 w 175"/>
                <a:gd name="T17" fmla="*/ 0 h 143"/>
                <a:gd name="T18" fmla="*/ 90223 w 175"/>
                <a:gd name="T19" fmla="*/ 47811 h 143"/>
                <a:gd name="T20" fmla="*/ 67667 w 175"/>
                <a:gd name="T21" fmla="*/ 47811 h 143"/>
                <a:gd name="T22" fmla="*/ 90223 w 175"/>
                <a:gd name="T23" fmla="*/ 47811 h 143"/>
                <a:gd name="T24" fmla="*/ 90223 w 175"/>
                <a:gd name="T25" fmla="*/ 95623 h 143"/>
                <a:gd name="T26" fmla="*/ 67667 w 175"/>
                <a:gd name="T27" fmla="*/ 143435 h 143"/>
                <a:gd name="T28" fmla="*/ 45111 w 175"/>
                <a:gd name="T29" fmla="*/ 95623 h 143"/>
                <a:gd name="T30" fmla="*/ 0 w 175"/>
                <a:gd name="T31" fmla="*/ 95623 h 1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143"/>
                <a:gd name="T50" fmla="*/ 175 w 175"/>
                <a:gd name="T51" fmla="*/ 143 h 1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143">
                  <a:moveTo>
                    <a:pt x="0" y="73"/>
                  </a:moveTo>
                  <a:lnTo>
                    <a:pt x="10" y="54"/>
                  </a:lnTo>
                  <a:lnTo>
                    <a:pt x="68" y="64"/>
                  </a:lnTo>
                  <a:lnTo>
                    <a:pt x="58" y="41"/>
                  </a:lnTo>
                  <a:lnTo>
                    <a:pt x="75" y="43"/>
                  </a:lnTo>
                  <a:lnTo>
                    <a:pt x="35" y="32"/>
                  </a:lnTo>
                  <a:lnTo>
                    <a:pt x="55" y="24"/>
                  </a:lnTo>
                  <a:lnTo>
                    <a:pt x="37" y="13"/>
                  </a:lnTo>
                  <a:lnTo>
                    <a:pt x="148" y="0"/>
                  </a:lnTo>
                  <a:lnTo>
                    <a:pt x="151" y="33"/>
                  </a:lnTo>
                  <a:lnTo>
                    <a:pt x="117" y="58"/>
                  </a:lnTo>
                  <a:lnTo>
                    <a:pt x="168" y="64"/>
                  </a:lnTo>
                  <a:lnTo>
                    <a:pt x="175" y="116"/>
                  </a:lnTo>
                  <a:lnTo>
                    <a:pt x="99" y="143"/>
                  </a:lnTo>
                  <a:lnTo>
                    <a:pt x="68" y="102"/>
                  </a:lnTo>
                  <a:lnTo>
                    <a:pt x="0" y="7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 name="Freeform 301">
              <a:extLst>
                <a:ext uri="{FF2B5EF4-FFF2-40B4-BE49-F238E27FC236}">
                  <a16:creationId xmlns:a16="http://schemas.microsoft.com/office/drawing/2014/main" id="{2E6EBA29-8C90-4595-B86D-CDF9F577EBBE}"/>
                </a:ext>
              </a:extLst>
            </p:cNvPr>
            <p:cNvSpPr>
              <a:spLocks noChangeAspect="1"/>
            </p:cNvSpPr>
            <p:nvPr/>
          </p:nvSpPr>
          <p:spPr bwMode="auto">
            <a:xfrm>
              <a:off x="1931988" y="2074916"/>
              <a:ext cx="74613" cy="57150"/>
            </a:xfrm>
            <a:custGeom>
              <a:avLst/>
              <a:gdLst>
                <a:gd name="T0" fmla="*/ 0 w 105"/>
                <a:gd name="T1" fmla="*/ 0 h 72"/>
                <a:gd name="T2" fmla="*/ 23748 w 105"/>
                <a:gd name="T3" fmla="*/ 43383 h 72"/>
                <a:gd name="T4" fmla="*/ 23748 w 105"/>
                <a:gd name="T5" fmla="*/ 43383 h 72"/>
                <a:gd name="T6" fmla="*/ 23748 w 105"/>
                <a:gd name="T7" fmla="*/ 43383 h 72"/>
                <a:gd name="T8" fmla="*/ 23748 w 105"/>
                <a:gd name="T9" fmla="*/ 43383 h 72"/>
                <a:gd name="T10" fmla="*/ 71274 w 105"/>
                <a:gd name="T11" fmla="*/ 43383 h 72"/>
                <a:gd name="T12" fmla="*/ 71274 w 105"/>
                <a:gd name="T13" fmla="*/ 43383 h 72"/>
                <a:gd name="T14" fmla="*/ 0 w 105"/>
                <a:gd name="T15" fmla="*/ 0 h 72"/>
                <a:gd name="T16" fmla="*/ 0 60000 65536"/>
                <a:gd name="T17" fmla="*/ 0 60000 65536"/>
                <a:gd name="T18" fmla="*/ 0 60000 65536"/>
                <a:gd name="T19" fmla="*/ 0 60000 65536"/>
                <a:gd name="T20" fmla="*/ 0 60000 65536"/>
                <a:gd name="T21" fmla="*/ 0 60000 65536"/>
                <a:gd name="T22" fmla="*/ 0 60000 65536"/>
                <a:gd name="T23" fmla="*/ 0 60000 65536"/>
                <a:gd name="T24" fmla="*/ 0 w 105"/>
                <a:gd name="T25" fmla="*/ 0 h 72"/>
                <a:gd name="T26" fmla="*/ 105 w 105"/>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 h="72">
                  <a:moveTo>
                    <a:pt x="0" y="0"/>
                  </a:moveTo>
                  <a:lnTo>
                    <a:pt x="13" y="44"/>
                  </a:lnTo>
                  <a:lnTo>
                    <a:pt x="44" y="46"/>
                  </a:lnTo>
                  <a:lnTo>
                    <a:pt x="15" y="51"/>
                  </a:lnTo>
                  <a:lnTo>
                    <a:pt x="30" y="72"/>
                  </a:lnTo>
                  <a:lnTo>
                    <a:pt x="96" y="61"/>
                  </a:lnTo>
                  <a:lnTo>
                    <a:pt x="105" y="35"/>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 name="Freeform 302">
              <a:extLst>
                <a:ext uri="{FF2B5EF4-FFF2-40B4-BE49-F238E27FC236}">
                  <a16:creationId xmlns:a16="http://schemas.microsoft.com/office/drawing/2014/main" id="{45004456-25B0-4B58-9F2F-AB7D2F2577CA}"/>
                </a:ext>
              </a:extLst>
            </p:cNvPr>
            <p:cNvSpPr>
              <a:spLocks noChangeAspect="1"/>
            </p:cNvSpPr>
            <p:nvPr/>
          </p:nvSpPr>
          <p:spPr bwMode="auto">
            <a:xfrm>
              <a:off x="1960563" y="2165404"/>
              <a:ext cx="350838" cy="127000"/>
            </a:xfrm>
            <a:custGeom>
              <a:avLst/>
              <a:gdLst>
                <a:gd name="T0" fmla="*/ 0 w 505"/>
                <a:gd name="T1" fmla="*/ 0 h 159"/>
                <a:gd name="T2" fmla="*/ 20951 w 505"/>
                <a:gd name="T3" fmla="*/ 0 h 159"/>
                <a:gd name="T4" fmla="*/ 41874 w 505"/>
                <a:gd name="T5" fmla="*/ 0 h 159"/>
                <a:gd name="T6" fmla="*/ 62825 w 505"/>
                <a:gd name="T7" fmla="*/ 0 h 159"/>
                <a:gd name="T8" fmla="*/ 62825 w 505"/>
                <a:gd name="T9" fmla="*/ 0 h 159"/>
                <a:gd name="T10" fmla="*/ 83749 w 505"/>
                <a:gd name="T11" fmla="*/ 0 h 159"/>
                <a:gd name="T12" fmla="*/ 104700 w 505"/>
                <a:gd name="T13" fmla="*/ 0 h 159"/>
                <a:gd name="T14" fmla="*/ 83749 w 505"/>
                <a:gd name="T15" fmla="*/ 0 h 159"/>
                <a:gd name="T16" fmla="*/ 125623 w 505"/>
                <a:gd name="T17" fmla="*/ 0 h 159"/>
                <a:gd name="T18" fmla="*/ 83749 w 505"/>
                <a:gd name="T19" fmla="*/ 0 h 159"/>
                <a:gd name="T20" fmla="*/ 104700 w 505"/>
                <a:gd name="T21" fmla="*/ 43940 h 159"/>
                <a:gd name="T22" fmla="*/ 83749 w 505"/>
                <a:gd name="T23" fmla="*/ 43940 h 159"/>
                <a:gd name="T24" fmla="*/ 104700 w 505"/>
                <a:gd name="T25" fmla="*/ 43940 h 159"/>
                <a:gd name="T26" fmla="*/ 125623 w 505"/>
                <a:gd name="T27" fmla="*/ 43940 h 159"/>
                <a:gd name="T28" fmla="*/ 125623 w 505"/>
                <a:gd name="T29" fmla="*/ 43940 h 159"/>
                <a:gd name="T30" fmla="*/ 188449 w 505"/>
                <a:gd name="T31" fmla="*/ 43940 h 159"/>
                <a:gd name="T32" fmla="*/ 230323 w 505"/>
                <a:gd name="T33" fmla="*/ 43940 h 159"/>
                <a:gd name="T34" fmla="*/ 272225 w 505"/>
                <a:gd name="T35" fmla="*/ 43940 h 159"/>
                <a:gd name="T36" fmla="*/ 251274 w 505"/>
                <a:gd name="T37" fmla="*/ 43940 h 159"/>
                <a:gd name="T38" fmla="*/ 251274 w 505"/>
                <a:gd name="T39" fmla="*/ 87880 h 159"/>
                <a:gd name="T40" fmla="*/ 230323 w 505"/>
                <a:gd name="T41" fmla="*/ 87880 h 159"/>
                <a:gd name="T42" fmla="*/ 209400 w 505"/>
                <a:gd name="T43" fmla="*/ 87880 h 159"/>
                <a:gd name="T44" fmla="*/ 209400 w 505"/>
                <a:gd name="T45" fmla="*/ 87880 h 159"/>
                <a:gd name="T46" fmla="*/ 188449 w 505"/>
                <a:gd name="T47" fmla="*/ 87880 h 159"/>
                <a:gd name="T48" fmla="*/ 146574 w 505"/>
                <a:gd name="T49" fmla="*/ 87880 h 159"/>
                <a:gd name="T50" fmla="*/ 125623 w 505"/>
                <a:gd name="T51" fmla="*/ 87880 h 159"/>
                <a:gd name="T52" fmla="*/ 104700 w 505"/>
                <a:gd name="T53" fmla="*/ 87880 h 159"/>
                <a:gd name="T54" fmla="*/ 83749 w 505"/>
                <a:gd name="T55" fmla="*/ 87880 h 159"/>
                <a:gd name="T56" fmla="*/ 83749 w 505"/>
                <a:gd name="T57" fmla="*/ 87880 h 159"/>
                <a:gd name="T58" fmla="*/ 62825 w 505"/>
                <a:gd name="T59" fmla="*/ 0 h 159"/>
                <a:gd name="T60" fmla="*/ 41874 w 505"/>
                <a:gd name="T61" fmla="*/ 0 h 159"/>
                <a:gd name="T62" fmla="*/ 0 w 505"/>
                <a:gd name="T63" fmla="*/ 0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5"/>
                <a:gd name="T97" fmla="*/ 0 h 159"/>
                <a:gd name="T98" fmla="*/ 505 w 505"/>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5" h="159">
                  <a:moveTo>
                    <a:pt x="0" y="25"/>
                  </a:moveTo>
                  <a:lnTo>
                    <a:pt x="32" y="0"/>
                  </a:lnTo>
                  <a:lnTo>
                    <a:pt x="76" y="13"/>
                  </a:lnTo>
                  <a:lnTo>
                    <a:pt x="106" y="25"/>
                  </a:lnTo>
                  <a:lnTo>
                    <a:pt x="97" y="43"/>
                  </a:lnTo>
                  <a:lnTo>
                    <a:pt x="155" y="27"/>
                  </a:lnTo>
                  <a:lnTo>
                    <a:pt x="192" y="43"/>
                  </a:lnTo>
                  <a:lnTo>
                    <a:pt x="161" y="43"/>
                  </a:lnTo>
                  <a:lnTo>
                    <a:pt x="225" y="56"/>
                  </a:lnTo>
                  <a:lnTo>
                    <a:pt x="155" y="61"/>
                  </a:lnTo>
                  <a:lnTo>
                    <a:pt x="192" y="71"/>
                  </a:lnTo>
                  <a:lnTo>
                    <a:pt x="164" y="84"/>
                  </a:lnTo>
                  <a:lnTo>
                    <a:pt x="199" y="74"/>
                  </a:lnTo>
                  <a:lnTo>
                    <a:pt x="230" y="105"/>
                  </a:lnTo>
                  <a:lnTo>
                    <a:pt x="239" y="90"/>
                  </a:lnTo>
                  <a:lnTo>
                    <a:pt x="331" y="105"/>
                  </a:lnTo>
                  <a:lnTo>
                    <a:pt x="427" y="75"/>
                  </a:lnTo>
                  <a:lnTo>
                    <a:pt x="505" y="109"/>
                  </a:lnTo>
                  <a:lnTo>
                    <a:pt x="481" y="126"/>
                  </a:lnTo>
                  <a:lnTo>
                    <a:pt x="490" y="153"/>
                  </a:lnTo>
                  <a:lnTo>
                    <a:pt x="444" y="159"/>
                  </a:lnTo>
                  <a:lnTo>
                    <a:pt x="390" y="133"/>
                  </a:lnTo>
                  <a:lnTo>
                    <a:pt x="390" y="153"/>
                  </a:lnTo>
                  <a:lnTo>
                    <a:pt x="364" y="157"/>
                  </a:lnTo>
                  <a:lnTo>
                    <a:pt x="250" y="159"/>
                  </a:lnTo>
                  <a:lnTo>
                    <a:pt x="239" y="138"/>
                  </a:lnTo>
                  <a:lnTo>
                    <a:pt x="211" y="157"/>
                  </a:lnTo>
                  <a:lnTo>
                    <a:pt x="175" y="138"/>
                  </a:lnTo>
                  <a:lnTo>
                    <a:pt x="153" y="150"/>
                  </a:lnTo>
                  <a:lnTo>
                    <a:pt x="109" y="47"/>
                  </a:lnTo>
                  <a:lnTo>
                    <a:pt x="58" y="57"/>
                  </a:lnTo>
                  <a:lnTo>
                    <a:pt x="0" y="25"/>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 name="Freeform 303">
              <a:extLst>
                <a:ext uri="{FF2B5EF4-FFF2-40B4-BE49-F238E27FC236}">
                  <a16:creationId xmlns:a16="http://schemas.microsoft.com/office/drawing/2014/main" id="{971D9359-6186-4AC9-A9F1-55C0FDDF992E}"/>
                </a:ext>
              </a:extLst>
            </p:cNvPr>
            <p:cNvSpPr>
              <a:spLocks noChangeAspect="1"/>
            </p:cNvSpPr>
            <p:nvPr/>
          </p:nvSpPr>
          <p:spPr bwMode="auto">
            <a:xfrm>
              <a:off x="1973263" y="1944741"/>
              <a:ext cx="230188" cy="169862"/>
            </a:xfrm>
            <a:custGeom>
              <a:avLst/>
              <a:gdLst>
                <a:gd name="T0" fmla="*/ 0 w 329"/>
                <a:gd name="T1" fmla="*/ 43785 h 213"/>
                <a:gd name="T2" fmla="*/ 43309 w 329"/>
                <a:gd name="T3" fmla="*/ 0 h 213"/>
                <a:gd name="T4" fmla="*/ 21669 w 329"/>
                <a:gd name="T5" fmla="*/ 0 h 213"/>
                <a:gd name="T6" fmla="*/ 64978 w 329"/>
                <a:gd name="T7" fmla="*/ 0 h 213"/>
                <a:gd name="T8" fmla="*/ 43309 w 329"/>
                <a:gd name="T9" fmla="*/ 0 h 213"/>
                <a:gd name="T10" fmla="*/ 86647 w 329"/>
                <a:gd name="T11" fmla="*/ 0 h 213"/>
                <a:gd name="T12" fmla="*/ 86647 w 329"/>
                <a:gd name="T13" fmla="*/ 0 h 213"/>
                <a:gd name="T14" fmla="*/ 108287 w 329"/>
                <a:gd name="T15" fmla="*/ 0 h 213"/>
                <a:gd name="T16" fmla="*/ 129956 w 329"/>
                <a:gd name="T17" fmla="*/ 43785 h 213"/>
                <a:gd name="T18" fmla="*/ 129956 w 329"/>
                <a:gd name="T19" fmla="*/ 43785 h 213"/>
                <a:gd name="T20" fmla="*/ 151625 w 329"/>
                <a:gd name="T21" fmla="*/ 43785 h 213"/>
                <a:gd name="T22" fmla="*/ 151625 w 329"/>
                <a:gd name="T23" fmla="*/ 43785 h 213"/>
                <a:gd name="T24" fmla="*/ 151625 w 329"/>
                <a:gd name="T25" fmla="*/ 43785 h 213"/>
                <a:gd name="T26" fmla="*/ 151625 w 329"/>
                <a:gd name="T27" fmla="*/ 43785 h 213"/>
                <a:gd name="T28" fmla="*/ 173265 w 329"/>
                <a:gd name="T29" fmla="*/ 43785 h 213"/>
                <a:gd name="T30" fmla="*/ 194934 w 329"/>
                <a:gd name="T31" fmla="*/ 87623 h 213"/>
                <a:gd name="T32" fmla="*/ 151625 w 329"/>
                <a:gd name="T33" fmla="*/ 87623 h 213"/>
                <a:gd name="T34" fmla="*/ 151625 w 329"/>
                <a:gd name="T35" fmla="*/ 87623 h 213"/>
                <a:gd name="T36" fmla="*/ 129956 w 329"/>
                <a:gd name="T37" fmla="*/ 87623 h 213"/>
                <a:gd name="T38" fmla="*/ 129956 w 329"/>
                <a:gd name="T39" fmla="*/ 131409 h 213"/>
                <a:gd name="T40" fmla="*/ 108287 w 329"/>
                <a:gd name="T41" fmla="*/ 87623 h 213"/>
                <a:gd name="T42" fmla="*/ 108287 w 329"/>
                <a:gd name="T43" fmla="*/ 131409 h 213"/>
                <a:gd name="T44" fmla="*/ 64978 w 329"/>
                <a:gd name="T45" fmla="*/ 131409 h 213"/>
                <a:gd name="T46" fmla="*/ 64978 w 329"/>
                <a:gd name="T47" fmla="*/ 87623 h 213"/>
                <a:gd name="T48" fmla="*/ 86647 w 329"/>
                <a:gd name="T49" fmla="*/ 87623 h 213"/>
                <a:gd name="T50" fmla="*/ 64978 w 329"/>
                <a:gd name="T51" fmla="*/ 87623 h 213"/>
                <a:gd name="T52" fmla="*/ 43309 w 329"/>
                <a:gd name="T53" fmla="*/ 87623 h 213"/>
                <a:gd name="T54" fmla="*/ 64978 w 329"/>
                <a:gd name="T55" fmla="*/ 87623 h 213"/>
                <a:gd name="T56" fmla="*/ 43309 w 329"/>
                <a:gd name="T57" fmla="*/ 87623 h 213"/>
                <a:gd name="T58" fmla="*/ 108287 w 329"/>
                <a:gd name="T59" fmla="*/ 87623 h 213"/>
                <a:gd name="T60" fmla="*/ 43309 w 329"/>
                <a:gd name="T61" fmla="*/ 87623 h 213"/>
                <a:gd name="T62" fmla="*/ 21669 w 329"/>
                <a:gd name="T63" fmla="*/ 43785 h 213"/>
                <a:gd name="T64" fmla="*/ 43309 w 329"/>
                <a:gd name="T65" fmla="*/ 43785 h 213"/>
                <a:gd name="T66" fmla="*/ 21669 w 329"/>
                <a:gd name="T67" fmla="*/ 43785 h 213"/>
                <a:gd name="T68" fmla="*/ 21669 w 329"/>
                <a:gd name="T69" fmla="*/ 43785 h 213"/>
                <a:gd name="T70" fmla="*/ 21669 w 329"/>
                <a:gd name="T71" fmla="*/ 43785 h 213"/>
                <a:gd name="T72" fmla="*/ 43309 w 329"/>
                <a:gd name="T73" fmla="*/ 43785 h 213"/>
                <a:gd name="T74" fmla="*/ 0 w 329"/>
                <a:gd name="T75" fmla="*/ 43785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9"/>
                <a:gd name="T115" fmla="*/ 0 h 213"/>
                <a:gd name="T116" fmla="*/ 329 w 32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9" h="213">
                  <a:moveTo>
                    <a:pt x="0" y="67"/>
                  </a:moveTo>
                  <a:lnTo>
                    <a:pt x="82" y="54"/>
                  </a:lnTo>
                  <a:lnTo>
                    <a:pt x="39" y="26"/>
                  </a:lnTo>
                  <a:lnTo>
                    <a:pt x="109" y="12"/>
                  </a:lnTo>
                  <a:lnTo>
                    <a:pt x="53" y="0"/>
                  </a:lnTo>
                  <a:lnTo>
                    <a:pt x="141" y="16"/>
                  </a:lnTo>
                  <a:lnTo>
                    <a:pt x="165" y="56"/>
                  </a:lnTo>
                  <a:lnTo>
                    <a:pt x="212" y="57"/>
                  </a:lnTo>
                  <a:lnTo>
                    <a:pt x="229" y="85"/>
                  </a:lnTo>
                  <a:lnTo>
                    <a:pt x="232" y="66"/>
                  </a:lnTo>
                  <a:lnTo>
                    <a:pt x="256" y="67"/>
                  </a:lnTo>
                  <a:lnTo>
                    <a:pt x="247" y="85"/>
                  </a:lnTo>
                  <a:lnTo>
                    <a:pt x="271" y="98"/>
                  </a:lnTo>
                  <a:lnTo>
                    <a:pt x="256" y="116"/>
                  </a:lnTo>
                  <a:lnTo>
                    <a:pt x="308" y="115"/>
                  </a:lnTo>
                  <a:lnTo>
                    <a:pt x="329" y="142"/>
                  </a:lnTo>
                  <a:lnTo>
                    <a:pt x="267" y="152"/>
                  </a:lnTo>
                  <a:lnTo>
                    <a:pt x="250" y="177"/>
                  </a:lnTo>
                  <a:lnTo>
                    <a:pt x="239" y="150"/>
                  </a:lnTo>
                  <a:lnTo>
                    <a:pt x="222" y="211"/>
                  </a:lnTo>
                  <a:lnTo>
                    <a:pt x="182" y="180"/>
                  </a:lnTo>
                  <a:lnTo>
                    <a:pt x="203" y="213"/>
                  </a:lnTo>
                  <a:lnTo>
                    <a:pt x="124" y="208"/>
                  </a:lnTo>
                  <a:lnTo>
                    <a:pt x="101" y="191"/>
                  </a:lnTo>
                  <a:lnTo>
                    <a:pt x="137" y="189"/>
                  </a:lnTo>
                  <a:lnTo>
                    <a:pt x="99" y="183"/>
                  </a:lnTo>
                  <a:lnTo>
                    <a:pt x="87" y="172"/>
                  </a:lnTo>
                  <a:lnTo>
                    <a:pt x="109" y="172"/>
                  </a:lnTo>
                  <a:lnTo>
                    <a:pt x="76" y="157"/>
                  </a:lnTo>
                  <a:lnTo>
                    <a:pt x="179" y="139"/>
                  </a:lnTo>
                  <a:lnTo>
                    <a:pt x="53" y="142"/>
                  </a:lnTo>
                  <a:lnTo>
                    <a:pt x="29" y="122"/>
                  </a:lnTo>
                  <a:lnTo>
                    <a:pt x="76" y="112"/>
                  </a:lnTo>
                  <a:lnTo>
                    <a:pt x="5" y="98"/>
                  </a:lnTo>
                  <a:lnTo>
                    <a:pt x="21" y="97"/>
                  </a:lnTo>
                  <a:lnTo>
                    <a:pt x="1" y="82"/>
                  </a:lnTo>
                  <a:lnTo>
                    <a:pt x="82" y="82"/>
                  </a:lnTo>
                  <a:lnTo>
                    <a:pt x="0" y="6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 name="Freeform 304">
              <a:extLst>
                <a:ext uri="{FF2B5EF4-FFF2-40B4-BE49-F238E27FC236}">
                  <a16:creationId xmlns:a16="http://schemas.microsoft.com/office/drawing/2014/main" id="{19783FBF-1E7A-44D6-9F4D-605D0368FF39}"/>
                </a:ext>
              </a:extLst>
            </p:cNvPr>
            <p:cNvSpPr>
              <a:spLocks noChangeAspect="1"/>
            </p:cNvSpPr>
            <p:nvPr/>
          </p:nvSpPr>
          <p:spPr bwMode="auto">
            <a:xfrm>
              <a:off x="1973263" y="2240016"/>
              <a:ext cx="57150" cy="42862"/>
            </a:xfrm>
            <a:custGeom>
              <a:avLst/>
              <a:gdLst>
                <a:gd name="T0" fmla="*/ 0 w 82"/>
                <a:gd name="T1" fmla="*/ 43384 h 54"/>
                <a:gd name="T2" fmla="*/ 20736 w 82"/>
                <a:gd name="T3" fmla="*/ 0 h 54"/>
                <a:gd name="T4" fmla="*/ 41473 w 82"/>
                <a:gd name="T5" fmla="*/ 43384 h 54"/>
                <a:gd name="T6" fmla="*/ 41473 w 82"/>
                <a:gd name="T7" fmla="*/ 43384 h 54"/>
                <a:gd name="T8" fmla="*/ 0 w 82"/>
                <a:gd name="T9" fmla="*/ 43384 h 54"/>
                <a:gd name="T10" fmla="*/ 0 60000 65536"/>
                <a:gd name="T11" fmla="*/ 0 60000 65536"/>
                <a:gd name="T12" fmla="*/ 0 60000 65536"/>
                <a:gd name="T13" fmla="*/ 0 60000 65536"/>
                <a:gd name="T14" fmla="*/ 0 60000 65536"/>
                <a:gd name="T15" fmla="*/ 0 w 82"/>
                <a:gd name="T16" fmla="*/ 0 h 54"/>
                <a:gd name="T17" fmla="*/ 82 w 82"/>
                <a:gd name="T18" fmla="*/ 54 h 54"/>
              </a:gdLst>
              <a:ahLst/>
              <a:cxnLst>
                <a:cxn ang="T10">
                  <a:pos x="T0" y="T1"/>
                </a:cxn>
                <a:cxn ang="T11">
                  <a:pos x="T2" y="T3"/>
                </a:cxn>
                <a:cxn ang="T12">
                  <a:pos x="T4" y="T5"/>
                </a:cxn>
                <a:cxn ang="T13">
                  <a:pos x="T6" y="T7"/>
                </a:cxn>
                <a:cxn ang="T14">
                  <a:pos x="T8" y="T9"/>
                </a:cxn>
              </a:cxnLst>
              <a:rect l="T15" t="T16" r="T17" b="T18"/>
              <a:pathLst>
                <a:path w="82" h="54">
                  <a:moveTo>
                    <a:pt x="0" y="37"/>
                  </a:moveTo>
                  <a:lnTo>
                    <a:pt x="14" y="0"/>
                  </a:lnTo>
                  <a:lnTo>
                    <a:pt x="66" y="12"/>
                  </a:lnTo>
                  <a:lnTo>
                    <a:pt x="82" y="54"/>
                  </a:lnTo>
                  <a:lnTo>
                    <a:pt x="0" y="3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 name="Freeform 305">
              <a:extLst>
                <a:ext uri="{FF2B5EF4-FFF2-40B4-BE49-F238E27FC236}">
                  <a16:creationId xmlns:a16="http://schemas.microsoft.com/office/drawing/2014/main" id="{246E0B4F-0E29-4CAB-8626-83672265FCC6}"/>
                </a:ext>
              </a:extLst>
            </p:cNvPr>
            <p:cNvSpPr>
              <a:spLocks noChangeAspect="1"/>
            </p:cNvSpPr>
            <p:nvPr/>
          </p:nvSpPr>
          <p:spPr bwMode="auto">
            <a:xfrm>
              <a:off x="1973263" y="2132066"/>
              <a:ext cx="65088" cy="17462"/>
            </a:xfrm>
            <a:custGeom>
              <a:avLst/>
              <a:gdLst>
                <a:gd name="T0" fmla="*/ 0 w 91"/>
                <a:gd name="T1" fmla="*/ 63514 h 20"/>
                <a:gd name="T2" fmla="*/ 24120 w 91"/>
                <a:gd name="T3" fmla="*/ 63514 h 20"/>
                <a:gd name="T4" fmla="*/ 48240 w 91"/>
                <a:gd name="T5" fmla="*/ 63514 h 20"/>
                <a:gd name="T6" fmla="*/ 24120 w 91"/>
                <a:gd name="T7" fmla="*/ 0 h 20"/>
                <a:gd name="T8" fmla="*/ 0 w 91"/>
                <a:gd name="T9" fmla="*/ 63514 h 20"/>
                <a:gd name="T10" fmla="*/ 0 60000 65536"/>
                <a:gd name="T11" fmla="*/ 0 60000 65536"/>
                <a:gd name="T12" fmla="*/ 0 60000 65536"/>
                <a:gd name="T13" fmla="*/ 0 60000 65536"/>
                <a:gd name="T14" fmla="*/ 0 60000 65536"/>
                <a:gd name="T15" fmla="*/ 0 w 91"/>
                <a:gd name="T16" fmla="*/ 0 h 20"/>
                <a:gd name="T17" fmla="*/ 91 w 91"/>
                <a:gd name="T18" fmla="*/ 20 h 20"/>
              </a:gdLst>
              <a:ahLst/>
              <a:cxnLst>
                <a:cxn ang="T10">
                  <a:pos x="T0" y="T1"/>
                </a:cxn>
                <a:cxn ang="T11">
                  <a:pos x="T2" y="T3"/>
                </a:cxn>
                <a:cxn ang="T12">
                  <a:pos x="T4" y="T5"/>
                </a:cxn>
                <a:cxn ang="T13">
                  <a:pos x="T6" y="T7"/>
                </a:cxn>
                <a:cxn ang="T14">
                  <a:pos x="T8" y="T9"/>
                </a:cxn>
              </a:cxnLst>
              <a:rect l="T15" t="T16" r="T17" b="T18"/>
              <a:pathLst>
                <a:path w="91" h="20">
                  <a:moveTo>
                    <a:pt x="0" y="7"/>
                  </a:moveTo>
                  <a:lnTo>
                    <a:pt x="21" y="20"/>
                  </a:lnTo>
                  <a:lnTo>
                    <a:pt x="91" y="7"/>
                  </a:lnTo>
                  <a:lnTo>
                    <a:pt x="24" y="0"/>
                  </a:lnTo>
                  <a:lnTo>
                    <a:pt x="0" y="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 name="Freeform 306">
              <a:extLst>
                <a:ext uri="{FF2B5EF4-FFF2-40B4-BE49-F238E27FC236}">
                  <a16:creationId xmlns:a16="http://schemas.microsoft.com/office/drawing/2014/main" id="{7F300CBD-A4C5-404B-8E20-F2A05D57B7FF}"/>
                </a:ext>
              </a:extLst>
            </p:cNvPr>
            <p:cNvSpPr>
              <a:spLocks noChangeAspect="1"/>
            </p:cNvSpPr>
            <p:nvPr/>
          </p:nvSpPr>
          <p:spPr bwMode="auto">
            <a:xfrm>
              <a:off x="1987550" y="2313041"/>
              <a:ext cx="107950" cy="90487"/>
            </a:xfrm>
            <a:custGeom>
              <a:avLst/>
              <a:gdLst>
                <a:gd name="T0" fmla="*/ 0 w 157"/>
                <a:gd name="T1" fmla="*/ 51874 h 110"/>
                <a:gd name="T2" fmla="*/ 20005 w 157"/>
                <a:gd name="T3" fmla="*/ 103809 h 110"/>
                <a:gd name="T4" fmla="*/ 20005 w 157"/>
                <a:gd name="T5" fmla="*/ 103809 h 110"/>
                <a:gd name="T6" fmla="*/ 20005 w 157"/>
                <a:gd name="T7" fmla="*/ 103809 h 110"/>
                <a:gd name="T8" fmla="*/ 20005 w 157"/>
                <a:gd name="T9" fmla="*/ 103809 h 110"/>
                <a:gd name="T10" fmla="*/ 40011 w 157"/>
                <a:gd name="T11" fmla="*/ 103809 h 110"/>
                <a:gd name="T12" fmla="*/ 20005 w 157"/>
                <a:gd name="T13" fmla="*/ 103809 h 110"/>
                <a:gd name="T14" fmla="*/ 60016 w 157"/>
                <a:gd name="T15" fmla="*/ 103809 h 110"/>
                <a:gd name="T16" fmla="*/ 80022 w 157"/>
                <a:gd name="T17" fmla="*/ 51874 h 110"/>
                <a:gd name="T18" fmla="*/ 20005 w 157"/>
                <a:gd name="T19" fmla="*/ 0 h 110"/>
                <a:gd name="T20" fmla="*/ 20005 w 157"/>
                <a:gd name="T21" fmla="*/ 51874 h 110"/>
                <a:gd name="T22" fmla="*/ 0 w 157"/>
                <a:gd name="T23" fmla="*/ 51874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7"/>
                <a:gd name="T37" fmla="*/ 0 h 110"/>
                <a:gd name="T38" fmla="*/ 157 w 157"/>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7" h="110">
                  <a:moveTo>
                    <a:pt x="0" y="17"/>
                  </a:moveTo>
                  <a:lnTo>
                    <a:pt x="3" y="69"/>
                  </a:lnTo>
                  <a:lnTo>
                    <a:pt x="21" y="80"/>
                  </a:lnTo>
                  <a:lnTo>
                    <a:pt x="14" y="109"/>
                  </a:lnTo>
                  <a:lnTo>
                    <a:pt x="38" y="110"/>
                  </a:lnTo>
                  <a:lnTo>
                    <a:pt x="64" y="86"/>
                  </a:lnTo>
                  <a:lnTo>
                    <a:pt x="38" y="69"/>
                  </a:lnTo>
                  <a:lnTo>
                    <a:pt x="103" y="69"/>
                  </a:lnTo>
                  <a:lnTo>
                    <a:pt x="157" y="5"/>
                  </a:lnTo>
                  <a:lnTo>
                    <a:pt x="11" y="0"/>
                  </a:lnTo>
                  <a:lnTo>
                    <a:pt x="31" y="20"/>
                  </a:lnTo>
                  <a:lnTo>
                    <a:pt x="0" y="1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 name="Freeform 307">
              <a:extLst>
                <a:ext uri="{FF2B5EF4-FFF2-40B4-BE49-F238E27FC236}">
                  <a16:creationId xmlns:a16="http://schemas.microsoft.com/office/drawing/2014/main" id="{27EAF026-45FD-456B-9B31-5CF5ACAEF56D}"/>
                </a:ext>
              </a:extLst>
            </p:cNvPr>
            <p:cNvSpPr>
              <a:spLocks noChangeAspect="1"/>
            </p:cNvSpPr>
            <p:nvPr/>
          </p:nvSpPr>
          <p:spPr bwMode="auto">
            <a:xfrm>
              <a:off x="2060575" y="1841554"/>
              <a:ext cx="630238" cy="371475"/>
            </a:xfrm>
            <a:custGeom>
              <a:avLst/>
              <a:gdLst>
                <a:gd name="T0" fmla="*/ 21343 w 903"/>
                <a:gd name="T1" fmla="*/ 94205 h 459"/>
                <a:gd name="T2" fmla="*/ 42658 w 903"/>
                <a:gd name="T3" fmla="*/ 141307 h 459"/>
                <a:gd name="T4" fmla="*/ 106660 w 903"/>
                <a:gd name="T5" fmla="*/ 141307 h 459"/>
                <a:gd name="T6" fmla="*/ 106660 w 903"/>
                <a:gd name="T7" fmla="*/ 141307 h 459"/>
                <a:gd name="T8" fmla="*/ 85345 w 903"/>
                <a:gd name="T9" fmla="*/ 141307 h 459"/>
                <a:gd name="T10" fmla="*/ 128004 w 903"/>
                <a:gd name="T11" fmla="*/ 141307 h 459"/>
                <a:gd name="T12" fmla="*/ 192006 w 903"/>
                <a:gd name="T13" fmla="*/ 141307 h 459"/>
                <a:gd name="T14" fmla="*/ 256007 w 903"/>
                <a:gd name="T15" fmla="*/ 141307 h 459"/>
                <a:gd name="T16" fmla="*/ 192006 w 903"/>
                <a:gd name="T17" fmla="*/ 188410 h 459"/>
                <a:gd name="T18" fmla="*/ 85345 w 903"/>
                <a:gd name="T19" fmla="*/ 188410 h 459"/>
                <a:gd name="T20" fmla="*/ 85345 w 903"/>
                <a:gd name="T21" fmla="*/ 188410 h 459"/>
                <a:gd name="T22" fmla="*/ 170663 w 903"/>
                <a:gd name="T23" fmla="*/ 235569 h 459"/>
                <a:gd name="T24" fmla="*/ 106660 w 903"/>
                <a:gd name="T25" fmla="*/ 235569 h 459"/>
                <a:gd name="T26" fmla="*/ 106660 w 903"/>
                <a:gd name="T27" fmla="*/ 282672 h 459"/>
                <a:gd name="T28" fmla="*/ 106660 w 903"/>
                <a:gd name="T29" fmla="*/ 235569 h 459"/>
                <a:gd name="T30" fmla="*/ 106660 w 903"/>
                <a:gd name="T31" fmla="*/ 282672 h 459"/>
                <a:gd name="T32" fmla="*/ 106660 w 903"/>
                <a:gd name="T33" fmla="*/ 282672 h 459"/>
                <a:gd name="T34" fmla="*/ 106660 w 903"/>
                <a:gd name="T35" fmla="*/ 329774 h 459"/>
                <a:gd name="T36" fmla="*/ 85345 w 903"/>
                <a:gd name="T37" fmla="*/ 329774 h 459"/>
                <a:gd name="T38" fmla="*/ 64002 w 903"/>
                <a:gd name="T39" fmla="*/ 329774 h 459"/>
                <a:gd name="T40" fmla="*/ 106660 w 903"/>
                <a:gd name="T41" fmla="*/ 376877 h 459"/>
                <a:gd name="T42" fmla="*/ 149347 w 903"/>
                <a:gd name="T43" fmla="*/ 329774 h 459"/>
                <a:gd name="T44" fmla="*/ 170663 w 903"/>
                <a:gd name="T45" fmla="*/ 329774 h 459"/>
                <a:gd name="T46" fmla="*/ 170663 w 903"/>
                <a:gd name="T47" fmla="*/ 376877 h 459"/>
                <a:gd name="T48" fmla="*/ 213349 w 903"/>
                <a:gd name="T49" fmla="*/ 329774 h 459"/>
                <a:gd name="T50" fmla="*/ 213349 w 903"/>
                <a:gd name="T51" fmla="*/ 329774 h 459"/>
                <a:gd name="T52" fmla="*/ 256007 w 903"/>
                <a:gd name="T53" fmla="*/ 282672 h 459"/>
                <a:gd name="T54" fmla="*/ 256007 w 903"/>
                <a:gd name="T55" fmla="*/ 282672 h 459"/>
                <a:gd name="T56" fmla="*/ 256007 w 903"/>
                <a:gd name="T57" fmla="*/ 235569 h 459"/>
                <a:gd name="T58" fmla="*/ 234664 w 903"/>
                <a:gd name="T59" fmla="*/ 235569 h 459"/>
                <a:gd name="T60" fmla="*/ 234664 w 903"/>
                <a:gd name="T61" fmla="*/ 235569 h 459"/>
                <a:gd name="T62" fmla="*/ 320009 w 903"/>
                <a:gd name="T63" fmla="*/ 188410 h 459"/>
                <a:gd name="T64" fmla="*/ 341352 w 903"/>
                <a:gd name="T65" fmla="*/ 188410 h 459"/>
                <a:gd name="T66" fmla="*/ 448013 w 903"/>
                <a:gd name="T67" fmla="*/ 94205 h 459"/>
                <a:gd name="T68" fmla="*/ 362668 w 903"/>
                <a:gd name="T69" fmla="*/ 94205 h 459"/>
                <a:gd name="T70" fmla="*/ 490672 w 903"/>
                <a:gd name="T71" fmla="*/ 94205 h 459"/>
                <a:gd name="T72" fmla="*/ 448013 w 903"/>
                <a:gd name="T73" fmla="*/ 47103 h 459"/>
                <a:gd name="T74" fmla="*/ 298666 w 903"/>
                <a:gd name="T75" fmla="*/ 0 h 459"/>
                <a:gd name="T76" fmla="*/ 256007 w 903"/>
                <a:gd name="T77" fmla="*/ 47103 h 459"/>
                <a:gd name="T78" fmla="*/ 234664 w 903"/>
                <a:gd name="T79" fmla="*/ 47103 h 459"/>
                <a:gd name="T80" fmla="*/ 192006 w 903"/>
                <a:gd name="T81" fmla="*/ 47103 h 459"/>
                <a:gd name="T82" fmla="*/ 149347 w 903"/>
                <a:gd name="T83" fmla="*/ 47103 h 459"/>
                <a:gd name="T84" fmla="*/ 170663 w 903"/>
                <a:gd name="T85" fmla="*/ 94205 h 459"/>
                <a:gd name="T86" fmla="*/ 106660 w 903"/>
                <a:gd name="T87" fmla="*/ 94205 h 4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3"/>
                <a:gd name="T133" fmla="*/ 0 h 459"/>
                <a:gd name="T134" fmla="*/ 903 w 903"/>
                <a:gd name="T135" fmla="*/ 459 h 4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3" h="459">
                  <a:moveTo>
                    <a:pt x="0" y="108"/>
                  </a:moveTo>
                  <a:lnTo>
                    <a:pt x="81" y="108"/>
                  </a:lnTo>
                  <a:lnTo>
                    <a:pt x="52" y="125"/>
                  </a:lnTo>
                  <a:lnTo>
                    <a:pt x="164" y="113"/>
                  </a:lnTo>
                  <a:lnTo>
                    <a:pt x="67" y="125"/>
                  </a:lnTo>
                  <a:lnTo>
                    <a:pt x="96" y="131"/>
                  </a:lnTo>
                  <a:lnTo>
                    <a:pt x="64" y="134"/>
                  </a:lnTo>
                  <a:lnTo>
                    <a:pt x="78" y="147"/>
                  </a:lnTo>
                  <a:lnTo>
                    <a:pt x="221" y="130"/>
                  </a:lnTo>
                  <a:lnTo>
                    <a:pt x="81" y="157"/>
                  </a:lnTo>
                  <a:lnTo>
                    <a:pt x="142" y="178"/>
                  </a:lnTo>
                  <a:lnTo>
                    <a:pt x="197" y="145"/>
                  </a:lnTo>
                  <a:lnTo>
                    <a:pt x="290" y="141"/>
                  </a:lnTo>
                  <a:lnTo>
                    <a:pt x="191" y="152"/>
                  </a:lnTo>
                  <a:lnTo>
                    <a:pt x="167" y="178"/>
                  </a:lnTo>
                  <a:lnTo>
                    <a:pt x="227" y="182"/>
                  </a:lnTo>
                  <a:lnTo>
                    <a:pt x="290" y="155"/>
                  </a:lnTo>
                  <a:lnTo>
                    <a:pt x="246" y="179"/>
                  </a:lnTo>
                  <a:lnTo>
                    <a:pt x="290" y="179"/>
                  </a:lnTo>
                  <a:lnTo>
                    <a:pt x="357" y="161"/>
                  </a:lnTo>
                  <a:lnTo>
                    <a:pt x="350" y="135"/>
                  </a:lnTo>
                  <a:lnTo>
                    <a:pt x="423" y="116"/>
                  </a:lnTo>
                  <a:lnTo>
                    <a:pt x="371" y="158"/>
                  </a:lnTo>
                  <a:lnTo>
                    <a:pt x="484" y="151"/>
                  </a:lnTo>
                  <a:lnTo>
                    <a:pt x="252" y="193"/>
                  </a:lnTo>
                  <a:lnTo>
                    <a:pt x="306" y="237"/>
                  </a:lnTo>
                  <a:lnTo>
                    <a:pt x="351" y="237"/>
                  </a:lnTo>
                  <a:lnTo>
                    <a:pt x="329" y="247"/>
                  </a:lnTo>
                  <a:lnTo>
                    <a:pt x="238" y="199"/>
                  </a:lnTo>
                  <a:lnTo>
                    <a:pt x="163" y="193"/>
                  </a:lnTo>
                  <a:lnTo>
                    <a:pt x="160" y="213"/>
                  </a:lnTo>
                  <a:lnTo>
                    <a:pt x="194" y="222"/>
                  </a:lnTo>
                  <a:lnTo>
                    <a:pt x="161" y="229"/>
                  </a:lnTo>
                  <a:lnTo>
                    <a:pt x="252" y="278"/>
                  </a:lnTo>
                  <a:lnTo>
                    <a:pt x="215" y="281"/>
                  </a:lnTo>
                  <a:lnTo>
                    <a:pt x="307" y="284"/>
                  </a:lnTo>
                  <a:lnTo>
                    <a:pt x="255" y="295"/>
                  </a:lnTo>
                  <a:lnTo>
                    <a:pt x="283" y="312"/>
                  </a:lnTo>
                  <a:lnTo>
                    <a:pt x="201" y="285"/>
                  </a:lnTo>
                  <a:lnTo>
                    <a:pt x="152" y="297"/>
                  </a:lnTo>
                  <a:lnTo>
                    <a:pt x="133" y="338"/>
                  </a:lnTo>
                  <a:lnTo>
                    <a:pt x="180" y="323"/>
                  </a:lnTo>
                  <a:lnTo>
                    <a:pt x="173" y="338"/>
                  </a:lnTo>
                  <a:lnTo>
                    <a:pt x="190" y="338"/>
                  </a:lnTo>
                  <a:lnTo>
                    <a:pt x="218" y="308"/>
                  </a:lnTo>
                  <a:lnTo>
                    <a:pt x="207" y="333"/>
                  </a:lnTo>
                  <a:lnTo>
                    <a:pt x="234" y="336"/>
                  </a:lnTo>
                  <a:lnTo>
                    <a:pt x="184" y="349"/>
                  </a:lnTo>
                  <a:lnTo>
                    <a:pt x="215" y="350"/>
                  </a:lnTo>
                  <a:lnTo>
                    <a:pt x="190" y="357"/>
                  </a:lnTo>
                  <a:lnTo>
                    <a:pt x="211" y="376"/>
                  </a:lnTo>
                  <a:lnTo>
                    <a:pt x="246" y="376"/>
                  </a:lnTo>
                  <a:lnTo>
                    <a:pt x="283" y="342"/>
                  </a:lnTo>
                  <a:lnTo>
                    <a:pt x="221" y="390"/>
                  </a:lnTo>
                  <a:lnTo>
                    <a:pt x="161" y="355"/>
                  </a:lnTo>
                  <a:lnTo>
                    <a:pt x="108" y="360"/>
                  </a:lnTo>
                  <a:lnTo>
                    <a:pt x="153" y="397"/>
                  </a:lnTo>
                  <a:lnTo>
                    <a:pt x="78" y="418"/>
                  </a:lnTo>
                  <a:lnTo>
                    <a:pt x="84" y="444"/>
                  </a:lnTo>
                  <a:lnTo>
                    <a:pt x="99" y="420"/>
                  </a:lnTo>
                  <a:lnTo>
                    <a:pt x="102" y="444"/>
                  </a:lnTo>
                  <a:lnTo>
                    <a:pt x="154" y="432"/>
                  </a:lnTo>
                  <a:lnTo>
                    <a:pt x="191" y="455"/>
                  </a:lnTo>
                  <a:lnTo>
                    <a:pt x="218" y="454"/>
                  </a:lnTo>
                  <a:lnTo>
                    <a:pt x="200" y="435"/>
                  </a:lnTo>
                  <a:lnTo>
                    <a:pt x="252" y="441"/>
                  </a:lnTo>
                  <a:lnTo>
                    <a:pt x="246" y="424"/>
                  </a:lnTo>
                  <a:lnTo>
                    <a:pt x="272" y="444"/>
                  </a:lnTo>
                  <a:lnTo>
                    <a:pt x="286" y="441"/>
                  </a:lnTo>
                  <a:lnTo>
                    <a:pt x="278" y="427"/>
                  </a:lnTo>
                  <a:lnTo>
                    <a:pt x="320" y="441"/>
                  </a:lnTo>
                  <a:lnTo>
                    <a:pt x="321" y="459"/>
                  </a:lnTo>
                  <a:lnTo>
                    <a:pt x="396" y="441"/>
                  </a:lnTo>
                  <a:lnTo>
                    <a:pt x="412" y="414"/>
                  </a:lnTo>
                  <a:lnTo>
                    <a:pt x="377" y="420"/>
                  </a:lnTo>
                  <a:lnTo>
                    <a:pt x="377" y="396"/>
                  </a:lnTo>
                  <a:lnTo>
                    <a:pt x="290" y="394"/>
                  </a:lnTo>
                  <a:lnTo>
                    <a:pt x="405" y="389"/>
                  </a:lnTo>
                  <a:lnTo>
                    <a:pt x="422" y="370"/>
                  </a:lnTo>
                  <a:lnTo>
                    <a:pt x="405" y="348"/>
                  </a:lnTo>
                  <a:lnTo>
                    <a:pt x="470" y="349"/>
                  </a:lnTo>
                  <a:lnTo>
                    <a:pt x="483" y="338"/>
                  </a:lnTo>
                  <a:lnTo>
                    <a:pt x="439" y="333"/>
                  </a:lnTo>
                  <a:lnTo>
                    <a:pt x="497" y="331"/>
                  </a:lnTo>
                  <a:lnTo>
                    <a:pt x="459" y="315"/>
                  </a:lnTo>
                  <a:lnTo>
                    <a:pt x="507" y="305"/>
                  </a:lnTo>
                  <a:lnTo>
                    <a:pt x="504" y="294"/>
                  </a:lnTo>
                  <a:lnTo>
                    <a:pt x="416" y="285"/>
                  </a:lnTo>
                  <a:lnTo>
                    <a:pt x="466" y="275"/>
                  </a:lnTo>
                  <a:lnTo>
                    <a:pt x="415" y="273"/>
                  </a:lnTo>
                  <a:lnTo>
                    <a:pt x="507" y="281"/>
                  </a:lnTo>
                  <a:lnTo>
                    <a:pt x="510" y="268"/>
                  </a:lnTo>
                  <a:lnTo>
                    <a:pt x="413" y="264"/>
                  </a:lnTo>
                  <a:lnTo>
                    <a:pt x="538" y="247"/>
                  </a:lnTo>
                  <a:lnTo>
                    <a:pt x="505" y="232"/>
                  </a:lnTo>
                  <a:lnTo>
                    <a:pt x="595" y="237"/>
                  </a:lnTo>
                  <a:lnTo>
                    <a:pt x="622" y="213"/>
                  </a:lnTo>
                  <a:lnTo>
                    <a:pt x="576" y="210"/>
                  </a:lnTo>
                  <a:lnTo>
                    <a:pt x="636" y="207"/>
                  </a:lnTo>
                  <a:lnTo>
                    <a:pt x="629" y="189"/>
                  </a:lnTo>
                  <a:lnTo>
                    <a:pt x="657" y="193"/>
                  </a:lnTo>
                  <a:lnTo>
                    <a:pt x="807" y="117"/>
                  </a:lnTo>
                  <a:lnTo>
                    <a:pt x="640" y="144"/>
                  </a:lnTo>
                  <a:lnTo>
                    <a:pt x="733" y="113"/>
                  </a:lnTo>
                  <a:lnTo>
                    <a:pt x="677" y="116"/>
                  </a:lnTo>
                  <a:lnTo>
                    <a:pt x="663" y="101"/>
                  </a:lnTo>
                  <a:lnTo>
                    <a:pt x="769" y="108"/>
                  </a:lnTo>
                  <a:lnTo>
                    <a:pt x="903" y="69"/>
                  </a:lnTo>
                  <a:lnTo>
                    <a:pt x="902" y="49"/>
                  </a:lnTo>
                  <a:lnTo>
                    <a:pt x="845" y="49"/>
                  </a:lnTo>
                  <a:lnTo>
                    <a:pt x="831" y="19"/>
                  </a:lnTo>
                  <a:lnTo>
                    <a:pt x="677" y="33"/>
                  </a:lnTo>
                  <a:lnTo>
                    <a:pt x="742" y="11"/>
                  </a:lnTo>
                  <a:lnTo>
                    <a:pt x="537" y="0"/>
                  </a:lnTo>
                  <a:lnTo>
                    <a:pt x="521" y="15"/>
                  </a:lnTo>
                  <a:lnTo>
                    <a:pt x="535" y="24"/>
                  </a:lnTo>
                  <a:lnTo>
                    <a:pt x="497" y="8"/>
                  </a:lnTo>
                  <a:lnTo>
                    <a:pt x="406" y="8"/>
                  </a:lnTo>
                  <a:lnTo>
                    <a:pt x="472" y="41"/>
                  </a:lnTo>
                  <a:lnTo>
                    <a:pt x="449" y="49"/>
                  </a:lnTo>
                  <a:lnTo>
                    <a:pt x="415" y="18"/>
                  </a:lnTo>
                  <a:lnTo>
                    <a:pt x="330" y="14"/>
                  </a:lnTo>
                  <a:lnTo>
                    <a:pt x="348" y="28"/>
                  </a:lnTo>
                  <a:lnTo>
                    <a:pt x="285" y="24"/>
                  </a:lnTo>
                  <a:lnTo>
                    <a:pt x="314" y="46"/>
                  </a:lnTo>
                  <a:lnTo>
                    <a:pt x="266" y="32"/>
                  </a:lnTo>
                  <a:lnTo>
                    <a:pt x="282" y="46"/>
                  </a:lnTo>
                  <a:lnTo>
                    <a:pt x="251" y="49"/>
                  </a:lnTo>
                  <a:lnTo>
                    <a:pt x="316" y="80"/>
                  </a:lnTo>
                  <a:lnTo>
                    <a:pt x="176" y="48"/>
                  </a:lnTo>
                  <a:lnTo>
                    <a:pt x="140" y="70"/>
                  </a:lnTo>
                  <a:lnTo>
                    <a:pt x="195" y="82"/>
                  </a:lnTo>
                  <a:lnTo>
                    <a:pt x="102" y="73"/>
                  </a:lnTo>
                  <a:lnTo>
                    <a:pt x="0" y="108"/>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 name="Freeform 308">
              <a:extLst>
                <a:ext uri="{FF2B5EF4-FFF2-40B4-BE49-F238E27FC236}">
                  <a16:creationId xmlns:a16="http://schemas.microsoft.com/office/drawing/2014/main" id="{B753FF1A-0CAF-49DC-A1C4-AFE11ED99FF6}"/>
                </a:ext>
              </a:extLst>
            </p:cNvPr>
            <p:cNvSpPr>
              <a:spLocks noChangeAspect="1"/>
            </p:cNvSpPr>
            <p:nvPr/>
          </p:nvSpPr>
          <p:spPr bwMode="auto">
            <a:xfrm>
              <a:off x="2100263" y="2320979"/>
              <a:ext cx="587375" cy="481012"/>
            </a:xfrm>
            <a:custGeom>
              <a:avLst/>
              <a:gdLst>
                <a:gd name="T0" fmla="*/ 21306 w 842"/>
                <a:gd name="T1" fmla="*/ 46103 h 596"/>
                <a:gd name="T2" fmla="*/ 63919 w 842"/>
                <a:gd name="T3" fmla="*/ 0 h 596"/>
                <a:gd name="T4" fmla="*/ 42612 w 842"/>
                <a:gd name="T5" fmla="*/ 46103 h 596"/>
                <a:gd name="T6" fmla="*/ 85197 w 842"/>
                <a:gd name="T7" fmla="*/ 92150 h 596"/>
                <a:gd name="T8" fmla="*/ 85197 w 842"/>
                <a:gd name="T9" fmla="*/ 92150 h 596"/>
                <a:gd name="T10" fmla="*/ 63919 w 842"/>
                <a:gd name="T11" fmla="*/ 46103 h 596"/>
                <a:gd name="T12" fmla="*/ 63919 w 842"/>
                <a:gd name="T13" fmla="*/ 0 h 596"/>
                <a:gd name="T14" fmla="*/ 63919 w 842"/>
                <a:gd name="T15" fmla="*/ 0 h 596"/>
                <a:gd name="T16" fmla="*/ 85197 w 842"/>
                <a:gd name="T17" fmla="*/ 0 h 596"/>
                <a:gd name="T18" fmla="*/ 106503 w 842"/>
                <a:gd name="T19" fmla="*/ 0 h 596"/>
                <a:gd name="T20" fmla="*/ 149115 w 842"/>
                <a:gd name="T21" fmla="*/ 0 h 596"/>
                <a:gd name="T22" fmla="*/ 149115 w 842"/>
                <a:gd name="T23" fmla="*/ 46103 h 596"/>
                <a:gd name="T24" fmla="*/ 170421 w 842"/>
                <a:gd name="T25" fmla="*/ 46103 h 596"/>
                <a:gd name="T26" fmla="*/ 234312 w 842"/>
                <a:gd name="T27" fmla="*/ 46103 h 596"/>
                <a:gd name="T28" fmla="*/ 234312 w 842"/>
                <a:gd name="T29" fmla="*/ 46103 h 596"/>
                <a:gd name="T30" fmla="*/ 255618 w 842"/>
                <a:gd name="T31" fmla="*/ 92150 h 596"/>
                <a:gd name="T32" fmla="*/ 276924 w 842"/>
                <a:gd name="T33" fmla="*/ 46103 h 596"/>
                <a:gd name="T34" fmla="*/ 298231 w 842"/>
                <a:gd name="T35" fmla="*/ 92150 h 596"/>
                <a:gd name="T36" fmla="*/ 319537 w 842"/>
                <a:gd name="T37" fmla="*/ 92150 h 596"/>
                <a:gd name="T38" fmla="*/ 319537 w 842"/>
                <a:gd name="T39" fmla="*/ 92150 h 596"/>
                <a:gd name="T40" fmla="*/ 340815 w 842"/>
                <a:gd name="T41" fmla="*/ 92150 h 596"/>
                <a:gd name="T42" fmla="*/ 340815 w 842"/>
                <a:gd name="T43" fmla="*/ 138253 h 596"/>
                <a:gd name="T44" fmla="*/ 340815 w 842"/>
                <a:gd name="T45" fmla="*/ 138253 h 596"/>
                <a:gd name="T46" fmla="*/ 340815 w 842"/>
                <a:gd name="T47" fmla="*/ 138253 h 596"/>
                <a:gd name="T48" fmla="*/ 340815 w 842"/>
                <a:gd name="T49" fmla="*/ 138253 h 596"/>
                <a:gd name="T50" fmla="*/ 340815 w 842"/>
                <a:gd name="T51" fmla="*/ 184300 h 596"/>
                <a:gd name="T52" fmla="*/ 404734 w 842"/>
                <a:gd name="T53" fmla="*/ 184300 h 596"/>
                <a:gd name="T54" fmla="*/ 426040 w 842"/>
                <a:gd name="T55" fmla="*/ 230403 h 596"/>
                <a:gd name="T56" fmla="*/ 468624 w 842"/>
                <a:gd name="T57" fmla="*/ 230403 h 596"/>
                <a:gd name="T58" fmla="*/ 447346 w 842"/>
                <a:gd name="T59" fmla="*/ 276450 h 596"/>
                <a:gd name="T60" fmla="*/ 447346 w 842"/>
                <a:gd name="T61" fmla="*/ 276450 h 596"/>
                <a:gd name="T62" fmla="*/ 426040 w 842"/>
                <a:gd name="T63" fmla="*/ 322553 h 596"/>
                <a:gd name="T64" fmla="*/ 340815 w 842"/>
                <a:gd name="T65" fmla="*/ 276450 h 596"/>
                <a:gd name="T66" fmla="*/ 340815 w 842"/>
                <a:gd name="T67" fmla="*/ 276450 h 596"/>
                <a:gd name="T68" fmla="*/ 383428 w 842"/>
                <a:gd name="T69" fmla="*/ 322553 h 596"/>
                <a:gd name="T70" fmla="*/ 404734 w 842"/>
                <a:gd name="T71" fmla="*/ 322553 h 596"/>
                <a:gd name="T72" fmla="*/ 404734 w 842"/>
                <a:gd name="T73" fmla="*/ 368600 h 596"/>
                <a:gd name="T74" fmla="*/ 383428 w 842"/>
                <a:gd name="T75" fmla="*/ 414703 h 596"/>
                <a:gd name="T76" fmla="*/ 298231 w 842"/>
                <a:gd name="T77" fmla="*/ 368600 h 596"/>
                <a:gd name="T78" fmla="*/ 255618 w 842"/>
                <a:gd name="T79" fmla="*/ 322553 h 596"/>
                <a:gd name="T80" fmla="*/ 234312 w 842"/>
                <a:gd name="T81" fmla="*/ 322553 h 596"/>
                <a:gd name="T82" fmla="*/ 234312 w 842"/>
                <a:gd name="T83" fmla="*/ 322553 h 596"/>
                <a:gd name="T84" fmla="*/ 191728 w 842"/>
                <a:gd name="T85" fmla="*/ 322553 h 596"/>
                <a:gd name="T86" fmla="*/ 255618 w 842"/>
                <a:gd name="T87" fmla="*/ 276450 h 596"/>
                <a:gd name="T88" fmla="*/ 276924 w 842"/>
                <a:gd name="T89" fmla="*/ 230403 h 596"/>
                <a:gd name="T90" fmla="*/ 234312 w 842"/>
                <a:gd name="T91" fmla="*/ 184300 h 596"/>
                <a:gd name="T92" fmla="*/ 213006 w 842"/>
                <a:gd name="T93" fmla="*/ 184300 h 596"/>
                <a:gd name="T94" fmla="*/ 234312 w 842"/>
                <a:gd name="T95" fmla="*/ 138253 h 596"/>
                <a:gd name="T96" fmla="*/ 191728 w 842"/>
                <a:gd name="T97" fmla="*/ 138253 h 596"/>
                <a:gd name="T98" fmla="*/ 191728 w 842"/>
                <a:gd name="T99" fmla="*/ 138253 h 596"/>
                <a:gd name="T100" fmla="*/ 149115 w 842"/>
                <a:gd name="T101" fmla="*/ 138253 h 596"/>
                <a:gd name="T102" fmla="*/ 21306 w 842"/>
                <a:gd name="T103" fmla="*/ 92150 h 596"/>
                <a:gd name="T104" fmla="*/ 0 w 842"/>
                <a:gd name="T105" fmla="*/ 92150 h 5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2"/>
                <a:gd name="T160" fmla="*/ 0 h 596"/>
                <a:gd name="T161" fmla="*/ 842 w 842"/>
                <a:gd name="T162" fmla="*/ 596 h 5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2" h="596">
                  <a:moveTo>
                    <a:pt x="0" y="133"/>
                  </a:moveTo>
                  <a:lnTo>
                    <a:pt x="6" y="70"/>
                  </a:lnTo>
                  <a:lnTo>
                    <a:pt x="41" y="21"/>
                  </a:lnTo>
                  <a:lnTo>
                    <a:pt x="101" y="0"/>
                  </a:lnTo>
                  <a:lnTo>
                    <a:pt x="147" y="9"/>
                  </a:lnTo>
                  <a:lnTo>
                    <a:pt x="96" y="70"/>
                  </a:lnTo>
                  <a:lnTo>
                    <a:pt x="109" y="105"/>
                  </a:lnTo>
                  <a:lnTo>
                    <a:pt x="147" y="142"/>
                  </a:lnTo>
                  <a:lnTo>
                    <a:pt x="101" y="156"/>
                  </a:lnTo>
                  <a:lnTo>
                    <a:pt x="150" y="154"/>
                  </a:lnTo>
                  <a:lnTo>
                    <a:pt x="157" y="122"/>
                  </a:lnTo>
                  <a:lnTo>
                    <a:pt x="119" y="102"/>
                  </a:lnTo>
                  <a:lnTo>
                    <a:pt x="150" y="82"/>
                  </a:lnTo>
                  <a:lnTo>
                    <a:pt x="126" y="54"/>
                  </a:lnTo>
                  <a:lnTo>
                    <a:pt x="176" y="60"/>
                  </a:lnTo>
                  <a:lnTo>
                    <a:pt x="132" y="46"/>
                  </a:lnTo>
                  <a:lnTo>
                    <a:pt x="183" y="50"/>
                  </a:lnTo>
                  <a:lnTo>
                    <a:pt x="147" y="30"/>
                  </a:lnTo>
                  <a:lnTo>
                    <a:pt x="188" y="31"/>
                  </a:lnTo>
                  <a:lnTo>
                    <a:pt x="215" y="9"/>
                  </a:lnTo>
                  <a:lnTo>
                    <a:pt x="249" y="7"/>
                  </a:lnTo>
                  <a:lnTo>
                    <a:pt x="251" y="34"/>
                  </a:lnTo>
                  <a:lnTo>
                    <a:pt x="275" y="46"/>
                  </a:lnTo>
                  <a:lnTo>
                    <a:pt x="268" y="105"/>
                  </a:lnTo>
                  <a:lnTo>
                    <a:pt x="299" y="77"/>
                  </a:lnTo>
                  <a:lnTo>
                    <a:pt x="319" y="89"/>
                  </a:lnTo>
                  <a:lnTo>
                    <a:pt x="365" y="61"/>
                  </a:lnTo>
                  <a:lnTo>
                    <a:pt x="436" y="77"/>
                  </a:lnTo>
                  <a:lnTo>
                    <a:pt x="463" y="105"/>
                  </a:lnTo>
                  <a:lnTo>
                    <a:pt x="443" y="122"/>
                  </a:lnTo>
                  <a:lnTo>
                    <a:pt x="484" y="115"/>
                  </a:lnTo>
                  <a:lnTo>
                    <a:pt x="472" y="132"/>
                  </a:lnTo>
                  <a:lnTo>
                    <a:pt x="497" y="142"/>
                  </a:lnTo>
                  <a:lnTo>
                    <a:pt x="517" y="119"/>
                  </a:lnTo>
                  <a:lnTo>
                    <a:pt x="547" y="130"/>
                  </a:lnTo>
                  <a:lnTo>
                    <a:pt x="556" y="149"/>
                  </a:lnTo>
                  <a:lnTo>
                    <a:pt x="530" y="154"/>
                  </a:lnTo>
                  <a:lnTo>
                    <a:pt x="571" y="154"/>
                  </a:lnTo>
                  <a:lnTo>
                    <a:pt x="564" y="177"/>
                  </a:lnTo>
                  <a:lnTo>
                    <a:pt x="593" y="164"/>
                  </a:lnTo>
                  <a:lnTo>
                    <a:pt x="575" y="183"/>
                  </a:lnTo>
                  <a:lnTo>
                    <a:pt x="634" y="179"/>
                  </a:lnTo>
                  <a:lnTo>
                    <a:pt x="602" y="198"/>
                  </a:lnTo>
                  <a:lnTo>
                    <a:pt x="629" y="198"/>
                  </a:lnTo>
                  <a:lnTo>
                    <a:pt x="619" y="212"/>
                  </a:lnTo>
                  <a:lnTo>
                    <a:pt x="644" y="194"/>
                  </a:lnTo>
                  <a:lnTo>
                    <a:pt x="671" y="214"/>
                  </a:lnTo>
                  <a:lnTo>
                    <a:pt x="623" y="231"/>
                  </a:lnTo>
                  <a:lnTo>
                    <a:pt x="694" y="245"/>
                  </a:lnTo>
                  <a:lnTo>
                    <a:pt x="633" y="251"/>
                  </a:lnTo>
                  <a:lnTo>
                    <a:pt x="656" y="261"/>
                  </a:lnTo>
                  <a:lnTo>
                    <a:pt x="639" y="279"/>
                  </a:lnTo>
                  <a:lnTo>
                    <a:pt x="708" y="314"/>
                  </a:lnTo>
                  <a:lnTo>
                    <a:pt x="742" y="307"/>
                  </a:lnTo>
                  <a:lnTo>
                    <a:pt x="759" y="350"/>
                  </a:lnTo>
                  <a:lnTo>
                    <a:pt x="793" y="347"/>
                  </a:lnTo>
                  <a:lnTo>
                    <a:pt x="789" y="364"/>
                  </a:lnTo>
                  <a:lnTo>
                    <a:pt x="842" y="375"/>
                  </a:lnTo>
                  <a:lnTo>
                    <a:pt x="834" y="398"/>
                  </a:lnTo>
                  <a:lnTo>
                    <a:pt x="808" y="394"/>
                  </a:lnTo>
                  <a:lnTo>
                    <a:pt x="821" y="408"/>
                  </a:lnTo>
                  <a:lnTo>
                    <a:pt x="808" y="429"/>
                  </a:lnTo>
                  <a:lnTo>
                    <a:pt x="783" y="419"/>
                  </a:lnTo>
                  <a:lnTo>
                    <a:pt x="779" y="461"/>
                  </a:lnTo>
                  <a:lnTo>
                    <a:pt x="684" y="384"/>
                  </a:lnTo>
                  <a:lnTo>
                    <a:pt x="646" y="391"/>
                  </a:lnTo>
                  <a:lnTo>
                    <a:pt x="671" y="409"/>
                  </a:lnTo>
                  <a:lnTo>
                    <a:pt x="653" y="429"/>
                  </a:lnTo>
                  <a:lnTo>
                    <a:pt x="668" y="427"/>
                  </a:lnTo>
                  <a:lnTo>
                    <a:pt x="688" y="467"/>
                  </a:lnTo>
                  <a:lnTo>
                    <a:pt x="735" y="474"/>
                  </a:lnTo>
                  <a:lnTo>
                    <a:pt x="731" y="497"/>
                  </a:lnTo>
                  <a:lnTo>
                    <a:pt x="756" y="515"/>
                  </a:lnTo>
                  <a:lnTo>
                    <a:pt x="743" y="568"/>
                  </a:lnTo>
                  <a:lnTo>
                    <a:pt x="623" y="514"/>
                  </a:lnTo>
                  <a:lnTo>
                    <a:pt x="704" y="596"/>
                  </a:lnTo>
                  <a:lnTo>
                    <a:pt x="552" y="551"/>
                  </a:lnTo>
                  <a:lnTo>
                    <a:pt x="531" y="524"/>
                  </a:lnTo>
                  <a:lnTo>
                    <a:pt x="551" y="521"/>
                  </a:lnTo>
                  <a:lnTo>
                    <a:pt x="503" y="504"/>
                  </a:lnTo>
                  <a:lnTo>
                    <a:pt x="489" y="471"/>
                  </a:lnTo>
                  <a:lnTo>
                    <a:pt x="450" y="461"/>
                  </a:lnTo>
                  <a:lnTo>
                    <a:pt x="449" y="484"/>
                  </a:lnTo>
                  <a:lnTo>
                    <a:pt x="425" y="471"/>
                  </a:lnTo>
                  <a:lnTo>
                    <a:pt x="394" y="493"/>
                  </a:lnTo>
                  <a:lnTo>
                    <a:pt x="351" y="471"/>
                  </a:lnTo>
                  <a:lnTo>
                    <a:pt x="374" y="436"/>
                  </a:lnTo>
                  <a:lnTo>
                    <a:pt x="484" y="436"/>
                  </a:lnTo>
                  <a:lnTo>
                    <a:pt x="457" y="401"/>
                  </a:lnTo>
                  <a:lnTo>
                    <a:pt x="520" y="347"/>
                  </a:lnTo>
                  <a:lnTo>
                    <a:pt x="477" y="278"/>
                  </a:lnTo>
                  <a:lnTo>
                    <a:pt x="446" y="270"/>
                  </a:lnTo>
                  <a:lnTo>
                    <a:pt x="463" y="259"/>
                  </a:lnTo>
                  <a:lnTo>
                    <a:pt x="395" y="279"/>
                  </a:lnTo>
                  <a:lnTo>
                    <a:pt x="394" y="258"/>
                  </a:lnTo>
                  <a:lnTo>
                    <a:pt x="418" y="245"/>
                  </a:lnTo>
                  <a:lnTo>
                    <a:pt x="367" y="220"/>
                  </a:lnTo>
                  <a:lnTo>
                    <a:pt x="365" y="197"/>
                  </a:lnTo>
                  <a:lnTo>
                    <a:pt x="317" y="186"/>
                  </a:lnTo>
                  <a:lnTo>
                    <a:pt x="330" y="215"/>
                  </a:lnTo>
                  <a:lnTo>
                    <a:pt x="248" y="204"/>
                  </a:lnTo>
                  <a:lnTo>
                    <a:pt x="269" y="221"/>
                  </a:lnTo>
                  <a:lnTo>
                    <a:pt x="55" y="193"/>
                  </a:lnTo>
                  <a:lnTo>
                    <a:pt x="19" y="154"/>
                  </a:lnTo>
                  <a:lnTo>
                    <a:pt x="85" y="156"/>
                  </a:lnTo>
                  <a:lnTo>
                    <a:pt x="0" y="133"/>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 name="Freeform 309">
              <a:extLst>
                <a:ext uri="{FF2B5EF4-FFF2-40B4-BE49-F238E27FC236}">
                  <a16:creationId xmlns:a16="http://schemas.microsoft.com/office/drawing/2014/main" id="{2C9B6EAF-8CA5-4DF9-A05A-D6CB489024CF}"/>
                </a:ext>
              </a:extLst>
            </p:cNvPr>
            <p:cNvSpPr>
              <a:spLocks noChangeAspect="1"/>
            </p:cNvSpPr>
            <p:nvPr/>
          </p:nvSpPr>
          <p:spPr bwMode="auto">
            <a:xfrm>
              <a:off x="2160588" y="2651179"/>
              <a:ext cx="134938" cy="107950"/>
            </a:xfrm>
            <a:custGeom>
              <a:avLst/>
              <a:gdLst>
                <a:gd name="T0" fmla="*/ 0 w 195"/>
                <a:gd name="T1" fmla="*/ 107175 h 130"/>
                <a:gd name="T2" fmla="*/ 20304 w 195"/>
                <a:gd name="T3" fmla="*/ 107175 h 130"/>
                <a:gd name="T4" fmla="*/ 20304 w 195"/>
                <a:gd name="T5" fmla="*/ 0 h 130"/>
                <a:gd name="T6" fmla="*/ 40608 w 195"/>
                <a:gd name="T7" fmla="*/ 53587 h 130"/>
                <a:gd name="T8" fmla="*/ 60911 w 195"/>
                <a:gd name="T9" fmla="*/ 53587 h 130"/>
                <a:gd name="T10" fmla="*/ 101492 w 195"/>
                <a:gd name="T11" fmla="*/ 107175 h 130"/>
                <a:gd name="T12" fmla="*/ 101492 w 195"/>
                <a:gd name="T13" fmla="*/ 107175 h 130"/>
                <a:gd name="T14" fmla="*/ 60911 w 195"/>
                <a:gd name="T15" fmla="*/ 107175 h 130"/>
                <a:gd name="T16" fmla="*/ 40608 w 195"/>
                <a:gd name="T17" fmla="*/ 160762 h 130"/>
                <a:gd name="T18" fmla="*/ 20304 w 195"/>
                <a:gd name="T19" fmla="*/ 107175 h 130"/>
                <a:gd name="T20" fmla="*/ 0 w 195"/>
                <a:gd name="T21" fmla="*/ 107175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130"/>
                <a:gd name="T35" fmla="*/ 195 w 19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130">
                  <a:moveTo>
                    <a:pt x="0" y="106"/>
                  </a:moveTo>
                  <a:lnTo>
                    <a:pt x="28" y="81"/>
                  </a:lnTo>
                  <a:lnTo>
                    <a:pt x="47" y="0"/>
                  </a:lnTo>
                  <a:lnTo>
                    <a:pt x="62" y="30"/>
                  </a:lnTo>
                  <a:lnTo>
                    <a:pt x="108" y="35"/>
                  </a:lnTo>
                  <a:lnTo>
                    <a:pt x="195" y="96"/>
                  </a:lnTo>
                  <a:lnTo>
                    <a:pt x="184" y="116"/>
                  </a:lnTo>
                  <a:lnTo>
                    <a:pt x="103" y="88"/>
                  </a:lnTo>
                  <a:lnTo>
                    <a:pt x="57" y="130"/>
                  </a:lnTo>
                  <a:lnTo>
                    <a:pt x="44" y="96"/>
                  </a:lnTo>
                  <a:lnTo>
                    <a:pt x="0" y="106"/>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 name="Freeform 310">
              <a:extLst>
                <a:ext uri="{FF2B5EF4-FFF2-40B4-BE49-F238E27FC236}">
                  <a16:creationId xmlns:a16="http://schemas.microsoft.com/office/drawing/2014/main" id="{78AC038B-C695-4BB7-917B-96D2023242FD}"/>
                </a:ext>
              </a:extLst>
            </p:cNvPr>
            <p:cNvSpPr>
              <a:spLocks noChangeAspect="1"/>
            </p:cNvSpPr>
            <p:nvPr/>
          </p:nvSpPr>
          <p:spPr bwMode="auto">
            <a:xfrm>
              <a:off x="2730500" y="3148066"/>
              <a:ext cx="134938" cy="152400"/>
            </a:xfrm>
            <a:custGeom>
              <a:avLst/>
              <a:gdLst>
                <a:gd name="T0" fmla="*/ 0 w 196"/>
                <a:gd name="T1" fmla="*/ 144638 h 188"/>
                <a:gd name="T2" fmla="*/ 39371 w 196"/>
                <a:gd name="T3" fmla="*/ 48213 h 188"/>
                <a:gd name="T4" fmla="*/ 59057 w 196"/>
                <a:gd name="T5" fmla="*/ 0 h 188"/>
                <a:gd name="T6" fmla="*/ 39371 w 196"/>
                <a:gd name="T7" fmla="*/ 96425 h 188"/>
                <a:gd name="T8" fmla="*/ 39371 w 196"/>
                <a:gd name="T9" fmla="*/ 48213 h 188"/>
                <a:gd name="T10" fmla="*/ 59057 w 196"/>
                <a:gd name="T11" fmla="*/ 96425 h 188"/>
                <a:gd name="T12" fmla="*/ 78742 w 196"/>
                <a:gd name="T13" fmla="*/ 96425 h 188"/>
                <a:gd name="T14" fmla="*/ 78742 w 196"/>
                <a:gd name="T15" fmla="*/ 96425 h 188"/>
                <a:gd name="T16" fmla="*/ 78742 w 196"/>
                <a:gd name="T17" fmla="*/ 96425 h 188"/>
                <a:gd name="T18" fmla="*/ 78742 w 196"/>
                <a:gd name="T19" fmla="*/ 144638 h 188"/>
                <a:gd name="T20" fmla="*/ 98428 w 196"/>
                <a:gd name="T21" fmla="*/ 144638 h 188"/>
                <a:gd name="T22" fmla="*/ 98428 w 196"/>
                <a:gd name="T23" fmla="*/ 144638 h 188"/>
                <a:gd name="T24" fmla="*/ 78742 w 196"/>
                <a:gd name="T25" fmla="*/ 144638 h 188"/>
                <a:gd name="T26" fmla="*/ 78742 w 196"/>
                <a:gd name="T27" fmla="*/ 144638 h 188"/>
                <a:gd name="T28" fmla="*/ 78742 w 196"/>
                <a:gd name="T29" fmla="*/ 144638 h 188"/>
                <a:gd name="T30" fmla="*/ 78742 w 196"/>
                <a:gd name="T31" fmla="*/ 144638 h 188"/>
                <a:gd name="T32" fmla="*/ 59057 w 196"/>
                <a:gd name="T33" fmla="*/ 144638 h 188"/>
                <a:gd name="T34" fmla="*/ 59057 w 196"/>
                <a:gd name="T35" fmla="*/ 144638 h 188"/>
                <a:gd name="T36" fmla="*/ 39371 w 196"/>
                <a:gd name="T37" fmla="*/ 144638 h 188"/>
                <a:gd name="T38" fmla="*/ 59057 w 196"/>
                <a:gd name="T39" fmla="*/ 144638 h 188"/>
                <a:gd name="T40" fmla="*/ 0 w 196"/>
                <a:gd name="T41" fmla="*/ 144638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188"/>
                <a:gd name="T65" fmla="*/ 196 w 196"/>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188">
                  <a:moveTo>
                    <a:pt x="0" y="147"/>
                  </a:moveTo>
                  <a:lnTo>
                    <a:pt x="81" y="10"/>
                  </a:lnTo>
                  <a:lnTo>
                    <a:pt x="111" y="0"/>
                  </a:lnTo>
                  <a:lnTo>
                    <a:pt x="74" y="75"/>
                  </a:lnTo>
                  <a:lnTo>
                    <a:pt x="99" y="58"/>
                  </a:lnTo>
                  <a:lnTo>
                    <a:pt x="116" y="89"/>
                  </a:lnTo>
                  <a:lnTo>
                    <a:pt x="169" y="89"/>
                  </a:lnTo>
                  <a:lnTo>
                    <a:pt x="157" y="117"/>
                  </a:lnTo>
                  <a:lnTo>
                    <a:pt x="184" y="116"/>
                  </a:lnTo>
                  <a:lnTo>
                    <a:pt x="166" y="144"/>
                  </a:lnTo>
                  <a:lnTo>
                    <a:pt x="191" y="129"/>
                  </a:lnTo>
                  <a:lnTo>
                    <a:pt x="196" y="158"/>
                  </a:lnTo>
                  <a:lnTo>
                    <a:pt x="172" y="188"/>
                  </a:lnTo>
                  <a:lnTo>
                    <a:pt x="169" y="165"/>
                  </a:lnTo>
                  <a:lnTo>
                    <a:pt x="156" y="178"/>
                  </a:lnTo>
                  <a:lnTo>
                    <a:pt x="156" y="143"/>
                  </a:lnTo>
                  <a:lnTo>
                    <a:pt x="109" y="178"/>
                  </a:lnTo>
                  <a:lnTo>
                    <a:pt x="136" y="154"/>
                  </a:lnTo>
                  <a:lnTo>
                    <a:pt x="97" y="158"/>
                  </a:lnTo>
                  <a:lnTo>
                    <a:pt x="106" y="143"/>
                  </a:lnTo>
                  <a:lnTo>
                    <a:pt x="0" y="14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 name="Freeform 429">
              <a:extLst>
                <a:ext uri="{FF2B5EF4-FFF2-40B4-BE49-F238E27FC236}">
                  <a16:creationId xmlns:a16="http://schemas.microsoft.com/office/drawing/2014/main" id="{AA01097A-065A-4056-9010-B7785DE7A5AB}"/>
                </a:ext>
              </a:extLst>
            </p:cNvPr>
            <p:cNvSpPr>
              <a:spLocks noChangeAspect="1"/>
            </p:cNvSpPr>
            <p:nvPr/>
          </p:nvSpPr>
          <p:spPr bwMode="auto">
            <a:xfrm>
              <a:off x="504825" y="2430516"/>
              <a:ext cx="611188" cy="614362"/>
            </a:xfrm>
            <a:custGeom>
              <a:avLst/>
              <a:gdLst>
                <a:gd name="T0" fmla="*/ 41976 w 878"/>
                <a:gd name="T1" fmla="*/ 185289 h 761"/>
                <a:gd name="T2" fmla="*/ 41976 w 878"/>
                <a:gd name="T3" fmla="*/ 231596 h 761"/>
                <a:gd name="T4" fmla="*/ 83952 w 878"/>
                <a:gd name="T5" fmla="*/ 231596 h 761"/>
                <a:gd name="T6" fmla="*/ 104926 w 878"/>
                <a:gd name="T7" fmla="*/ 231596 h 761"/>
                <a:gd name="T8" fmla="*/ 41976 w 878"/>
                <a:gd name="T9" fmla="*/ 277905 h 761"/>
                <a:gd name="T10" fmla="*/ 41976 w 878"/>
                <a:gd name="T11" fmla="*/ 324212 h 761"/>
                <a:gd name="T12" fmla="*/ 41976 w 878"/>
                <a:gd name="T13" fmla="*/ 324212 h 761"/>
                <a:gd name="T14" fmla="*/ 62950 w 878"/>
                <a:gd name="T15" fmla="*/ 370576 h 761"/>
                <a:gd name="T16" fmla="*/ 62950 w 878"/>
                <a:gd name="T17" fmla="*/ 370576 h 761"/>
                <a:gd name="T18" fmla="*/ 83952 w 878"/>
                <a:gd name="T19" fmla="*/ 370576 h 761"/>
                <a:gd name="T20" fmla="*/ 83952 w 878"/>
                <a:gd name="T21" fmla="*/ 416884 h 761"/>
                <a:gd name="T22" fmla="*/ 125900 w 878"/>
                <a:gd name="T23" fmla="*/ 416884 h 761"/>
                <a:gd name="T24" fmla="*/ 167875 w 878"/>
                <a:gd name="T25" fmla="*/ 416884 h 761"/>
                <a:gd name="T26" fmla="*/ 146902 w 878"/>
                <a:gd name="T27" fmla="*/ 463193 h 761"/>
                <a:gd name="T28" fmla="*/ 125900 w 878"/>
                <a:gd name="T29" fmla="*/ 509501 h 761"/>
                <a:gd name="T30" fmla="*/ 62950 w 878"/>
                <a:gd name="T31" fmla="*/ 509501 h 761"/>
                <a:gd name="T32" fmla="*/ 125900 w 878"/>
                <a:gd name="T33" fmla="*/ 509501 h 761"/>
                <a:gd name="T34" fmla="*/ 125900 w 878"/>
                <a:gd name="T35" fmla="*/ 463193 h 761"/>
                <a:gd name="T36" fmla="*/ 209851 w 878"/>
                <a:gd name="T37" fmla="*/ 416884 h 761"/>
                <a:gd name="T38" fmla="*/ 209851 w 878"/>
                <a:gd name="T39" fmla="*/ 416884 h 761"/>
                <a:gd name="T40" fmla="*/ 272801 w 878"/>
                <a:gd name="T41" fmla="*/ 277905 h 761"/>
                <a:gd name="T42" fmla="*/ 293803 w 878"/>
                <a:gd name="T43" fmla="*/ 324212 h 761"/>
                <a:gd name="T44" fmla="*/ 293803 w 878"/>
                <a:gd name="T45" fmla="*/ 324212 h 761"/>
                <a:gd name="T46" fmla="*/ 251827 w 878"/>
                <a:gd name="T47" fmla="*/ 370576 h 761"/>
                <a:gd name="T48" fmla="*/ 251827 w 878"/>
                <a:gd name="T49" fmla="*/ 416884 h 761"/>
                <a:gd name="T50" fmla="*/ 314777 w 878"/>
                <a:gd name="T51" fmla="*/ 370576 h 761"/>
                <a:gd name="T52" fmla="*/ 314777 w 878"/>
                <a:gd name="T53" fmla="*/ 324212 h 761"/>
                <a:gd name="T54" fmla="*/ 335751 w 878"/>
                <a:gd name="T55" fmla="*/ 324212 h 761"/>
                <a:gd name="T56" fmla="*/ 356753 w 878"/>
                <a:gd name="T57" fmla="*/ 370576 h 761"/>
                <a:gd name="T58" fmla="*/ 440676 w 878"/>
                <a:gd name="T59" fmla="*/ 370576 h 761"/>
                <a:gd name="T60" fmla="*/ 440676 w 878"/>
                <a:gd name="T61" fmla="*/ 370576 h 761"/>
                <a:gd name="T62" fmla="*/ 461679 w 878"/>
                <a:gd name="T63" fmla="*/ 370576 h 761"/>
                <a:gd name="T64" fmla="*/ 419703 w 878"/>
                <a:gd name="T65" fmla="*/ 370576 h 761"/>
                <a:gd name="T66" fmla="*/ 251827 w 878"/>
                <a:gd name="T67" fmla="*/ 0 h 761"/>
                <a:gd name="T68" fmla="*/ 188878 w 878"/>
                <a:gd name="T69" fmla="*/ 0 h 761"/>
                <a:gd name="T70" fmla="*/ 188878 w 878"/>
                <a:gd name="T71" fmla="*/ 0 h 761"/>
                <a:gd name="T72" fmla="*/ 167875 w 878"/>
                <a:gd name="T73" fmla="*/ 0 h 761"/>
                <a:gd name="T74" fmla="*/ 125900 w 878"/>
                <a:gd name="T75" fmla="*/ 0 h 761"/>
                <a:gd name="T76" fmla="*/ 125900 w 878"/>
                <a:gd name="T77" fmla="*/ 0 h 761"/>
                <a:gd name="T78" fmla="*/ 104926 w 878"/>
                <a:gd name="T79" fmla="*/ 46308 h 761"/>
                <a:gd name="T80" fmla="*/ 62950 w 878"/>
                <a:gd name="T81" fmla="*/ 46308 h 761"/>
                <a:gd name="T82" fmla="*/ 41976 w 878"/>
                <a:gd name="T83" fmla="*/ 92617 h 761"/>
                <a:gd name="T84" fmla="*/ 62950 w 878"/>
                <a:gd name="T85" fmla="*/ 138980 h 761"/>
                <a:gd name="T86" fmla="*/ 83952 w 878"/>
                <a:gd name="T87" fmla="*/ 138980 h 761"/>
                <a:gd name="T88" fmla="*/ 104926 w 878"/>
                <a:gd name="T89" fmla="*/ 185289 h 761"/>
                <a:gd name="T90" fmla="*/ 62950 w 878"/>
                <a:gd name="T91" fmla="*/ 185289 h 761"/>
                <a:gd name="T92" fmla="*/ 62950 w 878"/>
                <a:gd name="T93" fmla="*/ 138980 h 7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8"/>
                <a:gd name="T142" fmla="*/ 0 h 761"/>
                <a:gd name="T143" fmla="*/ 878 w 878"/>
                <a:gd name="T144" fmla="*/ 761 h 7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8" h="761">
                  <a:moveTo>
                    <a:pt x="0" y="290"/>
                  </a:moveTo>
                  <a:lnTo>
                    <a:pt x="57" y="306"/>
                  </a:lnTo>
                  <a:lnTo>
                    <a:pt x="35" y="311"/>
                  </a:lnTo>
                  <a:lnTo>
                    <a:pt x="60" y="338"/>
                  </a:lnTo>
                  <a:lnTo>
                    <a:pt x="146" y="335"/>
                  </a:lnTo>
                  <a:lnTo>
                    <a:pt x="160" y="354"/>
                  </a:lnTo>
                  <a:lnTo>
                    <a:pt x="215" y="331"/>
                  </a:lnTo>
                  <a:lnTo>
                    <a:pt x="195" y="341"/>
                  </a:lnTo>
                  <a:lnTo>
                    <a:pt x="207" y="389"/>
                  </a:lnTo>
                  <a:lnTo>
                    <a:pt x="86" y="432"/>
                  </a:lnTo>
                  <a:lnTo>
                    <a:pt x="55" y="481"/>
                  </a:lnTo>
                  <a:lnTo>
                    <a:pt x="84" y="474"/>
                  </a:lnTo>
                  <a:lnTo>
                    <a:pt x="62" y="485"/>
                  </a:lnTo>
                  <a:lnTo>
                    <a:pt x="84" y="502"/>
                  </a:lnTo>
                  <a:lnTo>
                    <a:pt x="127" y="509"/>
                  </a:lnTo>
                  <a:lnTo>
                    <a:pt x="103" y="535"/>
                  </a:lnTo>
                  <a:lnTo>
                    <a:pt x="125" y="559"/>
                  </a:lnTo>
                  <a:lnTo>
                    <a:pt x="146" y="562"/>
                  </a:lnTo>
                  <a:lnTo>
                    <a:pt x="193" y="509"/>
                  </a:lnTo>
                  <a:lnTo>
                    <a:pt x="166" y="535"/>
                  </a:lnTo>
                  <a:lnTo>
                    <a:pt x="188" y="584"/>
                  </a:lnTo>
                  <a:lnTo>
                    <a:pt x="177" y="606"/>
                  </a:lnTo>
                  <a:lnTo>
                    <a:pt x="231" y="577"/>
                  </a:lnTo>
                  <a:lnTo>
                    <a:pt x="268" y="613"/>
                  </a:lnTo>
                  <a:lnTo>
                    <a:pt x="279" y="591"/>
                  </a:lnTo>
                  <a:lnTo>
                    <a:pt x="290" y="606"/>
                  </a:lnTo>
                  <a:lnTo>
                    <a:pt x="331" y="586"/>
                  </a:lnTo>
                  <a:lnTo>
                    <a:pt x="275" y="682"/>
                  </a:lnTo>
                  <a:lnTo>
                    <a:pt x="232" y="702"/>
                  </a:lnTo>
                  <a:lnTo>
                    <a:pt x="231" y="722"/>
                  </a:lnTo>
                  <a:lnTo>
                    <a:pt x="177" y="723"/>
                  </a:lnTo>
                  <a:lnTo>
                    <a:pt x="137" y="761"/>
                  </a:lnTo>
                  <a:lnTo>
                    <a:pt x="188" y="733"/>
                  </a:lnTo>
                  <a:lnTo>
                    <a:pt x="246" y="733"/>
                  </a:lnTo>
                  <a:lnTo>
                    <a:pt x="276" y="710"/>
                  </a:lnTo>
                  <a:lnTo>
                    <a:pt x="262" y="690"/>
                  </a:lnTo>
                  <a:lnTo>
                    <a:pt x="297" y="695"/>
                  </a:lnTo>
                  <a:lnTo>
                    <a:pt x="409" y="622"/>
                  </a:lnTo>
                  <a:lnTo>
                    <a:pt x="430" y="596"/>
                  </a:lnTo>
                  <a:lnTo>
                    <a:pt x="411" y="576"/>
                  </a:lnTo>
                  <a:lnTo>
                    <a:pt x="507" y="488"/>
                  </a:lnTo>
                  <a:lnTo>
                    <a:pt x="521" y="444"/>
                  </a:lnTo>
                  <a:lnTo>
                    <a:pt x="510" y="488"/>
                  </a:lnTo>
                  <a:lnTo>
                    <a:pt x="549" y="480"/>
                  </a:lnTo>
                  <a:lnTo>
                    <a:pt x="528" y="498"/>
                  </a:lnTo>
                  <a:lnTo>
                    <a:pt x="558" y="508"/>
                  </a:lnTo>
                  <a:lnTo>
                    <a:pt x="488" y="514"/>
                  </a:lnTo>
                  <a:lnTo>
                    <a:pt x="476" y="555"/>
                  </a:lnTo>
                  <a:lnTo>
                    <a:pt x="500" y="555"/>
                  </a:lnTo>
                  <a:lnTo>
                    <a:pt x="477" y="581"/>
                  </a:lnTo>
                  <a:lnTo>
                    <a:pt x="571" y="545"/>
                  </a:lnTo>
                  <a:lnTo>
                    <a:pt x="583" y="522"/>
                  </a:lnTo>
                  <a:lnTo>
                    <a:pt x="569" y="512"/>
                  </a:lnTo>
                  <a:lnTo>
                    <a:pt x="592" y="490"/>
                  </a:lnTo>
                  <a:lnTo>
                    <a:pt x="588" y="508"/>
                  </a:lnTo>
                  <a:lnTo>
                    <a:pt x="634" y="497"/>
                  </a:lnTo>
                  <a:lnTo>
                    <a:pt x="624" y="515"/>
                  </a:lnTo>
                  <a:lnTo>
                    <a:pt x="702" y="545"/>
                  </a:lnTo>
                  <a:lnTo>
                    <a:pt x="814" y="559"/>
                  </a:lnTo>
                  <a:lnTo>
                    <a:pt x="834" y="542"/>
                  </a:lnTo>
                  <a:lnTo>
                    <a:pt x="849" y="552"/>
                  </a:lnTo>
                  <a:lnTo>
                    <a:pt x="828" y="567"/>
                  </a:lnTo>
                  <a:lnTo>
                    <a:pt x="862" y="584"/>
                  </a:lnTo>
                  <a:lnTo>
                    <a:pt x="878" y="572"/>
                  </a:lnTo>
                  <a:lnTo>
                    <a:pt x="848" y="535"/>
                  </a:lnTo>
                  <a:lnTo>
                    <a:pt x="794" y="535"/>
                  </a:lnTo>
                  <a:lnTo>
                    <a:pt x="794" y="86"/>
                  </a:lnTo>
                  <a:lnTo>
                    <a:pt x="480" y="50"/>
                  </a:lnTo>
                  <a:lnTo>
                    <a:pt x="469" y="28"/>
                  </a:lnTo>
                  <a:lnTo>
                    <a:pt x="381" y="14"/>
                  </a:lnTo>
                  <a:lnTo>
                    <a:pt x="372" y="33"/>
                  </a:lnTo>
                  <a:lnTo>
                    <a:pt x="345" y="27"/>
                  </a:lnTo>
                  <a:lnTo>
                    <a:pt x="371" y="11"/>
                  </a:lnTo>
                  <a:lnTo>
                    <a:pt x="333" y="0"/>
                  </a:lnTo>
                  <a:lnTo>
                    <a:pt x="299" y="28"/>
                  </a:lnTo>
                  <a:lnTo>
                    <a:pt x="242" y="33"/>
                  </a:lnTo>
                  <a:lnTo>
                    <a:pt x="239" y="59"/>
                  </a:lnTo>
                  <a:lnTo>
                    <a:pt x="234" y="43"/>
                  </a:lnTo>
                  <a:lnTo>
                    <a:pt x="180" y="58"/>
                  </a:lnTo>
                  <a:lnTo>
                    <a:pt x="188" y="78"/>
                  </a:lnTo>
                  <a:lnTo>
                    <a:pt x="166" y="72"/>
                  </a:lnTo>
                  <a:lnTo>
                    <a:pt x="132" y="115"/>
                  </a:lnTo>
                  <a:lnTo>
                    <a:pt x="55" y="130"/>
                  </a:lnTo>
                  <a:lnTo>
                    <a:pt x="60" y="150"/>
                  </a:lnTo>
                  <a:lnTo>
                    <a:pt x="37" y="156"/>
                  </a:lnTo>
                  <a:lnTo>
                    <a:pt x="129" y="218"/>
                  </a:lnTo>
                  <a:lnTo>
                    <a:pt x="252" y="249"/>
                  </a:lnTo>
                  <a:lnTo>
                    <a:pt x="177" y="239"/>
                  </a:lnTo>
                  <a:lnTo>
                    <a:pt x="180" y="258"/>
                  </a:lnTo>
                  <a:lnTo>
                    <a:pt x="210" y="259"/>
                  </a:lnTo>
                  <a:lnTo>
                    <a:pt x="186" y="272"/>
                  </a:lnTo>
                  <a:lnTo>
                    <a:pt x="129" y="269"/>
                  </a:lnTo>
                  <a:lnTo>
                    <a:pt x="129" y="242"/>
                  </a:lnTo>
                  <a:lnTo>
                    <a:pt x="101" y="245"/>
                  </a:lnTo>
                  <a:lnTo>
                    <a:pt x="0" y="29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 name="Freeform 430">
              <a:extLst>
                <a:ext uri="{FF2B5EF4-FFF2-40B4-BE49-F238E27FC236}">
                  <a16:creationId xmlns:a16="http://schemas.microsoft.com/office/drawing/2014/main" id="{3F083973-BEF4-4D88-B708-7E60448EF47D}"/>
                </a:ext>
              </a:extLst>
            </p:cNvPr>
            <p:cNvSpPr>
              <a:spLocks noChangeAspect="1"/>
            </p:cNvSpPr>
            <p:nvPr/>
          </p:nvSpPr>
          <p:spPr bwMode="auto">
            <a:xfrm>
              <a:off x="752475" y="4005316"/>
              <a:ext cx="25400" cy="31750"/>
            </a:xfrm>
            <a:custGeom>
              <a:avLst/>
              <a:gdLst>
                <a:gd name="T0" fmla="*/ 0 w 34"/>
                <a:gd name="T1" fmla="*/ 50538 h 39"/>
                <a:gd name="T2" fmla="*/ 29692 w 34"/>
                <a:gd name="T3" fmla="*/ 0 h 39"/>
                <a:gd name="T4" fmla="*/ 29692 w 34"/>
                <a:gd name="T5" fmla="*/ 50538 h 39"/>
                <a:gd name="T6" fmla="*/ 29692 w 34"/>
                <a:gd name="T7" fmla="*/ 50538 h 39"/>
                <a:gd name="T8" fmla="*/ 0 w 34"/>
                <a:gd name="T9" fmla="*/ 50538 h 39"/>
                <a:gd name="T10" fmla="*/ 0 60000 65536"/>
                <a:gd name="T11" fmla="*/ 0 60000 65536"/>
                <a:gd name="T12" fmla="*/ 0 60000 65536"/>
                <a:gd name="T13" fmla="*/ 0 60000 65536"/>
                <a:gd name="T14" fmla="*/ 0 60000 65536"/>
                <a:gd name="T15" fmla="*/ 0 w 34"/>
                <a:gd name="T16" fmla="*/ 0 h 39"/>
                <a:gd name="T17" fmla="*/ 34 w 34"/>
                <a:gd name="T18" fmla="*/ 39 h 39"/>
              </a:gdLst>
              <a:ahLst/>
              <a:cxnLst>
                <a:cxn ang="T10">
                  <a:pos x="T0" y="T1"/>
                </a:cxn>
                <a:cxn ang="T11">
                  <a:pos x="T2" y="T3"/>
                </a:cxn>
                <a:cxn ang="T12">
                  <a:pos x="T4" y="T5"/>
                </a:cxn>
                <a:cxn ang="T13">
                  <a:pos x="T6" y="T7"/>
                </a:cxn>
                <a:cxn ang="T14">
                  <a:pos x="T8" y="T9"/>
                </a:cxn>
              </a:cxnLst>
              <a:rect l="T15" t="T16" r="T17" b="T18"/>
              <a:pathLst>
                <a:path w="34" h="39">
                  <a:moveTo>
                    <a:pt x="0" y="14"/>
                  </a:moveTo>
                  <a:lnTo>
                    <a:pt x="3" y="0"/>
                  </a:lnTo>
                  <a:lnTo>
                    <a:pt x="34" y="24"/>
                  </a:lnTo>
                  <a:lnTo>
                    <a:pt x="11" y="39"/>
                  </a:lnTo>
                  <a:lnTo>
                    <a:pt x="0" y="14"/>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6" name="Freeform 431">
              <a:extLst>
                <a:ext uri="{FF2B5EF4-FFF2-40B4-BE49-F238E27FC236}">
                  <a16:creationId xmlns:a16="http://schemas.microsoft.com/office/drawing/2014/main" id="{C600C298-BD7A-4D98-813D-A1F7F7A12FB6}"/>
                </a:ext>
              </a:extLst>
            </p:cNvPr>
            <p:cNvSpPr>
              <a:spLocks noChangeAspect="1"/>
            </p:cNvSpPr>
            <p:nvPr/>
          </p:nvSpPr>
          <p:spPr bwMode="auto">
            <a:xfrm>
              <a:off x="774700" y="2944866"/>
              <a:ext cx="53975" cy="36512"/>
            </a:xfrm>
            <a:custGeom>
              <a:avLst/>
              <a:gdLst>
                <a:gd name="T0" fmla="*/ 0 w 78"/>
                <a:gd name="T1" fmla="*/ 51824 h 44"/>
                <a:gd name="T2" fmla="*/ 20304 w 78"/>
                <a:gd name="T3" fmla="*/ 51824 h 44"/>
                <a:gd name="T4" fmla="*/ 40608 w 78"/>
                <a:gd name="T5" fmla="*/ 51824 h 44"/>
                <a:gd name="T6" fmla="*/ 20304 w 78"/>
                <a:gd name="T7" fmla="*/ 0 h 44"/>
                <a:gd name="T8" fmla="*/ 20304 w 78"/>
                <a:gd name="T9" fmla="*/ 51824 h 44"/>
                <a:gd name="T10" fmla="*/ 0 w 78"/>
                <a:gd name="T11" fmla="*/ 51824 h 44"/>
                <a:gd name="T12" fmla="*/ 0 60000 65536"/>
                <a:gd name="T13" fmla="*/ 0 60000 65536"/>
                <a:gd name="T14" fmla="*/ 0 60000 65536"/>
                <a:gd name="T15" fmla="*/ 0 60000 65536"/>
                <a:gd name="T16" fmla="*/ 0 60000 65536"/>
                <a:gd name="T17" fmla="*/ 0 60000 65536"/>
                <a:gd name="T18" fmla="*/ 0 w 78"/>
                <a:gd name="T19" fmla="*/ 0 h 44"/>
                <a:gd name="T20" fmla="*/ 78 w 7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78" h="44">
                  <a:moveTo>
                    <a:pt x="0" y="19"/>
                  </a:moveTo>
                  <a:lnTo>
                    <a:pt x="23" y="44"/>
                  </a:lnTo>
                  <a:lnTo>
                    <a:pt x="78" y="8"/>
                  </a:lnTo>
                  <a:lnTo>
                    <a:pt x="25" y="0"/>
                  </a:lnTo>
                  <a:lnTo>
                    <a:pt x="31" y="17"/>
                  </a:lnTo>
                  <a:lnTo>
                    <a:pt x="0" y="19"/>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7" name="Freeform 432">
              <a:extLst>
                <a:ext uri="{FF2B5EF4-FFF2-40B4-BE49-F238E27FC236}">
                  <a16:creationId xmlns:a16="http://schemas.microsoft.com/office/drawing/2014/main" id="{C363A873-984C-4DC8-AF00-8250A4DD8B73}"/>
                </a:ext>
              </a:extLst>
            </p:cNvPr>
            <p:cNvSpPr>
              <a:spLocks noChangeAspect="1"/>
            </p:cNvSpPr>
            <p:nvPr/>
          </p:nvSpPr>
          <p:spPr bwMode="auto">
            <a:xfrm>
              <a:off x="1119188" y="2878191"/>
              <a:ext cx="161925" cy="168275"/>
            </a:xfrm>
            <a:custGeom>
              <a:avLst/>
              <a:gdLst>
                <a:gd name="T0" fmla="*/ 0 w 235"/>
                <a:gd name="T1" fmla="*/ 0 h 209"/>
                <a:gd name="T2" fmla="*/ 19796 w 235"/>
                <a:gd name="T3" fmla="*/ 0 h 209"/>
                <a:gd name="T4" fmla="*/ 19796 w 235"/>
                <a:gd name="T5" fmla="*/ 45489 h 209"/>
                <a:gd name="T6" fmla="*/ 39565 w 235"/>
                <a:gd name="T7" fmla="*/ 0 h 209"/>
                <a:gd name="T8" fmla="*/ 19796 w 235"/>
                <a:gd name="T9" fmla="*/ 0 h 209"/>
                <a:gd name="T10" fmla="*/ 39565 w 235"/>
                <a:gd name="T11" fmla="*/ 0 h 209"/>
                <a:gd name="T12" fmla="*/ 39565 w 235"/>
                <a:gd name="T13" fmla="*/ 45489 h 209"/>
                <a:gd name="T14" fmla="*/ 39565 w 235"/>
                <a:gd name="T15" fmla="*/ 0 h 209"/>
                <a:gd name="T16" fmla="*/ 39565 w 235"/>
                <a:gd name="T17" fmla="*/ 0 h 209"/>
                <a:gd name="T18" fmla="*/ 59361 w 235"/>
                <a:gd name="T19" fmla="*/ 45489 h 209"/>
                <a:gd name="T20" fmla="*/ 59361 w 235"/>
                <a:gd name="T21" fmla="*/ 45489 h 209"/>
                <a:gd name="T22" fmla="*/ 98927 w 235"/>
                <a:gd name="T23" fmla="*/ 91033 h 209"/>
                <a:gd name="T24" fmla="*/ 79157 w 235"/>
                <a:gd name="T25" fmla="*/ 91033 h 209"/>
                <a:gd name="T26" fmla="*/ 98927 w 235"/>
                <a:gd name="T27" fmla="*/ 91033 h 209"/>
                <a:gd name="T28" fmla="*/ 98927 w 235"/>
                <a:gd name="T29" fmla="*/ 136522 h 209"/>
                <a:gd name="T30" fmla="*/ 98927 w 235"/>
                <a:gd name="T31" fmla="*/ 136522 h 209"/>
                <a:gd name="T32" fmla="*/ 98927 w 235"/>
                <a:gd name="T33" fmla="*/ 91033 h 209"/>
                <a:gd name="T34" fmla="*/ 79157 w 235"/>
                <a:gd name="T35" fmla="*/ 91033 h 209"/>
                <a:gd name="T36" fmla="*/ 39565 w 235"/>
                <a:gd name="T37" fmla="*/ 0 h 209"/>
                <a:gd name="T38" fmla="*/ 19796 w 235"/>
                <a:gd name="T39" fmla="*/ 0 h 209"/>
                <a:gd name="T40" fmla="*/ 0 w 235"/>
                <a:gd name="T41" fmla="*/ 0 h 2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5"/>
                <a:gd name="T64" fmla="*/ 0 h 209"/>
                <a:gd name="T65" fmla="*/ 235 w 235"/>
                <a:gd name="T66" fmla="*/ 209 h 2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5" h="209">
                  <a:moveTo>
                    <a:pt x="0" y="21"/>
                  </a:moveTo>
                  <a:lnTo>
                    <a:pt x="10" y="52"/>
                  </a:lnTo>
                  <a:lnTo>
                    <a:pt x="42" y="65"/>
                  </a:lnTo>
                  <a:lnTo>
                    <a:pt x="56" y="53"/>
                  </a:lnTo>
                  <a:lnTo>
                    <a:pt x="28" y="39"/>
                  </a:lnTo>
                  <a:lnTo>
                    <a:pt x="56" y="39"/>
                  </a:lnTo>
                  <a:lnTo>
                    <a:pt x="82" y="65"/>
                  </a:lnTo>
                  <a:lnTo>
                    <a:pt x="73" y="18"/>
                  </a:lnTo>
                  <a:lnTo>
                    <a:pt x="93" y="59"/>
                  </a:lnTo>
                  <a:lnTo>
                    <a:pt x="143" y="83"/>
                  </a:lnTo>
                  <a:lnTo>
                    <a:pt x="133" y="111"/>
                  </a:lnTo>
                  <a:lnTo>
                    <a:pt x="191" y="148"/>
                  </a:lnTo>
                  <a:lnTo>
                    <a:pt x="174" y="178"/>
                  </a:lnTo>
                  <a:lnTo>
                    <a:pt x="205" y="154"/>
                  </a:lnTo>
                  <a:lnTo>
                    <a:pt x="211" y="209"/>
                  </a:lnTo>
                  <a:lnTo>
                    <a:pt x="233" y="200"/>
                  </a:lnTo>
                  <a:lnTo>
                    <a:pt x="235" y="158"/>
                  </a:lnTo>
                  <a:lnTo>
                    <a:pt x="178" y="135"/>
                  </a:lnTo>
                  <a:lnTo>
                    <a:pt x="75" y="0"/>
                  </a:lnTo>
                  <a:lnTo>
                    <a:pt x="15" y="39"/>
                  </a:lnTo>
                  <a:lnTo>
                    <a:pt x="0" y="21"/>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8" name="Freeform 433">
              <a:extLst>
                <a:ext uri="{FF2B5EF4-FFF2-40B4-BE49-F238E27FC236}">
                  <a16:creationId xmlns:a16="http://schemas.microsoft.com/office/drawing/2014/main" id="{D24B95E8-6FC6-45D8-89E1-C9EDE3CFDCEE}"/>
                </a:ext>
              </a:extLst>
            </p:cNvPr>
            <p:cNvSpPr>
              <a:spLocks noChangeAspect="1"/>
            </p:cNvSpPr>
            <p:nvPr/>
          </p:nvSpPr>
          <p:spPr bwMode="auto">
            <a:xfrm>
              <a:off x="1152525" y="2933754"/>
              <a:ext cx="28575" cy="26987"/>
            </a:xfrm>
            <a:custGeom>
              <a:avLst/>
              <a:gdLst>
                <a:gd name="T0" fmla="*/ 0 w 39"/>
                <a:gd name="T1" fmla="*/ 0 h 34"/>
                <a:gd name="T2" fmla="*/ 25519 w 39"/>
                <a:gd name="T3" fmla="*/ 43383 h 34"/>
                <a:gd name="T4" fmla="*/ 25519 w 39"/>
                <a:gd name="T5" fmla="*/ 43383 h 34"/>
                <a:gd name="T6" fmla="*/ 25519 w 39"/>
                <a:gd name="T7" fmla="*/ 43383 h 34"/>
                <a:gd name="T8" fmla="*/ 25519 w 39"/>
                <a:gd name="T9" fmla="*/ 43383 h 34"/>
                <a:gd name="T10" fmla="*/ 25519 w 39"/>
                <a:gd name="T11" fmla="*/ 43383 h 34"/>
                <a:gd name="T12" fmla="*/ 0 w 39"/>
                <a:gd name="T13" fmla="*/ 0 h 34"/>
                <a:gd name="T14" fmla="*/ 0 60000 65536"/>
                <a:gd name="T15" fmla="*/ 0 60000 65536"/>
                <a:gd name="T16" fmla="*/ 0 60000 65536"/>
                <a:gd name="T17" fmla="*/ 0 60000 65536"/>
                <a:gd name="T18" fmla="*/ 0 60000 65536"/>
                <a:gd name="T19" fmla="*/ 0 60000 65536"/>
                <a:gd name="T20" fmla="*/ 0 60000 65536"/>
                <a:gd name="T21" fmla="*/ 0 w 39"/>
                <a:gd name="T22" fmla="*/ 0 h 34"/>
                <a:gd name="T23" fmla="*/ 39 w 39"/>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4">
                  <a:moveTo>
                    <a:pt x="0" y="0"/>
                  </a:moveTo>
                  <a:lnTo>
                    <a:pt x="12" y="34"/>
                  </a:lnTo>
                  <a:lnTo>
                    <a:pt x="15" y="17"/>
                  </a:lnTo>
                  <a:lnTo>
                    <a:pt x="39" y="32"/>
                  </a:lnTo>
                  <a:lnTo>
                    <a:pt x="18" y="17"/>
                  </a:lnTo>
                  <a:lnTo>
                    <a:pt x="39" y="6"/>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9" name="Freeform 434">
              <a:extLst>
                <a:ext uri="{FF2B5EF4-FFF2-40B4-BE49-F238E27FC236}">
                  <a16:creationId xmlns:a16="http://schemas.microsoft.com/office/drawing/2014/main" id="{8C0972E5-2FAC-4E4F-B935-C4576E66652D}"/>
                </a:ext>
              </a:extLst>
            </p:cNvPr>
            <p:cNvSpPr>
              <a:spLocks noChangeAspect="1"/>
            </p:cNvSpPr>
            <p:nvPr/>
          </p:nvSpPr>
          <p:spPr bwMode="auto">
            <a:xfrm>
              <a:off x="1166813" y="2955979"/>
              <a:ext cx="17463" cy="41275"/>
            </a:xfrm>
            <a:custGeom>
              <a:avLst/>
              <a:gdLst>
                <a:gd name="T0" fmla="*/ 0 w 24"/>
                <a:gd name="T1" fmla="*/ 0 h 52"/>
                <a:gd name="T2" fmla="*/ 29108 w 24"/>
                <a:gd name="T3" fmla="*/ 43385 h 52"/>
                <a:gd name="T4" fmla="*/ 29108 w 24"/>
                <a:gd name="T5" fmla="*/ 43385 h 52"/>
                <a:gd name="T6" fmla="*/ 0 w 24"/>
                <a:gd name="T7" fmla="*/ 0 h 52"/>
                <a:gd name="T8" fmla="*/ 0 60000 65536"/>
                <a:gd name="T9" fmla="*/ 0 60000 65536"/>
                <a:gd name="T10" fmla="*/ 0 60000 65536"/>
                <a:gd name="T11" fmla="*/ 0 60000 65536"/>
                <a:gd name="T12" fmla="*/ 0 w 24"/>
                <a:gd name="T13" fmla="*/ 0 h 52"/>
                <a:gd name="T14" fmla="*/ 24 w 24"/>
                <a:gd name="T15" fmla="*/ 52 h 52"/>
              </a:gdLst>
              <a:ahLst/>
              <a:cxnLst>
                <a:cxn ang="T8">
                  <a:pos x="T0" y="T1"/>
                </a:cxn>
                <a:cxn ang="T9">
                  <a:pos x="T2" y="T3"/>
                </a:cxn>
                <a:cxn ang="T10">
                  <a:pos x="T4" y="T5"/>
                </a:cxn>
                <a:cxn ang="T11">
                  <a:pos x="T6" y="T7"/>
                </a:cxn>
              </a:cxnLst>
              <a:rect l="T12" t="T13" r="T14" b="T15"/>
              <a:pathLst>
                <a:path w="24" h="52">
                  <a:moveTo>
                    <a:pt x="0" y="0"/>
                  </a:moveTo>
                  <a:lnTo>
                    <a:pt x="23" y="10"/>
                  </a:lnTo>
                  <a:lnTo>
                    <a:pt x="24" y="52"/>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0" name="Freeform 435">
              <a:extLst>
                <a:ext uri="{FF2B5EF4-FFF2-40B4-BE49-F238E27FC236}">
                  <a16:creationId xmlns:a16="http://schemas.microsoft.com/office/drawing/2014/main" id="{BC7CBA23-9FD7-460C-9CAB-FEAC55BD13F5}"/>
                </a:ext>
              </a:extLst>
            </p:cNvPr>
            <p:cNvSpPr>
              <a:spLocks noChangeAspect="1"/>
            </p:cNvSpPr>
            <p:nvPr/>
          </p:nvSpPr>
          <p:spPr bwMode="auto">
            <a:xfrm>
              <a:off x="1185863" y="2935341"/>
              <a:ext cx="19050" cy="25400"/>
            </a:xfrm>
            <a:custGeom>
              <a:avLst/>
              <a:gdLst>
                <a:gd name="T0" fmla="*/ 0 w 28"/>
                <a:gd name="T1" fmla="*/ 0 h 33"/>
                <a:gd name="T2" fmla="*/ 18775 w 28"/>
                <a:gd name="T3" fmla="*/ 0 h 33"/>
                <a:gd name="T4" fmla="*/ 18775 w 28"/>
                <a:gd name="T5" fmla="*/ 0 h 33"/>
                <a:gd name="T6" fmla="*/ 18775 w 28"/>
                <a:gd name="T7" fmla="*/ 0 h 33"/>
                <a:gd name="T8" fmla="*/ 18775 w 28"/>
                <a:gd name="T9" fmla="*/ 0 h 33"/>
                <a:gd name="T10" fmla="*/ 18775 w 28"/>
                <a:gd name="T11" fmla="*/ 0 h 33"/>
                <a:gd name="T12" fmla="*/ 0 w 28"/>
                <a:gd name="T13" fmla="*/ 0 h 33"/>
                <a:gd name="T14" fmla="*/ 0 60000 65536"/>
                <a:gd name="T15" fmla="*/ 0 60000 65536"/>
                <a:gd name="T16" fmla="*/ 0 60000 65536"/>
                <a:gd name="T17" fmla="*/ 0 60000 65536"/>
                <a:gd name="T18" fmla="*/ 0 60000 65536"/>
                <a:gd name="T19" fmla="*/ 0 60000 65536"/>
                <a:gd name="T20" fmla="*/ 0 60000 65536"/>
                <a:gd name="T21" fmla="*/ 0 w 28"/>
                <a:gd name="T22" fmla="*/ 0 h 33"/>
                <a:gd name="T23" fmla="*/ 28 w 2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3">
                  <a:moveTo>
                    <a:pt x="0" y="0"/>
                  </a:moveTo>
                  <a:lnTo>
                    <a:pt x="6" y="33"/>
                  </a:lnTo>
                  <a:lnTo>
                    <a:pt x="24" y="33"/>
                  </a:lnTo>
                  <a:lnTo>
                    <a:pt x="14" y="5"/>
                  </a:lnTo>
                  <a:lnTo>
                    <a:pt x="28" y="24"/>
                  </a:lnTo>
                  <a:lnTo>
                    <a:pt x="15" y="0"/>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1" name="Freeform 436">
              <a:extLst>
                <a:ext uri="{FF2B5EF4-FFF2-40B4-BE49-F238E27FC236}">
                  <a16:creationId xmlns:a16="http://schemas.microsoft.com/office/drawing/2014/main" id="{210B188B-83F0-4E4F-AC28-4571940CE734}"/>
                </a:ext>
              </a:extLst>
            </p:cNvPr>
            <p:cNvSpPr>
              <a:spLocks noChangeAspect="1"/>
            </p:cNvSpPr>
            <p:nvPr/>
          </p:nvSpPr>
          <p:spPr bwMode="auto">
            <a:xfrm>
              <a:off x="1203325" y="2973441"/>
              <a:ext cx="17463" cy="17462"/>
            </a:xfrm>
            <a:custGeom>
              <a:avLst/>
              <a:gdLst>
                <a:gd name="T0" fmla="*/ 0 w 25"/>
                <a:gd name="T1" fmla="*/ 0 h 23"/>
                <a:gd name="T2" fmla="*/ 22799 w 25"/>
                <a:gd name="T3" fmla="*/ 0 h 23"/>
                <a:gd name="T4" fmla="*/ 22799 w 25"/>
                <a:gd name="T5" fmla="*/ 0 h 23"/>
                <a:gd name="T6" fmla="*/ 0 w 25"/>
                <a:gd name="T7" fmla="*/ 0 h 23"/>
                <a:gd name="T8" fmla="*/ 0 60000 65536"/>
                <a:gd name="T9" fmla="*/ 0 60000 65536"/>
                <a:gd name="T10" fmla="*/ 0 60000 65536"/>
                <a:gd name="T11" fmla="*/ 0 60000 65536"/>
                <a:gd name="T12" fmla="*/ 0 w 25"/>
                <a:gd name="T13" fmla="*/ 0 h 23"/>
                <a:gd name="T14" fmla="*/ 25 w 25"/>
                <a:gd name="T15" fmla="*/ 23 h 23"/>
              </a:gdLst>
              <a:ahLst/>
              <a:cxnLst>
                <a:cxn ang="T8">
                  <a:pos x="T0" y="T1"/>
                </a:cxn>
                <a:cxn ang="T9">
                  <a:pos x="T2" y="T3"/>
                </a:cxn>
                <a:cxn ang="T10">
                  <a:pos x="T4" y="T5"/>
                </a:cxn>
                <a:cxn ang="T11">
                  <a:pos x="T6" y="T7"/>
                </a:cxn>
              </a:cxnLst>
              <a:rect l="T12" t="T13" r="T14" b="T15"/>
              <a:pathLst>
                <a:path w="25" h="23">
                  <a:moveTo>
                    <a:pt x="0" y="0"/>
                  </a:moveTo>
                  <a:lnTo>
                    <a:pt x="24" y="23"/>
                  </a:lnTo>
                  <a:lnTo>
                    <a:pt x="25" y="3"/>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2" name="Freeform 437">
              <a:extLst>
                <a:ext uri="{FF2B5EF4-FFF2-40B4-BE49-F238E27FC236}">
                  <a16:creationId xmlns:a16="http://schemas.microsoft.com/office/drawing/2014/main" id="{E085AAB4-C2E7-4DD9-B72B-A0B87A2C2D35}"/>
                </a:ext>
              </a:extLst>
            </p:cNvPr>
            <p:cNvSpPr>
              <a:spLocks noChangeAspect="1"/>
            </p:cNvSpPr>
            <p:nvPr/>
          </p:nvSpPr>
          <p:spPr bwMode="auto">
            <a:xfrm>
              <a:off x="1208088" y="2997254"/>
              <a:ext cx="26988" cy="44450"/>
            </a:xfrm>
            <a:custGeom>
              <a:avLst/>
              <a:gdLst>
                <a:gd name="T0" fmla="*/ 0 w 40"/>
                <a:gd name="T1" fmla="*/ 0 h 54"/>
                <a:gd name="T2" fmla="*/ 17436 w 40"/>
                <a:gd name="T3" fmla="*/ 50177 h 54"/>
                <a:gd name="T4" fmla="*/ 17436 w 40"/>
                <a:gd name="T5" fmla="*/ 50177 h 54"/>
                <a:gd name="T6" fmla="*/ 0 w 40"/>
                <a:gd name="T7" fmla="*/ 0 h 54"/>
                <a:gd name="T8" fmla="*/ 0 60000 65536"/>
                <a:gd name="T9" fmla="*/ 0 60000 65536"/>
                <a:gd name="T10" fmla="*/ 0 60000 65536"/>
                <a:gd name="T11" fmla="*/ 0 60000 65536"/>
                <a:gd name="T12" fmla="*/ 0 w 40"/>
                <a:gd name="T13" fmla="*/ 0 h 54"/>
                <a:gd name="T14" fmla="*/ 40 w 40"/>
                <a:gd name="T15" fmla="*/ 54 h 54"/>
              </a:gdLst>
              <a:ahLst/>
              <a:cxnLst>
                <a:cxn ang="T8">
                  <a:pos x="T0" y="T1"/>
                </a:cxn>
                <a:cxn ang="T9">
                  <a:pos x="T2" y="T3"/>
                </a:cxn>
                <a:cxn ang="T10">
                  <a:pos x="T4" y="T5"/>
                </a:cxn>
                <a:cxn ang="T11">
                  <a:pos x="T6" y="T7"/>
                </a:cxn>
              </a:cxnLst>
              <a:rect l="T12" t="T13" r="T14" b="T15"/>
              <a:pathLst>
                <a:path w="40" h="54">
                  <a:moveTo>
                    <a:pt x="0" y="0"/>
                  </a:moveTo>
                  <a:lnTo>
                    <a:pt x="31" y="19"/>
                  </a:lnTo>
                  <a:lnTo>
                    <a:pt x="40" y="54"/>
                  </a:lnTo>
                  <a:lnTo>
                    <a:pt x="0" y="0"/>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3" name="Freeform 438">
              <a:extLst>
                <a:ext uri="{FF2B5EF4-FFF2-40B4-BE49-F238E27FC236}">
                  <a16:creationId xmlns:a16="http://schemas.microsoft.com/office/drawing/2014/main" id="{C749B49E-00AE-4410-B861-CC7264F47907}"/>
                </a:ext>
              </a:extLst>
            </p:cNvPr>
            <p:cNvSpPr>
              <a:spLocks noChangeAspect="1"/>
            </p:cNvSpPr>
            <p:nvPr/>
          </p:nvSpPr>
          <p:spPr bwMode="auto">
            <a:xfrm>
              <a:off x="1250950" y="3009954"/>
              <a:ext cx="14288" cy="23812"/>
            </a:xfrm>
            <a:custGeom>
              <a:avLst/>
              <a:gdLst>
                <a:gd name="T0" fmla="*/ 0 w 20"/>
                <a:gd name="T1" fmla="*/ 53187 h 29"/>
                <a:gd name="T2" fmla="*/ 19872 w 20"/>
                <a:gd name="T3" fmla="*/ 0 h 29"/>
                <a:gd name="T4" fmla="*/ 19872 w 20"/>
                <a:gd name="T5" fmla="*/ 53187 h 29"/>
                <a:gd name="T6" fmla="*/ 0 w 20"/>
                <a:gd name="T7" fmla="*/ 53187 h 29"/>
                <a:gd name="T8" fmla="*/ 0 60000 65536"/>
                <a:gd name="T9" fmla="*/ 0 60000 65536"/>
                <a:gd name="T10" fmla="*/ 0 60000 65536"/>
                <a:gd name="T11" fmla="*/ 0 60000 65536"/>
                <a:gd name="T12" fmla="*/ 0 w 20"/>
                <a:gd name="T13" fmla="*/ 0 h 29"/>
                <a:gd name="T14" fmla="*/ 20 w 20"/>
                <a:gd name="T15" fmla="*/ 29 h 29"/>
              </a:gdLst>
              <a:ahLst/>
              <a:cxnLst>
                <a:cxn ang="T8">
                  <a:pos x="T0" y="T1"/>
                </a:cxn>
                <a:cxn ang="T9">
                  <a:pos x="T2" y="T3"/>
                </a:cxn>
                <a:cxn ang="T10">
                  <a:pos x="T4" y="T5"/>
                </a:cxn>
                <a:cxn ang="T11">
                  <a:pos x="T6" y="T7"/>
                </a:cxn>
              </a:cxnLst>
              <a:rect l="T12" t="T13" r="T14" b="T15"/>
              <a:pathLst>
                <a:path w="20" h="29">
                  <a:moveTo>
                    <a:pt x="0" y="17"/>
                  </a:moveTo>
                  <a:lnTo>
                    <a:pt x="8" y="0"/>
                  </a:lnTo>
                  <a:lnTo>
                    <a:pt x="20" y="29"/>
                  </a:lnTo>
                  <a:lnTo>
                    <a:pt x="0" y="1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4" name="Freeform 439">
              <a:extLst>
                <a:ext uri="{FF2B5EF4-FFF2-40B4-BE49-F238E27FC236}">
                  <a16:creationId xmlns:a16="http://schemas.microsoft.com/office/drawing/2014/main" id="{D018983E-065F-49DB-A6C7-1CD6FDB189EB}"/>
                </a:ext>
              </a:extLst>
            </p:cNvPr>
            <p:cNvSpPr>
              <a:spLocks noChangeAspect="1"/>
            </p:cNvSpPr>
            <p:nvPr/>
          </p:nvSpPr>
          <p:spPr bwMode="auto">
            <a:xfrm>
              <a:off x="1392238" y="3216329"/>
              <a:ext cx="1181100" cy="661987"/>
            </a:xfrm>
            <a:custGeom>
              <a:avLst/>
              <a:gdLst>
                <a:gd name="T0" fmla="*/ 21366 w 1691"/>
                <a:gd name="T1" fmla="*/ 46086 h 821"/>
                <a:gd name="T2" fmla="*/ 21366 w 1691"/>
                <a:gd name="T3" fmla="*/ 46086 h 821"/>
                <a:gd name="T4" fmla="*/ 21366 w 1691"/>
                <a:gd name="T5" fmla="*/ 276624 h 821"/>
                <a:gd name="T6" fmla="*/ 42731 w 1691"/>
                <a:gd name="T7" fmla="*/ 276624 h 821"/>
                <a:gd name="T8" fmla="*/ 106856 w 1691"/>
                <a:gd name="T9" fmla="*/ 368796 h 821"/>
                <a:gd name="T10" fmla="*/ 170952 w 1691"/>
                <a:gd name="T11" fmla="*/ 414937 h 821"/>
                <a:gd name="T12" fmla="*/ 299173 w 1691"/>
                <a:gd name="T13" fmla="*/ 414937 h 821"/>
                <a:gd name="T14" fmla="*/ 363298 w 1691"/>
                <a:gd name="T15" fmla="*/ 461023 h 821"/>
                <a:gd name="T16" fmla="*/ 448788 w 1691"/>
                <a:gd name="T17" fmla="*/ 553193 h 821"/>
                <a:gd name="T18" fmla="*/ 470153 w 1691"/>
                <a:gd name="T19" fmla="*/ 507108 h 821"/>
                <a:gd name="T20" fmla="*/ 512884 w 1691"/>
                <a:gd name="T21" fmla="*/ 461023 h 821"/>
                <a:gd name="T22" fmla="*/ 555643 w 1691"/>
                <a:gd name="T23" fmla="*/ 461023 h 821"/>
                <a:gd name="T24" fmla="*/ 577009 w 1691"/>
                <a:gd name="T25" fmla="*/ 461023 h 821"/>
                <a:gd name="T26" fmla="*/ 577009 w 1691"/>
                <a:gd name="T27" fmla="*/ 461023 h 821"/>
                <a:gd name="T28" fmla="*/ 662471 w 1691"/>
                <a:gd name="T29" fmla="*/ 461023 h 821"/>
                <a:gd name="T30" fmla="*/ 705230 w 1691"/>
                <a:gd name="T31" fmla="*/ 553193 h 821"/>
                <a:gd name="T32" fmla="*/ 705230 w 1691"/>
                <a:gd name="T33" fmla="*/ 507108 h 821"/>
                <a:gd name="T34" fmla="*/ 705230 w 1691"/>
                <a:gd name="T35" fmla="*/ 414937 h 821"/>
                <a:gd name="T36" fmla="*/ 769326 w 1691"/>
                <a:gd name="T37" fmla="*/ 322710 h 821"/>
                <a:gd name="T38" fmla="*/ 769326 w 1691"/>
                <a:gd name="T39" fmla="*/ 276624 h 821"/>
                <a:gd name="T40" fmla="*/ 747960 w 1691"/>
                <a:gd name="T41" fmla="*/ 276624 h 821"/>
                <a:gd name="T42" fmla="*/ 769326 w 1691"/>
                <a:gd name="T43" fmla="*/ 230484 h 821"/>
                <a:gd name="T44" fmla="*/ 769326 w 1691"/>
                <a:gd name="T45" fmla="*/ 276624 h 821"/>
                <a:gd name="T46" fmla="*/ 790719 w 1691"/>
                <a:gd name="T47" fmla="*/ 230484 h 821"/>
                <a:gd name="T48" fmla="*/ 812085 w 1691"/>
                <a:gd name="T49" fmla="*/ 184398 h 821"/>
                <a:gd name="T50" fmla="*/ 854816 w 1691"/>
                <a:gd name="T51" fmla="*/ 184398 h 821"/>
                <a:gd name="T52" fmla="*/ 918941 w 1691"/>
                <a:gd name="T53" fmla="*/ 92227 h 821"/>
                <a:gd name="T54" fmla="*/ 897547 w 1691"/>
                <a:gd name="T55" fmla="*/ 92227 h 821"/>
                <a:gd name="T56" fmla="*/ 876181 w 1691"/>
                <a:gd name="T57" fmla="*/ 46086 h 821"/>
                <a:gd name="T58" fmla="*/ 769326 w 1691"/>
                <a:gd name="T59" fmla="*/ 92227 h 821"/>
                <a:gd name="T60" fmla="*/ 726595 w 1691"/>
                <a:gd name="T61" fmla="*/ 138312 h 821"/>
                <a:gd name="T62" fmla="*/ 683864 w 1691"/>
                <a:gd name="T63" fmla="*/ 184398 h 821"/>
                <a:gd name="T64" fmla="*/ 662471 w 1691"/>
                <a:gd name="T65" fmla="*/ 184398 h 821"/>
                <a:gd name="T66" fmla="*/ 662471 w 1691"/>
                <a:gd name="T67" fmla="*/ 138312 h 821"/>
                <a:gd name="T68" fmla="*/ 662471 w 1691"/>
                <a:gd name="T69" fmla="*/ 138312 h 821"/>
                <a:gd name="T70" fmla="*/ 662471 w 1691"/>
                <a:gd name="T71" fmla="*/ 92227 h 821"/>
                <a:gd name="T72" fmla="*/ 619740 w 1691"/>
                <a:gd name="T73" fmla="*/ 92227 h 821"/>
                <a:gd name="T74" fmla="*/ 598374 w 1691"/>
                <a:gd name="T75" fmla="*/ 184398 h 821"/>
                <a:gd name="T76" fmla="*/ 598374 w 1691"/>
                <a:gd name="T77" fmla="*/ 92227 h 821"/>
                <a:gd name="T78" fmla="*/ 619740 w 1691"/>
                <a:gd name="T79" fmla="*/ 92227 h 821"/>
                <a:gd name="T80" fmla="*/ 641105 w 1691"/>
                <a:gd name="T81" fmla="*/ 46086 h 821"/>
                <a:gd name="T82" fmla="*/ 577009 w 1691"/>
                <a:gd name="T83" fmla="*/ 46086 h 821"/>
                <a:gd name="T84" fmla="*/ 534250 w 1691"/>
                <a:gd name="T85" fmla="*/ 46086 h 821"/>
                <a:gd name="T86" fmla="*/ 555643 w 1691"/>
                <a:gd name="T87" fmla="*/ 0 h 821"/>
                <a:gd name="T88" fmla="*/ 470153 w 1691"/>
                <a:gd name="T89" fmla="*/ 0 h 821"/>
                <a:gd name="T90" fmla="*/ 42731 w 1691"/>
                <a:gd name="T91" fmla="*/ 0 h 821"/>
                <a:gd name="T92" fmla="*/ 21366 w 1691"/>
                <a:gd name="T93" fmla="*/ 46086 h 821"/>
                <a:gd name="T94" fmla="*/ 0 w 1691"/>
                <a:gd name="T95" fmla="*/ 0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1"/>
                <a:gd name="T145" fmla="*/ 0 h 821"/>
                <a:gd name="T146" fmla="*/ 1691 w 1691"/>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1" h="821">
                  <a:moveTo>
                    <a:pt x="0" y="47"/>
                  </a:moveTo>
                  <a:lnTo>
                    <a:pt x="18" y="113"/>
                  </a:lnTo>
                  <a:lnTo>
                    <a:pt x="43" y="121"/>
                  </a:lnTo>
                  <a:lnTo>
                    <a:pt x="24" y="123"/>
                  </a:lnTo>
                  <a:lnTo>
                    <a:pt x="8" y="327"/>
                  </a:lnTo>
                  <a:lnTo>
                    <a:pt x="51" y="405"/>
                  </a:lnTo>
                  <a:lnTo>
                    <a:pt x="79" y="405"/>
                  </a:lnTo>
                  <a:lnTo>
                    <a:pt x="68" y="435"/>
                  </a:lnTo>
                  <a:lnTo>
                    <a:pt x="123" y="521"/>
                  </a:lnTo>
                  <a:lnTo>
                    <a:pt x="178" y="541"/>
                  </a:lnTo>
                  <a:lnTo>
                    <a:pt x="223" y="590"/>
                  </a:lnTo>
                  <a:lnTo>
                    <a:pt x="291" y="583"/>
                  </a:lnTo>
                  <a:lnTo>
                    <a:pt x="402" y="630"/>
                  </a:lnTo>
                  <a:lnTo>
                    <a:pt x="535" y="611"/>
                  </a:lnTo>
                  <a:lnTo>
                    <a:pt x="615" y="699"/>
                  </a:lnTo>
                  <a:lnTo>
                    <a:pt x="678" y="677"/>
                  </a:lnTo>
                  <a:lnTo>
                    <a:pt x="750" y="781"/>
                  </a:lnTo>
                  <a:lnTo>
                    <a:pt x="809" y="801"/>
                  </a:lnTo>
                  <a:lnTo>
                    <a:pt x="802" y="740"/>
                  </a:lnTo>
                  <a:lnTo>
                    <a:pt x="863" y="705"/>
                  </a:lnTo>
                  <a:lnTo>
                    <a:pt x="870" y="678"/>
                  </a:lnTo>
                  <a:lnTo>
                    <a:pt x="957" y="677"/>
                  </a:lnTo>
                  <a:lnTo>
                    <a:pt x="1034" y="699"/>
                  </a:lnTo>
                  <a:lnTo>
                    <a:pt x="1036" y="664"/>
                  </a:lnTo>
                  <a:lnTo>
                    <a:pt x="1005" y="658"/>
                  </a:lnTo>
                  <a:lnTo>
                    <a:pt x="1068" y="658"/>
                  </a:lnTo>
                  <a:lnTo>
                    <a:pt x="1073" y="640"/>
                  </a:lnTo>
                  <a:lnTo>
                    <a:pt x="1078" y="661"/>
                  </a:lnTo>
                  <a:lnTo>
                    <a:pt x="1197" y="668"/>
                  </a:lnTo>
                  <a:lnTo>
                    <a:pt x="1228" y="698"/>
                  </a:lnTo>
                  <a:lnTo>
                    <a:pt x="1233" y="750"/>
                  </a:lnTo>
                  <a:lnTo>
                    <a:pt x="1271" y="821"/>
                  </a:lnTo>
                  <a:lnTo>
                    <a:pt x="1295" y="818"/>
                  </a:lnTo>
                  <a:lnTo>
                    <a:pt x="1305" y="764"/>
                  </a:lnTo>
                  <a:lnTo>
                    <a:pt x="1264" y="640"/>
                  </a:lnTo>
                  <a:lnTo>
                    <a:pt x="1288" y="589"/>
                  </a:lnTo>
                  <a:lnTo>
                    <a:pt x="1436" y="487"/>
                  </a:lnTo>
                  <a:lnTo>
                    <a:pt x="1408" y="476"/>
                  </a:lnTo>
                  <a:lnTo>
                    <a:pt x="1435" y="471"/>
                  </a:lnTo>
                  <a:lnTo>
                    <a:pt x="1414" y="439"/>
                  </a:lnTo>
                  <a:lnTo>
                    <a:pt x="1419" y="411"/>
                  </a:lnTo>
                  <a:lnTo>
                    <a:pt x="1388" y="388"/>
                  </a:lnTo>
                  <a:lnTo>
                    <a:pt x="1419" y="403"/>
                  </a:lnTo>
                  <a:lnTo>
                    <a:pt x="1408" y="367"/>
                  </a:lnTo>
                  <a:lnTo>
                    <a:pt x="1431" y="355"/>
                  </a:lnTo>
                  <a:lnTo>
                    <a:pt x="1435" y="435"/>
                  </a:lnTo>
                  <a:lnTo>
                    <a:pt x="1458" y="389"/>
                  </a:lnTo>
                  <a:lnTo>
                    <a:pt x="1443" y="350"/>
                  </a:lnTo>
                  <a:lnTo>
                    <a:pt x="1459" y="372"/>
                  </a:lnTo>
                  <a:lnTo>
                    <a:pt x="1490" y="307"/>
                  </a:lnTo>
                  <a:lnTo>
                    <a:pt x="1608" y="280"/>
                  </a:lnTo>
                  <a:lnTo>
                    <a:pt x="1577" y="262"/>
                  </a:lnTo>
                  <a:lnTo>
                    <a:pt x="1599" y="211"/>
                  </a:lnTo>
                  <a:lnTo>
                    <a:pt x="1688" y="176"/>
                  </a:lnTo>
                  <a:lnTo>
                    <a:pt x="1691" y="156"/>
                  </a:lnTo>
                  <a:lnTo>
                    <a:pt x="1669" y="139"/>
                  </a:lnTo>
                  <a:lnTo>
                    <a:pt x="1669" y="91"/>
                  </a:lnTo>
                  <a:lnTo>
                    <a:pt x="1620" y="75"/>
                  </a:lnTo>
                  <a:lnTo>
                    <a:pt x="1585" y="153"/>
                  </a:lnTo>
                  <a:lnTo>
                    <a:pt x="1435" y="183"/>
                  </a:lnTo>
                  <a:lnTo>
                    <a:pt x="1424" y="215"/>
                  </a:lnTo>
                  <a:lnTo>
                    <a:pt x="1339" y="228"/>
                  </a:lnTo>
                  <a:lnTo>
                    <a:pt x="1344" y="239"/>
                  </a:lnTo>
                  <a:lnTo>
                    <a:pt x="1257" y="286"/>
                  </a:lnTo>
                  <a:lnTo>
                    <a:pt x="1221" y="286"/>
                  </a:lnTo>
                  <a:lnTo>
                    <a:pt x="1218" y="271"/>
                  </a:lnTo>
                  <a:lnTo>
                    <a:pt x="1225" y="256"/>
                  </a:lnTo>
                  <a:lnTo>
                    <a:pt x="1234" y="246"/>
                  </a:lnTo>
                  <a:lnTo>
                    <a:pt x="1238" y="232"/>
                  </a:lnTo>
                  <a:lnTo>
                    <a:pt x="1225" y="198"/>
                  </a:lnTo>
                  <a:lnTo>
                    <a:pt x="1196" y="211"/>
                  </a:lnTo>
                  <a:lnTo>
                    <a:pt x="1206" y="155"/>
                  </a:lnTo>
                  <a:lnTo>
                    <a:pt x="1160" y="139"/>
                  </a:lnTo>
                  <a:lnTo>
                    <a:pt x="1126" y="176"/>
                  </a:lnTo>
                  <a:lnTo>
                    <a:pt x="1114" y="273"/>
                  </a:lnTo>
                  <a:lnTo>
                    <a:pt x="1087" y="276"/>
                  </a:lnTo>
                  <a:lnTo>
                    <a:pt x="1078" y="229"/>
                  </a:lnTo>
                  <a:lnTo>
                    <a:pt x="1100" y="157"/>
                  </a:lnTo>
                  <a:lnTo>
                    <a:pt x="1078" y="169"/>
                  </a:lnTo>
                  <a:lnTo>
                    <a:pt x="1116" y="129"/>
                  </a:lnTo>
                  <a:lnTo>
                    <a:pt x="1194" y="129"/>
                  </a:lnTo>
                  <a:lnTo>
                    <a:pt x="1180" y="109"/>
                  </a:lnTo>
                  <a:lnTo>
                    <a:pt x="1175" y="109"/>
                  </a:lnTo>
                  <a:lnTo>
                    <a:pt x="1061" y="99"/>
                  </a:lnTo>
                  <a:lnTo>
                    <a:pt x="1078" y="75"/>
                  </a:lnTo>
                  <a:lnTo>
                    <a:pt x="1009" y="105"/>
                  </a:lnTo>
                  <a:lnTo>
                    <a:pt x="955" y="105"/>
                  </a:lnTo>
                  <a:lnTo>
                    <a:pt x="1022" y="55"/>
                  </a:lnTo>
                  <a:lnTo>
                    <a:pt x="883" y="27"/>
                  </a:lnTo>
                  <a:lnTo>
                    <a:pt x="865" y="0"/>
                  </a:lnTo>
                  <a:lnTo>
                    <a:pt x="863" y="19"/>
                  </a:lnTo>
                  <a:lnTo>
                    <a:pt x="55" y="19"/>
                  </a:lnTo>
                  <a:lnTo>
                    <a:pt x="70" y="50"/>
                  </a:lnTo>
                  <a:lnTo>
                    <a:pt x="51" y="75"/>
                  </a:lnTo>
                  <a:lnTo>
                    <a:pt x="58" y="48"/>
                  </a:lnTo>
                  <a:lnTo>
                    <a:pt x="0" y="4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5" name="Freeform 292">
              <a:extLst>
                <a:ext uri="{FF2B5EF4-FFF2-40B4-BE49-F238E27FC236}">
                  <a16:creationId xmlns:a16="http://schemas.microsoft.com/office/drawing/2014/main" id="{8A811F16-014C-466A-9F12-D1476172EA2F}"/>
                </a:ext>
              </a:extLst>
            </p:cNvPr>
            <p:cNvSpPr>
              <a:spLocks noChangeAspect="1"/>
            </p:cNvSpPr>
            <p:nvPr/>
          </p:nvSpPr>
          <p:spPr bwMode="auto">
            <a:xfrm>
              <a:off x="1058863" y="2403529"/>
              <a:ext cx="1747838" cy="1030287"/>
            </a:xfrm>
            <a:custGeom>
              <a:avLst/>
              <a:gdLst>
                <a:gd name="T0" fmla="*/ 105845 w 2507"/>
                <a:gd name="T1" fmla="*/ 92963 h 1276"/>
                <a:gd name="T2" fmla="*/ 169347 w 2507"/>
                <a:gd name="T3" fmla="*/ 92963 h 1276"/>
                <a:gd name="T4" fmla="*/ 232848 w 2507"/>
                <a:gd name="T5" fmla="*/ 92963 h 1276"/>
                <a:gd name="T6" fmla="*/ 359851 w 2507"/>
                <a:gd name="T7" fmla="*/ 92963 h 1276"/>
                <a:gd name="T8" fmla="*/ 423352 w 2507"/>
                <a:gd name="T9" fmla="*/ 139417 h 1276"/>
                <a:gd name="T10" fmla="*/ 529198 w 2507"/>
                <a:gd name="T11" fmla="*/ 139417 h 1276"/>
                <a:gd name="T12" fmla="*/ 508012 w 2507"/>
                <a:gd name="T13" fmla="*/ 92963 h 1276"/>
                <a:gd name="T14" fmla="*/ 613857 w 2507"/>
                <a:gd name="T15" fmla="*/ 139417 h 1276"/>
                <a:gd name="T16" fmla="*/ 698517 w 2507"/>
                <a:gd name="T17" fmla="*/ 139417 h 1276"/>
                <a:gd name="T18" fmla="*/ 698517 w 2507"/>
                <a:gd name="T19" fmla="*/ 139417 h 1276"/>
                <a:gd name="T20" fmla="*/ 719702 w 2507"/>
                <a:gd name="T21" fmla="*/ 139417 h 1276"/>
                <a:gd name="T22" fmla="*/ 740859 w 2507"/>
                <a:gd name="T23" fmla="*/ 92963 h 1276"/>
                <a:gd name="T24" fmla="*/ 719702 w 2507"/>
                <a:gd name="T25" fmla="*/ 0 h 1276"/>
                <a:gd name="T26" fmla="*/ 762018 w 2507"/>
                <a:gd name="T27" fmla="*/ 46454 h 1276"/>
                <a:gd name="T28" fmla="*/ 783203 w 2507"/>
                <a:gd name="T29" fmla="*/ 92963 h 1276"/>
                <a:gd name="T30" fmla="*/ 846705 w 2507"/>
                <a:gd name="T31" fmla="*/ 139417 h 1276"/>
                <a:gd name="T32" fmla="*/ 867863 w 2507"/>
                <a:gd name="T33" fmla="*/ 92963 h 1276"/>
                <a:gd name="T34" fmla="*/ 931364 w 2507"/>
                <a:gd name="T35" fmla="*/ 92963 h 1276"/>
                <a:gd name="T36" fmla="*/ 931364 w 2507"/>
                <a:gd name="T37" fmla="*/ 139417 h 1276"/>
                <a:gd name="T38" fmla="*/ 867863 w 2507"/>
                <a:gd name="T39" fmla="*/ 232325 h 1276"/>
                <a:gd name="T40" fmla="*/ 825519 w 2507"/>
                <a:gd name="T41" fmla="*/ 232325 h 1276"/>
                <a:gd name="T42" fmla="*/ 783203 w 2507"/>
                <a:gd name="T43" fmla="*/ 278835 h 1276"/>
                <a:gd name="T44" fmla="*/ 762018 w 2507"/>
                <a:gd name="T45" fmla="*/ 325288 h 1276"/>
                <a:gd name="T46" fmla="*/ 740859 w 2507"/>
                <a:gd name="T47" fmla="*/ 418252 h 1276"/>
                <a:gd name="T48" fmla="*/ 762018 w 2507"/>
                <a:gd name="T49" fmla="*/ 511159 h 1276"/>
                <a:gd name="T50" fmla="*/ 867863 w 2507"/>
                <a:gd name="T51" fmla="*/ 557668 h 1276"/>
                <a:gd name="T52" fmla="*/ 931364 w 2507"/>
                <a:gd name="T53" fmla="*/ 650576 h 1276"/>
                <a:gd name="T54" fmla="*/ 973709 w 2507"/>
                <a:gd name="T55" fmla="*/ 650576 h 1276"/>
                <a:gd name="T56" fmla="*/ 1016024 w 2507"/>
                <a:gd name="T57" fmla="*/ 511159 h 1276"/>
                <a:gd name="T58" fmla="*/ 994866 w 2507"/>
                <a:gd name="T59" fmla="*/ 464705 h 1276"/>
                <a:gd name="T60" fmla="*/ 994866 w 2507"/>
                <a:gd name="T61" fmla="*/ 325288 h 1276"/>
                <a:gd name="T62" fmla="*/ 1058367 w 2507"/>
                <a:gd name="T63" fmla="*/ 325288 h 1276"/>
                <a:gd name="T64" fmla="*/ 1121868 w 2507"/>
                <a:gd name="T65" fmla="*/ 418252 h 1276"/>
                <a:gd name="T66" fmla="*/ 1100711 w 2507"/>
                <a:gd name="T67" fmla="*/ 464705 h 1276"/>
                <a:gd name="T68" fmla="*/ 1143027 w 2507"/>
                <a:gd name="T69" fmla="*/ 464705 h 1276"/>
                <a:gd name="T70" fmla="*/ 1185369 w 2507"/>
                <a:gd name="T71" fmla="*/ 464705 h 1276"/>
                <a:gd name="T72" fmla="*/ 1206529 w 2507"/>
                <a:gd name="T73" fmla="*/ 464705 h 1276"/>
                <a:gd name="T74" fmla="*/ 1227714 w 2507"/>
                <a:gd name="T75" fmla="*/ 464705 h 1276"/>
                <a:gd name="T76" fmla="*/ 1248871 w 2507"/>
                <a:gd name="T77" fmla="*/ 464705 h 1276"/>
                <a:gd name="T78" fmla="*/ 1248871 w 2507"/>
                <a:gd name="T79" fmla="*/ 511159 h 1276"/>
                <a:gd name="T80" fmla="*/ 1312372 w 2507"/>
                <a:gd name="T81" fmla="*/ 557668 h 1276"/>
                <a:gd name="T82" fmla="*/ 1312372 w 2507"/>
                <a:gd name="T83" fmla="*/ 604122 h 1276"/>
                <a:gd name="T84" fmla="*/ 1333532 w 2507"/>
                <a:gd name="T85" fmla="*/ 650576 h 1276"/>
                <a:gd name="T86" fmla="*/ 1100711 w 2507"/>
                <a:gd name="T87" fmla="*/ 836447 h 1276"/>
                <a:gd name="T88" fmla="*/ 1164212 w 2507"/>
                <a:gd name="T89" fmla="*/ 789992 h 1276"/>
                <a:gd name="T90" fmla="*/ 1248871 w 2507"/>
                <a:gd name="T91" fmla="*/ 836447 h 1276"/>
                <a:gd name="T92" fmla="*/ 1248871 w 2507"/>
                <a:gd name="T93" fmla="*/ 882956 h 1276"/>
                <a:gd name="T94" fmla="*/ 1227714 w 2507"/>
                <a:gd name="T95" fmla="*/ 882956 h 1276"/>
                <a:gd name="T96" fmla="*/ 1143027 w 2507"/>
                <a:gd name="T97" fmla="*/ 836447 h 1276"/>
                <a:gd name="T98" fmla="*/ 1016024 w 2507"/>
                <a:gd name="T99" fmla="*/ 882956 h 1276"/>
                <a:gd name="T100" fmla="*/ 973709 w 2507"/>
                <a:gd name="T101" fmla="*/ 929410 h 1276"/>
                <a:gd name="T102" fmla="*/ 910206 w 2507"/>
                <a:gd name="T103" fmla="*/ 929410 h 1276"/>
                <a:gd name="T104" fmla="*/ 973709 w 2507"/>
                <a:gd name="T105" fmla="*/ 882956 h 1276"/>
                <a:gd name="T106" fmla="*/ 889021 w 2507"/>
                <a:gd name="T107" fmla="*/ 789992 h 1276"/>
                <a:gd name="T108" fmla="*/ 846705 w 2507"/>
                <a:gd name="T109" fmla="*/ 789992 h 1276"/>
                <a:gd name="T110" fmla="*/ 719702 w 2507"/>
                <a:gd name="T111" fmla="*/ 697030 h 1276"/>
                <a:gd name="T112" fmla="*/ 254006 w 2507"/>
                <a:gd name="T113" fmla="*/ 697030 h 1276"/>
                <a:gd name="T114" fmla="*/ 211663 w 2507"/>
                <a:gd name="T115" fmla="*/ 604122 h 1276"/>
                <a:gd name="T116" fmla="*/ 169347 w 2507"/>
                <a:gd name="T117" fmla="*/ 511159 h 1276"/>
                <a:gd name="T118" fmla="*/ 42344 w 2507"/>
                <a:gd name="T119" fmla="*/ 464705 h 12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07"/>
                <a:gd name="T181" fmla="*/ 0 h 1276"/>
                <a:gd name="T182" fmla="*/ 2507 w 2507"/>
                <a:gd name="T183" fmla="*/ 1276 h 12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07" h="1276">
                  <a:moveTo>
                    <a:pt x="0" y="567"/>
                  </a:moveTo>
                  <a:lnTo>
                    <a:pt x="0" y="118"/>
                  </a:lnTo>
                  <a:lnTo>
                    <a:pt x="198" y="178"/>
                  </a:lnTo>
                  <a:lnTo>
                    <a:pt x="189" y="154"/>
                  </a:lnTo>
                  <a:lnTo>
                    <a:pt x="210" y="138"/>
                  </a:lnTo>
                  <a:lnTo>
                    <a:pt x="332" y="91"/>
                  </a:lnTo>
                  <a:lnTo>
                    <a:pt x="238" y="149"/>
                  </a:lnTo>
                  <a:lnTo>
                    <a:pt x="292" y="134"/>
                  </a:lnTo>
                  <a:lnTo>
                    <a:pt x="292" y="145"/>
                  </a:lnTo>
                  <a:lnTo>
                    <a:pt x="392" y="93"/>
                  </a:lnTo>
                  <a:lnTo>
                    <a:pt x="380" y="75"/>
                  </a:lnTo>
                  <a:lnTo>
                    <a:pt x="445" y="137"/>
                  </a:lnTo>
                  <a:lnTo>
                    <a:pt x="487" y="100"/>
                  </a:lnTo>
                  <a:lnTo>
                    <a:pt x="486" y="137"/>
                  </a:lnTo>
                  <a:lnTo>
                    <a:pt x="538" y="111"/>
                  </a:lnTo>
                  <a:lnTo>
                    <a:pt x="687" y="157"/>
                  </a:lnTo>
                  <a:lnTo>
                    <a:pt x="755" y="157"/>
                  </a:lnTo>
                  <a:lnTo>
                    <a:pt x="793" y="182"/>
                  </a:lnTo>
                  <a:lnTo>
                    <a:pt x="748" y="205"/>
                  </a:lnTo>
                  <a:lnTo>
                    <a:pt x="775" y="216"/>
                  </a:lnTo>
                  <a:lnTo>
                    <a:pt x="908" y="202"/>
                  </a:lnTo>
                  <a:lnTo>
                    <a:pt x="967" y="240"/>
                  </a:lnTo>
                  <a:lnTo>
                    <a:pt x="974" y="265"/>
                  </a:lnTo>
                  <a:lnTo>
                    <a:pt x="990" y="249"/>
                  </a:lnTo>
                  <a:lnTo>
                    <a:pt x="967" y="216"/>
                  </a:lnTo>
                  <a:lnTo>
                    <a:pt x="1029" y="174"/>
                  </a:lnTo>
                  <a:lnTo>
                    <a:pt x="967" y="199"/>
                  </a:lnTo>
                  <a:lnTo>
                    <a:pt x="946" y="188"/>
                  </a:lnTo>
                  <a:lnTo>
                    <a:pt x="1024" y="155"/>
                  </a:lnTo>
                  <a:lnTo>
                    <a:pt x="1065" y="200"/>
                  </a:lnTo>
                  <a:lnTo>
                    <a:pt x="1106" y="199"/>
                  </a:lnTo>
                  <a:lnTo>
                    <a:pt x="1134" y="219"/>
                  </a:lnTo>
                  <a:lnTo>
                    <a:pt x="1252" y="216"/>
                  </a:lnTo>
                  <a:lnTo>
                    <a:pt x="1249" y="200"/>
                  </a:lnTo>
                  <a:lnTo>
                    <a:pt x="1281" y="227"/>
                  </a:lnTo>
                  <a:lnTo>
                    <a:pt x="1286" y="205"/>
                  </a:lnTo>
                  <a:lnTo>
                    <a:pt x="1260" y="213"/>
                  </a:lnTo>
                  <a:lnTo>
                    <a:pt x="1242" y="186"/>
                  </a:lnTo>
                  <a:lnTo>
                    <a:pt x="1284" y="182"/>
                  </a:lnTo>
                  <a:lnTo>
                    <a:pt x="1301" y="202"/>
                  </a:lnTo>
                  <a:lnTo>
                    <a:pt x="1318" y="198"/>
                  </a:lnTo>
                  <a:lnTo>
                    <a:pt x="1313" y="229"/>
                  </a:lnTo>
                  <a:lnTo>
                    <a:pt x="1342" y="244"/>
                  </a:lnTo>
                  <a:lnTo>
                    <a:pt x="1334" y="200"/>
                  </a:lnTo>
                  <a:lnTo>
                    <a:pt x="1395" y="175"/>
                  </a:lnTo>
                  <a:lnTo>
                    <a:pt x="1378" y="154"/>
                  </a:lnTo>
                  <a:lnTo>
                    <a:pt x="1361" y="169"/>
                  </a:lnTo>
                  <a:lnTo>
                    <a:pt x="1390" y="131"/>
                  </a:lnTo>
                  <a:lnTo>
                    <a:pt x="1305" y="103"/>
                  </a:lnTo>
                  <a:lnTo>
                    <a:pt x="1313" y="38"/>
                  </a:lnTo>
                  <a:lnTo>
                    <a:pt x="1334" y="38"/>
                  </a:lnTo>
                  <a:lnTo>
                    <a:pt x="1345" y="0"/>
                  </a:lnTo>
                  <a:lnTo>
                    <a:pt x="1409" y="38"/>
                  </a:lnTo>
                  <a:lnTo>
                    <a:pt x="1410" y="62"/>
                  </a:lnTo>
                  <a:lnTo>
                    <a:pt x="1454" y="96"/>
                  </a:lnTo>
                  <a:lnTo>
                    <a:pt x="1426" y="94"/>
                  </a:lnTo>
                  <a:lnTo>
                    <a:pt x="1437" y="106"/>
                  </a:lnTo>
                  <a:lnTo>
                    <a:pt x="1422" y="120"/>
                  </a:lnTo>
                  <a:lnTo>
                    <a:pt x="1474" y="131"/>
                  </a:lnTo>
                  <a:lnTo>
                    <a:pt x="1457" y="137"/>
                  </a:lnTo>
                  <a:lnTo>
                    <a:pt x="1488" y="193"/>
                  </a:lnTo>
                  <a:lnTo>
                    <a:pt x="1515" y="144"/>
                  </a:lnTo>
                  <a:lnTo>
                    <a:pt x="1552" y="162"/>
                  </a:lnTo>
                  <a:lnTo>
                    <a:pt x="1560" y="196"/>
                  </a:lnTo>
                  <a:lnTo>
                    <a:pt x="1543" y="205"/>
                  </a:lnTo>
                  <a:lnTo>
                    <a:pt x="1577" y="244"/>
                  </a:lnTo>
                  <a:lnTo>
                    <a:pt x="1598" y="236"/>
                  </a:lnTo>
                  <a:lnTo>
                    <a:pt x="1624" y="175"/>
                  </a:lnTo>
                  <a:lnTo>
                    <a:pt x="1655" y="168"/>
                  </a:lnTo>
                  <a:lnTo>
                    <a:pt x="1631" y="116"/>
                  </a:lnTo>
                  <a:lnTo>
                    <a:pt x="1715" y="120"/>
                  </a:lnTo>
                  <a:lnTo>
                    <a:pt x="1750" y="149"/>
                  </a:lnTo>
                  <a:lnTo>
                    <a:pt x="1737" y="165"/>
                  </a:lnTo>
                  <a:lnTo>
                    <a:pt x="1751" y="175"/>
                  </a:lnTo>
                  <a:lnTo>
                    <a:pt x="1716" y="183"/>
                  </a:lnTo>
                  <a:lnTo>
                    <a:pt x="1749" y="251"/>
                  </a:lnTo>
                  <a:lnTo>
                    <a:pt x="1695" y="287"/>
                  </a:lnTo>
                  <a:lnTo>
                    <a:pt x="1675" y="271"/>
                  </a:lnTo>
                  <a:lnTo>
                    <a:pt x="1683" y="295"/>
                  </a:lnTo>
                  <a:lnTo>
                    <a:pt x="1600" y="278"/>
                  </a:lnTo>
                  <a:lnTo>
                    <a:pt x="1615" y="301"/>
                  </a:lnTo>
                  <a:lnTo>
                    <a:pt x="1582" y="335"/>
                  </a:lnTo>
                  <a:lnTo>
                    <a:pt x="1497" y="308"/>
                  </a:lnTo>
                  <a:lnTo>
                    <a:pt x="1528" y="336"/>
                  </a:lnTo>
                  <a:lnTo>
                    <a:pt x="1589" y="342"/>
                  </a:lnTo>
                  <a:lnTo>
                    <a:pt x="1546" y="397"/>
                  </a:lnTo>
                  <a:lnTo>
                    <a:pt x="1501" y="394"/>
                  </a:lnTo>
                  <a:lnTo>
                    <a:pt x="1478" y="424"/>
                  </a:lnTo>
                  <a:lnTo>
                    <a:pt x="1397" y="398"/>
                  </a:lnTo>
                  <a:lnTo>
                    <a:pt x="1474" y="424"/>
                  </a:lnTo>
                  <a:lnTo>
                    <a:pt x="1481" y="447"/>
                  </a:lnTo>
                  <a:lnTo>
                    <a:pt x="1426" y="456"/>
                  </a:lnTo>
                  <a:lnTo>
                    <a:pt x="1437" y="464"/>
                  </a:lnTo>
                  <a:lnTo>
                    <a:pt x="1422" y="464"/>
                  </a:lnTo>
                  <a:lnTo>
                    <a:pt x="1422" y="488"/>
                  </a:lnTo>
                  <a:lnTo>
                    <a:pt x="1362" y="517"/>
                  </a:lnTo>
                  <a:lnTo>
                    <a:pt x="1351" y="621"/>
                  </a:lnTo>
                  <a:lnTo>
                    <a:pt x="1373" y="643"/>
                  </a:lnTo>
                  <a:lnTo>
                    <a:pt x="1405" y="630"/>
                  </a:lnTo>
                  <a:lnTo>
                    <a:pt x="1419" y="710"/>
                  </a:lnTo>
                  <a:lnTo>
                    <a:pt x="1465" y="693"/>
                  </a:lnTo>
                  <a:lnTo>
                    <a:pt x="1519" y="714"/>
                  </a:lnTo>
                  <a:lnTo>
                    <a:pt x="1632" y="772"/>
                  </a:lnTo>
                  <a:lnTo>
                    <a:pt x="1624" y="795"/>
                  </a:lnTo>
                  <a:lnTo>
                    <a:pt x="1637" y="778"/>
                  </a:lnTo>
                  <a:lnTo>
                    <a:pt x="1722" y="782"/>
                  </a:lnTo>
                  <a:lnTo>
                    <a:pt x="1722" y="868"/>
                  </a:lnTo>
                  <a:lnTo>
                    <a:pt x="1747" y="898"/>
                  </a:lnTo>
                  <a:lnTo>
                    <a:pt x="1727" y="902"/>
                  </a:lnTo>
                  <a:lnTo>
                    <a:pt x="1770" y="919"/>
                  </a:lnTo>
                  <a:lnTo>
                    <a:pt x="1758" y="944"/>
                  </a:lnTo>
                  <a:lnTo>
                    <a:pt x="1798" y="943"/>
                  </a:lnTo>
                  <a:lnTo>
                    <a:pt x="1853" y="899"/>
                  </a:lnTo>
                  <a:lnTo>
                    <a:pt x="1829" y="888"/>
                  </a:lnTo>
                  <a:lnTo>
                    <a:pt x="1798" y="806"/>
                  </a:lnTo>
                  <a:lnTo>
                    <a:pt x="1903" y="735"/>
                  </a:lnTo>
                  <a:lnTo>
                    <a:pt x="1889" y="735"/>
                  </a:lnTo>
                  <a:lnTo>
                    <a:pt x="1865" y="652"/>
                  </a:lnTo>
                  <a:lnTo>
                    <a:pt x="1828" y="630"/>
                  </a:lnTo>
                  <a:lnTo>
                    <a:pt x="1876" y="595"/>
                  </a:lnTo>
                  <a:lnTo>
                    <a:pt x="1859" y="577"/>
                  </a:lnTo>
                  <a:lnTo>
                    <a:pt x="1867" y="547"/>
                  </a:lnTo>
                  <a:lnTo>
                    <a:pt x="1846" y="543"/>
                  </a:lnTo>
                  <a:lnTo>
                    <a:pt x="1867" y="510"/>
                  </a:lnTo>
                  <a:lnTo>
                    <a:pt x="1843" y="490"/>
                  </a:lnTo>
                  <a:lnTo>
                    <a:pt x="1856" y="465"/>
                  </a:lnTo>
                  <a:lnTo>
                    <a:pt x="1935" y="483"/>
                  </a:lnTo>
                  <a:lnTo>
                    <a:pt x="1972" y="468"/>
                  </a:lnTo>
                  <a:lnTo>
                    <a:pt x="2039" y="510"/>
                  </a:lnTo>
                  <a:lnTo>
                    <a:pt x="2039" y="529"/>
                  </a:lnTo>
                  <a:lnTo>
                    <a:pt x="2097" y="531"/>
                  </a:lnTo>
                  <a:lnTo>
                    <a:pt x="2101" y="574"/>
                  </a:lnTo>
                  <a:lnTo>
                    <a:pt x="2050" y="575"/>
                  </a:lnTo>
                  <a:lnTo>
                    <a:pt x="2095" y="584"/>
                  </a:lnTo>
                  <a:lnTo>
                    <a:pt x="2110" y="609"/>
                  </a:lnTo>
                  <a:lnTo>
                    <a:pt x="2061" y="645"/>
                  </a:lnTo>
                  <a:lnTo>
                    <a:pt x="2131" y="628"/>
                  </a:lnTo>
                  <a:lnTo>
                    <a:pt x="2135" y="657"/>
                  </a:lnTo>
                  <a:lnTo>
                    <a:pt x="2104" y="671"/>
                  </a:lnTo>
                  <a:lnTo>
                    <a:pt x="2146" y="639"/>
                  </a:lnTo>
                  <a:lnTo>
                    <a:pt x="2151" y="659"/>
                  </a:lnTo>
                  <a:lnTo>
                    <a:pt x="2192" y="628"/>
                  </a:lnTo>
                  <a:lnTo>
                    <a:pt x="2199" y="645"/>
                  </a:lnTo>
                  <a:lnTo>
                    <a:pt x="2226" y="599"/>
                  </a:lnTo>
                  <a:lnTo>
                    <a:pt x="2217" y="591"/>
                  </a:lnTo>
                  <a:lnTo>
                    <a:pt x="2247" y="567"/>
                  </a:lnTo>
                  <a:lnTo>
                    <a:pt x="2282" y="613"/>
                  </a:lnTo>
                  <a:lnTo>
                    <a:pt x="2253" y="625"/>
                  </a:lnTo>
                  <a:lnTo>
                    <a:pt x="2285" y="618"/>
                  </a:lnTo>
                  <a:lnTo>
                    <a:pt x="2298" y="638"/>
                  </a:lnTo>
                  <a:lnTo>
                    <a:pt x="2275" y="643"/>
                  </a:lnTo>
                  <a:lnTo>
                    <a:pt x="2303" y="647"/>
                  </a:lnTo>
                  <a:lnTo>
                    <a:pt x="2285" y="662"/>
                  </a:lnTo>
                  <a:lnTo>
                    <a:pt x="2305" y="657"/>
                  </a:lnTo>
                  <a:lnTo>
                    <a:pt x="2322" y="679"/>
                  </a:lnTo>
                  <a:lnTo>
                    <a:pt x="2311" y="688"/>
                  </a:lnTo>
                  <a:lnTo>
                    <a:pt x="2340" y="705"/>
                  </a:lnTo>
                  <a:lnTo>
                    <a:pt x="2294" y="722"/>
                  </a:lnTo>
                  <a:lnTo>
                    <a:pt x="2328" y="722"/>
                  </a:lnTo>
                  <a:lnTo>
                    <a:pt x="2320" y="738"/>
                  </a:lnTo>
                  <a:lnTo>
                    <a:pt x="2370" y="755"/>
                  </a:lnTo>
                  <a:lnTo>
                    <a:pt x="2387" y="793"/>
                  </a:lnTo>
                  <a:lnTo>
                    <a:pt x="2405" y="778"/>
                  </a:lnTo>
                  <a:lnTo>
                    <a:pt x="2455" y="806"/>
                  </a:lnTo>
                  <a:lnTo>
                    <a:pt x="2347" y="838"/>
                  </a:lnTo>
                  <a:lnTo>
                    <a:pt x="2370" y="858"/>
                  </a:lnTo>
                  <a:lnTo>
                    <a:pt x="2461" y="819"/>
                  </a:lnTo>
                  <a:lnTo>
                    <a:pt x="2461" y="851"/>
                  </a:lnTo>
                  <a:lnTo>
                    <a:pt x="2502" y="845"/>
                  </a:lnTo>
                  <a:lnTo>
                    <a:pt x="2507" y="860"/>
                  </a:lnTo>
                  <a:lnTo>
                    <a:pt x="2488" y="860"/>
                  </a:lnTo>
                  <a:lnTo>
                    <a:pt x="2507" y="899"/>
                  </a:lnTo>
                  <a:lnTo>
                    <a:pt x="2380" y="974"/>
                  </a:lnTo>
                  <a:lnTo>
                    <a:pt x="2196" y="974"/>
                  </a:lnTo>
                  <a:lnTo>
                    <a:pt x="2118" y="1025"/>
                  </a:lnTo>
                  <a:lnTo>
                    <a:pt x="2056" y="1103"/>
                  </a:lnTo>
                  <a:lnTo>
                    <a:pt x="2118" y="1044"/>
                  </a:lnTo>
                  <a:lnTo>
                    <a:pt x="2219" y="1011"/>
                  </a:lnTo>
                  <a:lnTo>
                    <a:pt x="2253" y="1038"/>
                  </a:lnTo>
                  <a:lnTo>
                    <a:pt x="2189" y="1058"/>
                  </a:lnTo>
                  <a:lnTo>
                    <a:pt x="2240" y="1068"/>
                  </a:lnTo>
                  <a:lnTo>
                    <a:pt x="2226" y="1092"/>
                  </a:lnTo>
                  <a:lnTo>
                    <a:pt x="2264" y="1134"/>
                  </a:lnTo>
                  <a:lnTo>
                    <a:pt x="2343" y="1148"/>
                  </a:lnTo>
                  <a:lnTo>
                    <a:pt x="2363" y="1096"/>
                  </a:lnTo>
                  <a:lnTo>
                    <a:pt x="2363" y="1128"/>
                  </a:lnTo>
                  <a:lnTo>
                    <a:pt x="2384" y="1126"/>
                  </a:lnTo>
                  <a:lnTo>
                    <a:pt x="2346" y="1160"/>
                  </a:lnTo>
                  <a:lnTo>
                    <a:pt x="2257" y="1182"/>
                  </a:lnTo>
                  <a:lnTo>
                    <a:pt x="2223" y="1222"/>
                  </a:lnTo>
                  <a:lnTo>
                    <a:pt x="2199" y="1188"/>
                  </a:lnTo>
                  <a:lnTo>
                    <a:pt x="2284" y="1155"/>
                  </a:lnTo>
                  <a:lnTo>
                    <a:pt x="2240" y="1157"/>
                  </a:lnTo>
                  <a:lnTo>
                    <a:pt x="2247" y="1134"/>
                  </a:lnTo>
                  <a:lnTo>
                    <a:pt x="2173" y="1161"/>
                  </a:lnTo>
                  <a:lnTo>
                    <a:pt x="2151" y="1144"/>
                  </a:lnTo>
                  <a:lnTo>
                    <a:pt x="2151" y="1096"/>
                  </a:lnTo>
                  <a:lnTo>
                    <a:pt x="2102" y="1080"/>
                  </a:lnTo>
                  <a:lnTo>
                    <a:pt x="2067" y="1158"/>
                  </a:lnTo>
                  <a:lnTo>
                    <a:pt x="1917" y="1188"/>
                  </a:lnTo>
                  <a:lnTo>
                    <a:pt x="1814" y="1216"/>
                  </a:lnTo>
                  <a:lnTo>
                    <a:pt x="1797" y="1230"/>
                  </a:lnTo>
                  <a:lnTo>
                    <a:pt x="1821" y="1233"/>
                  </a:lnTo>
                  <a:lnTo>
                    <a:pt x="1826" y="1244"/>
                  </a:lnTo>
                  <a:lnTo>
                    <a:pt x="1700" y="1276"/>
                  </a:lnTo>
                  <a:lnTo>
                    <a:pt x="1707" y="1261"/>
                  </a:lnTo>
                  <a:lnTo>
                    <a:pt x="1716" y="1251"/>
                  </a:lnTo>
                  <a:lnTo>
                    <a:pt x="1720" y="1237"/>
                  </a:lnTo>
                  <a:lnTo>
                    <a:pt x="1739" y="1227"/>
                  </a:lnTo>
                  <a:lnTo>
                    <a:pt x="1743" y="1160"/>
                  </a:lnTo>
                  <a:lnTo>
                    <a:pt x="1766" y="1182"/>
                  </a:lnTo>
                  <a:lnTo>
                    <a:pt x="1801" y="1174"/>
                  </a:lnTo>
                  <a:lnTo>
                    <a:pt x="1768" y="1134"/>
                  </a:lnTo>
                  <a:lnTo>
                    <a:pt x="1662" y="1114"/>
                  </a:lnTo>
                  <a:lnTo>
                    <a:pt x="1657" y="1114"/>
                  </a:lnTo>
                  <a:lnTo>
                    <a:pt x="1645" y="1060"/>
                  </a:lnTo>
                  <a:lnTo>
                    <a:pt x="1624" y="1065"/>
                  </a:lnTo>
                  <a:lnTo>
                    <a:pt x="1604" y="1032"/>
                  </a:lnTo>
                  <a:lnTo>
                    <a:pt x="1582" y="1029"/>
                  </a:lnTo>
                  <a:lnTo>
                    <a:pt x="1582" y="1049"/>
                  </a:lnTo>
                  <a:lnTo>
                    <a:pt x="1555" y="1022"/>
                  </a:lnTo>
                  <a:lnTo>
                    <a:pt x="1504" y="1060"/>
                  </a:lnTo>
                  <a:lnTo>
                    <a:pt x="1365" y="1032"/>
                  </a:lnTo>
                  <a:lnTo>
                    <a:pt x="1347" y="1005"/>
                  </a:lnTo>
                  <a:lnTo>
                    <a:pt x="1345" y="1024"/>
                  </a:lnTo>
                  <a:lnTo>
                    <a:pt x="537" y="1024"/>
                  </a:lnTo>
                  <a:lnTo>
                    <a:pt x="525" y="994"/>
                  </a:lnTo>
                  <a:lnTo>
                    <a:pt x="482" y="984"/>
                  </a:lnTo>
                  <a:lnTo>
                    <a:pt x="484" y="966"/>
                  </a:lnTo>
                  <a:lnTo>
                    <a:pt x="392" y="940"/>
                  </a:lnTo>
                  <a:lnTo>
                    <a:pt x="404" y="928"/>
                  </a:lnTo>
                  <a:lnTo>
                    <a:pt x="384" y="891"/>
                  </a:lnTo>
                  <a:lnTo>
                    <a:pt x="361" y="888"/>
                  </a:lnTo>
                  <a:lnTo>
                    <a:pt x="310" y="812"/>
                  </a:lnTo>
                  <a:lnTo>
                    <a:pt x="320" y="787"/>
                  </a:lnTo>
                  <a:lnTo>
                    <a:pt x="322" y="745"/>
                  </a:lnTo>
                  <a:lnTo>
                    <a:pt x="265" y="722"/>
                  </a:lnTo>
                  <a:lnTo>
                    <a:pt x="162" y="587"/>
                  </a:lnTo>
                  <a:lnTo>
                    <a:pt x="102" y="626"/>
                  </a:lnTo>
                  <a:lnTo>
                    <a:pt x="87" y="608"/>
                  </a:lnTo>
                  <a:lnTo>
                    <a:pt x="84" y="604"/>
                  </a:lnTo>
                  <a:lnTo>
                    <a:pt x="54" y="567"/>
                  </a:lnTo>
                  <a:lnTo>
                    <a:pt x="0" y="567"/>
                  </a:lnTo>
                  <a:close/>
                </a:path>
              </a:pathLst>
            </a:custGeom>
            <a:solidFill>
              <a:srgbClr val="221F72"/>
            </a:solidFill>
            <a:ln w="9525">
              <a:solidFill>
                <a:srgbClr val="221F72"/>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36" name="Group 35">
            <a:extLst>
              <a:ext uri="{FF2B5EF4-FFF2-40B4-BE49-F238E27FC236}">
                <a16:creationId xmlns:a16="http://schemas.microsoft.com/office/drawing/2014/main" id="{659A015E-9A55-4032-B95A-C21BAEC244D9}"/>
              </a:ext>
            </a:extLst>
          </p:cNvPr>
          <p:cNvGrpSpPr/>
          <p:nvPr>
            <p:custDataLst>
              <p:tags r:id="rId2"/>
            </p:custDataLst>
          </p:nvPr>
        </p:nvGrpSpPr>
        <p:grpSpPr>
          <a:xfrm>
            <a:off x="1556565" y="3702605"/>
            <a:ext cx="1627917" cy="2189567"/>
            <a:chOff x="1550984" y="3686221"/>
            <a:chExt cx="1679573" cy="2259044"/>
          </a:xfrm>
          <a:solidFill>
            <a:srgbClr val="C155A1"/>
          </a:solidFill>
        </p:grpSpPr>
        <p:sp>
          <p:nvSpPr>
            <p:cNvPr id="37" name="Freeform 274">
              <a:extLst>
                <a:ext uri="{FF2B5EF4-FFF2-40B4-BE49-F238E27FC236}">
                  <a16:creationId xmlns:a16="http://schemas.microsoft.com/office/drawing/2014/main" id="{B7994D45-50F1-4AE9-BE73-83145010812D}"/>
                </a:ext>
              </a:extLst>
            </p:cNvPr>
            <p:cNvSpPr>
              <a:spLocks noChangeAspect="1"/>
            </p:cNvSpPr>
            <p:nvPr/>
          </p:nvSpPr>
          <p:spPr bwMode="auto">
            <a:xfrm>
              <a:off x="2568570" y="4041820"/>
              <a:ext cx="30163" cy="11112"/>
            </a:xfrm>
            <a:custGeom>
              <a:avLst/>
              <a:gdLst>
                <a:gd name="T0" fmla="*/ 0 w 44"/>
                <a:gd name="T1" fmla="*/ 0 h 14"/>
                <a:gd name="T2" fmla="*/ 18427 w 44"/>
                <a:gd name="T3" fmla="*/ 43383 h 14"/>
                <a:gd name="T4" fmla="*/ 18427 w 44"/>
                <a:gd name="T5" fmla="*/ 43383 h 14"/>
                <a:gd name="T6" fmla="*/ 0 w 44"/>
                <a:gd name="T7" fmla="*/ 0 h 14"/>
                <a:gd name="T8" fmla="*/ 0 60000 65536"/>
                <a:gd name="T9" fmla="*/ 0 60000 65536"/>
                <a:gd name="T10" fmla="*/ 0 60000 65536"/>
                <a:gd name="T11" fmla="*/ 0 60000 65536"/>
                <a:gd name="T12" fmla="*/ 0 w 44"/>
                <a:gd name="T13" fmla="*/ 0 h 14"/>
                <a:gd name="T14" fmla="*/ 44 w 44"/>
                <a:gd name="T15" fmla="*/ 14 h 14"/>
              </a:gdLst>
              <a:ahLst/>
              <a:cxnLst>
                <a:cxn ang="T8">
                  <a:pos x="T0" y="T1"/>
                </a:cxn>
                <a:cxn ang="T9">
                  <a:pos x="T2" y="T3"/>
                </a:cxn>
                <a:cxn ang="T10">
                  <a:pos x="T4" y="T5"/>
                </a:cxn>
                <a:cxn ang="T11">
                  <a:pos x="T6" y="T7"/>
                </a:cxn>
              </a:cxnLst>
              <a:rect l="T12" t="T13" r="T14" b="T15"/>
              <a:pathLst>
                <a:path w="44" h="14">
                  <a:moveTo>
                    <a:pt x="0" y="0"/>
                  </a:moveTo>
                  <a:lnTo>
                    <a:pt x="4" y="14"/>
                  </a:lnTo>
                  <a:lnTo>
                    <a:pt x="44" y="8"/>
                  </a:lnTo>
                  <a:lnTo>
                    <a:pt x="0" y="0"/>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8" name="Freeform 278">
              <a:extLst>
                <a:ext uri="{FF2B5EF4-FFF2-40B4-BE49-F238E27FC236}">
                  <a16:creationId xmlns:a16="http://schemas.microsoft.com/office/drawing/2014/main" id="{FB2B8843-9074-436B-9B7B-CB28EE670A77}"/>
                </a:ext>
              </a:extLst>
            </p:cNvPr>
            <p:cNvSpPr>
              <a:spLocks noChangeAspect="1"/>
            </p:cNvSpPr>
            <p:nvPr/>
          </p:nvSpPr>
          <p:spPr bwMode="auto">
            <a:xfrm>
              <a:off x="2443158" y="5000668"/>
              <a:ext cx="401638" cy="835023"/>
            </a:xfrm>
            <a:custGeom>
              <a:avLst/>
              <a:gdLst>
                <a:gd name="T0" fmla="*/ 0 w 578"/>
                <a:gd name="T1" fmla="*/ 705680 h 1032"/>
                <a:gd name="T2" fmla="*/ 20751 w 578"/>
                <a:gd name="T3" fmla="*/ 752729 h 1032"/>
                <a:gd name="T4" fmla="*/ 20751 w 578"/>
                <a:gd name="T5" fmla="*/ 752729 h 1032"/>
                <a:gd name="T6" fmla="*/ 20751 w 578"/>
                <a:gd name="T7" fmla="*/ 752729 h 1032"/>
                <a:gd name="T8" fmla="*/ 62225 w 578"/>
                <a:gd name="T9" fmla="*/ 799778 h 1032"/>
                <a:gd name="T10" fmla="*/ 62225 w 578"/>
                <a:gd name="T11" fmla="*/ 752729 h 1032"/>
                <a:gd name="T12" fmla="*/ 62225 w 578"/>
                <a:gd name="T13" fmla="*/ 705680 h 1032"/>
                <a:gd name="T14" fmla="*/ 82976 w 578"/>
                <a:gd name="T15" fmla="*/ 705680 h 1032"/>
                <a:gd name="T16" fmla="*/ 103727 w 578"/>
                <a:gd name="T17" fmla="*/ 658631 h 1032"/>
                <a:gd name="T18" fmla="*/ 82976 w 578"/>
                <a:gd name="T19" fmla="*/ 611582 h 1032"/>
                <a:gd name="T20" fmla="*/ 124450 w 578"/>
                <a:gd name="T21" fmla="*/ 564533 h 1032"/>
                <a:gd name="T22" fmla="*/ 124450 w 578"/>
                <a:gd name="T23" fmla="*/ 564533 h 1032"/>
                <a:gd name="T24" fmla="*/ 124450 w 578"/>
                <a:gd name="T25" fmla="*/ 517484 h 1032"/>
                <a:gd name="T26" fmla="*/ 124450 w 578"/>
                <a:gd name="T27" fmla="*/ 517484 h 1032"/>
                <a:gd name="T28" fmla="*/ 145201 w 578"/>
                <a:gd name="T29" fmla="*/ 517484 h 1032"/>
                <a:gd name="T30" fmla="*/ 145201 w 578"/>
                <a:gd name="T31" fmla="*/ 517484 h 1032"/>
                <a:gd name="T32" fmla="*/ 124450 w 578"/>
                <a:gd name="T33" fmla="*/ 517484 h 1032"/>
                <a:gd name="T34" fmla="*/ 124450 w 578"/>
                <a:gd name="T35" fmla="*/ 517484 h 1032"/>
                <a:gd name="T36" fmla="*/ 124450 w 578"/>
                <a:gd name="T37" fmla="*/ 470435 h 1032"/>
                <a:gd name="T38" fmla="*/ 165952 w 578"/>
                <a:gd name="T39" fmla="*/ 470435 h 1032"/>
                <a:gd name="T40" fmla="*/ 165952 w 578"/>
                <a:gd name="T41" fmla="*/ 423386 h 1032"/>
                <a:gd name="T42" fmla="*/ 228177 w 578"/>
                <a:gd name="T43" fmla="*/ 423386 h 1032"/>
                <a:gd name="T44" fmla="*/ 248901 w 578"/>
                <a:gd name="T45" fmla="*/ 376337 h 1032"/>
                <a:gd name="T46" fmla="*/ 228177 w 578"/>
                <a:gd name="T47" fmla="*/ 282238 h 1032"/>
                <a:gd name="T48" fmla="*/ 228177 w 578"/>
                <a:gd name="T49" fmla="*/ 235245 h 1032"/>
                <a:gd name="T50" fmla="*/ 290402 w 578"/>
                <a:gd name="T51" fmla="*/ 141147 h 1032"/>
                <a:gd name="T52" fmla="*/ 290402 w 578"/>
                <a:gd name="T53" fmla="*/ 94098 h 1032"/>
                <a:gd name="T54" fmla="*/ 269651 w 578"/>
                <a:gd name="T55" fmla="*/ 94098 h 1032"/>
                <a:gd name="T56" fmla="*/ 269651 w 578"/>
                <a:gd name="T57" fmla="*/ 141147 h 1032"/>
                <a:gd name="T58" fmla="*/ 228177 w 578"/>
                <a:gd name="T59" fmla="*/ 141147 h 1032"/>
                <a:gd name="T60" fmla="*/ 228177 w 578"/>
                <a:gd name="T61" fmla="*/ 94098 h 1032"/>
                <a:gd name="T62" fmla="*/ 165952 w 578"/>
                <a:gd name="T63" fmla="*/ 47049 h 1032"/>
                <a:gd name="T64" fmla="*/ 124450 w 578"/>
                <a:gd name="T65" fmla="*/ 47049 h 1032"/>
                <a:gd name="T66" fmla="*/ 124450 w 578"/>
                <a:gd name="T67" fmla="*/ 47049 h 1032"/>
                <a:gd name="T68" fmla="*/ 103727 w 578"/>
                <a:gd name="T69" fmla="*/ 0 h 1032"/>
                <a:gd name="T70" fmla="*/ 82976 w 578"/>
                <a:gd name="T71" fmla="*/ 47049 h 1032"/>
                <a:gd name="T72" fmla="*/ 82976 w 578"/>
                <a:gd name="T73" fmla="*/ 94098 h 1032"/>
                <a:gd name="T74" fmla="*/ 62225 w 578"/>
                <a:gd name="T75" fmla="*/ 94098 h 1032"/>
                <a:gd name="T76" fmla="*/ 62225 w 578"/>
                <a:gd name="T77" fmla="*/ 141147 h 1032"/>
                <a:gd name="T78" fmla="*/ 62225 w 578"/>
                <a:gd name="T79" fmla="*/ 188196 h 1032"/>
                <a:gd name="T80" fmla="*/ 41474 w 578"/>
                <a:gd name="T81" fmla="*/ 235245 h 1032"/>
                <a:gd name="T82" fmla="*/ 62225 w 578"/>
                <a:gd name="T83" fmla="*/ 329287 h 1032"/>
                <a:gd name="T84" fmla="*/ 41474 w 578"/>
                <a:gd name="T85" fmla="*/ 376337 h 1032"/>
                <a:gd name="T86" fmla="*/ 20751 w 578"/>
                <a:gd name="T87" fmla="*/ 517484 h 1032"/>
                <a:gd name="T88" fmla="*/ 41474 w 578"/>
                <a:gd name="T89" fmla="*/ 564533 h 1032"/>
                <a:gd name="T90" fmla="*/ 20751 w 578"/>
                <a:gd name="T91" fmla="*/ 564533 h 1032"/>
                <a:gd name="T92" fmla="*/ 20751 w 578"/>
                <a:gd name="T93" fmla="*/ 611582 h 1032"/>
                <a:gd name="T94" fmla="*/ 0 w 578"/>
                <a:gd name="T95" fmla="*/ 705680 h 10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8"/>
                <a:gd name="T145" fmla="*/ 0 h 1032"/>
                <a:gd name="T146" fmla="*/ 578 w 578"/>
                <a:gd name="T147" fmla="*/ 1032 h 10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8" h="1032">
                  <a:moveTo>
                    <a:pt x="0" y="956"/>
                  </a:moveTo>
                  <a:lnTo>
                    <a:pt x="6" y="977"/>
                  </a:lnTo>
                  <a:lnTo>
                    <a:pt x="29" y="970"/>
                  </a:lnTo>
                  <a:lnTo>
                    <a:pt x="40" y="1023"/>
                  </a:lnTo>
                  <a:lnTo>
                    <a:pt x="146" y="1032"/>
                  </a:lnTo>
                  <a:lnTo>
                    <a:pt x="116" y="1006"/>
                  </a:lnTo>
                  <a:lnTo>
                    <a:pt x="138" y="936"/>
                  </a:lnTo>
                  <a:lnTo>
                    <a:pt x="159" y="949"/>
                  </a:lnTo>
                  <a:lnTo>
                    <a:pt x="225" y="851"/>
                  </a:lnTo>
                  <a:lnTo>
                    <a:pt x="173" y="796"/>
                  </a:lnTo>
                  <a:lnTo>
                    <a:pt x="233" y="762"/>
                  </a:lnTo>
                  <a:lnTo>
                    <a:pt x="240" y="713"/>
                  </a:lnTo>
                  <a:lnTo>
                    <a:pt x="267" y="689"/>
                  </a:lnTo>
                  <a:lnTo>
                    <a:pt x="244" y="679"/>
                  </a:lnTo>
                  <a:lnTo>
                    <a:pt x="288" y="679"/>
                  </a:lnTo>
                  <a:lnTo>
                    <a:pt x="282" y="655"/>
                  </a:lnTo>
                  <a:lnTo>
                    <a:pt x="262" y="672"/>
                  </a:lnTo>
                  <a:lnTo>
                    <a:pt x="244" y="653"/>
                  </a:lnTo>
                  <a:lnTo>
                    <a:pt x="241" y="617"/>
                  </a:lnTo>
                  <a:lnTo>
                    <a:pt x="319" y="619"/>
                  </a:lnTo>
                  <a:lnTo>
                    <a:pt x="327" y="544"/>
                  </a:lnTo>
                  <a:lnTo>
                    <a:pt x="452" y="532"/>
                  </a:lnTo>
                  <a:lnTo>
                    <a:pt x="487" y="479"/>
                  </a:lnTo>
                  <a:lnTo>
                    <a:pt x="439" y="383"/>
                  </a:lnTo>
                  <a:lnTo>
                    <a:pt x="463" y="261"/>
                  </a:lnTo>
                  <a:lnTo>
                    <a:pt x="578" y="164"/>
                  </a:lnTo>
                  <a:lnTo>
                    <a:pt x="574" y="119"/>
                  </a:lnTo>
                  <a:lnTo>
                    <a:pt x="550" y="117"/>
                  </a:lnTo>
                  <a:lnTo>
                    <a:pt x="521" y="171"/>
                  </a:lnTo>
                  <a:lnTo>
                    <a:pt x="441" y="167"/>
                  </a:lnTo>
                  <a:lnTo>
                    <a:pt x="458" y="109"/>
                  </a:lnTo>
                  <a:lnTo>
                    <a:pt x="317" y="14"/>
                  </a:lnTo>
                  <a:lnTo>
                    <a:pt x="269" y="8"/>
                  </a:lnTo>
                  <a:lnTo>
                    <a:pt x="265" y="28"/>
                  </a:lnTo>
                  <a:lnTo>
                    <a:pt x="211" y="0"/>
                  </a:lnTo>
                  <a:lnTo>
                    <a:pt x="179" y="32"/>
                  </a:lnTo>
                  <a:lnTo>
                    <a:pt x="177" y="69"/>
                  </a:lnTo>
                  <a:lnTo>
                    <a:pt x="145" y="85"/>
                  </a:lnTo>
                  <a:lnTo>
                    <a:pt x="146" y="157"/>
                  </a:lnTo>
                  <a:lnTo>
                    <a:pt x="111" y="196"/>
                  </a:lnTo>
                  <a:lnTo>
                    <a:pt x="82" y="297"/>
                  </a:lnTo>
                  <a:lnTo>
                    <a:pt x="104" y="392"/>
                  </a:lnTo>
                  <a:lnTo>
                    <a:pt x="67" y="472"/>
                  </a:lnTo>
                  <a:lnTo>
                    <a:pt x="40" y="673"/>
                  </a:lnTo>
                  <a:lnTo>
                    <a:pt x="60" y="748"/>
                  </a:lnTo>
                  <a:lnTo>
                    <a:pt x="41" y="754"/>
                  </a:lnTo>
                  <a:lnTo>
                    <a:pt x="50" y="819"/>
                  </a:lnTo>
                  <a:lnTo>
                    <a:pt x="0" y="956"/>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39" name="Freeform 285">
              <a:extLst>
                <a:ext uri="{FF2B5EF4-FFF2-40B4-BE49-F238E27FC236}">
                  <a16:creationId xmlns:a16="http://schemas.microsoft.com/office/drawing/2014/main" id="{44ED0EFD-5DBC-4CA3-8BF2-ED1FFCAEB931}"/>
                </a:ext>
              </a:extLst>
            </p:cNvPr>
            <p:cNvSpPr>
              <a:spLocks noChangeAspect="1"/>
            </p:cNvSpPr>
            <p:nvPr/>
          </p:nvSpPr>
          <p:spPr bwMode="auto">
            <a:xfrm>
              <a:off x="2519359" y="4708568"/>
              <a:ext cx="246063" cy="320674"/>
            </a:xfrm>
            <a:custGeom>
              <a:avLst/>
              <a:gdLst>
                <a:gd name="T0" fmla="*/ 0 w 351"/>
                <a:gd name="T1" fmla="*/ 46997 h 396"/>
                <a:gd name="T2" fmla="*/ 21614 w 351"/>
                <a:gd name="T3" fmla="*/ 94050 h 396"/>
                <a:gd name="T4" fmla="*/ 21614 w 351"/>
                <a:gd name="T5" fmla="*/ 141047 h 396"/>
                <a:gd name="T6" fmla="*/ 21614 w 351"/>
                <a:gd name="T7" fmla="*/ 141047 h 396"/>
                <a:gd name="T8" fmla="*/ 21614 w 351"/>
                <a:gd name="T9" fmla="*/ 141047 h 396"/>
                <a:gd name="T10" fmla="*/ 21614 w 351"/>
                <a:gd name="T11" fmla="*/ 141047 h 396"/>
                <a:gd name="T12" fmla="*/ 21614 w 351"/>
                <a:gd name="T13" fmla="*/ 235041 h 396"/>
                <a:gd name="T14" fmla="*/ 21614 w 351"/>
                <a:gd name="T15" fmla="*/ 282094 h 396"/>
                <a:gd name="T16" fmla="*/ 43228 w 351"/>
                <a:gd name="T17" fmla="*/ 282094 h 396"/>
                <a:gd name="T18" fmla="*/ 64814 w 351"/>
                <a:gd name="T19" fmla="*/ 282094 h 396"/>
                <a:gd name="T20" fmla="*/ 86428 w 351"/>
                <a:gd name="T21" fmla="*/ 282094 h 396"/>
                <a:gd name="T22" fmla="*/ 86428 w 351"/>
                <a:gd name="T23" fmla="*/ 282094 h 396"/>
                <a:gd name="T24" fmla="*/ 108042 w 351"/>
                <a:gd name="T25" fmla="*/ 282094 h 396"/>
                <a:gd name="T26" fmla="*/ 108042 w 351"/>
                <a:gd name="T27" fmla="*/ 235041 h 396"/>
                <a:gd name="T28" fmla="*/ 172884 w 351"/>
                <a:gd name="T29" fmla="*/ 235041 h 396"/>
                <a:gd name="T30" fmla="*/ 194470 w 351"/>
                <a:gd name="T31" fmla="*/ 235041 h 396"/>
                <a:gd name="T32" fmla="*/ 194470 w 351"/>
                <a:gd name="T33" fmla="*/ 141047 h 396"/>
                <a:gd name="T34" fmla="*/ 194470 w 351"/>
                <a:gd name="T35" fmla="*/ 141047 h 396"/>
                <a:gd name="T36" fmla="*/ 151270 w 351"/>
                <a:gd name="T37" fmla="*/ 141047 h 396"/>
                <a:gd name="T38" fmla="*/ 129656 w 351"/>
                <a:gd name="T39" fmla="*/ 94050 h 396"/>
                <a:gd name="T40" fmla="*/ 64814 w 351"/>
                <a:gd name="T41" fmla="*/ 94050 h 396"/>
                <a:gd name="T42" fmla="*/ 64814 w 351"/>
                <a:gd name="T43" fmla="*/ 0 h 396"/>
                <a:gd name="T44" fmla="*/ 21614 w 351"/>
                <a:gd name="T45" fmla="*/ 46997 h 396"/>
                <a:gd name="T46" fmla="*/ 0 w 351"/>
                <a:gd name="T47" fmla="*/ 46997 h 3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1"/>
                <a:gd name="T73" fmla="*/ 0 h 396"/>
                <a:gd name="T74" fmla="*/ 351 w 351"/>
                <a:gd name="T75" fmla="*/ 396 h 3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1" h="396">
                  <a:moveTo>
                    <a:pt x="0" y="40"/>
                  </a:moveTo>
                  <a:lnTo>
                    <a:pt x="26" y="82"/>
                  </a:lnTo>
                  <a:lnTo>
                    <a:pt x="7" y="173"/>
                  </a:lnTo>
                  <a:lnTo>
                    <a:pt x="26" y="183"/>
                  </a:lnTo>
                  <a:lnTo>
                    <a:pt x="17" y="195"/>
                  </a:lnTo>
                  <a:lnTo>
                    <a:pt x="2" y="232"/>
                  </a:lnTo>
                  <a:lnTo>
                    <a:pt x="32" y="286"/>
                  </a:lnTo>
                  <a:lnTo>
                    <a:pt x="50" y="395"/>
                  </a:lnTo>
                  <a:lnTo>
                    <a:pt x="70" y="396"/>
                  </a:lnTo>
                  <a:lnTo>
                    <a:pt x="102" y="364"/>
                  </a:lnTo>
                  <a:lnTo>
                    <a:pt x="156" y="392"/>
                  </a:lnTo>
                  <a:lnTo>
                    <a:pt x="160" y="372"/>
                  </a:lnTo>
                  <a:lnTo>
                    <a:pt x="208" y="378"/>
                  </a:lnTo>
                  <a:lnTo>
                    <a:pt x="225" y="300"/>
                  </a:lnTo>
                  <a:lnTo>
                    <a:pt x="310" y="286"/>
                  </a:lnTo>
                  <a:lnTo>
                    <a:pt x="340" y="313"/>
                  </a:lnTo>
                  <a:lnTo>
                    <a:pt x="351" y="252"/>
                  </a:lnTo>
                  <a:lnTo>
                    <a:pt x="332" y="200"/>
                  </a:lnTo>
                  <a:lnTo>
                    <a:pt x="282" y="197"/>
                  </a:lnTo>
                  <a:lnTo>
                    <a:pt x="262" y="118"/>
                  </a:lnTo>
                  <a:lnTo>
                    <a:pt x="131" y="67"/>
                  </a:lnTo>
                  <a:lnTo>
                    <a:pt x="125" y="0"/>
                  </a:lnTo>
                  <a:lnTo>
                    <a:pt x="36" y="43"/>
                  </a:lnTo>
                  <a:lnTo>
                    <a:pt x="0" y="40"/>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0" name="Freeform 286">
              <a:extLst>
                <a:ext uri="{FF2B5EF4-FFF2-40B4-BE49-F238E27FC236}">
                  <a16:creationId xmlns:a16="http://schemas.microsoft.com/office/drawing/2014/main" id="{373DE00B-E348-4D64-BC8D-E5CE5D022A45}"/>
                </a:ext>
              </a:extLst>
            </p:cNvPr>
            <p:cNvSpPr>
              <a:spLocks noChangeAspect="1"/>
            </p:cNvSpPr>
            <p:nvPr/>
          </p:nvSpPr>
          <p:spPr bwMode="auto">
            <a:xfrm>
              <a:off x="2435220" y="4362495"/>
              <a:ext cx="795337" cy="941385"/>
            </a:xfrm>
            <a:custGeom>
              <a:avLst/>
              <a:gdLst>
                <a:gd name="T0" fmla="*/ 20779 w 1145"/>
                <a:gd name="T1" fmla="*/ 275430 h 1169"/>
                <a:gd name="T2" fmla="*/ 41559 w 1145"/>
                <a:gd name="T3" fmla="*/ 275430 h 1169"/>
                <a:gd name="T4" fmla="*/ 62338 w 1145"/>
                <a:gd name="T5" fmla="*/ 321299 h 1169"/>
                <a:gd name="T6" fmla="*/ 124648 w 1145"/>
                <a:gd name="T7" fmla="*/ 275430 h 1169"/>
                <a:gd name="T8" fmla="*/ 207738 w 1145"/>
                <a:gd name="T9" fmla="*/ 367222 h 1169"/>
                <a:gd name="T10" fmla="*/ 228517 w 1145"/>
                <a:gd name="T11" fmla="*/ 413090 h 1169"/>
                <a:gd name="T12" fmla="*/ 228517 w 1145"/>
                <a:gd name="T13" fmla="*/ 504882 h 1169"/>
                <a:gd name="T14" fmla="*/ 270076 w 1145"/>
                <a:gd name="T15" fmla="*/ 550806 h 1169"/>
                <a:gd name="T16" fmla="*/ 290855 w 1145"/>
                <a:gd name="T17" fmla="*/ 596729 h 1169"/>
                <a:gd name="T18" fmla="*/ 311635 w 1145"/>
                <a:gd name="T19" fmla="*/ 642597 h 1169"/>
                <a:gd name="T20" fmla="*/ 249297 w 1145"/>
                <a:gd name="T21" fmla="*/ 734389 h 1169"/>
                <a:gd name="T22" fmla="*/ 311635 w 1145"/>
                <a:gd name="T23" fmla="*/ 780312 h 1169"/>
                <a:gd name="T24" fmla="*/ 311635 w 1145"/>
                <a:gd name="T25" fmla="*/ 826236 h 1169"/>
                <a:gd name="T26" fmla="*/ 394724 w 1145"/>
                <a:gd name="T27" fmla="*/ 642597 h 1169"/>
                <a:gd name="T28" fmla="*/ 477842 w 1145"/>
                <a:gd name="T29" fmla="*/ 550806 h 1169"/>
                <a:gd name="T30" fmla="*/ 519372 w 1145"/>
                <a:gd name="T31" fmla="*/ 459014 h 1169"/>
                <a:gd name="T32" fmla="*/ 581710 w 1145"/>
                <a:gd name="T33" fmla="*/ 275430 h 1169"/>
                <a:gd name="T34" fmla="*/ 581710 w 1145"/>
                <a:gd name="T35" fmla="*/ 183583 h 1169"/>
                <a:gd name="T36" fmla="*/ 519372 w 1145"/>
                <a:gd name="T37" fmla="*/ 137715 h 1169"/>
                <a:gd name="T38" fmla="*/ 436283 w 1145"/>
                <a:gd name="T39" fmla="*/ 137715 h 1169"/>
                <a:gd name="T40" fmla="*/ 394724 w 1145"/>
                <a:gd name="T41" fmla="*/ 91792 h 1169"/>
                <a:gd name="T42" fmla="*/ 373945 w 1145"/>
                <a:gd name="T43" fmla="*/ 137715 h 1169"/>
                <a:gd name="T44" fmla="*/ 353166 w 1145"/>
                <a:gd name="T45" fmla="*/ 137715 h 1169"/>
                <a:gd name="T46" fmla="*/ 353166 w 1145"/>
                <a:gd name="T47" fmla="*/ 45924 h 1169"/>
                <a:gd name="T48" fmla="*/ 311635 w 1145"/>
                <a:gd name="T49" fmla="*/ 45924 h 1169"/>
                <a:gd name="T50" fmla="*/ 270076 w 1145"/>
                <a:gd name="T51" fmla="*/ 45924 h 1169"/>
                <a:gd name="T52" fmla="*/ 207738 w 1145"/>
                <a:gd name="T53" fmla="*/ 45924 h 1169"/>
                <a:gd name="T54" fmla="*/ 207738 w 1145"/>
                <a:gd name="T55" fmla="*/ 0 h 1169"/>
                <a:gd name="T56" fmla="*/ 124648 w 1145"/>
                <a:gd name="T57" fmla="*/ 0 h 1169"/>
                <a:gd name="T58" fmla="*/ 166207 w 1145"/>
                <a:gd name="T59" fmla="*/ 45924 h 1169"/>
                <a:gd name="T60" fmla="*/ 103869 w 1145"/>
                <a:gd name="T61" fmla="*/ 45924 h 1169"/>
                <a:gd name="T62" fmla="*/ 62338 w 1145"/>
                <a:gd name="T63" fmla="*/ 45924 h 1169"/>
                <a:gd name="T64" fmla="*/ 62338 w 1145"/>
                <a:gd name="T65" fmla="*/ 91792 h 1169"/>
                <a:gd name="T66" fmla="*/ 62338 w 1145"/>
                <a:gd name="T67" fmla="*/ 183583 h 1169"/>
                <a:gd name="T68" fmla="*/ 0 w 1145"/>
                <a:gd name="T69" fmla="*/ 229507 h 1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5"/>
                <a:gd name="T106" fmla="*/ 0 h 1169"/>
                <a:gd name="T107" fmla="*/ 1145 w 1145"/>
                <a:gd name="T108" fmla="*/ 1169 h 1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5" h="1169">
                  <a:moveTo>
                    <a:pt x="0" y="371"/>
                  </a:moveTo>
                  <a:lnTo>
                    <a:pt x="26" y="425"/>
                  </a:lnTo>
                  <a:lnTo>
                    <a:pt x="65" y="442"/>
                  </a:lnTo>
                  <a:lnTo>
                    <a:pt x="96" y="422"/>
                  </a:lnTo>
                  <a:lnTo>
                    <a:pt x="96" y="470"/>
                  </a:lnTo>
                  <a:lnTo>
                    <a:pt x="123" y="470"/>
                  </a:lnTo>
                  <a:lnTo>
                    <a:pt x="159" y="473"/>
                  </a:lnTo>
                  <a:lnTo>
                    <a:pt x="248" y="430"/>
                  </a:lnTo>
                  <a:lnTo>
                    <a:pt x="254" y="497"/>
                  </a:lnTo>
                  <a:lnTo>
                    <a:pt x="385" y="548"/>
                  </a:lnTo>
                  <a:lnTo>
                    <a:pt x="405" y="627"/>
                  </a:lnTo>
                  <a:lnTo>
                    <a:pt x="455" y="630"/>
                  </a:lnTo>
                  <a:lnTo>
                    <a:pt x="474" y="682"/>
                  </a:lnTo>
                  <a:lnTo>
                    <a:pt x="463" y="743"/>
                  </a:lnTo>
                  <a:lnTo>
                    <a:pt x="470" y="802"/>
                  </a:lnTo>
                  <a:lnTo>
                    <a:pt x="531" y="811"/>
                  </a:lnTo>
                  <a:lnTo>
                    <a:pt x="538" y="852"/>
                  </a:lnTo>
                  <a:lnTo>
                    <a:pt x="569" y="860"/>
                  </a:lnTo>
                  <a:lnTo>
                    <a:pt x="564" y="911"/>
                  </a:lnTo>
                  <a:lnTo>
                    <a:pt x="588" y="913"/>
                  </a:lnTo>
                  <a:lnTo>
                    <a:pt x="592" y="958"/>
                  </a:lnTo>
                  <a:lnTo>
                    <a:pt x="477" y="1055"/>
                  </a:lnTo>
                  <a:lnTo>
                    <a:pt x="499" y="1051"/>
                  </a:lnTo>
                  <a:lnTo>
                    <a:pt x="588" y="1112"/>
                  </a:lnTo>
                  <a:lnTo>
                    <a:pt x="605" y="1138"/>
                  </a:lnTo>
                  <a:lnTo>
                    <a:pt x="599" y="1169"/>
                  </a:lnTo>
                  <a:lnTo>
                    <a:pt x="739" y="995"/>
                  </a:lnTo>
                  <a:lnTo>
                    <a:pt x="746" y="907"/>
                  </a:lnTo>
                  <a:lnTo>
                    <a:pt x="860" y="826"/>
                  </a:lnTo>
                  <a:lnTo>
                    <a:pt x="929" y="826"/>
                  </a:lnTo>
                  <a:lnTo>
                    <a:pt x="959" y="799"/>
                  </a:lnTo>
                  <a:lnTo>
                    <a:pt x="1017" y="666"/>
                  </a:lnTo>
                  <a:lnTo>
                    <a:pt x="1024" y="536"/>
                  </a:lnTo>
                  <a:lnTo>
                    <a:pt x="1136" y="412"/>
                  </a:lnTo>
                  <a:lnTo>
                    <a:pt x="1145" y="357"/>
                  </a:lnTo>
                  <a:lnTo>
                    <a:pt x="1128" y="303"/>
                  </a:lnTo>
                  <a:lnTo>
                    <a:pt x="1082" y="296"/>
                  </a:lnTo>
                  <a:lnTo>
                    <a:pt x="1008" y="241"/>
                  </a:lnTo>
                  <a:lnTo>
                    <a:pt x="865" y="228"/>
                  </a:lnTo>
                  <a:lnTo>
                    <a:pt x="851" y="194"/>
                  </a:lnTo>
                  <a:lnTo>
                    <a:pt x="784" y="169"/>
                  </a:lnTo>
                  <a:lnTo>
                    <a:pt x="759" y="170"/>
                  </a:lnTo>
                  <a:lnTo>
                    <a:pt x="721" y="221"/>
                  </a:lnTo>
                  <a:lnTo>
                    <a:pt x="719" y="204"/>
                  </a:lnTo>
                  <a:lnTo>
                    <a:pt x="658" y="211"/>
                  </a:lnTo>
                  <a:lnTo>
                    <a:pt x="683" y="202"/>
                  </a:lnTo>
                  <a:lnTo>
                    <a:pt x="660" y="163"/>
                  </a:lnTo>
                  <a:lnTo>
                    <a:pt x="704" y="105"/>
                  </a:lnTo>
                  <a:lnTo>
                    <a:pt x="657" y="33"/>
                  </a:lnTo>
                  <a:lnTo>
                    <a:pt x="613" y="89"/>
                  </a:lnTo>
                  <a:lnTo>
                    <a:pt x="572" y="85"/>
                  </a:lnTo>
                  <a:lnTo>
                    <a:pt x="510" y="95"/>
                  </a:lnTo>
                  <a:lnTo>
                    <a:pt x="426" y="106"/>
                  </a:lnTo>
                  <a:lnTo>
                    <a:pt x="412" y="77"/>
                  </a:lnTo>
                  <a:lnTo>
                    <a:pt x="416" y="21"/>
                  </a:lnTo>
                  <a:lnTo>
                    <a:pt x="391" y="0"/>
                  </a:lnTo>
                  <a:lnTo>
                    <a:pt x="317" y="36"/>
                  </a:lnTo>
                  <a:lnTo>
                    <a:pt x="268" y="24"/>
                  </a:lnTo>
                  <a:lnTo>
                    <a:pt x="282" y="81"/>
                  </a:lnTo>
                  <a:lnTo>
                    <a:pt x="310" y="86"/>
                  </a:lnTo>
                  <a:lnTo>
                    <a:pt x="239" y="126"/>
                  </a:lnTo>
                  <a:lnTo>
                    <a:pt x="207" y="112"/>
                  </a:lnTo>
                  <a:lnTo>
                    <a:pt x="188" y="92"/>
                  </a:lnTo>
                  <a:lnTo>
                    <a:pt x="119" y="103"/>
                  </a:lnTo>
                  <a:lnTo>
                    <a:pt x="140" y="133"/>
                  </a:lnTo>
                  <a:lnTo>
                    <a:pt x="112" y="136"/>
                  </a:lnTo>
                  <a:lnTo>
                    <a:pt x="128" y="187"/>
                  </a:lnTo>
                  <a:lnTo>
                    <a:pt x="115" y="272"/>
                  </a:lnTo>
                  <a:lnTo>
                    <a:pt x="41" y="302"/>
                  </a:lnTo>
                  <a:lnTo>
                    <a:pt x="0" y="371"/>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1" name="Freeform 287">
              <a:extLst>
                <a:ext uri="{FF2B5EF4-FFF2-40B4-BE49-F238E27FC236}">
                  <a16:creationId xmlns:a16="http://schemas.microsoft.com/office/drawing/2014/main" id="{E40D2ADF-797C-4376-AB2D-687C7DD4CBC5}"/>
                </a:ext>
              </a:extLst>
            </p:cNvPr>
            <p:cNvSpPr>
              <a:spLocks noChangeAspect="1"/>
            </p:cNvSpPr>
            <p:nvPr/>
          </p:nvSpPr>
          <p:spPr bwMode="auto">
            <a:xfrm>
              <a:off x="2119309" y="4041820"/>
              <a:ext cx="15875" cy="61912"/>
            </a:xfrm>
            <a:custGeom>
              <a:avLst/>
              <a:gdLst>
                <a:gd name="T0" fmla="*/ 0 w 24"/>
                <a:gd name="T1" fmla="*/ 46886 h 77"/>
                <a:gd name="T2" fmla="*/ 17143 w 24"/>
                <a:gd name="T3" fmla="*/ 93772 h 77"/>
                <a:gd name="T4" fmla="*/ 17143 w 24"/>
                <a:gd name="T5" fmla="*/ 0 h 77"/>
                <a:gd name="T6" fmla="*/ 0 w 24"/>
                <a:gd name="T7" fmla="*/ 46886 h 77"/>
                <a:gd name="T8" fmla="*/ 0 60000 65536"/>
                <a:gd name="T9" fmla="*/ 0 60000 65536"/>
                <a:gd name="T10" fmla="*/ 0 60000 65536"/>
                <a:gd name="T11" fmla="*/ 0 60000 65536"/>
                <a:gd name="T12" fmla="*/ 0 w 24"/>
                <a:gd name="T13" fmla="*/ 0 h 77"/>
                <a:gd name="T14" fmla="*/ 24 w 24"/>
                <a:gd name="T15" fmla="*/ 77 h 77"/>
              </a:gdLst>
              <a:ahLst/>
              <a:cxnLst>
                <a:cxn ang="T8">
                  <a:pos x="T0" y="T1"/>
                </a:cxn>
                <a:cxn ang="T9">
                  <a:pos x="T2" y="T3"/>
                </a:cxn>
                <a:cxn ang="T10">
                  <a:pos x="T4" y="T5"/>
                </a:cxn>
                <a:cxn ang="T11">
                  <a:pos x="T6" y="T7"/>
                </a:cxn>
              </a:cxnLst>
              <a:rect l="T12" t="T13" r="T14" b="T15"/>
              <a:pathLst>
                <a:path w="24" h="77">
                  <a:moveTo>
                    <a:pt x="0" y="16"/>
                  </a:moveTo>
                  <a:lnTo>
                    <a:pt x="11" y="77"/>
                  </a:lnTo>
                  <a:lnTo>
                    <a:pt x="24" y="0"/>
                  </a:lnTo>
                  <a:lnTo>
                    <a:pt x="0" y="16"/>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2" name="Freeform 312">
              <a:extLst>
                <a:ext uri="{FF2B5EF4-FFF2-40B4-BE49-F238E27FC236}">
                  <a16:creationId xmlns:a16="http://schemas.microsoft.com/office/drawing/2014/main" id="{8FFEB9A0-2BAA-4F95-8755-07C5CDB56B8E}"/>
                </a:ext>
              </a:extLst>
            </p:cNvPr>
            <p:cNvSpPr>
              <a:spLocks noChangeAspect="1"/>
            </p:cNvSpPr>
            <p:nvPr/>
          </p:nvSpPr>
          <p:spPr bwMode="auto">
            <a:xfrm>
              <a:off x="2397121" y="4895894"/>
              <a:ext cx="171450" cy="987423"/>
            </a:xfrm>
            <a:custGeom>
              <a:avLst/>
              <a:gdLst>
                <a:gd name="T0" fmla="*/ 0 w 244"/>
                <a:gd name="T1" fmla="*/ 645133 h 1225"/>
                <a:gd name="T2" fmla="*/ 22114 w 244"/>
                <a:gd name="T3" fmla="*/ 645133 h 1225"/>
                <a:gd name="T4" fmla="*/ 22114 w 244"/>
                <a:gd name="T5" fmla="*/ 645133 h 1225"/>
                <a:gd name="T6" fmla="*/ 44228 w 244"/>
                <a:gd name="T7" fmla="*/ 599032 h 1225"/>
                <a:gd name="T8" fmla="*/ 44228 w 244"/>
                <a:gd name="T9" fmla="*/ 599032 h 1225"/>
                <a:gd name="T10" fmla="*/ 66342 w 244"/>
                <a:gd name="T11" fmla="*/ 552931 h 1225"/>
                <a:gd name="T12" fmla="*/ 22114 w 244"/>
                <a:gd name="T13" fmla="*/ 506886 h 1225"/>
                <a:gd name="T14" fmla="*/ 44228 w 244"/>
                <a:gd name="T15" fmla="*/ 414740 h 1225"/>
                <a:gd name="T16" fmla="*/ 66342 w 244"/>
                <a:gd name="T17" fmla="*/ 322539 h 1225"/>
                <a:gd name="T18" fmla="*/ 66342 w 244"/>
                <a:gd name="T19" fmla="*/ 230393 h 1225"/>
                <a:gd name="T20" fmla="*/ 88455 w 244"/>
                <a:gd name="T21" fmla="*/ 46101 h 1225"/>
                <a:gd name="T22" fmla="*/ 88455 w 244"/>
                <a:gd name="T23" fmla="*/ 0 h 1225"/>
                <a:gd name="T24" fmla="*/ 88455 w 244"/>
                <a:gd name="T25" fmla="*/ 0 h 1225"/>
                <a:gd name="T26" fmla="*/ 110569 w 244"/>
                <a:gd name="T27" fmla="*/ 0 h 1225"/>
                <a:gd name="T28" fmla="*/ 132683 w 244"/>
                <a:gd name="T29" fmla="*/ 92146 h 1225"/>
                <a:gd name="T30" fmla="*/ 132683 w 244"/>
                <a:gd name="T31" fmla="*/ 92146 h 1225"/>
                <a:gd name="T32" fmla="*/ 132683 w 244"/>
                <a:gd name="T33" fmla="*/ 138246 h 1225"/>
                <a:gd name="T34" fmla="*/ 110569 w 244"/>
                <a:gd name="T35" fmla="*/ 138246 h 1225"/>
                <a:gd name="T36" fmla="*/ 110569 w 244"/>
                <a:gd name="T37" fmla="*/ 184292 h 1225"/>
                <a:gd name="T38" fmla="*/ 88455 w 244"/>
                <a:gd name="T39" fmla="*/ 230393 h 1225"/>
                <a:gd name="T40" fmla="*/ 88455 w 244"/>
                <a:gd name="T41" fmla="*/ 276493 h 1225"/>
                <a:gd name="T42" fmla="*/ 88455 w 244"/>
                <a:gd name="T43" fmla="*/ 368639 h 1225"/>
                <a:gd name="T44" fmla="*/ 66342 w 244"/>
                <a:gd name="T45" fmla="*/ 414740 h 1225"/>
                <a:gd name="T46" fmla="*/ 66342 w 244"/>
                <a:gd name="T47" fmla="*/ 552931 h 1225"/>
                <a:gd name="T48" fmla="*/ 66342 w 244"/>
                <a:gd name="T49" fmla="*/ 599032 h 1225"/>
                <a:gd name="T50" fmla="*/ 66342 w 244"/>
                <a:gd name="T51" fmla="*/ 599032 h 1225"/>
                <a:gd name="T52" fmla="*/ 66342 w 244"/>
                <a:gd name="T53" fmla="*/ 645133 h 1225"/>
                <a:gd name="T54" fmla="*/ 44228 w 244"/>
                <a:gd name="T55" fmla="*/ 783323 h 1225"/>
                <a:gd name="T56" fmla="*/ 44228 w 244"/>
                <a:gd name="T57" fmla="*/ 783323 h 1225"/>
                <a:gd name="T58" fmla="*/ 44228 w 244"/>
                <a:gd name="T59" fmla="*/ 783323 h 1225"/>
                <a:gd name="T60" fmla="*/ 66342 w 244"/>
                <a:gd name="T61" fmla="*/ 829424 h 1225"/>
                <a:gd name="T62" fmla="*/ 110569 w 244"/>
                <a:gd name="T63" fmla="*/ 829424 h 1225"/>
                <a:gd name="T64" fmla="*/ 88455 w 244"/>
                <a:gd name="T65" fmla="*/ 829424 h 1225"/>
                <a:gd name="T66" fmla="*/ 66342 w 244"/>
                <a:gd name="T67" fmla="*/ 875525 h 1225"/>
                <a:gd name="T68" fmla="*/ 66342 w 244"/>
                <a:gd name="T69" fmla="*/ 829424 h 1225"/>
                <a:gd name="T70" fmla="*/ 88455 w 244"/>
                <a:gd name="T71" fmla="*/ 829424 h 1225"/>
                <a:gd name="T72" fmla="*/ 44228 w 244"/>
                <a:gd name="T73" fmla="*/ 829424 h 1225"/>
                <a:gd name="T74" fmla="*/ 44228 w 244"/>
                <a:gd name="T75" fmla="*/ 783323 h 1225"/>
                <a:gd name="T76" fmla="*/ 44228 w 244"/>
                <a:gd name="T77" fmla="*/ 829424 h 1225"/>
                <a:gd name="T78" fmla="*/ 22114 w 244"/>
                <a:gd name="T79" fmla="*/ 783323 h 1225"/>
                <a:gd name="T80" fmla="*/ 44228 w 244"/>
                <a:gd name="T81" fmla="*/ 783323 h 1225"/>
                <a:gd name="T82" fmla="*/ 22114 w 244"/>
                <a:gd name="T83" fmla="*/ 737278 h 1225"/>
                <a:gd name="T84" fmla="*/ 22114 w 244"/>
                <a:gd name="T85" fmla="*/ 737278 h 1225"/>
                <a:gd name="T86" fmla="*/ 22114 w 244"/>
                <a:gd name="T87" fmla="*/ 691178 h 1225"/>
                <a:gd name="T88" fmla="*/ 44228 w 244"/>
                <a:gd name="T89" fmla="*/ 691178 h 1225"/>
                <a:gd name="T90" fmla="*/ 22114 w 244"/>
                <a:gd name="T91" fmla="*/ 691178 h 1225"/>
                <a:gd name="T92" fmla="*/ 22114 w 244"/>
                <a:gd name="T93" fmla="*/ 645133 h 1225"/>
                <a:gd name="T94" fmla="*/ 0 w 244"/>
                <a:gd name="T95" fmla="*/ 645133 h 1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1225"/>
                <a:gd name="T146" fmla="*/ 244 w 244"/>
                <a:gd name="T147" fmla="*/ 1225 h 1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1225">
                  <a:moveTo>
                    <a:pt x="0" y="958"/>
                  </a:moveTo>
                  <a:lnTo>
                    <a:pt x="20" y="925"/>
                  </a:lnTo>
                  <a:lnTo>
                    <a:pt x="51" y="948"/>
                  </a:lnTo>
                  <a:lnTo>
                    <a:pt x="84" y="886"/>
                  </a:lnTo>
                  <a:lnTo>
                    <a:pt x="72" y="862"/>
                  </a:lnTo>
                  <a:lnTo>
                    <a:pt x="97" y="775"/>
                  </a:lnTo>
                  <a:lnTo>
                    <a:pt x="51" y="767"/>
                  </a:lnTo>
                  <a:lnTo>
                    <a:pt x="58" y="627"/>
                  </a:lnTo>
                  <a:lnTo>
                    <a:pt x="119" y="481"/>
                  </a:lnTo>
                  <a:lnTo>
                    <a:pt x="118" y="358"/>
                  </a:lnTo>
                  <a:lnTo>
                    <a:pt x="160" y="125"/>
                  </a:lnTo>
                  <a:lnTo>
                    <a:pt x="147" y="21"/>
                  </a:lnTo>
                  <a:lnTo>
                    <a:pt x="176" y="0"/>
                  </a:lnTo>
                  <a:lnTo>
                    <a:pt x="206" y="54"/>
                  </a:lnTo>
                  <a:lnTo>
                    <a:pt x="224" y="163"/>
                  </a:lnTo>
                  <a:lnTo>
                    <a:pt x="244" y="164"/>
                  </a:lnTo>
                  <a:lnTo>
                    <a:pt x="242" y="201"/>
                  </a:lnTo>
                  <a:lnTo>
                    <a:pt x="210" y="217"/>
                  </a:lnTo>
                  <a:lnTo>
                    <a:pt x="211" y="289"/>
                  </a:lnTo>
                  <a:lnTo>
                    <a:pt x="176" y="328"/>
                  </a:lnTo>
                  <a:lnTo>
                    <a:pt x="147" y="429"/>
                  </a:lnTo>
                  <a:lnTo>
                    <a:pt x="169" y="524"/>
                  </a:lnTo>
                  <a:lnTo>
                    <a:pt x="132" y="604"/>
                  </a:lnTo>
                  <a:lnTo>
                    <a:pt x="105" y="805"/>
                  </a:lnTo>
                  <a:lnTo>
                    <a:pt x="125" y="880"/>
                  </a:lnTo>
                  <a:lnTo>
                    <a:pt x="106" y="886"/>
                  </a:lnTo>
                  <a:lnTo>
                    <a:pt x="115" y="951"/>
                  </a:lnTo>
                  <a:lnTo>
                    <a:pt x="65" y="1088"/>
                  </a:lnTo>
                  <a:lnTo>
                    <a:pt x="71" y="1109"/>
                  </a:lnTo>
                  <a:lnTo>
                    <a:pt x="94" y="1102"/>
                  </a:lnTo>
                  <a:lnTo>
                    <a:pt x="105" y="1155"/>
                  </a:lnTo>
                  <a:lnTo>
                    <a:pt x="211" y="1164"/>
                  </a:lnTo>
                  <a:lnTo>
                    <a:pt x="139" y="1186"/>
                  </a:lnTo>
                  <a:lnTo>
                    <a:pt x="132" y="1225"/>
                  </a:lnTo>
                  <a:lnTo>
                    <a:pt x="99" y="1215"/>
                  </a:lnTo>
                  <a:lnTo>
                    <a:pt x="135" y="1189"/>
                  </a:lnTo>
                  <a:lnTo>
                    <a:pt x="82" y="1177"/>
                  </a:lnTo>
                  <a:lnTo>
                    <a:pt x="77" y="1133"/>
                  </a:lnTo>
                  <a:lnTo>
                    <a:pt x="64" y="1155"/>
                  </a:lnTo>
                  <a:lnTo>
                    <a:pt x="44" y="1115"/>
                  </a:lnTo>
                  <a:lnTo>
                    <a:pt x="53" y="1104"/>
                  </a:lnTo>
                  <a:lnTo>
                    <a:pt x="31" y="1085"/>
                  </a:lnTo>
                  <a:lnTo>
                    <a:pt x="51" y="1063"/>
                  </a:lnTo>
                  <a:lnTo>
                    <a:pt x="31" y="1003"/>
                  </a:lnTo>
                  <a:lnTo>
                    <a:pt x="70" y="1010"/>
                  </a:lnTo>
                  <a:lnTo>
                    <a:pt x="31" y="979"/>
                  </a:lnTo>
                  <a:lnTo>
                    <a:pt x="40" y="955"/>
                  </a:lnTo>
                  <a:lnTo>
                    <a:pt x="0" y="958"/>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3" name="Freeform 313">
              <a:extLst>
                <a:ext uri="{FF2B5EF4-FFF2-40B4-BE49-F238E27FC236}">
                  <a16:creationId xmlns:a16="http://schemas.microsoft.com/office/drawing/2014/main" id="{FE2F1FDD-DB92-41C0-B327-845656188266}"/>
                </a:ext>
              </a:extLst>
            </p:cNvPr>
            <p:cNvSpPr>
              <a:spLocks noChangeAspect="1"/>
            </p:cNvSpPr>
            <p:nvPr/>
          </p:nvSpPr>
          <p:spPr bwMode="auto">
            <a:xfrm>
              <a:off x="2406645" y="5726153"/>
              <a:ext cx="14288" cy="34925"/>
            </a:xfrm>
            <a:custGeom>
              <a:avLst/>
              <a:gdLst>
                <a:gd name="T0" fmla="*/ 0 w 20"/>
                <a:gd name="T1" fmla="*/ 43383 h 44"/>
                <a:gd name="T2" fmla="*/ 24057 w 20"/>
                <a:gd name="T3" fmla="*/ 0 h 44"/>
                <a:gd name="T4" fmla="*/ 24057 w 20"/>
                <a:gd name="T5" fmla="*/ 43383 h 44"/>
                <a:gd name="T6" fmla="*/ 0 w 20"/>
                <a:gd name="T7" fmla="*/ 43383 h 44"/>
                <a:gd name="T8" fmla="*/ 0 60000 65536"/>
                <a:gd name="T9" fmla="*/ 0 60000 65536"/>
                <a:gd name="T10" fmla="*/ 0 60000 65536"/>
                <a:gd name="T11" fmla="*/ 0 60000 65536"/>
                <a:gd name="T12" fmla="*/ 0 w 20"/>
                <a:gd name="T13" fmla="*/ 0 h 44"/>
                <a:gd name="T14" fmla="*/ 20 w 20"/>
                <a:gd name="T15" fmla="*/ 44 h 44"/>
              </a:gdLst>
              <a:ahLst/>
              <a:cxnLst>
                <a:cxn ang="T8">
                  <a:pos x="T0" y="T1"/>
                </a:cxn>
                <a:cxn ang="T9">
                  <a:pos x="T2" y="T3"/>
                </a:cxn>
                <a:cxn ang="T10">
                  <a:pos x="T4" y="T5"/>
                </a:cxn>
                <a:cxn ang="T11">
                  <a:pos x="T6" y="T7"/>
                </a:cxn>
              </a:cxnLst>
              <a:rect l="T12" t="T13" r="T14" b="T15"/>
              <a:pathLst>
                <a:path w="20" h="44">
                  <a:moveTo>
                    <a:pt x="0" y="21"/>
                  </a:moveTo>
                  <a:lnTo>
                    <a:pt x="8" y="0"/>
                  </a:lnTo>
                  <a:lnTo>
                    <a:pt x="20" y="44"/>
                  </a:lnTo>
                  <a:lnTo>
                    <a:pt x="0" y="21"/>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4" name="Freeform 314">
              <a:extLst>
                <a:ext uri="{FF2B5EF4-FFF2-40B4-BE49-F238E27FC236}">
                  <a16:creationId xmlns:a16="http://schemas.microsoft.com/office/drawing/2014/main" id="{B709248A-C853-4F3B-BB51-EB9D3DC020E0}"/>
                </a:ext>
              </a:extLst>
            </p:cNvPr>
            <p:cNvSpPr>
              <a:spLocks noChangeAspect="1"/>
            </p:cNvSpPr>
            <p:nvPr/>
          </p:nvSpPr>
          <p:spPr bwMode="auto">
            <a:xfrm>
              <a:off x="2422521" y="5522954"/>
              <a:ext cx="12700" cy="47625"/>
            </a:xfrm>
            <a:custGeom>
              <a:avLst/>
              <a:gdLst>
                <a:gd name="T0" fmla="*/ 0 w 17"/>
                <a:gd name="T1" fmla="*/ 49685 h 58"/>
                <a:gd name="T2" fmla="*/ 32902 w 17"/>
                <a:gd name="T3" fmla="*/ 0 h 58"/>
                <a:gd name="T4" fmla="*/ 32902 w 17"/>
                <a:gd name="T5" fmla="*/ 49685 h 58"/>
                <a:gd name="T6" fmla="*/ 0 w 17"/>
                <a:gd name="T7" fmla="*/ 49685 h 58"/>
                <a:gd name="T8" fmla="*/ 0 60000 65536"/>
                <a:gd name="T9" fmla="*/ 0 60000 65536"/>
                <a:gd name="T10" fmla="*/ 0 60000 65536"/>
                <a:gd name="T11" fmla="*/ 0 60000 65536"/>
                <a:gd name="T12" fmla="*/ 0 w 17"/>
                <a:gd name="T13" fmla="*/ 0 h 58"/>
                <a:gd name="T14" fmla="*/ 17 w 17"/>
                <a:gd name="T15" fmla="*/ 58 h 58"/>
              </a:gdLst>
              <a:ahLst/>
              <a:cxnLst>
                <a:cxn ang="T8">
                  <a:pos x="T0" y="T1"/>
                </a:cxn>
                <a:cxn ang="T9">
                  <a:pos x="T2" y="T3"/>
                </a:cxn>
                <a:cxn ang="T10">
                  <a:pos x="T4" y="T5"/>
                </a:cxn>
                <a:cxn ang="T11">
                  <a:pos x="T6" y="T7"/>
                </a:cxn>
              </a:cxnLst>
              <a:rect l="T12" t="T13" r="T14" b="T15"/>
              <a:pathLst>
                <a:path w="17" h="58">
                  <a:moveTo>
                    <a:pt x="0" y="49"/>
                  </a:moveTo>
                  <a:lnTo>
                    <a:pt x="17" y="0"/>
                  </a:lnTo>
                  <a:lnTo>
                    <a:pt x="17" y="58"/>
                  </a:lnTo>
                  <a:lnTo>
                    <a:pt x="0" y="49"/>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5" name="Freeform 318">
              <a:extLst>
                <a:ext uri="{FF2B5EF4-FFF2-40B4-BE49-F238E27FC236}">
                  <a16:creationId xmlns:a16="http://schemas.microsoft.com/office/drawing/2014/main" id="{14BD0840-4989-4D65-A54C-E55F4F7A69FE}"/>
                </a:ext>
              </a:extLst>
            </p:cNvPr>
            <p:cNvSpPr>
              <a:spLocks noChangeAspect="1"/>
            </p:cNvSpPr>
            <p:nvPr/>
          </p:nvSpPr>
          <p:spPr bwMode="auto">
            <a:xfrm>
              <a:off x="2332034" y="4189457"/>
              <a:ext cx="246063" cy="390525"/>
            </a:xfrm>
            <a:custGeom>
              <a:avLst/>
              <a:gdLst>
                <a:gd name="T0" fmla="*/ 0 w 353"/>
                <a:gd name="T1" fmla="*/ 278054 h 484"/>
                <a:gd name="T2" fmla="*/ 21091 w 353"/>
                <a:gd name="T3" fmla="*/ 278054 h 484"/>
                <a:gd name="T4" fmla="*/ 63302 w 353"/>
                <a:gd name="T5" fmla="*/ 278054 h 484"/>
                <a:gd name="T6" fmla="*/ 84421 w 353"/>
                <a:gd name="T7" fmla="*/ 324377 h 484"/>
                <a:gd name="T8" fmla="*/ 126632 w 353"/>
                <a:gd name="T9" fmla="*/ 324377 h 484"/>
                <a:gd name="T10" fmla="*/ 126632 w 353"/>
                <a:gd name="T11" fmla="*/ 370701 h 484"/>
                <a:gd name="T12" fmla="*/ 126632 w 353"/>
                <a:gd name="T13" fmla="*/ 370701 h 484"/>
                <a:gd name="T14" fmla="*/ 126632 w 353"/>
                <a:gd name="T15" fmla="*/ 324377 h 484"/>
                <a:gd name="T16" fmla="*/ 126632 w 353"/>
                <a:gd name="T17" fmla="*/ 278054 h 484"/>
                <a:gd name="T18" fmla="*/ 147724 w 353"/>
                <a:gd name="T19" fmla="*/ 278054 h 484"/>
                <a:gd name="T20" fmla="*/ 126632 w 353"/>
                <a:gd name="T21" fmla="*/ 231675 h 484"/>
                <a:gd name="T22" fmla="*/ 189935 w 353"/>
                <a:gd name="T23" fmla="*/ 231675 h 484"/>
                <a:gd name="T24" fmla="*/ 189935 w 353"/>
                <a:gd name="T25" fmla="*/ 278054 h 484"/>
                <a:gd name="T26" fmla="*/ 168843 w 353"/>
                <a:gd name="T27" fmla="*/ 231675 h 484"/>
                <a:gd name="T28" fmla="*/ 168843 w 353"/>
                <a:gd name="T29" fmla="*/ 139027 h 484"/>
                <a:gd name="T30" fmla="*/ 147724 w 353"/>
                <a:gd name="T31" fmla="*/ 139027 h 484"/>
                <a:gd name="T32" fmla="*/ 126632 w 353"/>
                <a:gd name="T33" fmla="*/ 139027 h 484"/>
                <a:gd name="T34" fmla="*/ 105513 w 353"/>
                <a:gd name="T35" fmla="*/ 139027 h 484"/>
                <a:gd name="T36" fmla="*/ 84421 w 353"/>
                <a:gd name="T37" fmla="*/ 92703 h 484"/>
                <a:gd name="T38" fmla="*/ 105513 w 353"/>
                <a:gd name="T39" fmla="*/ 46324 h 484"/>
                <a:gd name="T40" fmla="*/ 105513 w 353"/>
                <a:gd name="T41" fmla="*/ 0 h 484"/>
                <a:gd name="T42" fmla="*/ 63302 w 353"/>
                <a:gd name="T43" fmla="*/ 46324 h 484"/>
                <a:gd name="T44" fmla="*/ 42211 w 353"/>
                <a:gd name="T45" fmla="*/ 139027 h 484"/>
                <a:gd name="T46" fmla="*/ 21091 w 353"/>
                <a:gd name="T47" fmla="*/ 92703 h 484"/>
                <a:gd name="T48" fmla="*/ 21091 w 353"/>
                <a:gd name="T49" fmla="*/ 139027 h 484"/>
                <a:gd name="T50" fmla="*/ 21091 w 353"/>
                <a:gd name="T51" fmla="*/ 185351 h 484"/>
                <a:gd name="T52" fmla="*/ 42211 w 353"/>
                <a:gd name="T53" fmla="*/ 185351 h 484"/>
                <a:gd name="T54" fmla="*/ 0 w 353"/>
                <a:gd name="T55" fmla="*/ 278054 h 4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3"/>
                <a:gd name="T85" fmla="*/ 0 h 484"/>
                <a:gd name="T86" fmla="*/ 353 w 353"/>
                <a:gd name="T87" fmla="*/ 484 h 4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3" h="484">
                  <a:moveTo>
                    <a:pt x="0" y="321"/>
                  </a:moveTo>
                  <a:lnTo>
                    <a:pt x="43" y="358"/>
                  </a:lnTo>
                  <a:lnTo>
                    <a:pt x="105" y="365"/>
                  </a:lnTo>
                  <a:lnTo>
                    <a:pt x="169" y="431"/>
                  </a:lnTo>
                  <a:lnTo>
                    <a:pt x="252" y="437"/>
                  </a:lnTo>
                  <a:lnTo>
                    <a:pt x="241" y="472"/>
                  </a:lnTo>
                  <a:lnTo>
                    <a:pt x="261" y="484"/>
                  </a:lnTo>
                  <a:lnTo>
                    <a:pt x="274" y="399"/>
                  </a:lnTo>
                  <a:lnTo>
                    <a:pt x="258" y="348"/>
                  </a:lnTo>
                  <a:lnTo>
                    <a:pt x="286" y="345"/>
                  </a:lnTo>
                  <a:lnTo>
                    <a:pt x="265" y="315"/>
                  </a:lnTo>
                  <a:lnTo>
                    <a:pt x="334" y="304"/>
                  </a:lnTo>
                  <a:lnTo>
                    <a:pt x="353" y="324"/>
                  </a:lnTo>
                  <a:lnTo>
                    <a:pt x="325" y="282"/>
                  </a:lnTo>
                  <a:lnTo>
                    <a:pt x="333" y="181"/>
                  </a:lnTo>
                  <a:lnTo>
                    <a:pt x="276" y="184"/>
                  </a:lnTo>
                  <a:lnTo>
                    <a:pt x="258" y="160"/>
                  </a:lnTo>
                  <a:lnTo>
                    <a:pt x="201" y="153"/>
                  </a:lnTo>
                  <a:lnTo>
                    <a:pt x="165" y="95"/>
                  </a:lnTo>
                  <a:lnTo>
                    <a:pt x="220" y="18"/>
                  </a:lnTo>
                  <a:lnTo>
                    <a:pt x="213" y="0"/>
                  </a:lnTo>
                  <a:lnTo>
                    <a:pt x="114" y="42"/>
                  </a:lnTo>
                  <a:lnTo>
                    <a:pt x="60" y="130"/>
                  </a:lnTo>
                  <a:lnTo>
                    <a:pt x="43" y="109"/>
                  </a:lnTo>
                  <a:lnTo>
                    <a:pt x="27" y="151"/>
                  </a:lnTo>
                  <a:lnTo>
                    <a:pt x="43" y="248"/>
                  </a:lnTo>
                  <a:lnTo>
                    <a:pt x="54" y="248"/>
                  </a:lnTo>
                  <a:lnTo>
                    <a:pt x="0" y="321"/>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6" name="Freeform 319">
              <a:extLst>
                <a:ext uri="{FF2B5EF4-FFF2-40B4-BE49-F238E27FC236}">
                  <a16:creationId xmlns:a16="http://schemas.microsoft.com/office/drawing/2014/main" id="{73626D5B-304A-41A9-9CAE-00983C3B0803}"/>
                </a:ext>
              </a:extLst>
            </p:cNvPr>
            <p:cNvSpPr>
              <a:spLocks noChangeAspect="1"/>
            </p:cNvSpPr>
            <p:nvPr/>
          </p:nvSpPr>
          <p:spPr bwMode="auto">
            <a:xfrm>
              <a:off x="2190746" y="4222794"/>
              <a:ext cx="63500" cy="63500"/>
            </a:xfrm>
            <a:custGeom>
              <a:avLst/>
              <a:gdLst>
                <a:gd name="T0" fmla="*/ 0 w 92"/>
                <a:gd name="T1" fmla="*/ 0 h 78"/>
                <a:gd name="T2" fmla="*/ 20473 w 92"/>
                <a:gd name="T3" fmla="*/ 48007 h 78"/>
                <a:gd name="T4" fmla="*/ 20473 w 92"/>
                <a:gd name="T5" fmla="*/ 48007 h 78"/>
                <a:gd name="T6" fmla="*/ 40947 w 92"/>
                <a:gd name="T7" fmla="*/ 48007 h 78"/>
                <a:gd name="T8" fmla="*/ 40947 w 92"/>
                <a:gd name="T9" fmla="*/ 48007 h 78"/>
                <a:gd name="T10" fmla="*/ 40947 w 92"/>
                <a:gd name="T11" fmla="*/ 48007 h 78"/>
                <a:gd name="T12" fmla="*/ 0 w 92"/>
                <a:gd name="T13" fmla="*/ 0 h 78"/>
                <a:gd name="T14" fmla="*/ 0 60000 65536"/>
                <a:gd name="T15" fmla="*/ 0 60000 65536"/>
                <a:gd name="T16" fmla="*/ 0 60000 65536"/>
                <a:gd name="T17" fmla="*/ 0 60000 65536"/>
                <a:gd name="T18" fmla="*/ 0 60000 65536"/>
                <a:gd name="T19" fmla="*/ 0 60000 65536"/>
                <a:gd name="T20" fmla="*/ 0 60000 65536"/>
                <a:gd name="T21" fmla="*/ 0 w 92"/>
                <a:gd name="T22" fmla="*/ 0 h 78"/>
                <a:gd name="T23" fmla="*/ 92 w 92"/>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78">
                  <a:moveTo>
                    <a:pt x="0" y="0"/>
                  </a:moveTo>
                  <a:lnTo>
                    <a:pt x="1" y="30"/>
                  </a:lnTo>
                  <a:lnTo>
                    <a:pt x="20" y="25"/>
                  </a:lnTo>
                  <a:lnTo>
                    <a:pt x="79" y="78"/>
                  </a:lnTo>
                  <a:lnTo>
                    <a:pt x="92" y="38"/>
                  </a:lnTo>
                  <a:lnTo>
                    <a:pt x="59" y="3"/>
                  </a:lnTo>
                  <a:lnTo>
                    <a:pt x="0" y="0"/>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7" name="Freeform 320">
              <a:extLst>
                <a:ext uri="{FF2B5EF4-FFF2-40B4-BE49-F238E27FC236}">
                  <a16:creationId xmlns:a16="http://schemas.microsoft.com/office/drawing/2014/main" id="{945AFE98-7766-4994-AF4F-258976C9DB82}"/>
                </a:ext>
              </a:extLst>
            </p:cNvPr>
            <p:cNvSpPr>
              <a:spLocks noChangeAspect="1"/>
            </p:cNvSpPr>
            <p:nvPr/>
          </p:nvSpPr>
          <p:spPr bwMode="auto">
            <a:xfrm>
              <a:off x="2205034" y="3929107"/>
              <a:ext cx="220663" cy="80962"/>
            </a:xfrm>
            <a:custGeom>
              <a:avLst/>
              <a:gdLst>
                <a:gd name="T0" fmla="*/ 0 w 316"/>
                <a:gd name="T1" fmla="*/ 49914 h 99"/>
                <a:gd name="T2" fmla="*/ 21272 w 316"/>
                <a:gd name="T3" fmla="*/ 49914 h 99"/>
                <a:gd name="T4" fmla="*/ 63788 w 316"/>
                <a:gd name="T5" fmla="*/ 0 h 99"/>
                <a:gd name="T6" fmla="*/ 170093 w 316"/>
                <a:gd name="T7" fmla="*/ 99768 h 99"/>
                <a:gd name="T8" fmla="*/ 106305 w 316"/>
                <a:gd name="T9" fmla="*/ 99768 h 99"/>
                <a:gd name="T10" fmla="*/ 127549 w 316"/>
                <a:gd name="T11" fmla="*/ 99768 h 99"/>
                <a:gd name="T12" fmla="*/ 106305 w 316"/>
                <a:gd name="T13" fmla="*/ 49914 h 99"/>
                <a:gd name="T14" fmla="*/ 42516 w 316"/>
                <a:gd name="T15" fmla="*/ 49914 h 99"/>
                <a:gd name="T16" fmla="*/ 42516 w 316"/>
                <a:gd name="T17" fmla="*/ 49914 h 99"/>
                <a:gd name="T18" fmla="*/ 0 w 316"/>
                <a:gd name="T19" fmla="*/ 49914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6"/>
                <a:gd name="T31" fmla="*/ 0 h 99"/>
                <a:gd name="T32" fmla="*/ 316 w 316"/>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6" h="99">
                  <a:moveTo>
                    <a:pt x="0" y="40"/>
                  </a:moveTo>
                  <a:lnTo>
                    <a:pt x="43" y="5"/>
                  </a:lnTo>
                  <a:lnTo>
                    <a:pt x="123" y="0"/>
                  </a:lnTo>
                  <a:lnTo>
                    <a:pt x="316" y="84"/>
                  </a:lnTo>
                  <a:lnTo>
                    <a:pt x="214" y="99"/>
                  </a:lnTo>
                  <a:lnTo>
                    <a:pt x="231" y="81"/>
                  </a:lnTo>
                  <a:lnTo>
                    <a:pt x="183" y="49"/>
                  </a:lnTo>
                  <a:lnTo>
                    <a:pt x="87" y="30"/>
                  </a:lnTo>
                  <a:lnTo>
                    <a:pt x="92" y="16"/>
                  </a:lnTo>
                  <a:lnTo>
                    <a:pt x="0" y="40"/>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8" name="Freeform 325">
              <a:extLst>
                <a:ext uri="{FF2B5EF4-FFF2-40B4-BE49-F238E27FC236}">
                  <a16:creationId xmlns:a16="http://schemas.microsoft.com/office/drawing/2014/main" id="{9390F595-F599-4F4B-83E6-FBBADD6E9059}"/>
                </a:ext>
              </a:extLst>
            </p:cNvPr>
            <p:cNvSpPr>
              <a:spLocks noChangeAspect="1"/>
            </p:cNvSpPr>
            <p:nvPr/>
          </p:nvSpPr>
          <p:spPr bwMode="auto">
            <a:xfrm>
              <a:off x="2474909" y="4010070"/>
              <a:ext cx="68262" cy="42862"/>
            </a:xfrm>
            <a:custGeom>
              <a:avLst/>
              <a:gdLst>
                <a:gd name="T0" fmla="*/ 0 w 99"/>
                <a:gd name="T1" fmla="*/ 0 h 56"/>
                <a:gd name="T2" fmla="*/ 0 w 99"/>
                <a:gd name="T3" fmla="*/ 0 h 56"/>
                <a:gd name="T4" fmla="*/ 61611 w 99"/>
                <a:gd name="T5" fmla="*/ 0 h 56"/>
                <a:gd name="T6" fmla="*/ 41065 w 99"/>
                <a:gd name="T7" fmla="*/ 0 h 56"/>
                <a:gd name="T8" fmla="*/ 0 w 99"/>
                <a:gd name="T9" fmla="*/ 0 h 56"/>
                <a:gd name="T10" fmla="*/ 0 60000 65536"/>
                <a:gd name="T11" fmla="*/ 0 60000 65536"/>
                <a:gd name="T12" fmla="*/ 0 60000 65536"/>
                <a:gd name="T13" fmla="*/ 0 60000 65536"/>
                <a:gd name="T14" fmla="*/ 0 60000 65536"/>
                <a:gd name="T15" fmla="*/ 0 w 99"/>
                <a:gd name="T16" fmla="*/ 0 h 56"/>
                <a:gd name="T17" fmla="*/ 99 w 99"/>
                <a:gd name="T18" fmla="*/ 56 h 56"/>
              </a:gdLst>
              <a:ahLst/>
              <a:cxnLst>
                <a:cxn ang="T10">
                  <a:pos x="T0" y="T1"/>
                </a:cxn>
                <a:cxn ang="T11">
                  <a:pos x="T2" y="T3"/>
                </a:cxn>
                <a:cxn ang="T12">
                  <a:pos x="T4" y="T5"/>
                </a:cxn>
                <a:cxn ang="T13">
                  <a:pos x="T6" y="T7"/>
                </a:cxn>
                <a:cxn ang="T14">
                  <a:pos x="T8" y="T9"/>
                </a:cxn>
              </a:cxnLst>
              <a:rect l="T15" t="T16" r="T17" b="T18"/>
              <a:pathLst>
                <a:path w="99" h="56">
                  <a:moveTo>
                    <a:pt x="0" y="0"/>
                  </a:moveTo>
                  <a:lnTo>
                    <a:pt x="0" y="56"/>
                  </a:lnTo>
                  <a:lnTo>
                    <a:pt x="99" y="39"/>
                  </a:lnTo>
                  <a:lnTo>
                    <a:pt x="55" y="6"/>
                  </a:lnTo>
                  <a:lnTo>
                    <a:pt x="0" y="0"/>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49" name="Freeform 326">
              <a:extLst>
                <a:ext uri="{FF2B5EF4-FFF2-40B4-BE49-F238E27FC236}">
                  <a16:creationId xmlns:a16="http://schemas.microsoft.com/office/drawing/2014/main" id="{7A45960E-7515-4E22-8F46-678641D41B60}"/>
                </a:ext>
              </a:extLst>
            </p:cNvPr>
            <p:cNvSpPr>
              <a:spLocks noChangeAspect="1"/>
            </p:cNvSpPr>
            <p:nvPr/>
          </p:nvSpPr>
          <p:spPr bwMode="auto">
            <a:xfrm>
              <a:off x="2290759" y="4449806"/>
              <a:ext cx="114299" cy="146050"/>
            </a:xfrm>
            <a:custGeom>
              <a:avLst/>
              <a:gdLst>
                <a:gd name="T0" fmla="*/ 0 w 164"/>
                <a:gd name="T1" fmla="*/ 43886 h 183"/>
                <a:gd name="T2" fmla="*/ 21225 w 164"/>
                <a:gd name="T3" fmla="*/ 43886 h 183"/>
                <a:gd name="T4" fmla="*/ 21225 w 164"/>
                <a:gd name="T5" fmla="*/ 43886 h 183"/>
                <a:gd name="T6" fmla="*/ 21225 w 164"/>
                <a:gd name="T7" fmla="*/ 87718 h 183"/>
                <a:gd name="T8" fmla="*/ 21225 w 164"/>
                <a:gd name="T9" fmla="*/ 87718 h 183"/>
                <a:gd name="T10" fmla="*/ 21225 w 164"/>
                <a:gd name="T11" fmla="*/ 87718 h 183"/>
                <a:gd name="T12" fmla="*/ 42422 w 164"/>
                <a:gd name="T13" fmla="*/ 87718 h 183"/>
                <a:gd name="T14" fmla="*/ 84871 w 164"/>
                <a:gd name="T15" fmla="*/ 43886 h 183"/>
                <a:gd name="T16" fmla="*/ 84871 w 164"/>
                <a:gd name="T17" fmla="*/ 0 h 183"/>
                <a:gd name="T18" fmla="*/ 63646 w 164"/>
                <a:gd name="T19" fmla="*/ 0 h 183"/>
                <a:gd name="T20" fmla="*/ 42422 w 164"/>
                <a:gd name="T21" fmla="*/ 0 h 183"/>
                <a:gd name="T22" fmla="*/ 21225 w 164"/>
                <a:gd name="T23" fmla="*/ 0 h 183"/>
                <a:gd name="T24" fmla="*/ 0 w 164"/>
                <a:gd name="T25" fmla="*/ 43886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183"/>
                <a:gd name="T41" fmla="*/ 164 w 164"/>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183">
                  <a:moveTo>
                    <a:pt x="0" y="71"/>
                  </a:moveTo>
                  <a:lnTo>
                    <a:pt x="1" y="108"/>
                  </a:lnTo>
                  <a:lnTo>
                    <a:pt x="31" y="116"/>
                  </a:lnTo>
                  <a:lnTo>
                    <a:pt x="16" y="144"/>
                  </a:lnTo>
                  <a:lnTo>
                    <a:pt x="11" y="176"/>
                  </a:lnTo>
                  <a:lnTo>
                    <a:pt x="49" y="183"/>
                  </a:lnTo>
                  <a:lnTo>
                    <a:pt x="82" y="133"/>
                  </a:lnTo>
                  <a:lnTo>
                    <a:pt x="150" y="93"/>
                  </a:lnTo>
                  <a:lnTo>
                    <a:pt x="164" y="44"/>
                  </a:lnTo>
                  <a:lnTo>
                    <a:pt x="102" y="37"/>
                  </a:lnTo>
                  <a:lnTo>
                    <a:pt x="59" y="0"/>
                  </a:lnTo>
                  <a:lnTo>
                    <a:pt x="21" y="19"/>
                  </a:lnTo>
                  <a:lnTo>
                    <a:pt x="0" y="71"/>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0" name="Freeform 327">
              <a:extLst>
                <a:ext uri="{FF2B5EF4-FFF2-40B4-BE49-F238E27FC236}">
                  <a16:creationId xmlns:a16="http://schemas.microsoft.com/office/drawing/2014/main" id="{F1500724-6413-427A-A150-E914612BECE7}"/>
                </a:ext>
              </a:extLst>
            </p:cNvPr>
            <p:cNvSpPr>
              <a:spLocks noChangeAspect="1"/>
            </p:cNvSpPr>
            <p:nvPr/>
          </p:nvSpPr>
          <p:spPr bwMode="auto">
            <a:xfrm>
              <a:off x="2103434" y="4138657"/>
              <a:ext cx="44450" cy="25400"/>
            </a:xfrm>
            <a:custGeom>
              <a:avLst/>
              <a:gdLst>
                <a:gd name="T0" fmla="*/ 0 w 66"/>
                <a:gd name="T1" fmla="*/ 68852 h 29"/>
                <a:gd name="T2" fmla="*/ 17654 w 66"/>
                <a:gd name="T3" fmla="*/ 0 h 29"/>
                <a:gd name="T4" fmla="*/ 35333 w 66"/>
                <a:gd name="T5" fmla="*/ 68852 h 29"/>
                <a:gd name="T6" fmla="*/ 0 w 66"/>
                <a:gd name="T7" fmla="*/ 68852 h 29"/>
                <a:gd name="T8" fmla="*/ 0 60000 65536"/>
                <a:gd name="T9" fmla="*/ 0 60000 65536"/>
                <a:gd name="T10" fmla="*/ 0 60000 65536"/>
                <a:gd name="T11" fmla="*/ 0 60000 65536"/>
                <a:gd name="T12" fmla="*/ 0 w 66"/>
                <a:gd name="T13" fmla="*/ 0 h 29"/>
                <a:gd name="T14" fmla="*/ 66 w 66"/>
                <a:gd name="T15" fmla="*/ 29 h 29"/>
              </a:gdLst>
              <a:ahLst/>
              <a:cxnLst>
                <a:cxn ang="T8">
                  <a:pos x="T0" y="T1"/>
                </a:cxn>
                <a:cxn ang="T9">
                  <a:pos x="T2" y="T3"/>
                </a:cxn>
                <a:cxn ang="T10">
                  <a:pos x="T4" y="T5"/>
                </a:cxn>
                <a:cxn ang="T11">
                  <a:pos x="T6" y="T7"/>
                </a:cxn>
              </a:cxnLst>
              <a:rect l="T12" t="T13" r="T14" b="T15"/>
              <a:pathLst>
                <a:path w="66" h="29">
                  <a:moveTo>
                    <a:pt x="0" y="24"/>
                  </a:moveTo>
                  <a:lnTo>
                    <a:pt x="19" y="0"/>
                  </a:lnTo>
                  <a:lnTo>
                    <a:pt x="66" y="29"/>
                  </a:lnTo>
                  <a:lnTo>
                    <a:pt x="0" y="24"/>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1" name="Freeform 328">
              <a:extLst>
                <a:ext uri="{FF2B5EF4-FFF2-40B4-BE49-F238E27FC236}">
                  <a16:creationId xmlns:a16="http://schemas.microsoft.com/office/drawing/2014/main" id="{7D3EAF52-1B0F-4ECE-88F6-6739CE5A77B4}"/>
                </a:ext>
              </a:extLst>
            </p:cNvPr>
            <p:cNvSpPr>
              <a:spLocks noChangeAspect="1"/>
            </p:cNvSpPr>
            <p:nvPr/>
          </p:nvSpPr>
          <p:spPr bwMode="auto">
            <a:xfrm>
              <a:off x="2698745" y="5807116"/>
              <a:ext cx="31749" cy="20637"/>
            </a:xfrm>
            <a:custGeom>
              <a:avLst/>
              <a:gdLst>
                <a:gd name="T0" fmla="*/ 0 w 45"/>
                <a:gd name="T1" fmla="*/ 59755 h 24"/>
                <a:gd name="T2" fmla="*/ 23365 w 45"/>
                <a:gd name="T3" fmla="*/ 59755 h 24"/>
                <a:gd name="T4" fmla="*/ 23365 w 45"/>
                <a:gd name="T5" fmla="*/ 0 h 24"/>
                <a:gd name="T6" fmla="*/ 23365 w 45"/>
                <a:gd name="T7" fmla="*/ 59755 h 24"/>
                <a:gd name="T8" fmla="*/ 0 w 45"/>
                <a:gd name="T9" fmla="*/ 59755 h 24"/>
                <a:gd name="T10" fmla="*/ 0 60000 65536"/>
                <a:gd name="T11" fmla="*/ 0 60000 65536"/>
                <a:gd name="T12" fmla="*/ 0 60000 65536"/>
                <a:gd name="T13" fmla="*/ 0 60000 65536"/>
                <a:gd name="T14" fmla="*/ 0 60000 65536"/>
                <a:gd name="T15" fmla="*/ 0 w 45"/>
                <a:gd name="T16" fmla="*/ 0 h 24"/>
                <a:gd name="T17" fmla="*/ 45 w 45"/>
                <a:gd name="T18" fmla="*/ 24 h 24"/>
              </a:gdLst>
              <a:ahLst/>
              <a:cxnLst>
                <a:cxn ang="T10">
                  <a:pos x="T0" y="T1"/>
                </a:cxn>
                <a:cxn ang="T11">
                  <a:pos x="T2" y="T3"/>
                </a:cxn>
                <a:cxn ang="T12">
                  <a:pos x="T4" y="T5"/>
                </a:cxn>
                <a:cxn ang="T13">
                  <a:pos x="T6" y="T7"/>
                </a:cxn>
                <a:cxn ang="T14">
                  <a:pos x="T8" y="T9"/>
                </a:cxn>
              </a:cxnLst>
              <a:rect l="T15" t="T16" r="T17" b="T18"/>
              <a:pathLst>
                <a:path w="45" h="24">
                  <a:moveTo>
                    <a:pt x="0" y="24"/>
                  </a:moveTo>
                  <a:lnTo>
                    <a:pt x="27" y="11"/>
                  </a:lnTo>
                  <a:lnTo>
                    <a:pt x="13" y="0"/>
                  </a:lnTo>
                  <a:lnTo>
                    <a:pt x="45" y="1"/>
                  </a:lnTo>
                  <a:lnTo>
                    <a:pt x="0" y="24"/>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2" name="Freeform 329">
              <a:extLst>
                <a:ext uri="{FF2B5EF4-FFF2-40B4-BE49-F238E27FC236}">
                  <a16:creationId xmlns:a16="http://schemas.microsoft.com/office/drawing/2014/main" id="{9C0BA979-56A1-4092-8AE4-B75692C5C0E8}"/>
                </a:ext>
              </a:extLst>
            </p:cNvPr>
            <p:cNvSpPr>
              <a:spLocks noChangeAspect="1"/>
            </p:cNvSpPr>
            <p:nvPr/>
          </p:nvSpPr>
          <p:spPr bwMode="auto">
            <a:xfrm>
              <a:off x="2724145" y="5805528"/>
              <a:ext cx="38100" cy="25400"/>
            </a:xfrm>
            <a:custGeom>
              <a:avLst/>
              <a:gdLst>
                <a:gd name="T0" fmla="*/ 0 w 54"/>
                <a:gd name="T1" fmla="*/ 52494 h 31"/>
                <a:gd name="T2" fmla="*/ 21827 w 54"/>
                <a:gd name="T3" fmla="*/ 0 h 31"/>
                <a:gd name="T4" fmla="*/ 43654 w 54"/>
                <a:gd name="T5" fmla="*/ 52494 h 31"/>
                <a:gd name="T6" fmla="*/ 0 w 54"/>
                <a:gd name="T7" fmla="*/ 52494 h 31"/>
                <a:gd name="T8" fmla="*/ 0 60000 65536"/>
                <a:gd name="T9" fmla="*/ 0 60000 65536"/>
                <a:gd name="T10" fmla="*/ 0 60000 65536"/>
                <a:gd name="T11" fmla="*/ 0 60000 65536"/>
                <a:gd name="T12" fmla="*/ 0 w 54"/>
                <a:gd name="T13" fmla="*/ 0 h 31"/>
                <a:gd name="T14" fmla="*/ 54 w 54"/>
                <a:gd name="T15" fmla="*/ 31 h 31"/>
              </a:gdLst>
              <a:ahLst/>
              <a:cxnLst>
                <a:cxn ang="T8">
                  <a:pos x="T0" y="T1"/>
                </a:cxn>
                <a:cxn ang="T9">
                  <a:pos x="T2" y="T3"/>
                </a:cxn>
                <a:cxn ang="T10">
                  <a:pos x="T4" y="T5"/>
                </a:cxn>
                <a:cxn ang="T11">
                  <a:pos x="T6" y="T7"/>
                </a:cxn>
              </a:cxnLst>
              <a:rect l="T12" t="T13" r="T14" b="T15"/>
              <a:pathLst>
                <a:path w="54" h="31">
                  <a:moveTo>
                    <a:pt x="0" y="31"/>
                  </a:moveTo>
                  <a:lnTo>
                    <a:pt x="24" y="0"/>
                  </a:lnTo>
                  <a:lnTo>
                    <a:pt x="54" y="10"/>
                  </a:lnTo>
                  <a:lnTo>
                    <a:pt x="0" y="31"/>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3" name="Freeform 333">
              <a:extLst>
                <a:ext uri="{FF2B5EF4-FFF2-40B4-BE49-F238E27FC236}">
                  <a16:creationId xmlns:a16="http://schemas.microsoft.com/office/drawing/2014/main" id="{2D0DCA4B-F208-4954-BF53-A6B44CF55741}"/>
                </a:ext>
              </a:extLst>
            </p:cNvPr>
            <p:cNvSpPr>
              <a:spLocks noChangeAspect="1"/>
            </p:cNvSpPr>
            <p:nvPr/>
          </p:nvSpPr>
          <p:spPr bwMode="auto">
            <a:xfrm>
              <a:off x="2832095" y="4352970"/>
              <a:ext cx="58738" cy="80962"/>
            </a:xfrm>
            <a:custGeom>
              <a:avLst/>
              <a:gdLst>
                <a:gd name="T0" fmla="*/ 0 w 85"/>
                <a:gd name="T1" fmla="*/ 93976 h 100"/>
                <a:gd name="T2" fmla="*/ 20402 w 85"/>
                <a:gd name="T3" fmla="*/ 0 h 100"/>
                <a:gd name="T4" fmla="*/ 40777 w 85"/>
                <a:gd name="T5" fmla="*/ 46960 h 100"/>
                <a:gd name="T6" fmla="*/ 20402 w 85"/>
                <a:gd name="T7" fmla="*/ 93976 h 100"/>
                <a:gd name="T8" fmla="*/ 0 w 85"/>
                <a:gd name="T9" fmla="*/ 93976 h 100"/>
                <a:gd name="T10" fmla="*/ 0 60000 65536"/>
                <a:gd name="T11" fmla="*/ 0 60000 65536"/>
                <a:gd name="T12" fmla="*/ 0 60000 65536"/>
                <a:gd name="T13" fmla="*/ 0 60000 65536"/>
                <a:gd name="T14" fmla="*/ 0 60000 65536"/>
                <a:gd name="T15" fmla="*/ 0 w 85"/>
                <a:gd name="T16" fmla="*/ 0 h 100"/>
                <a:gd name="T17" fmla="*/ 85 w 85"/>
                <a:gd name="T18" fmla="*/ 100 h 100"/>
              </a:gdLst>
              <a:ahLst/>
              <a:cxnLst>
                <a:cxn ang="T10">
                  <a:pos x="T0" y="T1"/>
                </a:cxn>
                <a:cxn ang="T11">
                  <a:pos x="T2" y="T3"/>
                </a:cxn>
                <a:cxn ang="T12">
                  <a:pos x="T4" y="T5"/>
                </a:cxn>
                <a:cxn ang="T13">
                  <a:pos x="T6" y="T7"/>
                </a:cxn>
                <a:cxn ang="T14">
                  <a:pos x="T8" y="T9"/>
                </a:cxn>
              </a:cxnLst>
              <a:rect l="T15" t="T16" r="T17" b="T18"/>
              <a:pathLst>
                <a:path w="85" h="100">
                  <a:moveTo>
                    <a:pt x="0" y="96"/>
                  </a:moveTo>
                  <a:lnTo>
                    <a:pt x="11" y="0"/>
                  </a:lnTo>
                  <a:lnTo>
                    <a:pt x="85" y="44"/>
                  </a:lnTo>
                  <a:lnTo>
                    <a:pt x="41" y="100"/>
                  </a:lnTo>
                  <a:lnTo>
                    <a:pt x="0" y="96"/>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4" name="Freeform 338">
              <a:extLst>
                <a:ext uri="{FF2B5EF4-FFF2-40B4-BE49-F238E27FC236}">
                  <a16:creationId xmlns:a16="http://schemas.microsoft.com/office/drawing/2014/main" id="{B0E15B7B-4446-420A-9448-034AF6A51D04}"/>
                </a:ext>
              </a:extLst>
            </p:cNvPr>
            <p:cNvSpPr>
              <a:spLocks noChangeAspect="1"/>
            </p:cNvSpPr>
            <p:nvPr/>
          </p:nvSpPr>
          <p:spPr bwMode="auto">
            <a:xfrm>
              <a:off x="2055809" y="4057695"/>
              <a:ext cx="80963" cy="100012"/>
            </a:xfrm>
            <a:custGeom>
              <a:avLst/>
              <a:gdLst>
                <a:gd name="T0" fmla="*/ 0 w 115"/>
                <a:gd name="T1" fmla="*/ 39472 h 128"/>
                <a:gd name="T2" fmla="*/ 22515 w 115"/>
                <a:gd name="T3" fmla="*/ 0 h 128"/>
                <a:gd name="T4" fmla="*/ 45031 w 115"/>
                <a:gd name="T5" fmla="*/ 0 h 128"/>
                <a:gd name="T6" fmla="*/ 22515 w 115"/>
                <a:gd name="T7" fmla="*/ 0 h 128"/>
                <a:gd name="T8" fmla="*/ 45031 w 115"/>
                <a:gd name="T9" fmla="*/ 0 h 128"/>
                <a:gd name="T10" fmla="*/ 67546 w 115"/>
                <a:gd name="T11" fmla="*/ 0 h 128"/>
                <a:gd name="T12" fmla="*/ 67546 w 115"/>
                <a:gd name="T13" fmla="*/ 39472 h 128"/>
                <a:gd name="T14" fmla="*/ 45031 w 115"/>
                <a:gd name="T15" fmla="*/ 39472 h 128"/>
                <a:gd name="T16" fmla="*/ 45031 w 115"/>
                <a:gd name="T17" fmla="*/ 39472 h 128"/>
                <a:gd name="T18" fmla="*/ 0 w 115"/>
                <a:gd name="T19" fmla="*/ 39472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28"/>
                <a:gd name="T32" fmla="*/ 115 w 115"/>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28">
                  <a:moveTo>
                    <a:pt x="0" y="102"/>
                  </a:moveTo>
                  <a:lnTo>
                    <a:pt x="25" y="56"/>
                  </a:lnTo>
                  <a:lnTo>
                    <a:pt x="54" y="54"/>
                  </a:lnTo>
                  <a:lnTo>
                    <a:pt x="23" y="16"/>
                  </a:lnTo>
                  <a:lnTo>
                    <a:pt x="90" y="0"/>
                  </a:lnTo>
                  <a:lnTo>
                    <a:pt x="101" y="61"/>
                  </a:lnTo>
                  <a:lnTo>
                    <a:pt x="115" y="66"/>
                  </a:lnTo>
                  <a:lnTo>
                    <a:pt x="85" y="104"/>
                  </a:lnTo>
                  <a:lnTo>
                    <a:pt x="66" y="128"/>
                  </a:lnTo>
                  <a:lnTo>
                    <a:pt x="0" y="102"/>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5" name="Freeform 339">
              <a:extLst>
                <a:ext uri="{FF2B5EF4-FFF2-40B4-BE49-F238E27FC236}">
                  <a16:creationId xmlns:a16="http://schemas.microsoft.com/office/drawing/2014/main" id="{DA4B9607-7E58-4719-BF21-6D6E2068D3FA}"/>
                </a:ext>
              </a:extLst>
            </p:cNvPr>
            <p:cNvSpPr>
              <a:spLocks noChangeAspect="1"/>
            </p:cNvSpPr>
            <p:nvPr/>
          </p:nvSpPr>
          <p:spPr bwMode="auto">
            <a:xfrm>
              <a:off x="2692395" y="4286294"/>
              <a:ext cx="96838" cy="160336"/>
            </a:xfrm>
            <a:custGeom>
              <a:avLst/>
              <a:gdLst>
                <a:gd name="T0" fmla="*/ 0 w 139"/>
                <a:gd name="T1" fmla="*/ 93082 h 199"/>
                <a:gd name="T2" fmla="*/ 20930 w 139"/>
                <a:gd name="T3" fmla="*/ 93082 h 199"/>
                <a:gd name="T4" fmla="*/ 20930 w 139"/>
                <a:gd name="T5" fmla="*/ 93082 h 199"/>
                <a:gd name="T6" fmla="*/ 20930 w 139"/>
                <a:gd name="T7" fmla="*/ 139595 h 199"/>
                <a:gd name="T8" fmla="*/ 41888 w 139"/>
                <a:gd name="T9" fmla="*/ 186164 h 199"/>
                <a:gd name="T10" fmla="*/ 62819 w 139"/>
                <a:gd name="T11" fmla="*/ 139595 h 199"/>
                <a:gd name="T12" fmla="*/ 41888 w 139"/>
                <a:gd name="T13" fmla="*/ 93082 h 199"/>
                <a:gd name="T14" fmla="*/ 62819 w 139"/>
                <a:gd name="T15" fmla="*/ 93082 h 199"/>
                <a:gd name="T16" fmla="*/ 20930 w 139"/>
                <a:gd name="T17" fmla="*/ 0 h 199"/>
                <a:gd name="T18" fmla="*/ 20930 w 139"/>
                <a:gd name="T19" fmla="*/ 46513 h 199"/>
                <a:gd name="T20" fmla="*/ 20930 w 139"/>
                <a:gd name="T21" fmla="*/ 46513 h 199"/>
                <a:gd name="T22" fmla="*/ 0 w 139"/>
                <a:gd name="T23" fmla="*/ 93082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99"/>
                <a:gd name="T38" fmla="*/ 139 w 139"/>
                <a:gd name="T39" fmla="*/ 199 h 1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99">
                  <a:moveTo>
                    <a:pt x="0" y="65"/>
                  </a:moveTo>
                  <a:lnTo>
                    <a:pt x="20" y="93"/>
                  </a:lnTo>
                  <a:lnTo>
                    <a:pt x="45" y="114"/>
                  </a:lnTo>
                  <a:lnTo>
                    <a:pt x="41" y="170"/>
                  </a:lnTo>
                  <a:lnTo>
                    <a:pt x="55" y="199"/>
                  </a:lnTo>
                  <a:lnTo>
                    <a:pt x="139" y="188"/>
                  </a:lnTo>
                  <a:lnTo>
                    <a:pt x="92" y="126"/>
                  </a:lnTo>
                  <a:lnTo>
                    <a:pt x="125" y="73"/>
                  </a:lnTo>
                  <a:lnTo>
                    <a:pt x="43" y="0"/>
                  </a:lnTo>
                  <a:lnTo>
                    <a:pt x="14" y="21"/>
                  </a:lnTo>
                  <a:lnTo>
                    <a:pt x="24" y="39"/>
                  </a:lnTo>
                  <a:lnTo>
                    <a:pt x="0" y="65"/>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6" name="Freeform 340">
              <a:extLst>
                <a:ext uri="{FF2B5EF4-FFF2-40B4-BE49-F238E27FC236}">
                  <a16:creationId xmlns:a16="http://schemas.microsoft.com/office/drawing/2014/main" id="{319B486F-FBB8-49BA-BDDC-E7733CEBCB52}"/>
                </a:ext>
              </a:extLst>
            </p:cNvPr>
            <p:cNvSpPr>
              <a:spLocks noChangeAspect="1"/>
            </p:cNvSpPr>
            <p:nvPr/>
          </p:nvSpPr>
          <p:spPr bwMode="auto">
            <a:xfrm>
              <a:off x="2422521" y="4010070"/>
              <a:ext cx="52388" cy="42862"/>
            </a:xfrm>
            <a:custGeom>
              <a:avLst/>
              <a:gdLst>
                <a:gd name="T0" fmla="*/ 0 w 77"/>
                <a:gd name="T1" fmla="*/ 0 h 56"/>
                <a:gd name="T2" fmla="*/ 37098 w 77"/>
                <a:gd name="T3" fmla="*/ 0 h 56"/>
                <a:gd name="T4" fmla="*/ 18562 w 77"/>
                <a:gd name="T5" fmla="*/ 0 h 56"/>
                <a:gd name="T6" fmla="*/ 37098 w 77"/>
                <a:gd name="T7" fmla="*/ 0 h 56"/>
                <a:gd name="T8" fmla="*/ 37098 w 77"/>
                <a:gd name="T9" fmla="*/ 0 h 56"/>
                <a:gd name="T10" fmla="*/ 0 w 77"/>
                <a:gd name="T11" fmla="*/ 0 h 56"/>
                <a:gd name="T12" fmla="*/ 0 60000 65536"/>
                <a:gd name="T13" fmla="*/ 0 60000 65536"/>
                <a:gd name="T14" fmla="*/ 0 60000 65536"/>
                <a:gd name="T15" fmla="*/ 0 60000 65536"/>
                <a:gd name="T16" fmla="*/ 0 60000 65536"/>
                <a:gd name="T17" fmla="*/ 0 60000 65536"/>
                <a:gd name="T18" fmla="*/ 0 w 77"/>
                <a:gd name="T19" fmla="*/ 0 h 56"/>
                <a:gd name="T20" fmla="*/ 77 w 7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77" h="56">
                  <a:moveTo>
                    <a:pt x="0" y="42"/>
                  </a:moveTo>
                  <a:lnTo>
                    <a:pt x="58" y="40"/>
                  </a:lnTo>
                  <a:lnTo>
                    <a:pt x="31" y="5"/>
                  </a:lnTo>
                  <a:lnTo>
                    <a:pt x="77" y="0"/>
                  </a:lnTo>
                  <a:lnTo>
                    <a:pt x="77" y="56"/>
                  </a:lnTo>
                  <a:lnTo>
                    <a:pt x="0" y="42"/>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7" name="Freeform 341">
              <a:extLst>
                <a:ext uri="{FF2B5EF4-FFF2-40B4-BE49-F238E27FC236}">
                  <a16:creationId xmlns:a16="http://schemas.microsoft.com/office/drawing/2014/main" id="{3F0E93DB-4531-4BC0-97CA-DACECEC1BC36}"/>
                </a:ext>
              </a:extLst>
            </p:cNvPr>
            <p:cNvSpPr>
              <a:spLocks noChangeAspect="1"/>
            </p:cNvSpPr>
            <p:nvPr/>
          </p:nvSpPr>
          <p:spPr bwMode="auto">
            <a:xfrm>
              <a:off x="2116135" y="4103732"/>
              <a:ext cx="123824" cy="71437"/>
            </a:xfrm>
            <a:custGeom>
              <a:avLst/>
              <a:gdLst>
                <a:gd name="T0" fmla="*/ 0 w 179"/>
                <a:gd name="T1" fmla="*/ 47464 h 88"/>
                <a:gd name="T2" fmla="*/ 20115 w 179"/>
                <a:gd name="T3" fmla="*/ 47464 h 88"/>
                <a:gd name="T4" fmla="*/ 60346 w 179"/>
                <a:gd name="T5" fmla="*/ 0 h 88"/>
                <a:gd name="T6" fmla="*/ 80435 w 179"/>
                <a:gd name="T7" fmla="*/ 47464 h 88"/>
                <a:gd name="T8" fmla="*/ 60346 w 179"/>
                <a:gd name="T9" fmla="*/ 47464 h 88"/>
                <a:gd name="T10" fmla="*/ 40231 w 179"/>
                <a:gd name="T11" fmla="*/ 47464 h 88"/>
                <a:gd name="T12" fmla="*/ 20115 w 179"/>
                <a:gd name="T13" fmla="*/ 47464 h 88"/>
                <a:gd name="T14" fmla="*/ 0 w 179"/>
                <a:gd name="T15" fmla="*/ 47464 h 88"/>
                <a:gd name="T16" fmla="*/ 0 60000 65536"/>
                <a:gd name="T17" fmla="*/ 0 60000 65536"/>
                <a:gd name="T18" fmla="*/ 0 60000 65536"/>
                <a:gd name="T19" fmla="*/ 0 60000 65536"/>
                <a:gd name="T20" fmla="*/ 0 60000 65536"/>
                <a:gd name="T21" fmla="*/ 0 60000 65536"/>
                <a:gd name="T22" fmla="*/ 0 60000 65536"/>
                <a:gd name="T23" fmla="*/ 0 60000 65536"/>
                <a:gd name="T24" fmla="*/ 0 w 179"/>
                <a:gd name="T25" fmla="*/ 0 h 88"/>
                <a:gd name="T26" fmla="*/ 179 w 17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 h="88">
                  <a:moveTo>
                    <a:pt x="0" y="43"/>
                  </a:moveTo>
                  <a:lnTo>
                    <a:pt x="30" y="5"/>
                  </a:lnTo>
                  <a:lnTo>
                    <a:pt x="126" y="0"/>
                  </a:lnTo>
                  <a:lnTo>
                    <a:pt x="179" y="27"/>
                  </a:lnTo>
                  <a:lnTo>
                    <a:pt x="136" y="31"/>
                  </a:lnTo>
                  <a:lnTo>
                    <a:pt x="61" y="88"/>
                  </a:lnTo>
                  <a:lnTo>
                    <a:pt x="47" y="72"/>
                  </a:lnTo>
                  <a:lnTo>
                    <a:pt x="0" y="43"/>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8" name="Freeform 370">
              <a:extLst>
                <a:ext uri="{FF2B5EF4-FFF2-40B4-BE49-F238E27FC236}">
                  <a16:creationId xmlns:a16="http://schemas.microsoft.com/office/drawing/2014/main" id="{532E8D19-11BA-4CD0-B642-6D1E95BF9DB1}"/>
                </a:ext>
              </a:extLst>
            </p:cNvPr>
            <p:cNvSpPr>
              <a:spLocks noChangeAspect="1"/>
            </p:cNvSpPr>
            <p:nvPr/>
          </p:nvSpPr>
          <p:spPr bwMode="auto">
            <a:xfrm>
              <a:off x="1550984" y="3686221"/>
              <a:ext cx="615949" cy="452436"/>
            </a:xfrm>
            <a:custGeom>
              <a:avLst/>
              <a:gdLst>
                <a:gd name="T0" fmla="*/ 0 w 885"/>
                <a:gd name="T1" fmla="*/ 46566 h 560"/>
                <a:gd name="T2" fmla="*/ 20996 w 885"/>
                <a:gd name="T3" fmla="*/ 46566 h 560"/>
                <a:gd name="T4" fmla="*/ 41965 w 885"/>
                <a:gd name="T5" fmla="*/ 93188 h 560"/>
                <a:gd name="T6" fmla="*/ 41965 w 885"/>
                <a:gd name="T7" fmla="*/ 93188 h 560"/>
                <a:gd name="T8" fmla="*/ 41965 w 885"/>
                <a:gd name="T9" fmla="*/ 93188 h 560"/>
                <a:gd name="T10" fmla="*/ 62961 w 885"/>
                <a:gd name="T11" fmla="*/ 93188 h 560"/>
                <a:gd name="T12" fmla="*/ 83957 w 885"/>
                <a:gd name="T13" fmla="*/ 139755 h 560"/>
                <a:gd name="T14" fmla="*/ 62961 w 885"/>
                <a:gd name="T15" fmla="*/ 139755 h 560"/>
                <a:gd name="T16" fmla="*/ 104953 w 885"/>
                <a:gd name="T17" fmla="*/ 186321 h 560"/>
                <a:gd name="T18" fmla="*/ 104953 w 885"/>
                <a:gd name="T19" fmla="*/ 186321 h 560"/>
                <a:gd name="T20" fmla="*/ 41965 w 885"/>
                <a:gd name="T21" fmla="*/ 46566 h 560"/>
                <a:gd name="T22" fmla="*/ 41965 w 885"/>
                <a:gd name="T23" fmla="*/ 46566 h 560"/>
                <a:gd name="T24" fmla="*/ 41965 w 885"/>
                <a:gd name="T25" fmla="*/ 46566 h 560"/>
                <a:gd name="T26" fmla="*/ 83957 w 885"/>
                <a:gd name="T27" fmla="*/ 93188 h 560"/>
                <a:gd name="T28" fmla="*/ 125921 w 885"/>
                <a:gd name="T29" fmla="*/ 139755 h 560"/>
                <a:gd name="T30" fmla="*/ 104953 w 885"/>
                <a:gd name="T31" fmla="*/ 139755 h 560"/>
                <a:gd name="T32" fmla="*/ 188910 w 885"/>
                <a:gd name="T33" fmla="*/ 232887 h 560"/>
                <a:gd name="T34" fmla="*/ 188910 w 885"/>
                <a:gd name="T35" fmla="*/ 232887 h 560"/>
                <a:gd name="T36" fmla="*/ 188910 w 885"/>
                <a:gd name="T37" fmla="*/ 279510 h 560"/>
                <a:gd name="T38" fmla="*/ 188910 w 885"/>
                <a:gd name="T39" fmla="*/ 279510 h 560"/>
                <a:gd name="T40" fmla="*/ 314831 w 885"/>
                <a:gd name="T41" fmla="*/ 419264 h 560"/>
                <a:gd name="T42" fmla="*/ 356796 w 885"/>
                <a:gd name="T43" fmla="*/ 372642 h 560"/>
                <a:gd name="T44" fmla="*/ 377791 w 885"/>
                <a:gd name="T45" fmla="*/ 419264 h 560"/>
                <a:gd name="T46" fmla="*/ 398787 w 885"/>
                <a:gd name="T47" fmla="*/ 419264 h 560"/>
                <a:gd name="T48" fmla="*/ 398787 w 885"/>
                <a:gd name="T49" fmla="*/ 372642 h 560"/>
                <a:gd name="T50" fmla="*/ 398787 w 885"/>
                <a:gd name="T51" fmla="*/ 326076 h 560"/>
                <a:gd name="T52" fmla="*/ 440752 w 885"/>
                <a:gd name="T53" fmla="*/ 326076 h 560"/>
                <a:gd name="T54" fmla="*/ 440752 w 885"/>
                <a:gd name="T55" fmla="*/ 279510 h 560"/>
                <a:gd name="T56" fmla="*/ 461748 w 885"/>
                <a:gd name="T57" fmla="*/ 279510 h 560"/>
                <a:gd name="T58" fmla="*/ 461748 w 885"/>
                <a:gd name="T59" fmla="*/ 326076 h 560"/>
                <a:gd name="T60" fmla="*/ 461748 w 885"/>
                <a:gd name="T61" fmla="*/ 232887 h 560"/>
                <a:gd name="T62" fmla="*/ 461748 w 885"/>
                <a:gd name="T63" fmla="*/ 232887 h 560"/>
                <a:gd name="T64" fmla="*/ 398787 w 885"/>
                <a:gd name="T65" fmla="*/ 232887 h 560"/>
                <a:gd name="T66" fmla="*/ 398787 w 885"/>
                <a:gd name="T67" fmla="*/ 279510 h 560"/>
                <a:gd name="T68" fmla="*/ 356796 w 885"/>
                <a:gd name="T69" fmla="*/ 326076 h 560"/>
                <a:gd name="T70" fmla="*/ 335827 w 885"/>
                <a:gd name="T71" fmla="*/ 279510 h 560"/>
                <a:gd name="T72" fmla="*/ 314831 w 885"/>
                <a:gd name="T73" fmla="*/ 232887 h 560"/>
                <a:gd name="T74" fmla="*/ 314831 w 885"/>
                <a:gd name="T75" fmla="*/ 139755 h 560"/>
                <a:gd name="T76" fmla="*/ 314831 w 885"/>
                <a:gd name="T77" fmla="*/ 139755 h 560"/>
                <a:gd name="T78" fmla="*/ 272839 w 885"/>
                <a:gd name="T79" fmla="*/ 139755 h 560"/>
                <a:gd name="T80" fmla="*/ 230874 w 885"/>
                <a:gd name="T81" fmla="*/ 46566 h 560"/>
                <a:gd name="T82" fmla="*/ 209878 w 885"/>
                <a:gd name="T83" fmla="*/ 46566 h 560"/>
                <a:gd name="T84" fmla="*/ 167914 w 885"/>
                <a:gd name="T85" fmla="*/ 46566 h 560"/>
                <a:gd name="T86" fmla="*/ 104953 w 885"/>
                <a:gd name="T87" fmla="*/ 46566 h 560"/>
                <a:gd name="T88" fmla="*/ 41965 w 885"/>
                <a:gd name="T89" fmla="*/ 0 h 560"/>
                <a:gd name="T90" fmla="*/ 0 w 885"/>
                <a:gd name="T91" fmla="*/ 46566 h 5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5"/>
                <a:gd name="T139" fmla="*/ 0 h 560"/>
                <a:gd name="T140" fmla="*/ 885 w 885"/>
                <a:gd name="T141" fmla="*/ 560 h 5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5" h="560">
                  <a:moveTo>
                    <a:pt x="0" y="7"/>
                  </a:moveTo>
                  <a:lnTo>
                    <a:pt x="43" y="95"/>
                  </a:lnTo>
                  <a:lnTo>
                    <a:pt x="91" y="135"/>
                  </a:lnTo>
                  <a:lnTo>
                    <a:pt x="88" y="157"/>
                  </a:lnTo>
                  <a:lnTo>
                    <a:pt x="63" y="163"/>
                  </a:lnTo>
                  <a:lnTo>
                    <a:pt x="118" y="181"/>
                  </a:lnTo>
                  <a:lnTo>
                    <a:pt x="149" y="221"/>
                  </a:lnTo>
                  <a:lnTo>
                    <a:pt x="146" y="255"/>
                  </a:lnTo>
                  <a:lnTo>
                    <a:pt x="210" y="309"/>
                  </a:lnTo>
                  <a:lnTo>
                    <a:pt x="224" y="290"/>
                  </a:lnTo>
                  <a:lnTo>
                    <a:pt x="74" y="81"/>
                  </a:lnTo>
                  <a:lnTo>
                    <a:pt x="65" y="24"/>
                  </a:lnTo>
                  <a:lnTo>
                    <a:pt x="96" y="38"/>
                  </a:lnTo>
                  <a:lnTo>
                    <a:pt x="153" y="130"/>
                  </a:lnTo>
                  <a:lnTo>
                    <a:pt x="232" y="198"/>
                  </a:lnTo>
                  <a:lnTo>
                    <a:pt x="230" y="225"/>
                  </a:lnTo>
                  <a:lnTo>
                    <a:pt x="339" y="320"/>
                  </a:lnTo>
                  <a:lnTo>
                    <a:pt x="351" y="359"/>
                  </a:lnTo>
                  <a:lnTo>
                    <a:pt x="339" y="385"/>
                  </a:lnTo>
                  <a:lnTo>
                    <a:pt x="363" y="423"/>
                  </a:lnTo>
                  <a:lnTo>
                    <a:pt x="574" y="521"/>
                  </a:lnTo>
                  <a:lnTo>
                    <a:pt x="666" y="512"/>
                  </a:lnTo>
                  <a:lnTo>
                    <a:pt x="726" y="560"/>
                  </a:lnTo>
                  <a:lnTo>
                    <a:pt x="751" y="514"/>
                  </a:lnTo>
                  <a:lnTo>
                    <a:pt x="780" y="512"/>
                  </a:lnTo>
                  <a:lnTo>
                    <a:pt x="749" y="474"/>
                  </a:lnTo>
                  <a:lnTo>
                    <a:pt x="816" y="458"/>
                  </a:lnTo>
                  <a:lnTo>
                    <a:pt x="840" y="442"/>
                  </a:lnTo>
                  <a:lnTo>
                    <a:pt x="850" y="432"/>
                  </a:lnTo>
                  <a:lnTo>
                    <a:pt x="855" y="453"/>
                  </a:lnTo>
                  <a:lnTo>
                    <a:pt x="885" y="361"/>
                  </a:lnTo>
                  <a:lnTo>
                    <a:pt x="848" y="345"/>
                  </a:lnTo>
                  <a:lnTo>
                    <a:pt x="782" y="361"/>
                  </a:lnTo>
                  <a:lnTo>
                    <a:pt x="746" y="442"/>
                  </a:lnTo>
                  <a:lnTo>
                    <a:pt x="661" y="450"/>
                  </a:lnTo>
                  <a:lnTo>
                    <a:pt x="626" y="429"/>
                  </a:lnTo>
                  <a:lnTo>
                    <a:pt x="568" y="330"/>
                  </a:lnTo>
                  <a:lnTo>
                    <a:pt x="566" y="255"/>
                  </a:lnTo>
                  <a:lnTo>
                    <a:pt x="586" y="218"/>
                  </a:lnTo>
                  <a:lnTo>
                    <a:pt x="527" y="198"/>
                  </a:lnTo>
                  <a:lnTo>
                    <a:pt x="455" y="94"/>
                  </a:lnTo>
                  <a:lnTo>
                    <a:pt x="392" y="116"/>
                  </a:lnTo>
                  <a:lnTo>
                    <a:pt x="312" y="28"/>
                  </a:lnTo>
                  <a:lnTo>
                    <a:pt x="179" y="47"/>
                  </a:lnTo>
                  <a:lnTo>
                    <a:pt x="68" y="0"/>
                  </a:lnTo>
                  <a:lnTo>
                    <a:pt x="0" y="7"/>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59" name="Freeform 377">
              <a:extLst>
                <a:ext uri="{FF2B5EF4-FFF2-40B4-BE49-F238E27FC236}">
                  <a16:creationId xmlns:a16="http://schemas.microsoft.com/office/drawing/2014/main" id="{EFD994DD-40D3-4D0E-9434-D6C8F6F1C1C8}"/>
                </a:ext>
              </a:extLst>
            </p:cNvPr>
            <p:cNvSpPr>
              <a:spLocks noChangeAspect="1"/>
            </p:cNvSpPr>
            <p:nvPr/>
          </p:nvSpPr>
          <p:spPr bwMode="auto">
            <a:xfrm>
              <a:off x="2158997" y="4127544"/>
              <a:ext cx="80963" cy="96837"/>
            </a:xfrm>
            <a:custGeom>
              <a:avLst/>
              <a:gdLst>
                <a:gd name="T0" fmla="*/ 0 w 118"/>
                <a:gd name="T1" fmla="*/ 0 h 122"/>
                <a:gd name="T2" fmla="*/ 19899 w 118"/>
                <a:gd name="T3" fmla="*/ 42007 h 122"/>
                <a:gd name="T4" fmla="*/ 59721 w 118"/>
                <a:gd name="T5" fmla="*/ 42007 h 122"/>
                <a:gd name="T6" fmla="*/ 59721 w 118"/>
                <a:gd name="T7" fmla="*/ 0 h 122"/>
                <a:gd name="T8" fmla="*/ 39823 w 118"/>
                <a:gd name="T9" fmla="*/ 0 h 122"/>
                <a:gd name="T10" fmla="*/ 0 w 118"/>
                <a:gd name="T11" fmla="*/ 0 h 122"/>
                <a:gd name="T12" fmla="*/ 0 60000 65536"/>
                <a:gd name="T13" fmla="*/ 0 60000 65536"/>
                <a:gd name="T14" fmla="*/ 0 60000 65536"/>
                <a:gd name="T15" fmla="*/ 0 60000 65536"/>
                <a:gd name="T16" fmla="*/ 0 60000 65536"/>
                <a:gd name="T17" fmla="*/ 0 60000 65536"/>
                <a:gd name="T18" fmla="*/ 0 w 118"/>
                <a:gd name="T19" fmla="*/ 0 h 122"/>
                <a:gd name="T20" fmla="*/ 118 w 118"/>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118" h="122">
                  <a:moveTo>
                    <a:pt x="0" y="61"/>
                  </a:moveTo>
                  <a:lnTo>
                    <a:pt x="47" y="119"/>
                  </a:lnTo>
                  <a:lnTo>
                    <a:pt x="106" y="122"/>
                  </a:lnTo>
                  <a:lnTo>
                    <a:pt x="118" y="0"/>
                  </a:lnTo>
                  <a:lnTo>
                    <a:pt x="75" y="4"/>
                  </a:lnTo>
                  <a:lnTo>
                    <a:pt x="0" y="61"/>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0" name="Freeform 380">
              <a:extLst>
                <a:ext uri="{FF2B5EF4-FFF2-40B4-BE49-F238E27FC236}">
                  <a16:creationId xmlns:a16="http://schemas.microsoft.com/office/drawing/2014/main" id="{F7993E14-DA8A-4A04-A724-339F02F51074}"/>
                </a:ext>
              </a:extLst>
            </p:cNvPr>
            <p:cNvSpPr>
              <a:spLocks noChangeAspect="1"/>
            </p:cNvSpPr>
            <p:nvPr/>
          </p:nvSpPr>
          <p:spPr bwMode="auto">
            <a:xfrm>
              <a:off x="2246312" y="4254544"/>
              <a:ext cx="115888" cy="58736"/>
            </a:xfrm>
            <a:custGeom>
              <a:avLst/>
              <a:gdLst>
                <a:gd name="T0" fmla="*/ 0 w 166"/>
                <a:gd name="T1" fmla="*/ 43384 h 74"/>
                <a:gd name="T2" fmla="*/ 21319 w 166"/>
                <a:gd name="T3" fmla="*/ 0 h 74"/>
                <a:gd name="T4" fmla="*/ 21319 w 166"/>
                <a:gd name="T5" fmla="*/ 43384 h 74"/>
                <a:gd name="T6" fmla="*/ 63956 w 166"/>
                <a:gd name="T7" fmla="*/ 43384 h 74"/>
                <a:gd name="T8" fmla="*/ 85275 w 166"/>
                <a:gd name="T9" fmla="*/ 43384 h 74"/>
                <a:gd name="T10" fmla="*/ 85275 w 166"/>
                <a:gd name="T11" fmla="*/ 43384 h 74"/>
                <a:gd name="T12" fmla="*/ 85275 w 166"/>
                <a:gd name="T13" fmla="*/ 43384 h 74"/>
                <a:gd name="T14" fmla="*/ 63956 w 166"/>
                <a:gd name="T15" fmla="*/ 43384 h 74"/>
                <a:gd name="T16" fmla="*/ 42637 w 166"/>
                <a:gd name="T17" fmla="*/ 43384 h 74"/>
                <a:gd name="T18" fmla="*/ 42637 w 166"/>
                <a:gd name="T19" fmla="*/ 43384 h 74"/>
                <a:gd name="T20" fmla="*/ 42637 w 166"/>
                <a:gd name="T21" fmla="*/ 43384 h 74"/>
                <a:gd name="T22" fmla="*/ 0 w 166"/>
                <a:gd name="T23" fmla="*/ 4338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74"/>
                <a:gd name="T38" fmla="*/ 166 w 16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74">
                  <a:moveTo>
                    <a:pt x="0" y="40"/>
                  </a:moveTo>
                  <a:lnTo>
                    <a:pt x="13" y="0"/>
                  </a:lnTo>
                  <a:lnTo>
                    <a:pt x="48" y="24"/>
                  </a:lnTo>
                  <a:lnTo>
                    <a:pt x="111" y="2"/>
                  </a:lnTo>
                  <a:lnTo>
                    <a:pt x="166" y="30"/>
                  </a:lnTo>
                  <a:lnTo>
                    <a:pt x="150" y="72"/>
                  </a:lnTo>
                  <a:lnTo>
                    <a:pt x="146" y="36"/>
                  </a:lnTo>
                  <a:lnTo>
                    <a:pt x="111" y="23"/>
                  </a:lnTo>
                  <a:lnTo>
                    <a:pt x="77" y="45"/>
                  </a:lnTo>
                  <a:lnTo>
                    <a:pt x="85" y="64"/>
                  </a:lnTo>
                  <a:lnTo>
                    <a:pt x="71" y="74"/>
                  </a:lnTo>
                  <a:lnTo>
                    <a:pt x="0" y="40"/>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1" name="Freeform 384">
              <a:extLst>
                <a:ext uri="{FF2B5EF4-FFF2-40B4-BE49-F238E27FC236}">
                  <a16:creationId xmlns:a16="http://schemas.microsoft.com/office/drawing/2014/main" id="{839282BE-BCFA-484D-BE36-F40340611DAD}"/>
                </a:ext>
              </a:extLst>
            </p:cNvPr>
            <p:cNvSpPr>
              <a:spLocks noChangeAspect="1"/>
            </p:cNvSpPr>
            <p:nvPr/>
          </p:nvSpPr>
          <p:spPr bwMode="auto">
            <a:xfrm>
              <a:off x="2663823" y="4938754"/>
              <a:ext cx="165100" cy="200025"/>
            </a:xfrm>
            <a:custGeom>
              <a:avLst/>
              <a:gdLst>
                <a:gd name="T0" fmla="*/ 0 w 238"/>
                <a:gd name="T1" fmla="*/ 91775 h 249"/>
                <a:gd name="T2" fmla="*/ 20778 w 238"/>
                <a:gd name="T3" fmla="*/ 45915 h 249"/>
                <a:gd name="T4" fmla="*/ 62307 w 238"/>
                <a:gd name="T5" fmla="*/ 0 h 249"/>
                <a:gd name="T6" fmla="*/ 62307 w 238"/>
                <a:gd name="T7" fmla="*/ 45915 h 249"/>
                <a:gd name="T8" fmla="*/ 83086 w 238"/>
                <a:gd name="T9" fmla="*/ 91775 h 249"/>
                <a:gd name="T10" fmla="*/ 103864 w 238"/>
                <a:gd name="T11" fmla="*/ 91775 h 249"/>
                <a:gd name="T12" fmla="*/ 103864 w 238"/>
                <a:gd name="T13" fmla="*/ 137690 h 249"/>
                <a:gd name="T14" fmla="*/ 124642 w 238"/>
                <a:gd name="T15" fmla="*/ 137690 h 249"/>
                <a:gd name="T16" fmla="*/ 124642 w 238"/>
                <a:gd name="T17" fmla="*/ 183604 h 249"/>
                <a:gd name="T18" fmla="*/ 103864 w 238"/>
                <a:gd name="T19" fmla="*/ 183604 h 249"/>
                <a:gd name="T20" fmla="*/ 62307 w 238"/>
                <a:gd name="T21" fmla="*/ 183604 h 249"/>
                <a:gd name="T22" fmla="*/ 83086 w 238"/>
                <a:gd name="T23" fmla="*/ 137690 h 249"/>
                <a:gd name="T24" fmla="*/ 0 w 238"/>
                <a:gd name="T25" fmla="*/ 91775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8"/>
                <a:gd name="T40" fmla="*/ 0 h 249"/>
                <a:gd name="T41" fmla="*/ 238 w 238"/>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8" h="249">
                  <a:moveTo>
                    <a:pt x="0" y="92"/>
                  </a:moveTo>
                  <a:lnTo>
                    <a:pt x="17" y="14"/>
                  </a:lnTo>
                  <a:lnTo>
                    <a:pt x="102" y="0"/>
                  </a:lnTo>
                  <a:lnTo>
                    <a:pt x="132" y="27"/>
                  </a:lnTo>
                  <a:lnTo>
                    <a:pt x="139" y="86"/>
                  </a:lnTo>
                  <a:lnTo>
                    <a:pt x="200" y="95"/>
                  </a:lnTo>
                  <a:lnTo>
                    <a:pt x="207" y="136"/>
                  </a:lnTo>
                  <a:lnTo>
                    <a:pt x="238" y="144"/>
                  </a:lnTo>
                  <a:lnTo>
                    <a:pt x="233" y="195"/>
                  </a:lnTo>
                  <a:lnTo>
                    <a:pt x="204" y="249"/>
                  </a:lnTo>
                  <a:lnTo>
                    <a:pt x="124" y="245"/>
                  </a:lnTo>
                  <a:lnTo>
                    <a:pt x="141" y="187"/>
                  </a:lnTo>
                  <a:lnTo>
                    <a:pt x="0" y="92"/>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2" name="Freeform 385">
              <a:extLst>
                <a:ext uri="{FF2B5EF4-FFF2-40B4-BE49-F238E27FC236}">
                  <a16:creationId xmlns:a16="http://schemas.microsoft.com/office/drawing/2014/main" id="{99E28151-9F76-4E7F-A03A-55DDB419FAB1}"/>
                </a:ext>
              </a:extLst>
            </p:cNvPr>
            <p:cNvSpPr>
              <a:spLocks noChangeAspect="1"/>
            </p:cNvSpPr>
            <p:nvPr/>
          </p:nvSpPr>
          <p:spPr bwMode="auto">
            <a:xfrm>
              <a:off x="2278060" y="4484730"/>
              <a:ext cx="258763" cy="427036"/>
            </a:xfrm>
            <a:custGeom>
              <a:avLst/>
              <a:gdLst>
                <a:gd name="T0" fmla="*/ 0 w 370"/>
                <a:gd name="T1" fmla="*/ 46063 h 530"/>
                <a:gd name="T2" fmla="*/ 21570 w 370"/>
                <a:gd name="T3" fmla="*/ 92181 h 530"/>
                <a:gd name="T4" fmla="*/ 43112 w 370"/>
                <a:gd name="T5" fmla="*/ 138244 h 530"/>
                <a:gd name="T6" fmla="*/ 86224 w 370"/>
                <a:gd name="T7" fmla="*/ 276488 h 530"/>
                <a:gd name="T8" fmla="*/ 172447 w 370"/>
                <a:gd name="T9" fmla="*/ 368613 h 530"/>
                <a:gd name="T10" fmla="*/ 194018 w 370"/>
                <a:gd name="T11" fmla="*/ 322550 h 530"/>
                <a:gd name="T12" fmla="*/ 194018 w 370"/>
                <a:gd name="T13" fmla="*/ 322550 h 530"/>
                <a:gd name="T14" fmla="*/ 194018 w 370"/>
                <a:gd name="T15" fmla="*/ 322550 h 530"/>
                <a:gd name="T16" fmla="*/ 194018 w 370"/>
                <a:gd name="T17" fmla="*/ 322550 h 530"/>
                <a:gd name="T18" fmla="*/ 194018 w 370"/>
                <a:gd name="T19" fmla="*/ 230370 h 530"/>
                <a:gd name="T20" fmla="*/ 194018 w 370"/>
                <a:gd name="T21" fmla="*/ 184307 h 530"/>
                <a:gd name="T22" fmla="*/ 172447 w 370"/>
                <a:gd name="T23" fmla="*/ 184307 h 530"/>
                <a:gd name="T24" fmla="*/ 172447 w 370"/>
                <a:gd name="T25" fmla="*/ 184307 h 530"/>
                <a:gd name="T26" fmla="*/ 172447 w 370"/>
                <a:gd name="T27" fmla="*/ 184307 h 530"/>
                <a:gd name="T28" fmla="*/ 150906 w 370"/>
                <a:gd name="T29" fmla="*/ 184307 h 530"/>
                <a:gd name="T30" fmla="*/ 107794 w 370"/>
                <a:gd name="T31" fmla="*/ 138244 h 530"/>
                <a:gd name="T32" fmla="*/ 150906 w 370"/>
                <a:gd name="T33" fmla="*/ 92181 h 530"/>
                <a:gd name="T34" fmla="*/ 194018 w 370"/>
                <a:gd name="T35" fmla="*/ 46063 h 530"/>
                <a:gd name="T36" fmla="*/ 172447 w 370"/>
                <a:gd name="T37" fmla="*/ 46063 h 530"/>
                <a:gd name="T38" fmla="*/ 194018 w 370"/>
                <a:gd name="T39" fmla="*/ 46063 h 530"/>
                <a:gd name="T40" fmla="*/ 129336 w 370"/>
                <a:gd name="T41" fmla="*/ 46063 h 530"/>
                <a:gd name="T42" fmla="*/ 107794 w 370"/>
                <a:gd name="T43" fmla="*/ 0 h 530"/>
                <a:gd name="T44" fmla="*/ 86224 w 370"/>
                <a:gd name="T45" fmla="*/ 46063 h 530"/>
                <a:gd name="T46" fmla="*/ 64682 w 370"/>
                <a:gd name="T47" fmla="*/ 46063 h 530"/>
                <a:gd name="T48" fmla="*/ 43112 w 370"/>
                <a:gd name="T49" fmla="*/ 92181 h 530"/>
                <a:gd name="T50" fmla="*/ 21570 w 370"/>
                <a:gd name="T51" fmla="*/ 92181 h 530"/>
                <a:gd name="T52" fmla="*/ 21570 w 370"/>
                <a:gd name="T53" fmla="*/ 46063 h 530"/>
                <a:gd name="T54" fmla="*/ 0 w 370"/>
                <a:gd name="T55" fmla="*/ 46063 h 5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0"/>
                <a:gd name="T85" fmla="*/ 0 h 530"/>
                <a:gd name="T86" fmla="*/ 370 w 370"/>
                <a:gd name="T87" fmla="*/ 530 h 5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0" h="530">
                  <a:moveTo>
                    <a:pt x="0" y="124"/>
                  </a:moveTo>
                  <a:lnTo>
                    <a:pt x="9" y="167"/>
                  </a:lnTo>
                  <a:lnTo>
                    <a:pt x="75" y="240"/>
                  </a:lnTo>
                  <a:lnTo>
                    <a:pt x="149" y="414"/>
                  </a:lnTo>
                  <a:lnTo>
                    <a:pt x="317" y="530"/>
                  </a:lnTo>
                  <a:lnTo>
                    <a:pt x="346" y="509"/>
                  </a:lnTo>
                  <a:lnTo>
                    <a:pt x="361" y="472"/>
                  </a:lnTo>
                  <a:lnTo>
                    <a:pt x="336" y="460"/>
                  </a:lnTo>
                  <a:lnTo>
                    <a:pt x="351" y="450"/>
                  </a:lnTo>
                  <a:lnTo>
                    <a:pt x="370" y="359"/>
                  </a:lnTo>
                  <a:lnTo>
                    <a:pt x="344" y="317"/>
                  </a:lnTo>
                  <a:lnTo>
                    <a:pt x="317" y="317"/>
                  </a:lnTo>
                  <a:lnTo>
                    <a:pt x="317" y="269"/>
                  </a:lnTo>
                  <a:lnTo>
                    <a:pt x="286" y="289"/>
                  </a:lnTo>
                  <a:lnTo>
                    <a:pt x="247" y="272"/>
                  </a:lnTo>
                  <a:lnTo>
                    <a:pt x="221" y="218"/>
                  </a:lnTo>
                  <a:lnTo>
                    <a:pt x="262" y="149"/>
                  </a:lnTo>
                  <a:lnTo>
                    <a:pt x="336" y="119"/>
                  </a:lnTo>
                  <a:lnTo>
                    <a:pt x="316" y="107"/>
                  </a:lnTo>
                  <a:lnTo>
                    <a:pt x="327" y="72"/>
                  </a:lnTo>
                  <a:lnTo>
                    <a:pt x="244" y="66"/>
                  </a:lnTo>
                  <a:lnTo>
                    <a:pt x="180" y="0"/>
                  </a:lnTo>
                  <a:lnTo>
                    <a:pt x="166" y="49"/>
                  </a:lnTo>
                  <a:lnTo>
                    <a:pt x="98" y="89"/>
                  </a:lnTo>
                  <a:lnTo>
                    <a:pt x="65" y="139"/>
                  </a:lnTo>
                  <a:lnTo>
                    <a:pt x="27" y="132"/>
                  </a:lnTo>
                  <a:lnTo>
                    <a:pt x="32" y="100"/>
                  </a:lnTo>
                  <a:lnTo>
                    <a:pt x="0" y="124"/>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3" name="Freeform 411">
              <a:extLst>
                <a:ext uri="{FF2B5EF4-FFF2-40B4-BE49-F238E27FC236}">
                  <a16:creationId xmlns:a16="http://schemas.microsoft.com/office/drawing/2014/main" id="{36489A84-C42C-4A13-ADBC-DB08A7775D53}"/>
                </a:ext>
              </a:extLst>
            </p:cNvPr>
            <p:cNvSpPr>
              <a:spLocks noChangeAspect="1"/>
            </p:cNvSpPr>
            <p:nvPr/>
          </p:nvSpPr>
          <p:spPr bwMode="auto">
            <a:xfrm>
              <a:off x="2755897" y="4345031"/>
              <a:ext cx="84138" cy="92075"/>
            </a:xfrm>
            <a:custGeom>
              <a:avLst/>
              <a:gdLst>
                <a:gd name="T0" fmla="*/ 0 w 120"/>
                <a:gd name="T1" fmla="*/ 0 h 115"/>
                <a:gd name="T2" fmla="*/ 21643 w 120"/>
                <a:gd name="T3" fmla="*/ 0 h 115"/>
                <a:gd name="T4" fmla="*/ 64956 w 120"/>
                <a:gd name="T5" fmla="*/ 0 h 115"/>
                <a:gd name="T6" fmla="*/ 64956 w 120"/>
                <a:gd name="T7" fmla="*/ 44148 h 115"/>
                <a:gd name="T8" fmla="*/ 21643 w 120"/>
                <a:gd name="T9" fmla="*/ 44148 h 115"/>
                <a:gd name="T10" fmla="*/ 0 w 120"/>
                <a:gd name="T11" fmla="*/ 0 h 115"/>
                <a:gd name="T12" fmla="*/ 0 60000 65536"/>
                <a:gd name="T13" fmla="*/ 0 60000 65536"/>
                <a:gd name="T14" fmla="*/ 0 60000 65536"/>
                <a:gd name="T15" fmla="*/ 0 60000 65536"/>
                <a:gd name="T16" fmla="*/ 0 60000 65536"/>
                <a:gd name="T17" fmla="*/ 0 60000 65536"/>
                <a:gd name="T18" fmla="*/ 0 w 120"/>
                <a:gd name="T19" fmla="*/ 0 h 115"/>
                <a:gd name="T20" fmla="*/ 120 w 120"/>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20" h="115">
                  <a:moveTo>
                    <a:pt x="0" y="53"/>
                  </a:moveTo>
                  <a:lnTo>
                    <a:pt x="33" y="0"/>
                  </a:lnTo>
                  <a:lnTo>
                    <a:pt x="120" y="9"/>
                  </a:lnTo>
                  <a:lnTo>
                    <a:pt x="109" y="105"/>
                  </a:lnTo>
                  <a:lnTo>
                    <a:pt x="47" y="115"/>
                  </a:lnTo>
                  <a:lnTo>
                    <a:pt x="0" y="53"/>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4" name="Freeform 419">
              <a:extLst>
                <a:ext uri="{FF2B5EF4-FFF2-40B4-BE49-F238E27FC236}">
                  <a16:creationId xmlns:a16="http://schemas.microsoft.com/office/drawing/2014/main" id="{1479290B-7CB7-4CBF-BACA-F568E94E9C20}"/>
                </a:ext>
              </a:extLst>
            </p:cNvPr>
            <p:cNvSpPr>
              <a:spLocks noChangeAspect="1"/>
            </p:cNvSpPr>
            <p:nvPr/>
          </p:nvSpPr>
          <p:spPr bwMode="auto">
            <a:xfrm>
              <a:off x="2676522" y="4229144"/>
              <a:ext cx="19050" cy="17462"/>
            </a:xfrm>
            <a:custGeom>
              <a:avLst/>
              <a:gdLst>
                <a:gd name="T0" fmla="*/ 0 w 29"/>
                <a:gd name="T1" fmla="*/ 0 h 21"/>
                <a:gd name="T2" fmla="*/ 15205 w 29"/>
                <a:gd name="T3" fmla="*/ 0 h 21"/>
                <a:gd name="T4" fmla="*/ 15205 w 29"/>
                <a:gd name="T5" fmla="*/ 0 h 21"/>
                <a:gd name="T6" fmla="*/ 0 w 29"/>
                <a:gd name="T7" fmla="*/ 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1"/>
                  </a:moveTo>
                  <a:lnTo>
                    <a:pt x="27" y="17"/>
                  </a:lnTo>
                  <a:lnTo>
                    <a:pt x="29" y="0"/>
                  </a:lnTo>
                  <a:lnTo>
                    <a:pt x="0" y="21"/>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5" name="Freeform 441">
              <a:extLst>
                <a:ext uri="{FF2B5EF4-FFF2-40B4-BE49-F238E27FC236}">
                  <a16:creationId xmlns:a16="http://schemas.microsoft.com/office/drawing/2014/main" id="{BC7D5663-F51F-4DC4-A60F-6DAD20DC67DB}"/>
                </a:ext>
              </a:extLst>
            </p:cNvPr>
            <p:cNvSpPr>
              <a:spLocks noChangeAspect="1"/>
            </p:cNvSpPr>
            <p:nvPr/>
          </p:nvSpPr>
          <p:spPr bwMode="auto">
            <a:xfrm>
              <a:off x="2747962" y="5210217"/>
              <a:ext cx="106363" cy="123824"/>
            </a:xfrm>
            <a:custGeom>
              <a:avLst/>
              <a:gdLst>
                <a:gd name="T0" fmla="*/ 0 w 152"/>
                <a:gd name="T1" fmla="*/ 43384 h 156"/>
                <a:gd name="T2" fmla="*/ 21817 w 152"/>
                <a:gd name="T3" fmla="*/ 43384 h 156"/>
                <a:gd name="T4" fmla="*/ 21817 w 152"/>
                <a:gd name="T5" fmla="*/ 0 h 156"/>
                <a:gd name="T6" fmla="*/ 87326 w 152"/>
                <a:gd name="T7" fmla="*/ 43384 h 156"/>
                <a:gd name="T8" fmla="*/ 87326 w 152"/>
                <a:gd name="T9" fmla="*/ 43384 h 156"/>
                <a:gd name="T10" fmla="*/ 87326 w 152"/>
                <a:gd name="T11" fmla="*/ 43384 h 156"/>
                <a:gd name="T12" fmla="*/ 65480 w 152"/>
                <a:gd name="T13" fmla="*/ 86820 h 156"/>
                <a:gd name="T14" fmla="*/ 0 w 152"/>
                <a:gd name="T15" fmla="*/ 43384 h 15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56"/>
                <a:gd name="T26" fmla="*/ 152 w 152"/>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56">
                  <a:moveTo>
                    <a:pt x="0" y="126"/>
                  </a:moveTo>
                  <a:lnTo>
                    <a:pt x="24" y="4"/>
                  </a:lnTo>
                  <a:lnTo>
                    <a:pt x="46" y="0"/>
                  </a:lnTo>
                  <a:lnTo>
                    <a:pt x="135" y="61"/>
                  </a:lnTo>
                  <a:lnTo>
                    <a:pt x="152" y="87"/>
                  </a:lnTo>
                  <a:lnTo>
                    <a:pt x="146" y="118"/>
                  </a:lnTo>
                  <a:lnTo>
                    <a:pt x="105" y="156"/>
                  </a:lnTo>
                  <a:lnTo>
                    <a:pt x="0" y="126"/>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6" name="Freeform 442">
              <a:extLst>
                <a:ext uri="{FF2B5EF4-FFF2-40B4-BE49-F238E27FC236}">
                  <a16:creationId xmlns:a16="http://schemas.microsoft.com/office/drawing/2014/main" id="{15A3A2E4-3D00-4F02-BED5-F8E0F15948DE}"/>
                </a:ext>
              </a:extLst>
            </p:cNvPr>
            <p:cNvSpPr>
              <a:spLocks noChangeAspect="1"/>
            </p:cNvSpPr>
            <p:nvPr/>
          </p:nvSpPr>
          <p:spPr bwMode="auto">
            <a:xfrm>
              <a:off x="2446340" y="4192631"/>
              <a:ext cx="274638" cy="269874"/>
            </a:xfrm>
            <a:custGeom>
              <a:avLst/>
              <a:gdLst>
                <a:gd name="T0" fmla="*/ 0 w 395"/>
                <a:gd name="T1" fmla="*/ 46586 h 334"/>
                <a:gd name="T2" fmla="*/ 20932 w 395"/>
                <a:gd name="T3" fmla="*/ 139814 h 334"/>
                <a:gd name="T4" fmla="*/ 41891 w 395"/>
                <a:gd name="T5" fmla="*/ 139814 h 334"/>
                <a:gd name="T6" fmla="*/ 62823 w 395"/>
                <a:gd name="T7" fmla="*/ 139814 h 334"/>
                <a:gd name="T8" fmla="*/ 83782 w 395"/>
                <a:gd name="T9" fmla="*/ 139814 h 334"/>
                <a:gd name="T10" fmla="*/ 83782 w 395"/>
                <a:gd name="T11" fmla="*/ 232986 h 334"/>
                <a:gd name="T12" fmla="*/ 104714 w 395"/>
                <a:gd name="T13" fmla="*/ 232986 h 334"/>
                <a:gd name="T14" fmla="*/ 104714 w 395"/>
                <a:gd name="T15" fmla="*/ 232986 h 334"/>
                <a:gd name="T16" fmla="*/ 167565 w 395"/>
                <a:gd name="T17" fmla="*/ 232986 h 334"/>
                <a:gd name="T18" fmla="*/ 146605 w 395"/>
                <a:gd name="T19" fmla="*/ 232986 h 334"/>
                <a:gd name="T20" fmla="*/ 146605 w 395"/>
                <a:gd name="T21" fmla="*/ 139814 h 334"/>
                <a:gd name="T22" fmla="*/ 167565 w 395"/>
                <a:gd name="T23" fmla="*/ 139814 h 334"/>
                <a:gd name="T24" fmla="*/ 188497 w 395"/>
                <a:gd name="T25" fmla="*/ 139814 h 334"/>
                <a:gd name="T26" fmla="*/ 188497 w 395"/>
                <a:gd name="T27" fmla="*/ 139814 h 334"/>
                <a:gd name="T28" fmla="*/ 209456 w 395"/>
                <a:gd name="T29" fmla="*/ 139814 h 334"/>
                <a:gd name="T30" fmla="*/ 188497 w 395"/>
                <a:gd name="T31" fmla="*/ 139814 h 334"/>
                <a:gd name="T32" fmla="*/ 209456 w 395"/>
                <a:gd name="T33" fmla="*/ 46586 h 334"/>
                <a:gd name="T34" fmla="*/ 188497 w 395"/>
                <a:gd name="T35" fmla="*/ 46586 h 334"/>
                <a:gd name="T36" fmla="*/ 188497 w 395"/>
                <a:gd name="T37" fmla="*/ 46586 h 334"/>
                <a:gd name="T38" fmla="*/ 167565 w 395"/>
                <a:gd name="T39" fmla="*/ 46586 h 334"/>
                <a:gd name="T40" fmla="*/ 167565 w 395"/>
                <a:gd name="T41" fmla="*/ 46586 h 334"/>
                <a:gd name="T42" fmla="*/ 83782 w 395"/>
                <a:gd name="T43" fmla="*/ 46586 h 334"/>
                <a:gd name="T44" fmla="*/ 62823 w 395"/>
                <a:gd name="T45" fmla="*/ 0 h 334"/>
                <a:gd name="T46" fmla="*/ 62823 w 395"/>
                <a:gd name="T47" fmla="*/ 46586 h 334"/>
                <a:gd name="T48" fmla="*/ 20932 w 395"/>
                <a:gd name="T49" fmla="*/ 46586 h 334"/>
                <a:gd name="T50" fmla="*/ 41891 w 395"/>
                <a:gd name="T51" fmla="*/ 46586 h 334"/>
                <a:gd name="T52" fmla="*/ 20932 w 395"/>
                <a:gd name="T53" fmla="*/ 46586 h 334"/>
                <a:gd name="T54" fmla="*/ 20932 w 395"/>
                <a:gd name="T55" fmla="*/ 46586 h 334"/>
                <a:gd name="T56" fmla="*/ 41891 w 395"/>
                <a:gd name="T57" fmla="*/ 46586 h 334"/>
                <a:gd name="T58" fmla="*/ 0 w 395"/>
                <a:gd name="T59" fmla="*/ 46586 h 3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95"/>
                <a:gd name="T91" fmla="*/ 0 h 334"/>
                <a:gd name="T92" fmla="*/ 395 w 395"/>
                <a:gd name="T93" fmla="*/ 334 h 3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95" h="334">
                  <a:moveTo>
                    <a:pt x="0" y="91"/>
                  </a:moveTo>
                  <a:lnTo>
                    <a:pt x="36" y="149"/>
                  </a:lnTo>
                  <a:lnTo>
                    <a:pt x="93" y="156"/>
                  </a:lnTo>
                  <a:lnTo>
                    <a:pt x="111" y="180"/>
                  </a:lnTo>
                  <a:lnTo>
                    <a:pt x="168" y="177"/>
                  </a:lnTo>
                  <a:lnTo>
                    <a:pt x="160" y="278"/>
                  </a:lnTo>
                  <a:lnTo>
                    <a:pt x="188" y="320"/>
                  </a:lnTo>
                  <a:lnTo>
                    <a:pt x="220" y="334"/>
                  </a:lnTo>
                  <a:lnTo>
                    <a:pt x="291" y="294"/>
                  </a:lnTo>
                  <a:lnTo>
                    <a:pt x="263" y="289"/>
                  </a:lnTo>
                  <a:lnTo>
                    <a:pt x="249" y="232"/>
                  </a:lnTo>
                  <a:lnTo>
                    <a:pt x="298" y="244"/>
                  </a:lnTo>
                  <a:lnTo>
                    <a:pt x="372" y="208"/>
                  </a:lnTo>
                  <a:lnTo>
                    <a:pt x="352" y="180"/>
                  </a:lnTo>
                  <a:lnTo>
                    <a:pt x="376" y="154"/>
                  </a:lnTo>
                  <a:lnTo>
                    <a:pt x="366" y="136"/>
                  </a:lnTo>
                  <a:lnTo>
                    <a:pt x="395" y="115"/>
                  </a:lnTo>
                  <a:lnTo>
                    <a:pt x="358" y="111"/>
                  </a:lnTo>
                  <a:lnTo>
                    <a:pt x="358" y="85"/>
                  </a:lnTo>
                  <a:lnTo>
                    <a:pt x="301" y="55"/>
                  </a:lnTo>
                  <a:lnTo>
                    <a:pt x="327" y="46"/>
                  </a:lnTo>
                  <a:lnTo>
                    <a:pt x="154" y="53"/>
                  </a:lnTo>
                  <a:lnTo>
                    <a:pt x="97" y="0"/>
                  </a:lnTo>
                  <a:lnTo>
                    <a:pt x="100" y="24"/>
                  </a:lnTo>
                  <a:lnTo>
                    <a:pt x="51" y="44"/>
                  </a:lnTo>
                  <a:lnTo>
                    <a:pt x="65" y="85"/>
                  </a:lnTo>
                  <a:lnTo>
                    <a:pt x="48" y="98"/>
                  </a:lnTo>
                  <a:lnTo>
                    <a:pt x="36" y="62"/>
                  </a:lnTo>
                  <a:lnTo>
                    <a:pt x="55" y="14"/>
                  </a:lnTo>
                  <a:lnTo>
                    <a:pt x="0" y="91"/>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7" name="Freeform 521">
              <a:extLst>
                <a:ext uri="{FF2B5EF4-FFF2-40B4-BE49-F238E27FC236}">
                  <a16:creationId xmlns:a16="http://schemas.microsoft.com/office/drawing/2014/main" id="{B6B9D0C0-E3B6-4E61-BC8D-B912A5501C0C}"/>
                </a:ext>
              </a:extLst>
            </p:cNvPr>
            <p:cNvSpPr>
              <a:spLocks noChangeAspect="1"/>
            </p:cNvSpPr>
            <p:nvPr/>
          </p:nvSpPr>
          <p:spPr bwMode="auto">
            <a:xfrm>
              <a:off x="2538414" y="5848390"/>
              <a:ext cx="73025" cy="73025"/>
            </a:xfrm>
            <a:custGeom>
              <a:avLst/>
              <a:gdLst>
                <a:gd name="T0" fmla="*/ 0 w 103"/>
                <a:gd name="T1" fmla="*/ 0 h 91"/>
                <a:gd name="T2" fmla="*/ 22801 w 103"/>
                <a:gd name="T3" fmla="*/ 44339 h 91"/>
                <a:gd name="T4" fmla="*/ 68402 w 103"/>
                <a:gd name="T5" fmla="*/ 44339 h 91"/>
                <a:gd name="T6" fmla="*/ 22801 w 103"/>
                <a:gd name="T7" fmla="*/ 0 h 91"/>
                <a:gd name="T8" fmla="*/ 0 w 103"/>
                <a:gd name="T9" fmla="*/ 0 h 91"/>
                <a:gd name="T10" fmla="*/ 0 60000 65536"/>
                <a:gd name="T11" fmla="*/ 0 60000 65536"/>
                <a:gd name="T12" fmla="*/ 0 60000 65536"/>
                <a:gd name="T13" fmla="*/ 0 60000 65536"/>
                <a:gd name="T14" fmla="*/ 0 60000 65536"/>
                <a:gd name="T15" fmla="*/ 0 w 103"/>
                <a:gd name="T16" fmla="*/ 0 h 91"/>
                <a:gd name="T17" fmla="*/ 103 w 103"/>
                <a:gd name="T18" fmla="*/ 91 h 91"/>
              </a:gdLst>
              <a:ahLst/>
              <a:cxnLst>
                <a:cxn ang="T10">
                  <a:pos x="T0" y="T1"/>
                </a:cxn>
                <a:cxn ang="T11">
                  <a:pos x="T2" y="T3"/>
                </a:cxn>
                <a:cxn ang="T12">
                  <a:pos x="T4" y="T5"/>
                </a:cxn>
                <a:cxn ang="T13">
                  <a:pos x="T6" y="T7"/>
                </a:cxn>
                <a:cxn ang="T14">
                  <a:pos x="T8" y="T9"/>
                </a:cxn>
              </a:cxnLst>
              <a:rect l="T15" t="T16" r="T17" b="T18"/>
              <a:pathLst>
                <a:path w="103" h="91">
                  <a:moveTo>
                    <a:pt x="0" y="0"/>
                  </a:moveTo>
                  <a:lnTo>
                    <a:pt x="3" y="91"/>
                  </a:lnTo>
                  <a:lnTo>
                    <a:pt x="103" y="79"/>
                  </a:lnTo>
                  <a:lnTo>
                    <a:pt x="24" y="44"/>
                  </a:lnTo>
                  <a:lnTo>
                    <a:pt x="0" y="0"/>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8" name="Freeform 522">
              <a:extLst>
                <a:ext uri="{FF2B5EF4-FFF2-40B4-BE49-F238E27FC236}">
                  <a16:creationId xmlns:a16="http://schemas.microsoft.com/office/drawing/2014/main" id="{B87CEFD9-FFAF-4BA0-90DF-D1A8F1D15059}"/>
                </a:ext>
              </a:extLst>
            </p:cNvPr>
            <p:cNvSpPr>
              <a:spLocks noChangeAspect="1"/>
            </p:cNvSpPr>
            <p:nvPr/>
          </p:nvSpPr>
          <p:spPr bwMode="auto">
            <a:xfrm>
              <a:off x="2435226" y="5872202"/>
              <a:ext cx="26988" cy="22225"/>
            </a:xfrm>
            <a:custGeom>
              <a:avLst/>
              <a:gdLst>
                <a:gd name="T0" fmla="*/ 0 w 38"/>
                <a:gd name="T1" fmla="*/ 0 h 26"/>
                <a:gd name="T2" fmla="*/ 21520 w 38"/>
                <a:gd name="T3" fmla="*/ 58351 h 26"/>
                <a:gd name="T4" fmla="*/ 21520 w 38"/>
                <a:gd name="T5" fmla="*/ 58351 h 26"/>
                <a:gd name="T6" fmla="*/ 0 w 38"/>
                <a:gd name="T7" fmla="*/ 0 h 26"/>
                <a:gd name="T8" fmla="*/ 0 60000 65536"/>
                <a:gd name="T9" fmla="*/ 0 60000 65536"/>
                <a:gd name="T10" fmla="*/ 0 60000 65536"/>
                <a:gd name="T11" fmla="*/ 0 60000 65536"/>
                <a:gd name="T12" fmla="*/ 0 w 38"/>
                <a:gd name="T13" fmla="*/ 0 h 26"/>
                <a:gd name="T14" fmla="*/ 38 w 38"/>
                <a:gd name="T15" fmla="*/ 26 h 26"/>
              </a:gdLst>
              <a:ahLst/>
              <a:cxnLst>
                <a:cxn ang="T8">
                  <a:pos x="T0" y="T1"/>
                </a:cxn>
                <a:cxn ang="T9">
                  <a:pos x="T2" y="T3"/>
                </a:cxn>
                <a:cxn ang="T10">
                  <a:pos x="T4" y="T5"/>
                </a:cxn>
                <a:cxn ang="T11">
                  <a:pos x="T6" y="T7"/>
                </a:cxn>
              </a:cxnLst>
              <a:rect l="T12" t="T13" r="T14" b="T15"/>
              <a:pathLst>
                <a:path w="38" h="26">
                  <a:moveTo>
                    <a:pt x="0" y="0"/>
                  </a:moveTo>
                  <a:lnTo>
                    <a:pt x="38" y="6"/>
                  </a:lnTo>
                  <a:lnTo>
                    <a:pt x="38" y="26"/>
                  </a:lnTo>
                  <a:lnTo>
                    <a:pt x="0" y="0"/>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69" name="Freeform 523">
              <a:extLst>
                <a:ext uri="{FF2B5EF4-FFF2-40B4-BE49-F238E27FC236}">
                  <a16:creationId xmlns:a16="http://schemas.microsoft.com/office/drawing/2014/main" id="{749E1AF3-8F6C-4D3D-A473-283B7A896C32}"/>
                </a:ext>
              </a:extLst>
            </p:cNvPr>
            <p:cNvSpPr>
              <a:spLocks noChangeAspect="1"/>
            </p:cNvSpPr>
            <p:nvPr/>
          </p:nvSpPr>
          <p:spPr bwMode="auto">
            <a:xfrm>
              <a:off x="2441567" y="5827755"/>
              <a:ext cx="38100" cy="46037"/>
            </a:xfrm>
            <a:custGeom>
              <a:avLst/>
              <a:gdLst>
                <a:gd name="T0" fmla="*/ 0 w 56"/>
                <a:gd name="T1" fmla="*/ 43385 h 58"/>
                <a:gd name="T2" fmla="*/ 20051 w 56"/>
                <a:gd name="T3" fmla="*/ 0 h 58"/>
                <a:gd name="T4" fmla="*/ 20051 w 56"/>
                <a:gd name="T5" fmla="*/ 43385 h 58"/>
                <a:gd name="T6" fmla="*/ 40103 w 56"/>
                <a:gd name="T7" fmla="*/ 43385 h 58"/>
                <a:gd name="T8" fmla="*/ 20051 w 56"/>
                <a:gd name="T9" fmla="*/ 43385 h 58"/>
                <a:gd name="T10" fmla="*/ 0 w 56"/>
                <a:gd name="T11" fmla="*/ 43385 h 58"/>
                <a:gd name="T12" fmla="*/ 0 60000 65536"/>
                <a:gd name="T13" fmla="*/ 0 60000 65536"/>
                <a:gd name="T14" fmla="*/ 0 60000 65536"/>
                <a:gd name="T15" fmla="*/ 0 60000 65536"/>
                <a:gd name="T16" fmla="*/ 0 60000 65536"/>
                <a:gd name="T17" fmla="*/ 0 60000 65536"/>
                <a:gd name="T18" fmla="*/ 0 w 56"/>
                <a:gd name="T19" fmla="*/ 0 h 58"/>
                <a:gd name="T20" fmla="*/ 56 w 5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6" h="58">
                  <a:moveTo>
                    <a:pt x="0" y="8"/>
                  </a:moveTo>
                  <a:lnTo>
                    <a:pt x="15" y="0"/>
                  </a:lnTo>
                  <a:lnTo>
                    <a:pt x="14" y="25"/>
                  </a:lnTo>
                  <a:lnTo>
                    <a:pt x="56" y="35"/>
                  </a:lnTo>
                  <a:lnTo>
                    <a:pt x="29" y="58"/>
                  </a:lnTo>
                  <a:lnTo>
                    <a:pt x="0" y="8"/>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0" name="Freeform 524">
              <a:extLst>
                <a:ext uri="{FF2B5EF4-FFF2-40B4-BE49-F238E27FC236}">
                  <a16:creationId xmlns:a16="http://schemas.microsoft.com/office/drawing/2014/main" id="{556E42C0-8B7A-45A8-AAE0-6C8BCEE56ABB}"/>
                </a:ext>
              </a:extLst>
            </p:cNvPr>
            <p:cNvSpPr>
              <a:spLocks noChangeAspect="1"/>
            </p:cNvSpPr>
            <p:nvPr/>
          </p:nvSpPr>
          <p:spPr bwMode="auto">
            <a:xfrm>
              <a:off x="2471726" y="5886493"/>
              <a:ext cx="19050" cy="11112"/>
            </a:xfrm>
            <a:custGeom>
              <a:avLst/>
              <a:gdLst>
                <a:gd name="T0" fmla="*/ 0 w 30"/>
                <a:gd name="T1" fmla="*/ 43383 h 14"/>
                <a:gd name="T2" fmla="*/ 12406 w 30"/>
                <a:gd name="T3" fmla="*/ 0 h 14"/>
                <a:gd name="T4" fmla="*/ 12406 w 30"/>
                <a:gd name="T5" fmla="*/ 43383 h 14"/>
                <a:gd name="T6" fmla="*/ 0 w 30"/>
                <a:gd name="T7" fmla="*/ 43383 h 14"/>
                <a:gd name="T8" fmla="*/ 0 60000 65536"/>
                <a:gd name="T9" fmla="*/ 0 60000 65536"/>
                <a:gd name="T10" fmla="*/ 0 60000 65536"/>
                <a:gd name="T11" fmla="*/ 0 60000 65536"/>
                <a:gd name="T12" fmla="*/ 0 w 30"/>
                <a:gd name="T13" fmla="*/ 0 h 14"/>
                <a:gd name="T14" fmla="*/ 30 w 30"/>
                <a:gd name="T15" fmla="*/ 14 h 14"/>
              </a:gdLst>
              <a:ahLst/>
              <a:cxnLst>
                <a:cxn ang="T8">
                  <a:pos x="T0" y="T1"/>
                </a:cxn>
                <a:cxn ang="T9">
                  <a:pos x="T2" y="T3"/>
                </a:cxn>
                <a:cxn ang="T10">
                  <a:pos x="T4" y="T5"/>
                </a:cxn>
                <a:cxn ang="T11">
                  <a:pos x="T6" y="T7"/>
                </a:cxn>
              </a:cxnLst>
              <a:rect l="T12" t="T13" r="T14" b="T15"/>
              <a:pathLst>
                <a:path w="30" h="14">
                  <a:moveTo>
                    <a:pt x="0" y="11"/>
                  </a:moveTo>
                  <a:lnTo>
                    <a:pt x="9" y="0"/>
                  </a:lnTo>
                  <a:lnTo>
                    <a:pt x="30" y="14"/>
                  </a:lnTo>
                  <a:lnTo>
                    <a:pt x="0" y="11"/>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1" name="Freeform 525">
              <a:extLst>
                <a:ext uri="{FF2B5EF4-FFF2-40B4-BE49-F238E27FC236}">
                  <a16:creationId xmlns:a16="http://schemas.microsoft.com/office/drawing/2014/main" id="{C9B6A59D-1AAF-4F50-B999-955986E2A229}"/>
                </a:ext>
              </a:extLst>
            </p:cNvPr>
            <p:cNvSpPr>
              <a:spLocks noChangeAspect="1"/>
            </p:cNvSpPr>
            <p:nvPr/>
          </p:nvSpPr>
          <p:spPr bwMode="auto">
            <a:xfrm>
              <a:off x="2484435" y="5848371"/>
              <a:ext cx="57150" cy="73025"/>
            </a:xfrm>
            <a:custGeom>
              <a:avLst/>
              <a:gdLst>
                <a:gd name="T0" fmla="*/ 0 w 81"/>
                <a:gd name="T1" fmla="*/ 44339 h 91"/>
                <a:gd name="T2" fmla="*/ 22314 w 81"/>
                <a:gd name="T3" fmla="*/ 0 h 91"/>
                <a:gd name="T4" fmla="*/ 44658 w 81"/>
                <a:gd name="T5" fmla="*/ 44339 h 91"/>
                <a:gd name="T6" fmla="*/ 22314 w 81"/>
                <a:gd name="T7" fmla="*/ 0 h 91"/>
                <a:gd name="T8" fmla="*/ 44658 w 81"/>
                <a:gd name="T9" fmla="*/ 0 h 91"/>
                <a:gd name="T10" fmla="*/ 22314 w 81"/>
                <a:gd name="T11" fmla="*/ 0 h 91"/>
                <a:gd name="T12" fmla="*/ 22314 w 81"/>
                <a:gd name="T13" fmla="*/ 0 h 91"/>
                <a:gd name="T14" fmla="*/ 44658 w 81"/>
                <a:gd name="T15" fmla="*/ 0 h 91"/>
                <a:gd name="T16" fmla="*/ 44658 w 81"/>
                <a:gd name="T17" fmla="*/ 44339 h 91"/>
                <a:gd name="T18" fmla="*/ 0 w 81"/>
                <a:gd name="T19" fmla="*/ 44339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1"/>
                <a:gd name="T32" fmla="*/ 81 w 8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1">
                  <a:moveTo>
                    <a:pt x="0" y="74"/>
                  </a:moveTo>
                  <a:lnTo>
                    <a:pt x="13" y="59"/>
                  </a:lnTo>
                  <a:lnTo>
                    <a:pt x="56" y="68"/>
                  </a:lnTo>
                  <a:lnTo>
                    <a:pt x="37" y="45"/>
                  </a:lnTo>
                  <a:lnTo>
                    <a:pt x="58" y="31"/>
                  </a:lnTo>
                  <a:lnTo>
                    <a:pt x="27" y="27"/>
                  </a:lnTo>
                  <a:lnTo>
                    <a:pt x="27" y="6"/>
                  </a:lnTo>
                  <a:lnTo>
                    <a:pt x="78" y="0"/>
                  </a:lnTo>
                  <a:lnTo>
                    <a:pt x="81" y="91"/>
                  </a:lnTo>
                  <a:lnTo>
                    <a:pt x="0" y="74"/>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2" name="Freeform 526">
              <a:extLst>
                <a:ext uri="{FF2B5EF4-FFF2-40B4-BE49-F238E27FC236}">
                  <a16:creationId xmlns:a16="http://schemas.microsoft.com/office/drawing/2014/main" id="{E7620EA4-0640-45F9-8938-1763596CDF17}"/>
                </a:ext>
              </a:extLst>
            </p:cNvPr>
            <p:cNvSpPr>
              <a:spLocks noChangeAspect="1"/>
            </p:cNvSpPr>
            <p:nvPr/>
          </p:nvSpPr>
          <p:spPr bwMode="auto">
            <a:xfrm>
              <a:off x="2513024" y="5930978"/>
              <a:ext cx="42864" cy="14287"/>
            </a:xfrm>
            <a:custGeom>
              <a:avLst/>
              <a:gdLst>
                <a:gd name="T0" fmla="*/ 0 w 61"/>
                <a:gd name="T1" fmla="*/ 0 h 17"/>
                <a:gd name="T2" fmla="*/ 43578 w 61"/>
                <a:gd name="T3" fmla="*/ 61130 h 17"/>
                <a:gd name="T4" fmla="*/ 43578 w 61"/>
                <a:gd name="T5" fmla="*/ 61130 h 17"/>
                <a:gd name="T6" fmla="*/ 0 w 61"/>
                <a:gd name="T7" fmla="*/ 0 h 17"/>
                <a:gd name="T8" fmla="*/ 0 60000 65536"/>
                <a:gd name="T9" fmla="*/ 0 60000 65536"/>
                <a:gd name="T10" fmla="*/ 0 60000 65536"/>
                <a:gd name="T11" fmla="*/ 0 60000 65536"/>
                <a:gd name="T12" fmla="*/ 0 w 61"/>
                <a:gd name="T13" fmla="*/ 0 h 17"/>
                <a:gd name="T14" fmla="*/ 61 w 61"/>
                <a:gd name="T15" fmla="*/ 17 h 17"/>
              </a:gdLst>
              <a:ahLst/>
              <a:cxnLst>
                <a:cxn ang="T8">
                  <a:pos x="T0" y="T1"/>
                </a:cxn>
                <a:cxn ang="T9">
                  <a:pos x="T2" y="T3"/>
                </a:cxn>
                <a:cxn ang="T10">
                  <a:pos x="T4" y="T5"/>
                </a:cxn>
                <a:cxn ang="T11">
                  <a:pos x="T6" y="T7"/>
                </a:cxn>
              </a:cxnLst>
              <a:rect l="T12" t="T13" r="T14" b="T15"/>
              <a:pathLst>
                <a:path w="61" h="17">
                  <a:moveTo>
                    <a:pt x="0" y="0"/>
                  </a:moveTo>
                  <a:lnTo>
                    <a:pt x="54" y="5"/>
                  </a:lnTo>
                  <a:lnTo>
                    <a:pt x="61" y="17"/>
                  </a:lnTo>
                  <a:lnTo>
                    <a:pt x="0" y="0"/>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3" name="Freeform 527">
              <a:extLst>
                <a:ext uri="{FF2B5EF4-FFF2-40B4-BE49-F238E27FC236}">
                  <a16:creationId xmlns:a16="http://schemas.microsoft.com/office/drawing/2014/main" id="{D9C84DA5-9F58-431F-A034-B76403ED1E8A}"/>
                </a:ext>
              </a:extLst>
            </p:cNvPr>
            <p:cNvSpPr>
              <a:spLocks noChangeAspect="1"/>
            </p:cNvSpPr>
            <p:nvPr/>
          </p:nvSpPr>
          <p:spPr bwMode="auto">
            <a:xfrm>
              <a:off x="2554288" y="5921429"/>
              <a:ext cx="19050" cy="9525"/>
            </a:xfrm>
            <a:custGeom>
              <a:avLst/>
              <a:gdLst>
                <a:gd name="T0" fmla="*/ 0 w 28"/>
                <a:gd name="T1" fmla="*/ 43386 h 12"/>
                <a:gd name="T2" fmla="*/ 18775 w 28"/>
                <a:gd name="T3" fmla="*/ 0 h 12"/>
                <a:gd name="T4" fmla="*/ 18775 w 28"/>
                <a:gd name="T5" fmla="*/ 43386 h 12"/>
                <a:gd name="T6" fmla="*/ 0 w 28"/>
                <a:gd name="T7" fmla="*/ 43386 h 12"/>
                <a:gd name="T8" fmla="*/ 0 60000 65536"/>
                <a:gd name="T9" fmla="*/ 0 60000 65536"/>
                <a:gd name="T10" fmla="*/ 0 60000 65536"/>
                <a:gd name="T11" fmla="*/ 0 60000 65536"/>
                <a:gd name="T12" fmla="*/ 0 w 28"/>
                <a:gd name="T13" fmla="*/ 0 h 12"/>
                <a:gd name="T14" fmla="*/ 28 w 28"/>
                <a:gd name="T15" fmla="*/ 12 h 12"/>
              </a:gdLst>
              <a:ahLst/>
              <a:cxnLst>
                <a:cxn ang="T8">
                  <a:pos x="T0" y="T1"/>
                </a:cxn>
                <a:cxn ang="T9">
                  <a:pos x="T2" y="T3"/>
                </a:cxn>
                <a:cxn ang="T10">
                  <a:pos x="T4" y="T5"/>
                </a:cxn>
                <a:cxn ang="T11">
                  <a:pos x="T6" y="T7"/>
                </a:cxn>
              </a:cxnLst>
              <a:rect l="T12" t="T13" r="T14" b="T15"/>
              <a:pathLst>
                <a:path w="28" h="12">
                  <a:moveTo>
                    <a:pt x="0" y="12"/>
                  </a:moveTo>
                  <a:lnTo>
                    <a:pt x="6" y="0"/>
                  </a:lnTo>
                  <a:lnTo>
                    <a:pt x="28" y="12"/>
                  </a:lnTo>
                  <a:lnTo>
                    <a:pt x="0" y="12"/>
                  </a:lnTo>
                  <a:close/>
                </a:path>
              </a:pathLst>
            </a:custGeom>
            <a:grpFill/>
            <a:ln w="9525">
              <a:solidFill>
                <a:srgbClr val="C155A1"/>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74" name="Group 73">
            <a:extLst>
              <a:ext uri="{FF2B5EF4-FFF2-40B4-BE49-F238E27FC236}">
                <a16:creationId xmlns:a16="http://schemas.microsoft.com/office/drawing/2014/main" id="{3FDF99AD-65D7-47BC-89FE-EF65DBE65B3F}"/>
              </a:ext>
            </a:extLst>
          </p:cNvPr>
          <p:cNvGrpSpPr/>
          <p:nvPr>
            <p:custDataLst>
              <p:tags r:id="rId3"/>
            </p:custDataLst>
          </p:nvPr>
        </p:nvGrpSpPr>
        <p:grpSpPr>
          <a:xfrm>
            <a:off x="2428993" y="1890049"/>
            <a:ext cx="2135679" cy="1763318"/>
            <a:chOff x="2451100" y="1816154"/>
            <a:chExt cx="2203451" cy="1819274"/>
          </a:xfrm>
          <a:solidFill>
            <a:srgbClr val="C4D0E9">
              <a:lumMod val="75000"/>
            </a:srgbClr>
          </a:solidFill>
        </p:grpSpPr>
        <p:sp>
          <p:nvSpPr>
            <p:cNvPr id="75" name="Freeform 281">
              <a:extLst>
                <a:ext uri="{FF2B5EF4-FFF2-40B4-BE49-F238E27FC236}">
                  <a16:creationId xmlns:a16="http://schemas.microsoft.com/office/drawing/2014/main" id="{B5431E43-677F-4E8F-8F97-F98FE04D178D}"/>
                </a:ext>
              </a:extLst>
            </p:cNvPr>
            <p:cNvSpPr>
              <a:spLocks noChangeAspect="1"/>
            </p:cNvSpPr>
            <p:nvPr/>
          </p:nvSpPr>
          <p:spPr bwMode="auto">
            <a:xfrm>
              <a:off x="4138613" y="3233791"/>
              <a:ext cx="157163" cy="69850"/>
            </a:xfrm>
            <a:custGeom>
              <a:avLst/>
              <a:gdLst>
                <a:gd name="T0" fmla="*/ 0 w 224"/>
                <a:gd name="T1" fmla="*/ 49837 h 86"/>
                <a:gd name="T2" fmla="*/ 21936 w 224"/>
                <a:gd name="T3" fmla="*/ 49837 h 86"/>
                <a:gd name="T4" fmla="*/ 21936 w 224"/>
                <a:gd name="T5" fmla="*/ 99615 h 86"/>
                <a:gd name="T6" fmla="*/ 21936 w 224"/>
                <a:gd name="T7" fmla="*/ 99615 h 86"/>
                <a:gd name="T8" fmla="*/ 43900 w 224"/>
                <a:gd name="T9" fmla="*/ 99615 h 86"/>
                <a:gd name="T10" fmla="*/ 65836 w 224"/>
                <a:gd name="T11" fmla="*/ 99615 h 86"/>
                <a:gd name="T12" fmla="*/ 109736 w 224"/>
                <a:gd name="T13" fmla="*/ 99615 h 86"/>
                <a:gd name="T14" fmla="*/ 131701 w 224"/>
                <a:gd name="T15" fmla="*/ 49837 h 86"/>
                <a:gd name="T16" fmla="*/ 109736 w 224"/>
                <a:gd name="T17" fmla="*/ 0 h 86"/>
                <a:gd name="T18" fmla="*/ 65836 w 224"/>
                <a:gd name="T19" fmla="*/ 49837 h 86"/>
                <a:gd name="T20" fmla="*/ 65836 w 224"/>
                <a:gd name="T21" fmla="*/ 49837 h 86"/>
                <a:gd name="T22" fmla="*/ 0 w 224"/>
                <a:gd name="T23" fmla="*/ 49837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4"/>
                <a:gd name="T37" fmla="*/ 0 h 86"/>
                <a:gd name="T38" fmla="*/ 224 w 224"/>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4" h="86">
                  <a:moveTo>
                    <a:pt x="0" y="49"/>
                  </a:moveTo>
                  <a:lnTo>
                    <a:pt x="4" y="52"/>
                  </a:lnTo>
                  <a:lnTo>
                    <a:pt x="4" y="68"/>
                  </a:lnTo>
                  <a:lnTo>
                    <a:pt x="30" y="72"/>
                  </a:lnTo>
                  <a:lnTo>
                    <a:pt x="74" y="64"/>
                  </a:lnTo>
                  <a:lnTo>
                    <a:pt x="125" y="86"/>
                  </a:lnTo>
                  <a:lnTo>
                    <a:pt x="195" y="71"/>
                  </a:lnTo>
                  <a:lnTo>
                    <a:pt x="224" y="27"/>
                  </a:lnTo>
                  <a:lnTo>
                    <a:pt x="212" y="0"/>
                  </a:lnTo>
                  <a:lnTo>
                    <a:pt x="126" y="1"/>
                  </a:lnTo>
                  <a:lnTo>
                    <a:pt x="99" y="48"/>
                  </a:lnTo>
                  <a:lnTo>
                    <a:pt x="0" y="49"/>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6" name="Freeform 283">
              <a:extLst>
                <a:ext uri="{FF2B5EF4-FFF2-40B4-BE49-F238E27FC236}">
                  <a16:creationId xmlns:a16="http://schemas.microsoft.com/office/drawing/2014/main" id="{97C7D2CF-3FDF-4F9A-9126-F68A0B5144B9}"/>
                </a:ext>
              </a:extLst>
            </p:cNvPr>
            <p:cNvSpPr>
              <a:spLocks noChangeAspect="1"/>
            </p:cNvSpPr>
            <p:nvPr/>
          </p:nvSpPr>
          <p:spPr bwMode="auto">
            <a:xfrm>
              <a:off x="4003675" y="3154416"/>
              <a:ext cx="65088" cy="57150"/>
            </a:xfrm>
            <a:custGeom>
              <a:avLst/>
              <a:gdLst>
                <a:gd name="T0" fmla="*/ 0 w 96"/>
                <a:gd name="T1" fmla="*/ 52933 h 69"/>
                <a:gd name="T2" fmla="*/ 18922 w 96"/>
                <a:gd name="T3" fmla="*/ 52933 h 69"/>
                <a:gd name="T4" fmla="*/ 37870 w 96"/>
                <a:gd name="T5" fmla="*/ 0 h 69"/>
                <a:gd name="T6" fmla="*/ 37870 w 96"/>
                <a:gd name="T7" fmla="*/ 52933 h 69"/>
                <a:gd name="T8" fmla="*/ 37870 w 96"/>
                <a:gd name="T9" fmla="*/ 52933 h 69"/>
                <a:gd name="T10" fmla="*/ 37870 w 96"/>
                <a:gd name="T11" fmla="*/ 105927 h 69"/>
                <a:gd name="T12" fmla="*/ 0 w 96"/>
                <a:gd name="T13" fmla="*/ 52933 h 69"/>
                <a:gd name="T14" fmla="*/ 0 60000 65536"/>
                <a:gd name="T15" fmla="*/ 0 60000 65536"/>
                <a:gd name="T16" fmla="*/ 0 60000 65536"/>
                <a:gd name="T17" fmla="*/ 0 60000 65536"/>
                <a:gd name="T18" fmla="*/ 0 60000 65536"/>
                <a:gd name="T19" fmla="*/ 0 60000 65536"/>
                <a:gd name="T20" fmla="*/ 0 60000 65536"/>
                <a:gd name="T21" fmla="*/ 0 w 96"/>
                <a:gd name="T22" fmla="*/ 0 h 69"/>
                <a:gd name="T23" fmla="*/ 96 w 96"/>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69">
                  <a:moveTo>
                    <a:pt x="0" y="13"/>
                  </a:moveTo>
                  <a:lnTo>
                    <a:pt x="21" y="3"/>
                  </a:lnTo>
                  <a:lnTo>
                    <a:pt x="64" y="0"/>
                  </a:lnTo>
                  <a:lnTo>
                    <a:pt x="93" y="28"/>
                  </a:lnTo>
                  <a:lnTo>
                    <a:pt x="96" y="49"/>
                  </a:lnTo>
                  <a:lnTo>
                    <a:pt x="85" y="69"/>
                  </a:lnTo>
                  <a:lnTo>
                    <a:pt x="0" y="13"/>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7" name="Freeform 322">
              <a:extLst>
                <a:ext uri="{FF2B5EF4-FFF2-40B4-BE49-F238E27FC236}">
                  <a16:creationId xmlns:a16="http://schemas.microsoft.com/office/drawing/2014/main" id="{8FBC21F6-F0E5-407E-8560-31CED39888C9}"/>
                </a:ext>
              </a:extLst>
            </p:cNvPr>
            <p:cNvSpPr>
              <a:spLocks noChangeAspect="1"/>
            </p:cNvSpPr>
            <p:nvPr/>
          </p:nvSpPr>
          <p:spPr bwMode="auto">
            <a:xfrm>
              <a:off x="4113213" y="2951216"/>
              <a:ext cx="52388" cy="93662"/>
            </a:xfrm>
            <a:custGeom>
              <a:avLst/>
              <a:gdLst>
                <a:gd name="T0" fmla="*/ 0 w 77"/>
                <a:gd name="T1" fmla="*/ 92964 h 116"/>
                <a:gd name="T2" fmla="*/ 18562 w 77"/>
                <a:gd name="T3" fmla="*/ 46454 h 116"/>
                <a:gd name="T4" fmla="*/ 37098 w 77"/>
                <a:gd name="T5" fmla="*/ 0 h 116"/>
                <a:gd name="T6" fmla="*/ 18562 w 77"/>
                <a:gd name="T7" fmla="*/ 46454 h 116"/>
                <a:gd name="T8" fmla="*/ 37098 w 77"/>
                <a:gd name="T9" fmla="*/ 46454 h 116"/>
                <a:gd name="T10" fmla="*/ 18562 w 77"/>
                <a:gd name="T11" fmla="*/ 92964 h 116"/>
                <a:gd name="T12" fmla="*/ 18562 w 77"/>
                <a:gd name="T13" fmla="*/ 92964 h 116"/>
                <a:gd name="T14" fmla="*/ 18562 w 77"/>
                <a:gd name="T15" fmla="*/ 92964 h 116"/>
                <a:gd name="T16" fmla="*/ 0 w 77"/>
                <a:gd name="T17" fmla="*/ 92964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16"/>
                <a:gd name="T29" fmla="*/ 77 w 7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16">
                  <a:moveTo>
                    <a:pt x="0" y="88"/>
                  </a:moveTo>
                  <a:lnTo>
                    <a:pt x="4" y="33"/>
                  </a:lnTo>
                  <a:lnTo>
                    <a:pt x="67" y="0"/>
                  </a:lnTo>
                  <a:lnTo>
                    <a:pt x="54" y="45"/>
                  </a:lnTo>
                  <a:lnTo>
                    <a:pt x="77" y="58"/>
                  </a:lnTo>
                  <a:lnTo>
                    <a:pt x="38" y="84"/>
                  </a:lnTo>
                  <a:lnTo>
                    <a:pt x="37" y="116"/>
                  </a:lnTo>
                  <a:lnTo>
                    <a:pt x="13" y="116"/>
                  </a:lnTo>
                  <a:lnTo>
                    <a:pt x="0" y="88"/>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8" name="Freeform 323">
              <a:extLst>
                <a:ext uri="{FF2B5EF4-FFF2-40B4-BE49-F238E27FC236}">
                  <a16:creationId xmlns:a16="http://schemas.microsoft.com/office/drawing/2014/main" id="{2AB2AAC6-AE4D-41FC-923F-391D25244F7D}"/>
                </a:ext>
              </a:extLst>
            </p:cNvPr>
            <p:cNvSpPr>
              <a:spLocks noChangeAspect="1"/>
            </p:cNvSpPr>
            <p:nvPr/>
          </p:nvSpPr>
          <p:spPr bwMode="auto">
            <a:xfrm>
              <a:off x="4148138" y="3022654"/>
              <a:ext cx="19050" cy="9525"/>
            </a:xfrm>
            <a:custGeom>
              <a:avLst/>
              <a:gdLst>
                <a:gd name="T0" fmla="*/ 0 w 28"/>
                <a:gd name="T1" fmla="*/ 0 h 13"/>
                <a:gd name="T2" fmla="*/ 18775 w 28"/>
                <a:gd name="T3" fmla="*/ 0 h 13"/>
                <a:gd name="T4" fmla="*/ 18775 w 28"/>
                <a:gd name="T5" fmla="*/ 0 h 13"/>
                <a:gd name="T6" fmla="*/ 0 w 28"/>
                <a:gd name="T7" fmla="*/ 0 h 13"/>
                <a:gd name="T8" fmla="*/ 0 60000 65536"/>
                <a:gd name="T9" fmla="*/ 0 60000 65536"/>
                <a:gd name="T10" fmla="*/ 0 60000 65536"/>
                <a:gd name="T11" fmla="*/ 0 60000 65536"/>
                <a:gd name="T12" fmla="*/ 0 w 28"/>
                <a:gd name="T13" fmla="*/ 0 h 13"/>
                <a:gd name="T14" fmla="*/ 28 w 28"/>
                <a:gd name="T15" fmla="*/ 13 h 13"/>
              </a:gdLst>
              <a:ahLst/>
              <a:cxnLst>
                <a:cxn ang="T8">
                  <a:pos x="T0" y="T1"/>
                </a:cxn>
                <a:cxn ang="T9">
                  <a:pos x="T2" y="T3"/>
                </a:cxn>
                <a:cxn ang="T10">
                  <a:pos x="T4" y="T5"/>
                </a:cxn>
                <a:cxn ang="T11">
                  <a:pos x="T6" y="T7"/>
                </a:cxn>
              </a:cxnLst>
              <a:rect l="T12" t="T13" r="T14" b="T15"/>
              <a:pathLst>
                <a:path w="28" h="13">
                  <a:moveTo>
                    <a:pt x="0" y="13"/>
                  </a:moveTo>
                  <a:lnTo>
                    <a:pt x="21" y="0"/>
                  </a:lnTo>
                  <a:lnTo>
                    <a:pt x="28" y="10"/>
                  </a:lnTo>
                  <a:lnTo>
                    <a:pt x="0" y="13"/>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79" name="Freeform 324">
              <a:extLst>
                <a:ext uri="{FF2B5EF4-FFF2-40B4-BE49-F238E27FC236}">
                  <a16:creationId xmlns:a16="http://schemas.microsoft.com/office/drawing/2014/main" id="{D26A80F8-A120-4A55-8EBD-BD2195C6872D}"/>
                </a:ext>
              </a:extLst>
            </p:cNvPr>
            <p:cNvSpPr>
              <a:spLocks noChangeAspect="1"/>
            </p:cNvSpPr>
            <p:nvPr/>
          </p:nvSpPr>
          <p:spPr bwMode="auto">
            <a:xfrm>
              <a:off x="4175125" y="2998841"/>
              <a:ext cx="28575" cy="42862"/>
            </a:xfrm>
            <a:custGeom>
              <a:avLst/>
              <a:gdLst>
                <a:gd name="T0" fmla="*/ 0 w 45"/>
                <a:gd name="T1" fmla="*/ 56732 h 51"/>
                <a:gd name="T2" fmla="*/ 0 w 45"/>
                <a:gd name="T3" fmla="*/ 56732 h 51"/>
                <a:gd name="T4" fmla="*/ 0 w 45"/>
                <a:gd name="T5" fmla="*/ 56732 h 51"/>
                <a:gd name="T6" fmla="*/ 0 w 45"/>
                <a:gd name="T7" fmla="*/ 0 h 51"/>
                <a:gd name="T8" fmla="*/ 0 w 45"/>
                <a:gd name="T9" fmla="*/ 56732 h 51"/>
                <a:gd name="T10" fmla="*/ 0 60000 65536"/>
                <a:gd name="T11" fmla="*/ 0 60000 65536"/>
                <a:gd name="T12" fmla="*/ 0 60000 65536"/>
                <a:gd name="T13" fmla="*/ 0 60000 65536"/>
                <a:gd name="T14" fmla="*/ 0 60000 65536"/>
                <a:gd name="T15" fmla="*/ 0 w 45"/>
                <a:gd name="T16" fmla="*/ 0 h 51"/>
                <a:gd name="T17" fmla="*/ 45 w 45"/>
                <a:gd name="T18" fmla="*/ 51 h 51"/>
              </a:gdLst>
              <a:ahLst/>
              <a:cxnLst>
                <a:cxn ang="T10">
                  <a:pos x="T0" y="T1"/>
                </a:cxn>
                <a:cxn ang="T11">
                  <a:pos x="T2" y="T3"/>
                </a:cxn>
                <a:cxn ang="T12">
                  <a:pos x="T4" y="T5"/>
                </a:cxn>
                <a:cxn ang="T13">
                  <a:pos x="T6" y="T7"/>
                </a:cxn>
                <a:cxn ang="T14">
                  <a:pos x="T8" y="T9"/>
                </a:cxn>
              </a:cxnLst>
              <a:rect l="T15" t="T16" r="T17" b="T18"/>
              <a:pathLst>
                <a:path w="45" h="51">
                  <a:moveTo>
                    <a:pt x="0" y="27"/>
                  </a:moveTo>
                  <a:lnTo>
                    <a:pt x="34" y="51"/>
                  </a:lnTo>
                  <a:lnTo>
                    <a:pt x="45" y="25"/>
                  </a:lnTo>
                  <a:lnTo>
                    <a:pt x="36" y="0"/>
                  </a:lnTo>
                  <a:lnTo>
                    <a:pt x="0" y="27"/>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0" name="Freeform 330">
              <a:extLst>
                <a:ext uri="{FF2B5EF4-FFF2-40B4-BE49-F238E27FC236}">
                  <a16:creationId xmlns:a16="http://schemas.microsoft.com/office/drawing/2014/main" id="{97C5C45C-92B0-4DF1-830A-6A80756C625A}"/>
                </a:ext>
              </a:extLst>
            </p:cNvPr>
            <p:cNvSpPr>
              <a:spLocks noChangeAspect="1"/>
            </p:cNvSpPr>
            <p:nvPr/>
          </p:nvSpPr>
          <p:spPr bwMode="auto">
            <a:xfrm>
              <a:off x="4367213" y="2489254"/>
              <a:ext cx="220663" cy="385762"/>
            </a:xfrm>
            <a:custGeom>
              <a:avLst/>
              <a:gdLst>
                <a:gd name="T0" fmla="*/ 0 w 320"/>
                <a:gd name="T1" fmla="*/ 0 h 480"/>
                <a:gd name="T2" fmla="*/ 19959 w 320"/>
                <a:gd name="T3" fmla="*/ 0 h 480"/>
                <a:gd name="T4" fmla="*/ 39891 w 320"/>
                <a:gd name="T5" fmla="*/ 45240 h 480"/>
                <a:gd name="T6" fmla="*/ 59850 w 320"/>
                <a:gd name="T7" fmla="*/ 45240 h 480"/>
                <a:gd name="T8" fmla="*/ 79783 w 320"/>
                <a:gd name="T9" fmla="*/ 0 h 480"/>
                <a:gd name="T10" fmla="*/ 79783 w 320"/>
                <a:gd name="T11" fmla="*/ 0 h 480"/>
                <a:gd name="T12" fmla="*/ 99742 w 320"/>
                <a:gd name="T13" fmla="*/ 0 h 480"/>
                <a:gd name="T14" fmla="*/ 119675 w 320"/>
                <a:gd name="T15" fmla="*/ 0 h 480"/>
                <a:gd name="T16" fmla="*/ 119675 w 320"/>
                <a:gd name="T17" fmla="*/ 0 h 480"/>
                <a:gd name="T18" fmla="*/ 119675 w 320"/>
                <a:gd name="T19" fmla="*/ 45240 h 480"/>
                <a:gd name="T20" fmla="*/ 119675 w 320"/>
                <a:gd name="T21" fmla="*/ 45240 h 480"/>
                <a:gd name="T22" fmla="*/ 119675 w 320"/>
                <a:gd name="T23" fmla="*/ 90481 h 480"/>
                <a:gd name="T24" fmla="*/ 139633 w 320"/>
                <a:gd name="T25" fmla="*/ 135666 h 480"/>
                <a:gd name="T26" fmla="*/ 119675 w 320"/>
                <a:gd name="T27" fmla="*/ 135666 h 480"/>
                <a:gd name="T28" fmla="*/ 159566 w 320"/>
                <a:gd name="T29" fmla="*/ 226146 h 480"/>
                <a:gd name="T30" fmla="*/ 99742 w 320"/>
                <a:gd name="T31" fmla="*/ 316627 h 480"/>
                <a:gd name="T32" fmla="*/ 39891 w 320"/>
                <a:gd name="T33" fmla="*/ 316627 h 480"/>
                <a:gd name="T34" fmla="*/ 39891 w 320"/>
                <a:gd name="T35" fmla="*/ 316627 h 480"/>
                <a:gd name="T36" fmla="*/ 19959 w 320"/>
                <a:gd name="T37" fmla="*/ 271387 h 480"/>
                <a:gd name="T38" fmla="*/ 19959 w 320"/>
                <a:gd name="T39" fmla="*/ 226146 h 480"/>
                <a:gd name="T40" fmla="*/ 59850 w 320"/>
                <a:gd name="T41" fmla="*/ 135666 h 480"/>
                <a:gd name="T42" fmla="*/ 59850 w 320"/>
                <a:gd name="T43" fmla="*/ 135666 h 480"/>
                <a:gd name="T44" fmla="*/ 39891 w 320"/>
                <a:gd name="T45" fmla="*/ 45240 h 480"/>
                <a:gd name="T46" fmla="*/ 0 w 320"/>
                <a:gd name="T47" fmla="*/ 0 h 4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480"/>
                <a:gd name="T74" fmla="*/ 320 w 320"/>
                <a:gd name="T75" fmla="*/ 480 h 4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480">
                  <a:moveTo>
                    <a:pt x="0" y="50"/>
                  </a:moveTo>
                  <a:lnTo>
                    <a:pt x="21" y="34"/>
                  </a:lnTo>
                  <a:lnTo>
                    <a:pt x="55" y="64"/>
                  </a:lnTo>
                  <a:lnTo>
                    <a:pt x="118" y="70"/>
                  </a:lnTo>
                  <a:lnTo>
                    <a:pt x="151" y="51"/>
                  </a:lnTo>
                  <a:lnTo>
                    <a:pt x="160" y="12"/>
                  </a:lnTo>
                  <a:lnTo>
                    <a:pt x="219" y="0"/>
                  </a:lnTo>
                  <a:lnTo>
                    <a:pt x="251" y="16"/>
                  </a:lnTo>
                  <a:lnTo>
                    <a:pt x="246" y="50"/>
                  </a:lnTo>
                  <a:lnTo>
                    <a:pt x="235" y="84"/>
                  </a:lnTo>
                  <a:lnTo>
                    <a:pt x="276" y="125"/>
                  </a:lnTo>
                  <a:lnTo>
                    <a:pt x="252" y="154"/>
                  </a:lnTo>
                  <a:lnTo>
                    <a:pt x="283" y="208"/>
                  </a:lnTo>
                  <a:lnTo>
                    <a:pt x="269" y="255"/>
                  </a:lnTo>
                  <a:lnTo>
                    <a:pt x="320" y="355"/>
                  </a:lnTo>
                  <a:lnTo>
                    <a:pt x="207" y="449"/>
                  </a:lnTo>
                  <a:lnTo>
                    <a:pt x="72" y="480"/>
                  </a:lnTo>
                  <a:lnTo>
                    <a:pt x="64" y="460"/>
                  </a:lnTo>
                  <a:lnTo>
                    <a:pt x="21" y="444"/>
                  </a:lnTo>
                  <a:lnTo>
                    <a:pt x="16" y="352"/>
                  </a:lnTo>
                  <a:lnTo>
                    <a:pt x="144" y="251"/>
                  </a:lnTo>
                  <a:lnTo>
                    <a:pt x="102" y="201"/>
                  </a:lnTo>
                  <a:lnTo>
                    <a:pt x="86" y="101"/>
                  </a:lnTo>
                  <a:lnTo>
                    <a:pt x="0" y="50"/>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1" name="Freeform 331">
              <a:extLst>
                <a:ext uri="{FF2B5EF4-FFF2-40B4-BE49-F238E27FC236}">
                  <a16:creationId xmlns:a16="http://schemas.microsoft.com/office/drawing/2014/main" id="{A3A3CB65-FD0D-4FD2-9212-9CC570E02A39}"/>
                </a:ext>
              </a:extLst>
            </p:cNvPr>
            <p:cNvSpPr>
              <a:spLocks noChangeAspect="1"/>
            </p:cNvSpPr>
            <p:nvPr/>
          </p:nvSpPr>
          <p:spPr bwMode="auto">
            <a:xfrm>
              <a:off x="3852863" y="3163941"/>
              <a:ext cx="258763" cy="258762"/>
            </a:xfrm>
            <a:custGeom>
              <a:avLst/>
              <a:gdLst>
                <a:gd name="T0" fmla="*/ 0 w 369"/>
                <a:gd name="T1" fmla="*/ 95276 h 319"/>
                <a:gd name="T2" fmla="*/ 21922 w 369"/>
                <a:gd name="T3" fmla="*/ 95276 h 319"/>
                <a:gd name="T4" fmla="*/ 43815 w 369"/>
                <a:gd name="T5" fmla="*/ 142914 h 319"/>
                <a:gd name="T6" fmla="*/ 43815 w 369"/>
                <a:gd name="T7" fmla="*/ 142914 h 319"/>
                <a:gd name="T8" fmla="*/ 65737 w 369"/>
                <a:gd name="T9" fmla="*/ 142914 h 319"/>
                <a:gd name="T10" fmla="*/ 65737 w 369"/>
                <a:gd name="T11" fmla="*/ 190552 h 319"/>
                <a:gd name="T12" fmla="*/ 43815 w 369"/>
                <a:gd name="T13" fmla="*/ 238189 h 319"/>
                <a:gd name="T14" fmla="*/ 87630 w 369"/>
                <a:gd name="T15" fmla="*/ 238189 h 319"/>
                <a:gd name="T16" fmla="*/ 109551 w 369"/>
                <a:gd name="T17" fmla="*/ 238189 h 319"/>
                <a:gd name="T18" fmla="*/ 131444 w 369"/>
                <a:gd name="T19" fmla="*/ 238189 h 319"/>
                <a:gd name="T20" fmla="*/ 131444 w 369"/>
                <a:gd name="T21" fmla="*/ 238189 h 319"/>
                <a:gd name="T22" fmla="*/ 153366 w 369"/>
                <a:gd name="T23" fmla="*/ 238189 h 319"/>
                <a:gd name="T24" fmla="*/ 175259 w 369"/>
                <a:gd name="T25" fmla="*/ 238189 h 319"/>
                <a:gd name="T26" fmla="*/ 197181 w 369"/>
                <a:gd name="T27" fmla="*/ 238189 h 319"/>
                <a:gd name="T28" fmla="*/ 197181 w 369"/>
                <a:gd name="T29" fmla="*/ 190552 h 319"/>
                <a:gd name="T30" fmla="*/ 197181 w 369"/>
                <a:gd name="T31" fmla="*/ 142914 h 319"/>
                <a:gd name="T32" fmla="*/ 175259 w 369"/>
                <a:gd name="T33" fmla="*/ 142914 h 319"/>
                <a:gd name="T34" fmla="*/ 197181 w 369"/>
                <a:gd name="T35" fmla="*/ 95276 h 319"/>
                <a:gd name="T36" fmla="*/ 197181 w 369"/>
                <a:gd name="T37" fmla="*/ 95276 h 319"/>
                <a:gd name="T38" fmla="*/ 175259 w 369"/>
                <a:gd name="T39" fmla="*/ 47638 h 319"/>
                <a:gd name="T40" fmla="*/ 175259 w 369"/>
                <a:gd name="T41" fmla="*/ 47638 h 319"/>
                <a:gd name="T42" fmla="*/ 109551 w 369"/>
                <a:gd name="T43" fmla="*/ 0 h 319"/>
                <a:gd name="T44" fmla="*/ 109551 w 369"/>
                <a:gd name="T45" fmla="*/ 47638 h 319"/>
                <a:gd name="T46" fmla="*/ 87630 w 369"/>
                <a:gd name="T47" fmla="*/ 47638 h 319"/>
                <a:gd name="T48" fmla="*/ 43815 w 369"/>
                <a:gd name="T49" fmla="*/ 47638 h 319"/>
                <a:gd name="T50" fmla="*/ 43815 w 369"/>
                <a:gd name="T51" fmla="*/ 95276 h 319"/>
                <a:gd name="T52" fmla="*/ 0 w 369"/>
                <a:gd name="T53" fmla="*/ 95276 h 3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9"/>
                <a:gd name="T82" fmla="*/ 0 h 319"/>
                <a:gd name="T83" fmla="*/ 369 w 369"/>
                <a:gd name="T84" fmla="*/ 319 h 3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9" h="319">
                  <a:moveTo>
                    <a:pt x="0" y="97"/>
                  </a:moveTo>
                  <a:lnTo>
                    <a:pt x="11" y="124"/>
                  </a:lnTo>
                  <a:lnTo>
                    <a:pt x="88" y="144"/>
                  </a:lnTo>
                  <a:lnTo>
                    <a:pt x="75" y="161"/>
                  </a:lnTo>
                  <a:lnTo>
                    <a:pt x="103" y="181"/>
                  </a:lnTo>
                  <a:lnTo>
                    <a:pt x="115" y="218"/>
                  </a:lnTo>
                  <a:lnTo>
                    <a:pt x="83" y="285"/>
                  </a:lnTo>
                  <a:lnTo>
                    <a:pt x="174" y="311"/>
                  </a:lnTo>
                  <a:lnTo>
                    <a:pt x="184" y="315"/>
                  </a:lnTo>
                  <a:lnTo>
                    <a:pt x="228" y="319"/>
                  </a:lnTo>
                  <a:lnTo>
                    <a:pt x="228" y="292"/>
                  </a:lnTo>
                  <a:lnTo>
                    <a:pt x="252" y="278"/>
                  </a:lnTo>
                  <a:lnTo>
                    <a:pt x="314" y="295"/>
                  </a:lnTo>
                  <a:lnTo>
                    <a:pt x="352" y="268"/>
                  </a:lnTo>
                  <a:lnTo>
                    <a:pt x="330" y="230"/>
                  </a:lnTo>
                  <a:lnTo>
                    <a:pt x="338" y="192"/>
                  </a:lnTo>
                  <a:lnTo>
                    <a:pt x="308" y="172"/>
                  </a:lnTo>
                  <a:lnTo>
                    <a:pt x="352" y="128"/>
                  </a:lnTo>
                  <a:lnTo>
                    <a:pt x="369" y="82"/>
                  </a:lnTo>
                  <a:lnTo>
                    <a:pt x="316" y="60"/>
                  </a:lnTo>
                  <a:lnTo>
                    <a:pt x="300" y="56"/>
                  </a:lnTo>
                  <a:lnTo>
                    <a:pt x="215" y="0"/>
                  </a:lnTo>
                  <a:lnTo>
                    <a:pt x="187" y="10"/>
                  </a:lnTo>
                  <a:lnTo>
                    <a:pt x="153" y="62"/>
                  </a:lnTo>
                  <a:lnTo>
                    <a:pt x="82" y="53"/>
                  </a:lnTo>
                  <a:lnTo>
                    <a:pt x="92" y="96"/>
                  </a:lnTo>
                  <a:lnTo>
                    <a:pt x="0" y="97"/>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2" name="Freeform 332">
              <a:extLst>
                <a:ext uri="{FF2B5EF4-FFF2-40B4-BE49-F238E27FC236}">
                  <a16:creationId xmlns:a16="http://schemas.microsoft.com/office/drawing/2014/main" id="{C04E7EF8-4F6F-4A92-AE4B-B1FBF5EE686D}"/>
                </a:ext>
              </a:extLst>
            </p:cNvPr>
            <p:cNvSpPr>
              <a:spLocks noChangeAspect="1"/>
            </p:cNvSpPr>
            <p:nvPr/>
          </p:nvSpPr>
          <p:spPr bwMode="auto">
            <a:xfrm>
              <a:off x="4121150" y="3402066"/>
              <a:ext cx="15875" cy="50800"/>
            </a:xfrm>
            <a:custGeom>
              <a:avLst/>
              <a:gdLst>
                <a:gd name="T0" fmla="*/ 0 w 23"/>
                <a:gd name="T1" fmla="*/ 54329 h 61"/>
                <a:gd name="T2" fmla="*/ 18877 w 23"/>
                <a:gd name="T3" fmla="*/ 54329 h 61"/>
                <a:gd name="T4" fmla="*/ 18877 w 23"/>
                <a:gd name="T5" fmla="*/ 0 h 61"/>
                <a:gd name="T6" fmla="*/ 0 w 23"/>
                <a:gd name="T7" fmla="*/ 54329 h 61"/>
                <a:gd name="T8" fmla="*/ 0 60000 65536"/>
                <a:gd name="T9" fmla="*/ 0 60000 65536"/>
                <a:gd name="T10" fmla="*/ 0 60000 65536"/>
                <a:gd name="T11" fmla="*/ 0 60000 65536"/>
                <a:gd name="T12" fmla="*/ 0 w 23"/>
                <a:gd name="T13" fmla="*/ 0 h 61"/>
                <a:gd name="T14" fmla="*/ 23 w 23"/>
                <a:gd name="T15" fmla="*/ 61 h 61"/>
              </a:gdLst>
              <a:ahLst/>
              <a:cxnLst>
                <a:cxn ang="T8">
                  <a:pos x="T0" y="T1"/>
                </a:cxn>
                <a:cxn ang="T9">
                  <a:pos x="T2" y="T3"/>
                </a:cxn>
                <a:cxn ang="T10">
                  <a:pos x="T4" y="T5"/>
                </a:cxn>
                <a:cxn ang="T11">
                  <a:pos x="T6" y="T7"/>
                </a:cxn>
              </a:cxnLst>
              <a:rect l="T12" t="T13" r="T14" b="T15"/>
              <a:pathLst>
                <a:path w="23" h="61">
                  <a:moveTo>
                    <a:pt x="0" y="31"/>
                  </a:moveTo>
                  <a:lnTo>
                    <a:pt x="20" y="61"/>
                  </a:lnTo>
                  <a:lnTo>
                    <a:pt x="23" y="0"/>
                  </a:lnTo>
                  <a:lnTo>
                    <a:pt x="0" y="31"/>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3" name="Freeform 334">
              <a:extLst>
                <a:ext uri="{FF2B5EF4-FFF2-40B4-BE49-F238E27FC236}">
                  <a16:creationId xmlns:a16="http://schemas.microsoft.com/office/drawing/2014/main" id="{F621005D-D533-4D6B-AD1F-212F1707C736}"/>
                </a:ext>
              </a:extLst>
            </p:cNvPr>
            <p:cNvSpPr>
              <a:spLocks noChangeAspect="1"/>
            </p:cNvSpPr>
            <p:nvPr/>
          </p:nvSpPr>
          <p:spPr bwMode="auto">
            <a:xfrm>
              <a:off x="4067175" y="3044879"/>
              <a:ext cx="177800" cy="228600"/>
            </a:xfrm>
            <a:custGeom>
              <a:avLst/>
              <a:gdLst>
                <a:gd name="T0" fmla="*/ 0 w 256"/>
                <a:gd name="T1" fmla="*/ 45880 h 284"/>
                <a:gd name="T2" fmla="*/ 20943 w 256"/>
                <a:gd name="T3" fmla="*/ 91814 h 284"/>
                <a:gd name="T4" fmla="*/ 20943 w 256"/>
                <a:gd name="T5" fmla="*/ 91814 h 284"/>
                <a:gd name="T6" fmla="*/ 20943 w 256"/>
                <a:gd name="T7" fmla="*/ 137694 h 284"/>
                <a:gd name="T8" fmla="*/ 41885 w 256"/>
                <a:gd name="T9" fmla="*/ 137694 h 284"/>
                <a:gd name="T10" fmla="*/ 20943 w 256"/>
                <a:gd name="T11" fmla="*/ 183574 h 284"/>
                <a:gd name="T12" fmla="*/ 62828 w 256"/>
                <a:gd name="T13" fmla="*/ 183574 h 284"/>
                <a:gd name="T14" fmla="*/ 104741 w 256"/>
                <a:gd name="T15" fmla="*/ 183574 h 284"/>
                <a:gd name="T16" fmla="*/ 125684 w 256"/>
                <a:gd name="T17" fmla="*/ 137694 h 284"/>
                <a:gd name="T18" fmla="*/ 83798 w 256"/>
                <a:gd name="T19" fmla="*/ 91814 h 284"/>
                <a:gd name="T20" fmla="*/ 125684 w 256"/>
                <a:gd name="T21" fmla="*/ 91814 h 284"/>
                <a:gd name="T22" fmla="*/ 146626 w 256"/>
                <a:gd name="T23" fmla="*/ 91814 h 284"/>
                <a:gd name="T24" fmla="*/ 125684 w 256"/>
                <a:gd name="T25" fmla="*/ 45880 h 284"/>
                <a:gd name="T26" fmla="*/ 104741 w 256"/>
                <a:gd name="T27" fmla="*/ 45880 h 284"/>
                <a:gd name="T28" fmla="*/ 83798 w 256"/>
                <a:gd name="T29" fmla="*/ 45880 h 284"/>
                <a:gd name="T30" fmla="*/ 83798 w 256"/>
                <a:gd name="T31" fmla="*/ 45880 h 284"/>
                <a:gd name="T32" fmla="*/ 62828 w 256"/>
                <a:gd name="T33" fmla="*/ 0 h 284"/>
                <a:gd name="T34" fmla="*/ 41885 w 256"/>
                <a:gd name="T35" fmla="*/ 0 h 284"/>
                <a:gd name="T36" fmla="*/ 41885 w 256"/>
                <a:gd name="T37" fmla="*/ 45880 h 284"/>
                <a:gd name="T38" fmla="*/ 20943 w 256"/>
                <a:gd name="T39" fmla="*/ 45880 h 284"/>
                <a:gd name="T40" fmla="*/ 20943 w 256"/>
                <a:gd name="T41" fmla="*/ 45880 h 284"/>
                <a:gd name="T42" fmla="*/ 20943 w 256"/>
                <a:gd name="T43" fmla="*/ 45880 h 284"/>
                <a:gd name="T44" fmla="*/ 0 w 256"/>
                <a:gd name="T45" fmla="*/ 45880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284"/>
                <a:gd name="T71" fmla="*/ 256 w 256"/>
                <a:gd name="T72" fmla="*/ 284 h 2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284">
                  <a:moveTo>
                    <a:pt x="0" y="118"/>
                  </a:moveTo>
                  <a:lnTo>
                    <a:pt x="1" y="164"/>
                  </a:lnTo>
                  <a:lnTo>
                    <a:pt x="4" y="185"/>
                  </a:lnTo>
                  <a:lnTo>
                    <a:pt x="9" y="209"/>
                  </a:lnTo>
                  <a:lnTo>
                    <a:pt x="62" y="231"/>
                  </a:lnTo>
                  <a:lnTo>
                    <a:pt x="45" y="277"/>
                  </a:lnTo>
                  <a:lnTo>
                    <a:pt x="102" y="284"/>
                  </a:lnTo>
                  <a:lnTo>
                    <a:pt x="201" y="283"/>
                  </a:lnTo>
                  <a:lnTo>
                    <a:pt x="228" y="236"/>
                  </a:lnTo>
                  <a:lnTo>
                    <a:pt x="176" y="178"/>
                  </a:lnTo>
                  <a:lnTo>
                    <a:pt x="238" y="147"/>
                  </a:lnTo>
                  <a:lnTo>
                    <a:pt x="256" y="157"/>
                  </a:lnTo>
                  <a:lnTo>
                    <a:pt x="238" y="44"/>
                  </a:lnTo>
                  <a:lnTo>
                    <a:pt x="191" y="16"/>
                  </a:lnTo>
                  <a:lnTo>
                    <a:pt x="139" y="35"/>
                  </a:lnTo>
                  <a:lnTo>
                    <a:pt x="147" y="23"/>
                  </a:lnTo>
                  <a:lnTo>
                    <a:pt x="102" y="0"/>
                  </a:lnTo>
                  <a:lnTo>
                    <a:pt x="78" y="0"/>
                  </a:lnTo>
                  <a:lnTo>
                    <a:pt x="78" y="64"/>
                  </a:lnTo>
                  <a:lnTo>
                    <a:pt x="52" y="45"/>
                  </a:lnTo>
                  <a:lnTo>
                    <a:pt x="35" y="65"/>
                  </a:lnTo>
                  <a:lnTo>
                    <a:pt x="31" y="103"/>
                  </a:lnTo>
                  <a:lnTo>
                    <a:pt x="0" y="118"/>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4" name="Freeform 335">
              <a:extLst>
                <a:ext uri="{FF2B5EF4-FFF2-40B4-BE49-F238E27FC236}">
                  <a16:creationId xmlns:a16="http://schemas.microsoft.com/office/drawing/2014/main" id="{60D1E4F2-2BE9-475E-80D2-433AACE09B1B}"/>
                </a:ext>
              </a:extLst>
            </p:cNvPr>
            <p:cNvSpPr>
              <a:spLocks noChangeAspect="1"/>
            </p:cNvSpPr>
            <p:nvPr/>
          </p:nvSpPr>
          <p:spPr bwMode="auto">
            <a:xfrm>
              <a:off x="4359275" y="3438579"/>
              <a:ext cx="127000" cy="147637"/>
            </a:xfrm>
            <a:custGeom>
              <a:avLst/>
              <a:gdLst>
                <a:gd name="T0" fmla="*/ 0 w 184"/>
                <a:gd name="T1" fmla="*/ 45825 h 183"/>
                <a:gd name="T2" fmla="*/ 20055 w 184"/>
                <a:gd name="T3" fmla="*/ 0 h 183"/>
                <a:gd name="T4" fmla="*/ 40136 w 184"/>
                <a:gd name="T5" fmla="*/ 0 h 183"/>
                <a:gd name="T6" fmla="*/ 80245 w 184"/>
                <a:gd name="T7" fmla="*/ 0 h 183"/>
                <a:gd name="T8" fmla="*/ 100300 w 184"/>
                <a:gd name="T9" fmla="*/ 0 h 183"/>
                <a:gd name="T10" fmla="*/ 80245 w 184"/>
                <a:gd name="T11" fmla="*/ 0 h 183"/>
                <a:gd name="T12" fmla="*/ 60190 w 184"/>
                <a:gd name="T13" fmla="*/ 0 h 183"/>
                <a:gd name="T14" fmla="*/ 60190 w 184"/>
                <a:gd name="T15" fmla="*/ 0 h 183"/>
                <a:gd name="T16" fmla="*/ 40136 w 184"/>
                <a:gd name="T17" fmla="*/ 0 h 183"/>
                <a:gd name="T18" fmla="*/ 40136 w 184"/>
                <a:gd name="T19" fmla="*/ 45825 h 183"/>
                <a:gd name="T20" fmla="*/ 40136 w 184"/>
                <a:gd name="T21" fmla="*/ 45825 h 183"/>
                <a:gd name="T22" fmla="*/ 60190 w 184"/>
                <a:gd name="T23" fmla="*/ 45825 h 183"/>
                <a:gd name="T24" fmla="*/ 60190 w 184"/>
                <a:gd name="T25" fmla="*/ 91595 h 183"/>
                <a:gd name="T26" fmla="*/ 40136 w 184"/>
                <a:gd name="T27" fmla="*/ 91595 h 183"/>
                <a:gd name="T28" fmla="*/ 40136 w 184"/>
                <a:gd name="T29" fmla="*/ 91595 h 183"/>
                <a:gd name="T30" fmla="*/ 20055 w 184"/>
                <a:gd name="T31" fmla="*/ 91595 h 183"/>
                <a:gd name="T32" fmla="*/ 20055 w 184"/>
                <a:gd name="T33" fmla="*/ 91595 h 183"/>
                <a:gd name="T34" fmla="*/ 40136 w 184"/>
                <a:gd name="T35" fmla="*/ 45825 h 183"/>
                <a:gd name="T36" fmla="*/ 20055 w 184"/>
                <a:gd name="T37" fmla="*/ 45825 h 183"/>
                <a:gd name="T38" fmla="*/ 0 w 184"/>
                <a:gd name="T39" fmla="*/ 45825 h 1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83"/>
                <a:gd name="T62" fmla="*/ 184 w 184"/>
                <a:gd name="T63" fmla="*/ 183 h 1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83">
                  <a:moveTo>
                    <a:pt x="0" y="72"/>
                  </a:moveTo>
                  <a:lnTo>
                    <a:pt x="25" y="31"/>
                  </a:lnTo>
                  <a:lnTo>
                    <a:pt x="83" y="17"/>
                  </a:lnTo>
                  <a:lnTo>
                    <a:pt x="155" y="19"/>
                  </a:lnTo>
                  <a:lnTo>
                    <a:pt x="184" y="0"/>
                  </a:lnTo>
                  <a:lnTo>
                    <a:pt x="172" y="38"/>
                  </a:lnTo>
                  <a:lnTo>
                    <a:pt x="124" y="31"/>
                  </a:lnTo>
                  <a:lnTo>
                    <a:pt x="99" y="62"/>
                  </a:lnTo>
                  <a:lnTo>
                    <a:pt x="72" y="45"/>
                  </a:lnTo>
                  <a:lnTo>
                    <a:pt x="90" y="92"/>
                  </a:lnTo>
                  <a:lnTo>
                    <a:pt x="68" y="102"/>
                  </a:lnTo>
                  <a:lnTo>
                    <a:pt x="113" y="123"/>
                  </a:lnTo>
                  <a:lnTo>
                    <a:pt x="113" y="142"/>
                  </a:lnTo>
                  <a:lnTo>
                    <a:pt x="75" y="149"/>
                  </a:lnTo>
                  <a:lnTo>
                    <a:pt x="87" y="183"/>
                  </a:lnTo>
                  <a:lnTo>
                    <a:pt x="44" y="171"/>
                  </a:lnTo>
                  <a:lnTo>
                    <a:pt x="29" y="139"/>
                  </a:lnTo>
                  <a:lnTo>
                    <a:pt x="87" y="126"/>
                  </a:lnTo>
                  <a:lnTo>
                    <a:pt x="29" y="120"/>
                  </a:lnTo>
                  <a:lnTo>
                    <a:pt x="0" y="72"/>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5" name="Freeform 336">
              <a:extLst>
                <a:ext uri="{FF2B5EF4-FFF2-40B4-BE49-F238E27FC236}">
                  <a16:creationId xmlns:a16="http://schemas.microsoft.com/office/drawing/2014/main" id="{33234138-39C0-4248-9074-8DE25F3AAAC8}"/>
                </a:ext>
              </a:extLst>
            </p:cNvPr>
            <p:cNvSpPr>
              <a:spLocks noChangeAspect="1"/>
            </p:cNvSpPr>
            <p:nvPr/>
          </p:nvSpPr>
          <p:spPr bwMode="auto">
            <a:xfrm>
              <a:off x="4427538" y="3611616"/>
              <a:ext cx="58738" cy="9525"/>
            </a:xfrm>
            <a:custGeom>
              <a:avLst/>
              <a:gdLst>
                <a:gd name="T0" fmla="*/ 0 w 87"/>
                <a:gd name="T1" fmla="*/ 73148 h 11"/>
                <a:gd name="T2" fmla="*/ 17729 w 87"/>
                <a:gd name="T3" fmla="*/ 0 h 11"/>
                <a:gd name="T4" fmla="*/ 35481 w 87"/>
                <a:gd name="T5" fmla="*/ 73148 h 11"/>
                <a:gd name="T6" fmla="*/ 17729 w 87"/>
                <a:gd name="T7" fmla="*/ 73148 h 11"/>
                <a:gd name="T8" fmla="*/ 0 w 87"/>
                <a:gd name="T9" fmla="*/ 73148 h 11"/>
                <a:gd name="T10" fmla="*/ 0 60000 65536"/>
                <a:gd name="T11" fmla="*/ 0 60000 65536"/>
                <a:gd name="T12" fmla="*/ 0 60000 65536"/>
                <a:gd name="T13" fmla="*/ 0 60000 65536"/>
                <a:gd name="T14" fmla="*/ 0 60000 65536"/>
                <a:gd name="T15" fmla="*/ 0 w 87"/>
                <a:gd name="T16" fmla="*/ 0 h 11"/>
                <a:gd name="T17" fmla="*/ 87 w 87"/>
                <a:gd name="T18" fmla="*/ 11 h 11"/>
              </a:gdLst>
              <a:ahLst/>
              <a:cxnLst>
                <a:cxn ang="T10">
                  <a:pos x="T0" y="T1"/>
                </a:cxn>
                <a:cxn ang="T11">
                  <a:pos x="T2" y="T3"/>
                </a:cxn>
                <a:cxn ang="T12">
                  <a:pos x="T4" y="T5"/>
                </a:cxn>
                <a:cxn ang="T13">
                  <a:pos x="T6" y="T7"/>
                </a:cxn>
                <a:cxn ang="T14">
                  <a:pos x="T8" y="T9"/>
                </a:cxn>
              </a:cxnLst>
              <a:rect l="T15" t="T16" r="T17" b="T18"/>
              <a:pathLst>
                <a:path w="87" h="11">
                  <a:moveTo>
                    <a:pt x="0" y="11"/>
                  </a:moveTo>
                  <a:lnTo>
                    <a:pt x="7" y="0"/>
                  </a:lnTo>
                  <a:lnTo>
                    <a:pt x="87" y="11"/>
                  </a:lnTo>
                  <a:lnTo>
                    <a:pt x="29" y="11"/>
                  </a:lnTo>
                  <a:lnTo>
                    <a:pt x="0" y="11"/>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6" name="Freeform 337">
              <a:extLst>
                <a:ext uri="{FF2B5EF4-FFF2-40B4-BE49-F238E27FC236}">
                  <a16:creationId xmlns:a16="http://schemas.microsoft.com/office/drawing/2014/main" id="{EBE869DD-9868-47FB-8175-95AFFE8C140F}"/>
                </a:ext>
              </a:extLst>
            </p:cNvPr>
            <p:cNvSpPr>
              <a:spLocks noChangeAspect="1"/>
            </p:cNvSpPr>
            <p:nvPr/>
          </p:nvSpPr>
          <p:spPr bwMode="auto">
            <a:xfrm>
              <a:off x="2451100" y="1816154"/>
              <a:ext cx="1243013" cy="1050925"/>
            </a:xfrm>
            <a:custGeom>
              <a:avLst/>
              <a:gdLst>
                <a:gd name="T0" fmla="*/ 105843 w 1783"/>
                <a:gd name="T1" fmla="*/ 233127 h 1301"/>
                <a:gd name="T2" fmla="*/ 127028 w 1783"/>
                <a:gd name="T3" fmla="*/ 186501 h 1301"/>
                <a:gd name="T4" fmla="*/ 84686 w 1783"/>
                <a:gd name="T5" fmla="*/ 186501 h 1301"/>
                <a:gd name="T6" fmla="*/ 190529 w 1783"/>
                <a:gd name="T7" fmla="*/ 93251 h 1301"/>
                <a:gd name="T8" fmla="*/ 275214 w 1783"/>
                <a:gd name="T9" fmla="*/ 93251 h 1301"/>
                <a:gd name="T10" fmla="*/ 338742 w 1783"/>
                <a:gd name="T11" fmla="*/ 139876 h 1301"/>
                <a:gd name="T12" fmla="*/ 338742 w 1783"/>
                <a:gd name="T13" fmla="*/ 93251 h 1301"/>
                <a:gd name="T14" fmla="*/ 444584 w 1783"/>
                <a:gd name="T15" fmla="*/ 93251 h 1301"/>
                <a:gd name="T16" fmla="*/ 508113 w 1783"/>
                <a:gd name="T17" fmla="*/ 93251 h 1301"/>
                <a:gd name="T18" fmla="*/ 423427 w 1783"/>
                <a:gd name="T19" fmla="*/ 46625 h 1301"/>
                <a:gd name="T20" fmla="*/ 529270 w 1783"/>
                <a:gd name="T21" fmla="*/ 46625 h 1301"/>
                <a:gd name="T22" fmla="*/ 508113 w 1783"/>
                <a:gd name="T23" fmla="*/ 46625 h 1301"/>
                <a:gd name="T24" fmla="*/ 719798 w 1783"/>
                <a:gd name="T25" fmla="*/ 46625 h 1301"/>
                <a:gd name="T26" fmla="*/ 740984 w 1783"/>
                <a:gd name="T27" fmla="*/ 46625 h 1301"/>
                <a:gd name="T28" fmla="*/ 804484 w 1783"/>
                <a:gd name="T29" fmla="*/ 93251 h 1301"/>
                <a:gd name="T30" fmla="*/ 613955 w 1783"/>
                <a:gd name="T31" fmla="*/ 93251 h 1301"/>
                <a:gd name="T32" fmla="*/ 719798 w 1783"/>
                <a:gd name="T33" fmla="*/ 139876 h 1301"/>
                <a:gd name="T34" fmla="*/ 825669 w 1783"/>
                <a:gd name="T35" fmla="*/ 139876 h 1301"/>
                <a:gd name="T36" fmla="*/ 910354 w 1783"/>
                <a:gd name="T37" fmla="*/ 93251 h 1301"/>
                <a:gd name="T38" fmla="*/ 804484 w 1783"/>
                <a:gd name="T39" fmla="*/ 186501 h 1301"/>
                <a:gd name="T40" fmla="*/ 868012 w 1783"/>
                <a:gd name="T41" fmla="*/ 186501 h 1301"/>
                <a:gd name="T42" fmla="*/ 804484 w 1783"/>
                <a:gd name="T43" fmla="*/ 279752 h 1301"/>
                <a:gd name="T44" fmla="*/ 825669 w 1783"/>
                <a:gd name="T45" fmla="*/ 326378 h 1301"/>
                <a:gd name="T46" fmla="*/ 804484 w 1783"/>
                <a:gd name="T47" fmla="*/ 326378 h 1301"/>
                <a:gd name="T48" fmla="*/ 846826 w 1783"/>
                <a:gd name="T49" fmla="*/ 373003 h 1301"/>
                <a:gd name="T50" fmla="*/ 783327 w 1783"/>
                <a:gd name="T51" fmla="*/ 419572 h 1301"/>
                <a:gd name="T52" fmla="*/ 825669 w 1783"/>
                <a:gd name="T53" fmla="*/ 466198 h 1301"/>
                <a:gd name="T54" fmla="*/ 825669 w 1783"/>
                <a:gd name="T55" fmla="*/ 466198 h 1301"/>
                <a:gd name="T56" fmla="*/ 719798 w 1783"/>
                <a:gd name="T57" fmla="*/ 512823 h 1301"/>
                <a:gd name="T58" fmla="*/ 740984 w 1783"/>
                <a:gd name="T59" fmla="*/ 559448 h 1301"/>
                <a:gd name="T60" fmla="*/ 804484 w 1783"/>
                <a:gd name="T61" fmla="*/ 559448 h 1301"/>
                <a:gd name="T62" fmla="*/ 783327 w 1783"/>
                <a:gd name="T63" fmla="*/ 606073 h 1301"/>
                <a:gd name="T64" fmla="*/ 719798 w 1783"/>
                <a:gd name="T65" fmla="*/ 559448 h 1301"/>
                <a:gd name="T66" fmla="*/ 740984 w 1783"/>
                <a:gd name="T67" fmla="*/ 606073 h 1301"/>
                <a:gd name="T68" fmla="*/ 740984 w 1783"/>
                <a:gd name="T69" fmla="*/ 699324 h 1301"/>
                <a:gd name="T70" fmla="*/ 635113 w 1783"/>
                <a:gd name="T71" fmla="*/ 699324 h 1301"/>
                <a:gd name="T72" fmla="*/ 571612 w 1783"/>
                <a:gd name="T73" fmla="*/ 792575 h 1301"/>
                <a:gd name="T74" fmla="*/ 550427 w 1783"/>
                <a:gd name="T75" fmla="*/ 745949 h 1301"/>
                <a:gd name="T76" fmla="*/ 486928 w 1783"/>
                <a:gd name="T77" fmla="*/ 792575 h 1301"/>
                <a:gd name="T78" fmla="*/ 486928 w 1783"/>
                <a:gd name="T79" fmla="*/ 839200 h 1301"/>
                <a:gd name="T80" fmla="*/ 486928 w 1783"/>
                <a:gd name="T81" fmla="*/ 885826 h 1301"/>
                <a:gd name="T82" fmla="*/ 465770 w 1783"/>
                <a:gd name="T83" fmla="*/ 979077 h 1301"/>
                <a:gd name="T84" fmla="*/ 381085 w 1783"/>
                <a:gd name="T85" fmla="*/ 932451 h 1301"/>
                <a:gd name="T86" fmla="*/ 381085 w 1783"/>
                <a:gd name="T87" fmla="*/ 932451 h 1301"/>
                <a:gd name="T88" fmla="*/ 338742 w 1783"/>
                <a:gd name="T89" fmla="*/ 839200 h 1301"/>
                <a:gd name="T90" fmla="*/ 338742 w 1783"/>
                <a:gd name="T91" fmla="*/ 792575 h 1301"/>
                <a:gd name="T92" fmla="*/ 317557 w 1783"/>
                <a:gd name="T93" fmla="*/ 699324 h 1301"/>
                <a:gd name="T94" fmla="*/ 317557 w 1783"/>
                <a:gd name="T95" fmla="*/ 699324 h 1301"/>
                <a:gd name="T96" fmla="*/ 317557 w 1783"/>
                <a:gd name="T97" fmla="*/ 606073 h 1301"/>
                <a:gd name="T98" fmla="*/ 338742 w 1783"/>
                <a:gd name="T99" fmla="*/ 606073 h 1301"/>
                <a:gd name="T100" fmla="*/ 338742 w 1783"/>
                <a:gd name="T101" fmla="*/ 559448 h 1301"/>
                <a:gd name="T102" fmla="*/ 296399 w 1783"/>
                <a:gd name="T103" fmla="*/ 559448 h 1301"/>
                <a:gd name="T104" fmla="*/ 275214 w 1783"/>
                <a:gd name="T105" fmla="*/ 559448 h 1301"/>
                <a:gd name="T106" fmla="*/ 254056 w 1783"/>
                <a:gd name="T107" fmla="*/ 466198 h 1301"/>
                <a:gd name="T108" fmla="*/ 190529 w 1783"/>
                <a:gd name="T109" fmla="*/ 373003 h 1301"/>
                <a:gd name="T110" fmla="*/ 105843 w 1783"/>
                <a:gd name="T111" fmla="*/ 373003 h 1301"/>
                <a:gd name="T112" fmla="*/ 21157 w 1783"/>
                <a:gd name="T113" fmla="*/ 326378 h 1301"/>
                <a:gd name="T114" fmla="*/ 105843 w 1783"/>
                <a:gd name="T115" fmla="*/ 326378 h 13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83"/>
                <a:gd name="T175" fmla="*/ 0 h 1301"/>
                <a:gd name="T176" fmla="*/ 1783 w 1783"/>
                <a:gd name="T177" fmla="*/ 1301 h 13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83" h="1301">
                  <a:moveTo>
                    <a:pt x="0" y="366"/>
                  </a:moveTo>
                  <a:lnTo>
                    <a:pt x="10" y="347"/>
                  </a:lnTo>
                  <a:lnTo>
                    <a:pt x="124" y="308"/>
                  </a:lnTo>
                  <a:lnTo>
                    <a:pt x="199" y="308"/>
                  </a:lnTo>
                  <a:lnTo>
                    <a:pt x="240" y="280"/>
                  </a:lnTo>
                  <a:lnTo>
                    <a:pt x="228" y="270"/>
                  </a:lnTo>
                  <a:lnTo>
                    <a:pt x="253" y="260"/>
                  </a:lnTo>
                  <a:lnTo>
                    <a:pt x="232" y="253"/>
                  </a:lnTo>
                  <a:lnTo>
                    <a:pt x="271" y="242"/>
                  </a:lnTo>
                  <a:lnTo>
                    <a:pt x="257" y="232"/>
                  </a:lnTo>
                  <a:lnTo>
                    <a:pt x="205" y="250"/>
                  </a:lnTo>
                  <a:lnTo>
                    <a:pt x="154" y="226"/>
                  </a:lnTo>
                  <a:lnTo>
                    <a:pt x="221" y="211"/>
                  </a:lnTo>
                  <a:lnTo>
                    <a:pt x="256" y="170"/>
                  </a:lnTo>
                  <a:lnTo>
                    <a:pt x="335" y="168"/>
                  </a:lnTo>
                  <a:lnTo>
                    <a:pt x="331" y="123"/>
                  </a:lnTo>
                  <a:lnTo>
                    <a:pt x="390" y="123"/>
                  </a:lnTo>
                  <a:lnTo>
                    <a:pt x="451" y="154"/>
                  </a:lnTo>
                  <a:lnTo>
                    <a:pt x="381" y="113"/>
                  </a:lnTo>
                  <a:lnTo>
                    <a:pt x="514" y="85"/>
                  </a:lnTo>
                  <a:lnTo>
                    <a:pt x="548" y="105"/>
                  </a:lnTo>
                  <a:lnTo>
                    <a:pt x="552" y="144"/>
                  </a:lnTo>
                  <a:lnTo>
                    <a:pt x="569" y="110"/>
                  </a:lnTo>
                  <a:lnTo>
                    <a:pt x="655" y="136"/>
                  </a:lnTo>
                  <a:lnTo>
                    <a:pt x="625" y="116"/>
                  </a:lnTo>
                  <a:lnTo>
                    <a:pt x="668" y="119"/>
                  </a:lnTo>
                  <a:lnTo>
                    <a:pt x="632" y="96"/>
                  </a:lnTo>
                  <a:lnTo>
                    <a:pt x="620" y="79"/>
                  </a:lnTo>
                  <a:lnTo>
                    <a:pt x="640" y="75"/>
                  </a:lnTo>
                  <a:lnTo>
                    <a:pt x="812" y="129"/>
                  </a:lnTo>
                  <a:lnTo>
                    <a:pt x="800" y="110"/>
                  </a:lnTo>
                  <a:lnTo>
                    <a:pt x="836" y="108"/>
                  </a:lnTo>
                  <a:lnTo>
                    <a:pt x="812" y="93"/>
                  </a:lnTo>
                  <a:lnTo>
                    <a:pt x="869" y="96"/>
                  </a:lnTo>
                  <a:lnTo>
                    <a:pt x="778" y="57"/>
                  </a:lnTo>
                  <a:lnTo>
                    <a:pt x="944" y="79"/>
                  </a:lnTo>
                  <a:lnTo>
                    <a:pt x="907" y="55"/>
                  </a:lnTo>
                  <a:lnTo>
                    <a:pt x="809" y="52"/>
                  </a:lnTo>
                  <a:lnTo>
                    <a:pt x="842" y="50"/>
                  </a:lnTo>
                  <a:lnTo>
                    <a:pt x="781" y="30"/>
                  </a:lnTo>
                  <a:lnTo>
                    <a:pt x="853" y="35"/>
                  </a:lnTo>
                  <a:lnTo>
                    <a:pt x="824" y="25"/>
                  </a:lnTo>
                  <a:lnTo>
                    <a:pt x="855" y="20"/>
                  </a:lnTo>
                  <a:lnTo>
                    <a:pt x="978" y="57"/>
                  </a:lnTo>
                  <a:lnTo>
                    <a:pt x="965" y="42"/>
                  </a:lnTo>
                  <a:lnTo>
                    <a:pt x="1019" y="30"/>
                  </a:lnTo>
                  <a:lnTo>
                    <a:pt x="972" y="25"/>
                  </a:lnTo>
                  <a:lnTo>
                    <a:pt x="971" y="8"/>
                  </a:lnTo>
                  <a:lnTo>
                    <a:pt x="1002" y="0"/>
                  </a:lnTo>
                  <a:lnTo>
                    <a:pt x="1330" y="10"/>
                  </a:lnTo>
                  <a:lnTo>
                    <a:pt x="1354" y="20"/>
                  </a:lnTo>
                  <a:lnTo>
                    <a:pt x="1345" y="25"/>
                  </a:lnTo>
                  <a:lnTo>
                    <a:pt x="1124" y="28"/>
                  </a:lnTo>
                  <a:lnTo>
                    <a:pt x="1149" y="40"/>
                  </a:lnTo>
                  <a:lnTo>
                    <a:pt x="1063" y="50"/>
                  </a:lnTo>
                  <a:lnTo>
                    <a:pt x="1376" y="30"/>
                  </a:lnTo>
                  <a:lnTo>
                    <a:pt x="1386" y="47"/>
                  </a:lnTo>
                  <a:lnTo>
                    <a:pt x="1345" y="58"/>
                  </a:lnTo>
                  <a:lnTo>
                    <a:pt x="1417" y="51"/>
                  </a:lnTo>
                  <a:lnTo>
                    <a:pt x="1499" y="71"/>
                  </a:lnTo>
                  <a:lnTo>
                    <a:pt x="1376" y="105"/>
                  </a:lnTo>
                  <a:lnTo>
                    <a:pt x="1176" y="102"/>
                  </a:lnTo>
                  <a:lnTo>
                    <a:pt x="1224" y="108"/>
                  </a:lnTo>
                  <a:lnTo>
                    <a:pt x="1141" y="123"/>
                  </a:lnTo>
                  <a:lnTo>
                    <a:pt x="1141" y="140"/>
                  </a:lnTo>
                  <a:lnTo>
                    <a:pt x="1357" y="113"/>
                  </a:lnTo>
                  <a:lnTo>
                    <a:pt x="1377" y="123"/>
                  </a:lnTo>
                  <a:lnTo>
                    <a:pt x="1330" y="150"/>
                  </a:lnTo>
                  <a:lnTo>
                    <a:pt x="1472" y="108"/>
                  </a:lnTo>
                  <a:lnTo>
                    <a:pt x="1479" y="149"/>
                  </a:lnTo>
                  <a:lnTo>
                    <a:pt x="1410" y="218"/>
                  </a:lnTo>
                  <a:lnTo>
                    <a:pt x="1543" y="139"/>
                  </a:lnTo>
                  <a:lnTo>
                    <a:pt x="1543" y="150"/>
                  </a:lnTo>
                  <a:lnTo>
                    <a:pt x="1606" y="149"/>
                  </a:lnTo>
                  <a:lnTo>
                    <a:pt x="1626" y="123"/>
                  </a:lnTo>
                  <a:lnTo>
                    <a:pt x="1696" y="119"/>
                  </a:lnTo>
                  <a:lnTo>
                    <a:pt x="1783" y="143"/>
                  </a:lnTo>
                  <a:lnTo>
                    <a:pt x="1698" y="177"/>
                  </a:lnTo>
                  <a:lnTo>
                    <a:pt x="1704" y="191"/>
                  </a:lnTo>
                  <a:lnTo>
                    <a:pt x="1510" y="211"/>
                  </a:lnTo>
                  <a:lnTo>
                    <a:pt x="1666" y="214"/>
                  </a:lnTo>
                  <a:lnTo>
                    <a:pt x="1538" y="243"/>
                  </a:lnTo>
                  <a:lnTo>
                    <a:pt x="1546" y="265"/>
                  </a:lnTo>
                  <a:lnTo>
                    <a:pt x="1630" y="243"/>
                  </a:lnTo>
                  <a:lnTo>
                    <a:pt x="1570" y="270"/>
                  </a:lnTo>
                  <a:lnTo>
                    <a:pt x="1561" y="306"/>
                  </a:lnTo>
                  <a:lnTo>
                    <a:pt x="1582" y="297"/>
                  </a:lnTo>
                  <a:lnTo>
                    <a:pt x="1523" y="328"/>
                  </a:lnTo>
                  <a:lnTo>
                    <a:pt x="1502" y="395"/>
                  </a:lnTo>
                  <a:lnTo>
                    <a:pt x="1533" y="381"/>
                  </a:lnTo>
                  <a:lnTo>
                    <a:pt x="1578" y="395"/>
                  </a:lnTo>
                  <a:lnTo>
                    <a:pt x="1537" y="395"/>
                  </a:lnTo>
                  <a:lnTo>
                    <a:pt x="1537" y="413"/>
                  </a:lnTo>
                  <a:lnTo>
                    <a:pt x="1605" y="423"/>
                  </a:lnTo>
                  <a:lnTo>
                    <a:pt x="1606" y="447"/>
                  </a:lnTo>
                  <a:lnTo>
                    <a:pt x="1505" y="441"/>
                  </a:lnTo>
                  <a:lnTo>
                    <a:pt x="1533" y="453"/>
                  </a:lnTo>
                  <a:lnTo>
                    <a:pt x="1476" y="460"/>
                  </a:lnTo>
                  <a:lnTo>
                    <a:pt x="1505" y="487"/>
                  </a:lnTo>
                  <a:lnTo>
                    <a:pt x="1557" y="488"/>
                  </a:lnTo>
                  <a:lnTo>
                    <a:pt x="1526" y="504"/>
                  </a:lnTo>
                  <a:lnTo>
                    <a:pt x="1567" y="518"/>
                  </a:lnTo>
                  <a:lnTo>
                    <a:pt x="1565" y="552"/>
                  </a:lnTo>
                  <a:lnTo>
                    <a:pt x="1490" y="532"/>
                  </a:lnTo>
                  <a:lnTo>
                    <a:pt x="1536" y="549"/>
                  </a:lnTo>
                  <a:lnTo>
                    <a:pt x="1507" y="560"/>
                  </a:lnTo>
                  <a:lnTo>
                    <a:pt x="1533" y="559"/>
                  </a:lnTo>
                  <a:lnTo>
                    <a:pt x="1526" y="580"/>
                  </a:lnTo>
                  <a:lnTo>
                    <a:pt x="1581" y="591"/>
                  </a:lnTo>
                  <a:lnTo>
                    <a:pt x="1495" y="586"/>
                  </a:lnTo>
                  <a:lnTo>
                    <a:pt x="1479" y="597"/>
                  </a:lnTo>
                  <a:lnTo>
                    <a:pt x="1543" y="624"/>
                  </a:lnTo>
                  <a:lnTo>
                    <a:pt x="1536" y="646"/>
                  </a:lnTo>
                  <a:lnTo>
                    <a:pt x="1482" y="659"/>
                  </a:lnTo>
                  <a:lnTo>
                    <a:pt x="1431" y="628"/>
                  </a:lnTo>
                  <a:lnTo>
                    <a:pt x="1352" y="656"/>
                  </a:lnTo>
                  <a:lnTo>
                    <a:pt x="1407" y="672"/>
                  </a:lnTo>
                  <a:lnTo>
                    <a:pt x="1354" y="688"/>
                  </a:lnTo>
                  <a:lnTo>
                    <a:pt x="1412" y="690"/>
                  </a:lnTo>
                  <a:lnTo>
                    <a:pt x="1393" y="723"/>
                  </a:lnTo>
                  <a:lnTo>
                    <a:pt x="1417" y="703"/>
                  </a:lnTo>
                  <a:lnTo>
                    <a:pt x="1479" y="730"/>
                  </a:lnTo>
                  <a:lnTo>
                    <a:pt x="1461" y="753"/>
                  </a:lnTo>
                  <a:lnTo>
                    <a:pt x="1495" y="743"/>
                  </a:lnTo>
                  <a:lnTo>
                    <a:pt x="1479" y="767"/>
                  </a:lnTo>
                  <a:lnTo>
                    <a:pt x="1502" y="755"/>
                  </a:lnTo>
                  <a:lnTo>
                    <a:pt x="1506" y="811"/>
                  </a:lnTo>
                  <a:lnTo>
                    <a:pt x="1479" y="791"/>
                  </a:lnTo>
                  <a:lnTo>
                    <a:pt x="1479" y="811"/>
                  </a:lnTo>
                  <a:lnTo>
                    <a:pt x="1451" y="809"/>
                  </a:lnTo>
                  <a:lnTo>
                    <a:pt x="1417" y="764"/>
                  </a:lnTo>
                  <a:lnTo>
                    <a:pt x="1332" y="740"/>
                  </a:lnTo>
                  <a:lnTo>
                    <a:pt x="1391" y="768"/>
                  </a:lnTo>
                  <a:lnTo>
                    <a:pt x="1312" y="784"/>
                  </a:lnTo>
                  <a:lnTo>
                    <a:pt x="1291" y="811"/>
                  </a:lnTo>
                  <a:lnTo>
                    <a:pt x="1363" y="818"/>
                  </a:lnTo>
                  <a:lnTo>
                    <a:pt x="1301" y="833"/>
                  </a:lnTo>
                  <a:lnTo>
                    <a:pt x="1394" y="813"/>
                  </a:lnTo>
                  <a:lnTo>
                    <a:pt x="1485" y="837"/>
                  </a:lnTo>
                  <a:lnTo>
                    <a:pt x="1367" y="903"/>
                  </a:lnTo>
                  <a:lnTo>
                    <a:pt x="1254" y="929"/>
                  </a:lnTo>
                  <a:lnTo>
                    <a:pt x="1213" y="931"/>
                  </a:lnTo>
                  <a:lnTo>
                    <a:pt x="1186" y="904"/>
                  </a:lnTo>
                  <a:lnTo>
                    <a:pt x="1199" y="931"/>
                  </a:lnTo>
                  <a:lnTo>
                    <a:pt x="1166" y="948"/>
                  </a:lnTo>
                  <a:lnTo>
                    <a:pt x="1124" y="1017"/>
                  </a:lnTo>
                  <a:lnTo>
                    <a:pt x="1090" y="1016"/>
                  </a:lnTo>
                  <a:lnTo>
                    <a:pt x="1081" y="1037"/>
                  </a:lnTo>
                  <a:lnTo>
                    <a:pt x="1047" y="1041"/>
                  </a:lnTo>
                  <a:lnTo>
                    <a:pt x="1030" y="1033"/>
                  </a:lnTo>
                  <a:lnTo>
                    <a:pt x="1053" y="1019"/>
                  </a:lnTo>
                  <a:lnTo>
                    <a:pt x="1029" y="1016"/>
                  </a:lnTo>
                  <a:lnTo>
                    <a:pt x="1018" y="1051"/>
                  </a:lnTo>
                  <a:lnTo>
                    <a:pt x="964" y="1054"/>
                  </a:lnTo>
                  <a:lnTo>
                    <a:pt x="965" y="1082"/>
                  </a:lnTo>
                  <a:lnTo>
                    <a:pt x="931" y="1085"/>
                  </a:lnTo>
                  <a:lnTo>
                    <a:pt x="961" y="1109"/>
                  </a:lnTo>
                  <a:lnTo>
                    <a:pt x="923" y="1113"/>
                  </a:lnTo>
                  <a:lnTo>
                    <a:pt x="951" y="1137"/>
                  </a:lnTo>
                  <a:lnTo>
                    <a:pt x="924" y="1137"/>
                  </a:lnTo>
                  <a:lnTo>
                    <a:pt x="945" y="1144"/>
                  </a:lnTo>
                  <a:lnTo>
                    <a:pt x="924" y="1173"/>
                  </a:lnTo>
                  <a:lnTo>
                    <a:pt x="907" y="1167"/>
                  </a:lnTo>
                  <a:lnTo>
                    <a:pt x="923" y="1178"/>
                  </a:lnTo>
                  <a:lnTo>
                    <a:pt x="884" y="1191"/>
                  </a:lnTo>
                  <a:lnTo>
                    <a:pt x="907" y="1229"/>
                  </a:lnTo>
                  <a:lnTo>
                    <a:pt x="884" y="1282"/>
                  </a:lnTo>
                  <a:lnTo>
                    <a:pt x="859" y="1283"/>
                  </a:lnTo>
                  <a:lnTo>
                    <a:pt x="880" y="1301"/>
                  </a:lnTo>
                  <a:lnTo>
                    <a:pt x="819" y="1301"/>
                  </a:lnTo>
                  <a:lnTo>
                    <a:pt x="812" y="1266"/>
                  </a:lnTo>
                  <a:lnTo>
                    <a:pt x="729" y="1272"/>
                  </a:lnTo>
                  <a:lnTo>
                    <a:pt x="747" y="1260"/>
                  </a:lnTo>
                  <a:lnTo>
                    <a:pt x="703" y="1246"/>
                  </a:lnTo>
                  <a:lnTo>
                    <a:pt x="726" y="1241"/>
                  </a:lnTo>
                  <a:lnTo>
                    <a:pt x="695" y="1241"/>
                  </a:lnTo>
                  <a:lnTo>
                    <a:pt x="705" y="1214"/>
                  </a:lnTo>
                  <a:lnTo>
                    <a:pt x="688" y="1218"/>
                  </a:lnTo>
                  <a:lnTo>
                    <a:pt x="632" y="1144"/>
                  </a:lnTo>
                  <a:lnTo>
                    <a:pt x="632" y="1122"/>
                  </a:lnTo>
                  <a:lnTo>
                    <a:pt x="674" y="1096"/>
                  </a:lnTo>
                  <a:lnTo>
                    <a:pt x="655" y="1091"/>
                  </a:lnTo>
                  <a:lnTo>
                    <a:pt x="614" y="1118"/>
                  </a:lnTo>
                  <a:lnTo>
                    <a:pt x="614" y="1062"/>
                  </a:lnTo>
                  <a:lnTo>
                    <a:pt x="574" y="1033"/>
                  </a:lnTo>
                  <a:lnTo>
                    <a:pt x="586" y="989"/>
                  </a:lnTo>
                  <a:lnTo>
                    <a:pt x="562" y="972"/>
                  </a:lnTo>
                  <a:lnTo>
                    <a:pt x="594" y="934"/>
                  </a:lnTo>
                  <a:lnTo>
                    <a:pt x="574" y="929"/>
                  </a:lnTo>
                  <a:lnTo>
                    <a:pt x="647" y="929"/>
                  </a:lnTo>
                  <a:lnTo>
                    <a:pt x="638" y="915"/>
                  </a:lnTo>
                  <a:lnTo>
                    <a:pt x="591" y="917"/>
                  </a:lnTo>
                  <a:lnTo>
                    <a:pt x="662" y="883"/>
                  </a:lnTo>
                  <a:lnTo>
                    <a:pt x="647" y="870"/>
                  </a:lnTo>
                  <a:lnTo>
                    <a:pt x="662" y="833"/>
                  </a:lnTo>
                  <a:lnTo>
                    <a:pt x="604" y="832"/>
                  </a:lnTo>
                  <a:lnTo>
                    <a:pt x="538" y="801"/>
                  </a:lnTo>
                  <a:lnTo>
                    <a:pt x="655" y="818"/>
                  </a:lnTo>
                  <a:lnTo>
                    <a:pt x="635" y="804"/>
                  </a:lnTo>
                  <a:lnTo>
                    <a:pt x="655" y="798"/>
                  </a:lnTo>
                  <a:lnTo>
                    <a:pt x="610" y="775"/>
                  </a:lnTo>
                  <a:lnTo>
                    <a:pt x="625" y="764"/>
                  </a:lnTo>
                  <a:lnTo>
                    <a:pt x="601" y="772"/>
                  </a:lnTo>
                  <a:lnTo>
                    <a:pt x="617" y="757"/>
                  </a:lnTo>
                  <a:lnTo>
                    <a:pt x="587" y="758"/>
                  </a:lnTo>
                  <a:lnTo>
                    <a:pt x="620" y="746"/>
                  </a:lnTo>
                  <a:lnTo>
                    <a:pt x="569" y="727"/>
                  </a:lnTo>
                  <a:lnTo>
                    <a:pt x="557" y="757"/>
                  </a:lnTo>
                  <a:lnTo>
                    <a:pt x="514" y="758"/>
                  </a:lnTo>
                  <a:lnTo>
                    <a:pt x="506" y="746"/>
                  </a:lnTo>
                  <a:lnTo>
                    <a:pt x="535" y="727"/>
                  </a:lnTo>
                  <a:lnTo>
                    <a:pt x="511" y="727"/>
                  </a:lnTo>
                  <a:lnTo>
                    <a:pt x="538" y="680"/>
                  </a:lnTo>
                  <a:lnTo>
                    <a:pt x="509" y="671"/>
                  </a:lnTo>
                  <a:lnTo>
                    <a:pt x="523" y="649"/>
                  </a:lnTo>
                  <a:lnTo>
                    <a:pt x="474" y="590"/>
                  </a:lnTo>
                  <a:lnTo>
                    <a:pt x="491" y="588"/>
                  </a:lnTo>
                  <a:lnTo>
                    <a:pt x="426" y="536"/>
                  </a:lnTo>
                  <a:lnTo>
                    <a:pt x="426" y="518"/>
                  </a:lnTo>
                  <a:lnTo>
                    <a:pt x="354" y="492"/>
                  </a:lnTo>
                  <a:lnTo>
                    <a:pt x="287" y="478"/>
                  </a:lnTo>
                  <a:lnTo>
                    <a:pt x="226" y="502"/>
                  </a:lnTo>
                  <a:lnTo>
                    <a:pt x="178" y="487"/>
                  </a:lnTo>
                  <a:lnTo>
                    <a:pt x="195" y="506"/>
                  </a:lnTo>
                  <a:lnTo>
                    <a:pt x="143" y="497"/>
                  </a:lnTo>
                  <a:lnTo>
                    <a:pt x="99" y="477"/>
                  </a:lnTo>
                  <a:lnTo>
                    <a:pt x="143" y="460"/>
                  </a:lnTo>
                  <a:lnTo>
                    <a:pt x="44" y="441"/>
                  </a:lnTo>
                  <a:lnTo>
                    <a:pt x="80" y="424"/>
                  </a:lnTo>
                  <a:lnTo>
                    <a:pt x="199" y="430"/>
                  </a:lnTo>
                  <a:lnTo>
                    <a:pt x="213" y="424"/>
                  </a:lnTo>
                  <a:lnTo>
                    <a:pt x="194" y="412"/>
                  </a:lnTo>
                  <a:lnTo>
                    <a:pt x="212" y="403"/>
                  </a:lnTo>
                  <a:lnTo>
                    <a:pt x="106" y="410"/>
                  </a:lnTo>
                  <a:lnTo>
                    <a:pt x="0" y="366"/>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7" name="Freeform 343">
              <a:extLst>
                <a:ext uri="{FF2B5EF4-FFF2-40B4-BE49-F238E27FC236}">
                  <a16:creationId xmlns:a16="http://schemas.microsoft.com/office/drawing/2014/main" id="{6C91FCCB-918F-429E-BCF6-B98B32519752}"/>
                </a:ext>
              </a:extLst>
            </p:cNvPr>
            <p:cNvSpPr>
              <a:spLocks noChangeAspect="1"/>
            </p:cNvSpPr>
            <p:nvPr/>
          </p:nvSpPr>
          <p:spPr bwMode="auto">
            <a:xfrm>
              <a:off x="3443288" y="2630541"/>
              <a:ext cx="225425" cy="117475"/>
            </a:xfrm>
            <a:custGeom>
              <a:avLst/>
              <a:gdLst>
                <a:gd name="T0" fmla="*/ 0 w 325"/>
                <a:gd name="T1" fmla="*/ 45202 h 147"/>
                <a:gd name="T2" fmla="*/ 20496 w 325"/>
                <a:gd name="T3" fmla="*/ 45202 h 147"/>
                <a:gd name="T4" fmla="*/ 20496 w 325"/>
                <a:gd name="T5" fmla="*/ 45202 h 147"/>
                <a:gd name="T6" fmla="*/ 20496 w 325"/>
                <a:gd name="T7" fmla="*/ 45202 h 147"/>
                <a:gd name="T8" fmla="*/ 20496 w 325"/>
                <a:gd name="T9" fmla="*/ 45202 h 147"/>
                <a:gd name="T10" fmla="*/ 40991 w 325"/>
                <a:gd name="T11" fmla="*/ 45202 h 147"/>
                <a:gd name="T12" fmla="*/ 20496 w 325"/>
                <a:gd name="T13" fmla="*/ 45202 h 147"/>
                <a:gd name="T14" fmla="*/ 40991 w 325"/>
                <a:gd name="T15" fmla="*/ 45202 h 147"/>
                <a:gd name="T16" fmla="*/ 40991 w 325"/>
                <a:gd name="T17" fmla="*/ 45202 h 147"/>
                <a:gd name="T18" fmla="*/ 61486 w 325"/>
                <a:gd name="T19" fmla="*/ 45202 h 147"/>
                <a:gd name="T20" fmla="*/ 61486 w 325"/>
                <a:gd name="T21" fmla="*/ 45202 h 147"/>
                <a:gd name="T22" fmla="*/ 81955 w 325"/>
                <a:gd name="T23" fmla="*/ 45202 h 147"/>
                <a:gd name="T24" fmla="*/ 102450 w 325"/>
                <a:gd name="T25" fmla="*/ 45202 h 147"/>
                <a:gd name="T26" fmla="*/ 102450 w 325"/>
                <a:gd name="T27" fmla="*/ 45202 h 147"/>
                <a:gd name="T28" fmla="*/ 122946 w 325"/>
                <a:gd name="T29" fmla="*/ 45202 h 147"/>
                <a:gd name="T30" fmla="*/ 122946 w 325"/>
                <a:gd name="T31" fmla="*/ 0 h 147"/>
                <a:gd name="T32" fmla="*/ 122946 w 325"/>
                <a:gd name="T33" fmla="*/ 45202 h 147"/>
                <a:gd name="T34" fmla="*/ 143441 w 325"/>
                <a:gd name="T35" fmla="*/ 45202 h 147"/>
                <a:gd name="T36" fmla="*/ 122946 w 325"/>
                <a:gd name="T37" fmla="*/ 45202 h 147"/>
                <a:gd name="T38" fmla="*/ 163937 w 325"/>
                <a:gd name="T39" fmla="*/ 90405 h 147"/>
                <a:gd name="T40" fmla="*/ 143441 w 325"/>
                <a:gd name="T41" fmla="*/ 90405 h 147"/>
                <a:gd name="T42" fmla="*/ 81955 w 325"/>
                <a:gd name="T43" fmla="*/ 135608 h 147"/>
                <a:gd name="T44" fmla="*/ 40991 w 325"/>
                <a:gd name="T45" fmla="*/ 90405 h 147"/>
                <a:gd name="T46" fmla="*/ 40991 w 325"/>
                <a:gd name="T47" fmla="*/ 90405 h 147"/>
                <a:gd name="T48" fmla="*/ 20496 w 325"/>
                <a:gd name="T49" fmla="*/ 90405 h 147"/>
                <a:gd name="T50" fmla="*/ 40991 w 325"/>
                <a:gd name="T51" fmla="*/ 90405 h 147"/>
                <a:gd name="T52" fmla="*/ 40991 w 325"/>
                <a:gd name="T53" fmla="*/ 45202 h 147"/>
                <a:gd name="T54" fmla="*/ 40991 w 325"/>
                <a:gd name="T55" fmla="*/ 45202 h 147"/>
                <a:gd name="T56" fmla="*/ 0 w 325"/>
                <a:gd name="T57" fmla="*/ 45202 h 1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5"/>
                <a:gd name="T88" fmla="*/ 0 h 147"/>
                <a:gd name="T89" fmla="*/ 325 w 325"/>
                <a:gd name="T90" fmla="*/ 147 h 1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5" h="147">
                  <a:moveTo>
                    <a:pt x="0" y="52"/>
                  </a:moveTo>
                  <a:lnTo>
                    <a:pt x="22" y="45"/>
                  </a:lnTo>
                  <a:lnTo>
                    <a:pt x="10" y="32"/>
                  </a:lnTo>
                  <a:lnTo>
                    <a:pt x="39" y="41"/>
                  </a:lnTo>
                  <a:lnTo>
                    <a:pt x="24" y="17"/>
                  </a:lnTo>
                  <a:lnTo>
                    <a:pt x="57" y="31"/>
                  </a:lnTo>
                  <a:lnTo>
                    <a:pt x="40" y="1"/>
                  </a:lnTo>
                  <a:lnTo>
                    <a:pt x="92" y="24"/>
                  </a:lnTo>
                  <a:lnTo>
                    <a:pt x="95" y="62"/>
                  </a:lnTo>
                  <a:lnTo>
                    <a:pt x="121" y="19"/>
                  </a:lnTo>
                  <a:lnTo>
                    <a:pt x="148" y="35"/>
                  </a:lnTo>
                  <a:lnTo>
                    <a:pt x="169" y="15"/>
                  </a:lnTo>
                  <a:lnTo>
                    <a:pt x="187" y="42"/>
                  </a:lnTo>
                  <a:lnTo>
                    <a:pt x="183" y="17"/>
                  </a:lnTo>
                  <a:lnTo>
                    <a:pt x="235" y="17"/>
                  </a:lnTo>
                  <a:lnTo>
                    <a:pt x="244" y="0"/>
                  </a:lnTo>
                  <a:lnTo>
                    <a:pt x="265" y="15"/>
                  </a:lnTo>
                  <a:lnTo>
                    <a:pt x="295" y="8"/>
                  </a:lnTo>
                  <a:lnTo>
                    <a:pt x="274" y="19"/>
                  </a:lnTo>
                  <a:lnTo>
                    <a:pt x="325" y="66"/>
                  </a:lnTo>
                  <a:lnTo>
                    <a:pt x="282" y="107"/>
                  </a:lnTo>
                  <a:lnTo>
                    <a:pt x="162" y="147"/>
                  </a:lnTo>
                  <a:lnTo>
                    <a:pt x="56" y="128"/>
                  </a:lnTo>
                  <a:lnTo>
                    <a:pt x="80" y="90"/>
                  </a:lnTo>
                  <a:lnTo>
                    <a:pt x="17" y="77"/>
                  </a:lnTo>
                  <a:lnTo>
                    <a:pt x="80" y="73"/>
                  </a:lnTo>
                  <a:lnTo>
                    <a:pt x="57" y="63"/>
                  </a:lnTo>
                  <a:lnTo>
                    <a:pt x="80" y="52"/>
                  </a:lnTo>
                  <a:lnTo>
                    <a:pt x="0" y="52"/>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8" name="Freeform 357">
              <a:extLst>
                <a:ext uri="{FF2B5EF4-FFF2-40B4-BE49-F238E27FC236}">
                  <a16:creationId xmlns:a16="http://schemas.microsoft.com/office/drawing/2014/main" id="{61E4963F-19EF-49B1-B1E2-0FBE7EF31658}"/>
                </a:ext>
              </a:extLst>
            </p:cNvPr>
            <p:cNvSpPr>
              <a:spLocks noChangeAspect="1"/>
            </p:cNvSpPr>
            <p:nvPr/>
          </p:nvSpPr>
          <p:spPr bwMode="auto">
            <a:xfrm>
              <a:off x="4083050" y="3284591"/>
              <a:ext cx="239713" cy="261937"/>
            </a:xfrm>
            <a:custGeom>
              <a:avLst/>
              <a:gdLst>
                <a:gd name="T0" fmla="*/ 0 w 344"/>
                <a:gd name="T1" fmla="*/ 96947 h 322"/>
                <a:gd name="T2" fmla="*/ 21050 w 344"/>
                <a:gd name="T3" fmla="*/ 48444 h 322"/>
                <a:gd name="T4" fmla="*/ 21050 w 344"/>
                <a:gd name="T5" fmla="*/ 48444 h 322"/>
                <a:gd name="T6" fmla="*/ 42099 w 344"/>
                <a:gd name="T7" fmla="*/ 48444 h 322"/>
                <a:gd name="T8" fmla="*/ 63149 w 344"/>
                <a:gd name="T9" fmla="*/ 48444 h 322"/>
                <a:gd name="T10" fmla="*/ 84199 w 344"/>
                <a:gd name="T11" fmla="*/ 0 h 322"/>
                <a:gd name="T12" fmla="*/ 105248 w 344"/>
                <a:gd name="T13" fmla="*/ 48444 h 322"/>
                <a:gd name="T14" fmla="*/ 105248 w 344"/>
                <a:gd name="T15" fmla="*/ 48444 h 322"/>
                <a:gd name="T16" fmla="*/ 84199 w 344"/>
                <a:gd name="T17" fmla="*/ 48444 h 322"/>
                <a:gd name="T18" fmla="*/ 84199 w 344"/>
                <a:gd name="T19" fmla="*/ 96947 h 322"/>
                <a:gd name="T20" fmla="*/ 126298 w 344"/>
                <a:gd name="T21" fmla="*/ 145391 h 322"/>
                <a:gd name="T22" fmla="*/ 126298 w 344"/>
                <a:gd name="T23" fmla="*/ 145391 h 322"/>
                <a:gd name="T24" fmla="*/ 126298 w 344"/>
                <a:gd name="T25" fmla="*/ 193893 h 322"/>
                <a:gd name="T26" fmla="*/ 189447 w 344"/>
                <a:gd name="T27" fmla="*/ 193893 h 322"/>
                <a:gd name="T28" fmla="*/ 168397 w 344"/>
                <a:gd name="T29" fmla="*/ 193893 h 322"/>
                <a:gd name="T30" fmla="*/ 168397 w 344"/>
                <a:gd name="T31" fmla="*/ 242338 h 322"/>
                <a:gd name="T32" fmla="*/ 126298 w 344"/>
                <a:gd name="T33" fmla="*/ 290841 h 322"/>
                <a:gd name="T34" fmla="*/ 126298 w 344"/>
                <a:gd name="T35" fmla="*/ 193893 h 322"/>
                <a:gd name="T36" fmla="*/ 63149 w 344"/>
                <a:gd name="T37" fmla="*/ 145391 h 322"/>
                <a:gd name="T38" fmla="*/ 63149 w 344"/>
                <a:gd name="T39" fmla="*/ 96947 h 322"/>
                <a:gd name="T40" fmla="*/ 42099 w 344"/>
                <a:gd name="T41" fmla="*/ 96947 h 322"/>
                <a:gd name="T42" fmla="*/ 21050 w 344"/>
                <a:gd name="T43" fmla="*/ 96947 h 322"/>
                <a:gd name="T44" fmla="*/ 0 w 344"/>
                <a:gd name="T45" fmla="*/ 96947 h 3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4"/>
                <a:gd name="T70" fmla="*/ 0 h 322"/>
                <a:gd name="T71" fmla="*/ 344 w 344"/>
                <a:gd name="T72" fmla="*/ 322 h 3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4" h="322">
                  <a:moveTo>
                    <a:pt x="0" y="80"/>
                  </a:moveTo>
                  <a:lnTo>
                    <a:pt x="8" y="42"/>
                  </a:lnTo>
                  <a:lnTo>
                    <a:pt x="49" y="25"/>
                  </a:lnTo>
                  <a:lnTo>
                    <a:pt x="68" y="42"/>
                  </a:lnTo>
                  <a:lnTo>
                    <a:pt x="109" y="8"/>
                  </a:lnTo>
                  <a:lnTo>
                    <a:pt x="153" y="0"/>
                  </a:lnTo>
                  <a:lnTo>
                    <a:pt x="204" y="22"/>
                  </a:lnTo>
                  <a:lnTo>
                    <a:pt x="204" y="56"/>
                  </a:lnTo>
                  <a:lnTo>
                    <a:pt x="164" y="63"/>
                  </a:lnTo>
                  <a:lnTo>
                    <a:pt x="167" y="107"/>
                  </a:lnTo>
                  <a:lnTo>
                    <a:pt x="233" y="179"/>
                  </a:lnTo>
                  <a:lnTo>
                    <a:pt x="274" y="184"/>
                  </a:lnTo>
                  <a:lnTo>
                    <a:pt x="270" y="199"/>
                  </a:lnTo>
                  <a:lnTo>
                    <a:pt x="344" y="247"/>
                  </a:lnTo>
                  <a:lnTo>
                    <a:pt x="293" y="240"/>
                  </a:lnTo>
                  <a:lnTo>
                    <a:pt x="303" y="285"/>
                  </a:lnTo>
                  <a:lnTo>
                    <a:pt x="274" y="322"/>
                  </a:lnTo>
                  <a:lnTo>
                    <a:pt x="260" y="249"/>
                  </a:lnTo>
                  <a:lnTo>
                    <a:pt x="131" y="167"/>
                  </a:lnTo>
                  <a:lnTo>
                    <a:pt x="100" y="114"/>
                  </a:lnTo>
                  <a:lnTo>
                    <a:pt x="59" y="96"/>
                  </a:lnTo>
                  <a:lnTo>
                    <a:pt x="22" y="118"/>
                  </a:lnTo>
                  <a:lnTo>
                    <a:pt x="0" y="80"/>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89" name="Freeform 358">
              <a:extLst>
                <a:ext uri="{FF2B5EF4-FFF2-40B4-BE49-F238E27FC236}">
                  <a16:creationId xmlns:a16="http://schemas.microsoft.com/office/drawing/2014/main" id="{DCB02282-699B-4AD0-B091-DF6E94B9224F}"/>
                </a:ext>
              </a:extLst>
            </p:cNvPr>
            <p:cNvSpPr>
              <a:spLocks noChangeAspect="1"/>
            </p:cNvSpPr>
            <p:nvPr/>
          </p:nvSpPr>
          <p:spPr bwMode="auto">
            <a:xfrm>
              <a:off x="4113213" y="3452866"/>
              <a:ext cx="31750" cy="61912"/>
            </a:xfrm>
            <a:custGeom>
              <a:avLst/>
              <a:gdLst>
                <a:gd name="T0" fmla="*/ 0 w 42"/>
                <a:gd name="T1" fmla="*/ 46886 h 77"/>
                <a:gd name="T2" fmla="*/ 32570 w 42"/>
                <a:gd name="T3" fmla="*/ 93772 h 77"/>
                <a:gd name="T4" fmla="*/ 32570 w 42"/>
                <a:gd name="T5" fmla="*/ 93772 h 77"/>
                <a:gd name="T6" fmla="*/ 65140 w 42"/>
                <a:gd name="T7" fmla="*/ 46886 h 77"/>
                <a:gd name="T8" fmla="*/ 32570 w 42"/>
                <a:gd name="T9" fmla="*/ 0 h 77"/>
                <a:gd name="T10" fmla="*/ 0 w 42"/>
                <a:gd name="T11" fmla="*/ 46886 h 77"/>
                <a:gd name="T12" fmla="*/ 0 60000 65536"/>
                <a:gd name="T13" fmla="*/ 0 60000 65536"/>
                <a:gd name="T14" fmla="*/ 0 60000 65536"/>
                <a:gd name="T15" fmla="*/ 0 60000 65536"/>
                <a:gd name="T16" fmla="*/ 0 60000 65536"/>
                <a:gd name="T17" fmla="*/ 0 60000 65536"/>
                <a:gd name="T18" fmla="*/ 0 w 42"/>
                <a:gd name="T19" fmla="*/ 0 h 77"/>
                <a:gd name="T20" fmla="*/ 42 w 4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42" h="77">
                  <a:moveTo>
                    <a:pt x="0" y="12"/>
                  </a:moveTo>
                  <a:lnTo>
                    <a:pt x="7" y="72"/>
                  </a:lnTo>
                  <a:lnTo>
                    <a:pt x="27" y="77"/>
                  </a:lnTo>
                  <a:lnTo>
                    <a:pt x="42" y="31"/>
                  </a:lnTo>
                  <a:lnTo>
                    <a:pt x="27" y="0"/>
                  </a:lnTo>
                  <a:lnTo>
                    <a:pt x="0" y="12"/>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0" name="Freeform 359">
              <a:extLst>
                <a:ext uri="{FF2B5EF4-FFF2-40B4-BE49-F238E27FC236}">
                  <a16:creationId xmlns:a16="http://schemas.microsoft.com/office/drawing/2014/main" id="{F3FA4D74-EB61-447B-834C-C2C89E94604C}"/>
                </a:ext>
              </a:extLst>
            </p:cNvPr>
            <p:cNvSpPr>
              <a:spLocks noChangeAspect="1"/>
            </p:cNvSpPr>
            <p:nvPr/>
          </p:nvSpPr>
          <p:spPr bwMode="auto">
            <a:xfrm>
              <a:off x="4200525" y="3537004"/>
              <a:ext cx="65088" cy="41275"/>
            </a:xfrm>
            <a:custGeom>
              <a:avLst/>
              <a:gdLst>
                <a:gd name="T0" fmla="*/ 0 w 90"/>
                <a:gd name="T1" fmla="*/ 43385 h 52"/>
                <a:gd name="T2" fmla="*/ 51547 w 90"/>
                <a:gd name="T3" fmla="*/ 43385 h 52"/>
                <a:gd name="T4" fmla="*/ 77337 w 90"/>
                <a:gd name="T5" fmla="*/ 0 h 52"/>
                <a:gd name="T6" fmla="*/ 0 w 90"/>
                <a:gd name="T7" fmla="*/ 43385 h 52"/>
                <a:gd name="T8" fmla="*/ 0 60000 65536"/>
                <a:gd name="T9" fmla="*/ 0 60000 65536"/>
                <a:gd name="T10" fmla="*/ 0 60000 65536"/>
                <a:gd name="T11" fmla="*/ 0 60000 65536"/>
                <a:gd name="T12" fmla="*/ 0 w 90"/>
                <a:gd name="T13" fmla="*/ 0 h 52"/>
                <a:gd name="T14" fmla="*/ 90 w 90"/>
                <a:gd name="T15" fmla="*/ 52 h 52"/>
              </a:gdLst>
              <a:ahLst/>
              <a:cxnLst>
                <a:cxn ang="T8">
                  <a:pos x="T0" y="T1"/>
                </a:cxn>
                <a:cxn ang="T9">
                  <a:pos x="T2" y="T3"/>
                </a:cxn>
                <a:cxn ang="T10">
                  <a:pos x="T4" y="T5"/>
                </a:cxn>
                <a:cxn ang="T11">
                  <a:pos x="T6" y="T7"/>
                </a:cxn>
              </a:cxnLst>
              <a:rect l="T12" t="T13" r="T14" b="T15"/>
              <a:pathLst>
                <a:path w="90" h="52">
                  <a:moveTo>
                    <a:pt x="0" y="13"/>
                  </a:moveTo>
                  <a:lnTo>
                    <a:pt x="76" y="52"/>
                  </a:lnTo>
                  <a:lnTo>
                    <a:pt x="90" y="0"/>
                  </a:lnTo>
                  <a:lnTo>
                    <a:pt x="0" y="13"/>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1" name="Freeform 367">
              <a:extLst>
                <a:ext uri="{FF2B5EF4-FFF2-40B4-BE49-F238E27FC236}">
                  <a16:creationId xmlns:a16="http://schemas.microsoft.com/office/drawing/2014/main" id="{C2164037-C212-4C55-8CC5-C21DF1AC36B8}"/>
                </a:ext>
              </a:extLst>
            </p:cNvPr>
            <p:cNvSpPr>
              <a:spLocks noChangeAspect="1"/>
            </p:cNvSpPr>
            <p:nvPr/>
          </p:nvSpPr>
          <p:spPr bwMode="auto">
            <a:xfrm>
              <a:off x="4064000" y="3194104"/>
              <a:ext cx="11113" cy="19050"/>
            </a:xfrm>
            <a:custGeom>
              <a:avLst/>
              <a:gdLst>
                <a:gd name="T0" fmla="*/ 0 w 16"/>
                <a:gd name="T1" fmla="*/ 43384 h 24"/>
                <a:gd name="T2" fmla="*/ 22470 w 16"/>
                <a:gd name="T3" fmla="*/ 0 h 24"/>
                <a:gd name="T4" fmla="*/ 22470 w 16"/>
                <a:gd name="T5" fmla="*/ 43384 h 24"/>
                <a:gd name="T6" fmla="*/ 0 w 16"/>
                <a:gd name="T7" fmla="*/ 43384 h 24"/>
                <a:gd name="T8" fmla="*/ 0 60000 65536"/>
                <a:gd name="T9" fmla="*/ 0 60000 65536"/>
                <a:gd name="T10" fmla="*/ 0 60000 65536"/>
                <a:gd name="T11" fmla="*/ 0 60000 65536"/>
                <a:gd name="T12" fmla="*/ 0 w 16"/>
                <a:gd name="T13" fmla="*/ 0 h 24"/>
                <a:gd name="T14" fmla="*/ 16 w 16"/>
                <a:gd name="T15" fmla="*/ 24 h 24"/>
              </a:gdLst>
              <a:ahLst/>
              <a:cxnLst>
                <a:cxn ang="T8">
                  <a:pos x="T0" y="T1"/>
                </a:cxn>
                <a:cxn ang="T9">
                  <a:pos x="T2" y="T3"/>
                </a:cxn>
                <a:cxn ang="T10">
                  <a:pos x="T4" y="T5"/>
                </a:cxn>
                <a:cxn ang="T11">
                  <a:pos x="T6" y="T7"/>
                </a:cxn>
              </a:cxnLst>
              <a:rect l="T12" t="T13" r="T14" b="T15"/>
              <a:pathLst>
                <a:path w="16" h="24">
                  <a:moveTo>
                    <a:pt x="0" y="20"/>
                  </a:moveTo>
                  <a:lnTo>
                    <a:pt x="11" y="0"/>
                  </a:lnTo>
                  <a:lnTo>
                    <a:pt x="16" y="24"/>
                  </a:lnTo>
                  <a:lnTo>
                    <a:pt x="0" y="20"/>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2" name="Freeform 374">
              <a:extLst>
                <a:ext uri="{FF2B5EF4-FFF2-40B4-BE49-F238E27FC236}">
                  <a16:creationId xmlns:a16="http://schemas.microsoft.com/office/drawing/2014/main" id="{25A8BF4E-7A6F-4F8D-AF53-68988245AFF2}"/>
                </a:ext>
              </a:extLst>
            </p:cNvPr>
            <p:cNvSpPr>
              <a:spLocks noChangeAspect="1"/>
            </p:cNvSpPr>
            <p:nvPr/>
          </p:nvSpPr>
          <p:spPr bwMode="auto">
            <a:xfrm>
              <a:off x="4017963" y="3097266"/>
              <a:ext cx="74613" cy="79375"/>
            </a:xfrm>
            <a:custGeom>
              <a:avLst/>
              <a:gdLst>
                <a:gd name="T0" fmla="*/ 0 w 106"/>
                <a:gd name="T1" fmla="*/ 44278 h 99"/>
                <a:gd name="T2" fmla="*/ 22443 w 106"/>
                <a:gd name="T3" fmla="*/ 0 h 99"/>
                <a:gd name="T4" fmla="*/ 22443 w 106"/>
                <a:gd name="T5" fmla="*/ 0 h 99"/>
                <a:gd name="T6" fmla="*/ 22443 w 106"/>
                <a:gd name="T7" fmla="*/ 0 h 99"/>
                <a:gd name="T8" fmla="*/ 44885 w 106"/>
                <a:gd name="T9" fmla="*/ 0 h 99"/>
                <a:gd name="T10" fmla="*/ 44885 w 106"/>
                <a:gd name="T11" fmla="*/ 0 h 99"/>
                <a:gd name="T12" fmla="*/ 67327 w 106"/>
                <a:gd name="T13" fmla="*/ 0 h 99"/>
                <a:gd name="T14" fmla="*/ 67327 w 106"/>
                <a:gd name="T15" fmla="*/ 0 h 99"/>
                <a:gd name="T16" fmla="*/ 44885 w 106"/>
                <a:gd name="T17" fmla="*/ 0 h 99"/>
                <a:gd name="T18" fmla="*/ 44885 w 106"/>
                <a:gd name="T19" fmla="*/ 44278 h 99"/>
                <a:gd name="T20" fmla="*/ 22443 w 106"/>
                <a:gd name="T21" fmla="*/ 44278 h 99"/>
                <a:gd name="T22" fmla="*/ 0 w 106"/>
                <a:gd name="T23" fmla="*/ 44278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99"/>
                <a:gd name="T38" fmla="*/ 106 w 106"/>
                <a:gd name="T39" fmla="*/ 99 h 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99">
                  <a:moveTo>
                    <a:pt x="0" y="74"/>
                  </a:moveTo>
                  <a:lnTo>
                    <a:pt x="41" y="62"/>
                  </a:lnTo>
                  <a:lnTo>
                    <a:pt x="20" y="50"/>
                  </a:lnTo>
                  <a:lnTo>
                    <a:pt x="40" y="16"/>
                  </a:lnTo>
                  <a:lnTo>
                    <a:pt x="57" y="38"/>
                  </a:lnTo>
                  <a:lnTo>
                    <a:pt x="58" y="0"/>
                  </a:lnTo>
                  <a:lnTo>
                    <a:pt x="106" y="0"/>
                  </a:lnTo>
                  <a:lnTo>
                    <a:pt x="102" y="38"/>
                  </a:lnTo>
                  <a:lnTo>
                    <a:pt x="71" y="53"/>
                  </a:lnTo>
                  <a:lnTo>
                    <a:pt x="72" y="99"/>
                  </a:lnTo>
                  <a:lnTo>
                    <a:pt x="43" y="71"/>
                  </a:lnTo>
                  <a:lnTo>
                    <a:pt x="0" y="74"/>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3" name="Freeform 378">
              <a:extLst>
                <a:ext uri="{FF2B5EF4-FFF2-40B4-BE49-F238E27FC236}">
                  <a16:creationId xmlns:a16="http://schemas.microsoft.com/office/drawing/2014/main" id="{B026DF3A-C3C2-400F-A568-779CC5DA7ABE}"/>
                </a:ext>
              </a:extLst>
            </p:cNvPr>
            <p:cNvSpPr>
              <a:spLocks noChangeAspect="1"/>
            </p:cNvSpPr>
            <p:nvPr/>
          </p:nvSpPr>
          <p:spPr bwMode="auto">
            <a:xfrm>
              <a:off x="4048125" y="2444804"/>
              <a:ext cx="531813" cy="488950"/>
            </a:xfrm>
            <a:custGeom>
              <a:avLst/>
              <a:gdLst>
                <a:gd name="T0" fmla="*/ 21517 w 760"/>
                <a:gd name="T1" fmla="*/ 321128 h 607"/>
                <a:gd name="T2" fmla="*/ 43034 w 760"/>
                <a:gd name="T3" fmla="*/ 321128 h 607"/>
                <a:gd name="T4" fmla="*/ 21517 w 760"/>
                <a:gd name="T5" fmla="*/ 321128 h 607"/>
                <a:gd name="T6" fmla="*/ 43034 w 760"/>
                <a:gd name="T7" fmla="*/ 321128 h 607"/>
                <a:gd name="T8" fmla="*/ 21517 w 760"/>
                <a:gd name="T9" fmla="*/ 367011 h 607"/>
                <a:gd name="T10" fmla="*/ 43034 w 760"/>
                <a:gd name="T11" fmla="*/ 412895 h 607"/>
                <a:gd name="T12" fmla="*/ 86067 w 760"/>
                <a:gd name="T13" fmla="*/ 367011 h 607"/>
                <a:gd name="T14" fmla="*/ 107584 w 760"/>
                <a:gd name="T15" fmla="*/ 367011 h 607"/>
                <a:gd name="T16" fmla="*/ 129101 w 760"/>
                <a:gd name="T17" fmla="*/ 321128 h 607"/>
                <a:gd name="T18" fmla="*/ 107584 w 760"/>
                <a:gd name="T19" fmla="*/ 229417 h 607"/>
                <a:gd name="T20" fmla="*/ 150618 w 760"/>
                <a:gd name="T21" fmla="*/ 183533 h 607"/>
                <a:gd name="T22" fmla="*/ 172106 w 760"/>
                <a:gd name="T23" fmla="*/ 137650 h 607"/>
                <a:gd name="T24" fmla="*/ 215140 w 760"/>
                <a:gd name="T25" fmla="*/ 91767 h 607"/>
                <a:gd name="T26" fmla="*/ 236656 w 760"/>
                <a:gd name="T27" fmla="*/ 91767 h 607"/>
                <a:gd name="T28" fmla="*/ 258173 w 760"/>
                <a:gd name="T29" fmla="*/ 45883 h 607"/>
                <a:gd name="T30" fmla="*/ 279690 w 760"/>
                <a:gd name="T31" fmla="*/ 45883 h 607"/>
                <a:gd name="T32" fmla="*/ 322724 w 760"/>
                <a:gd name="T33" fmla="*/ 45883 h 607"/>
                <a:gd name="T34" fmla="*/ 365757 w 760"/>
                <a:gd name="T35" fmla="*/ 0 h 607"/>
                <a:gd name="T36" fmla="*/ 387274 w 760"/>
                <a:gd name="T37" fmla="*/ 45883 h 607"/>
                <a:gd name="T38" fmla="*/ 387274 w 760"/>
                <a:gd name="T39" fmla="*/ 45883 h 607"/>
                <a:gd name="T40" fmla="*/ 387274 w 760"/>
                <a:gd name="T41" fmla="*/ 0 h 607"/>
                <a:gd name="T42" fmla="*/ 387274 w 760"/>
                <a:gd name="T43" fmla="*/ 0 h 607"/>
                <a:gd name="T44" fmla="*/ 387274 w 760"/>
                <a:gd name="T45" fmla="*/ 0 h 607"/>
                <a:gd name="T46" fmla="*/ 344240 w 760"/>
                <a:gd name="T47" fmla="*/ 0 h 607"/>
                <a:gd name="T48" fmla="*/ 344240 w 760"/>
                <a:gd name="T49" fmla="*/ 0 h 607"/>
                <a:gd name="T50" fmla="*/ 344240 w 760"/>
                <a:gd name="T51" fmla="*/ 0 h 607"/>
                <a:gd name="T52" fmla="*/ 301207 w 760"/>
                <a:gd name="T53" fmla="*/ 0 h 607"/>
                <a:gd name="T54" fmla="*/ 258173 w 760"/>
                <a:gd name="T55" fmla="*/ 45883 h 607"/>
                <a:gd name="T56" fmla="*/ 236656 w 760"/>
                <a:gd name="T57" fmla="*/ 45883 h 607"/>
                <a:gd name="T58" fmla="*/ 236656 w 760"/>
                <a:gd name="T59" fmla="*/ 45883 h 607"/>
                <a:gd name="T60" fmla="*/ 236656 w 760"/>
                <a:gd name="T61" fmla="*/ 45883 h 607"/>
                <a:gd name="T62" fmla="*/ 215140 w 760"/>
                <a:gd name="T63" fmla="*/ 45883 h 607"/>
                <a:gd name="T64" fmla="*/ 193623 w 760"/>
                <a:gd name="T65" fmla="*/ 91767 h 607"/>
                <a:gd name="T66" fmla="*/ 172106 w 760"/>
                <a:gd name="T67" fmla="*/ 91767 h 607"/>
                <a:gd name="T68" fmla="*/ 129101 w 760"/>
                <a:gd name="T69" fmla="*/ 137650 h 607"/>
                <a:gd name="T70" fmla="*/ 86067 w 760"/>
                <a:gd name="T71" fmla="*/ 229417 h 607"/>
                <a:gd name="T72" fmla="*/ 107584 w 760"/>
                <a:gd name="T73" fmla="*/ 229417 h 607"/>
                <a:gd name="T74" fmla="*/ 43034 w 760"/>
                <a:gd name="T75" fmla="*/ 275300 h 607"/>
                <a:gd name="T76" fmla="*/ 21517 w 760"/>
                <a:gd name="T77" fmla="*/ 275300 h 607"/>
                <a:gd name="T78" fmla="*/ 21517 w 760"/>
                <a:gd name="T79" fmla="*/ 275300 h 607"/>
                <a:gd name="T80" fmla="*/ 0 w 760"/>
                <a:gd name="T81" fmla="*/ 321128 h 6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0"/>
                <a:gd name="T124" fmla="*/ 0 h 607"/>
                <a:gd name="T125" fmla="*/ 760 w 760"/>
                <a:gd name="T126" fmla="*/ 607 h 6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0" h="607">
                  <a:moveTo>
                    <a:pt x="0" y="456"/>
                  </a:moveTo>
                  <a:lnTo>
                    <a:pt x="3" y="480"/>
                  </a:lnTo>
                  <a:lnTo>
                    <a:pt x="72" y="463"/>
                  </a:lnTo>
                  <a:lnTo>
                    <a:pt x="75" y="473"/>
                  </a:lnTo>
                  <a:lnTo>
                    <a:pt x="2" y="491"/>
                  </a:lnTo>
                  <a:lnTo>
                    <a:pt x="20" y="499"/>
                  </a:lnTo>
                  <a:lnTo>
                    <a:pt x="13" y="533"/>
                  </a:lnTo>
                  <a:lnTo>
                    <a:pt x="61" y="505"/>
                  </a:lnTo>
                  <a:lnTo>
                    <a:pt x="9" y="550"/>
                  </a:lnTo>
                  <a:lnTo>
                    <a:pt x="37" y="550"/>
                  </a:lnTo>
                  <a:lnTo>
                    <a:pt x="20" y="591"/>
                  </a:lnTo>
                  <a:lnTo>
                    <a:pt x="92" y="607"/>
                  </a:lnTo>
                  <a:lnTo>
                    <a:pt x="150" y="569"/>
                  </a:lnTo>
                  <a:lnTo>
                    <a:pt x="162" y="535"/>
                  </a:lnTo>
                  <a:lnTo>
                    <a:pt x="181" y="569"/>
                  </a:lnTo>
                  <a:lnTo>
                    <a:pt x="215" y="525"/>
                  </a:lnTo>
                  <a:lnTo>
                    <a:pt x="208" y="487"/>
                  </a:lnTo>
                  <a:lnTo>
                    <a:pt x="224" y="470"/>
                  </a:lnTo>
                  <a:lnTo>
                    <a:pt x="208" y="453"/>
                  </a:lnTo>
                  <a:lnTo>
                    <a:pt x="211" y="365"/>
                  </a:lnTo>
                  <a:lnTo>
                    <a:pt x="265" y="345"/>
                  </a:lnTo>
                  <a:lnTo>
                    <a:pt x="255" y="317"/>
                  </a:lnTo>
                  <a:lnTo>
                    <a:pt x="279" y="252"/>
                  </a:lnTo>
                  <a:lnTo>
                    <a:pt x="329" y="204"/>
                  </a:lnTo>
                  <a:lnTo>
                    <a:pt x="340" y="164"/>
                  </a:lnTo>
                  <a:lnTo>
                    <a:pt x="377" y="156"/>
                  </a:lnTo>
                  <a:lnTo>
                    <a:pt x="388" y="130"/>
                  </a:lnTo>
                  <a:lnTo>
                    <a:pt x="442" y="137"/>
                  </a:lnTo>
                  <a:lnTo>
                    <a:pt x="443" y="105"/>
                  </a:lnTo>
                  <a:lnTo>
                    <a:pt x="456" y="105"/>
                  </a:lnTo>
                  <a:lnTo>
                    <a:pt x="477" y="89"/>
                  </a:lnTo>
                  <a:lnTo>
                    <a:pt x="511" y="119"/>
                  </a:lnTo>
                  <a:lnTo>
                    <a:pt x="574" y="125"/>
                  </a:lnTo>
                  <a:lnTo>
                    <a:pt x="607" y="106"/>
                  </a:lnTo>
                  <a:lnTo>
                    <a:pt x="616" y="67"/>
                  </a:lnTo>
                  <a:lnTo>
                    <a:pt x="675" y="55"/>
                  </a:lnTo>
                  <a:lnTo>
                    <a:pt x="707" y="71"/>
                  </a:lnTo>
                  <a:lnTo>
                    <a:pt x="702" y="105"/>
                  </a:lnTo>
                  <a:lnTo>
                    <a:pt x="758" y="67"/>
                  </a:lnTo>
                  <a:lnTo>
                    <a:pt x="721" y="71"/>
                  </a:lnTo>
                  <a:lnTo>
                    <a:pt x="731" y="62"/>
                  </a:lnTo>
                  <a:lnTo>
                    <a:pt x="694" y="51"/>
                  </a:lnTo>
                  <a:lnTo>
                    <a:pt x="760" y="33"/>
                  </a:lnTo>
                  <a:lnTo>
                    <a:pt x="707" y="10"/>
                  </a:lnTo>
                  <a:lnTo>
                    <a:pt x="671" y="33"/>
                  </a:lnTo>
                  <a:lnTo>
                    <a:pt x="690" y="3"/>
                  </a:lnTo>
                  <a:lnTo>
                    <a:pt x="661" y="0"/>
                  </a:lnTo>
                  <a:lnTo>
                    <a:pt x="643" y="33"/>
                  </a:lnTo>
                  <a:lnTo>
                    <a:pt x="634" y="35"/>
                  </a:lnTo>
                  <a:lnTo>
                    <a:pt x="634" y="6"/>
                  </a:lnTo>
                  <a:lnTo>
                    <a:pt x="586" y="55"/>
                  </a:lnTo>
                  <a:lnTo>
                    <a:pt x="612" y="11"/>
                  </a:lnTo>
                  <a:lnTo>
                    <a:pt x="586" y="4"/>
                  </a:lnTo>
                  <a:lnTo>
                    <a:pt x="532" y="57"/>
                  </a:lnTo>
                  <a:lnTo>
                    <a:pt x="484" y="41"/>
                  </a:lnTo>
                  <a:lnTo>
                    <a:pt x="497" y="71"/>
                  </a:lnTo>
                  <a:lnTo>
                    <a:pt x="477" y="55"/>
                  </a:lnTo>
                  <a:lnTo>
                    <a:pt x="443" y="91"/>
                  </a:lnTo>
                  <a:lnTo>
                    <a:pt x="448" y="61"/>
                  </a:lnTo>
                  <a:lnTo>
                    <a:pt x="429" y="86"/>
                  </a:lnTo>
                  <a:lnTo>
                    <a:pt x="412" y="68"/>
                  </a:lnTo>
                  <a:lnTo>
                    <a:pt x="423" y="95"/>
                  </a:lnTo>
                  <a:lnTo>
                    <a:pt x="384" y="85"/>
                  </a:lnTo>
                  <a:lnTo>
                    <a:pt x="372" y="120"/>
                  </a:lnTo>
                  <a:lnTo>
                    <a:pt x="337" y="133"/>
                  </a:lnTo>
                  <a:lnTo>
                    <a:pt x="370" y="136"/>
                  </a:lnTo>
                  <a:lnTo>
                    <a:pt x="310" y="153"/>
                  </a:lnTo>
                  <a:lnTo>
                    <a:pt x="299" y="180"/>
                  </a:lnTo>
                  <a:lnTo>
                    <a:pt x="317" y="180"/>
                  </a:lnTo>
                  <a:lnTo>
                    <a:pt x="244" y="222"/>
                  </a:lnTo>
                  <a:lnTo>
                    <a:pt x="215" y="294"/>
                  </a:lnTo>
                  <a:lnTo>
                    <a:pt x="136" y="355"/>
                  </a:lnTo>
                  <a:lnTo>
                    <a:pt x="150" y="371"/>
                  </a:lnTo>
                  <a:lnTo>
                    <a:pt x="186" y="358"/>
                  </a:lnTo>
                  <a:lnTo>
                    <a:pt x="105" y="376"/>
                  </a:lnTo>
                  <a:lnTo>
                    <a:pt x="61" y="400"/>
                  </a:lnTo>
                  <a:lnTo>
                    <a:pt x="72" y="415"/>
                  </a:lnTo>
                  <a:lnTo>
                    <a:pt x="40" y="415"/>
                  </a:lnTo>
                  <a:lnTo>
                    <a:pt x="43" y="434"/>
                  </a:lnTo>
                  <a:lnTo>
                    <a:pt x="4" y="434"/>
                  </a:lnTo>
                  <a:lnTo>
                    <a:pt x="40" y="443"/>
                  </a:lnTo>
                  <a:lnTo>
                    <a:pt x="0" y="456"/>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4" name="Freeform 393">
              <a:extLst>
                <a:ext uri="{FF2B5EF4-FFF2-40B4-BE49-F238E27FC236}">
                  <a16:creationId xmlns:a16="http://schemas.microsoft.com/office/drawing/2014/main" id="{40F44D6B-652E-4AF1-9DE4-52AC14A878EE}"/>
                </a:ext>
              </a:extLst>
            </p:cNvPr>
            <p:cNvSpPr>
              <a:spLocks noChangeAspect="1"/>
            </p:cNvSpPr>
            <p:nvPr/>
          </p:nvSpPr>
          <p:spPr bwMode="auto">
            <a:xfrm>
              <a:off x="3757613" y="3438579"/>
              <a:ext cx="66675" cy="130175"/>
            </a:xfrm>
            <a:custGeom>
              <a:avLst/>
              <a:gdLst>
                <a:gd name="T0" fmla="*/ 0 w 91"/>
                <a:gd name="T1" fmla="*/ 43920 h 163"/>
                <a:gd name="T2" fmla="*/ 27623 w 91"/>
                <a:gd name="T3" fmla="*/ 0 h 163"/>
                <a:gd name="T4" fmla="*/ 82905 w 91"/>
                <a:gd name="T5" fmla="*/ 0 h 163"/>
                <a:gd name="T6" fmla="*/ 55282 w 91"/>
                <a:gd name="T7" fmla="*/ 43920 h 163"/>
                <a:gd name="T8" fmla="*/ 55282 w 91"/>
                <a:gd name="T9" fmla="*/ 87841 h 163"/>
                <a:gd name="T10" fmla="*/ 27623 w 91"/>
                <a:gd name="T11" fmla="*/ 87841 h 163"/>
                <a:gd name="T12" fmla="*/ 27623 w 91"/>
                <a:gd name="T13" fmla="*/ 43920 h 163"/>
                <a:gd name="T14" fmla="*/ 0 w 91"/>
                <a:gd name="T15" fmla="*/ 43920 h 16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63"/>
                <a:gd name="T26" fmla="*/ 91 w 91"/>
                <a:gd name="T27" fmla="*/ 163 h 1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63">
                  <a:moveTo>
                    <a:pt x="0" y="106"/>
                  </a:moveTo>
                  <a:lnTo>
                    <a:pt x="14" y="0"/>
                  </a:lnTo>
                  <a:lnTo>
                    <a:pt x="91" y="7"/>
                  </a:lnTo>
                  <a:lnTo>
                    <a:pt x="57" y="74"/>
                  </a:lnTo>
                  <a:lnTo>
                    <a:pt x="57" y="157"/>
                  </a:lnTo>
                  <a:lnTo>
                    <a:pt x="13" y="163"/>
                  </a:lnTo>
                  <a:lnTo>
                    <a:pt x="18" y="113"/>
                  </a:lnTo>
                  <a:lnTo>
                    <a:pt x="0" y="106"/>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5" name="Freeform 410">
              <a:extLst>
                <a:ext uri="{FF2B5EF4-FFF2-40B4-BE49-F238E27FC236}">
                  <a16:creationId xmlns:a16="http://schemas.microsoft.com/office/drawing/2014/main" id="{0327F5EC-D2FA-49CF-ABA8-78E1003144C5}"/>
                </a:ext>
              </a:extLst>
            </p:cNvPr>
            <p:cNvSpPr>
              <a:spLocks noChangeAspect="1"/>
            </p:cNvSpPr>
            <p:nvPr/>
          </p:nvSpPr>
          <p:spPr bwMode="auto">
            <a:xfrm>
              <a:off x="3759200" y="3386191"/>
              <a:ext cx="252413" cy="209550"/>
            </a:xfrm>
            <a:custGeom>
              <a:avLst/>
              <a:gdLst>
                <a:gd name="T0" fmla="*/ 0 w 363"/>
                <a:gd name="T1" fmla="*/ 46115 h 260"/>
                <a:gd name="T2" fmla="*/ 20814 w 363"/>
                <a:gd name="T3" fmla="*/ 46115 h 260"/>
                <a:gd name="T4" fmla="*/ 41628 w 363"/>
                <a:gd name="T5" fmla="*/ 46115 h 260"/>
                <a:gd name="T6" fmla="*/ 41628 w 363"/>
                <a:gd name="T7" fmla="*/ 92286 h 260"/>
                <a:gd name="T8" fmla="*/ 41628 w 363"/>
                <a:gd name="T9" fmla="*/ 138401 h 260"/>
                <a:gd name="T10" fmla="*/ 62442 w 363"/>
                <a:gd name="T11" fmla="*/ 184517 h 260"/>
                <a:gd name="T12" fmla="*/ 104069 w 363"/>
                <a:gd name="T13" fmla="*/ 138401 h 260"/>
                <a:gd name="T14" fmla="*/ 124883 w 363"/>
                <a:gd name="T15" fmla="*/ 92286 h 260"/>
                <a:gd name="T16" fmla="*/ 124883 w 363"/>
                <a:gd name="T17" fmla="*/ 92286 h 260"/>
                <a:gd name="T18" fmla="*/ 145669 w 363"/>
                <a:gd name="T19" fmla="*/ 46115 h 260"/>
                <a:gd name="T20" fmla="*/ 187297 w 363"/>
                <a:gd name="T21" fmla="*/ 46115 h 260"/>
                <a:gd name="T22" fmla="*/ 187297 w 363"/>
                <a:gd name="T23" fmla="*/ 46115 h 260"/>
                <a:gd name="T24" fmla="*/ 166483 w 363"/>
                <a:gd name="T25" fmla="*/ 46115 h 260"/>
                <a:gd name="T26" fmla="*/ 166483 w 363"/>
                <a:gd name="T27" fmla="*/ 46115 h 260"/>
                <a:gd name="T28" fmla="*/ 104069 w 363"/>
                <a:gd name="T29" fmla="*/ 46115 h 260"/>
                <a:gd name="T30" fmla="*/ 20814 w 363"/>
                <a:gd name="T31" fmla="*/ 0 h 260"/>
                <a:gd name="T32" fmla="*/ 0 w 363"/>
                <a:gd name="T33" fmla="*/ 46115 h 2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3"/>
                <a:gd name="T52" fmla="*/ 0 h 260"/>
                <a:gd name="T53" fmla="*/ 363 w 363"/>
                <a:gd name="T54" fmla="*/ 260 h 2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3" h="260">
                  <a:moveTo>
                    <a:pt x="0" y="23"/>
                  </a:moveTo>
                  <a:lnTo>
                    <a:pt x="13" y="65"/>
                  </a:lnTo>
                  <a:lnTo>
                    <a:pt x="90" y="72"/>
                  </a:lnTo>
                  <a:lnTo>
                    <a:pt x="56" y="139"/>
                  </a:lnTo>
                  <a:lnTo>
                    <a:pt x="56" y="222"/>
                  </a:lnTo>
                  <a:lnTo>
                    <a:pt x="109" y="260"/>
                  </a:lnTo>
                  <a:lnTo>
                    <a:pt x="216" y="236"/>
                  </a:lnTo>
                  <a:lnTo>
                    <a:pt x="274" y="174"/>
                  </a:lnTo>
                  <a:lnTo>
                    <a:pt x="262" y="149"/>
                  </a:lnTo>
                  <a:lnTo>
                    <a:pt x="293" y="102"/>
                  </a:lnTo>
                  <a:lnTo>
                    <a:pt x="361" y="67"/>
                  </a:lnTo>
                  <a:lnTo>
                    <a:pt x="363" y="45"/>
                  </a:lnTo>
                  <a:lnTo>
                    <a:pt x="319" y="41"/>
                  </a:lnTo>
                  <a:lnTo>
                    <a:pt x="309" y="37"/>
                  </a:lnTo>
                  <a:lnTo>
                    <a:pt x="218" y="11"/>
                  </a:lnTo>
                  <a:lnTo>
                    <a:pt x="33" y="0"/>
                  </a:lnTo>
                  <a:lnTo>
                    <a:pt x="0" y="23"/>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6" name="Freeform 412">
              <a:extLst>
                <a:ext uri="{FF2B5EF4-FFF2-40B4-BE49-F238E27FC236}">
                  <a16:creationId xmlns:a16="http://schemas.microsoft.com/office/drawing/2014/main" id="{B3A7B3A7-9A33-41C6-8D44-457C56D14309}"/>
                </a:ext>
              </a:extLst>
            </p:cNvPr>
            <p:cNvSpPr>
              <a:spLocks noChangeAspect="1"/>
            </p:cNvSpPr>
            <p:nvPr/>
          </p:nvSpPr>
          <p:spPr bwMode="auto">
            <a:xfrm>
              <a:off x="4165600" y="2013004"/>
              <a:ext cx="217488" cy="177800"/>
            </a:xfrm>
            <a:custGeom>
              <a:avLst/>
              <a:gdLst>
                <a:gd name="T0" fmla="*/ 0 w 310"/>
                <a:gd name="T1" fmla="*/ 0 h 221"/>
                <a:gd name="T2" fmla="*/ 21735 w 310"/>
                <a:gd name="T3" fmla="*/ 0 h 221"/>
                <a:gd name="T4" fmla="*/ 21735 w 310"/>
                <a:gd name="T5" fmla="*/ 0 h 221"/>
                <a:gd name="T6" fmla="*/ 21735 w 310"/>
                <a:gd name="T7" fmla="*/ 45416 h 221"/>
                <a:gd name="T8" fmla="*/ 21735 w 310"/>
                <a:gd name="T9" fmla="*/ 45416 h 221"/>
                <a:gd name="T10" fmla="*/ 21735 w 310"/>
                <a:gd name="T11" fmla="*/ 45416 h 221"/>
                <a:gd name="T12" fmla="*/ 43440 w 310"/>
                <a:gd name="T13" fmla="*/ 45416 h 221"/>
                <a:gd name="T14" fmla="*/ 21735 w 310"/>
                <a:gd name="T15" fmla="*/ 45416 h 221"/>
                <a:gd name="T16" fmla="*/ 43440 w 310"/>
                <a:gd name="T17" fmla="*/ 45416 h 221"/>
                <a:gd name="T18" fmla="*/ 65175 w 310"/>
                <a:gd name="T19" fmla="*/ 45416 h 221"/>
                <a:gd name="T20" fmla="*/ 65175 w 310"/>
                <a:gd name="T21" fmla="*/ 45416 h 221"/>
                <a:gd name="T22" fmla="*/ 86910 w 310"/>
                <a:gd name="T23" fmla="*/ 45416 h 221"/>
                <a:gd name="T24" fmla="*/ 86910 w 310"/>
                <a:gd name="T25" fmla="*/ 45416 h 221"/>
                <a:gd name="T26" fmla="*/ 86910 w 310"/>
                <a:gd name="T27" fmla="*/ 45416 h 221"/>
                <a:gd name="T28" fmla="*/ 86910 w 310"/>
                <a:gd name="T29" fmla="*/ 45416 h 221"/>
                <a:gd name="T30" fmla="*/ 108616 w 310"/>
                <a:gd name="T31" fmla="*/ 45416 h 221"/>
                <a:gd name="T32" fmla="*/ 43440 w 310"/>
                <a:gd name="T33" fmla="*/ 90778 h 221"/>
                <a:gd name="T34" fmla="*/ 43440 w 310"/>
                <a:gd name="T35" fmla="*/ 90778 h 221"/>
                <a:gd name="T36" fmla="*/ 86910 w 310"/>
                <a:gd name="T37" fmla="*/ 90778 h 221"/>
                <a:gd name="T38" fmla="*/ 65175 w 310"/>
                <a:gd name="T39" fmla="*/ 90778 h 221"/>
                <a:gd name="T40" fmla="*/ 86910 w 310"/>
                <a:gd name="T41" fmla="*/ 90778 h 221"/>
                <a:gd name="T42" fmla="*/ 43440 w 310"/>
                <a:gd name="T43" fmla="*/ 90778 h 221"/>
                <a:gd name="T44" fmla="*/ 108616 w 310"/>
                <a:gd name="T45" fmla="*/ 136194 h 221"/>
                <a:gd name="T46" fmla="*/ 130350 w 310"/>
                <a:gd name="T47" fmla="*/ 45416 h 221"/>
                <a:gd name="T48" fmla="*/ 173820 w 310"/>
                <a:gd name="T49" fmla="*/ 45416 h 221"/>
                <a:gd name="T50" fmla="*/ 130350 w 310"/>
                <a:gd name="T51" fmla="*/ 0 h 221"/>
                <a:gd name="T52" fmla="*/ 130350 w 310"/>
                <a:gd name="T53" fmla="*/ 0 h 221"/>
                <a:gd name="T54" fmla="*/ 108616 w 310"/>
                <a:gd name="T55" fmla="*/ 0 h 221"/>
                <a:gd name="T56" fmla="*/ 108616 w 310"/>
                <a:gd name="T57" fmla="*/ 0 h 221"/>
                <a:gd name="T58" fmla="*/ 86910 w 310"/>
                <a:gd name="T59" fmla="*/ 0 h 221"/>
                <a:gd name="T60" fmla="*/ 86910 w 310"/>
                <a:gd name="T61" fmla="*/ 0 h 221"/>
                <a:gd name="T62" fmla="*/ 86910 w 310"/>
                <a:gd name="T63" fmla="*/ 45416 h 221"/>
                <a:gd name="T64" fmla="*/ 65175 w 310"/>
                <a:gd name="T65" fmla="*/ 0 h 221"/>
                <a:gd name="T66" fmla="*/ 43440 w 310"/>
                <a:gd name="T67" fmla="*/ 0 h 221"/>
                <a:gd name="T68" fmla="*/ 65175 w 310"/>
                <a:gd name="T69" fmla="*/ 0 h 221"/>
                <a:gd name="T70" fmla="*/ 21735 w 310"/>
                <a:gd name="T71" fmla="*/ 0 h 221"/>
                <a:gd name="T72" fmla="*/ 43440 w 310"/>
                <a:gd name="T73" fmla="*/ 0 h 221"/>
                <a:gd name="T74" fmla="*/ 0 w 310"/>
                <a:gd name="T75" fmla="*/ 0 h 2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10"/>
                <a:gd name="T115" fmla="*/ 0 h 221"/>
                <a:gd name="T116" fmla="*/ 310 w 310"/>
                <a:gd name="T117" fmla="*/ 221 h 2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10" h="221">
                  <a:moveTo>
                    <a:pt x="0" y="27"/>
                  </a:moveTo>
                  <a:lnTo>
                    <a:pt x="2" y="54"/>
                  </a:lnTo>
                  <a:lnTo>
                    <a:pt x="34" y="54"/>
                  </a:lnTo>
                  <a:lnTo>
                    <a:pt x="24" y="67"/>
                  </a:lnTo>
                  <a:lnTo>
                    <a:pt x="46" y="75"/>
                  </a:lnTo>
                  <a:lnTo>
                    <a:pt x="17" y="74"/>
                  </a:lnTo>
                  <a:lnTo>
                    <a:pt x="73" y="98"/>
                  </a:lnTo>
                  <a:lnTo>
                    <a:pt x="48" y="106"/>
                  </a:lnTo>
                  <a:lnTo>
                    <a:pt x="65" y="123"/>
                  </a:lnTo>
                  <a:lnTo>
                    <a:pt x="114" y="112"/>
                  </a:lnTo>
                  <a:lnTo>
                    <a:pt x="113" y="89"/>
                  </a:lnTo>
                  <a:lnTo>
                    <a:pt x="137" y="82"/>
                  </a:lnTo>
                  <a:lnTo>
                    <a:pt x="141" y="106"/>
                  </a:lnTo>
                  <a:lnTo>
                    <a:pt x="171" y="89"/>
                  </a:lnTo>
                  <a:lnTo>
                    <a:pt x="165" y="106"/>
                  </a:lnTo>
                  <a:lnTo>
                    <a:pt x="194" y="108"/>
                  </a:lnTo>
                  <a:lnTo>
                    <a:pt x="86" y="133"/>
                  </a:lnTo>
                  <a:lnTo>
                    <a:pt x="90" y="153"/>
                  </a:lnTo>
                  <a:lnTo>
                    <a:pt x="178" y="139"/>
                  </a:lnTo>
                  <a:lnTo>
                    <a:pt x="117" y="156"/>
                  </a:lnTo>
                  <a:lnTo>
                    <a:pt x="154" y="167"/>
                  </a:lnTo>
                  <a:lnTo>
                    <a:pt x="93" y="176"/>
                  </a:lnTo>
                  <a:lnTo>
                    <a:pt x="184" y="221"/>
                  </a:lnTo>
                  <a:lnTo>
                    <a:pt x="240" y="106"/>
                  </a:lnTo>
                  <a:lnTo>
                    <a:pt x="310" y="81"/>
                  </a:lnTo>
                  <a:lnTo>
                    <a:pt x="235" y="61"/>
                  </a:lnTo>
                  <a:lnTo>
                    <a:pt x="223" y="31"/>
                  </a:lnTo>
                  <a:lnTo>
                    <a:pt x="201" y="48"/>
                  </a:lnTo>
                  <a:lnTo>
                    <a:pt x="212" y="23"/>
                  </a:lnTo>
                  <a:lnTo>
                    <a:pt x="158" y="0"/>
                  </a:lnTo>
                  <a:lnTo>
                    <a:pt x="143" y="23"/>
                  </a:lnTo>
                  <a:lnTo>
                    <a:pt x="167" y="75"/>
                  </a:lnTo>
                  <a:lnTo>
                    <a:pt x="109" y="22"/>
                  </a:lnTo>
                  <a:lnTo>
                    <a:pt x="90" y="31"/>
                  </a:lnTo>
                  <a:lnTo>
                    <a:pt x="102" y="60"/>
                  </a:lnTo>
                  <a:lnTo>
                    <a:pt x="46" y="34"/>
                  </a:lnTo>
                  <a:lnTo>
                    <a:pt x="86" y="19"/>
                  </a:lnTo>
                  <a:lnTo>
                    <a:pt x="0" y="27"/>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7" name="Freeform 413">
              <a:extLst>
                <a:ext uri="{FF2B5EF4-FFF2-40B4-BE49-F238E27FC236}">
                  <a16:creationId xmlns:a16="http://schemas.microsoft.com/office/drawing/2014/main" id="{E31792EC-7A06-4CBE-8B43-E75CEDDDFB58}"/>
                </a:ext>
              </a:extLst>
            </p:cNvPr>
            <p:cNvSpPr>
              <a:spLocks noChangeAspect="1"/>
            </p:cNvSpPr>
            <p:nvPr/>
          </p:nvSpPr>
          <p:spPr bwMode="auto">
            <a:xfrm>
              <a:off x="4305300" y="1987604"/>
              <a:ext cx="195263" cy="74612"/>
            </a:xfrm>
            <a:custGeom>
              <a:avLst/>
              <a:gdLst>
                <a:gd name="T0" fmla="*/ 0 w 282"/>
                <a:gd name="T1" fmla="*/ 43384 h 94"/>
                <a:gd name="T2" fmla="*/ 20402 w 282"/>
                <a:gd name="T3" fmla="*/ 43384 h 94"/>
                <a:gd name="T4" fmla="*/ 20402 w 282"/>
                <a:gd name="T5" fmla="*/ 43384 h 94"/>
                <a:gd name="T6" fmla="*/ 20402 w 282"/>
                <a:gd name="T7" fmla="*/ 43384 h 94"/>
                <a:gd name="T8" fmla="*/ 61180 w 282"/>
                <a:gd name="T9" fmla="*/ 43384 h 94"/>
                <a:gd name="T10" fmla="*/ 40778 w 282"/>
                <a:gd name="T11" fmla="*/ 43384 h 94"/>
                <a:gd name="T12" fmla="*/ 81555 w 282"/>
                <a:gd name="T13" fmla="*/ 43384 h 94"/>
                <a:gd name="T14" fmla="*/ 122360 w 282"/>
                <a:gd name="T15" fmla="*/ 43384 h 94"/>
                <a:gd name="T16" fmla="*/ 142735 w 282"/>
                <a:gd name="T17" fmla="*/ 43384 h 94"/>
                <a:gd name="T18" fmla="*/ 122360 w 282"/>
                <a:gd name="T19" fmla="*/ 43384 h 94"/>
                <a:gd name="T20" fmla="*/ 101957 w 282"/>
                <a:gd name="T21" fmla="*/ 43384 h 94"/>
                <a:gd name="T22" fmla="*/ 101957 w 282"/>
                <a:gd name="T23" fmla="*/ 43384 h 94"/>
                <a:gd name="T24" fmla="*/ 81555 w 282"/>
                <a:gd name="T25" fmla="*/ 43384 h 94"/>
                <a:gd name="T26" fmla="*/ 81555 w 282"/>
                <a:gd name="T27" fmla="*/ 0 h 94"/>
                <a:gd name="T28" fmla="*/ 61180 w 282"/>
                <a:gd name="T29" fmla="*/ 43384 h 94"/>
                <a:gd name="T30" fmla="*/ 40778 w 282"/>
                <a:gd name="T31" fmla="*/ 0 h 94"/>
                <a:gd name="T32" fmla="*/ 40778 w 282"/>
                <a:gd name="T33" fmla="*/ 43384 h 94"/>
                <a:gd name="T34" fmla="*/ 20402 w 282"/>
                <a:gd name="T35" fmla="*/ 43384 h 94"/>
                <a:gd name="T36" fmla="*/ 40778 w 282"/>
                <a:gd name="T37" fmla="*/ 43384 h 94"/>
                <a:gd name="T38" fmla="*/ 0 w 282"/>
                <a:gd name="T39" fmla="*/ 4338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94"/>
                <a:gd name="T62" fmla="*/ 282 w 282"/>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94">
                  <a:moveTo>
                    <a:pt x="0" y="26"/>
                  </a:moveTo>
                  <a:lnTo>
                    <a:pt x="41" y="34"/>
                  </a:lnTo>
                  <a:lnTo>
                    <a:pt x="14" y="44"/>
                  </a:lnTo>
                  <a:lnTo>
                    <a:pt x="26" y="53"/>
                  </a:lnTo>
                  <a:lnTo>
                    <a:pt x="129" y="51"/>
                  </a:lnTo>
                  <a:lnTo>
                    <a:pt x="64" y="64"/>
                  </a:lnTo>
                  <a:lnTo>
                    <a:pt x="167" y="94"/>
                  </a:lnTo>
                  <a:lnTo>
                    <a:pt x="237" y="77"/>
                  </a:lnTo>
                  <a:lnTo>
                    <a:pt x="282" y="44"/>
                  </a:lnTo>
                  <a:lnTo>
                    <a:pt x="269" y="28"/>
                  </a:lnTo>
                  <a:lnTo>
                    <a:pt x="204" y="30"/>
                  </a:lnTo>
                  <a:lnTo>
                    <a:pt x="214" y="13"/>
                  </a:lnTo>
                  <a:lnTo>
                    <a:pt x="160" y="30"/>
                  </a:lnTo>
                  <a:lnTo>
                    <a:pt x="152" y="0"/>
                  </a:lnTo>
                  <a:lnTo>
                    <a:pt x="139" y="37"/>
                  </a:lnTo>
                  <a:lnTo>
                    <a:pt x="64" y="0"/>
                  </a:lnTo>
                  <a:lnTo>
                    <a:pt x="67" y="23"/>
                  </a:lnTo>
                  <a:lnTo>
                    <a:pt x="43" y="13"/>
                  </a:lnTo>
                  <a:lnTo>
                    <a:pt x="54" y="34"/>
                  </a:lnTo>
                  <a:lnTo>
                    <a:pt x="0" y="26"/>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8" name="Freeform 414">
              <a:extLst>
                <a:ext uri="{FF2B5EF4-FFF2-40B4-BE49-F238E27FC236}">
                  <a16:creationId xmlns:a16="http://schemas.microsoft.com/office/drawing/2014/main" id="{0D8A99D9-A121-4D4C-8F01-CF092548E416}"/>
                </a:ext>
              </a:extLst>
            </p:cNvPr>
            <p:cNvSpPr>
              <a:spLocks noChangeAspect="1"/>
            </p:cNvSpPr>
            <p:nvPr/>
          </p:nvSpPr>
          <p:spPr bwMode="auto">
            <a:xfrm>
              <a:off x="4371975" y="2109841"/>
              <a:ext cx="87313" cy="49212"/>
            </a:xfrm>
            <a:custGeom>
              <a:avLst/>
              <a:gdLst>
                <a:gd name="T0" fmla="*/ 0 w 121"/>
                <a:gd name="T1" fmla="*/ 49464 h 60"/>
                <a:gd name="T2" fmla="*/ 26159 w 121"/>
                <a:gd name="T3" fmla="*/ 49464 h 60"/>
                <a:gd name="T4" fmla="*/ 52284 w 121"/>
                <a:gd name="T5" fmla="*/ 0 h 60"/>
                <a:gd name="T6" fmla="*/ 52284 w 121"/>
                <a:gd name="T7" fmla="*/ 49464 h 60"/>
                <a:gd name="T8" fmla="*/ 104568 w 121"/>
                <a:gd name="T9" fmla="*/ 49464 h 60"/>
                <a:gd name="T10" fmla="*/ 26159 w 121"/>
                <a:gd name="T11" fmla="*/ 49464 h 60"/>
                <a:gd name="T12" fmla="*/ 52284 w 121"/>
                <a:gd name="T13" fmla="*/ 49464 h 60"/>
                <a:gd name="T14" fmla="*/ 0 w 121"/>
                <a:gd name="T15" fmla="*/ 49464 h 6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60"/>
                <a:gd name="T26" fmla="*/ 121 w 12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60">
                  <a:moveTo>
                    <a:pt x="0" y="48"/>
                  </a:moveTo>
                  <a:lnTo>
                    <a:pt x="9" y="17"/>
                  </a:lnTo>
                  <a:lnTo>
                    <a:pt x="59" y="0"/>
                  </a:lnTo>
                  <a:lnTo>
                    <a:pt x="67" y="17"/>
                  </a:lnTo>
                  <a:lnTo>
                    <a:pt x="121" y="31"/>
                  </a:lnTo>
                  <a:lnTo>
                    <a:pt x="48" y="60"/>
                  </a:lnTo>
                  <a:lnTo>
                    <a:pt x="59" y="45"/>
                  </a:lnTo>
                  <a:lnTo>
                    <a:pt x="0" y="48"/>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99" name="Freeform 415">
              <a:extLst>
                <a:ext uri="{FF2B5EF4-FFF2-40B4-BE49-F238E27FC236}">
                  <a16:creationId xmlns:a16="http://schemas.microsoft.com/office/drawing/2014/main" id="{8A48FF78-2506-4854-AAB4-906B5E833B5E}"/>
                </a:ext>
              </a:extLst>
            </p:cNvPr>
            <p:cNvSpPr>
              <a:spLocks noChangeAspect="1"/>
            </p:cNvSpPr>
            <p:nvPr/>
          </p:nvSpPr>
          <p:spPr bwMode="auto">
            <a:xfrm>
              <a:off x="4175125" y="2527354"/>
              <a:ext cx="261938" cy="498475"/>
            </a:xfrm>
            <a:custGeom>
              <a:avLst/>
              <a:gdLst>
                <a:gd name="T0" fmla="*/ 0 w 377"/>
                <a:gd name="T1" fmla="*/ 323934 h 618"/>
                <a:gd name="T2" fmla="*/ 20635 w 377"/>
                <a:gd name="T3" fmla="*/ 416510 h 618"/>
                <a:gd name="T4" fmla="*/ 20635 w 377"/>
                <a:gd name="T5" fmla="*/ 416510 h 618"/>
                <a:gd name="T6" fmla="*/ 20635 w 377"/>
                <a:gd name="T7" fmla="*/ 462771 h 618"/>
                <a:gd name="T8" fmla="*/ 61906 w 377"/>
                <a:gd name="T9" fmla="*/ 462771 h 618"/>
                <a:gd name="T10" fmla="*/ 82513 w 377"/>
                <a:gd name="T11" fmla="*/ 323934 h 618"/>
                <a:gd name="T12" fmla="*/ 61906 w 377"/>
                <a:gd name="T13" fmla="*/ 323934 h 618"/>
                <a:gd name="T14" fmla="*/ 103149 w 377"/>
                <a:gd name="T15" fmla="*/ 323934 h 618"/>
                <a:gd name="T16" fmla="*/ 61906 w 377"/>
                <a:gd name="T17" fmla="*/ 277674 h 618"/>
                <a:gd name="T18" fmla="*/ 103149 w 377"/>
                <a:gd name="T19" fmla="*/ 323934 h 618"/>
                <a:gd name="T20" fmla="*/ 103149 w 377"/>
                <a:gd name="T21" fmla="*/ 277674 h 618"/>
                <a:gd name="T22" fmla="*/ 103149 w 377"/>
                <a:gd name="T23" fmla="*/ 277674 h 618"/>
                <a:gd name="T24" fmla="*/ 61906 w 377"/>
                <a:gd name="T25" fmla="*/ 277674 h 618"/>
                <a:gd name="T26" fmla="*/ 82513 w 377"/>
                <a:gd name="T27" fmla="*/ 277674 h 618"/>
                <a:gd name="T28" fmla="*/ 82513 w 377"/>
                <a:gd name="T29" fmla="*/ 231358 h 618"/>
                <a:gd name="T30" fmla="*/ 144419 w 377"/>
                <a:gd name="T31" fmla="*/ 138837 h 618"/>
                <a:gd name="T32" fmla="*/ 144419 w 377"/>
                <a:gd name="T33" fmla="*/ 138837 h 618"/>
                <a:gd name="T34" fmla="*/ 165054 w 377"/>
                <a:gd name="T35" fmla="*/ 92576 h 618"/>
                <a:gd name="T36" fmla="*/ 185689 w 377"/>
                <a:gd name="T37" fmla="*/ 92576 h 618"/>
                <a:gd name="T38" fmla="*/ 185689 w 377"/>
                <a:gd name="T39" fmla="*/ 46260 h 618"/>
                <a:gd name="T40" fmla="*/ 123784 w 377"/>
                <a:gd name="T41" fmla="*/ 0 h 618"/>
                <a:gd name="T42" fmla="*/ 123784 w 377"/>
                <a:gd name="T43" fmla="*/ 0 h 618"/>
                <a:gd name="T44" fmla="*/ 123784 w 377"/>
                <a:gd name="T45" fmla="*/ 46260 h 618"/>
                <a:gd name="T46" fmla="*/ 103149 w 377"/>
                <a:gd name="T47" fmla="*/ 46260 h 618"/>
                <a:gd name="T48" fmla="*/ 103149 w 377"/>
                <a:gd name="T49" fmla="*/ 46260 h 618"/>
                <a:gd name="T50" fmla="*/ 82513 w 377"/>
                <a:gd name="T51" fmla="*/ 46260 h 618"/>
                <a:gd name="T52" fmla="*/ 61906 w 377"/>
                <a:gd name="T53" fmla="*/ 46260 h 618"/>
                <a:gd name="T54" fmla="*/ 61906 w 377"/>
                <a:gd name="T55" fmla="*/ 92576 h 618"/>
                <a:gd name="T56" fmla="*/ 41270 w 377"/>
                <a:gd name="T57" fmla="*/ 138837 h 618"/>
                <a:gd name="T58" fmla="*/ 41270 w 377"/>
                <a:gd name="T59" fmla="*/ 138837 h 618"/>
                <a:gd name="T60" fmla="*/ 20635 w 377"/>
                <a:gd name="T61" fmla="*/ 231358 h 618"/>
                <a:gd name="T62" fmla="*/ 20635 w 377"/>
                <a:gd name="T63" fmla="*/ 231358 h 618"/>
                <a:gd name="T64" fmla="*/ 20635 w 377"/>
                <a:gd name="T65" fmla="*/ 231358 h 618"/>
                <a:gd name="T66" fmla="*/ 20635 w 377"/>
                <a:gd name="T67" fmla="*/ 231358 h 618"/>
                <a:gd name="T68" fmla="*/ 20635 w 377"/>
                <a:gd name="T69" fmla="*/ 277674 h 618"/>
                <a:gd name="T70" fmla="*/ 0 w 377"/>
                <a:gd name="T71" fmla="*/ 323934 h 6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7"/>
                <a:gd name="T109" fmla="*/ 0 h 618"/>
                <a:gd name="T110" fmla="*/ 377 w 377"/>
                <a:gd name="T111" fmla="*/ 618 h 6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7" h="618">
                  <a:moveTo>
                    <a:pt x="0" y="464"/>
                  </a:moveTo>
                  <a:lnTo>
                    <a:pt x="16" y="536"/>
                  </a:lnTo>
                  <a:lnTo>
                    <a:pt x="49" y="568"/>
                  </a:lnTo>
                  <a:lnTo>
                    <a:pt x="44" y="618"/>
                  </a:lnTo>
                  <a:lnTo>
                    <a:pt x="136" y="584"/>
                  </a:lnTo>
                  <a:lnTo>
                    <a:pt x="160" y="486"/>
                  </a:lnTo>
                  <a:lnTo>
                    <a:pt x="143" y="484"/>
                  </a:lnTo>
                  <a:lnTo>
                    <a:pt x="211" y="454"/>
                  </a:lnTo>
                  <a:lnTo>
                    <a:pt x="145" y="445"/>
                  </a:lnTo>
                  <a:lnTo>
                    <a:pt x="196" y="454"/>
                  </a:lnTo>
                  <a:lnTo>
                    <a:pt x="223" y="428"/>
                  </a:lnTo>
                  <a:lnTo>
                    <a:pt x="183" y="396"/>
                  </a:lnTo>
                  <a:lnTo>
                    <a:pt x="145" y="418"/>
                  </a:lnTo>
                  <a:lnTo>
                    <a:pt x="175" y="399"/>
                  </a:lnTo>
                  <a:lnTo>
                    <a:pt x="176" y="310"/>
                  </a:lnTo>
                  <a:lnTo>
                    <a:pt x="303" y="226"/>
                  </a:lnTo>
                  <a:lnTo>
                    <a:pt x="293" y="208"/>
                  </a:lnTo>
                  <a:lnTo>
                    <a:pt x="315" y="165"/>
                  </a:lnTo>
                  <a:lnTo>
                    <a:pt x="377" y="151"/>
                  </a:lnTo>
                  <a:lnTo>
                    <a:pt x="361" y="51"/>
                  </a:lnTo>
                  <a:lnTo>
                    <a:pt x="275" y="0"/>
                  </a:lnTo>
                  <a:lnTo>
                    <a:pt x="262" y="0"/>
                  </a:lnTo>
                  <a:lnTo>
                    <a:pt x="261" y="32"/>
                  </a:lnTo>
                  <a:lnTo>
                    <a:pt x="207" y="25"/>
                  </a:lnTo>
                  <a:lnTo>
                    <a:pt x="196" y="51"/>
                  </a:lnTo>
                  <a:lnTo>
                    <a:pt x="159" y="59"/>
                  </a:lnTo>
                  <a:lnTo>
                    <a:pt x="148" y="99"/>
                  </a:lnTo>
                  <a:lnTo>
                    <a:pt x="98" y="147"/>
                  </a:lnTo>
                  <a:lnTo>
                    <a:pt x="74" y="212"/>
                  </a:lnTo>
                  <a:lnTo>
                    <a:pt x="84" y="240"/>
                  </a:lnTo>
                  <a:lnTo>
                    <a:pt x="30" y="260"/>
                  </a:lnTo>
                  <a:lnTo>
                    <a:pt x="27" y="348"/>
                  </a:lnTo>
                  <a:lnTo>
                    <a:pt x="43" y="365"/>
                  </a:lnTo>
                  <a:lnTo>
                    <a:pt x="27" y="382"/>
                  </a:lnTo>
                  <a:lnTo>
                    <a:pt x="34" y="420"/>
                  </a:lnTo>
                  <a:lnTo>
                    <a:pt x="0" y="464"/>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0" name="Freeform 416">
              <a:extLst>
                <a:ext uri="{FF2B5EF4-FFF2-40B4-BE49-F238E27FC236}">
                  <a16:creationId xmlns:a16="http://schemas.microsoft.com/office/drawing/2014/main" id="{32C9450F-31C0-4EAB-AA7E-AF3DE0F5096D}"/>
                </a:ext>
              </a:extLst>
            </p:cNvPr>
            <p:cNvSpPr>
              <a:spLocks noChangeAspect="1"/>
            </p:cNvSpPr>
            <p:nvPr/>
          </p:nvSpPr>
          <p:spPr bwMode="auto">
            <a:xfrm>
              <a:off x="4067175" y="3268716"/>
              <a:ext cx="92075" cy="50800"/>
            </a:xfrm>
            <a:custGeom>
              <a:avLst/>
              <a:gdLst>
                <a:gd name="T0" fmla="*/ 0 w 131"/>
                <a:gd name="T1" fmla="*/ 43384 h 64"/>
                <a:gd name="T2" fmla="*/ 21897 w 131"/>
                <a:gd name="T3" fmla="*/ 43384 h 64"/>
                <a:gd name="T4" fmla="*/ 43794 w 131"/>
                <a:gd name="T5" fmla="*/ 43384 h 64"/>
                <a:gd name="T6" fmla="*/ 43794 w 131"/>
                <a:gd name="T7" fmla="*/ 43384 h 64"/>
                <a:gd name="T8" fmla="*/ 65662 w 131"/>
                <a:gd name="T9" fmla="*/ 43384 h 64"/>
                <a:gd name="T10" fmla="*/ 65662 w 131"/>
                <a:gd name="T11" fmla="*/ 43384 h 64"/>
                <a:gd name="T12" fmla="*/ 65662 w 131"/>
                <a:gd name="T13" fmla="*/ 43384 h 64"/>
                <a:gd name="T14" fmla="*/ 65662 w 131"/>
                <a:gd name="T15" fmla="*/ 43384 h 64"/>
                <a:gd name="T16" fmla="*/ 21897 w 131"/>
                <a:gd name="T17" fmla="*/ 0 h 64"/>
                <a:gd name="T18" fmla="*/ 0 w 131"/>
                <a:gd name="T19" fmla="*/ 43384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64"/>
                <a:gd name="T32" fmla="*/ 131 w 13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64">
                  <a:moveTo>
                    <a:pt x="0" y="44"/>
                  </a:moveTo>
                  <a:lnTo>
                    <a:pt x="30" y="64"/>
                  </a:lnTo>
                  <a:lnTo>
                    <a:pt x="71" y="47"/>
                  </a:lnTo>
                  <a:lnTo>
                    <a:pt x="90" y="64"/>
                  </a:lnTo>
                  <a:lnTo>
                    <a:pt x="131" y="30"/>
                  </a:lnTo>
                  <a:lnTo>
                    <a:pt x="105" y="26"/>
                  </a:lnTo>
                  <a:lnTo>
                    <a:pt x="105" y="10"/>
                  </a:lnTo>
                  <a:lnTo>
                    <a:pt x="101" y="7"/>
                  </a:lnTo>
                  <a:lnTo>
                    <a:pt x="44" y="0"/>
                  </a:lnTo>
                  <a:lnTo>
                    <a:pt x="0" y="44"/>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1" name="Freeform 424">
              <a:extLst>
                <a:ext uri="{FF2B5EF4-FFF2-40B4-BE49-F238E27FC236}">
                  <a16:creationId xmlns:a16="http://schemas.microsoft.com/office/drawing/2014/main" id="{AD9F0AA5-F872-4551-8EEC-AE1B705130A1}"/>
                </a:ext>
              </a:extLst>
            </p:cNvPr>
            <p:cNvSpPr>
              <a:spLocks noChangeAspect="1"/>
            </p:cNvSpPr>
            <p:nvPr/>
          </p:nvSpPr>
          <p:spPr bwMode="auto">
            <a:xfrm>
              <a:off x="3736975" y="3036941"/>
              <a:ext cx="87313" cy="111125"/>
            </a:xfrm>
            <a:custGeom>
              <a:avLst/>
              <a:gdLst>
                <a:gd name="T0" fmla="*/ 0 w 119"/>
                <a:gd name="T1" fmla="*/ 44005 h 139"/>
                <a:gd name="T2" fmla="*/ 28050 w 119"/>
                <a:gd name="T3" fmla="*/ 88063 h 139"/>
                <a:gd name="T4" fmla="*/ 28050 w 119"/>
                <a:gd name="T5" fmla="*/ 88063 h 139"/>
                <a:gd name="T6" fmla="*/ 84149 w 119"/>
                <a:gd name="T7" fmla="*/ 44005 h 139"/>
                <a:gd name="T8" fmla="*/ 112199 w 119"/>
                <a:gd name="T9" fmla="*/ 0 h 139"/>
                <a:gd name="T10" fmla="*/ 84149 w 119"/>
                <a:gd name="T11" fmla="*/ 0 h 139"/>
                <a:gd name="T12" fmla="*/ 56100 w 119"/>
                <a:gd name="T13" fmla="*/ 0 h 139"/>
                <a:gd name="T14" fmla="*/ 56100 w 119"/>
                <a:gd name="T15" fmla="*/ 0 h 139"/>
                <a:gd name="T16" fmla="*/ 84149 w 119"/>
                <a:gd name="T17" fmla="*/ 0 h 139"/>
                <a:gd name="T18" fmla="*/ 56100 w 119"/>
                <a:gd name="T19" fmla="*/ 0 h 139"/>
                <a:gd name="T20" fmla="*/ 56100 w 119"/>
                <a:gd name="T21" fmla="*/ 0 h 139"/>
                <a:gd name="T22" fmla="*/ 28050 w 119"/>
                <a:gd name="T23" fmla="*/ 0 h 139"/>
                <a:gd name="T24" fmla="*/ 28050 w 119"/>
                <a:gd name="T25" fmla="*/ 0 h 139"/>
                <a:gd name="T26" fmla="*/ 28050 w 119"/>
                <a:gd name="T27" fmla="*/ 44005 h 139"/>
                <a:gd name="T28" fmla="*/ 28050 w 119"/>
                <a:gd name="T29" fmla="*/ 44005 h 139"/>
                <a:gd name="T30" fmla="*/ 28050 w 119"/>
                <a:gd name="T31" fmla="*/ 44005 h 139"/>
                <a:gd name="T32" fmla="*/ 56100 w 119"/>
                <a:gd name="T33" fmla="*/ 44005 h 139"/>
                <a:gd name="T34" fmla="*/ 0 w 119"/>
                <a:gd name="T35" fmla="*/ 44005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9"/>
                <a:gd name="T55" fmla="*/ 0 h 139"/>
                <a:gd name="T56" fmla="*/ 119 w 119"/>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9" h="139">
                  <a:moveTo>
                    <a:pt x="0" y="116"/>
                  </a:moveTo>
                  <a:lnTo>
                    <a:pt x="14" y="129"/>
                  </a:lnTo>
                  <a:lnTo>
                    <a:pt x="3" y="139"/>
                  </a:lnTo>
                  <a:lnTo>
                    <a:pt x="110" y="118"/>
                  </a:lnTo>
                  <a:lnTo>
                    <a:pt x="119" y="45"/>
                  </a:lnTo>
                  <a:lnTo>
                    <a:pt x="104" y="29"/>
                  </a:lnTo>
                  <a:lnTo>
                    <a:pt x="72" y="36"/>
                  </a:lnTo>
                  <a:lnTo>
                    <a:pt x="62" y="26"/>
                  </a:lnTo>
                  <a:lnTo>
                    <a:pt x="75" y="9"/>
                  </a:lnTo>
                  <a:lnTo>
                    <a:pt x="62" y="0"/>
                  </a:lnTo>
                  <a:lnTo>
                    <a:pt x="48" y="36"/>
                  </a:lnTo>
                  <a:lnTo>
                    <a:pt x="3" y="45"/>
                  </a:lnTo>
                  <a:lnTo>
                    <a:pt x="17" y="54"/>
                  </a:lnTo>
                  <a:lnTo>
                    <a:pt x="8" y="74"/>
                  </a:lnTo>
                  <a:lnTo>
                    <a:pt x="38" y="77"/>
                  </a:lnTo>
                  <a:lnTo>
                    <a:pt x="11" y="105"/>
                  </a:lnTo>
                  <a:lnTo>
                    <a:pt x="42" y="98"/>
                  </a:lnTo>
                  <a:lnTo>
                    <a:pt x="0" y="116"/>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2" name="Freeform 425">
              <a:extLst>
                <a:ext uri="{FF2B5EF4-FFF2-40B4-BE49-F238E27FC236}">
                  <a16:creationId xmlns:a16="http://schemas.microsoft.com/office/drawing/2014/main" id="{36707A5E-5E85-472E-94C2-998CD15007BA}"/>
                </a:ext>
              </a:extLst>
            </p:cNvPr>
            <p:cNvSpPr>
              <a:spLocks noChangeAspect="1"/>
            </p:cNvSpPr>
            <p:nvPr/>
          </p:nvSpPr>
          <p:spPr bwMode="auto">
            <a:xfrm>
              <a:off x="3781425" y="3030591"/>
              <a:ext cx="53975" cy="42862"/>
            </a:xfrm>
            <a:custGeom>
              <a:avLst/>
              <a:gdLst>
                <a:gd name="T0" fmla="*/ 0 w 75"/>
                <a:gd name="T1" fmla="*/ 48549 h 53"/>
                <a:gd name="T2" fmla="*/ 24469 w 75"/>
                <a:gd name="T3" fmla="*/ 48549 h 53"/>
                <a:gd name="T4" fmla="*/ 24469 w 75"/>
                <a:gd name="T5" fmla="*/ 48549 h 53"/>
                <a:gd name="T6" fmla="*/ 48969 w 75"/>
                <a:gd name="T7" fmla="*/ 48549 h 53"/>
                <a:gd name="T8" fmla="*/ 48969 w 75"/>
                <a:gd name="T9" fmla="*/ 48549 h 53"/>
                <a:gd name="T10" fmla="*/ 48969 w 75"/>
                <a:gd name="T11" fmla="*/ 48549 h 53"/>
                <a:gd name="T12" fmla="*/ 24469 w 75"/>
                <a:gd name="T13" fmla="*/ 0 h 53"/>
                <a:gd name="T14" fmla="*/ 24469 w 75"/>
                <a:gd name="T15" fmla="*/ 48549 h 53"/>
                <a:gd name="T16" fmla="*/ 0 w 75"/>
                <a:gd name="T17" fmla="*/ 48549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3"/>
                <a:gd name="T29" fmla="*/ 75 w 7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3">
                  <a:moveTo>
                    <a:pt x="0" y="34"/>
                  </a:moveTo>
                  <a:lnTo>
                    <a:pt x="10" y="44"/>
                  </a:lnTo>
                  <a:lnTo>
                    <a:pt x="42" y="37"/>
                  </a:lnTo>
                  <a:lnTo>
                    <a:pt x="57" y="53"/>
                  </a:lnTo>
                  <a:lnTo>
                    <a:pt x="75" y="34"/>
                  </a:lnTo>
                  <a:lnTo>
                    <a:pt x="58" y="7"/>
                  </a:lnTo>
                  <a:lnTo>
                    <a:pt x="21" y="0"/>
                  </a:lnTo>
                  <a:lnTo>
                    <a:pt x="13" y="17"/>
                  </a:lnTo>
                  <a:lnTo>
                    <a:pt x="0" y="34"/>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3" name="Freeform 426">
              <a:extLst>
                <a:ext uri="{FF2B5EF4-FFF2-40B4-BE49-F238E27FC236}">
                  <a16:creationId xmlns:a16="http://schemas.microsoft.com/office/drawing/2014/main" id="{DEA3C5D3-67D4-49C3-9C58-9CE611645760}"/>
                </a:ext>
              </a:extLst>
            </p:cNvPr>
            <p:cNvSpPr>
              <a:spLocks noChangeAspect="1"/>
            </p:cNvSpPr>
            <p:nvPr/>
          </p:nvSpPr>
          <p:spPr bwMode="auto">
            <a:xfrm>
              <a:off x="3806825" y="2928991"/>
              <a:ext cx="9525" cy="20637"/>
            </a:xfrm>
            <a:custGeom>
              <a:avLst/>
              <a:gdLst>
                <a:gd name="T0" fmla="*/ 0 w 18"/>
                <a:gd name="T1" fmla="*/ 59755 h 24"/>
                <a:gd name="T2" fmla="*/ 0 w 18"/>
                <a:gd name="T3" fmla="*/ 59755 h 24"/>
                <a:gd name="T4" fmla="*/ 0 w 18"/>
                <a:gd name="T5" fmla="*/ 0 h 24"/>
                <a:gd name="T6" fmla="*/ 0 w 18"/>
                <a:gd name="T7" fmla="*/ 59755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24"/>
                  </a:moveTo>
                  <a:lnTo>
                    <a:pt x="0" y="4"/>
                  </a:lnTo>
                  <a:lnTo>
                    <a:pt x="18" y="0"/>
                  </a:lnTo>
                  <a:lnTo>
                    <a:pt x="0" y="24"/>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4" name="Freeform 427">
              <a:extLst>
                <a:ext uri="{FF2B5EF4-FFF2-40B4-BE49-F238E27FC236}">
                  <a16:creationId xmlns:a16="http://schemas.microsoft.com/office/drawing/2014/main" id="{58DBF5B6-4A8D-4F04-9113-AF780F433994}"/>
                </a:ext>
              </a:extLst>
            </p:cNvPr>
            <p:cNvSpPr>
              <a:spLocks noChangeAspect="1"/>
            </p:cNvSpPr>
            <p:nvPr/>
          </p:nvSpPr>
          <p:spPr bwMode="auto">
            <a:xfrm>
              <a:off x="3810000" y="2951216"/>
              <a:ext cx="14288" cy="12700"/>
            </a:xfrm>
            <a:custGeom>
              <a:avLst/>
              <a:gdLst>
                <a:gd name="T0" fmla="*/ 0 w 18"/>
                <a:gd name="T1" fmla="*/ 43384 h 16"/>
                <a:gd name="T2" fmla="*/ 37426 w 18"/>
                <a:gd name="T3" fmla="*/ 0 h 16"/>
                <a:gd name="T4" fmla="*/ 37426 w 18"/>
                <a:gd name="T5" fmla="*/ 43384 h 16"/>
                <a:gd name="T6" fmla="*/ 0 w 18"/>
                <a:gd name="T7" fmla="*/ 43384 h 16"/>
                <a:gd name="T8" fmla="*/ 0 60000 65536"/>
                <a:gd name="T9" fmla="*/ 0 60000 65536"/>
                <a:gd name="T10" fmla="*/ 0 60000 65536"/>
                <a:gd name="T11" fmla="*/ 0 60000 65536"/>
                <a:gd name="T12" fmla="*/ 0 w 18"/>
                <a:gd name="T13" fmla="*/ 0 h 16"/>
                <a:gd name="T14" fmla="*/ 18 w 18"/>
                <a:gd name="T15" fmla="*/ 16 h 16"/>
              </a:gdLst>
              <a:ahLst/>
              <a:cxnLst>
                <a:cxn ang="T8">
                  <a:pos x="T0" y="T1"/>
                </a:cxn>
                <a:cxn ang="T9">
                  <a:pos x="T2" y="T3"/>
                </a:cxn>
                <a:cxn ang="T10">
                  <a:pos x="T4" y="T5"/>
                </a:cxn>
                <a:cxn ang="T11">
                  <a:pos x="T6" y="T7"/>
                </a:cxn>
              </a:cxnLst>
              <a:rect l="T12" t="T13" r="T14" b="T15"/>
              <a:pathLst>
                <a:path w="18" h="16">
                  <a:moveTo>
                    <a:pt x="0" y="13"/>
                  </a:moveTo>
                  <a:lnTo>
                    <a:pt x="9" y="0"/>
                  </a:lnTo>
                  <a:lnTo>
                    <a:pt x="18" y="16"/>
                  </a:lnTo>
                  <a:lnTo>
                    <a:pt x="0" y="13"/>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5" name="Freeform 428">
              <a:extLst>
                <a:ext uri="{FF2B5EF4-FFF2-40B4-BE49-F238E27FC236}">
                  <a16:creationId xmlns:a16="http://schemas.microsoft.com/office/drawing/2014/main" id="{B7B544EA-5F5F-417F-850C-640693C6E3CE}"/>
                </a:ext>
              </a:extLst>
            </p:cNvPr>
            <p:cNvSpPr>
              <a:spLocks noChangeAspect="1"/>
            </p:cNvSpPr>
            <p:nvPr/>
          </p:nvSpPr>
          <p:spPr bwMode="auto">
            <a:xfrm>
              <a:off x="3824288" y="2922641"/>
              <a:ext cx="155575" cy="277812"/>
            </a:xfrm>
            <a:custGeom>
              <a:avLst/>
              <a:gdLst>
                <a:gd name="T0" fmla="*/ 0 w 227"/>
                <a:gd name="T1" fmla="*/ 46490 h 344"/>
                <a:gd name="T2" fmla="*/ 19447 w 227"/>
                <a:gd name="T3" fmla="*/ 46490 h 344"/>
                <a:gd name="T4" fmla="*/ 19447 w 227"/>
                <a:gd name="T5" fmla="*/ 0 h 344"/>
                <a:gd name="T6" fmla="*/ 38920 w 227"/>
                <a:gd name="T7" fmla="*/ 0 h 344"/>
                <a:gd name="T8" fmla="*/ 38920 w 227"/>
                <a:gd name="T9" fmla="*/ 46490 h 344"/>
                <a:gd name="T10" fmla="*/ 58368 w 227"/>
                <a:gd name="T11" fmla="*/ 46490 h 344"/>
                <a:gd name="T12" fmla="*/ 38920 w 227"/>
                <a:gd name="T13" fmla="*/ 46490 h 344"/>
                <a:gd name="T14" fmla="*/ 58368 w 227"/>
                <a:gd name="T15" fmla="*/ 46490 h 344"/>
                <a:gd name="T16" fmla="*/ 77841 w 227"/>
                <a:gd name="T17" fmla="*/ 139527 h 344"/>
                <a:gd name="T18" fmla="*/ 77841 w 227"/>
                <a:gd name="T19" fmla="*/ 139527 h 344"/>
                <a:gd name="T20" fmla="*/ 97288 w 227"/>
                <a:gd name="T21" fmla="*/ 139527 h 344"/>
                <a:gd name="T22" fmla="*/ 77841 w 227"/>
                <a:gd name="T23" fmla="*/ 139527 h 344"/>
                <a:gd name="T24" fmla="*/ 97288 w 227"/>
                <a:gd name="T25" fmla="*/ 139527 h 344"/>
                <a:gd name="T26" fmla="*/ 97288 w 227"/>
                <a:gd name="T27" fmla="*/ 232507 h 344"/>
                <a:gd name="T28" fmla="*/ 97288 w 227"/>
                <a:gd name="T29" fmla="*/ 232507 h 344"/>
                <a:gd name="T30" fmla="*/ 19447 w 227"/>
                <a:gd name="T31" fmla="*/ 232507 h 344"/>
                <a:gd name="T32" fmla="*/ 58368 w 227"/>
                <a:gd name="T33" fmla="*/ 232507 h 344"/>
                <a:gd name="T34" fmla="*/ 38920 w 227"/>
                <a:gd name="T35" fmla="*/ 232507 h 344"/>
                <a:gd name="T36" fmla="*/ 19447 w 227"/>
                <a:gd name="T37" fmla="*/ 232507 h 344"/>
                <a:gd name="T38" fmla="*/ 38920 w 227"/>
                <a:gd name="T39" fmla="*/ 139527 h 344"/>
                <a:gd name="T40" fmla="*/ 19447 w 227"/>
                <a:gd name="T41" fmla="*/ 139527 h 344"/>
                <a:gd name="T42" fmla="*/ 38920 w 227"/>
                <a:gd name="T43" fmla="*/ 139527 h 344"/>
                <a:gd name="T44" fmla="*/ 38920 w 227"/>
                <a:gd name="T45" fmla="*/ 139527 h 344"/>
                <a:gd name="T46" fmla="*/ 38920 w 227"/>
                <a:gd name="T47" fmla="*/ 139527 h 344"/>
                <a:gd name="T48" fmla="*/ 38920 w 227"/>
                <a:gd name="T49" fmla="*/ 139527 h 344"/>
                <a:gd name="T50" fmla="*/ 19447 w 227"/>
                <a:gd name="T51" fmla="*/ 139527 h 344"/>
                <a:gd name="T52" fmla="*/ 19447 w 227"/>
                <a:gd name="T53" fmla="*/ 46490 h 344"/>
                <a:gd name="T54" fmla="*/ 19447 w 227"/>
                <a:gd name="T55" fmla="*/ 139527 h 344"/>
                <a:gd name="T56" fmla="*/ 19447 w 227"/>
                <a:gd name="T57" fmla="*/ 46490 h 344"/>
                <a:gd name="T58" fmla="*/ 0 w 227"/>
                <a:gd name="T59" fmla="*/ 46490 h 3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7"/>
                <a:gd name="T91" fmla="*/ 0 h 344"/>
                <a:gd name="T92" fmla="*/ 227 w 227"/>
                <a:gd name="T93" fmla="*/ 344 h 3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7" h="344">
                  <a:moveTo>
                    <a:pt x="0" y="81"/>
                  </a:moveTo>
                  <a:lnTo>
                    <a:pt x="9" y="33"/>
                  </a:lnTo>
                  <a:lnTo>
                    <a:pt x="33" y="0"/>
                  </a:lnTo>
                  <a:lnTo>
                    <a:pt x="85" y="0"/>
                  </a:lnTo>
                  <a:lnTo>
                    <a:pt x="56" y="41"/>
                  </a:lnTo>
                  <a:lnTo>
                    <a:pt x="125" y="50"/>
                  </a:lnTo>
                  <a:lnTo>
                    <a:pt x="81" y="106"/>
                  </a:lnTo>
                  <a:lnTo>
                    <a:pt x="133" y="125"/>
                  </a:lnTo>
                  <a:lnTo>
                    <a:pt x="182" y="197"/>
                  </a:lnTo>
                  <a:lnTo>
                    <a:pt x="167" y="201"/>
                  </a:lnTo>
                  <a:lnTo>
                    <a:pt x="190" y="218"/>
                  </a:lnTo>
                  <a:lnTo>
                    <a:pt x="177" y="237"/>
                  </a:lnTo>
                  <a:lnTo>
                    <a:pt x="227" y="239"/>
                  </a:lnTo>
                  <a:lnTo>
                    <a:pt x="196" y="288"/>
                  </a:lnTo>
                  <a:lnTo>
                    <a:pt x="217" y="300"/>
                  </a:lnTo>
                  <a:lnTo>
                    <a:pt x="13" y="344"/>
                  </a:lnTo>
                  <a:lnTo>
                    <a:pt x="104" y="280"/>
                  </a:lnTo>
                  <a:lnTo>
                    <a:pt x="77" y="290"/>
                  </a:lnTo>
                  <a:lnTo>
                    <a:pt x="26" y="272"/>
                  </a:lnTo>
                  <a:lnTo>
                    <a:pt x="64" y="248"/>
                  </a:lnTo>
                  <a:lnTo>
                    <a:pt x="40" y="237"/>
                  </a:lnTo>
                  <a:lnTo>
                    <a:pt x="92" y="211"/>
                  </a:lnTo>
                  <a:lnTo>
                    <a:pt x="98" y="179"/>
                  </a:lnTo>
                  <a:lnTo>
                    <a:pt x="71" y="170"/>
                  </a:lnTo>
                  <a:lnTo>
                    <a:pt x="85" y="152"/>
                  </a:lnTo>
                  <a:lnTo>
                    <a:pt x="32" y="160"/>
                  </a:lnTo>
                  <a:lnTo>
                    <a:pt x="33" y="111"/>
                  </a:lnTo>
                  <a:lnTo>
                    <a:pt x="9" y="135"/>
                  </a:lnTo>
                  <a:lnTo>
                    <a:pt x="23" y="82"/>
                  </a:lnTo>
                  <a:lnTo>
                    <a:pt x="0" y="81"/>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6" name="Freeform 456">
              <a:extLst>
                <a:ext uri="{FF2B5EF4-FFF2-40B4-BE49-F238E27FC236}">
                  <a16:creationId xmlns:a16="http://schemas.microsoft.com/office/drawing/2014/main" id="{CBC848EC-9CB7-4CEF-A2D5-5CF959FDBE88}"/>
                </a:ext>
              </a:extLst>
            </p:cNvPr>
            <p:cNvSpPr>
              <a:spLocks noChangeAspect="1"/>
            </p:cNvSpPr>
            <p:nvPr/>
          </p:nvSpPr>
          <p:spPr bwMode="auto">
            <a:xfrm>
              <a:off x="4608513" y="3608441"/>
              <a:ext cx="46038" cy="26987"/>
            </a:xfrm>
            <a:custGeom>
              <a:avLst/>
              <a:gdLst>
                <a:gd name="T0" fmla="*/ 0 w 70"/>
                <a:gd name="T1" fmla="*/ 0 h 35"/>
                <a:gd name="T2" fmla="*/ 15959 w 70"/>
                <a:gd name="T3" fmla="*/ 0 h 35"/>
                <a:gd name="T4" fmla="*/ 31918 w 70"/>
                <a:gd name="T5" fmla="*/ 0 h 35"/>
                <a:gd name="T6" fmla="*/ 0 w 70"/>
                <a:gd name="T7" fmla="*/ 0 h 35"/>
                <a:gd name="T8" fmla="*/ 0 60000 65536"/>
                <a:gd name="T9" fmla="*/ 0 60000 65536"/>
                <a:gd name="T10" fmla="*/ 0 60000 65536"/>
                <a:gd name="T11" fmla="*/ 0 60000 65536"/>
                <a:gd name="T12" fmla="*/ 0 w 70"/>
                <a:gd name="T13" fmla="*/ 0 h 35"/>
                <a:gd name="T14" fmla="*/ 70 w 70"/>
                <a:gd name="T15" fmla="*/ 35 h 35"/>
              </a:gdLst>
              <a:ahLst/>
              <a:cxnLst>
                <a:cxn ang="T8">
                  <a:pos x="T0" y="T1"/>
                </a:cxn>
                <a:cxn ang="T9">
                  <a:pos x="T2" y="T3"/>
                </a:cxn>
                <a:cxn ang="T10">
                  <a:pos x="T4" y="T5"/>
                </a:cxn>
                <a:cxn ang="T11">
                  <a:pos x="T6" y="T7"/>
                </a:cxn>
              </a:cxnLst>
              <a:rect l="T12" t="T13" r="T14" b="T15"/>
              <a:pathLst>
                <a:path w="70" h="35">
                  <a:moveTo>
                    <a:pt x="0" y="18"/>
                  </a:moveTo>
                  <a:lnTo>
                    <a:pt x="24" y="35"/>
                  </a:lnTo>
                  <a:lnTo>
                    <a:pt x="70" y="0"/>
                  </a:lnTo>
                  <a:lnTo>
                    <a:pt x="0" y="18"/>
                  </a:lnTo>
                  <a:close/>
                </a:path>
              </a:pathLst>
            </a:custGeom>
            <a:solidFill>
              <a:srgbClr val="221F72">
                <a:lumMod val="60000"/>
                <a:lumOff val="40000"/>
              </a:srgbClr>
            </a:solidFill>
            <a:ln w="9525">
              <a:solidFill>
                <a:srgbClr val="221F72">
                  <a:lumMod val="60000"/>
                  <a:lumOff val="4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107" name="Group 106">
            <a:extLst>
              <a:ext uri="{FF2B5EF4-FFF2-40B4-BE49-F238E27FC236}">
                <a16:creationId xmlns:a16="http://schemas.microsoft.com/office/drawing/2014/main" id="{BE2D3C14-DEE7-44B9-A34C-D208709C583F}"/>
              </a:ext>
            </a:extLst>
          </p:cNvPr>
          <p:cNvGrpSpPr/>
          <p:nvPr>
            <p:custDataLst>
              <p:tags r:id="rId4"/>
            </p:custDataLst>
          </p:nvPr>
        </p:nvGrpSpPr>
        <p:grpSpPr>
          <a:xfrm>
            <a:off x="4115378" y="2010065"/>
            <a:ext cx="3538948" cy="1606373"/>
            <a:chOff x="4191000" y="1939979"/>
            <a:chExt cx="3651251" cy="1657349"/>
          </a:xfrm>
          <a:solidFill>
            <a:srgbClr val="8F8CE0"/>
          </a:solidFill>
        </p:grpSpPr>
        <p:sp>
          <p:nvSpPr>
            <p:cNvPr id="108" name="Freeform 276">
              <a:extLst>
                <a:ext uri="{FF2B5EF4-FFF2-40B4-BE49-F238E27FC236}">
                  <a16:creationId xmlns:a16="http://schemas.microsoft.com/office/drawing/2014/main" id="{2CF7120B-FE7F-4FAC-978C-5A95CC040AD2}"/>
                </a:ext>
              </a:extLst>
            </p:cNvPr>
            <p:cNvSpPr>
              <a:spLocks noChangeAspect="1"/>
            </p:cNvSpPr>
            <p:nvPr/>
          </p:nvSpPr>
          <p:spPr bwMode="auto">
            <a:xfrm>
              <a:off x="4338638" y="3416354"/>
              <a:ext cx="39688" cy="80962"/>
            </a:xfrm>
            <a:custGeom>
              <a:avLst/>
              <a:gdLst>
                <a:gd name="T0" fmla="*/ 0 w 54"/>
                <a:gd name="T1" fmla="*/ 47928 h 99"/>
                <a:gd name="T2" fmla="*/ 27509 w 54"/>
                <a:gd name="T3" fmla="*/ 0 h 99"/>
                <a:gd name="T4" fmla="*/ 27509 w 54"/>
                <a:gd name="T5" fmla="*/ 0 h 99"/>
                <a:gd name="T6" fmla="*/ 54982 w 54"/>
                <a:gd name="T7" fmla="*/ 0 h 99"/>
                <a:gd name="T8" fmla="*/ 27509 w 54"/>
                <a:gd name="T9" fmla="*/ 47928 h 99"/>
                <a:gd name="T10" fmla="*/ 0 w 54"/>
                <a:gd name="T11" fmla="*/ 47928 h 99"/>
                <a:gd name="T12" fmla="*/ 0 60000 65536"/>
                <a:gd name="T13" fmla="*/ 0 60000 65536"/>
                <a:gd name="T14" fmla="*/ 0 60000 65536"/>
                <a:gd name="T15" fmla="*/ 0 60000 65536"/>
                <a:gd name="T16" fmla="*/ 0 60000 65536"/>
                <a:gd name="T17" fmla="*/ 0 60000 65536"/>
                <a:gd name="T18" fmla="*/ 0 w 54"/>
                <a:gd name="T19" fmla="*/ 0 h 99"/>
                <a:gd name="T20" fmla="*/ 54 w 54"/>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54" h="99">
                  <a:moveTo>
                    <a:pt x="0" y="77"/>
                  </a:moveTo>
                  <a:lnTo>
                    <a:pt x="3" y="24"/>
                  </a:lnTo>
                  <a:lnTo>
                    <a:pt x="27" y="0"/>
                  </a:lnTo>
                  <a:lnTo>
                    <a:pt x="54" y="58"/>
                  </a:lnTo>
                  <a:lnTo>
                    <a:pt x="29" y="99"/>
                  </a:lnTo>
                  <a:lnTo>
                    <a:pt x="0" y="77"/>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09" name="Freeform 289">
              <a:extLst>
                <a:ext uri="{FF2B5EF4-FFF2-40B4-BE49-F238E27FC236}">
                  <a16:creationId xmlns:a16="http://schemas.microsoft.com/office/drawing/2014/main" id="{223C1F3D-3D90-4C1B-8104-72288D814337}"/>
                </a:ext>
              </a:extLst>
            </p:cNvPr>
            <p:cNvSpPr>
              <a:spLocks noChangeAspect="1"/>
            </p:cNvSpPr>
            <p:nvPr/>
          </p:nvSpPr>
          <p:spPr bwMode="auto">
            <a:xfrm>
              <a:off x="4403725" y="3370316"/>
              <a:ext cx="127000" cy="82550"/>
            </a:xfrm>
            <a:custGeom>
              <a:avLst/>
              <a:gdLst>
                <a:gd name="T0" fmla="*/ 0 w 184"/>
                <a:gd name="T1" fmla="*/ 41732 h 104"/>
                <a:gd name="T2" fmla="*/ 20473 w 184"/>
                <a:gd name="T3" fmla="*/ 0 h 104"/>
                <a:gd name="T4" fmla="*/ 102340 w 184"/>
                <a:gd name="T5" fmla="*/ 0 h 104"/>
                <a:gd name="T6" fmla="*/ 81867 w 184"/>
                <a:gd name="T7" fmla="*/ 0 h 104"/>
                <a:gd name="T8" fmla="*/ 81867 w 184"/>
                <a:gd name="T9" fmla="*/ 41732 h 104"/>
                <a:gd name="T10" fmla="*/ 61420 w 184"/>
                <a:gd name="T11" fmla="*/ 41732 h 104"/>
                <a:gd name="T12" fmla="*/ 40947 w 184"/>
                <a:gd name="T13" fmla="*/ 41732 h 104"/>
                <a:gd name="T14" fmla="*/ 20473 w 184"/>
                <a:gd name="T15" fmla="*/ 41732 h 104"/>
                <a:gd name="T16" fmla="*/ 0 w 184"/>
                <a:gd name="T17" fmla="*/ 41732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
                <a:gd name="T28" fmla="*/ 0 h 104"/>
                <a:gd name="T29" fmla="*/ 184 w 184"/>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 h="104">
                  <a:moveTo>
                    <a:pt x="0" y="71"/>
                  </a:moveTo>
                  <a:lnTo>
                    <a:pt x="10" y="0"/>
                  </a:lnTo>
                  <a:lnTo>
                    <a:pt x="184" y="16"/>
                  </a:lnTo>
                  <a:lnTo>
                    <a:pt x="150" y="60"/>
                  </a:lnTo>
                  <a:lnTo>
                    <a:pt x="164" y="82"/>
                  </a:lnTo>
                  <a:lnTo>
                    <a:pt x="119" y="85"/>
                  </a:lnTo>
                  <a:lnTo>
                    <a:pt x="90" y="104"/>
                  </a:lnTo>
                  <a:lnTo>
                    <a:pt x="18" y="102"/>
                  </a:lnTo>
                  <a:lnTo>
                    <a:pt x="0" y="71"/>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0" name="Freeform 321">
              <a:extLst>
                <a:ext uri="{FF2B5EF4-FFF2-40B4-BE49-F238E27FC236}">
                  <a16:creationId xmlns:a16="http://schemas.microsoft.com/office/drawing/2014/main" id="{9953161E-4BBB-411B-A407-3C8545CF2B22}"/>
                </a:ext>
              </a:extLst>
            </p:cNvPr>
            <p:cNvSpPr>
              <a:spLocks noChangeAspect="1"/>
            </p:cNvSpPr>
            <p:nvPr/>
          </p:nvSpPr>
          <p:spPr bwMode="auto">
            <a:xfrm>
              <a:off x="4191000" y="3163941"/>
              <a:ext cx="212725" cy="101600"/>
            </a:xfrm>
            <a:custGeom>
              <a:avLst/>
              <a:gdLst>
                <a:gd name="T0" fmla="*/ 0 w 307"/>
                <a:gd name="T1" fmla="*/ 46204 h 126"/>
                <a:gd name="T2" fmla="*/ 20090 w 307"/>
                <a:gd name="T3" fmla="*/ 92464 h 126"/>
                <a:gd name="T4" fmla="*/ 60268 w 307"/>
                <a:gd name="T5" fmla="*/ 92464 h 126"/>
                <a:gd name="T6" fmla="*/ 60268 w 307"/>
                <a:gd name="T7" fmla="*/ 92464 h 126"/>
                <a:gd name="T8" fmla="*/ 80357 w 307"/>
                <a:gd name="T9" fmla="*/ 92464 h 126"/>
                <a:gd name="T10" fmla="*/ 120536 w 307"/>
                <a:gd name="T11" fmla="*/ 92464 h 126"/>
                <a:gd name="T12" fmla="*/ 140598 w 307"/>
                <a:gd name="T13" fmla="*/ 92464 h 126"/>
                <a:gd name="T14" fmla="*/ 140598 w 307"/>
                <a:gd name="T15" fmla="*/ 92464 h 126"/>
                <a:gd name="T16" fmla="*/ 100447 w 307"/>
                <a:gd name="T17" fmla="*/ 92464 h 126"/>
                <a:gd name="T18" fmla="*/ 40179 w 307"/>
                <a:gd name="T19" fmla="*/ 46204 h 126"/>
                <a:gd name="T20" fmla="*/ 40179 w 307"/>
                <a:gd name="T21" fmla="*/ 0 h 126"/>
                <a:gd name="T22" fmla="*/ 0 w 307"/>
                <a:gd name="T23" fmla="*/ 46204 h 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26"/>
                <a:gd name="T38" fmla="*/ 307 w 307"/>
                <a:gd name="T39" fmla="*/ 126 h 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26">
                  <a:moveTo>
                    <a:pt x="0" y="31"/>
                  </a:moveTo>
                  <a:lnTo>
                    <a:pt x="52" y="89"/>
                  </a:lnTo>
                  <a:lnTo>
                    <a:pt x="138" y="88"/>
                  </a:lnTo>
                  <a:lnTo>
                    <a:pt x="150" y="115"/>
                  </a:lnTo>
                  <a:lnTo>
                    <a:pt x="191" y="126"/>
                  </a:lnTo>
                  <a:lnTo>
                    <a:pt x="259" y="99"/>
                  </a:lnTo>
                  <a:lnTo>
                    <a:pt x="298" y="104"/>
                  </a:lnTo>
                  <a:lnTo>
                    <a:pt x="307" y="78"/>
                  </a:lnTo>
                  <a:lnTo>
                    <a:pt x="233" y="71"/>
                  </a:lnTo>
                  <a:lnTo>
                    <a:pt x="80" y="13"/>
                  </a:lnTo>
                  <a:lnTo>
                    <a:pt x="63" y="0"/>
                  </a:lnTo>
                  <a:lnTo>
                    <a:pt x="0" y="31"/>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1" name="Freeform 342">
              <a:extLst>
                <a:ext uri="{FF2B5EF4-FFF2-40B4-BE49-F238E27FC236}">
                  <a16:creationId xmlns:a16="http://schemas.microsoft.com/office/drawing/2014/main" id="{103EED9C-944E-4D2F-AC97-8EB3E9C9F655}"/>
                </a:ext>
              </a:extLst>
            </p:cNvPr>
            <p:cNvSpPr>
              <a:spLocks noChangeAspect="1"/>
            </p:cNvSpPr>
            <p:nvPr/>
          </p:nvSpPr>
          <p:spPr bwMode="auto">
            <a:xfrm>
              <a:off x="4275138" y="3243316"/>
              <a:ext cx="136525" cy="82550"/>
            </a:xfrm>
            <a:custGeom>
              <a:avLst/>
              <a:gdLst>
                <a:gd name="T0" fmla="*/ 0 w 196"/>
                <a:gd name="T1" fmla="*/ 46887 h 102"/>
                <a:gd name="T2" fmla="*/ 20628 w 196"/>
                <a:gd name="T3" fmla="*/ 46887 h 102"/>
                <a:gd name="T4" fmla="*/ 41257 w 196"/>
                <a:gd name="T5" fmla="*/ 46887 h 102"/>
                <a:gd name="T6" fmla="*/ 61885 w 196"/>
                <a:gd name="T7" fmla="*/ 0 h 102"/>
                <a:gd name="T8" fmla="*/ 82513 w 196"/>
                <a:gd name="T9" fmla="*/ 46887 h 102"/>
                <a:gd name="T10" fmla="*/ 103142 w 196"/>
                <a:gd name="T11" fmla="*/ 46887 h 102"/>
                <a:gd name="T12" fmla="*/ 61885 w 196"/>
                <a:gd name="T13" fmla="*/ 93831 h 102"/>
                <a:gd name="T14" fmla="*/ 41257 w 196"/>
                <a:gd name="T15" fmla="*/ 93831 h 102"/>
                <a:gd name="T16" fmla="*/ 0 w 196"/>
                <a:gd name="T17" fmla="*/ 4688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02"/>
                <a:gd name="T29" fmla="*/ 196 w 19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02">
                  <a:moveTo>
                    <a:pt x="0" y="60"/>
                  </a:moveTo>
                  <a:lnTo>
                    <a:pt x="29" y="16"/>
                  </a:lnTo>
                  <a:lnTo>
                    <a:pt x="70" y="27"/>
                  </a:lnTo>
                  <a:lnTo>
                    <a:pt x="138" y="0"/>
                  </a:lnTo>
                  <a:lnTo>
                    <a:pt x="177" y="5"/>
                  </a:lnTo>
                  <a:lnTo>
                    <a:pt x="196" y="21"/>
                  </a:lnTo>
                  <a:lnTo>
                    <a:pt x="121" y="89"/>
                  </a:lnTo>
                  <a:lnTo>
                    <a:pt x="57" y="102"/>
                  </a:lnTo>
                  <a:lnTo>
                    <a:pt x="0" y="60"/>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2" name="Freeform 392">
              <a:extLst>
                <a:ext uri="{FF2B5EF4-FFF2-40B4-BE49-F238E27FC236}">
                  <a16:creationId xmlns:a16="http://schemas.microsoft.com/office/drawing/2014/main" id="{29175372-2A66-4A16-A594-D31280A4690F}"/>
                </a:ext>
              </a:extLst>
            </p:cNvPr>
            <p:cNvSpPr>
              <a:spLocks noChangeAspect="1"/>
            </p:cNvSpPr>
            <p:nvPr/>
          </p:nvSpPr>
          <p:spPr bwMode="auto">
            <a:xfrm>
              <a:off x="4233863" y="3046466"/>
              <a:ext cx="203200" cy="180975"/>
            </a:xfrm>
            <a:custGeom>
              <a:avLst/>
              <a:gdLst>
                <a:gd name="T0" fmla="*/ 0 w 293"/>
                <a:gd name="T1" fmla="*/ 49170 h 222"/>
                <a:gd name="T2" fmla="*/ 20541 w 293"/>
                <a:gd name="T3" fmla="*/ 147451 h 222"/>
                <a:gd name="T4" fmla="*/ 82164 w 293"/>
                <a:gd name="T5" fmla="*/ 196621 h 222"/>
                <a:gd name="T6" fmla="*/ 123246 w 293"/>
                <a:gd name="T7" fmla="*/ 196621 h 222"/>
                <a:gd name="T8" fmla="*/ 143787 w 293"/>
                <a:gd name="T9" fmla="*/ 147451 h 222"/>
                <a:gd name="T10" fmla="*/ 123246 w 293"/>
                <a:gd name="T11" fmla="*/ 98340 h 222"/>
                <a:gd name="T12" fmla="*/ 143787 w 293"/>
                <a:gd name="T13" fmla="*/ 98340 h 222"/>
                <a:gd name="T14" fmla="*/ 123246 w 293"/>
                <a:gd name="T15" fmla="*/ 49170 h 222"/>
                <a:gd name="T16" fmla="*/ 82164 w 293"/>
                <a:gd name="T17" fmla="*/ 49170 h 222"/>
                <a:gd name="T18" fmla="*/ 41082 w 293"/>
                <a:gd name="T19" fmla="*/ 0 h 222"/>
                <a:gd name="T20" fmla="*/ 0 w 293"/>
                <a:gd name="T21" fmla="*/ 4917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222"/>
                <a:gd name="T35" fmla="*/ 293 w 293"/>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222">
                  <a:moveTo>
                    <a:pt x="0" y="41"/>
                  </a:moveTo>
                  <a:lnTo>
                    <a:pt x="18" y="157"/>
                  </a:lnTo>
                  <a:lnTo>
                    <a:pt x="171" y="215"/>
                  </a:lnTo>
                  <a:lnTo>
                    <a:pt x="245" y="222"/>
                  </a:lnTo>
                  <a:lnTo>
                    <a:pt x="293" y="164"/>
                  </a:lnTo>
                  <a:lnTo>
                    <a:pt x="267" y="98"/>
                  </a:lnTo>
                  <a:lnTo>
                    <a:pt x="287" y="81"/>
                  </a:lnTo>
                  <a:lnTo>
                    <a:pt x="275" y="30"/>
                  </a:lnTo>
                  <a:lnTo>
                    <a:pt x="164" y="13"/>
                  </a:lnTo>
                  <a:lnTo>
                    <a:pt x="91" y="0"/>
                  </a:lnTo>
                  <a:lnTo>
                    <a:pt x="0" y="41"/>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3" name="Freeform 394">
              <a:extLst>
                <a:ext uri="{FF2B5EF4-FFF2-40B4-BE49-F238E27FC236}">
                  <a16:creationId xmlns:a16="http://schemas.microsoft.com/office/drawing/2014/main" id="{38E09F45-F599-4031-A269-394A975727B5}"/>
                </a:ext>
              </a:extLst>
            </p:cNvPr>
            <p:cNvSpPr>
              <a:spLocks noChangeAspect="1"/>
            </p:cNvSpPr>
            <p:nvPr/>
          </p:nvSpPr>
          <p:spPr bwMode="auto">
            <a:xfrm>
              <a:off x="4359275" y="3251254"/>
              <a:ext cx="193675" cy="130175"/>
            </a:xfrm>
            <a:custGeom>
              <a:avLst/>
              <a:gdLst>
                <a:gd name="T0" fmla="*/ 0 w 279"/>
                <a:gd name="T1" fmla="*/ 43920 h 163"/>
                <a:gd name="T2" fmla="*/ 40978 w 279"/>
                <a:gd name="T3" fmla="*/ 87841 h 163"/>
                <a:gd name="T4" fmla="*/ 122962 w 279"/>
                <a:gd name="T5" fmla="*/ 87841 h 163"/>
                <a:gd name="T6" fmla="*/ 143465 w 279"/>
                <a:gd name="T7" fmla="*/ 43920 h 163"/>
                <a:gd name="T8" fmla="*/ 122962 w 279"/>
                <a:gd name="T9" fmla="*/ 43920 h 163"/>
                <a:gd name="T10" fmla="*/ 102487 w 279"/>
                <a:gd name="T11" fmla="*/ 0 h 163"/>
                <a:gd name="T12" fmla="*/ 102487 w 279"/>
                <a:gd name="T13" fmla="*/ 0 h 163"/>
                <a:gd name="T14" fmla="*/ 40978 w 279"/>
                <a:gd name="T15" fmla="*/ 0 h 163"/>
                <a:gd name="T16" fmla="*/ 0 w 279"/>
                <a:gd name="T17" fmla="*/ 43920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
                <a:gd name="T28" fmla="*/ 0 h 163"/>
                <a:gd name="T29" fmla="*/ 279 w 279"/>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 h="163">
                  <a:moveTo>
                    <a:pt x="0" y="79"/>
                  </a:moveTo>
                  <a:lnTo>
                    <a:pt x="75" y="147"/>
                  </a:lnTo>
                  <a:lnTo>
                    <a:pt x="249" y="163"/>
                  </a:lnTo>
                  <a:lnTo>
                    <a:pt x="279" y="106"/>
                  </a:lnTo>
                  <a:lnTo>
                    <a:pt x="235" y="102"/>
                  </a:lnTo>
                  <a:lnTo>
                    <a:pt x="230" y="54"/>
                  </a:lnTo>
                  <a:lnTo>
                    <a:pt x="191" y="0"/>
                  </a:lnTo>
                  <a:lnTo>
                    <a:pt x="75" y="11"/>
                  </a:lnTo>
                  <a:lnTo>
                    <a:pt x="0" y="79"/>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4" name="Freeform 397">
              <a:extLst>
                <a:ext uri="{FF2B5EF4-FFF2-40B4-BE49-F238E27FC236}">
                  <a16:creationId xmlns:a16="http://schemas.microsoft.com/office/drawing/2014/main" id="{A538D2F3-B58E-4D4D-91FA-EB4FF3B75AB3}"/>
                </a:ext>
              </a:extLst>
            </p:cNvPr>
            <p:cNvSpPr>
              <a:spLocks noChangeAspect="1"/>
            </p:cNvSpPr>
            <p:nvPr/>
          </p:nvSpPr>
          <p:spPr bwMode="auto">
            <a:xfrm>
              <a:off x="4900613" y="1968554"/>
              <a:ext cx="101600" cy="49212"/>
            </a:xfrm>
            <a:custGeom>
              <a:avLst/>
              <a:gdLst>
                <a:gd name="T0" fmla="*/ 0 w 146"/>
                <a:gd name="T1" fmla="*/ 43384 h 62"/>
                <a:gd name="T2" fmla="*/ 20978 w 146"/>
                <a:gd name="T3" fmla="*/ 43384 h 62"/>
                <a:gd name="T4" fmla="*/ 20978 w 146"/>
                <a:gd name="T5" fmla="*/ 43384 h 62"/>
                <a:gd name="T6" fmla="*/ 62908 w 146"/>
                <a:gd name="T7" fmla="*/ 0 h 62"/>
                <a:gd name="T8" fmla="*/ 62908 w 146"/>
                <a:gd name="T9" fmla="*/ 43384 h 62"/>
                <a:gd name="T10" fmla="*/ 62908 w 146"/>
                <a:gd name="T11" fmla="*/ 43384 h 62"/>
                <a:gd name="T12" fmla="*/ 62908 w 146"/>
                <a:gd name="T13" fmla="*/ 43384 h 62"/>
                <a:gd name="T14" fmla="*/ 41929 w 146"/>
                <a:gd name="T15" fmla="*/ 43384 h 62"/>
                <a:gd name="T16" fmla="*/ 20978 w 146"/>
                <a:gd name="T17" fmla="*/ 43384 h 62"/>
                <a:gd name="T18" fmla="*/ 20978 w 146"/>
                <a:gd name="T19" fmla="*/ 43384 h 62"/>
                <a:gd name="T20" fmla="*/ 0 w 146"/>
                <a:gd name="T21" fmla="*/ 43384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62"/>
                <a:gd name="T35" fmla="*/ 146 w 14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62">
                  <a:moveTo>
                    <a:pt x="0" y="44"/>
                  </a:moveTo>
                  <a:lnTo>
                    <a:pt x="30" y="30"/>
                  </a:lnTo>
                  <a:lnTo>
                    <a:pt x="8" y="17"/>
                  </a:lnTo>
                  <a:lnTo>
                    <a:pt x="112" y="0"/>
                  </a:lnTo>
                  <a:lnTo>
                    <a:pt x="131" y="2"/>
                  </a:lnTo>
                  <a:lnTo>
                    <a:pt x="111" y="17"/>
                  </a:lnTo>
                  <a:lnTo>
                    <a:pt x="146" y="17"/>
                  </a:lnTo>
                  <a:lnTo>
                    <a:pt x="53" y="52"/>
                  </a:lnTo>
                  <a:lnTo>
                    <a:pt x="30" y="62"/>
                  </a:lnTo>
                  <a:lnTo>
                    <a:pt x="36" y="47"/>
                  </a:lnTo>
                  <a:lnTo>
                    <a:pt x="0" y="44"/>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5" name="Freeform 398">
              <a:extLst>
                <a:ext uri="{FF2B5EF4-FFF2-40B4-BE49-F238E27FC236}">
                  <a16:creationId xmlns:a16="http://schemas.microsoft.com/office/drawing/2014/main" id="{1660E6AF-A3AB-4C03-A92B-2A7D5EA098AE}"/>
                </a:ext>
              </a:extLst>
            </p:cNvPr>
            <p:cNvSpPr>
              <a:spLocks noChangeAspect="1"/>
            </p:cNvSpPr>
            <p:nvPr/>
          </p:nvSpPr>
          <p:spPr bwMode="auto">
            <a:xfrm>
              <a:off x="4930775" y="2511479"/>
              <a:ext cx="39688" cy="25400"/>
            </a:xfrm>
            <a:custGeom>
              <a:avLst/>
              <a:gdLst>
                <a:gd name="T0" fmla="*/ 0 w 58"/>
                <a:gd name="T1" fmla="*/ 52494 h 31"/>
                <a:gd name="T2" fmla="*/ 19115 w 58"/>
                <a:gd name="T3" fmla="*/ 0 h 31"/>
                <a:gd name="T4" fmla="*/ 38256 w 58"/>
                <a:gd name="T5" fmla="*/ 52494 h 31"/>
                <a:gd name="T6" fmla="*/ 0 w 58"/>
                <a:gd name="T7" fmla="*/ 52494 h 31"/>
                <a:gd name="T8" fmla="*/ 0 60000 65536"/>
                <a:gd name="T9" fmla="*/ 0 60000 65536"/>
                <a:gd name="T10" fmla="*/ 0 60000 65536"/>
                <a:gd name="T11" fmla="*/ 0 60000 65536"/>
                <a:gd name="T12" fmla="*/ 0 w 58"/>
                <a:gd name="T13" fmla="*/ 0 h 31"/>
                <a:gd name="T14" fmla="*/ 58 w 58"/>
                <a:gd name="T15" fmla="*/ 31 h 31"/>
              </a:gdLst>
              <a:ahLst/>
              <a:cxnLst>
                <a:cxn ang="T8">
                  <a:pos x="T0" y="T1"/>
                </a:cxn>
                <a:cxn ang="T9">
                  <a:pos x="T2" y="T3"/>
                </a:cxn>
                <a:cxn ang="T10">
                  <a:pos x="T4" y="T5"/>
                </a:cxn>
                <a:cxn ang="T11">
                  <a:pos x="T6" y="T7"/>
                </a:cxn>
              </a:cxnLst>
              <a:rect l="T12" t="T13" r="T14" b="T15"/>
              <a:pathLst>
                <a:path w="58" h="31">
                  <a:moveTo>
                    <a:pt x="0" y="31"/>
                  </a:moveTo>
                  <a:lnTo>
                    <a:pt x="17" y="0"/>
                  </a:lnTo>
                  <a:lnTo>
                    <a:pt x="58" y="17"/>
                  </a:lnTo>
                  <a:lnTo>
                    <a:pt x="0" y="31"/>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6" name="Freeform 399">
              <a:extLst>
                <a:ext uri="{FF2B5EF4-FFF2-40B4-BE49-F238E27FC236}">
                  <a16:creationId xmlns:a16="http://schemas.microsoft.com/office/drawing/2014/main" id="{70976826-3756-4E16-8D54-5B9C15388544}"/>
                </a:ext>
              </a:extLst>
            </p:cNvPr>
            <p:cNvSpPr>
              <a:spLocks noChangeAspect="1"/>
            </p:cNvSpPr>
            <p:nvPr/>
          </p:nvSpPr>
          <p:spPr bwMode="auto">
            <a:xfrm>
              <a:off x="5000625" y="2347966"/>
              <a:ext cx="127000" cy="111125"/>
            </a:xfrm>
            <a:custGeom>
              <a:avLst/>
              <a:gdLst>
                <a:gd name="T0" fmla="*/ 0 w 180"/>
                <a:gd name="T1" fmla="*/ 101885 h 135"/>
                <a:gd name="T2" fmla="*/ 22424 w 180"/>
                <a:gd name="T3" fmla="*/ 101885 h 135"/>
                <a:gd name="T4" fmla="*/ 22424 w 180"/>
                <a:gd name="T5" fmla="*/ 101885 h 135"/>
                <a:gd name="T6" fmla="*/ 44848 w 180"/>
                <a:gd name="T7" fmla="*/ 101885 h 135"/>
                <a:gd name="T8" fmla="*/ 44848 w 180"/>
                <a:gd name="T9" fmla="*/ 101885 h 135"/>
                <a:gd name="T10" fmla="*/ 44848 w 180"/>
                <a:gd name="T11" fmla="*/ 152798 h 135"/>
                <a:gd name="T12" fmla="*/ 112149 w 180"/>
                <a:gd name="T13" fmla="*/ 152798 h 135"/>
                <a:gd name="T14" fmla="*/ 89726 w 180"/>
                <a:gd name="T15" fmla="*/ 101885 h 135"/>
                <a:gd name="T16" fmla="*/ 67302 w 180"/>
                <a:gd name="T17" fmla="*/ 101885 h 135"/>
                <a:gd name="T18" fmla="*/ 67302 w 180"/>
                <a:gd name="T19" fmla="*/ 50912 h 135"/>
                <a:gd name="T20" fmla="*/ 89726 w 180"/>
                <a:gd name="T21" fmla="*/ 0 h 135"/>
                <a:gd name="T22" fmla="*/ 22424 w 180"/>
                <a:gd name="T23" fmla="*/ 50912 h 135"/>
                <a:gd name="T24" fmla="*/ 22424 w 180"/>
                <a:gd name="T25" fmla="*/ 101885 h 135"/>
                <a:gd name="T26" fmla="*/ 0 w 180"/>
                <a:gd name="T27" fmla="*/ 101885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35"/>
                <a:gd name="T44" fmla="*/ 180 w 180"/>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35">
                  <a:moveTo>
                    <a:pt x="0" y="66"/>
                  </a:moveTo>
                  <a:lnTo>
                    <a:pt x="14" y="96"/>
                  </a:lnTo>
                  <a:lnTo>
                    <a:pt x="35" y="86"/>
                  </a:lnTo>
                  <a:lnTo>
                    <a:pt x="55" y="106"/>
                  </a:lnTo>
                  <a:lnTo>
                    <a:pt x="73" y="96"/>
                  </a:lnTo>
                  <a:lnTo>
                    <a:pt x="66" y="130"/>
                  </a:lnTo>
                  <a:lnTo>
                    <a:pt x="180" y="135"/>
                  </a:lnTo>
                  <a:lnTo>
                    <a:pt x="136" y="111"/>
                  </a:lnTo>
                  <a:lnTo>
                    <a:pt x="115" y="69"/>
                  </a:lnTo>
                  <a:lnTo>
                    <a:pt x="117" y="25"/>
                  </a:lnTo>
                  <a:lnTo>
                    <a:pt x="144" y="0"/>
                  </a:lnTo>
                  <a:lnTo>
                    <a:pt x="47" y="10"/>
                  </a:lnTo>
                  <a:lnTo>
                    <a:pt x="22" y="66"/>
                  </a:lnTo>
                  <a:lnTo>
                    <a:pt x="0" y="66"/>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7" name="Freeform 400">
              <a:extLst>
                <a:ext uri="{FF2B5EF4-FFF2-40B4-BE49-F238E27FC236}">
                  <a16:creationId xmlns:a16="http://schemas.microsoft.com/office/drawing/2014/main" id="{09162284-3106-4E76-9ACA-424105C3EC79}"/>
                </a:ext>
              </a:extLst>
            </p:cNvPr>
            <p:cNvSpPr>
              <a:spLocks noChangeAspect="1"/>
            </p:cNvSpPr>
            <p:nvPr/>
          </p:nvSpPr>
          <p:spPr bwMode="auto">
            <a:xfrm>
              <a:off x="5046663" y="2173341"/>
              <a:ext cx="312738" cy="174625"/>
            </a:xfrm>
            <a:custGeom>
              <a:avLst/>
              <a:gdLst>
                <a:gd name="T0" fmla="*/ 0 w 452"/>
                <a:gd name="T1" fmla="*/ 135047 h 218"/>
                <a:gd name="T2" fmla="*/ 20234 w 452"/>
                <a:gd name="T3" fmla="*/ 135047 h 218"/>
                <a:gd name="T4" fmla="*/ 20234 w 452"/>
                <a:gd name="T5" fmla="*/ 135047 h 218"/>
                <a:gd name="T6" fmla="*/ 40441 w 452"/>
                <a:gd name="T7" fmla="*/ 135047 h 218"/>
                <a:gd name="T8" fmla="*/ 40441 w 452"/>
                <a:gd name="T9" fmla="*/ 135047 h 218"/>
                <a:gd name="T10" fmla="*/ 60675 w 452"/>
                <a:gd name="T11" fmla="*/ 135047 h 218"/>
                <a:gd name="T12" fmla="*/ 40441 w 452"/>
                <a:gd name="T13" fmla="*/ 135047 h 218"/>
                <a:gd name="T14" fmla="*/ 60675 w 452"/>
                <a:gd name="T15" fmla="*/ 135047 h 218"/>
                <a:gd name="T16" fmla="*/ 60675 w 452"/>
                <a:gd name="T17" fmla="*/ 135047 h 218"/>
                <a:gd name="T18" fmla="*/ 60675 w 452"/>
                <a:gd name="T19" fmla="*/ 135047 h 218"/>
                <a:gd name="T20" fmla="*/ 80909 w 452"/>
                <a:gd name="T21" fmla="*/ 135047 h 218"/>
                <a:gd name="T22" fmla="*/ 60675 w 452"/>
                <a:gd name="T23" fmla="*/ 135047 h 218"/>
                <a:gd name="T24" fmla="*/ 80909 w 452"/>
                <a:gd name="T25" fmla="*/ 135047 h 218"/>
                <a:gd name="T26" fmla="*/ 80909 w 452"/>
                <a:gd name="T27" fmla="*/ 135047 h 218"/>
                <a:gd name="T28" fmla="*/ 101116 w 452"/>
                <a:gd name="T29" fmla="*/ 135047 h 218"/>
                <a:gd name="T30" fmla="*/ 101116 w 452"/>
                <a:gd name="T31" fmla="*/ 90049 h 218"/>
                <a:gd name="T32" fmla="*/ 202259 w 452"/>
                <a:gd name="T33" fmla="*/ 44998 h 218"/>
                <a:gd name="T34" fmla="*/ 222466 w 452"/>
                <a:gd name="T35" fmla="*/ 44998 h 218"/>
                <a:gd name="T36" fmla="*/ 202259 w 452"/>
                <a:gd name="T37" fmla="*/ 0 h 218"/>
                <a:gd name="T38" fmla="*/ 161791 w 452"/>
                <a:gd name="T39" fmla="*/ 44998 h 218"/>
                <a:gd name="T40" fmla="*/ 101116 w 452"/>
                <a:gd name="T41" fmla="*/ 44998 h 218"/>
                <a:gd name="T42" fmla="*/ 60675 w 452"/>
                <a:gd name="T43" fmla="*/ 90049 h 218"/>
                <a:gd name="T44" fmla="*/ 40441 w 452"/>
                <a:gd name="T45" fmla="*/ 90049 h 218"/>
                <a:gd name="T46" fmla="*/ 40441 w 452"/>
                <a:gd name="T47" fmla="*/ 135047 h 218"/>
                <a:gd name="T48" fmla="*/ 40441 w 452"/>
                <a:gd name="T49" fmla="*/ 135047 h 218"/>
                <a:gd name="T50" fmla="*/ 40441 w 452"/>
                <a:gd name="T51" fmla="*/ 135047 h 218"/>
                <a:gd name="T52" fmla="*/ 40441 w 452"/>
                <a:gd name="T53" fmla="*/ 135047 h 218"/>
                <a:gd name="T54" fmla="*/ 20234 w 452"/>
                <a:gd name="T55" fmla="*/ 135047 h 218"/>
                <a:gd name="T56" fmla="*/ 40441 w 452"/>
                <a:gd name="T57" fmla="*/ 135047 h 218"/>
                <a:gd name="T58" fmla="*/ 0 w 452"/>
                <a:gd name="T59" fmla="*/ 135047 h 2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2"/>
                <a:gd name="T91" fmla="*/ 0 h 218"/>
                <a:gd name="T92" fmla="*/ 452 w 452"/>
                <a:gd name="T93" fmla="*/ 218 h 2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2" h="218">
                  <a:moveTo>
                    <a:pt x="0" y="189"/>
                  </a:moveTo>
                  <a:lnTo>
                    <a:pt x="43" y="194"/>
                  </a:lnTo>
                  <a:lnTo>
                    <a:pt x="14" y="214"/>
                  </a:lnTo>
                  <a:lnTo>
                    <a:pt x="91" y="218"/>
                  </a:lnTo>
                  <a:lnTo>
                    <a:pt x="94" y="194"/>
                  </a:lnTo>
                  <a:lnTo>
                    <a:pt x="113" y="198"/>
                  </a:lnTo>
                  <a:lnTo>
                    <a:pt x="92" y="184"/>
                  </a:lnTo>
                  <a:lnTo>
                    <a:pt x="122" y="189"/>
                  </a:lnTo>
                  <a:lnTo>
                    <a:pt x="115" y="160"/>
                  </a:lnTo>
                  <a:lnTo>
                    <a:pt x="130" y="177"/>
                  </a:lnTo>
                  <a:lnTo>
                    <a:pt x="152" y="162"/>
                  </a:lnTo>
                  <a:lnTo>
                    <a:pt x="137" y="145"/>
                  </a:lnTo>
                  <a:lnTo>
                    <a:pt x="183" y="147"/>
                  </a:lnTo>
                  <a:lnTo>
                    <a:pt x="171" y="136"/>
                  </a:lnTo>
                  <a:lnTo>
                    <a:pt x="193" y="138"/>
                  </a:lnTo>
                  <a:lnTo>
                    <a:pt x="204" y="116"/>
                  </a:lnTo>
                  <a:lnTo>
                    <a:pt x="428" y="47"/>
                  </a:lnTo>
                  <a:lnTo>
                    <a:pt x="452" y="20"/>
                  </a:lnTo>
                  <a:lnTo>
                    <a:pt x="408" y="0"/>
                  </a:lnTo>
                  <a:lnTo>
                    <a:pt x="314" y="44"/>
                  </a:lnTo>
                  <a:lnTo>
                    <a:pt x="217" y="44"/>
                  </a:lnTo>
                  <a:lnTo>
                    <a:pt x="112" y="104"/>
                  </a:lnTo>
                  <a:lnTo>
                    <a:pt x="55" y="111"/>
                  </a:lnTo>
                  <a:lnTo>
                    <a:pt x="57" y="136"/>
                  </a:lnTo>
                  <a:lnTo>
                    <a:pt x="89" y="138"/>
                  </a:lnTo>
                  <a:lnTo>
                    <a:pt x="55" y="139"/>
                  </a:lnTo>
                  <a:lnTo>
                    <a:pt x="70" y="150"/>
                  </a:lnTo>
                  <a:lnTo>
                    <a:pt x="43" y="162"/>
                  </a:lnTo>
                  <a:lnTo>
                    <a:pt x="74" y="176"/>
                  </a:lnTo>
                  <a:lnTo>
                    <a:pt x="0" y="189"/>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8" name="Freeform 401">
              <a:extLst>
                <a:ext uri="{FF2B5EF4-FFF2-40B4-BE49-F238E27FC236}">
                  <a16:creationId xmlns:a16="http://schemas.microsoft.com/office/drawing/2014/main" id="{37530549-54C5-4600-8B5D-9C4EF511C3B3}"/>
                </a:ext>
              </a:extLst>
            </p:cNvPr>
            <p:cNvSpPr>
              <a:spLocks noChangeAspect="1"/>
            </p:cNvSpPr>
            <p:nvPr/>
          </p:nvSpPr>
          <p:spPr bwMode="auto">
            <a:xfrm>
              <a:off x="5224463" y="1939979"/>
              <a:ext cx="60325" cy="38100"/>
            </a:xfrm>
            <a:custGeom>
              <a:avLst/>
              <a:gdLst>
                <a:gd name="T0" fmla="*/ 0 w 85"/>
                <a:gd name="T1" fmla="*/ 58719 h 45"/>
                <a:gd name="T2" fmla="*/ 23684 w 85"/>
                <a:gd name="T3" fmla="*/ 58719 h 45"/>
                <a:gd name="T4" fmla="*/ 47368 w 85"/>
                <a:gd name="T5" fmla="*/ 58719 h 45"/>
                <a:gd name="T6" fmla="*/ 23684 w 85"/>
                <a:gd name="T7" fmla="*/ 0 h 45"/>
                <a:gd name="T8" fmla="*/ 0 w 85"/>
                <a:gd name="T9" fmla="*/ 58719 h 45"/>
                <a:gd name="T10" fmla="*/ 0 60000 65536"/>
                <a:gd name="T11" fmla="*/ 0 60000 65536"/>
                <a:gd name="T12" fmla="*/ 0 60000 65536"/>
                <a:gd name="T13" fmla="*/ 0 60000 65536"/>
                <a:gd name="T14" fmla="*/ 0 60000 65536"/>
                <a:gd name="T15" fmla="*/ 0 w 85"/>
                <a:gd name="T16" fmla="*/ 0 h 45"/>
                <a:gd name="T17" fmla="*/ 85 w 85"/>
                <a:gd name="T18" fmla="*/ 45 h 45"/>
              </a:gdLst>
              <a:ahLst/>
              <a:cxnLst>
                <a:cxn ang="T10">
                  <a:pos x="T0" y="T1"/>
                </a:cxn>
                <a:cxn ang="T11">
                  <a:pos x="T2" y="T3"/>
                </a:cxn>
                <a:cxn ang="T12">
                  <a:pos x="T4" y="T5"/>
                </a:cxn>
                <a:cxn ang="T13">
                  <a:pos x="T6" y="T7"/>
                </a:cxn>
                <a:cxn ang="T14">
                  <a:pos x="T8" y="T9"/>
                </a:cxn>
              </a:cxnLst>
              <a:rect l="T15" t="T16" r="T17" b="T18"/>
              <a:pathLst>
                <a:path w="85" h="45">
                  <a:moveTo>
                    <a:pt x="0" y="31"/>
                  </a:moveTo>
                  <a:lnTo>
                    <a:pt x="25" y="45"/>
                  </a:lnTo>
                  <a:lnTo>
                    <a:pt x="85" y="30"/>
                  </a:lnTo>
                  <a:lnTo>
                    <a:pt x="49" y="0"/>
                  </a:lnTo>
                  <a:lnTo>
                    <a:pt x="0" y="31"/>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19" name="Freeform 402">
              <a:extLst>
                <a:ext uri="{FF2B5EF4-FFF2-40B4-BE49-F238E27FC236}">
                  <a16:creationId xmlns:a16="http://schemas.microsoft.com/office/drawing/2014/main" id="{140544C6-BD54-4514-AD1C-70C6C859118E}"/>
                </a:ext>
              </a:extLst>
            </p:cNvPr>
            <p:cNvSpPr>
              <a:spLocks noChangeAspect="1"/>
            </p:cNvSpPr>
            <p:nvPr/>
          </p:nvSpPr>
          <p:spPr bwMode="auto">
            <a:xfrm>
              <a:off x="5808663" y="2013004"/>
              <a:ext cx="57150" cy="22225"/>
            </a:xfrm>
            <a:custGeom>
              <a:avLst/>
              <a:gdLst>
                <a:gd name="T0" fmla="*/ 0 w 78"/>
                <a:gd name="T1" fmla="*/ 0 h 29"/>
                <a:gd name="T2" fmla="*/ 28018 w 78"/>
                <a:gd name="T3" fmla="*/ 0 h 29"/>
                <a:gd name="T4" fmla="*/ 28018 w 78"/>
                <a:gd name="T5" fmla="*/ 0 h 29"/>
                <a:gd name="T6" fmla="*/ 56000 w 78"/>
                <a:gd name="T7" fmla="*/ 0 h 29"/>
                <a:gd name="T8" fmla="*/ 84018 w 78"/>
                <a:gd name="T9" fmla="*/ 0 h 29"/>
                <a:gd name="T10" fmla="*/ 0 w 78"/>
                <a:gd name="T11" fmla="*/ 0 h 29"/>
                <a:gd name="T12" fmla="*/ 0 60000 65536"/>
                <a:gd name="T13" fmla="*/ 0 60000 65536"/>
                <a:gd name="T14" fmla="*/ 0 60000 65536"/>
                <a:gd name="T15" fmla="*/ 0 60000 65536"/>
                <a:gd name="T16" fmla="*/ 0 60000 65536"/>
                <a:gd name="T17" fmla="*/ 0 60000 65536"/>
                <a:gd name="T18" fmla="*/ 0 w 78"/>
                <a:gd name="T19" fmla="*/ 0 h 29"/>
                <a:gd name="T20" fmla="*/ 78 w 7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78" h="29">
                  <a:moveTo>
                    <a:pt x="0" y="0"/>
                  </a:moveTo>
                  <a:lnTo>
                    <a:pt x="34" y="23"/>
                  </a:lnTo>
                  <a:lnTo>
                    <a:pt x="23" y="29"/>
                  </a:lnTo>
                  <a:lnTo>
                    <a:pt x="54" y="27"/>
                  </a:lnTo>
                  <a:lnTo>
                    <a:pt x="78" y="13"/>
                  </a:lnTo>
                  <a:lnTo>
                    <a:pt x="0" y="0"/>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0" name="Freeform 403">
              <a:extLst>
                <a:ext uri="{FF2B5EF4-FFF2-40B4-BE49-F238E27FC236}">
                  <a16:creationId xmlns:a16="http://schemas.microsoft.com/office/drawing/2014/main" id="{CE0276C4-6C93-4500-926B-79FC3001EE15}"/>
                </a:ext>
              </a:extLst>
            </p:cNvPr>
            <p:cNvSpPr>
              <a:spLocks noChangeAspect="1"/>
            </p:cNvSpPr>
            <p:nvPr/>
          </p:nvSpPr>
          <p:spPr bwMode="auto">
            <a:xfrm>
              <a:off x="5818188" y="1947916"/>
              <a:ext cx="130175" cy="66675"/>
            </a:xfrm>
            <a:custGeom>
              <a:avLst/>
              <a:gdLst>
                <a:gd name="T0" fmla="*/ 0 w 185"/>
                <a:gd name="T1" fmla="*/ 47774 h 82"/>
                <a:gd name="T2" fmla="*/ 22761 w 185"/>
                <a:gd name="T3" fmla="*/ 47774 h 82"/>
                <a:gd name="T4" fmla="*/ 68251 w 185"/>
                <a:gd name="T5" fmla="*/ 0 h 82"/>
                <a:gd name="T6" fmla="*/ 113773 w 185"/>
                <a:gd name="T7" fmla="*/ 47774 h 82"/>
                <a:gd name="T8" fmla="*/ 91012 w 185"/>
                <a:gd name="T9" fmla="*/ 47774 h 82"/>
                <a:gd name="T10" fmla="*/ 113773 w 185"/>
                <a:gd name="T11" fmla="*/ 47774 h 82"/>
                <a:gd name="T12" fmla="*/ 45521 w 185"/>
                <a:gd name="T13" fmla="*/ 47774 h 82"/>
                <a:gd name="T14" fmla="*/ 0 w 185"/>
                <a:gd name="T15" fmla="*/ 47774 h 82"/>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82"/>
                <a:gd name="T26" fmla="*/ 185 w 185"/>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82">
                  <a:moveTo>
                    <a:pt x="0" y="68"/>
                  </a:moveTo>
                  <a:lnTo>
                    <a:pt x="50" y="23"/>
                  </a:lnTo>
                  <a:lnTo>
                    <a:pt x="120" y="0"/>
                  </a:lnTo>
                  <a:lnTo>
                    <a:pt x="185" y="41"/>
                  </a:lnTo>
                  <a:lnTo>
                    <a:pt x="164" y="47"/>
                  </a:lnTo>
                  <a:lnTo>
                    <a:pt x="170" y="65"/>
                  </a:lnTo>
                  <a:lnTo>
                    <a:pt x="74" y="82"/>
                  </a:lnTo>
                  <a:lnTo>
                    <a:pt x="0" y="68"/>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1" name="Freeform 404">
              <a:extLst>
                <a:ext uri="{FF2B5EF4-FFF2-40B4-BE49-F238E27FC236}">
                  <a16:creationId xmlns:a16="http://schemas.microsoft.com/office/drawing/2014/main" id="{F016303E-14C7-4B67-AE2B-7DC49673ABBB}"/>
                </a:ext>
              </a:extLst>
            </p:cNvPr>
            <p:cNvSpPr>
              <a:spLocks noChangeAspect="1"/>
            </p:cNvSpPr>
            <p:nvPr/>
          </p:nvSpPr>
          <p:spPr bwMode="auto">
            <a:xfrm>
              <a:off x="5846763" y="2005066"/>
              <a:ext cx="146050" cy="77787"/>
            </a:xfrm>
            <a:custGeom>
              <a:avLst/>
              <a:gdLst>
                <a:gd name="T0" fmla="*/ 0 w 211"/>
                <a:gd name="T1" fmla="*/ 50182 h 95"/>
                <a:gd name="T2" fmla="*/ 20108 w 211"/>
                <a:gd name="T3" fmla="*/ 50182 h 95"/>
                <a:gd name="T4" fmla="*/ 40217 w 211"/>
                <a:gd name="T5" fmla="*/ 100364 h 95"/>
                <a:gd name="T6" fmla="*/ 40217 w 211"/>
                <a:gd name="T7" fmla="*/ 100364 h 95"/>
                <a:gd name="T8" fmla="*/ 80407 w 211"/>
                <a:gd name="T9" fmla="*/ 100364 h 95"/>
                <a:gd name="T10" fmla="*/ 100515 w 211"/>
                <a:gd name="T11" fmla="*/ 100364 h 95"/>
                <a:gd name="T12" fmla="*/ 80407 w 211"/>
                <a:gd name="T13" fmla="*/ 50182 h 95"/>
                <a:gd name="T14" fmla="*/ 100515 w 211"/>
                <a:gd name="T15" fmla="*/ 100364 h 95"/>
                <a:gd name="T16" fmla="*/ 100515 w 211"/>
                <a:gd name="T17" fmla="*/ 50182 h 95"/>
                <a:gd name="T18" fmla="*/ 80407 w 211"/>
                <a:gd name="T19" fmla="*/ 50182 h 95"/>
                <a:gd name="T20" fmla="*/ 60298 w 211"/>
                <a:gd name="T21" fmla="*/ 50182 h 95"/>
                <a:gd name="T22" fmla="*/ 80407 w 211"/>
                <a:gd name="T23" fmla="*/ 50182 h 95"/>
                <a:gd name="T24" fmla="*/ 60298 w 211"/>
                <a:gd name="T25" fmla="*/ 0 h 95"/>
                <a:gd name="T26" fmla="*/ 40217 w 211"/>
                <a:gd name="T27" fmla="*/ 50182 h 95"/>
                <a:gd name="T28" fmla="*/ 0 w 211"/>
                <a:gd name="T29" fmla="*/ 50182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95"/>
                <a:gd name="T47" fmla="*/ 211 w 211"/>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95">
                  <a:moveTo>
                    <a:pt x="0" y="41"/>
                  </a:moveTo>
                  <a:lnTo>
                    <a:pt x="39" y="47"/>
                  </a:lnTo>
                  <a:lnTo>
                    <a:pt x="65" y="79"/>
                  </a:lnTo>
                  <a:lnTo>
                    <a:pt x="86" y="69"/>
                  </a:lnTo>
                  <a:lnTo>
                    <a:pt x="172" y="95"/>
                  </a:lnTo>
                  <a:lnTo>
                    <a:pt x="202" y="83"/>
                  </a:lnTo>
                  <a:lnTo>
                    <a:pt x="181" y="59"/>
                  </a:lnTo>
                  <a:lnTo>
                    <a:pt x="198" y="65"/>
                  </a:lnTo>
                  <a:lnTo>
                    <a:pt x="211" y="28"/>
                  </a:lnTo>
                  <a:lnTo>
                    <a:pt x="164" y="10"/>
                  </a:lnTo>
                  <a:lnTo>
                    <a:pt x="120" y="35"/>
                  </a:lnTo>
                  <a:lnTo>
                    <a:pt x="157" y="21"/>
                  </a:lnTo>
                  <a:lnTo>
                    <a:pt x="134" y="0"/>
                  </a:lnTo>
                  <a:lnTo>
                    <a:pt x="60" y="8"/>
                  </a:lnTo>
                  <a:lnTo>
                    <a:pt x="0" y="41"/>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2" name="Freeform 405">
              <a:extLst>
                <a:ext uri="{FF2B5EF4-FFF2-40B4-BE49-F238E27FC236}">
                  <a16:creationId xmlns:a16="http://schemas.microsoft.com/office/drawing/2014/main" id="{F763FA0D-9475-40B8-B9A4-74ECACA5968C}"/>
                </a:ext>
              </a:extLst>
            </p:cNvPr>
            <p:cNvSpPr>
              <a:spLocks noChangeAspect="1"/>
            </p:cNvSpPr>
            <p:nvPr/>
          </p:nvSpPr>
          <p:spPr bwMode="auto">
            <a:xfrm>
              <a:off x="5983288" y="2046341"/>
              <a:ext cx="120650" cy="77787"/>
            </a:xfrm>
            <a:custGeom>
              <a:avLst/>
              <a:gdLst>
                <a:gd name="T0" fmla="*/ 0 w 175"/>
                <a:gd name="T1" fmla="*/ 48145 h 95"/>
                <a:gd name="T2" fmla="*/ 19903 w 175"/>
                <a:gd name="T3" fmla="*/ 48145 h 95"/>
                <a:gd name="T4" fmla="*/ 79611 w 175"/>
                <a:gd name="T5" fmla="*/ 48145 h 95"/>
                <a:gd name="T6" fmla="*/ 79611 w 175"/>
                <a:gd name="T7" fmla="*/ 0 h 95"/>
                <a:gd name="T8" fmla="*/ 59709 w 175"/>
                <a:gd name="T9" fmla="*/ 0 h 95"/>
                <a:gd name="T10" fmla="*/ 39806 w 175"/>
                <a:gd name="T11" fmla="*/ 0 h 95"/>
                <a:gd name="T12" fmla="*/ 59709 w 175"/>
                <a:gd name="T13" fmla="*/ 0 h 95"/>
                <a:gd name="T14" fmla="*/ 39806 w 175"/>
                <a:gd name="T15" fmla="*/ 0 h 95"/>
                <a:gd name="T16" fmla="*/ 19903 w 175"/>
                <a:gd name="T17" fmla="*/ 48145 h 95"/>
                <a:gd name="T18" fmla="*/ 0 w 175"/>
                <a:gd name="T19" fmla="*/ 48145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95"/>
                <a:gd name="T32" fmla="*/ 175 w 17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95">
                  <a:moveTo>
                    <a:pt x="0" y="80"/>
                  </a:moveTo>
                  <a:lnTo>
                    <a:pt x="13" y="95"/>
                  </a:lnTo>
                  <a:lnTo>
                    <a:pt x="160" y="75"/>
                  </a:lnTo>
                  <a:lnTo>
                    <a:pt x="175" y="44"/>
                  </a:lnTo>
                  <a:lnTo>
                    <a:pt x="133" y="18"/>
                  </a:lnTo>
                  <a:lnTo>
                    <a:pt x="98" y="28"/>
                  </a:lnTo>
                  <a:lnTo>
                    <a:pt x="105" y="7"/>
                  </a:lnTo>
                  <a:lnTo>
                    <a:pt x="85" y="0"/>
                  </a:lnTo>
                  <a:lnTo>
                    <a:pt x="16" y="69"/>
                  </a:lnTo>
                  <a:lnTo>
                    <a:pt x="0" y="80"/>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3" name="Freeform 406">
              <a:extLst>
                <a:ext uri="{FF2B5EF4-FFF2-40B4-BE49-F238E27FC236}">
                  <a16:creationId xmlns:a16="http://schemas.microsoft.com/office/drawing/2014/main" id="{6D27E1B7-476D-49E6-BA68-28438BF8E509}"/>
                </a:ext>
              </a:extLst>
            </p:cNvPr>
            <p:cNvSpPr>
              <a:spLocks noChangeAspect="1"/>
            </p:cNvSpPr>
            <p:nvPr/>
          </p:nvSpPr>
          <p:spPr bwMode="auto">
            <a:xfrm>
              <a:off x="6742113" y="2209854"/>
              <a:ext cx="139700" cy="73025"/>
            </a:xfrm>
            <a:custGeom>
              <a:avLst/>
              <a:gdLst>
                <a:gd name="T0" fmla="*/ 0 w 197"/>
                <a:gd name="T1" fmla="*/ 50693 h 89"/>
                <a:gd name="T2" fmla="*/ 23194 w 197"/>
                <a:gd name="T3" fmla="*/ 50693 h 89"/>
                <a:gd name="T4" fmla="*/ 46418 w 197"/>
                <a:gd name="T5" fmla="*/ 0 h 89"/>
                <a:gd name="T6" fmla="*/ 69612 w 197"/>
                <a:gd name="T7" fmla="*/ 50693 h 89"/>
                <a:gd name="T8" fmla="*/ 69612 w 197"/>
                <a:gd name="T9" fmla="*/ 50693 h 89"/>
                <a:gd name="T10" fmla="*/ 92836 w 197"/>
                <a:gd name="T11" fmla="*/ 50693 h 89"/>
                <a:gd name="T12" fmla="*/ 92836 w 197"/>
                <a:gd name="T13" fmla="*/ 50693 h 89"/>
                <a:gd name="T14" fmla="*/ 116029 w 197"/>
                <a:gd name="T15" fmla="*/ 101326 h 89"/>
                <a:gd name="T16" fmla="*/ 69612 w 197"/>
                <a:gd name="T17" fmla="*/ 101326 h 89"/>
                <a:gd name="T18" fmla="*/ 46418 w 197"/>
                <a:gd name="T19" fmla="*/ 101326 h 89"/>
                <a:gd name="T20" fmla="*/ 46418 w 197"/>
                <a:gd name="T21" fmla="*/ 101326 h 89"/>
                <a:gd name="T22" fmla="*/ 0 w 197"/>
                <a:gd name="T23" fmla="*/ 50693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89"/>
                <a:gd name="T38" fmla="*/ 197 w 197"/>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89">
                  <a:moveTo>
                    <a:pt x="0" y="48"/>
                  </a:moveTo>
                  <a:lnTo>
                    <a:pt x="40" y="4"/>
                  </a:lnTo>
                  <a:lnTo>
                    <a:pt x="68" y="0"/>
                  </a:lnTo>
                  <a:lnTo>
                    <a:pt x="114" y="34"/>
                  </a:lnTo>
                  <a:lnTo>
                    <a:pt x="121" y="9"/>
                  </a:lnTo>
                  <a:lnTo>
                    <a:pt x="170" y="30"/>
                  </a:lnTo>
                  <a:lnTo>
                    <a:pt x="165" y="62"/>
                  </a:lnTo>
                  <a:lnTo>
                    <a:pt x="197" y="74"/>
                  </a:lnTo>
                  <a:lnTo>
                    <a:pt x="95" y="81"/>
                  </a:lnTo>
                  <a:lnTo>
                    <a:pt x="88" y="67"/>
                  </a:lnTo>
                  <a:lnTo>
                    <a:pt x="71" y="89"/>
                  </a:lnTo>
                  <a:lnTo>
                    <a:pt x="0" y="48"/>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4" name="Freeform 407">
              <a:extLst>
                <a:ext uri="{FF2B5EF4-FFF2-40B4-BE49-F238E27FC236}">
                  <a16:creationId xmlns:a16="http://schemas.microsoft.com/office/drawing/2014/main" id="{B46E2967-2B09-4450-B099-E31F131E9BDE}"/>
                </a:ext>
              </a:extLst>
            </p:cNvPr>
            <p:cNvSpPr>
              <a:spLocks noChangeAspect="1"/>
            </p:cNvSpPr>
            <p:nvPr/>
          </p:nvSpPr>
          <p:spPr bwMode="auto">
            <a:xfrm>
              <a:off x="6838950" y="2213029"/>
              <a:ext cx="84138" cy="50800"/>
            </a:xfrm>
            <a:custGeom>
              <a:avLst/>
              <a:gdLst>
                <a:gd name="T0" fmla="*/ 0 w 121"/>
                <a:gd name="T1" fmla="*/ 0 h 61"/>
                <a:gd name="T2" fmla="*/ 21250 w 121"/>
                <a:gd name="T3" fmla="*/ 54329 h 61"/>
                <a:gd name="T4" fmla="*/ 21250 w 121"/>
                <a:gd name="T5" fmla="*/ 54329 h 61"/>
                <a:gd name="T6" fmla="*/ 21250 w 121"/>
                <a:gd name="T7" fmla="*/ 54329 h 61"/>
                <a:gd name="T8" fmla="*/ 42472 w 121"/>
                <a:gd name="T9" fmla="*/ 54329 h 61"/>
                <a:gd name="T10" fmla="*/ 63722 w 121"/>
                <a:gd name="T11" fmla="*/ 54329 h 61"/>
                <a:gd name="T12" fmla="*/ 0 w 121"/>
                <a:gd name="T13" fmla="*/ 0 h 61"/>
                <a:gd name="T14" fmla="*/ 0 60000 65536"/>
                <a:gd name="T15" fmla="*/ 0 60000 65536"/>
                <a:gd name="T16" fmla="*/ 0 60000 65536"/>
                <a:gd name="T17" fmla="*/ 0 60000 65536"/>
                <a:gd name="T18" fmla="*/ 0 60000 65536"/>
                <a:gd name="T19" fmla="*/ 0 60000 65536"/>
                <a:gd name="T20" fmla="*/ 0 60000 65536"/>
                <a:gd name="T21" fmla="*/ 0 w 121"/>
                <a:gd name="T22" fmla="*/ 0 h 61"/>
                <a:gd name="T23" fmla="*/ 121 w 12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61">
                  <a:moveTo>
                    <a:pt x="0" y="0"/>
                  </a:moveTo>
                  <a:lnTo>
                    <a:pt x="41" y="23"/>
                  </a:lnTo>
                  <a:lnTo>
                    <a:pt x="28" y="43"/>
                  </a:lnTo>
                  <a:lnTo>
                    <a:pt x="49" y="61"/>
                  </a:lnTo>
                  <a:lnTo>
                    <a:pt x="85" y="61"/>
                  </a:lnTo>
                  <a:lnTo>
                    <a:pt x="121" y="38"/>
                  </a:lnTo>
                  <a:lnTo>
                    <a:pt x="0" y="0"/>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5" name="Freeform 408">
              <a:extLst>
                <a:ext uri="{FF2B5EF4-FFF2-40B4-BE49-F238E27FC236}">
                  <a16:creationId xmlns:a16="http://schemas.microsoft.com/office/drawing/2014/main" id="{7180305A-D9D5-4536-A1E7-F568EF2775EB}"/>
                </a:ext>
              </a:extLst>
            </p:cNvPr>
            <p:cNvSpPr>
              <a:spLocks noChangeAspect="1"/>
            </p:cNvSpPr>
            <p:nvPr/>
          </p:nvSpPr>
          <p:spPr bwMode="auto">
            <a:xfrm>
              <a:off x="6848475" y="3062341"/>
              <a:ext cx="61913" cy="257175"/>
            </a:xfrm>
            <a:custGeom>
              <a:avLst/>
              <a:gdLst>
                <a:gd name="T0" fmla="*/ 0 w 91"/>
                <a:gd name="T1" fmla="*/ 94712 h 318"/>
                <a:gd name="T2" fmla="*/ 18973 w 91"/>
                <a:gd name="T3" fmla="*/ 94712 h 318"/>
                <a:gd name="T4" fmla="*/ 18973 w 91"/>
                <a:gd name="T5" fmla="*/ 284137 h 318"/>
                <a:gd name="T6" fmla="*/ 18973 w 91"/>
                <a:gd name="T7" fmla="*/ 236809 h 318"/>
                <a:gd name="T8" fmla="*/ 37946 w 91"/>
                <a:gd name="T9" fmla="*/ 236809 h 318"/>
                <a:gd name="T10" fmla="*/ 18973 w 91"/>
                <a:gd name="T11" fmla="*/ 189425 h 318"/>
                <a:gd name="T12" fmla="*/ 18973 w 91"/>
                <a:gd name="T13" fmla="*/ 189425 h 318"/>
                <a:gd name="T14" fmla="*/ 37946 w 91"/>
                <a:gd name="T15" fmla="*/ 189425 h 318"/>
                <a:gd name="T16" fmla="*/ 18973 w 91"/>
                <a:gd name="T17" fmla="*/ 94712 h 318"/>
                <a:gd name="T18" fmla="*/ 18973 w 91"/>
                <a:gd name="T19" fmla="*/ 0 h 318"/>
                <a:gd name="T20" fmla="*/ 0 w 91"/>
                <a:gd name="T21" fmla="*/ 94712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318"/>
                <a:gd name="T35" fmla="*/ 91 w 91"/>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318">
                  <a:moveTo>
                    <a:pt x="0" y="80"/>
                  </a:moveTo>
                  <a:lnTo>
                    <a:pt x="15" y="120"/>
                  </a:lnTo>
                  <a:lnTo>
                    <a:pt x="15" y="318"/>
                  </a:lnTo>
                  <a:lnTo>
                    <a:pt x="30" y="293"/>
                  </a:lnTo>
                  <a:lnTo>
                    <a:pt x="54" y="310"/>
                  </a:lnTo>
                  <a:lnTo>
                    <a:pt x="29" y="254"/>
                  </a:lnTo>
                  <a:lnTo>
                    <a:pt x="42" y="199"/>
                  </a:lnTo>
                  <a:lnTo>
                    <a:pt x="91" y="216"/>
                  </a:lnTo>
                  <a:lnTo>
                    <a:pt x="44" y="112"/>
                  </a:lnTo>
                  <a:lnTo>
                    <a:pt x="30" y="0"/>
                  </a:lnTo>
                  <a:lnTo>
                    <a:pt x="0" y="80"/>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6" name="Freeform 409">
              <a:extLst>
                <a:ext uri="{FF2B5EF4-FFF2-40B4-BE49-F238E27FC236}">
                  <a16:creationId xmlns:a16="http://schemas.microsoft.com/office/drawing/2014/main" id="{EF022DA4-A1F0-46C7-A3E9-821D160725C2}"/>
                </a:ext>
              </a:extLst>
            </p:cNvPr>
            <p:cNvSpPr>
              <a:spLocks noChangeAspect="1"/>
            </p:cNvSpPr>
            <p:nvPr/>
          </p:nvSpPr>
          <p:spPr bwMode="auto">
            <a:xfrm>
              <a:off x="6938963" y="2240016"/>
              <a:ext cx="96838" cy="38100"/>
            </a:xfrm>
            <a:custGeom>
              <a:avLst/>
              <a:gdLst>
                <a:gd name="T0" fmla="*/ 0 w 137"/>
                <a:gd name="T1" fmla="*/ 0 h 47"/>
                <a:gd name="T2" fmla="*/ 23471 w 137"/>
                <a:gd name="T3" fmla="*/ 0 h 47"/>
                <a:gd name="T4" fmla="*/ 46912 w 137"/>
                <a:gd name="T5" fmla="*/ 0 h 47"/>
                <a:gd name="T6" fmla="*/ 93824 w 137"/>
                <a:gd name="T7" fmla="*/ 0 h 47"/>
                <a:gd name="T8" fmla="*/ 0 w 137"/>
                <a:gd name="T9" fmla="*/ 0 h 47"/>
                <a:gd name="T10" fmla="*/ 0 60000 65536"/>
                <a:gd name="T11" fmla="*/ 0 60000 65536"/>
                <a:gd name="T12" fmla="*/ 0 60000 65536"/>
                <a:gd name="T13" fmla="*/ 0 60000 65536"/>
                <a:gd name="T14" fmla="*/ 0 60000 65536"/>
                <a:gd name="T15" fmla="*/ 0 w 137"/>
                <a:gd name="T16" fmla="*/ 0 h 47"/>
                <a:gd name="T17" fmla="*/ 137 w 137"/>
                <a:gd name="T18" fmla="*/ 47 h 47"/>
              </a:gdLst>
              <a:ahLst/>
              <a:cxnLst>
                <a:cxn ang="T10">
                  <a:pos x="T0" y="T1"/>
                </a:cxn>
                <a:cxn ang="T11">
                  <a:pos x="T2" y="T3"/>
                </a:cxn>
                <a:cxn ang="T12">
                  <a:pos x="T4" y="T5"/>
                </a:cxn>
                <a:cxn ang="T13">
                  <a:pos x="T6" y="T7"/>
                </a:cxn>
                <a:cxn ang="T14">
                  <a:pos x="T8" y="T9"/>
                </a:cxn>
              </a:cxnLst>
              <a:rect l="T15" t="T16" r="T17" b="T18"/>
              <a:pathLst>
                <a:path w="137" h="47">
                  <a:moveTo>
                    <a:pt x="0" y="0"/>
                  </a:moveTo>
                  <a:lnTo>
                    <a:pt x="24" y="31"/>
                  </a:lnTo>
                  <a:lnTo>
                    <a:pt x="88" y="47"/>
                  </a:lnTo>
                  <a:lnTo>
                    <a:pt x="137" y="36"/>
                  </a:lnTo>
                  <a:lnTo>
                    <a:pt x="0" y="0"/>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7" name="Freeform 422">
              <a:extLst>
                <a:ext uri="{FF2B5EF4-FFF2-40B4-BE49-F238E27FC236}">
                  <a16:creationId xmlns:a16="http://schemas.microsoft.com/office/drawing/2014/main" id="{3C1E64D8-7DA1-4366-8E3A-FA66456C4092}"/>
                </a:ext>
              </a:extLst>
            </p:cNvPr>
            <p:cNvSpPr>
              <a:spLocks noChangeAspect="1"/>
            </p:cNvSpPr>
            <p:nvPr/>
          </p:nvSpPr>
          <p:spPr bwMode="auto">
            <a:xfrm>
              <a:off x="4478338" y="3436991"/>
              <a:ext cx="57150" cy="50800"/>
            </a:xfrm>
            <a:custGeom>
              <a:avLst/>
              <a:gdLst>
                <a:gd name="T0" fmla="*/ 0 w 83"/>
                <a:gd name="T1" fmla="*/ 0 h 63"/>
                <a:gd name="T2" fmla="*/ 19282 w 83"/>
                <a:gd name="T3" fmla="*/ 0 h 63"/>
                <a:gd name="T4" fmla="*/ 19282 w 83"/>
                <a:gd name="T5" fmla="*/ 0 h 63"/>
                <a:gd name="T6" fmla="*/ 38564 w 83"/>
                <a:gd name="T7" fmla="*/ 0 h 63"/>
                <a:gd name="T8" fmla="*/ 19282 w 83"/>
                <a:gd name="T9" fmla="*/ 0 h 63"/>
                <a:gd name="T10" fmla="*/ 19282 w 83"/>
                <a:gd name="T11" fmla="*/ 0 h 63"/>
                <a:gd name="T12" fmla="*/ 19282 w 83"/>
                <a:gd name="T13" fmla="*/ 0 h 63"/>
                <a:gd name="T14" fmla="*/ 0 w 83"/>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63"/>
                <a:gd name="T26" fmla="*/ 83 w 8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63">
                  <a:moveTo>
                    <a:pt x="0" y="41"/>
                  </a:moveTo>
                  <a:lnTo>
                    <a:pt x="12" y="3"/>
                  </a:lnTo>
                  <a:lnTo>
                    <a:pt x="57" y="0"/>
                  </a:lnTo>
                  <a:lnTo>
                    <a:pt x="83" y="31"/>
                  </a:lnTo>
                  <a:lnTo>
                    <a:pt x="46" y="33"/>
                  </a:lnTo>
                  <a:lnTo>
                    <a:pt x="5" y="63"/>
                  </a:lnTo>
                  <a:lnTo>
                    <a:pt x="23" y="44"/>
                  </a:lnTo>
                  <a:lnTo>
                    <a:pt x="0" y="41"/>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8" name="Freeform 423">
              <a:extLst>
                <a:ext uri="{FF2B5EF4-FFF2-40B4-BE49-F238E27FC236}">
                  <a16:creationId xmlns:a16="http://schemas.microsoft.com/office/drawing/2014/main" id="{8A328C49-018A-4ABF-862F-181782815DD9}"/>
                </a:ext>
              </a:extLst>
            </p:cNvPr>
            <p:cNvSpPr>
              <a:spLocks noChangeAspect="1"/>
            </p:cNvSpPr>
            <p:nvPr/>
          </p:nvSpPr>
          <p:spPr bwMode="auto">
            <a:xfrm>
              <a:off x="4486275" y="3430641"/>
              <a:ext cx="376238" cy="166687"/>
            </a:xfrm>
            <a:custGeom>
              <a:avLst/>
              <a:gdLst>
                <a:gd name="T0" fmla="*/ 0 w 540"/>
                <a:gd name="T1" fmla="*/ 90206 h 208"/>
                <a:gd name="T2" fmla="*/ 21195 w 540"/>
                <a:gd name="T3" fmla="*/ 90206 h 208"/>
                <a:gd name="T4" fmla="*/ 21195 w 540"/>
                <a:gd name="T5" fmla="*/ 135282 h 208"/>
                <a:gd name="T6" fmla="*/ 21195 w 540"/>
                <a:gd name="T7" fmla="*/ 135282 h 208"/>
                <a:gd name="T8" fmla="*/ 21195 w 540"/>
                <a:gd name="T9" fmla="*/ 135282 h 208"/>
                <a:gd name="T10" fmla="*/ 42362 w 540"/>
                <a:gd name="T11" fmla="*/ 135282 h 208"/>
                <a:gd name="T12" fmla="*/ 21195 w 540"/>
                <a:gd name="T13" fmla="*/ 135282 h 208"/>
                <a:gd name="T14" fmla="*/ 42362 w 540"/>
                <a:gd name="T15" fmla="*/ 135282 h 208"/>
                <a:gd name="T16" fmla="*/ 63557 w 540"/>
                <a:gd name="T17" fmla="*/ 135282 h 208"/>
                <a:gd name="T18" fmla="*/ 84724 w 540"/>
                <a:gd name="T19" fmla="*/ 135282 h 208"/>
                <a:gd name="T20" fmla="*/ 105919 w 540"/>
                <a:gd name="T21" fmla="*/ 135282 h 208"/>
                <a:gd name="T22" fmla="*/ 169477 w 540"/>
                <a:gd name="T23" fmla="*/ 135282 h 208"/>
                <a:gd name="T24" fmla="*/ 148281 w 540"/>
                <a:gd name="T25" fmla="*/ 135282 h 208"/>
                <a:gd name="T26" fmla="*/ 169477 w 540"/>
                <a:gd name="T27" fmla="*/ 135282 h 208"/>
                <a:gd name="T28" fmla="*/ 254200 w 540"/>
                <a:gd name="T29" fmla="*/ 135282 h 208"/>
                <a:gd name="T30" fmla="*/ 296562 w 540"/>
                <a:gd name="T31" fmla="*/ 135282 h 208"/>
                <a:gd name="T32" fmla="*/ 296562 w 540"/>
                <a:gd name="T33" fmla="*/ 90206 h 208"/>
                <a:gd name="T34" fmla="*/ 296562 w 540"/>
                <a:gd name="T35" fmla="*/ 90206 h 208"/>
                <a:gd name="T36" fmla="*/ 254200 w 540"/>
                <a:gd name="T37" fmla="*/ 45076 h 208"/>
                <a:gd name="T38" fmla="*/ 233034 w 540"/>
                <a:gd name="T39" fmla="*/ 45076 h 208"/>
                <a:gd name="T40" fmla="*/ 190644 w 540"/>
                <a:gd name="T41" fmla="*/ 45076 h 208"/>
                <a:gd name="T42" fmla="*/ 148281 w 540"/>
                <a:gd name="T43" fmla="*/ 0 h 208"/>
                <a:gd name="T44" fmla="*/ 105919 w 540"/>
                <a:gd name="T45" fmla="*/ 0 h 208"/>
                <a:gd name="T46" fmla="*/ 84724 w 540"/>
                <a:gd name="T47" fmla="*/ 45076 h 208"/>
                <a:gd name="T48" fmla="*/ 42362 w 540"/>
                <a:gd name="T49" fmla="*/ 45076 h 208"/>
                <a:gd name="T50" fmla="*/ 63557 w 540"/>
                <a:gd name="T51" fmla="*/ 45076 h 208"/>
                <a:gd name="T52" fmla="*/ 0 w 540"/>
                <a:gd name="T53" fmla="*/ 90206 h 2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0"/>
                <a:gd name="T82" fmla="*/ 0 h 208"/>
                <a:gd name="T83" fmla="*/ 540 w 540"/>
                <a:gd name="T84" fmla="*/ 208 h 2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0" h="208">
                  <a:moveTo>
                    <a:pt x="0" y="70"/>
                  </a:moveTo>
                  <a:lnTo>
                    <a:pt x="23" y="123"/>
                  </a:lnTo>
                  <a:lnTo>
                    <a:pt x="2" y="130"/>
                  </a:lnTo>
                  <a:lnTo>
                    <a:pt x="23" y="139"/>
                  </a:lnTo>
                  <a:lnTo>
                    <a:pt x="30" y="173"/>
                  </a:lnTo>
                  <a:lnTo>
                    <a:pt x="61" y="169"/>
                  </a:lnTo>
                  <a:lnTo>
                    <a:pt x="30" y="184"/>
                  </a:lnTo>
                  <a:lnTo>
                    <a:pt x="67" y="179"/>
                  </a:lnTo>
                  <a:lnTo>
                    <a:pt x="104" y="200"/>
                  </a:lnTo>
                  <a:lnTo>
                    <a:pt x="138" y="177"/>
                  </a:lnTo>
                  <a:lnTo>
                    <a:pt x="191" y="205"/>
                  </a:lnTo>
                  <a:lnTo>
                    <a:pt x="283" y="177"/>
                  </a:lnTo>
                  <a:lnTo>
                    <a:pt x="281" y="208"/>
                  </a:lnTo>
                  <a:lnTo>
                    <a:pt x="299" y="177"/>
                  </a:lnTo>
                  <a:lnTo>
                    <a:pt x="475" y="167"/>
                  </a:lnTo>
                  <a:lnTo>
                    <a:pt x="540" y="164"/>
                  </a:lnTo>
                  <a:lnTo>
                    <a:pt x="521" y="92"/>
                  </a:lnTo>
                  <a:lnTo>
                    <a:pt x="535" y="77"/>
                  </a:lnTo>
                  <a:lnTo>
                    <a:pt x="480" y="14"/>
                  </a:lnTo>
                  <a:lnTo>
                    <a:pt x="442" y="14"/>
                  </a:lnTo>
                  <a:lnTo>
                    <a:pt x="346" y="41"/>
                  </a:lnTo>
                  <a:lnTo>
                    <a:pt x="259" y="0"/>
                  </a:lnTo>
                  <a:lnTo>
                    <a:pt x="207" y="0"/>
                  </a:lnTo>
                  <a:lnTo>
                    <a:pt x="139" y="38"/>
                  </a:lnTo>
                  <a:lnTo>
                    <a:pt x="84" y="29"/>
                  </a:lnTo>
                  <a:lnTo>
                    <a:pt x="101" y="47"/>
                  </a:lnTo>
                  <a:lnTo>
                    <a:pt x="0" y="70"/>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29" name="Freeform 446">
              <a:extLst>
                <a:ext uri="{FF2B5EF4-FFF2-40B4-BE49-F238E27FC236}">
                  <a16:creationId xmlns:a16="http://schemas.microsoft.com/office/drawing/2014/main" id="{D403A409-9928-4B2D-BB5D-4F4F8C38ED40}"/>
                </a:ext>
              </a:extLst>
            </p:cNvPr>
            <p:cNvSpPr>
              <a:spLocks noChangeAspect="1"/>
            </p:cNvSpPr>
            <p:nvPr/>
          </p:nvSpPr>
          <p:spPr bwMode="auto">
            <a:xfrm>
              <a:off x="4225925" y="3292529"/>
              <a:ext cx="190500" cy="171450"/>
            </a:xfrm>
            <a:custGeom>
              <a:avLst/>
              <a:gdLst>
                <a:gd name="T0" fmla="*/ 0 w 274"/>
                <a:gd name="T1" fmla="*/ 46316 h 213"/>
                <a:gd name="T2" fmla="*/ 0 w 274"/>
                <a:gd name="T3" fmla="*/ 46316 h 213"/>
                <a:gd name="T4" fmla="*/ 42208 w 274"/>
                <a:gd name="T5" fmla="*/ 0 h 213"/>
                <a:gd name="T6" fmla="*/ 63298 w 274"/>
                <a:gd name="T7" fmla="*/ 46316 h 213"/>
                <a:gd name="T8" fmla="*/ 105478 w 274"/>
                <a:gd name="T9" fmla="*/ 46316 h 213"/>
                <a:gd name="T10" fmla="*/ 147686 w 274"/>
                <a:gd name="T11" fmla="*/ 92633 h 213"/>
                <a:gd name="T12" fmla="*/ 147686 w 274"/>
                <a:gd name="T13" fmla="*/ 139005 h 213"/>
                <a:gd name="T14" fmla="*/ 147686 w 274"/>
                <a:gd name="T15" fmla="*/ 185321 h 213"/>
                <a:gd name="T16" fmla="*/ 105478 w 274"/>
                <a:gd name="T17" fmla="*/ 185321 h 213"/>
                <a:gd name="T18" fmla="*/ 105478 w 274"/>
                <a:gd name="T19" fmla="*/ 139005 h 213"/>
                <a:gd name="T20" fmla="*/ 84388 w 274"/>
                <a:gd name="T21" fmla="*/ 139005 h 213"/>
                <a:gd name="T22" fmla="*/ 42208 w 274"/>
                <a:gd name="T23" fmla="*/ 92633 h 213"/>
                <a:gd name="T24" fmla="*/ 21090 w 274"/>
                <a:gd name="T25" fmla="*/ 46316 h 213"/>
                <a:gd name="T26" fmla="*/ 21090 w 274"/>
                <a:gd name="T27" fmla="*/ 92633 h 213"/>
                <a:gd name="T28" fmla="*/ 0 w 274"/>
                <a:gd name="T29" fmla="*/ 46316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213"/>
                <a:gd name="T47" fmla="*/ 274 w 274"/>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213">
                  <a:moveTo>
                    <a:pt x="0" y="49"/>
                  </a:moveTo>
                  <a:lnTo>
                    <a:pt x="0" y="15"/>
                  </a:lnTo>
                  <a:lnTo>
                    <a:pt x="70" y="0"/>
                  </a:lnTo>
                  <a:lnTo>
                    <a:pt x="127" y="42"/>
                  </a:lnTo>
                  <a:lnTo>
                    <a:pt x="191" y="29"/>
                  </a:lnTo>
                  <a:lnTo>
                    <a:pt x="266" y="97"/>
                  </a:lnTo>
                  <a:lnTo>
                    <a:pt x="256" y="168"/>
                  </a:lnTo>
                  <a:lnTo>
                    <a:pt x="274" y="199"/>
                  </a:lnTo>
                  <a:lnTo>
                    <a:pt x="216" y="213"/>
                  </a:lnTo>
                  <a:lnTo>
                    <a:pt x="189" y="155"/>
                  </a:lnTo>
                  <a:lnTo>
                    <a:pt x="165" y="179"/>
                  </a:lnTo>
                  <a:lnTo>
                    <a:pt x="70" y="121"/>
                  </a:lnTo>
                  <a:lnTo>
                    <a:pt x="25" y="61"/>
                  </a:lnTo>
                  <a:lnTo>
                    <a:pt x="2" y="73"/>
                  </a:lnTo>
                  <a:lnTo>
                    <a:pt x="0" y="49"/>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0" name="Freeform 501">
              <a:extLst>
                <a:ext uri="{FF2B5EF4-FFF2-40B4-BE49-F238E27FC236}">
                  <a16:creationId xmlns:a16="http://schemas.microsoft.com/office/drawing/2014/main" id="{14007544-1C3F-4023-B862-488C4DC58C42}"/>
                </a:ext>
              </a:extLst>
            </p:cNvPr>
            <p:cNvSpPr>
              <a:spLocks noChangeAspect="1"/>
            </p:cNvSpPr>
            <p:nvPr/>
          </p:nvSpPr>
          <p:spPr bwMode="auto">
            <a:xfrm>
              <a:off x="4419600" y="3021066"/>
              <a:ext cx="163513" cy="144462"/>
            </a:xfrm>
            <a:custGeom>
              <a:avLst/>
              <a:gdLst>
                <a:gd name="T0" fmla="*/ 44001 w 233"/>
                <a:gd name="T1" fmla="*/ 0 h 180"/>
                <a:gd name="T2" fmla="*/ 44001 w 233"/>
                <a:gd name="T3" fmla="*/ 45344 h 180"/>
                <a:gd name="T4" fmla="*/ 66002 w 233"/>
                <a:gd name="T5" fmla="*/ 45344 h 180"/>
                <a:gd name="T6" fmla="*/ 88003 w 233"/>
                <a:gd name="T7" fmla="*/ 45344 h 180"/>
                <a:gd name="T8" fmla="*/ 110003 w 233"/>
                <a:gd name="T9" fmla="*/ 45344 h 180"/>
                <a:gd name="T10" fmla="*/ 110003 w 233"/>
                <a:gd name="T11" fmla="*/ 45344 h 180"/>
                <a:gd name="T12" fmla="*/ 110003 w 233"/>
                <a:gd name="T13" fmla="*/ 45344 h 180"/>
                <a:gd name="T14" fmla="*/ 110003 w 233"/>
                <a:gd name="T15" fmla="*/ 45344 h 180"/>
                <a:gd name="T16" fmla="*/ 132004 w 233"/>
                <a:gd name="T17" fmla="*/ 45344 h 180"/>
                <a:gd name="T18" fmla="*/ 132004 w 233"/>
                <a:gd name="T19" fmla="*/ 45344 h 180"/>
                <a:gd name="T20" fmla="*/ 132004 w 233"/>
                <a:gd name="T21" fmla="*/ 45344 h 180"/>
                <a:gd name="T22" fmla="*/ 110003 w 233"/>
                <a:gd name="T23" fmla="*/ 45344 h 180"/>
                <a:gd name="T24" fmla="*/ 110003 w 233"/>
                <a:gd name="T25" fmla="*/ 45344 h 180"/>
                <a:gd name="T26" fmla="*/ 110003 w 233"/>
                <a:gd name="T27" fmla="*/ 45344 h 180"/>
                <a:gd name="T28" fmla="*/ 110003 w 233"/>
                <a:gd name="T29" fmla="*/ 136087 h 180"/>
                <a:gd name="T30" fmla="*/ 110003 w 233"/>
                <a:gd name="T31" fmla="*/ 136087 h 180"/>
                <a:gd name="T32" fmla="*/ 110003 w 233"/>
                <a:gd name="T33" fmla="*/ 136087 h 180"/>
                <a:gd name="T34" fmla="*/ 110003 w 233"/>
                <a:gd name="T35" fmla="*/ 136087 h 180"/>
                <a:gd name="T36" fmla="*/ 110003 w 233"/>
                <a:gd name="T37" fmla="*/ 136087 h 180"/>
                <a:gd name="T38" fmla="*/ 110003 w 233"/>
                <a:gd name="T39" fmla="*/ 136087 h 180"/>
                <a:gd name="T40" fmla="*/ 110003 w 233"/>
                <a:gd name="T41" fmla="*/ 136087 h 180"/>
                <a:gd name="T42" fmla="*/ 88003 w 233"/>
                <a:gd name="T43" fmla="*/ 136087 h 180"/>
                <a:gd name="T44" fmla="*/ 88003 w 233"/>
                <a:gd name="T45" fmla="*/ 136087 h 180"/>
                <a:gd name="T46" fmla="*/ 88003 w 233"/>
                <a:gd name="T47" fmla="*/ 136087 h 180"/>
                <a:gd name="T48" fmla="*/ 66002 w 233"/>
                <a:gd name="T49" fmla="*/ 136087 h 180"/>
                <a:gd name="T50" fmla="*/ 66002 w 233"/>
                <a:gd name="T51" fmla="*/ 136087 h 180"/>
                <a:gd name="T52" fmla="*/ 44001 w 233"/>
                <a:gd name="T53" fmla="*/ 136087 h 180"/>
                <a:gd name="T54" fmla="*/ 22000 w 233"/>
                <a:gd name="T55" fmla="*/ 136087 h 180"/>
                <a:gd name="T56" fmla="*/ 22000 w 233"/>
                <a:gd name="T57" fmla="*/ 136087 h 180"/>
                <a:gd name="T58" fmla="*/ 22000 w 233"/>
                <a:gd name="T59" fmla="*/ 136087 h 180"/>
                <a:gd name="T60" fmla="*/ 0 w 233"/>
                <a:gd name="T61" fmla="*/ 136087 h 180"/>
                <a:gd name="T62" fmla="*/ 22000 w 233"/>
                <a:gd name="T63" fmla="*/ 45344 h 180"/>
                <a:gd name="T64" fmla="*/ 22000 w 233"/>
                <a:gd name="T65" fmla="*/ 45344 h 180"/>
                <a:gd name="T66" fmla="*/ 22000 w 233"/>
                <a:gd name="T67" fmla="*/ 45344 h 180"/>
                <a:gd name="T68" fmla="*/ 22000 w 233"/>
                <a:gd name="T69" fmla="*/ 45344 h 180"/>
                <a:gd name="T70" fmla="*/ 22000 w 233"/>
                <a:gd name="T71" fmla="*/ 45344 h 180"/>
                <a:gd name="T72" fmla="*/ 22000 w 233"/>
                <a:gd name="T73" fmla="*/ 45344 h 180"/>
                <a:gd name="T74" fmla="*/ 22000 w 233"/>
                <a:gd name="T75" fmla="*/ 45344 h 180"/>
                <a:gd name="T76" fmla="*/ 44001 w 233"/>
                <a:gd name="T77" fmla="*/ 45344 h 180"/>
                <a:gd name="T78" fmla="*/ 44001 w 233"/>
                <a:gd name="T79" fmla="*/ 0 h 180"/>
                <a:gd name="T80" fmla="*/ 44001 w 233"/>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180"/>
                <a:gd name="T125" fmla="*/ 233 w 233"/>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180">
                  <a:moveTo>
                    <a:pt x="78" y="0"/>
                  </a:moveTo>
                  <a:lnTo>
                    <a:pt x="96" y="3"/>
                  </a:lnTo>
                  <a:lnTo>
                    <a:pt x="116" y="16"/>
                  </a:lnTo>
                  <a:lnTo>
                    <a:pt x="147" y="16"/>
                  </a:lnTo>
                  <a:lnTo>
                    <a:pt x="180" y="22"/>
                  </a:lnTo>
                  <a:lnTo>
                    <a:pt x="195" y="43"/>
                  </a:lnTo>
                  <a:lnTo>
                    <a:pt x="208" y="74"/>
                  </a:lnTo>
                  <a:lnTo>
                    <a:pt x="214" y="84"/>
                  </a:lnTo>
                  <a:lnTo>
                    <a:pt x="226" y="95"/>
                  </a:lnTo>
                  <a:lnTo>
                    <a:pt x="233" y="102"/>
                  </a:lnTo>
                  <a:lnTo>
                    <a:pt x="233" y="114"/>
                  </a:lnTo>
                  <a:lnTo>
                    <a:pt x="219" y="114"/>
                  </a:lnTo>
                  <a:lnTo>
                    <a:pt x="199" y="114"/>
                  </a:lnTo>
                  <a:lnTo>
                    <a:pt x="208" y="125"/>
                  </a:lnTo>
                  <a:lnTo>
                    <a:pt x="216" y="133"/>
                  </a:lnTo>
                  <a:lnTo>
                    <a:pt x="219" y="149"/>
                  </a:lnTo>
                  <a:lnTo>
                    <a:pt x="208" y="156"/>
                  </a:lnTo>
                  <a:lnTo>
                    <a:pt x="191" y="156"/>
                  </a:lnTo>
                  <a:lnTo>
                    <a:pt x="188" y="156"/>
                  </a:lnTo>
                  <a:lnTo>
                    <a:pt x="180" y="163"/>
                  </a:lnTo>
                  <a:lnTo>
                    <a:pt x="180" y="177"/>
                  </a:lnTo>
                  <a:lnTo>
                    <a:pt x="167" y="180"/>
                  </a:lnTo>
                  <a:lnTo>
                    <a:pt x="156" y="174"/>
                  </a:lnTo>
                  <a:lnTo>
                    <a:pt x="137" y="170"/>
                  </a:lnTo>
                  <a:lnTo>
                    <a:pt x="122" y="163"/>
                  </a:lnTo>
                  <a:lnTo>
                    <a:pt x="105" y="166"/>
                  </a:lnTo>
                  <a:lnTo>
                    <a:pt x="56" y="149"/>
                  </a:lnTo>
                  <a:lnTo>
                    <a:pt x="38" y="152"/>
                  </a:lnTo>
                  <a:lnTo>
                    <a:pt x="20" y="149"/>
                  </a:lnTo>
                  <a:lnTo>
                    <a:pt x="13" y="163"/>
                  </a:lnTo>
                  <a:lnTo>
                    <a:pt x="0" y="132"/>
                  </a:lnTo>
                  <a:lnTo>
                    <a:pt x="21" y="112"/>
                  </a:lnTo>
                  <a:lnTo>
                    <a:pt x="7" y="74"/>
                  </a:lnTo>
                  <a:lnTo>
                    <a:pt x="20" y="78"/>
                  </a:lnTo>
                  <a:lnTo>
                    <a:pt x="23" y="70"/>
                  </a:lnTo>
                  <a:lnTo>
                    <a:pt x="25" y="56"/>
                  </a:lnTo>
                  <a:lnTo>
                    <a:pt x="35" y="49"/>
                  </a:lnTo>
                  <a:lnTo>
                    <a:pt x="38" y="32"/>
                  </a:lnTo>
                  <a:lnTo>
                    <a:pt x="54" y="15"/>
                  </a:lnTo>
                  <a:lnTo>
                    <a:pt x="64" y="0"/>
                  </a:lnTo>
                  <a:lnTo>
                    <a:pt x="78" y="0"/>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1" name="Freeform 502">
              <a:extLst>
                <a:ext uri="{FF2B5EF4-FFF2-40B4-BE49-F238E27FC236}">
                  <a16:creationId xmlns:a16="http://schemas.microsoft.com/office/drawing/2014/main" id="{6F13B9B3-0F2A-4DF4-AA38-F6D83CF41DAA}"/>
                </a:ext>
              </a:extLst>
            </p:cNvPr>
            <p:cNvSpPr>
              <a:spLocks noChangeAspect="1"/>
            </p:cNvSpPr>
            <p:nvPr/>
          </p:nvSpPr>
          <p:spPr bwMode="auto">
            <a:xfrm>
              <a:off x="4397375" y="3124254"/>
              <a:ext cx="360363" cy="239712"/>
            </a:xfrm>
            <a:custGeom>
              <a:avLst/>
              <a:gdLst>
                <a:gd name="T0" fmla="*/ 149724 w 516"/>
                <a:gd name="T1" fmla="*/ 0 h 297"/>
                <a:gd name="T2" fmla="*/ 171093 w 516"/>
                <a:gd name="T3" fmla="*/ 0 h 297"/>
                <a:gd name="T4" fmla="*/ 171093 w 516"/>
                <a:gd name="T5" fmla="*/ 0 h 297"/>
                <a:gd name="T6" fmla="*/ 192490 w 516"/>
                <a:gd name="T7" fmla="*/ 0 h 297"/>
                <a:gd name="T8" fmla="*/ 192490 w 516"/>
                <a:gd name="T9" fmla="*/ 46057 h 297"/>
                <a:gd name="T10" fmla="*/ 235256 w 516"/>
                <a:gd name="T11" fmla="*/ 46057 h 297"/>
                <a:gd name="T12" fmla="*/ 235256 w 516"/>
                <a:gd name="T13" fmla="*/ 46057 h 297"/>
                <a:gd name="T14" fmla="*/ 256653 w 516"/>
                <a:gd name="T15" fmla="*/ 46057 h 297"/>
                <a:gd name="T16" fmla="*/ 256653 w 516"/>
                <a:gd name="T17" fmla="*/ 92169 h 297"/>
                <a:gd name="T18" fmla="*/ 235256 w 516"/>
                <a:gd name="T19" fmla="*/ 138227 h 297"/>
                <a:gd name="T20" fmla="*/ 213887 w 516"/>
                <a:gd name="T21" fmla="*/ 138227 h 297"/>
                <a:gd name="T22" fmla="*/ 213887 w 516"/>
                <a:gd name="T23" fmla="*/ 184338 h 297"/>
                <a:gd name="T24" fmla="*/ 192490 w 516"/>
                <a:gd name="T25" fmla="*/ 184338 h 297"/>
                <a:gd name="T26" fmla="*/ 192490 w 516"/>
                <a:gd name="T27" fmla="*/ 138227 h 297"/>
                <a:gd name="T28" fmla="*/ 171093 w 516"/>
                <a:gd name="T29" fmla="*/ 138227 h 297"/>
                <a:gd name="T30" fmla="*/ 171093 w 516"/>
                <a:gd name="T31" fmla="*/ 138227 h 297"/>
                <a:gd name="T32" fmla="*/ 106930 w 516"/>
                <a:gd name="T33" fmla="*/ 184338 h 297"/>
                <a:gd name="T34" fmla="*/ 106930 w 516"/>
                <a:gd name="T35" fmla="*/ 138227 h 297"/>
                <a:gd name="T36" fmla="*/ 106930 w 516"/>
                <a:gd name="T37" fmla="*/ 138227 h 297"/>
                <a:gd name="T38" fmla="*/ 128327 w 516"/>
                <a:gd name="T39" fmla="*/ 138227 h 297"/>
                <a:gd name="T40" fmla="*/ 106930 w 516"/>
                <a:gd name="T41" fmla="*/ 92169 h 297"/>
                <a:gd name="T42" fmla="*/ 85561 w 516"/>
                <a:gd name="T43" fmla="*/ 92169 h 297"/>
                <a:gd name="T44" fmla="*/ 42766 w 516"/>
                <a:gd name="T45" fmla="*/ 92169 h 297"/>
                <a:gd name="T46" fmla="*/ 21397 w 516"/>
                <a:gd name="T47" fmla="*/ 92169 h 297"/>
                <a:gd name="T48" fmla="*/ 21397 w 516"/>
                <a:gd name="T49" fmla="*/ 46057 h 297"/>
                <a:gd name="T50" fmla="*/ 42766 w 516"/>
                <a:gd name="T51" fmla="*/ 46057 h 297"/>
                <a:gd name="T52" fmla="*/ 21397 w 516"/>
                <a:gd name="T53" fmla="*/ 0 h 297"/>
                <a:gd name="T54" fmla="*/ 42766 w 516"/>
                <a:gd name="T55" fmla="*/ 0 h 297"/>
                <a:gd name="T56" fmla="*/ 64164 w 516"/>
                <a:gd name="T57" fmla="*/ 0 h 297"/>
                <a:gd name="T58" fmla="*/ 85561 w 516"/>
                <a:gd name="T59" fmla="*/ 0 h 297"/>
                <a:gd name="T60" fmla="*/ 106930 w 516"/>
                <a:gd name="T61" fmla="*/ 0 h 297"/>
                <a:gd name="T62" fmla="*/ 106930 w 516"/>
                <a:gd name="T63" fmla="*/ 0 h 297"/>
                <a:gd name="T64" fmla="*/ 106930 w 516"/>
                <a:gd name="T65" fmla="*/ 0 h 297"/>
                <a:gd name="T66" fmla="*/ 149724 w 516"/>
                <a:gd name="T67" fmla="*/ 0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97"/>
                <a:gd name="T104" fmla="*/ 516 w 516"/>
                <a:gd name="T105" fmla="*/ 297 h 2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97">
                  <a:moveTo>
                    <a:pt x="257" y="14"/>
                  </a:moveTo>
                  <a:lnTo>
                    <a:pt x="265" y="11"/>
                  </a:lnTo>
                  <a:lnTo>
                    <a:pt x="279" y="4"/>
                  </a:lnTo>
                  <a:lnTo>
                    <a:pt x="291" y="0"/>
                  </a:lnTo>
                  <a:lnTo>
                    <a:pt x="313" y="4"/>
                  </a:lnTo>
                  <a:lnTo>
                    <a:pt x="320" y="20"/>
                  </a:lnTo>
                  <a:lnTo>
                    <a:pt x="326" y="37"/>
                  </a:lnTo>
                  <a:lnTo>
                    <a:pt x="334" y="44"/>
                  </a:lnTo>
                  <a:lnTo>
                    <a:pt x="346" y="40"/>
                  </a:lnTo>
                  <a:lnTo>
                    <a:pt x="371" y="65"/>
                  </a:lnTo>
                  <a:lnTo>
                    <a:pt x="384" y="84"/>
                  </a:lnTo>
                  <a:lnTo>
                    <a:pt x="419" y="96"/>
                  </a:lnTo>
                  <a:lnTo>
                    <a:pt x="443" y="101"/>
                  </a:lnTo>
                  <a:lnTo>
                    <a:pt x="453" y="96"/>
                  </a:lnTo>
                  <a:lnTo>
                    <a:pt x="475" y="106"/>
                  </a:lnTo>
                  <a:lnTo>
                    <a:pt x="501" y="110"/>
                  </a:lnTo>
                  <a:lnTo>
                    <a:pt x="516" y="156"/>
                  </a:lnTo>
                  <a:lnTo>
                    <a:pt x="489" y="161"/>
                  </a:lnTo>
                  <a:lnTo>
                    <a:pt x="486" y="184"/>
                  </a:lnTo>
                  <a:lnTo>
                    <a:pt x="445" y="207"/>
                  </a:lnTo>
                  <a:lnTo>
                    <a:pt x="385" y="222"/>
                  </a:lnTo>
                  <a:lnTo>
                    <a:pt x="380" y="242"/>
                  </a:lnTo>
                  <a:lnTo>
                    <a:pt x="354" y="235"/>
                  </a:lnTo>
                  <a:lnTo>
                    <a:pt x="383" y="262"/>
                  </a:lnTo>
                  <a:lnTo>
                    <a:pt x="417" y="266"/>
                  </a:lnTo>
                  <a:lnTo>
                    <a:pt x="349" y="297"/>
                  </a:lnTo>
                  <a:lnTo>
                    <a:pt x="309" y="263"/>
                  </a:lnTo>
                  <a:lnTo>
                    <a:pt x="341" y="238"/>
                  </a:lnTo>
                  <a:lnTo>
                    <a:pt x="309" y="232"/>
                  </a:lnTo>
                  <a:lnTo>
                    <a:pt x="288" y="232"/>
                  </a:lnTo>
                  <a:lnTo>
                    <a:pt x="293" y="211"/>
                  </a:lnTo>
                  <a:lnTo>
                    <a:pt x="286" y="214"/>
                  </a:lnTo>
                  <a:lnTo>
                    <a:pt x="238" y="225"/>
                  </a:lnTo>
                  <a:lnTo>
                    <a:pt x="220" y="263"/>
                  </a:lnTo>
                  <a:lnTo>
                    <a:pt x="189" y="260"/>
                  </a:lnTo>
                  <a:lnTo>
                    <a:pt x="197" y="235"/>
                  </a:lnTo>
                  <a:lnTo>
                    <a:pt x="197" y="222"/>
                  </a:lnTo>
                  <a:lnTo>
                    <a:pt x="217" y="215"/>
                  </a:lnTo>
                  <a:lnTo>
                    <a:pt x="225" y="208"/>
                  </a:lnTo>
                  <a:lnTo>
                    <a:pt x="228" y="201"/>
                  </a:lnTo>
                  <a:lnTo>
                    <a:pt x="217" y="197"/>
                  </a:lnTo>
                  <a:lnTo>
                    <a:pt x="203" y="170"/>
                  </a:lnTo>
                  <a:lnTo>
                    <a:pt x="183" y="152"/>
                  </a:lnTo>
                  <a:lnTo>
                    <a:pt x="156" y="152"/>
                  </a:lnTo>
                  <a:lnTo>
                    <a:pt x="125" y="160"/>
                  </a:lnTo>
                  <a:lnTo>
                    <a:pt x="78" y="161"/>
                  </a:lnTo>
                  <a:lnTo>
                    <a:pt x="54" y="167"/>
                  </a:lnTo>
                  <a:lnTo>
                    <a:pt x="19" y="167"/>
                  </a:lnTo>
                  <a:lnTo>
                    <a:pt x="0" y="150"/>
                  </a:lnTo>
                  <a:lnTo>
                    <a:pt x="12" y="123"/>
                  </a:lnTo>
                  <a:lnTo>
                    <a:pt x="31" y="95"/>
                  </a:lnTo>
                  <a:lnTo>
                    <a:pt x="56" y="67"/>
                  </a:lnTo>
                  <a:lnTo>
                    <a:pt x="46" y="33"/>
                  </a:lnTo>
                  <a:lnTo>
                    <a:pt x="46" y="27"/>
                  </a:lnTo>
                  <a:lnTo>
                    <a:pt x="53" y="20"/>
                  </a:lnTo>
                  <a:lnTo>
                    <a:pt x="71" y="23"/>
                  </a:lnTo>
                  <a:lnTo>
                    <a:pt x="89" y="20"/>
                  </a:lnTo>
                  <a:lnTo>
                    <a:pt x="114" y="28"/>
                  </a:lnTo>
                  <a:lnTo>
                    <a:pt x="136" y="37"/>
                  </a:lnTo>
                  <a:lnTo>
                    <a:pt x="155" y="33"/>
                  </a:lnTo>
                  <a:lnTo>
                    <a:pt x="170" y="41"/>
                  </a:lnTo>
                  <a:lnTo>
                    <a:pt x="189" y="45"/>
                  </a:lnTo>
                  <a:lnTo>
                    <a:pt x="200" y="51"/>
                  </a:lnTo>
                  <a:lnTo>
                    <a:pt x="213" y="48"/>
                  </a:lnTo>
                  <a:lnTo>
                    <a:pt x="214" y="34"/>
                  </a:lnTo>
                  <a:lnTo>
                    <a:pt x="221" y="27"/>
                  </a:lnTo>
                  <a:lnTo>
                    <a:pt x="241" y="27"/>
                  </a:lnTo>
                  <a:lnTo>
                    <a:pt x="249" y="23"/>
                  </a:lnTo>
                  <a:lnTo>
                    <a:pt x="257" y="14"/>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2" name="Freeform 503">
              <a:extLst>
                <a:ext uri="{FF2B5EF4-FFF2-40B4-BE49-F238E27FC236}">
                  <a16:creationId xmlns:a16="http://schemas.microsoft.com/office/drawing/2014/main" id="{30137BFA-F12F-4A62-A4C1-CE9C069AABDD}"/>
                </a:ext>
              </a:extLst>
            </p:cNvPr>
            <p:cNvSpPr>
              <a:spLocks noChangeAspect="1"/>
            </p:cNvSpPr>
            <p:nvPr/>
          </p:nvSpPr>
          <p:spPr bwMode="auto">
            <a:xfrm>
              <a:off x="4494213" y="3246491"/>
              <a:ext cx="65088" cy="87312"/>
            </a:xfrm>
            <a:custGeom>
              <a:avLst/>
              <a:gdLst>
                <a:gd name="T0" fmla="*/ 17800 w 97"/>
                <a:gd name="T1" fmla="*/ 49380 h 107"/>
                <a:gd name="T2" fmla="*/ 17800 w 97"/>
                <a:gd name="T3" fmla="*/ 49380 h 107"/>
                <a:gd name="T4" fmla="*/ 17800 w 97"/>
                <a:gd name="T5" fmla="*/ 49380 h 107"/>
                <a:gd name="T6" fmla="*/ 17800 w 97"/>
                <a:gd name="T7" fmla="*/ 98760 h 107"/>
                <a:gd name="T8" fmla="*/ 35577 w 97"/>
                <a:gd name="T9" fmla="*/ 98760 h 107"/>
                <a:gd name="T10" fmla="*/ 35577 w 97"/>
                <a:gd name="T11" fmla="*/ 98760 h 107"/>
                <a:gd name="T12" fmla="*/ 35577 w 97"/>
                <a:gd name="T13" fmla="*/ 98760 h 107"/>
                <a:gd name="T14" fmla="*/ 35577 w 97"/>
                <a:gd name="T15" fmla="*/ 49380 h 107"/>
                <a:gd name="T16" fmla="*/ 35577 w 97"/>
                <a:gd name="T17" fmla="*/ 49380 h 107"/>
                <a:gd name="T18" fmla="*/ 35577 w 97"/>
                <a:gd name="T19" fmla="*/ 49380 h 107"/>
                <a:gd name="T20" fmla="*/ 35577 w 97"/>
                <a:gd name="T21" fmla="*/ 49380 h 107"/>
                <a:gd name="T22" fmla="*/ 17800 w 97"/>
                <a:gd name="T23" fmla="*/ 49380 h 107"/>
                <a:gd name="T24" fmla="*/ 17800 w 97"/>
                <a:gd name="T25" fmla="*/ 0 h 107"/>
                <a:gd name="T26" fmla="*/ 0 w 97"/>
                <a:gd name="T27" fmla="*/ 49380 h 107"/>
                <a:gd name="T28" fmla="*/ 17800 w 97"/>
                <a:gd name="T29" fmla="*/ 49380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07"/>
                <a:gd name="T47" fmla="*/ 97 w 97"/>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07">
                  <a:moveTo>
                    <a:pt x="23" y="29"/>
                  </a:moveTo>
                  <a:lnTo>
                    <a:pt x="34" y="45"/>
                  </a:lnTo>
                  <a:lnTo>
                    <a:pt x="40" y="58"/>
                  </a:lnTo>
                  <a:lnTo>
                    <a:pt x="46" y="106"/>
                  </a:lnTo>
                  <a:lnTo>
                    <a:pt x="56" y="107"/>
                  </a:lnTo>
                  <a:lnTo>
                    <a:pt x="64" y="83"/>
                  </a:lnTo>
                  <a:lnTo>
                    <a:pt x="64" y="69"/>
                  </a:lnTo>
                  <a:lnTo>
                    <a:pt x="91" y="62"/>
                  </a:lnTo>
                  <a:lnTo>
                    <a:pt x="97" y="49"/>
                  </a:lnTo>
                  <a:lnTo>
                    <a:pt x="85" y="46"/>
                  </a:lnTo>
                  <a:lnTo>
                    <a:pt x="71" y="19"/>
                  </a:lnTo>
                  <a:lnTo>
                    <a:pt x="50" y="1"/>
                  </a:lnTo>
                  <a:lnTo>
                    <a:pt x="23" y="0"/>
                  </a:lnTo>
                  <a:lnTo>
                    <a:pt x="0" y="4"/>
                  </a:lnTo>
                  <a:lnTo>
                    <a:pt x="23" y="29"/>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3" name="Freeform 396">
              <a:extLst>
                <a:ext uri="{FF2B5EF4-FFF2-40B4-BE49-F238E27FC236}">
                  <a16:creationId xmlns:a16="http://schemas.microsoft.com/office/drawing/2014/main" id="{E362A6C2-9E6F-45F4-8780-AEBADD1179BC}"/>
                </a:ext>
              </a:extLst>
            </p:cNvPr>
            <p:cNvSpPr>
              <a:spLocks noChangeAspect="1"/>
            </p:cNvSpPr>
            <p:nvPr/>
          </p:nvSpPr>
          <p:spPr bwMode="auto">
            <a:xfrm>
              <a:off x="4348163" y="2143179"/>
              <a:ext cx="3494088" cy="1296987"/>
            </a:xfrm>
            <a:custGeom>
              <a:avLst/>
              <a:gdLst>
                <a:gd name="T0" fmla="*/ 42378 w 5011"/>
                <a:gd name="T1" fmla="*/ 697559 h 1606"/>
                <a:gd name="T2" fmla="*/ 148337 w 5011"/>
                <a:gd name="T3" fmla="*/ 604582 h 1606"/>
                <a:gd name="T4" fmla="*/ 148337 w 5011"/>
                <a:gd name="T5" fmla="*/ 418569 h 1606"/>
                <a:gd name="T6" fmla="*/ 254267 w 5011"/>
                <a:gd name="T7" fmla="*/ 325535 h 1606"/>
                <a:gd name="T8" fmla="*/ 275470 w 5011"/>
                <a:gd name="T9" fmla="*/ 558092 h 1606"/>
                <a:gd name="T10" fmla="*/ 317848 w 5011"/>
                <a:gd name="T11" fmla="*/ 511547 h 1606"/>
                <a:gd name="T12" fmla="*/ 402604 w 5011"/>
                <a:gd name="T13" fmla="*/ 418569 h 1606"/>
                <a:gd name="T14" fmla="*/ 614493 w 5011"/>
                <a:gd name="T15" fmla="*/ 325535 h 1606"/>
                <a:gd name="T16" fmla="*/ 784004 w 5011"/>
                <a:gd name="T17" fmla="*/ 325535 h 1606"/>
                <a:gd name="T18" fmla="*/ 784004 w 5011"/>
                <a:gd name="T19" fmla="*/ 232501 h 1606"/>
                <a:gd name="T20" fmla="*/ 847585 w 5011"/>
                <a:gd name="T21" fmla="*/ 418569 h 1606"/>
                <a:gd name="T22" fmla="*/ 868760 w 5011"/>
                <a:gd name="T23" fmla="*/ 325535 h 1606"/>
                <a:gd name="T24" fmla="*/ 911138 w 5011"/>
                <a:gd name="T25" fmla="*/ 325535 h 1606"/>
                <a:gd name="T26" fmla="*/ 868760 w 5011"/>
                <a:gd name="T27" fmla="*/ 279046 h 1606"/>
                <a:gd name="T28" fmla="*/ 995894 w 5011"/>
                <a:gd name="T29" fmla="*/ 279046 h 1606"/>
                <a:gd name="T30" fmla="*/ 1059475 w 5011"/>
                <a:gd name="T31" fmla="*/ 139523 h 1606"/>
                <a:gd name="T32" fmla="*/ 1186608 w 5011"/>
                <a:gd name="T33" fmla="*/ 93034 h 1606"/>
                <a:gd name="T34" fmla="*/ 1292539 w 5011"/>
                <a:gd name="T35" fmla="*/ 46489 h 1606"/>
                <a:gd name="T36" fmla="*/ 1483254 w 5011"/>
                <a:gd name="T37" fmla="*/ 93034 h 1606"/>
                <a:gd name="T38" fmla="*/ 1356120 w 5011"/>
                <a:gd name="T39" fmla="*/ 232501 h 1606"/>
                <a:gd name="T40" fmla="*/ 1483254 w 5011"/>
                <a:gd name="T41" fmla="*/ 232501 h 1606"/>
                <a:gd name="T42" fmla="*/ 1631590 w 5011"/>
                <a:gd name="T43" fmla="*/ 139523 h 1606"/>
                <a:gd name="T44" fmla="*/ 1822276 w 5011"/>
                <a:gd name="T45" fmla="*/ 279046 h 1606"/>
                <a:gd name="T46" fmla="*/ 2034165 w 5011"/>
                <a:gd name="T47" fmla="*/ 279046 h 1606"/>
                <a:gd name="T48" fmla="*/ 2246083 w 5011"/>
                <a:gd name="T49" fmla="*/ 325535 h 1606"/>
                <a:gd name="T50" fmla="*/ 2373216 w 5011"/>
                <a:gd name="T51" fmla="*/ 279046 h 1606"/>
                <a:gd name="T52" fmla="*/ 2627484 w 5011"/>
                <a:gd name="T53" fmla="*/ 465059 h 1606"/>
                <a:gd name="T54" fmla="*/ 2627484 w 5011"/>
                <a:gd name="T55" fmla="*/ 558092 h 1606"/>
                <a:gd name="T56" fmla="*/ 2542729 w 5011"/>
                <a:gd name="T57" fmla="*/ 465059 h 1606"/>
                <a:gd name="T58" fmla="*/ 2500348 w 5011"/>
                <a:gd name="T59" fmla="*/ 604582 h 1606"/>
                <a:gd name="T60" fmla="*/ 2309634 w 5011"/>
                <a:gd name="T61" fmla="*/ 604582 h 1606"/>
                <a:gd name="T62" fmla="*/ 2246083 w 5011"/>
                <a:gd name="T63" fmla="*/ 790594 h 1606"/>
                <a:gd name="T64" fmla="*/ 2161299 w 5011"/>
                <a:gd name="T65" fmla="*/ 976605 h 1606"/>
                <a:gd name="T66" fmla="*/ 2267258 w 5011"/>
                <a:gd name="T67" fmla="*/ 604582 h 1606"/>
                <a:gd name="T68" fmla="*/ 2118921 w 5011"/>
                <a:gd name="T69" fmla="*/ 651071 h 1606"/>
                <a:gd name="T70" fmla="*/ 1949410 w 5011"/>
                <a:gd name="T71" fmla="*/ 651071 h 1606"/>
                <a:gd name="T72" fmla="*/ 1864654 w 5011"/>
                <a:gd name="T73" fmla="*/ 883627 h 1606"/>
                <a:gd name="T74" fmla="*/ 1907031 w 5011"/>
                <a:gd name="T75" fmla="*/ 976605 h 1606"/>
                <a:gd name="T76" fmla="*/ 1758722 w 5011"/>
                <a:gd name="T77" fmla="*/ 1162616 h 1606"/>
                <a:gd name="T78" fmla="*/ 1673968 w 5011"/>
                <a:gd name="T79" fmla="*/ 883627 h 1606"/>
                <a:gd name="T80" fmla="*/ 1483254 w 5011"/>
                <a:gd name="T81" fmla="*/ 976605 h 1606"/>
                <a:gd name="T82" fmla="*/ 1228986 w 5011"/>
                <a:gd name="T83" fmla="*/ 976605 h 1606"/>
                <a:gd name="T84" fmla="*/ 953516 w 5011"/>
                <a:gd name="T85" fmla="*/ 976605 h 1606"/>
                <a:gd name="T86" fmla="*/ 826382 w 5011"/>
                <a:gd name="T87" fmla="*/ 883627 h 1606"/>
                <a:gd name="T88" fmla="*/ 656871 w 5011"/>
                <a:gd name="T89" fmla="*/ 837082 h 1606"/>
                <a:gd name="T90" fmla="*/ 572115 w 5011"/>
                <a:gd name="T91" fmla="*/ 837082 h 1606"/>
                <a:gd name="T92" fmla="*/ 593290 w 5011"/>
                <a:gd name="T93" fmla="*/ 976605 h 1606"/>
                <a:gd name="T94" fmla="*/ 508535 w 5011"/>
                <a:gd name="T95" fmla="*/ 930116 h 1606"/>
                <a:gd name="T96" fmla="*/ 423779 w 5011"/>
                <a:gd name="T97" fmla="*/ 976605 h 1606"/>
                <a:gd name="T98" fmla="*/ 423779 w 5011"/>
                <a:gd name="T99" fmla="*/ 1023150 h 1606"/>
                <a:gd name="T100" fmla="*/ 444981 w 5011"/>
                <a:gd name="T101" fmla="*/ 1069640 h 1606"/>
                <a:gd name="T102" fmla="*/ 423779 w 5011"/>
                <a:gd name="T103" fmla="*/ 1162616 h 1606"/>
                <a:gd name="T104" fmla="*/ 317848 w 5011"/>
                <a:gd name="T105" fmla="*/ 1116129 h 1606"/>
                <a:gd name="T106" fmla="*/ 317848 w 5011"/>
                <a:gd name="T107" fmla="*/ 976605 h 1606"/>
                <a:gd name="T108" fmla="*/ 211889 w 5011"/>
                <a:gd name="T109" fmla="*/ 930116 h 1606"/>
                <a:gd name="T110" fmla="*/ 190714 w 5011"/>
                <a:gd name="T111" fmla="*/ 883627 h 1606"/>
                <a:gd name="T112" fmla="*/ 105959 w 5011"/>
                <a:gd name="T113" fmla="*/ 837082 h 1606"/>
                <a:gd name="T114" fmla="*/ 63581 w 5011"/>
                <a:gd name="T115" fmla="*/ 883627 h 16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011"/>
                <a:gd name="T175" fmla="*/ 0 h 1606"/>
                <a:gd name="T176" fmla="*/ 5011 w 5011"/>
                <a:gd name="T177" fmla="*/ 1606 h 16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011" h="1606">
                  <a:moveTo>
                    <a:pt x="0" y="1142"/>
                  </a:moveTo>
                  <a:lnTo>
                    <a:pt x="41" y="1105"/>
                  </a:lnTo>
                  <a:lnTo>
                    <a:pt x="27" y="1120"/>
                  </a:lnTo>
                  <a:lnTo>
                    <a:pt x="45" y="1125"/>
                  </a:lnTo>
                  <a:lnTo>
                    <a:pt x="41" y="1048"/>
                  </a:lnTo>
                  <a:lnTo>
                    <a:pt x="58" y="1014"/>
                  </a:lnTo>
                  <a:lnTo>
                    <a:pt x="82" y="1009"/>
                  </a:lnTo>
                  <a:lnTo>
                    <a:pt x="130" y="1043"/>
                  </a:lnTo>
                  <a:lnTo>
                    <a:pt x="142" y="979"/>
                  </a:lnTo>
                  <a:lnTo>
                    <a:pt x="120" y="980"/>
                  </a:lnTo>
                  <a:lnTo>
                    <a:pt x="112" y="944"/>
                  </a:lnTo>
                  <a:lnTo>
                    <a:pt x="310" y="911"/>
                  </a:lnTo>
                  <a:lnTo>
                    <a:pt x="262" y="898"/>
                  </a:lnTo>
                  <a:lnTo>
                    <a:pt x="265" y="880"/>
                  </a:lnTo>
                  <a:lnTo>
                    <a:pt x="234" y="886"/>
                  </a:lnTo>
                  <a:lnTo>
                    <a:pt x="347" y="792"/>
                  </a:lnTo>
                  <a:lnTo>
                    <a:pt x="296" y="692"/>
                  </a:lnTo>
                  <a:lnTo>
                    <a:pt x="310" y="645"/>
                  </a:lnTo>
                  <a:lnTo>
                    <a:pt x="279" y="591"/>
                  </a:lnTo>
                  <a:lnTo>
                    <a:pt x="303" y="562"/>
                  </a:lnTo>
                  <a:lnTo>
                    <a:pt x="262" y="521"/>
                  </a:lnTo>
                  <a:lnTo>
                    <a:pt x="273" y="487"/>
                  </a:lnTo>
                  <a:lnTo>
                    <a:pt x="329" y="449"/>
                  </a:lnTo>
                  <a:lnTo>
                    <a:pt x="358" y="443"/>
                  </a:lnTo>
                  <a:lnTo>
                    <a:pt x="395" y="451"/>
                  </a:lnTo>
                  <a:lnTo>
                    <a:pt x="364" y="460"/>
                  </a:lnTo>
                  <a:lnTo>
                    <a:pt x="389" y="474"/>
                  </a:lnTo>
                  <a:lnTo>
                    <a:pt x="476" y="480"/>
                  </a:lnTo>
                  <a:lnTo>
                    <a:pt x="629" y="560"/>
                  </a:lnTo>
                  <a:lnTo>
                    <a:pt x="633" y="598"/>
                  </a:lnTo>
                  <a:lnTo>
                    <a:pt x="566" y="634"/>
                  </a:lnTo>
                  <a:lnTo>
                    <a:pt x="360" y="586"/>
                  </a:lnTo>
                  <a:lnTo>
                    <a:pt x="445" y="644"/>
                  </a:lnTo>
                  <a:lnTo>
                    <a:pt x="442" y="710"/>
                  </a:lnTo>
                  <a:lnTo>
                    <a:pt x="525" y="741"/>
                  </a:lnTo>
                  <a:lnTo>
                    <a:pt x="547" y="737"/>
                  </a:lnTo>
                  <a:lnTo>
                    <a:pt x="537" y="710"/>
                  </a:lnTo>
                  <a:lnTo>
                    <a:pt x="497" y="699"/>
                  </a:lnTo>
                  <a:lnTo>
                    <a:pt x="507" y="676"/>
                  </a:lnTo>
                  <a:lnTo>
                    <a:pt x="544" y="700"/>
                  </a:lnTo>
                  <a:lnTo>
                    <a:pt x="626" y="710"/>
                  </a:lnTo>
                  <a:lnTo>
                    <a:pt x="590" y="656"/>
                  </a:lnTo>
                  <a:lnTo>
                    <a:pt x="665" y="613"/>
                  </a:lnTo>
                  <a:lnTo>
                    <a:pt x="721" y="644"/>
                  </a:lnTo>
                  <a:lnTo>
                    <a:pt x="719" y="524"/>
                  </a:lnTo>
                  <a:lnTo>
                    <a:pt x="695" y="507"/>
                  </a:lnTo>
                  <a:lnTo>
                    <a:pt x="786" y="532"/>
                  </a:lnTo>
                  <a:lnTo>
                    <a:pt x="791" y="548"/>
                  </a:lnTo>
                  <a:lnTo>
                    <a:pt x="743" y="567"/>
                  </a:lnTo>
                  <a:lnTo>
                    <a:pt x="791" y="606"/>
                  </a:lnTo>
                  <a:lnTo>
                    <a:pt x="833" y="562"/>
                  </a:lnTo>
                  <a:lnTo>
                    <a:pt x="1002" y="491"/>
                  </a:lnTo>
                  <a:lnTo>
                    <a:pt x="1028" y="488"/>
                  </a:lnTo>
                  <a:lnTo>
                    <a:pt x="1002" y="499"/>
                  </a:lnTo>
                  <a:lnTo>
                    <a:pt x="1031" y="533"/>
                  </a:lnTo>
                  <a:lnTo>
                    <a:pt x="1152" y="488"/>
                  </a:lnTo>
                  <a:lnTo>
                    <a:pt x="1179" y="522"/>
                  </a:lnTo>
                  <a:lnTo>
                    <a:pt x="1209" y="495"/>
                  </a:lnTo>
                  <a:lnTo>
                    <a:pt x="1195" y="457"/>
                  </a:lnTo>
                  <a:lnTo>
                    <a:pt x="1212" y="446"/>
                  </a:lnTo>
                  <a:lnTo>
                    <a:pt x="1304" y="464"/>
                  </a:lnTo>
                  <a:lnTo>
                    <a:pt x="1427" y="532"/>
                  </a:lnTo>
                  <a:lnTo>
                    <a:pt x="1451" y="498"/>
                  </a:lnTo>
                  <a:lnTo>
                    <a:pt x="1424" y="466"/>
                  </a:lnTo>
                  <a:lnTo>
                    <a:pt x="1387" y="454"/>
                  </a:lnTo>
                  <a:lnTo>
                    <a:pt x="1403" y="402"/>
                  </a:lnTo>
                  <a:lnTo>
                    <a:pt x="1378" y="395"/>
                  </a:lnTo>
                  <a:lnTo>
                    <a:pt x="1385" y="371"/>
                  </a:lnTo>
                  <a:lnTo>
                    <a:pt x="1430" y="344"/>
                  </a:lnTo>
                  <a:lnTo>
                    <a:pt x="1460" y="280"/>
                  </a:lnTo>
                  <a:lnTo>
                    <a:pt x="1523" y="282"/>
                  </a:lnTo>
                  <a:lnTo>
                    <a:pt x="1553" y="290"/>
                  </a:lnTo>
                  <a:lnTo>
                    <a:pt x="1530" y="358"/>
                  </a:lnTo>
                  <a:lnTo>
                    <a:pt x="1557" y="392"/>
                  </a:lnTo>
                  <a:lnTo>
                    <a:pt x="1549" y="487"/>
                  </a:lnTo>
                  <a:lnTo>
                    <a:pt x="1580" y="519"/>
                  </a:lnTo>
                  <a:lnTo>
                    <a:pt x="1569" y="552"/>
                  </a:lnTo>
                  <a:lnTo>
                    <a:pt x="1521" y="579"/>
                  </a:lnTo>
                  <a:lnTo>
                    <a:pt x="1535" y="591"/>
                  </a:lnTo>
                  <a:lnTo>
                    <a:pt x="1471" y="604"/>
                  </a:lnTo>
                  <a:lnTo>
                    <a:pt x="1539" y="628"/>
                  </a:lnTo>
                  <a:lnTo>
                    <a:pt x="1615" y="552"/>
                  </a:lnTo>
                  <a:lnTo>
                    <a:pt x="1607" y="507"/>
                  </a:lnTo>
                  <a:lnTo>
                    <a:pt x="1632" y="498"/>
                  </a:lnTo>
                  <a:lnTo>
                    <a:pt x="1672" y="490"/>
                  </a:lnTo>
                  <a:lnTo>
                    <a:pt x="1693" y="516"/>
                  </a:lnTo>
                  <a:lnTo>
                    <a:pt x="1690" y="552"/>
                  </a:lnTo>
                  <a:lnTo>
                    <a:pt x="1740" y="563"/>
                  </a:lnTo>
                  <a:lnTo>
                    <a:pt x="1700" y="550"/>
                  </a:lnTo>
                  <a:lnTo>
                    <a:pt x="1717" y="531"/>
                  </a:lnTo>
                  <a:lnTo>
                    <a:pt x="1703" y="498"/>
                  </a:lnTo>
                  <a:lnTo>
                    <a:pt x="1590" y="478"/>
                  </a:lnTo>
                  <a:lnTo>
                    <a:pt x="1607" y="405"/>
                  </a:lnTo>
                  <a:lnTo>
                    <a:pt x="1567" y="358"/>
                  </a:lnTo>
                  <a:lnTo>
                    <a:pt x="1624" y="316"/>
                  </a:lnTo>
                  <a:lnTo>
                    <a:pt x="1617" y="286"/>
                  </a:lnTo>
                  <a:lnTo>
                    <a:pt x="1644" y="303"/>
                  </a:lnTo>
                  <a:lnTo>
                    <a:pt x="1631" y="362"/>
                  </a:lnTo>
                  <a:lnTo>
                    <a:pt x="1648" y="371"/>
                  </a:lnTo>
                  <a:lnTo>
                    <a:pt x="1726" y="388"/>
                  </a:lnTo>
                  <a:lnTo>
                    <a:pt x="1655" y="340"/>
                  </a:lnTo>
                  <a:lnTo>
                    <a:pt x="1709" y="342"/>
                  </a:lnTo>
                  <a:lnTo>
                    <a:pt x="1696" y="323"/>
                  </a:lnTo>
                  <a:lnTo>
                    <a:pt x="1726" y="313"/>
                  </a:lnTo>
                  <a:lnTo>
                    <a:pt x="1866" y="351"/>
                  </a:lnTo>
                  <a:lnTo>
                    <a:pt x="1839" y="376"/>
                  </a:lnTo>
                  <a:lnTo>
                    <a:pt x="1838" y="415"/>
                  </a:lnTo>
                  <a:lnTo>
                    <a:pt x="1864" y="437"/>
                  </a:lnTo>
                  <a:lnTo>
                    <a:pt x="1879" y="351"/>
                  </a:lnTo>
                  <a:lnTo>
                    <a:pt x="1802" y="307"/>
                  </a:lnTo>
                  <a:lnTo>
                    <a:pt x="1787" y="248"/>
                  </a:lnTo>
                  <a:lnTo>
                    <a:pt x="1966" y="226"/>
                  </a:lnTo>
                  <a:lnTo>
                    <a:pt x="1944" y="173"/>
                  </a:lnTo>
                  <a:lnTo>
                    <a:pt x="1966" y="184"/>
                  </a:lnTo>
                  <a:lnTo>
                    <a:pt x="1998" y="163"/>
                  </a:lnTo>
                  <a:lnTo>
                    <a:pt x="1975" y="157"/>
                  </a:lnTo>
                  <a:lnTo>
                    <a:pt x="2165" y="112"/>
                  </a:lnTo>
                  <a:lnTo>
                    <a:pt x="2148" y="99"/>
                  </a:lnTo>
                  <a:lnTo>
                    <a:pt x="2235" y="96"/>
                  </a:lnTo>
                  <a:lnTo>
                    <a:pt x="2234" y="110"/>
                  </a:lnTo>
                  <a:lnTo>
                    <a:pt x="2255" y="110"/>
                  </a:lnTo>
                  <a:lnTo>
                    <a:pt x="2319" y="91"/>
                  </a:lnTo>
                  <a:lnTo>
                    <a:pt x="2349" y="101"/>
                  </a:lnTo>
                  <a:lnTo>
                    <a:pt x="2320" y="78"/>
                  </a:lnTo>
                  <a:lnTo>
                    <a:pt x="2393" y="72"/>
                  </a:lnTo>
                  <a:lnTo>
                    <a:pt x="2395" y="41"/>
                  </a:lnTo>
                  <a:lnTo>
                    <a:pt x="2479" y="0"/>
                  </a:lnTo>
                  <a:lnTo>
                    <a:pt x="2538" y="26"/>
                  </a:lnTo>
                  <a:lnTo>
                    <a:pt x="2487" y="47"/>
                  </a:lnTo>
                  <a:lnTo>
                    <a:pt x="2572" y="45"/>
                  </a:lnTo>
                  <a:lnTo>
                    <a:pt x="2540" y="78"/>
                  </a:lnTo>
                  <a:lnTo>
                    <a:pt x="2684" y="61"/>
                  </a:lnTo>
                  <a:lnTo>
                    <a:pt x="2763" y="110"/>
                  </a:lnTo>
                  <a:lnTo>
                    <a:pt x="2751" y="127"/>
                  </a:lnTo>
                  <a:lnTo>
                    <a:pt x="2725" y="118"/>
                  </a:lnTo>
                  <a:lnTo>
                    <a:pt x="2761" y="133"/>
                  </a:lnTo>
                  <a:lnTo>
                    <a:pt x="2744" y="161"/>
                  </a:lnTo>
                  <a:lnTo>
                    <a:pt x="2479" y="303"/>
                  </a:lnTo>
                  <a:lnTo>
                    <a:pt x="2562" y="284"/>
                  </a:lnTo>
                  <a:lnTo>
                    <a:pt x="2545" y="265"/>
                  </a:lnTo>
                  <a:lnTo>
                    <a:pt x="2678" y="239"/>
                  </a:lnTo>
                  <a:lnTo>
                    <a:pt x="2643" y="243"/>
                  </a:lnTo>
                  <a:lnTo>
                    <a:pt x="2650" y="221"/>
                  </a:lnTo>
                  <a:lnTo>
                    <a:pt x="2725" y="239"/>
                  </a:lnTo>
                  <a:lnTo>
                    <a:pt x="2735" y="221"/>
                  </a:lnTo>
                  <a:lnTo>
                    <a:pt x="2752" y="265"/>
                  </a:lnTo>
                  <a:lnTo>
                    <a:pt x="2787" y="267"/>
                  </a:lnTo>
                  <a:lnTo>
                    <a:pt x="2755" y="249"/>
                  </a:lnTo>
                  <a:lnTo>
                    <a:pt x="2826" y="238"/>
                  </a:lnTo>
                  <a:lnTo>
                    <a:pt x="2911" y="248"/>
                  </a:lnTo>
                  <a:lnTo>
                    <a:pt x="2902" y="265"/>
                  </a:lnTo>
                  <a:lnTo>
                    <a:pt x="2976" y="280"/>
                  </a:lnTo>
                  <a:lnTo>
                    <a:pt x="3039" y="276"/>
                  </a:lnTo>
                  <a:lnTo>
                    <a:pt x="3042" y="234"/>
                  </a:lnTo>
                  <a:lnTo>
                    <a:pt x="3061" y="228"/>
                  </a:lnTo>
                  <a:lnTo>
                    <a:pt x="3225" y="276"/>
                  </a:lnTo>
                  <a:lnTo>
                    <a:pt x="3201" y="351"/>
                  </a:lnTo>
                  <a:lnTo>
                    <a:pt x="3279" y="402"/>
                  </a:lnTo>
                  <a:lnTo>
                    <a:pt x="3320" y="331"/>
                  </a:lnTo>
                  <a:lnTo>
                    <a:pt x="3347" y="362"/>
                  </a:lnTo>
                  <a:lnTo>
                    <a:pt x="3402" y="351"/>
                  </a:lnTo>
                  <a:lnTo>
                    <a:pt x="3474" y="376"/>
                  </a:lnTo>
                  <a:lnTo>
                    <a:pt x="3532" y="361"/>
                  </a:lnTo>
                  <a:lnTo>
                    <a:pt x="3528" y="331"/>
                  </a:lnTo>
                  <a:lnTo>
                    <a:pt x="3568" y="284"/>
                  </a:lnTo>
                  <a:lnTo>
                    <a:pt x="3811" y="318"/>
                  </a:lnTo>
                  <a:lnTo>
                    <a:pt x="3827" y="341"/>
                  </a:lnTo>
                  <a:lnTo>
                    <a:pt x="3797" y="350"/>
                  </a:lnTo>
                  <a:lnTo>
                    <a:pt x="3875" y="361"/>
                  </a:lnTo>
                  <a:lnTo>
                    <a:pt x="3903" y="395"/>
                  </a:lnTo>
                  <a:lnTo>
                    <a:pt x="4087" y="388"/>
                  </a:lnTo>
                  <a:lnTo>
                    <a:pt x="4121" y="415"/>
                  </a:lnTo>
                  <a:lnTo>
                    <a:pt x="4108" y="449"/>
                  </a:lnTo>
                  <a:lnTo>
                    <a:pt x="4162" y="470"/>
                  </a:lnTo>
                  <a:lnTo>
                    <a:pt x="4190" y="453"/>
                  </a:lnTo>
                  <a:lnTo>
                    <a:pt x="4321" y="467"/>
                  </a:lnTo>
                  <a:lnTo>
                    <a:pt x="4348" y="449"/>
                  </a:lnTo>
                  <a:lnTo>
                    <a:pt x="4363" y="477"/>
                  </a:lnTo>
                  <a:lnTo>
                    <a:pt x="4418" y="501"/>
                  </a:lnTo>
                  <a:lnTo>
                    <a:pt x="4442" y="484"/>
                  </a:lnTo>
                  <a:lnTo>
                    <a:pt x="4417" y="457"/>
                  </a:lnTo>
                  <a:lnTo>
                    <a:pt x="4432" y="437"/>
                  </a:lnTo>
                  <a:lnTo>
                    <a:pt x="4660" y="470"/>
                  </a:lnTo>
                  <a:lnTo>
                    <a:pt x="4810" y="553"/>
                  </a:lnTo>
                  <a:lnTo>
                    <a:pt x="4843" y="553"/>
                  </a:lnTo>
                  <a:lnTo>
                    <a:pt x="4881" y="623"/>
                  </a:lnTo>
                  <a:lnTo>
                    <a:pt x="4866" y="586"/>
                  </a:lnTo>
                  <a:lnTo>
                    <a:pt x="4891" y="582"/>
                  </a:lnTo>
                  <a:lnTo>
                    <a:pt x="4905" y="596"/>
                  </a:lnTo>
                  <a:lnTo>
                    <a:pt x="4949" y="591"/>
                  </a:lnTo>
                  <a:lnTo>
                    <a:pt x="5011" y="631"/>
                  </a:lnTo>
                  <a:lnTo>
                    <a:pt x="4922" y="675"/>
                  </a:lnTo>
                  <a:lnTo>
                    <a:pt x="4941" y="686"/>
                  </a:lnTo>
                  <a:lnTo>
                    <a:pt x="4910" y="696"/>
                  </a:lnTo>
                  <a:lnTo>
                    <a:pt x="4934" y="712"/>
                  </a:lnTo>
                  <a:lnTo>
                    <a:pt x="4881" y="713"/>
                  </a:lnTo>
                  <a:lnTo>
                    <a:pt x="4864" y="686"/>
                  </a:lnTo>
                  <a:lnTo>
                    <a:pt x="4844" y="696"/>
                  </a:lnTo>
                  <a:lnTo>
                    <a:pt x="4810" y="656"/>
                  </a:lnTo>
                  <a:lnTo>
                    <a:pt x="4751" y="658"/>
                  </a:lnTo>
                  <a:lnTo>
                    <a:pt x="4735" y="634"/>
                  </a:lnTo>
                  <a:lnTo>
                    <a:pt x="4750" y="623"/>
                  </a:lnTo>
                  <a:lnTo>
                    <a:pt x="4727" y="623"/>
                  </a:lnTo>
                  <a:lnTo>
                    <a:pt x="4707" y="631"/>
                  </a:lnTo>
                  <a:lnTo>
                    <a:pt x="4728" y="658"/>
                  </a:lnTo>
                  <a:lnTo>
                    <a:pt x="4716" y="676"/>
                  </a:lnTo>
                  <a:lnTo>
                    <a:pt x="4665" y="703"/>
                  </a:lnTo>
                  <a:lnTo>
                    <a:pt x="4631" y="698"/>
                  </a:lnTo>
                  <a:lnTo>
                    <a:pt x="4687" y="777"/>
                  </a:lnTo>
                  <a:lnTo>
                    <a:pt x="4679" y="806"/>
                  </a:lnTo>
                  <a:lnTo>
                    <a:pt x="4621" y="784"/>
                  </a:lnTo>
                  <a:lnTo>
                    <a:pt x="4624" y="797"/>
                  </a:lnTo>
                  <a:lnTo>
                    <a:pt x="4517" y="836"/>
                  </a:lnTo>
                  <a:lnTo>
                    <a:pt x="4423" y="915"/>
                  </a:lnTo>
                  <a:lnTo>
                    <a:pt x="4357" y="884"/>
                  </a:lnTo>
                  <a:lnTo>
                    <a:pt x="4299" y="918"/>
                  </a:lnTo>
                  <a:lnTo>
                    <a:pt x="4299" y="888"/>
                  </a:lnTo>
                  <a:lnTo>
                    <a:pt x="4265" y="920"/>
                  </a:lnTo>
                  <a:lnTo>
                    <a:pt x="4224" y="917"/>
                  </a:lnTo>
                  <a:lnTo>
                    <a:pt x="4179" y="993"/>
                  </a:lnTo>
                  <a:lnTo>
                    <a:pt x="4214" y="1009"/>
                  </a:lnTo>
                  <a:lnTo>
                    <a:pt x="4200" y="1034"/>
                  </a:lnTo>
                  <a:lnTo>
                    <a:pt x="4217" y="1074"/>
                  </a:lnTo>
                  <a:lnTo>
                    <a:pt x="4188" y="1068"/>
                  </a:lnTo>
                  <a:lnTo>
                    <a:pt x="4169" y="1102"/>
                  </a:lnTo>
                  <a:lnTo>
                    <a:pt x="4180" y="1133"/>
                  </a:lnTo>
                  <a:lnTo>
                    <a:pt x="4117" y="1160"/>
                  </a:lnTo>
                  <a:lnTo>
                    <a:pt x="4121" y="1194"/>
                  </a:lnTo>
                  <a:lnTo>
                    <a:pt x="4080" y="1205"/>
                  </a:lnTo>
                  <a:lnTo>
                    <a:pt x="4067" y="1244"/>
                  </a:lnTo>
                  <a:lnTo>
                    <a:pt x="4028" y="1285"/>
                  </a:lnTo>
                  <a:lnTo>
                    <a:pt x="3996" y="1133"/>
                  </a:lnTo>
                  <a:lnTo>
                    <a:pt x="3999" y="1053"/>
                  </a:lnTo>
                  <a:lnTo>
                    <a:pt x="4028" y="1004"/>
                  </a:lnTo>
                  <a:lnTo>
                    <a:pt x="4073" y="995"/>
                  </a:lnTo>
                  <a:lnTo>
                    <a:pt x="4176" y="893"/>
                  </a:lnTo>
                  <a:lnTo>
                    <a:pt x="4227" y="873"/>
                  </a:lnTo>
                  <a:lnTo>
                    <a:pt x="4244" y="814"/>
                  </a:lnTo>
                  <a:lnTo>
                    <a:pt x="4265" y="798"/>
                  </a:lnTo>
                  <a:lnTo>
                    <a:pt x="4226" y="797"/>
                  </a:lnTo>
                  <a:lnTo>
                    <a:pt x="4213" y="845"/>
                  </a:lnTo>
                  <a:lnTo>
                    <a:pt x="4125" y="886"/>
                  </a:lnTo>
                  <a:lnTo>
                    <a:pt x="4134" y="823"/>
                  </a:lnTo>
                  <a:lnTo>
                    <a:pt x="4039" y="838"/>
                  </a:lnTo>
                  <a:lnTo>
                    <a:pt x="3950" y="918"/>
                  </a:lnTo>
                  <a:lnTo>
                    <a:pt x="3967" y="949"/>
                  </a:lnTo>
                  <a:lnTo>
                    <a:pt x="3872" y="961"/>
                  </a:lnTo>
                  <a:lnTo>
                    <a:pt x="3861" y="951"/>
                  </a:lnTo>
                  <a:lnTo>
                    <a:pt x="3892" y="946"/>
                  </a:lnTo>
                  <a:lnTo>
                    <a:pt x="3812" y="925"/>
                  </a:lnTo>
                  <a:lnTo>
                    <a:pt x="3791" y="946"/>
                  </a:lnTo>
                  <a:lnTo>
                    <a:pt x="3611" y="946"/>
                  </a:lnTo>
                  <a:lnTo>
                    <a:pt x="3395" y="1130"/>
                  </a:lnTo>
                  <a:lnTo>
                    <a:pt x="3439" y="1139"/>
                  </a:lnTo>
                  <a:lnTo>
                    <a:pt x="3439" y="1170"/>
                  </a:lnTo>
                  <a:lnTo>
                    <a:pt x="3464" y="1150"/>
                  </a:lnTo>
                  <a:lnTo>
                    <a:pt x="3457" y="1178"/>
                  </a:lnTo>
                  <a:lnTo>
                    <a:pt x="3488" y="1163"/>
                  </a:lnTo>
                  <a:lnTo>
                    <a:pt x="3487" y="1180"/>
                  </a:lnTo>
                  <a:lnTo>
                    <a:pt x="3495" y="1150"/>
                  </a:lnTo>
                  <a:lnTo>
                    <a:pt x="3528" y="1152"/>
                  </a:lnTo>
                  <a:lnTo>
                    <a:pt x="3572" y="1191"/>
                  </a:lnTo>
                  <a:lnTo>
                    <a:pt x="3531" y="1193"/>
                  </a:lnTo>
                  <a:lnTo>
                    <a:pt x="3569" y="1207"/>
                  </a:lnTo>
                  <a:lnTo>
                    <a:pt x="3576" y="1232"/>
                  </a:lnTo>
                  <a:lnTo>
                    <a:pt x="3548" y="1290"/>
                  </a:lnTo>
                  <a:lnTo>
                    <a:pt x="3542" y="1377"/>
                  </a:lnTo>
                  <a:lnTo>
                    <a:pt x="3391" y="1560"/>
                  </a:lnTo>
                  <a:lnTo>
                    <a:pt x="3337" y="1583"/>
                  </a:lnTo>
                  <a:lnTo>
                    <a:pt x="3296" y="1560"/>
                  </a:lnTo>
                  <a:lnTo>
                    <a:pt x="3260" y="1594"/>
                  </a:lnTo>
                  <a:lnTo>
                    <a:pt x="3256" y="1587"/>
                  </a:lnTo>
                  <a:lnTo>
                    <a:pt x="3277" y="1560"/>
                  </a:lnTo>
                  <a:lnTo>
                    <a:pt x="3267" y="1514"/>
                  </a:lnTo>
                  <a:lnTo>
                    <a:pt x="3333" y="1495"/>
                  </a:lnTo>
                  <a:lnTo>
                    <a:pt x="3383" y="1374"/>
                  </a:lnTo>
                  <a:lnTo>
                    <a:pt x="3273" y="1402"/>
                  </a:lnTo>
                  <a:lnTo>
                    <a:pt x="3256" y="1357"/>
                  </a:lnTo>
                  <a:lnTo>
                    <a:pt x="3167" y="1330"/>
                  </a:lnTo>
                  <a:lnTo>
                    <a:pt x="3113" y="1204"/>
                  </a:lnTo>
                  <a:lnTo>
                    <a:pt x="3054" y="1180"/>
                  </a:lnTo>
                  <a:lnTo>
                    <a:pt x="2947" y="1214"/>
                  </a:lnTo>
                  <a:lnTo>
                    <a:pt x="2967" y="1241"/>
                  </a:lnTo>
                  <a:lnTo>
                    <a:pt x="2925" y="1316"/>
                  </a:lnTo>
                  <a:lnTo>
                    <a:pt x="2882" y="1335"/>
                  </a:lnTo>
                  <a:lnTo>
                    <a:pt x="2837" y="1317"/>
                  </a:lnTo>
                  <a:lnTo>
                    <a:pt x="2785" y="1310"/>
                  </a:lnTo>
                  <a:lnTo>
                    <a:pt x="2645" y="1344"/>
                  </a:lnTo>
                  <a:lnTo>
                    <a:pt x="2523" y="1294"/>
                  </a:lnTo>
                  <a:lnTo>
                    <a:pt x="2443" y="1302"/>
                  </a:lnTo>
                  <a:lnTo>
                    <a:pt x="2415" y="1261"/>
                  </a:lnTo>
                  <a:lnTo>
                    <a:pt x="2337" y="1232"/>
                  </a:lnTo>
                  <a:lnTo>
                    <a:pt x="2296" y="1262"/>
                  </a:lnTo>
                  <a:lnTo>
                    <a:pt x="2293" y="1316"/>
                  </a:lnTo>
                  <a:lnTo>
                    <a:pt x="2118" y="1293"/>
                  </a:lnTo>
                  <a:lnTo>
                    <a:pt x="2024" y="1344"/>
                  </a:lnTo>
                  <a:lnTo>
                    <a:pt x="1975" y="1364"/>
                  </a:lnTo>
                  <a:lnTo>
                    <a:pt x="1913" y="1324"/>
                  </a:lnTo>
                  <a:lnTo>
                    <a:pt x="1873" y="1345"/>
                  </a:lnTo>
                  <a:lnTo>
                    <a:pt x="1797" y="1317"/>
                  </a:lnTo>
                  <a:lnTo>
                    <a:pt x="1770" y="1316"/>
                  </a:lnTo>
                  <a:lnTo>
                    <a:pt x="1748" y="1273"/>
                  </a:lnTo>
                  <a:lnTo>
                    <a:pt x="1709" y="1273"/>
                  </a:lnTo>
                  <a:lnTo>
                    <a:pt x="1692" y="1279"/>
                  </a:lnTo>
                  <a:lnTo>
                    <a:pt x="1659" y="1248"/>
                  </a:lnTo>
                  <a:lnTo>
                    <a:pt x="1638" y="1255"/>
                  </a:lnTo>
                  <a:lnTo>
                    <a:pt x="1617" y="1266"/>
                  </a:lnTo>
                  <a:lnTo>
                    <a:pt x="1535" y="1197"/>
                  </a:lnTo>
                  <a:lnTo>
                    <a:pt x="1511" y="1191"/>
                  </a:lnTo>
                  <a:lnTo>
                    <a:pt x="1455" y="1139"/>
                  </a:lnTo>
                  <a:lnTo>
                    <a:pt x="1404" y="1170"/>
                  </a:lnTo>
                  <a:lnTo>
                    <a:pt x="1395" y="1150"/>
                  </a:lnTo>
                  <a:lnTo>
                    <a:pt x="1317" y="1147"/>
                  </a:lnTo>
                  <a:lnTo>
                    <a:pt x="1287" y="1109"/>
                  </a:lnTo>
                  <a:lnTo>
                    <a:pt x="1246" y="1111"/>
                  </a:lnTo>
                  <a:lnTo>
                    <a:pt x="1232" y="1128"/>
                  </a:lnTo>
                  <a:lnTo>
                    <a:pt x="1179" y="1137"/>
                  </a:lnTo>
                  <a:lnTo>
                    <a:pt x="1165" y="1128"/>
                  </a:lnTo>
                  <a:lnTo>
                    <a:pt x="1147" y="1156"/>
                  </a:lnTo>
                  <a:lnTo>
                    <a:pt x="1131" y="1150"/>
                  </a:lnTo>
                  <a:lnTo>
                    <a:pt x="1069" y="1157"/>
                  </a:lnTo>
                  <a:lnTo>
                    <a:pt x="1049" y="1150"/>
                  </a:lnTo>
                  <a:lnTo>
                    <a:pt x="1041" y="1157"/>
                  </a:lnTo>
                  <a:lnTo>
                    <a:pt x="1073" y="1191"/>
                  </a:lnTo>
                  <a:lnTo>
                    <a:pt x="1052" y="1211"/>
                  </a:lnTo>
                  <a:lnTo>
                    <a:pt x="1053" y="1238"/>
                  </a:lnTo>
                  <a:lnTo>
                    <a:pt x="1089" y="1239"/>
                  </a:lnTo>
                  <a:lnTo>
                    <a:pt x="1103" y="1266"/>
                  </a:lnTo>
                  <a:lnTo>
                    <a:pt x="1094" y="1286"/>
                  </a:lnTo>
                  <a:lnTo>
                    <a:pt x="1069" y="1273"/>
                  </a:lnTo>
                  <a:lnTo>
                    <a:pt x="1049" y="1285"/>
                  </a:lnTo>
                  <a:lnTo>
                    <a:pt x="1029" y="1273"/>
                  </a:lnTo>
                  <a:lnTo>
                    <a:pt x="1019" y="1255"/>
                  </a:lnTo>
                  <a:lnTo>
                    <a:pt x="995" y="1266"/>
                  </a:lnTo>
                  <a:lnTo>
                    <a:pt x="977" y="1256"/>
                  </a:lnTo>
                  <a:lnTo>
                    <a:pt x="957" y="1273"/>
                  </a:lnTo>
                  <a:lnTo>
                    <a:pt x="929" y="1275"/>
                  </a:lnTo>
                  <a:lnTo>
                    <a:pt x="915" y="1255"/>
                  </a:lnTo>
                  <a:lnTo>
                    <a:pt x="818" y="1249"/>
                  </a:lnTo>
                  <a:lnTo>
                    <a:pt x="807" y="1261"/>
                  </a:lnTo>
                  <a:lnTo>
                    <a:pt x="799" y="1259"/>
                  </a:lnTo>
                  <a:lnTo>
                    <a:pt x="784" y="1280"/>
                  </a:lnTo>
                  <a:lnTo>
                    <a:pt x="786" y="1303"/>
                  </a:lnTo>
                  <a:lnTo>
                    <a:pt x="776" y="1303"/>
                  </a:lnTo>
                  <a:lnTo>
                    <a:pt x="766" y="1286"/>
                  </a:lnTo>
                  <a:lnTo>
                    <a:pt x="753" y="1289"/>
                  </a:lnTo>
                  <a:lnTo>
                    <a:pt x="749" y="1350"/>
                  </a:lnTo>
                  <a:lnTo>
                    <a:pt x="765" y="1369"/>
                  </a:lnTo>
                  <a:lnTo>
                    <a:pt x="765" y="1385"/>
                  </a:lnTo>
                  <a:lnTo>
                    <a:pt x="780" y="1384"/>
                  </a:lnTo>
                  <a:lnTo>
                    <a:pt x="799" y="1375"/>
                  </a:lnTo>
                  <a:lnTo>
                    <a:pt x="817" y="1402"/>
                  </a:lnTo>
                  <a:lnTo>
                    <a:pt x="830" y="1420"/>
                  </a:lnTo>
                  <a:lnTo>
                    <a:pt x="844" y="1443"/>
                  </a:lnTo>
                  <a:lnTo>
                    <a:pt x="864" y="1450"/>
                  </a:lnTo>
                  <a:lnTo>
                    <a:pt x="837" y="1467"/>
                  </a:lnTo>
                  <a:lnTo>
                    <a:pt x="818" y="1451"/>
                  </a:lnTo>
                  <a:lnTo>
                    <a:pt x="797" y="1521"/>
                  </a:lnTo>
                  <a:lnTo>
                    <a:pt x="821" y="1539"/>
                  </a:lnTo>
                  <a:lnTo>
                    <a:pt x="842" y="1606"/>
                  </a:lnTo>
                  <a:lnTo>
                    <a:pt x="823" y="1594"/>
                  </a:lnTo>
                  <a:lnTo>
                    <a:pt x="804" y="1587"/>
                  </a:lnTo>
                  <a:lnTo>
                    <a:pt x="780" y="1583"/>
                  </a:lnTo>
                  <a:lnTo>
                    <a:pt x="765" y="1577"/>
                  </a:lnTo>
                  <a:lnTo>
                    <a:pt x="749" y="1575"/>
                  </a:lnTo>
                  <a:lnTo>
                    <a:pt x="736" y="1549"/>
                  </a:lnTo>
                  <a:lnTo>
                    <a:pt x="705" y="1563"/>
                  </a:lnTo>
                  <a:lnTo>
                    <a:pt x="678" y="1563"/>
                  </a:lnTo>
                  <a:lnTo>
                    <a:pt x="660" y="1542"/>
                  </a:lnTo>
                  <a:lnTo>
                    <a:pt x="613" y="1522"/>
                  </a:lnTo>
                  <a:lnTo>
                    <a:pt x="565" y="1526"/>
                  </a:lnTo>
                  <a:lnTo>
                    <a:pt x="517" y="1494"/>
                  </a:lnTo>
                  <a:lnTo>
                    <a:pt x="555" y="1461"/>
                  </a:lnTo>
                  <a:lnTo>
                    <a:pt x="558" y="1436"/>
                  </a:lnTo>
                  <a:lnTo>
                    <a:pt x="558" y="1409"/>
                  </a:lnTo>
                  <a:lnTo>
                    <a:pt x="561" y="1388"/>
                  </a:lnTo>
                  <a:lnTo>
                    <a:pt x="586" y="1381"/>
                  </a:lnTo>
                  <a:lnTo>
                    <a:pt x="573" y="1340"/>
                  </a:lnTo>
                  <a:lnTo>
                    <a:pt x="544" y="1330"/>
                  </a:lnTo>
                  <a:lnTo>
                    <a:pt x="530" y="1321"/>
                  </a:lnTo>
                  <a:lnTo>
                    <a:pt x="508" y="1328"/>
                  </a:lnTo>
                  <a:lnTo>
                    <a:pt x="464" y="1316"/>
                  </a:lnTo>
                  <a:lnTo>
                    <a:pt x="430" y="1276"/>
                  </a:lnTo>
                  <a:lnTo>
                    <a:pt x="402" y="1265"/>
                  </a:lnTo>
                  <a:lnTo>
                    <a:pt x="389" y="1228"/>
                  </a:lnTo>
                  <a:lnTo>
                    <a:pt x="364" y="1224"/>
                  </a:lnTo>
                  <a:lnTo>
                    <a:pt x="340" y="1235"/>
                  </a:lnTo>
                  <a:lnTo>
                    <a:pt x="324" y="1244"/>
                  </a:lnTo>
                  <a:lnTo>
                    <a:pt x="317" y="1227"/>
                  </a:lnTo>
                  <a:lnTo>
                    <a:pt x="306" y="1210"/>
                  </a:lnTo>
                  <a:lnTo>
                    <a:pt x="338" y="1207"/>
                  </a:lnTo>
                  <a:lnTo>
                    <a:pt x="337" y="1195"/>
                  </a:lnTo>
                  <a:lnTo>
                    <a:pt x="329" y="1188"/>
                  </a:lnTo>
                  <a:lnTo>
                    <a:pt x="317" y="1180"/>
                  </a:lnTo>
                  <a:lnTo>
                    <a:pt x="299" y="1137"/>
                  </a:lnTo>
                  <a:lnTo>
                    <a:pt x="273" y="1113"/>
                  </a:lnTo>
                  <a:lnTo>
                    <a:pt x="248" y="1112"/>
                  </a:lnTo>
                  <a:lnTo>
                    <a:pt x="222" y="1112"/>
                  </a:lnTo>
                  <a:lnTo>
                    <a:pt x="203" y="1099"/>
                  </a:lnTo>
                  <a:lnTo>
                    <a:pt x="187" y="1098"/>
                  </a:lnTo>
                  <a:lnTo>
                    <a:pt x="170" y="1098"/>
                  </a:lnTo>
                  <a:lnTo>
                    <a:pt x="160" y="1109"/>
                  </a:lnTo>
                  <a:lnTo>
                    <a:pt x="143" y="1126"/>
                  </a:lnTo>
                  <a:lnTo>
                    <a:pt x="140" y="1145"/>
                  </a:lnTo>
                  <a:lnTo>
                    <a:pt x="130" y="1150"/>
                  </a:lnTo>
                  <a:lnTo>
                    <a:pt x="122" y="1178"/>
                  </a:lnTo>
                  <a:lnTo>
                    <a:pt x="115" y="1170"/>
                  </a:lnTo>
                  <a:lnTo>
                    <a:pt x="111" y="1159"/>
                  </a:lnTo>
                  <a:lnTo>
                    <a:pt x="0" y="1142"/>
                  </a:lnTo>
                  <a:close/>
                </a:path>
              </a:pathLst>
            </a:custGeom>
            <a:grpFill/>
            <a:ln w="9525">
              <a:solidFill>
                <a:srgbClr val="8F8CE0"/>
              </a:solidFill>
              <a:miter lim="800000"/>
              <a:headEnd/>
              <a:tailEnd/>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134" name="Group 133">
            <a:extLst>
              <a:ext uri="{FF2B5EF4-FFF2-40B4-BE49-F238E27FC236}">
                <a16:creationId xmlns:a16="http://schemas.microsoft.com/office/drawing/2014/main" id="{B1E73296-6929-4808-B450-AD488B6689CE}"/>
              </a:ext>
            </a:extLst>
          </p:cNvPr>
          <p:cNvGrpSpPr/>
          <p:nvPr>
            <p:custDataLst>
              <p:tags r:id="rId5"/>
            </p:custDataLst>
          </p:nvPr>
        </p:nvGrpSpPr>
        <p:grpSpPr>
          <a:xfrm>
            <a:off x="3527606" y="3825699"/>
            <a:ext cx="1366342" cy="1460193"/>
            <a:chOff x="3584599" y="3813250"/>
            <a:chExt cx="1409710" cy="1506538"/>
          </a:xfrm>
          <a:solidFill>
            <a:srgbClr val="C41230">
              <a:lumMod val="50000"/>
            </a:srgbClr>
          </a:solidFill>
        </p:grpSpPr>
        <p:sp>
          <p:nvSpPr>
            <p:cNvPr id="135" name="Freeform 447">
              <a:extLst>
                <a:ext uri="{FF2B5EF4-FFF2-40B4-BE49-F238E27FC236}">
                  <a16:creationId xmlns:a16="http://schemas.microsoft.com/office/drawing/2014/main" id="{A3B2FB4E-406F-427C-90FC-D7D7C305A588}"/>
                </a:ext>
              </a:extLst>
            </p:cNvPr>
            <p:cNvSpPr>
              <a:spLocks noChangeAspect="1"/>
            </p:cNvSpPr>
            <p:nvPr/>
          </p:nvSpPr>
          <p:spPr bwMode="auto">
            <a:xfrm>
              <a:off x="4181502" y="4616529"/>
              <a:ext cx="260351" cy="295276"/>
            </a:xfrm>
            <a:custGeom>
              <a:avLst/>
              <a:gdLst>
                <a:gd name="T0" fmla="*/ 0 w 371"/>
                <a:gd name="T1" fmla="*/ 282466 h 365"/>
                <a:gd name="T2" fmla="*/ 22171 w 371"/>
                <a:gd name="T3" fmla="*/ 282466 h 365"/>
                <a:gd name="T4" fmla="*/ 177365 w 371"/>
                <a:gd name="T5" fmla="*/ 282466 h 365"/>
                <a:gd name="T6" fmla="*/ 199536 w 371"/>
                <a:gd name="T7" fmla="*/ 282466 h 365"/>
                <a:gd name="T8" fmla="*/ 177365 w 371"/>
                <a:gd name="T9" fmla="*/ 282466 h 365"/>
                <a:gd name="T10" fmla="*/ 177365 w 371"/>
                <a:gd name="T11" fmla="*/ 188311 h 365"/>
                <a:gd name="T12" fmla="*/ 221707 w 371"/>
                <a:gd name="T13" fmla="*/ 188311 h 365"/>
                <a:gd name="T14" fmla="*/ 221707 w 371"/>
                <a:gd name="T15" fmla="*/ 141261 h 365"/>
                <a:gd name="T16" fmla="*/ 177365 w 371"/>
                <a:gd name="T17" fmla="*/ 141261 h 365"/>
                <a:gd name="T18" fmla="*/ 177365 w 371"/>
                <a:gd name="T19" fmla="*/ 47106 h 365"/>
                <a:gd name="T20" fmla="*/ 177365 w 371"/>
                <a:gd name="T21" fmla="*/ 47106 h 365"/>
                <a:gd name="T22" fmla="*/ 133024 w 371"/>
                <a:gd name="T23" fmla="*/ 47106 h 365"/>
                <a:gd name="T24" fmla="*/ 133024 w 371"/>
                <a:gd name="T25" fmla="*/ 94155 h 365"/>
                <a:gd name="T26" fmla="*/ 110853 w 371"/>
                <a:gd name="T27" fmla="*/ 94155 h 365"/>
                <a:gd name="T28" fmla="*/ 88683 w 371"/>
                <a:gd name="T29" fmla="*/ 0 h 365"/>
                <a:gd name="T30" fmla="*/ 22171 w 371"/>
                <a:gd name="T31" fmla="*/ 47106 h 365"/>
                <a:gd name="T32" fmla="*/ 44341 w 371"/>
                <a:gd name="T33" fmla="*/ 141261 h 365"/>
                <a:gd name="T34" fmla="*/ 0 w 371"/>
                <a:gd name="T35" fmla="*/ 282466 h 3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1"/>
                <a:gd name="T55" fmla="*/ 0 h 365"/>
                <a:gd name="T56" fmla="*/ 371 w 371"/>
                <a:gd name="T57" fmla="*/ 365 h 3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1" h="365">
                  <a:moveTo>
                    <a:pt x="0" y="341"/>
                  </a:moveTo>
                  <a:lnTo>
                    <a:pt x="50" y="328"/>
                  </a:lnTo>
                  <a:lnTo>
                    <a:pt x="288" y="365"/>
                  </a:lnTo>
                  <a:lnTo>
                    <a:pt x="341" y="348"/>
                  </a:lnTo>
                  <a:lnTo>
                    <a:pt x="306" y="321"/>
                  </a:lnTo>
                  <a:lnTo>
                    <a:pt x="306" y="211"/>
                  </a:lnTo>
                  <a:lnTo>
                    <a:pt x="371" y="211"/>
                  </a:lnTo>
                  <a:lnTo>
                    <a:pt x="367" y="150"/>
                  </a:lnTo>
                  <a:lnTo>
                    <a:pt x="306" y="157"/>
                  </a:lnTo>
                  <a:lnTo>
                    <a:pt x="300" y="52"/>
                  </a:lnTo>
                  <a:lnTo>
                    <a:pt x="272" y="33"/>
                  </a:lnTo>
                  <a:lnTo>
                    <a:pt x="235" y="35"/>
                  </a:lnTo>
                  <a:lnTo>
                    <a:pt x="225" y="65"/>
                  </a:lnTo>
                  <a:lnTo>
                    <a:pt x="184" y="68"/>
                  </a:lnTo>
                  <a:lnTo>
                    <a:pt x="135" y="0"/>
                  </a:lnTo>
                  <a:lnTo>
                    <a:pt x="24" y="14"/>
                  </a:lnTo>
                  <a:lnTo>
                    <a:pt x="65" y="153"/>
                  </a:lnTo>
                  <a:lnTo>
                    <a:pt x="0" y="34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6" name="Freeform 448">
              <a:extLst>
                <a:ext uri="{FF2B5EF4-FFF2-40B4-BE49-F238E27FC236}">
                  <a16:creationId xmlns:a16="http://schemas.microsoft.com/office/drawing/2014/main" id="{7FAA2387-EE40-4849-8ED7-5BD9A060C9B2}"/>
                </a:ext>
              </a:extLst>
            </p:cNvPr>
            <p:cNvSpPr>
              <a:spLocks noChangeAspect="1"/>
            </p:cNvSpPr>
            <p:nvPr/>
          </p:nvSpPr>
          <p:spPr bwMode="auto">
            <a:xfrm>
              <a:off x="4191027" y="4592716"/>
              <a:ext cx="19050" cy="23813"/>
            </a:xfrm>
            <a:custGeom>
              <a:avLst/>
              <a:gdLst>
                <a:gd name="T0" fmla="*/ 0 w 29"/>
                <a:gd name="T1" fmla="*/ 43384 h 30"/>
                <a:gd name="T2" fmla="*/ 15205 w 29"/>
                <a:gd name="T3" fmla="*/ 43384 h 30"/>
                <a:gd name="T4" fmla="*/ 15205 w 29"/>
                <a:gd name="T5" fmla="*/ 0 h 30"/>
                <a:gd name="T6" fmla="*/ 0 w 29"/>
                <a:gd name="T7" fmla="*/ 43384 h 30"/>
                <a:gd name="T8" fmla="*/ 0 60000 65536"/>
                <a:gd name="T9" fmla="*/ 0 60000 65536"/>
                <a:gd name="T10" fmla="*/ 0 60000 65536"/>
                <a:gd name="T11" fmla="*/ 0 60000 65536"/>
                <a:gd name="T12" fmla="*/ 0 w 29"/>
                <a:gd name="T13" fmla="*/ 0 h 30"/>
                <a:gd name="T14" fmla="*/ 29 w 29"/>
                <a:gd name="T15" fmla="*/ 30 h 30"/>
              </a:gdLst>
              <a:ahLst/>
              <a:cxnLst>
                <a:cxn ang="T8">
                  <a:pos x="T0" y="T1"/>
                </a:cxn>
                <a:cxn ang="T9">
                  <a:pos x="T2" y="T3"/>
                </a:cxn>
                <a:cxn ang="T10">
                  <a:pos x="T4" y="T5"/>
                </a:cxn>
                <a:cxn ang="T11">
                  <a:pos x="T6" y="T7"/>
                </a:cxn>
              </a:cxnLst>
              <a:rect l="T12" t="T13" r="T14" b="T15"/>
              <a:pathLst>
                <a:path w="29" h="30">
                  <a:moveTo>
                    <a:pt x="0" y="9"/>
                  </a:moveTo>
                  <a:lnTo>
                    <a:pt x="11" y="30"/>
                  </a:lnTo>
                  <a:lnTo>
                    <a:pt x="29" y="0"/>
                  </a:lnTo>
                  <a:lnTo>
                    <a:pt x="0" y="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7" name="Freeform 449">
              <a:extLst>
                <a:ext uri="{FF2B5EF4-FFF2-40B4-BE49-F238E27FC236}">
                  <a16:creationId xmlns:a16="http://schemas.microsoft.com/office/drawing/2014/main" id="{8C870B20-3899-4F60-B0D4-A99B7D1C3E6C}"/>
                </a:ext>
              </a:extLst>
            </p:cNvPr>
            <p:cNvSpPr>
              <a:spLocks noChangeAspect="1"/>
            </p:cNvSpPr>
            <p:nvPr/>
          </p:nvSpPr>
          <p:spPr bwMode="auto">
            <a:xfrm>
              <a:off x="4352952" y="4903868"/>
              <a:ext cx="192089" cy="219076"/>
            </a:xfrm>
            <a:custGeom>
              <a:avLst/>
              <a:gdLst>
                <a:gd name="T0" fmla="*/ 0 w 275"/>
                <a:gd name="T1" fmla="*/ 135035 h 273"/>
                <a:gd name="T2" fmla="*/ 0 w 275"/>
                <a:gd name="T3" fmla="*/ 44994 h 273"/>
                <a:gd name="T4" fmla="*/ 21352 w 275"/>
                <a:gd name="T5" fmla="*/ 44994 h 273"/>
                <a:gd name="T6" fmla="*/ 21352 w 275"/>
                <a:gd name="T7" fmla="*/ 0 h 273"/>
                <a:gd name="T8" fmla="*/ 42675 w 275"/>
                <a:gd name="T9" fmla="*/ 0 h 273"/>
                <a:gd name="T10" fmla="*/ 64027 w 275"/>
                <a:gd name="T11" fmla="*/ 0 h 273"/>
                <a:gd name="T12" fmla="*/ 85351 w 275"/>
                <a:gd name="T13" fmla="*/ 0 h 273"/>
                <a:gd name="T14" fmla="*/ 128026 w 275"/>
                <a:gd name="T15" fmla="*/ 44994 h 273"/>
                <a:gd name="T16" fmla="*/ 149378 w 275"/>
                <a:gd name="T17" fmla="*/ 89987 h 273"/>
                <a:gd name="T18" fmla="*/ 85351 w 275"/>
                <a:gd name="T19" fmla="*/ 135035 h 273"/>
                <a:gd name="T20" fmla="*/ 64027 w 275"/>
                <a:gd name="T21" fmla="*/ 135035 h 273"/>
                <a:gd name="T22" fmla="*/ 42675 w 275"/>
                <a:gd name="T23" fmla="*/ 180028 h 273"/>
                <a:gd name="T24" fmla="*/ 21352 w 275"/>
                <a:gd name="T25" fmla="*/ 180028 h 273"/>
                <a:gd name="T26" fmla="*/ 21352 w 275"/>
                <a:gd name="T27" fmla="*/ 135035 h 273"/>
                <a:gd name="T28" fmla="*/ 0 w 275"/>
                <a:gd name="T29" fmla="*/ 135035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273"/>
                <a:gd name="T47" fmla="*/ 275 w 275"/>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273">
                  <a:moveTo>
                    <a:pt x="0" y="209"/>
                  </a:moveTo>
                  <a:lnTo>
                    <a:pt x="0" y="127"/>
                  </a:lnTo>
                  <a:lnTo>
                    <a:pt x="30" y="126"/>
                  </a:lnTo>
                  <a:lnTo>
                    <a:pt x="30" y="21"/>
                  </a:lnTo>
                  <a:lnTo>
                    <a:pt x="87" y="10"/>
                  </a:lnTo>
                  <a:lnTo>
                    <a:pt x="105" y="27"/>
                  </a:lnTo>
                  <a:lnTo>
                    <a:pt x="153" y="0"/>
                  </a:lnTo>
                  <a:lnTo>
                    <a:pt x="235" y="113"/>
                  </a:lnTo>
                  <a:lnTo>
                    <a:pt x="275" y="133"/>
                  </a:lnTo>
                  <a:lnTo>
                    <a:pt x="164" y="235"/>
                  </a:lnTo>
                  <a:lnTo>
                    <a:pt x="99" y="235"/>
                  </a:lnTo>
                  <a:lnTo>
                    <a:pt x="65" y="272"/>
                  </a:lnTo>
                  <a:lnTo>
                    <a:pt x="24" y="273"/>
                  </a:lnTo>
                  <a:lnTo>
                    <a:pt x="26" y="239"/>
                  </a:lnTo>
                  <a:lnTo>
                    <a:pt x="0" y="20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8" name="Freeform 450">
              <a:extLst>
                <a:ext uri="{FF2B5EF4-FFF2-40B4-BE49-F238E27FC236}">
                  <a16:creationId xmlns:a16="http://schemas.microsoft.com/office/drawing/2014/main" id="{3835337E-4E36-4147-BF1E-6AABE593F798}"/>
                </a:ext>
              </a:extLst>
            </p:cNvPr>
            <p:cNvSpPr>
              <a:spLocks noChangeAspect="1"/>
            </p:cNvSpPr>
            <p:nvPr/>
          </p:nvSpPr>
          <p:spPr bwMode="auto">
            <a:xfrm>
              <a:off x="4543454" y="4538741"/>
              <a:ext cx="33339" cy="44450"/>
            </a:xfrm>
            <a:custGeom>
              <a:avLst/>
              <a:gdLst>
                <a:gd name="T0" fmla="*/ 0 w 51"/>
                <a:gd name="T1" fmla="*/ 0 h 57"/>
                <a:gd name="T2" fmla="*/ 14490 w 51"/>
                <a:gd name="T3" fmla="*/ 0 h 57"/>
                <a:gd name="T4" fmla="*/ 14490 w 51"/>
                <a:gd name="T5" fmla="*/ 0 h 57"/>
                <a:gd name="T6" fmla="*/ 14490 w 51"/>
                <a:gd name="T7" fmla="*/ 0 h 57"/>
                <a:gd name="T8" fmla="*/ 14490 w 51"/>
                <a:gd name="T9" fmla="*/ 0 h 57"/>
                <a:gd name="T10" fmla="*/ 0 w 51"/>
                <a:gd name="T11" fmla="*/ 0 h 57"/>
                <a:gd name="T12" fmla="*/ 0 60000 65536"/>
                <a:gd name="T13" fmla="*/ 0 60000 65536"/>
                <a:gd name="T14" fmla="*/ 0 60000 65536"/>
                <a:gd name="T15" fmla="*/ 0 60000 65536"/>
                <a:gd name="T16" fmla="*/ 0 60000 65536"/>
                <a:gd name="T17" fmla="*/ 0 60000 65536"/>
                <a:gd name="T18" fmla="*/ 0 w 51"/>
                <a:gd name="T19" fmla="*/ 0 h 57"/>
                <a:gd name="T20" fmla="*/ 51 w 5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51" h="57">
                  <a:moveTo>
                    <a:pt x="0" y="9"/>
                  </a:moveTo>
                  <a:lnTo>
                    <a:pt x="5" y="30"/>
                  </a:lnTo>
                  <a:lnTo>
                    <a:pt x="18" y="57"/>
                  </a:lnTo>
                  <a:lnTo>
                    <a:pt x="51" y="24"/>
                  </a:lnTo>
                  <a:lnTo>
                    <a:pt x="48" y="0"/>
                  </a:lnTo>
                  <a:lnTo>
                    <a:pt x="0" y="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39" name="Freeform 451">
              <a:extLst>
                <a:ext uri="{FF2B5EF4-FFF2-40B4-BE49-F238E27FC236}">
                  <a16:creationId xmlns:a16="http://schemas.microsoft.com/office/drawing/2014/main" id="{2A6A18EF-7DC9-45A3-ABAA-01FEA738974C}"/>
                </a:ext>
              </a:extLst>
            </p:cNvPr>
            <p:cNvSpPr>
              <a:spLocks noChangeAspect="1"/>
            </p:cNvSpPr>
            <p:nvPr/>
          </p:nvSpPr>
          <p:spPr bwMode="auto">
            <a:xfrm>
              <a:off x="4118001" y="4181552"/>
              <a:ext cx="157164" cy="263527"/>
            </a:xfrm>
            <a:custGeom>
              <a:avLst/>
              <a:gdLst>
                <a:gd name="T0" fmla="*/ 0 w 227"/>
                <a:gd name="T1" fmla="*/ 136672 h 328"/>
                <a:gd name="T2" fmla="*/ 20610 w 227"/>
                <a:gd name="T3" fmla="*/ 136672 h 328"/>
                <a:gd name="T4" fmla="*/ 41193 w 227"/>
                <a:gd name="T5" fmla="*/ 136672 h 328"/>
                <a:gd name="T6" fmla="*/ 82387 w 227"/>
                <a:gd name="T7" fmla="*/ 45539 h 328"/>
                <a:gd name="T8" fmla="*/ 82387 w 227"/>
                <a:gd name="T9" fmla="*/ 45539 h 328"/>
                <a:gd name="T10" fmla="*/ 82387 w 227"/>
                <a:gd name="T11" fmla="*/ 45539 h 328"/>
                <a:gd name="T12" fmla="*/ 102997 w 227"/>
                <a:gd name="T13" fmla="*/ 0 h 328"/>
                <a:gd name="T14" fmla="*/ 102997 w 227"/>
                <a:gd name="T15" fmla="*/ 45539 h 328"/>
                <a:gd name="T16" fmla="*/ 82387 w 227"/>
                <a:gd name="T17" fmla="*/ 45539 h 328"/>
                <a:gd name="T18" fmla="*/ 102997 w 227"/>
                <a:gd name="T19" fmla="*/ 136672 h 328"/>
                <a:gd name="T20" fmla="*/ 102997 w 227"/>
                <a:gd name="T21" fmla="*/ 136672 h 328"/>
                <a:gd name="T22" fmla="*/ 123580 w 227"/>
                <a:gd name="T23" fmla="*/ 227749 h 328"/>
                <a:gd name="T24" fmla="*/ 102997 w 227"/>
                <a:gd name="T25" fmla="*/ 227749 h 328"/>
                <a:gd name="T26" fmla="*/ 82387 w 227"/>
                <a:gd name="T27" fmla="*/ 227749 h 328"/>
                <a:gd name="T28" fmla="*/ 41193 w 227"/>
                <a:gd name="T29" fmla="*/ 227749 h 328"/>
                <a:gd name="T30" fmla="*/ 20610 w 227"/>
                <a:gd name="T31" fmla="*/ 227749 h 328"/>
                <a:gd name="T32" fmla="*/ 20610 w 227"/>
                <a:gd name="T33" fmla="*/ 182210 h 328"/>
                <a:gd name="T34" fmla="*/ 0 w 227"/>
                <a:gd name="T35" fmla="*/ 136672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328"/>
                <a:gd name="T56" fmla="*/ 227 w 227"/>
                <a:gd name="T57" fmla="*/ 328 h 3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328">
                  <a:moveTo>
                    <a:pt x="0" y="235"/>
                  </a:moveTo>
                  <a:lnTo>
                    <a:pt x="31" y="172"/>
                  </a:lnTo>
                  <a:lnTo>
                    <a:pt x="87" y="182"/>
                  </a:lnTo>
                  <a:lnTo>
                    <a:pt x="146" y="53"/>
                  </a:lnTo>
                  <a:lnTo>
                    <a:pt x="177" y="31"/>
                  </a:lnTo>
                  <a:lnTo>
                    <a:pt x="166" y="4"/>
                  </a:lnTo>
                  <a:lnTo>
                    <a:pt x="180" y="0"/>
                  </a:lnTo>
                  <a:lnTo>
                    <a:pt x="201" y="80"/>
                  </a:lnTo>
                  <a:lnTo>
                    <a:pt x="166" y="94"/>
                  </a:lnTo>
                  <a:lnTo>
                    <a:pt x="207" y="157"/>
                  </a:lnTo>
                  <a:lnTo>
                    <a:pt x="180" y="232"/>
                  </a:lnTo>
                  <a:lnTo>
                    <a:pt x="227" y="288"/>
                  </a:lnTo>
                  <a:lnTo>
                    <a:pt x="221" y="328"/>
                  </a:lnTo>
                  <a:lnTo>
                    <a:pt x="145" y="309"/>
                  </a:lnTo>
                  <a:lnTo>
                    <a:pt x="84" y="308"/>
                  </a:lnTo>
                  <a:lnTo>
                    <a:pt x="36" y="309"/>
                  </a:lnTo>
                  <a:lnTo>
                    <a:pt x="34" y="256"/>
                  </a:lnTo>
                  <a:lnTo>
                    <a:pt x="0" y="23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0" name="Freeform 452">
              <a:extLst>
                <a:ext uri="{FF2B5EF4-FFF2-40B4-BE49-F238E27FC236}">
                  <a16:creationId xmlns:a16="http://schemas.microsoft.com/office/drawing/2014/main" id="{BE49866F-6D57-44A2-88BB-DEE28C4A39FE}"/>
                </a:ext>
              </a:extLst>
            </p:cNvPr>
            <p:cNvSpPr>
              <a:spLocks noChangeAspect="1"/>
            </p:cNvSpPr>
            <p:nvPr/>
          </p:nvSpPr>
          <p:spPr bwMode="auto">
            <a:xfrm>
              <a:off x="4243416" y="4222828"/>
              <a:ext cx="266702" cy="190501"/>
            </a:xfrm>
            <a:custGeom>
              <a:avLst/>
              <a:gdLst>
                <a:gd name="T0" fmla="*/ 0 w 382"/>
                <a:gd name="T1" fmla="*/ 139257 h 236"/>
                <a:gd name="T2" fmla="*/ 21314 w 382"/>
                <a:gd name="T3" fmla="*/ 92857 h 236"/>
                <a:gd name="T4" fmla="*/ 63913 w 382"/>
                <a:gd name="T5" fmla="*/ 92857 h 236"/>
                <a:gd name="T6" fmla="*/ 63913 w 382"/>
                <a:gd name="T7" fmla="*/ 46400 h 236"/>
                <a:gd name="T8" fmla="*/ 85199 w 382"/>
                <a:gd name="T9" fmla="*/ 46400 h 236"/>
                <a:gd name="T10" fmla="*/ 127826 w 382"/>
                <a:gd name="T11" fmla="*/ 0 h 236"/>
                <a:gd name="T12" fmla="*/ 149112 w 382"/>
                <a:gd name="T13" fmla="*/ 46400 h 236"/>
                <a:gd name="T14" fmla="*/ 170425 w 382"/>
                <a:gd name="T15" fmla="*/ 92857 h 236"/>
                <a:gd name="T16" fmla="*/ 213025 w 382"/>
                <a:gd name="T17" fmla="*/ 139257 h 236"/>
                <a:gd name="T18" fmla="*/ 106512 w 382"/>
                <a:gd name="T19" fmla="*/ 185657 h 236"/>
                <a:gd name="T20" fmla="*/ 85199 w 382"/>
                <a:gd name="T21" fmla="*/ 139257 h 236"/>
                <a:gd name="T22" fmla="*/ 63913 w 382"/>
                <a:gd name="T23" fmla="*/ 185657 h 236"/>
                <a:gd name="T24" fmla="*/ 42599 w 382"/>
                <a:gd name="T25" fmla="*/ 185657 h 236"/>
                <a:gd name="T26" fmla="*/ 21314 w 382"/>
                <a:gd name="T27" fmla="*/ 185657 h 236"/>
                <a:gd name="T28" fmla="*/ 0 w 382"/>
                <a:gd name="T29" fmla="*/ 13925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2"/>
                <a:gd name="T46" fmla="*/ 0 h 236"/>
                <a:gd name="T47" fmla="*/ 382 w 38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2" h="236">
                  <a:moveTo>
                    <a:pt x="0" y="180"/>
                  </a:moveTo>
                  <a:lnTo>
                    <a:pt x="27" y="105"/>
                  </a:lnTo>
                  <a:lnTo>
                    <a:pt x="122" y="86"/>
                  </a:lnTo>
                  <a:lnTo>
                    <a:pt x="130" y="61"/>
                  </a:lnTo>
                  <a:lnTo>
                    <a:pt x="174" y="52"/>
                  </a:lnTo>
                  <a:lnTo>
                    <a:pt x="239" y="0"/>
                  </a:lnTo>
                  <a:lnTo>
                    <a:pt x="262" y="62"/>
                  </a:lnTo>
                  <a:lnTo>
                    <a:pt x="311" y="86"/>
                  </a:lnTo>
                  <a:lnTo>
                    <a:pt x="382" y="171"/>
                  </a:lnTo>
                  <a:lnTo>
                    <a:pt x="205" y="195"/>
                  </a:lnTo>
                  <a:lnTo>
                    <a:pt x="147" y="171"/>
                  </a:lnTo>
                  <a:lnTo>
                    <a:pt x="122" y="214"/>
                  </a:lnTo>
                  <a:lnTo>
                    <a:pt x="71" y="214"/>
                  </a:lnTo>
                  <a:lnTo>
                    <a:pt x="47" y="236"/>
                  </a:lnTo>
                  <a:lnTo>
                    <a:pt x="0" y="18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1" name="Freeform 453">
              <a:extLst>
                <a:ext uri="{FF2B5EF4-FFF2-40B4-BE49-F238E27FC236}">
                  <a16:creationId xmlns:a16="http://schemas.microsoft.com/office/drawing/2014/main" id="{1EB01274-2F32-4E9E-AF3B-F671F50B0A11}"/>
                </a:ext>
              </a:extLst>
            </p:cNvPr>
            <p:cNvSpPr>
              <a:spLocks noChangeAspect="1"/>
            </p:cNvSpPr>
            <p:nvPr/>
          </p:nvSpPr>
          <p:spPr bwMode="auto">
            <a:xfrm>
              <a:off x="4218015" y="3921201"/>
              <a:ext cx="220664" cy="385764"/>
            </a:xfrm>
            <a:custGeom>
              <a:avLst/>
              <a:gdLst>
                <a:gd name="T0" fmla="*/ 0 w 315"/>
                <a:gd name="T1" fmla="*/ 180906 h 480"/>
                <a:gd name="T2" fmla="*/ 21669 w 315"/>
                <a:gd name="T3" fmla="*/ 180906 h 480"/>
                <a:gd name="T4" fmla="*/ 21669 w 315"/>
                <a:gd name="T5" fmla="*/ 226146 h 480"/>
                <a:gd name="T6" fmla="*/ 43338 w 315"/>
                <a:gd name="T7" fmla="*/ 271387 h 480"/>
                <a:gd name="T8" fmla="*/ 21669 w 315"/>
                <a:gd name="T9" fmla="*/ 271387 h 480"/>
                <a:gd name="T10" fmla="*/ 43338 w 315"/>
                <a:gd name="T11" fmla="*/ 316627 h 480"/>
                <a:gd name="T12" fmla="*/ 86677 w 315"/>
                <a:gd name="T13" fmla="*/ 316627 h 480"/>
                <a:gd name="T14" fmla="*/ 86677 w 315"/>
                <a:gd name="T15" fmla="*/ 271387 h 480"/>
                <a:gd name="T16" fmla="*/ 108347 w 315"/>
                <a:gd name="T17" fmla="*/ 271387 h 480"/>
                <a:gd name="T18" fmla="*/ 151686 w 315"/>
                <a:gd name="T19" fmla="*/ 226146 h 480"/>
                <a:gd name="T20" fmla="*/ 151686 w 315"/>
                <a:gd name="T21" fmla="*/ 180906 h 480"/>
                <a:gd name="T22" fmla="*/ 173355 w 315"/>
                <a:gd name="T23" fmla="*/ 135666 h 480"/>
                <a:gd name="T24" fmla="*/ 173355 w 315"/>
                <a:gd name="T25" fmla="*/ 135666 h 480"/>
                <a:gd name="T26" fmla="*/ 173355 w 315"/>
                <a:gd name="T27" fmla="*/ 45240 h 480"/>
                <a:gd name="T28" fmla="*/ 43338 w 315"/>
                <a:gd name="T29" fmla="*/ 0 h 480"/>
                <a:gd name="T30" fmla="*/ 21669 w 315"/>
                <a:gd name="T31" fmla="*/ 0 h 480"/>
                <a:gd name="T32" fmla="*/ 21669 w 315"/>
                <a:gd name="T33" fmla="*/ 0 h 480"/>
                <a:gd name="T34" fmla="*/ 43338 w 315"/>
                <a:gd name="T35" fmla="*/ 45240 h 480"/>
                <a:gd name="T36" fmla="*/ 43338 w 315"/>
                <a:gd name="T37" fmla="*/ 135666 h 480"/>
                <a:gd name="T38" fmla="*/ 0 w 315"/>
                <a:gd name="T39" fmla="*/ 180906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480"/>
                <a:gd name="T62" fmla="*/ 315 w 315"/>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480">
                  <a:moveTo>
                    <a:pt x="0" y="275"/>
                  </a:moveTo>
                  <a:lnTo>
                    <a:pt x="46" y="299"/>
                  </a:lnTo>
                  <a:lnTo>
                    <a:pt x="35" y="323"/>
                  </a:lnTo>
                  <a:lnTo>
                    <a:pt x="56" y="403"/>
                  </a:lnTo>
                  <a:lnTo>
                    <a:pt x="21" y="417"/>
                  </a:lnTo>
                  <a:lnTo>
                    <a:pt x="62" y="480"/>
                  </a:lnTo>
                  <a:lnTo>
                    <a:pt x="157" y="461"/>
                  </a:lnTo>
                  <a:lnTo>
                    <a:pt x="165" y="436"/>
                  </a:lnTo>
                  <a:lnTo>
                    <a:pt x="209" y="427"/>
                  </a:lnTo>
                  <a:lnTo>
                    <a:pt x="274" y="375"/>
                  </a:lnTo>
                  <a:lnTo>
                    <a:pt x="252" y="317"/>
                  </a:lnTo>
                  <a:lnTo>
                    <a:pt x="284" y="238"/>
                  </a:lnTo>
                  <a:lnTo>
                    <a:pt x="314" y="232"/>
                  </a:lnTo>
                  <a:lnTo>
                    <a:pt x="315" y="120"/>
                  </a:lnTo>
                  <a:lnTo>
                    <a:pt x="80" y="0"/>
                  </a:lnTo>
                  <a:lnTo>
                    <a:pt x="49" y="11"/>
                  </a:lnTo>
                  <a:lnTo>
                    <a:pt x="49" y="60"/>
                  </a:lnTo>
                  <a:lnTo>
                    <a:pt x="80" y="94"/>
                  </a:lnTo>
                  <a:lnTo>
                    <a:pt x="62" y="197"/>
                  </a:lnTo>
                  <a:lnTo>
                    <a:pt x="0" y="27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2" name="Freeform 454">
              <a:extLst>
                <a:ext uri="{FF2B5EF4-FFF2-40B4-BE49-F238E27FC236}">
                  <a16:creationId xmlns:a16="http://schemas.microsoft.com/office/drawing/2014/main" id="{F9DA9324-206C-45AE-947A-0D9022173719}"/>
                </a:ext>
              </a:extLst>
            </p:cNvPr>
            <p:cNvSpPr>
              <a:spLocks noChangeAspect="1"/>
            </p:cNvSpPr>
            <p:nvPr/>
          </p:nvSpPr>
          <p:spPr bwMode="auto">
            <a:xfrm>
              <a:off x="4175152" y="4395865"/>
              <a:ext cx="152401" cy="203201"/>
            </a:xfrm>
            <a:custGeom>
              <a:avLst/>
              <a:gdLst>
                <a:gd name="T0" fmla="*/ 0 w 221"/>
                <a:gd name="T1" fmla="*/ 135406 h 253"/>
                <a:gd name="T2" fmla="*/ 20024 w 221"/>
                <a:gd name="T3" fmla="*/ 135406 h 253"/>
                <a:gd name="T4" fmla="*/ 20024 w 221"/>
                <a:gd name="T5" fmla="*/ 135406 h 253"/>
                <a:gd name="T6" fmla="*/ 60072 w 221"/>
                <a:gd name="T7" fmla="*/ 135406 h 253"/>
                <a:gd name="T8" fmla="*/ 60072 w 221"/>
                <a:gd name="T9" fmla="*/ 135406 h 253"/>
                <a:gd name="T10" fmla="*/ 60072 w 221"/>
                <a:gd name="T11" fmla="*/ 90270 h 253"/>
                <a:gd name="T12" fmla="*/ 100094 w 221"/>
                <a:gd name="T13" fmla="*/ 45135 h 253"/>
                <a:gd name="T14" fmla="*/ 100094 w 221"/>
                <a:gd name="T15" fmla="*/ 0 h 253"/>
                <a:gd name="T16" fmla="*/ 80070 w 221"/>
                <a:gd name="T17" fmla="*/ 0 h 253"/>
                <a:gd name="T18" fmla="*/ 60072 w 221"/>
                <a:gd name="T19" fmla="*/ 0 h 253"/>
                <a:gd name="T20" fmla="*/ 60072 w 221"/>
                <a:gd name="T21" fmla="*/ 0 h 253"/>
                <a:gd name="T22" fmla="*/ 40048 w 221"/>
                <a:gd name="T23" fmla="*/ 0 h 253"/>
                <a:gd name="T24" fmla="*/ 40048 w 221"/>
                <a:gd name="T25" fmla="*/ 45135 h 253"/>
                <a:gd name="T26" fmla="*/ 40048 w 221"/>
                <a:gd name="T27" fmla="*/ 45135 h 253"/>
                <a:gd name="T28" fmla="*/ 40048 w 221"/>
                <a:gd name="T29" fmla="*/ 90270 h 253"/>
                <a:gd name="T30" fmla="*/ 20024 w 221"/>
                <a:gd name="T31" fmla="*/ 90270 h 253"/>
                <a:gd name="T32" fmla="*/ 0 w 221"/>
                <a:gd name="T33" fmla="*/ 135406 h 2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1"/>
                <a:gd name="T52" fmla="*/ 0 h 253"/>
                <a:gd name="T53" fmla="*/ 221 w 221"/>
                <a:gd name="T54" fmla="*/ 253 h 2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1" h="253">
                  <a:moveTo>
                    <a:pt x="0" y="222"/>
                  </a:moveTo>
                  <a:lnTo>
                    <a:pt x="23" y="253"/>
                  </a:lnTo>
                  <a:lnTo>
                    <a:pt x="52" y="244"/>
                  </a:lnTo>
                  <a:lnTo>
                    <a:pt x="98" y="246"/>
                  </a:lnTo>
                  <a:lnTo>
                    <a:pt x="139" y="219"/>
                  </a:lnTo>
                  <a:lnTo>
                    <a:pt x="149" y="168"/>
                  </a:lnTo>
                  <a:lnTo>
                    <a:pt x="192" y="126"/>
                  </a:lnTo>
                  <a:lnTo>
                    <a:pt x="221" y="0"/>
                  </a:lnTo>
                  <a:lnTo>
                    <a:pt x="170" y="0"/>
                  </a:lnTo>
                  <a:lnTo>
                    <a:pt x="146" y="22"/>
                  </a:lnTo>
                  <a:lnTo>
                    <a:pt x="140" y="62"/>
                  </a:lnTo>
                  <a:lnTo>
                    <a:pt x="64" y="43"/>
                  </a:lnTo>
                  <a:lnTo>
                    <a:pt x="61" y="70"/>
                  </a:lnTo>
                  <a:lnTo>
                    <a:pt x="91" y="73"/>
                  </a:lnTo>
                  <a:lnTo>
                    <a:pt x="82" y="174"/>
                  </a:lnTo>
                  <a:lnTo>
                    <a:pt x="44" y="162"/>
                  </a:lnTo>
                  <a:lnTo>
                    <a:pt x="0" y="22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3" name="Freeform 455">
              <a:extLst>
                <a:ext uri="{FF2B5EF4-FFF2-40B4-BE49-F238E27FC236}">
                  <a16:creationId xmlns:a16="http://schemas.microsoft.com/office/drawing/2014/main" id="{3638B4FF-2907-49BD-B839-B4789F24FDB1}"/>
                </a:ext>
              </a:extLst>
            </p:cNvPr>
            <p:cNvSpPr>
              <a:spLocks noChangeAspect="1"/>
            </p:cNvSpPr>
            <p:nvPr/>
          </p:nvSpPr>
          <p:spPr bwMode="auto">
            <a:xfrm>
              <a:off x="4197377" y="4362528"/>
              <a:ext cx="387352" cy="431802"/>
            </a:xfrm>
            <a:custGeom>
              <a:avLst/>
              <a:gdLst>
                <a:gd name="T0" fmla="*/ 0 w 556"/>
                <a:gd name="T1" fmla="*/ 184184 h 536"/>
                <a:gd name="T2" fmla="*/ 21210 w 556"/>
                <a:gd name="T3" fmla="*/ 230216 h 536"/>
                <a:gd name="T4" fmla="*/ 63657 w 556"/>
                <a:gd name="T5" fmla="*/ 184184 h 536"/>
                <a:gd name="T6" fmla="*/ 84895 w 556"/>
                <a:gd name="T7" fmla="*/ 276303 h 536"/>
                <a:gd name="T8" fmla="*/ 106105 w 556"/>
                <a:gd name="T9" fmla="*/ 230216 h 536"/>
                <a:gd name="T10" fmla="*/ 106105 w 556"/>
                <a:gd name="T11" fmla="*/ 230216 h 536"/>
                <a:gd name="T12" fmla="*/ 148553 w 556"/>
                <a:gd name="T13" fmla="*/ 230216 h 536"/>
                <a:gd name="T14" fmla="*/ 148553 w 556"/>
                <a:gd name="T15" fmla="*/ 230216 h 536"/>
                <a:gd name="T16" fmla="*/ 169762 w 556"/>
                <a:gd name="T17" fmla="*/ 322335 h 536"/>
                <a:gd name="T18" fmla="*/ 191000 w 556"/>
                <a:gd name="T19" fmla="*/ 322335 h 536"/>
                <a:gd name="T20" fmla="*/ 275867 w 556"/>
                <a:gd name="T21" fmla="*/ 368367 h 536"/>
                <a:gd name="T22" fmla="*/ 275867 w 556"/>
                <a:gd name="T23" fmla="*/ 322335 h 536"/>
                <a:gd name="T24" fmla="*/ 254657 w 556"/>
                <a:gd name="T25" fmla="*/ 322335 h 536"/>
                <a:gd name="T26" fmla="*/ 254657 w 556"/>
                <a:gd name="T27" fmla="*/ 276303 h 536"/>
                <a:gd name="T28" fmla="*/ 297105 w 556"/>
                <a:gd name="T29" fmla="*/ 276303 h 536"/>
                <a:gd name="T30" fmla="*/ 275867 w 556"/>
                <a:gd name="T31" fmla="*/ 230216 h 536"/>
                <a:gd name="T32" fmla="*/ 254657 w 556"/>
                <a:gd name="T33" fmla="*/ 138152 h 536"/>
                <a:gd name="T34" fmla="*/ 254657 w 556"/>
                <a:gd name="T35" fmla="*/ 138152 h 536"/>
                <a:gd name="T36" fmla="*/ 275867 w 556"/>
                <a:gd name="T37" fmla="*/ 92120 h 536"/>
                <a:gd name="T38" fmla="*/ 297105 w 556"/>
                <a:gd name="T39" fmla="*/ 46032 h 536"/>
                <a:gd name="T40" fmla="*/ 297105 w 556"/>
                <a:gd name="T41" fmla="*/ 46032 h 536"/>
                <a:gd name="T42" fmla="*/ 297105 w 556"/>
                <a:gd name="T43" fmla="*/ 46032 h 536"/>
                <a:gd name="T44" fmla="*/ 233420 w 556"/>
                <a:gd name="T45" fmla="*/ 0 h 536"/>
                <a:gd name="T46" fmla="*/ 148553 w 556"/>
                <a:gd name="T47" fmla="*/ 46032 h 536"/>
                <a:gd name="T48" fmla="*/ 106105 w 556"/>
                <a:gd name="T49" fmla="*/ 0 h 536"/>
                <a:gd name="T50" fmla="*/ 106105 w 556"/>
                <a:gd name="T51" fmla="*/ 46032 h 536"/>
                <a:gd name="T52" fmla="*/ 84895 w 556"/>
                <a:gd name="T53" fmla="*/ 92120 h 536"/>
                <a:gd name="T54" fmla="*/ 63657 w 556"/>
                <a:gd name="T55" fmla="*/ 138152 h 536"/>
                <a:gd name="T56" fmla="*/ 63657 w 556"/>
                <a:gd name="T57" fmla="*/ 184184 h 536"/>
                <a:gd name="T58" fmla="*/ 42448 w 556"/>
                <a:gd name="T59" fmla="*/ 184184 h 536"/>
                <a:gd name="T60" fmla="*/ 21210 w 556"/>
                <a:gd name="T61" fmla="*/ 184184 h 536"/>
                <a:gd name="T62" fmla="*/ 0 w 556"/>
                <a:gd name="T63" fmla="*/ 184184 h 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6"/>
                <a:gd name="T97" fmla="*/ 0 h 536"/>
                <a:gd name="T98" fmla="*/ 556 w 556"/>
                <a:gd name="T99" fmla="*/ 536 h 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6" h="536">
                  <a:moveTo>
                    <a:pt x="0" y="317"/>
                  </a:moveTo>
                  <a:lnTo>
                    <a:pt x="1" y="331"/>
                  </a:lnTo>
                  <a:lnTo>
                    <a:pt x="112" y="317"/>
                  </a:lnTo>
                  <a:lnTo>
                    <a:pt x="161" y="385"/>
                  </a:lnTo>
                  <a:lnTo>
                    <a:pt x="202" y="382"/>
                  </a:lnTo>
                  <a:lnTo>
                    <a:pt x="212" y="352"/>
                  </a:lnTo>
                  <a:lnTo>
                    <a:pt x="249" y="350"/>
                  </a:lnTo>
                  <a:lnTo>
                    <a:pt x="277" y="369"/>
                  </a:lnTo>
                  <a:lnTo>
                    <a:pt x="283" y="474"/>
                  </a:lnTo>
                  <a:lnTo>
                    <a:pt x="344" y="467"/>
                  </a:lnTo>
                  <a:lnTo>
                    <a:pt x="511" y="536"/>
                  </a:lnTo>
                  <a:lnTo>
                    <a:pt x="511" y="505"/>
                  </a:lnTo>
                  <a:lnTo>
                    <a:pt x="478" y="491"/>
                  </a:lnTo>
                  <a:lnTo>
                    <a:pt x="484" y="415"/>
                  </a:lnTo>
                  <a:lnTo>
                    <a:pt x="538" y="388"/>
                  </a:lnTo>
                  <a:lnTo>
                    <a:pt x="504" y="335"/>
                  </a:lnTo>
                  <a:lnTo>
                    <a:pt x="498" y="248"/>
                  </a:lnTo>
                  <a:lnTo>
                    <a:pt x="493" y="227"/>
                  </a:lnTo>
                  <a:lnTo>
                    <a:pt x="511" y="187"/>
                  </a:lnTo>
                  <a:lnTo>
                    <a:pt x="538" y="113"/>
                  </a:lnTo>
                  <a:lnTo>
                    <a:pt x="556" y="85"/>
                  </a:lnTo>
                  <a:lnTo>
                    <a:pt x="546" y="43"/>
                  </a:lnTo>
                  <a:lnTo>
                    <a:pt x="447" y="0"/>
                  </a:lnTo>
                  <a:lnTo>
                    <a:pt x="270" y="24"/>
                  </a:lnTo>
                  <a:lnTo>
                    <a:pt x="212" y="0"/>
                  </a:lnTo>
                  <a:lnTo>
                    <a:pt x="187" y="43"/>
                  </a:lnTo>
                  <a:lnTo>
                    <a:pt x="158" y="169"/>
                  </a:lnTo>
                  <a:lnTo>
                    <a:pt x="115" y="211"/>
                  </a:lnTo>
                  <a:lnTo>
                    <a:pt x="105" y="262"/>
                  </a:lnTo>
                  <a:lnTo>
                    <a:pt x="64" y="289"/>
                  </a:lnTo>
                  <a:lnTo>
                    <a:pt x="18" y="287"/>
                  </a:lnTo>
                  <a:lnTo>
                    <a:pt x="0" y="31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4" name="Freeform 457">
              <a:extLst>
                <a:ext uri="{FF2B5EF4-FFF2-40B4-BE49-F238E27FC236}">
                  <a16:creationId xmlns:a16="http://schemas.microsoft.com/office/drawing/2014/main" id="{411AF69D-49EA-4AAE-B350-A16ADAE4D7A5}"/>
                </a:ext>
              </a:extLst>
            </p:cNvPr>
            <p:cNvSpPr>
              <a:spLocks noChangeAspect="1"/>
            </p:cNvSpPr>
            <p:nvPr/>
          </p:nvSpPr>
          <p:spPr bwMode="auto">
            <a:xfrm>
              <a:off x="3964013" y="4189489"/>
              <a:ext cx="53975" cy="146051"/>
            </a:xfrm>
            <a:custGeom>
              <a:avLst/>
              <a:gdLst>
                <a:gd name="T0" fmla="*/ 0 w 80"/>
                <a:gd name="T1" fmla="*/ 49001 h 179"/>
                <a:gd name="T2" fmla="*/ 17436 w 80"/>
                <a:gd name="T3" fmla="*/ 147003 h 179"/>
                <a:gd name="T4" fmla="*/ 17436 w 80"/>
                <a:gd name="T5" fmla="*/ 147003 h 179"/>
                <a:gd name="T6" fmla="*/ 34873 w 80"/>
                <a:gd name="T7" fmla="*/ 49001 h 179"/>
                <a:gd name="T8" fmla="*/ 17436 w 80"/>
                <a:gd name="T9" fmla="*/ 0 h 179"/>
                <a:gd name="T10" fmla="*/ 17436 w 80"/>
                <a:gd name="T11" fmla="*/ 49001 h 179"/>
                <a:gd name="T12" fmla="*/ 0 w 80"/>
                <a:gd name="T13" fmla="*/ 49001 h 179"/>
                <a:gd name="T14" fmla="*/ 0 60000 65536"/>
                <a:gd name="T15" fmla="*/ 0 60000 65536"/>
                <a:gd name="T16" fmla="*/ 0 60000 65536"/>
                <a:gd name="T17" fmla="*/ 0 60000 65536"/>
                <a:gd name="T18" fmla="*/ 0 60000 65536"/>
                <a:gd name="T19" fmla="*/ 0 60000 65536"/>
                <a:gd name="T20" fmla="*/ 0 60000 65536"/>
                <a:gd name="T21" fmla="*/ 0 w 80"/>
                <a:gd name="T22" fmla="*/ 0 h 179"/>
                <a:gd name="T23" fmla="*/ 80 w 80"/>
                <a:gd name="T24" fmla="*/ 179 h 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179">
                  <a:moveTo>
                    <a:pt x="0" y="43"/>
                  </a:moveTo>
                  <a:lnTo>
                    <a:pt x="33" y="179"/>
                  </a:lnTo>
                  <a:lnTo>
                    <a:pt x="57" y="178"/>
                  </a:lnTo>
                  <a:lnTo>
                    <a:pt x="80" y="21"/>
                  </a:lnTo>
                  <a:lnTo>
                    <a:pt x="57" y="0"/>
                  </a:lnTo>
                  <a:lnTo>
                    <a:pt x="43" y="12"/>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5" name="Freeform 458">
              <a:extLst>
                <a:ext uri="{FF2B5EF4-FFF2-40B4-BE49-F238E27FC236}">
                  <a16:creationId xmlns:a16="http://schemas.microsoft.com/office/drawing/2014/main" id="{C6573AD7-C59B-4F4B-871C-44DC1A45B0ED}"/>
                </a:ext>
              </a:extLst>
            </p:cNvPr>
            <p:cNvSpPr>
              <a:spLocks noChangeAspect="1"/>
            </p:cNvSpPr>
            <p:nvPr/>
          </p:nvSpPr>
          <p:spPr bwMode="auto">
            <a:xfrm>
              <a:off x="4141814" y="4429203"/>
              <a:ext cx="34925" cy="31750"/>
            </a:xfrm>
            <a:custGeom>
              <a:avLst/>
              <a:gdLst>
                <a:gd name="T0" fmla="*/ 0 w 53"/>
                <a:gd name="T1" fmla="*/ 53263 h 38"/>
                <a:gd name="T2" fmla="*/ 14933 w 53"/>
                <a:gd name="T3" fmla="*/ 53263 h 38"/>
                <a:gd name="T4" fmla="*/ 14933 w 53"/>
                <a:gd name="T5" fmla="*/ 0 h 38"/>
                <a:gd name="T6" fmla="*/ 14933 w 53"/>
                <a:gd name="T7" fmla="*/ 53263 h 38"/>
                <a:gd name="T8" fmla="*/ 0 w 53"/>
                <a:gd name="T9" fmla="*/ 53263 h 38"/>
                <a:gd name="T10" fmla="*/ 0 60000 65536"/>
                <a:gd name="T11" fmla="*/ 0 60000 65536"/>
                <a:gd name="T12" fmla="*/ 0 60000 65536"/>
                <a:gd name="T13" fmla="*/ 0 60000 65536"/>
                <a:gd name="T14" fmla="*/ 0 60000 65536"/>
                <a:gd name="T15" fmla="*/ 0 w 53"/>
                <a:gd name="T16" fmla="*/ 0 h 38"/>
                <a:gd name="T17" fmla="*/ 53 w 53"/>
                <a:gd name="T18" fmla="*/ 38 h 38"/>
              </a:gdLst>
              <a:ahLst/>
              <a:cxnLst>
                <a:cxn ang="T10">
                  <a:pos x="T0" y="T1"/>
                </a:cxn>
                <a:cxn ang="T11">
                  <a:pos x="T2" y="T3"/>
                </a:cxn>
                <a:cxn ang="T12">
                  <a:pos x="T4" y="T5"/>
                </a:cxn>
                <a:cxn ang="T13">
                  <a:pos x="T6" y="T7"/>
                </a:cxn>
                <a:cxn ang="T14">
                  <a:pos x="T8" y="T9"/>
                </a:cxn>
              </a:cxnLst>
              <a:rect l="T15" t="T16" r="T17" b="T18"/>
              <a:pathLst>
                <a:path w="53" h="38">
                  <a:moveTo>
                    <a:pt x="0" y="38"/>
                  </a:moveTo>
                  <a:lnTo>
                    <a:pt x="5" y="1"/>
                  </a:lnTo>
                  <a:lnTo>
                    <a:pt x="53" y="0"/>
                  </a:lnTo>
                  <a:lnTo>
                    <a:pt x="53" y="33"/>
                  </a:lnTo>
                  <a:lnTo>
                    <a:pt x="0" y="38"/>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6" name="Freeform 459">
              <a:extLst>
                <a:ext uri="{FF2B5EF4-FFF2-40B4-BE49-F238E27FC236}">
                  <a16:creationId xmlns:a16="http://schemas.microsoft.com/office/drawing/2014/main" id="{6146D3D8-AC33-4A9A-8DF2-C65FD91D07E4}"/>
                </a:ext>
              </a:extLst>
            </p:cNvPr>
            <p:cNvSpPr>
              <a:spLocks noChangeAspect="1"/>
            </p:cNvSpPr>
            <p:nvPr/>
          </p:nvSpPr>
          <p:spPr bwMode="auto">
            <a:xfrm>
              <a:off x="4619654" y="4052963"/>
              <a:ext cx="311152" cy="347664"/>
            </a:xfrm>
            <a:custGeom>
              <a:avLst/>
              <a:gdLst>
                <a:gd name="T0" fmla="*/ 0 w 442"/>
                <a:gd name="T1" fmla="*/ 233573 h 430"/>
                <a:gd name="T2" fmla="*/ 22104 w 442"/>
                <a:gd name="T3" fmla="*/ 233573 h 430"/>
                <a:gd name="T4" fmla="*/ 22104 w 442"/>
                <a:gd name="T5" fmla="*/ 140166 h 430"/>
                <a:gd name="T6" fmla="*/ 44208 w 442"/>
                <a:gd name="T7" fmla="*/ 140166 h 430"/>
                <a:gd name="T8" fmla="*/ 66311 w 442"/>
                <a:gd name="T9" fmla="*/ 46704 h 430"/>
                <a:gd name="T10" fmla="*/ 88444 w 442"/>
                <a:gd name="T11" fmla="*/ 0 h 430"/>
                <a:gd name="T12" fmla="*/ 110548 w 442"/>
                <a:gd name="T13" fmla="*/ 93463 h 430"/>
                <a:gd name="T14" fmla="*/ 176859 w 442"/>
                <a:gd name="T15" fmla="*/ 140166 h 430"/>
                <a:gd name="T16" fmla="*/ 154756 w 442"/>
                <a:gd name="T17" fmla="*/ 140166 h 430"/>
                <a:gd name="T18" fmla="*/ 176859 w 442"/>
                <a:gd name="T19" fmla="*/ 140166 h 430"/>
                <a:gd name="T20" fmla="*/ 198964 w 442"/>
                <a:gd name="T21" fmla="*/ 233573 h 430"/>
                <a:gd name="T22" fmla="*/ 243201 w 442"/>
                <a:gd name="T23" fmla="*/ 233573 h 430"/>
                <a:gd name="T24" fmla="*/ 198964 w 442"/>
                <a:gd name="T25" fmla="*/ 280332 h 430"/>
                <a:gd name="T26" fmla="*/ 154756 w 442"/>
                <a:gd name="T27" fmla="*/ 327035 h 430"/>
                <a:gd name="T28" fmla="*/ 88444 w 442"/>
                <a:gd name="T29" fmla="*/ 327035 h 430"/>
                <a:gd name="T30" fmla="*/ 44208 w 442"/>
                <a:gd name="T31" fmla="*/ 327035 h 430"/>
                <a:gd name="T32" fmla="*/ 22104 w 442"/>
                <a:gd name="T33" fmla="*/ 280332 h 430"/>
                <a:gd name="T34" fmla="*/ 0 w 442"/>
                <a:gd name="T35" fmla="*/ 233573 h 4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2"/>
                <a:gd name="T55" fmla="*/ 0 h 430"/>
                <a:gd name="T56" fmla="*/ 442 w 442"/>
                <a:gd name="T57" fmla="*/ 430 h 4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2" h="430">
                  <a:moveTo>
                    <a:pt x="0" y="302"/>
                  </a:moveTo>
                  <a:lnTo>
                    <a:pt x="33" y="279"/>
                  </a:lnTo>
                  <a:lnTo>
                    <a:pt x="37" y="225"/>
                  </a:lnTo>
                  <a:lnTo>
                    <a:pt x="95" y="154"/>
                  </a:lnTo>
                  <a:lnTo>
                    <a:pt x="118" y="29"/>
                  </a:lnTo>
                  <a:lnTo>
                    <a:pt x="163" y="0"/>
                  </a:lnTo>
                  <a:lnTo>
                    <a:pt x="196" y="87"/>
                  </a:lnTo>
                  <a:lnTo>
                    <a:pt x="293" y="160"/>
                  </a:lnTo>
                  <a:lnTo>
                    <a:pt x="259" y="203"/>
                  </a:lnTo>
                  <a:lnTo>
                    <a:pt x="290" y="215"/>
                  </a:lnTo>
                  <a:lnTo>
                    <a:pt x="327" y="268"/>
                  </a:lnTo>
                  <a:lnTo>
                    <a:pt x="442" y="297"/>
                  </a:lnTo>
                  <a:lnTo>
                    <a:pt x="353" y="384"/>
                  </a:lnTo>
                  <a:lnTo>
                    <a:pt x="262" y="418"/>
                  </a:lnTo>
                  <a:lnTo>
                    <a:pt x="177" y="430"/>
                  </a:lnTo>
                  <a:lnTo>
                    <a:pt x="84" y="398"/>
                  </a:lnTo>
                  <a:lnTo>
                    <a:pt x="51" y="337"/>
                  </a:lnTo>
                  <a:lnTo>
                    <a:pt x="0" y="30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7" name="Freeform 460">
              <a:extLst>
                <a:ext uri="{FF2B5EF4-FFF2-40B4-BE49-F238E27FC236}">
                  <a16:creationId xmlns:a16="http://schemas.microsoft.com/office/drawing/2014/main" id="{19A328E8-CD90-4345-9BA3-93483BC67815}"/>
                </a:ext>
              </a:extLst>
            </p:cNvPr>
            <p:cNvSpPr>
              <a:spLocks noChangeAspect="1"/>
            </p:cNvSpPr>
            <p:nvPr/>
          </p:nvSpPr>
          <p:spPr bwMode="auto">
            <a:xfrm>
              <a:off x="4802219" y="4183139"/>
              <a:ext cx="31750" cy="42863"/>
            </a:xfrm>
            <a:custGeom>
              <a:avLst/>
              <a:gdLst>
                <a:gd name="T0" fmla="*/ 0 w 46"/>
                <a:gd name="T1" fmla="*/ 0 h 55"/>
                <a:gd name="T2" fmla="*/ 18875 w 46"/>
                <a:gd name="T3" fmla="*/ 0 h 55"/>
                <a:gd name="T4" fmla="*/ 18875 w 46"/>
                <a:gd name="T5" fmla="*/ 0 h 55"/>
                <a:gd name="T6" fmla="*/ 18875 w 46"/>
                <a:gd name="T7" fmla="*/ 0 h 55"/>
                <a:gd name="T8" fmla="*/ 18875 w 46"/>
                <a:gd name="T9" fmla="*/ 0 h 55"/>
                <a:gd name="T10" fmla="*/ 18875 w 46"/>
                <a:gd name="T11" fmla="*/ 0 h 55"/>
                <a:gd name="T12" fmla="*/ 0 w 46"/>
                <a:gd name="T13" fmla="*/ 0 h 55"/>
                <a:gd name="T14" fmla="*/ 0 60000 65536"/>
                <a:gd name="T15" fmla="*/ 0 60000 65536"/>
                <a:gd name="T16" fmla="*/ 0 60000 65536"/>
                <a:gd name="T17" fmla="*/ 0 60000 65536"/>
                <a:gd name="T18" fmla="*/ 0 60000 65536"/>
                <a:gd name="T19" fmla="*/ 0 60000 65536"/>
                <a:gd name="T20" fmla="*/ 0 60000 65536"/>
                <a:gd name="T21" fmla="*/ 0 w 46"/>
                <a:gd name="T22" fmla="*/ 0 h 55"/>
                <a:gd name="T23" fmla="*/ 46 w 4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5">
                  <a:moveTo>
                    <a:pt x="0" y="43"/>
                  </a:moveTo>
                  <a:lnTo>
                    <a:pt x="31" y="55"/>
                  </a:lnTo>
                  <a:lnTo>
                    <a:pt x="44" y="38"/>
                  </a:lnTo>
                  <a:lnTo>
                    <a:pt x="22" y="34"/>
                  </a:lnTo>
                  <a:lnTo>
                    <a:pt x="46" y="20"/>
                  </a:lnTo>
                  <a:lnTo>
                    <a:pt x="34" y="0"/>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8" name="Freeform 461">
              <a:extLst>
                <a:ext uri="{FF2B5EF4-FFF2-40B4-BE49-F238E27FC236}">
                  <a16:creationId xmlns:a16="http://schemas.microsoft.com/office/drawing/2014/main" id="{0603674B-FA08-42EE-A1E8-A4C28C2559D3}"/>
                </a:ext>
              </a:extLst>
            </p:cNvPr>
            <p:cNvSpPr>
              <a:spLocks noChangeAspect="1"/>
            </p:cNvSpPr>
            <p:nvPr/>
          </p:nvSpPr>
          <p:spPr bwMode="auto">
            <a:xfrm>
              <a:off x="4124352" y="4429203"/>
              <a:ext cx="112713" cy="146051"/>
            </a:xfrm>
            <a:custGeom>
              <a:avLst/>
              <a:gdLst>
                <a:gd name="T0" fmla="*/ 0 w 163"/>
                <a:gd name="T1" fmla="*/ 47370 h 180"/>
                <a:gd name="T2" fmla="*/ 19880 w 163"/>
                <a:gd name="T3" fmla="*/ 47370 h 180"/>
                <a:gd name="T4" fmla="*/ 19880 w 163"/>
                <a:gd name="T5" fmla="*/ 47370 h 180"/>
                <a:gd name="T6" fmla="*/ 19880 w 163"/>
                <a:gd name="T7" fmla="*/ 47370 h 180"/>
                <a:gd name="T8" fmla="*/ 39787 w 163"/>
                <a:gd name="T9" fmla="*/ 47370 h 180"/>
                <a:gd name="T10" fmla="*/ 39787 w 163"/>
                <a:gd name="T11" fmla="*/ 0 h 180"/>
                <a:gd name="T12" fmla="*/ 59668 w 163"/>
                <a:gd name="T13" fmla="*/ 47370 h 180"/>
                <a:gd name="T14" fmla="*/ 59668 w 163"/>
                <a:gd name="T15" fmla="*/ 47370 h 180"/>
                <a:gd name="T16" fmla="*/ 79548 w 163"/>
                <a:gd name="T17" fmla="*/ 47370 h 180"/>
                <a:gd name="T18" fmla="*/ 59668 w 163"/>
                <a:gd name="T19" fmla="*/ 142168 h 180"/>
                <a:gd name="T20" fmla="*/ 59668 w 163"/>
                <a:gd name="T21" fmla="*/ 47370 h 180"/>
                <a:gd name="T22" fmla="*/ 39787 w 163"/>
                <a:gd name="T23" fmla="*/ 142168 h 180"/>
                <a:gd name="T24" fmla="*/ 0 w 163"/>
                <a:gd name="T25" fmla="*/ 4737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
                <a:gd name="T40" fmla="*/ 0 h 180"/>
                <a:gd name="T41" fmla="*/ 163 w 163"/>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 h="180">
                  <a:moveTo>
                    <a:pt x="0" y="85"/>
                  </a:moveTo>
                  <a:lnTo>
                    <a:pt x="18" y="58"/>
                  </a:lnTo>
                  <a:lnTo>
                    <a:pt x="31" y="61"/>
                  </a:lnTo>
                  <a:lnTo>
                    <a:pt x="22" y="38"/>
                  </a:lnTo>
                  <a:lnTo>
                    <a:pt x="75" y="33"/>
                  </a:lnTo>
                  <a:lnTo>
                    <a:pt x="75" y="0"/>
                  </a:lnTo>
                  <a:lnTo>
                    <a:pt x="136" y="1"/>
                  </a:lnTo>
                  <a:lnTo>
                    <a:pt x="133" y="28"/>
                  </a:lnTo>
                  <a:lnTo>
                    <a:pt x="163" y="31"/>
                  </a:lnTo>
                  <a:lnTo>
                    <a:pt x="154" y="132"/>
                  </a:lnTo>
                  <a:lnTo>
                    <a:pt x="116" y="120"/>
                  </a:lnTo>
                  <a:lnTo>
                    <a:pt x="72" y="180"/>
                  </a:lnTo>
                  <a:lnTo>
                    <a:pt x="0" y="8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49" name="Freeform 462">
              <a:extLst>
                <a:ext uri="{FF2B5EF4-FFF2-40B4-BE49-F238E27FC236}">
                  <a16:creationId xmlns:a16="http://schemas.microsoft.com/office/drawing/2014/main" id="{1E1334A6-7F02-4482-A105-A3F53A19CFC7}"/>
                </a:ext>
              </a:extLst>
            </p:cNvPr>
            <p:cNvSpPr>
              <a:spLocks noChangeAspect="1"/>
            </p:cNvSpPr>
            <p:nvPr/>
          </p:nvSpPr>
          <p:spPr bwMode="auto">
            <a:xfrm>
              <a:off x="3603648" y="4159327"/>
              <a:ext cx="60326" cy="14288"/>
            </a:xfrm>
            <a:custGeom>
              <a:avLst/>
              <a:gdLst>
                <a:gd name="T0" fmla="*/ 0 w 86"/>
                <a:gd name="T1" fmla="*/ 69494 h 16"/>
                <a:gd name="T2" fmla="*/ 23021 w 86"/>
                <a:gd name="T3" fmla="*/ 0 h 16"/>
                <a:gd name="T4" fmla="*/ 46072 w 86"/>
                <a:gd name="T5" fmla="*/ 69494 h 16"/>
                <a:gd name="T6" fmla="*/ 0 w 86"/>
                <a:gd name="T7" fmla="*/ 69494 h 16"/>
                <a:gd name="T8" fmla="*/ 0 60000 65536"/>
                <a:gd name="T9" fmla="*/ 0 60000 65536"/>
                <a:gd name="T10" fmla="*/ 0 60000 65536"/>
                <a:gd name="T11" fmla="*/ 0 60000 65536"/>
                <a:gd name="T12" fmla="*/ 0 w 86"/>
                <a:gd name="T13" fmla="*/ 0 h 16"/>
                <a:gd name="T14" fmla="*/ 86 w 86"/>
                <a:gd name="T15" fmla="*/ 16 h 16"/>
              </a:gdLst>
              <a:ahLst/>
              <a:cxnLst>
                <a:cxn ang="T8">
                  <a:pos x="T0" y="T1"/>
                </a:cxn>
                <a:cxn ang="T9">
                  <a:pos x="T2" y="T3"/>
                </a:cxn>
                <a:cxn ang="T10">
                  <a:pos x="T4" y="T5"/>
                </a:cxn>
                <a:cxn ang="T11">
                  <a:pos x="T6" y="T7"/>
                </a:cxn>
              </a:cxnLst>
              <a:rect l="T12" t="T13" r="T14" b="T15"/>
              <a:pathLst>
                <a:path w="86" h="16">
                  <a:moveTo>
                    <a:pt x="0" y="16"/>
                  </a:moveTo>
                  <a:lnTo>
                    <a:pt x="3" y="0"/>
                  </a:lnTo>
                  <a:lnTo>
                    <a:pt x="86" y="4"/>
                  </a:lnTo>
                  <a:lnTo>
                    <a:pt x="0" y="1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0" name="Freeform 463">
              <a:extLst>
                <a:ext uri="{FF2B5EF4-FFF2-40B4-BE49-F238E27FC236}">
                  <a16:creationId xmlns:a16="http://schemas.microsoft.com/office/drawing/2014/main" id="{ECCA8DD0-C893-46DF-A0FC-47963FB3D7CF}"/>
                </a:ext>
              </a:extLst>
            </p:cNvPr>
            <p:cNvSpPr>
              <a:spLocks noChangeAspect="1"/>
            </p:cNvSpPr>
            <p:nvPr/>
          </p:nvSpPr>
          <p:spPr bwMode="auto">
            <a:xfrm>
              <a:off x="3883049" y="4216477"/>
              <a:ext cx="87313" cy="153988"/>
            </a:xfrm>
            <a:custGeom>
              <a:avLst/>
              <a:gdLst>
                <a:gd name="T0" fmla="*/ 0 w 126"/>
                <a:gd name="T1" fmla="*/ 140028 h 191"/>
                <a:gd name="T2" fmla="*/ 20518 w 126"/>
                <a:gd name="T3" fmla="*/ 46695 h 191"/>
                <a:gd name="T4" fmla="*/ 20518 w 126"/>
                <a:gd name="T5" fmla="*/ 46695 h 191"/>
                <a:gd name="T6" fmla="*/ 41010 w 126"/>
                <a:gd name="T7" fmla="*/ 0 h 191"/>
                <a:gd name="T8" fmla="*/ 61528 w 126"/>
                <a:gd name="T9" fmla="*/ 140028 h 191"/>
                <a:gd name="T10" fmla="*/ 20518 w 126"/>
                <a:gd name="T11" fmla="*/ 140028 h 191"/>
                <a:gd name="T12" fmla="*/ 0 w 126"/>
                <a:gd name="T13" fmla="*/ 140028 h 191"/>
                <a:gd name="T14" fmla="*/ 0 60000 65536"/>
                <a:gd name="T15" fmla="*/ 0 60000 65536"/>
                <a:gd name="T16" fmla="*/ 0 60000 65536"/>
                <a:gd name="T17" fmla="*/ 0 60000 65536"/>
                <a:gd name="T18" fmla="*/ 0 60000 65536"/>
                <a:gd name="T19" fmla="*/ 0 60000 65536"/>
                <a:gd name="T20" fmla="*/ 0 60000 65536"/>
                <a:gd name="T21" fmla="*/ 0 w 126"/>
                <a:gd name="T22" fmla="*/ 0 h 191"/>
                <a:gd name="T23" fmla="*/ 126 w 126"/>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191">
                  <a:moveTo>
                    <a:pt x="0" y="180"/>
                  </a:moveTo>
                  <a:lnTo>
                    <a:pt x="13" y="49"/>
                  </a:lnTo>
                  <a:lnTo>
                    <a:pt x="7" y="8"/>
                  </a:lnTo>
                  <a:lnTo>
                    <a:pt x="85" y="0"/>
                  </a:lnTo>
                  <a:lnTo>
                    <a:pt x="126" y="150"/>
                  </a:lnTo>
                  <a:lnTo>
                    <a:pt x="33" y="191"/>
                  </a:lnTo>
                  <a:lnTo>
                    <a:pt x="0" y="18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1" name="Freeform 464">
              <a:extLst>
                <a:ext uri="{FF2B5EF4-FFF2-40B4-BE49-F238E27FC236}">
                  <a16:creationId xmlns:a16="http://schemas.microsoft.com/office/drawing/2014/main" id="{6662862A-F534-4C87-8145-727C7C885884}"/>
                </a:ext>
              </a:extLst>
            </p:cNvPr>
            <p:cNvSpPr>
              <a:spLocks noChangeAspect="1"/>
            </p:cNvSpPr>
            <p:nvPr/>
          </p:nvSpPr>
          <p:spPr bwMode="auto">
            <a:xfrm>
              <a:off x="3638573" y="4183139"/>
              <a:ext cx="152401" cy="125413"/>
            </a:xfrm>
            <a:custGeom>
              <a:avLst/>
              <a:gdLst>
                <a:gd name="T0" fmla="*/ 0 w 213"/>
                <a:gd name="T1" fmla="*/ 0 h 157"/>
                <a:gd name="T2" fmla="*/ 24147 w 213"/>
                <a:gd name="T3" fmla="*/ 0 h 157"/>
                <a:gd name="T4" fmla="*/ 24147 w 213"/>
                <a:gd name="T5" fmla="*/ 0 h 157"/>
                <a:gd name="T6" fmla="*/ 72440 w 213"/>
                <a:gd name="T7" fmla="*/ 0 h 157"/>
                <a:gd name="T8" fmla="*/ 96587 w 213"/>
                <a:gd name="T9" fmla="*/ 0 h 157"/>
                <a:gd name="T10" fmla="*/ 120733 w 213"/>
                <a:gd name="T11" fmla="*/ 0 h 157"/>
                <a:gd name="T12" fmla="*/ 120733 w 213"/>
                <a:gd name="T13" fmla="*/ 43951 h 157"/>
                <a:gd name="T14" fmla="*/ 120733 w 213"/>
                <a:gd name="T15" fmla="*/ 43951 h 157"/>
                <a:gd name="T16" fmla="*/ 120733 w 213"/>
                <a:gd name="T17" fmla="*/ 43951 h 157"/>
                <a:gd name="T18" fmla="*/ 120733 w 213"/>
                <a:gd name="T19" fmla="*/ 87902 h 157"/>
                <a:gd name="T20" fmla="*/ 96587 w 213"/>
                <a:gd name="T21" fmla="*/ 87902 h 157"/>
                <a:gd name="T22" fmla="*/ 96587 w 213"/>
                <a:gd name="T23" fmla="*/ 43951 h 157"/>
                <a:gd name="T24" fmla="*/ 96587 w 213"/>
                <a:gd name="T25" fmla="*/ 43951 h 157"/>
                <a:gd name="T26" fmla="*/ 72440 w 213"/>
                <a:gd name="T27" fmla="*/ 43951 h 157"/>
                <a:gd name="T28" fmla="*/ 24147 w 213"/>
                <a:gd name="T29" fmla="*/ 43951 h 157"/>
                <a:gd name="T30" fmla="*/ 0 w 213"/>
                <a:gd name="T31" fmla="*/ 0 h 1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157"/>
                <a:gd name="T50" fmla="*/ 213 w 213"/>
                <a:gd name="T51" fmla="*/ 157 h 1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157">
                  <a:moveTo>
                    <a:pt x="0" y="52"/>
                  </a:moveTo>
                  <a:lnTo>
                    <a:pt x="35" y="30"/>
                  </a:lnTo>
                  <a:lnTo>
                    <a:pt x="37" y="0"/>
                  </a:lnTo>
                  <a:lnTo>
                    <a:pt x="107" y="6"/>
                  </a:lnTo>
                  <a:lnTo>
                    <a:pt x="127" y="20"/>
                  </a:lnTo>
                  <a:lnTo>
                    <a:pt x="175" y="3"/>
                  </a:lnTo>
                  <a:lnTo>
                    <a:pt x="206" y="74"/>
                  </a:lnTo>
                  <a:lnTo>
                    <a:pt x="213" y="126"/>
                  </a:lnTo>
                  <a:lnTo>
                    <a:pt x="196" y="123"/>
                  </a:lnTo>
                  <a:lnTo>
                    <a:pt x="191" y="153"/>
                  </a:lnTo>
                  <a:lnTo>
                    <a:pt x="160" y="157"/>
                  </a:lnTo>
                  <a:lnTo>
                    <a:pt x="158" y="126"/>
                  </a:lnTo>
                  <a:lnTo>
                    <a:pt x="141" y="125"/>
                  </a:lnTo>
                  <a:lnTo>
                    <a:pt x="112" y="81"/>
                  </a:lnTo>
                  <a:lnTo>
                    <a:pt x="49" y="106"/>
                  </a:lnTo>
                  <a:lnTo>
                    <a:pt x="0" y="5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2" name="Freeform 467">
              <a:extLst>
                <a:ext uri="{FF2B5EF4-FFF2-40B4-BE49-F238E27FC236}">
                  <a16:creationId xmlns:a16="http://schemas.microsoft.com/office/drawing/2014/main" id="{B8FF1839-9198-4873-94E1-897EF1606BE1}"/>
                </a:ext>
              </a:extLst>
            </p:cNvPr>
            <p:cNvSpPr>
              <a:spLocks noChangeAspect="1"/>
            </p:cNvSpPr>
            <p:nvPr/>
          </p:nvSpPr>
          <p:spPr bwMode="auto">
            <a:xfrm>
              <a:off x="3771924" y="4229177"/>
              <a:ext cx="120651" cy="149226"/>
            </a:xfrm>
            <a:custGeom>
              <a:avLst/>
              <a:gdLst>
                <a:gd name="T0" fmla="*/ 0 w 173"/>
                <a:gd name="T1" fmla="*/ 45796 h 185"/>
                <a:gd name="T2" fmla="*/ 21334 w 173"/>
                <a:gd name="T3" fmla="*/ 45796 h 185"/>
                <a:gd name="T4" fmla="*/ 21334 w 173"/>
                <a:gd name="T5" fmla="*/ 45796 h 185"/>
                <a:gd name="T6" fmla="*/ 21334 w 173"/>
                <a:gd name="T7" fmla="*/ 45796 h 185"/>
                <a:gd name="T8" fmla="*/ 21334 w 173"/>
                <a:gd name="T9" fmla="*/ 0 h 185"/>
                <a:gd name="T10" fmla="*/ 42640 w 173"/>
                <a:gd name="T11" fmla="*/ 0 h 185"/>
                <a:gd name="T12" fmla="*/ 63973 w 173"/>
                <a:gd name="T13" fmla="*/ 0 h 185"/>
                <a:gd name="T14" fmla="*/ 63973 w 173"/>
                <a:gd name="T15" fmla="*/ 0 h 185"/>
                <a:gd name="T16" fmla="*/ 85307 w 173"/>
                <a:gd name="T17" fmla="*/ 0 h 185"/>
                <a:gd name="T18" fmla="*/ 85307 w 173"/>
                <a:gd name="T19" fmla="*/ 91591 h 185"/>
                <a:gd name="T20" fmla="*/ 21334 w 173"/>
                <a:gd name="T21" fmla="*/ 91591 h 185"/>
                <a:gd name="T22" fmla="*/ 21334 w 173"/>
                <a:gd name="T23" fmla="*/ 91591 h 185"/>
                <a:gd name="T24" fmla="*/ 0 w 173"/>
                <a:gd name="T25" fmla="*/ 45796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
                <a:gd name="T40" fmla="*/ 0 h 185"/>
                <a:gd name="T41" fmla="*/ 173 w 17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 h="185">
                  <a:moveTo>
                    <a:pt x="0" y="123"/>
                  </a:moveTo>
                  <a:lnTo>
                    <a:pt x="2" y="95"/>
                  </a:lnTo>
                  <a:lnTo>
                    <a:pt x="7" y="65"/>
                  </a:lnTo>
                  <a:lnTo>
                    <a:pt x="24" y="68"/>
                  </a:lnTo>
                  <a:lnTo>
                    <a:pt x="17" y="16"/>
                  </a:lnTo>
                  <a:lnTo>
                    <a:pt x="67" y="0"/>
                  </a:lnTo>
                  <a:lnTo>
                    <a:pt x="98" y="11"/>
                  </a:lnTo>
                  <a:lnTo>
                    <a:pt x="114" y="28"/>
                  </a:lnTo>
                  <a:lnTo>
                    <a:pt x="173" y="35"/>
                  </a:lnTo>
                  <a:lnTo>
                    <a:pt x="160" y="166"/>
                  </a:lnTo>
                  <a:lnTo>
                    <a:pt x="27" y="185"/>
                  </a:lnTo>
                  <a:lnTo>
                    <a:pt x="32" y="143"/>
                  </a:lnTo>
                  <a:lnTo>
                    <a:pt x="0" y="12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3" name="Freeform 469">
              <a:extLst>
                <a:ext uri="{FF2B5EF4-FFF2-40B4-BE49-F238E27FC236}">
                  <a16:creationId xmlns:a16="http://schemas.microsoft.com/office/drawing/2014/main" id="{B79ADA3E-6AD7-4D62-80BF-07D73DB25652}"/>
                </a:ext>
              </a:extLst>
            </p:cNvPr>
            <p:cNvSpPr>
              <a:spLocks noChangeAspect="1"/>
            </p:cNvSpPr>
            <p:nvPr/>
          </p:nvSpPr>
          <p:spPr bwMode="auto">
            <a:xfrm>
              <a:off x="4641880" y="4372053"/>
              <a:ext cx="161926" cy="219076"/>
            </a:xfrm>
            <a:custGeom>
              <a:avLst/>
              <a:gdLst>
                <a:gd name="T0" fmla="*/ 0 w 233"/>
                <a:gd name="T1" fmla="*/ 47370 h 270"/>
                <a:gd name="T2" fmla="*/ 20826 w 233"/>
                <a:gd name="T3" fmla="*/ 47370 h 270"/>
                <a:gd name="T4" fmla="*/ 0 w 233"/>
                <a:gd name="T5" fmla="*/ 47370 h 270"/>
                <a:gd name="T6" fmla="*/ 20826 w 233"/>
                <a:gd name="T7" fmla="*/ 94798 h 270"/>
                <a:gd name="T8" fmla="*/ 20826 w 233"/>
                <a:gd name="T9" fmla="*/ 94798 h 270"/>
                <a:gd name="T10" fmla="*/ 83305 w 233"/>
                <a:gd name="T11" fmla="*/ 189539 h 270"/>
                <a:gd name="T12" fmla="*/ 104131 w 233"/>
                <a:gd name="T13" fmla="*/ 94798 h 270"/>
                <a:gd name="T14" fmla="*/ 104131 w 233"/>
                <a:gd name="T15" fmla="*/ 94798 h 270"/>
                <a:gd name="T16" fmla="*/ 104131 w 233"/>
                <a:gd name="T17" fmla="*/ 47370 h 270"/>
                <a:gd name="T18" fmla="*/ 124957 w 233"/>
                <a:gd name="T19" fmla="*/ 47370 h 270"/>
                <a:gd name="T20" fmla="*/ 62478 w 233"/>
                <a:gd name="T21" fmla="*/ 47370 h 270"/>
                <a:gd name="T22" fmla="*/ 41652 w 233"/>
                <a:gd name="T23" fmla="*/ 0 h 270"/>
                <a:gd name="T24" fmla="*/ 0 w 233"/>
                <a:gd name="T25" fmla="*/ 4737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3"/>
                <a:gd name="T40" fmla="*/ 0 h 270"/>
                <a:gd name="T41" fmla="*/ 233 w 23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3" h="270">
                  <a:moveTo>
                    <a:pt x="0" y="17"/>
                  </a:moveTo>
                  <a:lnTo>
                    <a:pt x="32" y="73"/>
                  </a:lnTo>
                  <a:lnTo>
                    <a:pt x="0" y="127"/>
                  </a:lnTo>
                  <a:lnTo>
                    <a:pt x="25" y="141"/>
                  </a:lnTo>
                  <a:lnTo>
                    <a:pt x="8" y="161"/>
                  </a:lnTo>
                  <a:lnTo>
                    <a:pt x="158" y="270"/>
                  </a:lnTo>
                  <a:lnTo>
                    <a:pt x="222" y="182"/>
                  </a:lnTo>
                  <a:lnTo>
                    <a:pt x="208" y="158"/>
                  </a:lnTo>
                  <a:lnTo>
                    <a:pt x="208" y="51"/>
                  </a:lnTo>
                  <a:lnTo>
                    <a:pt x="233" y="20"/>
                  </a:lnTo>
                  <a:lnTo>
                    <a:pt x="148" y="32"/>
                  </a:lnTo>
                  <a:lnTo>
                    <a:pt x="55" y="0"/>
                  </a:lnTo>
                  <a:lnTo>
                    <a:pt x="0" y="1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4" name="Freeform 472">
              <a:extLst>
                <a:ext uri="{FF2B5EF4-FFF2-40B4-BE49-F238E27FC236}">
                  <a16:creationId xmlns:a16="http://schemas.microsoft.com/office/drawing/2014/main" id="{D1EED228-0904-427F-A9A8-2B741C3870CB}"/>
                </a:ext>
              </a:extLst>
            </p:cNvPr>
            <p:cNvSpPr>
              <a:spLocks noChangeAspect="1"/>
            </p:cNvSpPr>
            <p:nvPr/>
          </p:nvSpPr>
          <p:spPr bwMode="auto">
            <a:xfrm>
              <a:off x="3711599" y="4281565"/>
              <a:ext cx="80964" cy="96838"/>
            </a:xfrm>
            <a:custGeom>
              <a:avLst/>
              <a:gdLst>
                <a:gd name="T0" fmla="*/ 0 w 117"/>
                <a:gd name="T1" fmla="*/ 49572 h 118"/>
                <a:gd name="T2" fmla="*/ 20304 w 117"/>
                <a:gd name="T3" fmla="*/ 0 h 118"/>
                <a:gd name="T4" fmla="*/ 40607 w 117"/>
                <a:gd name="T5" fmla="*/ 49572 h 118"/>
                <a:gd name="T6" fmla="*/ 40607 w 117"/>
                <a:gd name="T7" fmla="*/ 49572 h 118"/>
                <a:gd name="T8" fmla="*/ 40607 w 117"/>
                <a:gd name="T9" fmla="*/ 49572 h 118"/>
                <a:gd name="T10" fmla="*/ 40607 w 117"/>
                <a:gd name="T11" fmla="*/ 49572 h 118"/>
                <a:gd name="T12" fmla="*/ 60911 w 117"/>
                <a:gd name="T13" fmla="*/ 99204 h 118"/>
                <a:gd name="T14" fmla="*/ 60911 w 117"/>
                <a:gd name="T15" fmla="*/ 99204 h 118"/>
                <a:gd name="T16" fmla="*/ 0 w 117"/>
                <a:gd name="T17" fmla="*/ 49572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8"/>
                <a:gd name="T29" fmla="*/ 117 w 117"/>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8">
                  <a:moveTo>
                    <a:pt x="0" y="43"/>
                  </a:moveTo>
                  <a:lnTo>
                    <a:pt x="37" y="0"/>
                  </a:lnTo>
                  <a:lnTo>
                    <a:pt x="54" y="1"/>
                  </a:lnTo>
                  <a:lnTo>
                    <a:pt x="56" y="32"/>
                  </a:lnTo>
                  <a:lnTo>
                    <a:pt x="87" y="28"/>
                  </a:lnTo>
                  <a:lnTo>
                    <a:pt x="85" y="56"/>
                  </a:lnTo>
                  <a:lnTo>
                    <a:pt x="117" y="76"/>
                  </a:lnTo>
                  <a:lnTo>
                    <a:pt x="112" y="118"/>
                  </a:lnTo>
                  <a:lnTo>
                    <a:pt x="0" y="4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5" name="Freeform 474">
              <a:extLst>
                <a:ext uri="{FF2B5EF4-FFF2-40B4-BE49-F238E27FC236}">
                  <a16:creationId xmlns:a16="http://schemas.microsoft.com/office/drawing/2014/main" id="{2A578D81-5863-43CC-962A-510CC325AF66}"/>
                </a:ext>
              </a:extLst>
            </p:cNvPr>
            <p:cNvSpPr>
              <a:spLocks noChangeAspect="1"/>
            </p:cNvSpPr>
            <p:nvPr/>
          </p:nvSpPr>
          <p:spPr bwMode="auto">
            <a:xfrm>
              <a:off x="4827619" y="4768930"/>
              <a:ext cx="142876" cy="327027"/>
            </a:xfrm>
            <a:custGeom>
              <a:avLst/>
              <a:gdLst>
                <a:gd name="T0" fmla="*/ 0 w 207"/>
                <a:gd name="T1" fmla="*/ 230083 h 406"/>
                <a:gd name="T2" fmla="*/ 19933 w 207"/>
                <a:gd name="T3" fmla="*/ 276144 h 406"/>
                <a:gd name="T4" fmla="*/ 39840 w 207"/>
                <a:gd name="T5" fmla="*/ 276144 h 406"/>
                <a:gd name="T6" fmla="*/ 59774 w 207"/>
                <a:gd name="T7" fmla="*/ 276144 h 406"/>
                <a:gd name="T8" fmla="*/ 99641 w 207"/>
                <a:gd name="T9" fmla="*/ 92066 h 406"/>
                <a:gd name="T10" fmla="*/ 99641 w 207"/>
                <a:gd name="T11" fmla="*/ 92066 h 406"/>
                <a:gd name="T12" fmla="*/ 79707 w 207"/>
                <a:gd name="T13" fmla="*/ 0 h 406"/>
                <a:gd name="T14" fmla="*/ 59774 w 207"/>
                <a:gd name="T15" fmla="*/ 46005 h 406"/>
                <a:gd name="T16" fmla="*/ 59774 w 207"/>
                <a:gd name="T17" fmla="*/ 92066 h 406"/>
                <a:gd name="T18" fmla="*/ 39840 w 207"/>
                <a:gd name="T19" fmla="*/ 92066 h 406"/>
                <a:gd name="T20" fmla="*/ 19933 w 207"/>
                <a:gd name="T21" fmla="*/ 92066 h 406"/>
                <a:gd name="T22" fmla="*/ 19933 w 207"/>
                <a:gd name="T23" fmla="*/ 138072 h 406"/>
                <a:gd name="T24" fmla="*/ 19933 w 207"/>
                <a:gd name="T25" fmla="*/ 138072 h 406"/>
                <a:gd name="T26" fmla="*/ 0 w 207"/>
                <a:gd name="T27" fmla="*/ 230083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7"/>
                <a:gd name="T43" fmla="*/ 0 h 406"/>
                <a:gd name="T44" fmla="*/ 207 w 207"/>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7" h="406">
                  <a:moveTo>
                    <a:pt x="0" y="290"/>
                  </a:moveTo>
                  <a:lnTo>
                    <a:pt x="19" y="374"/>
                  </a:lnTo>
                  <a:lnTo>
                    <a:pt x="57" y="406"/>
                  </a:lnTo>
                  <a:lnTo>
                    <a:pt x="120" y="374"/>
                  </a:lnTo>
                  <a:lnTo>
                    <a:pt x="194" y="95"/>
                  </a:lnTo>
                  <a:lnTo>
                    <a:pt x="207" y="105"/>
                  </a:lnTo>
                  <a:lnTo>
                    <a:pt x="176" y="0"/>
                  </a:lnTo>
                  <a:lnTo>
                    <a:pt x="139" y="43"/>
                  </a:lnTo>
                  <a:lnTo>
                    <a:pt x="139" y="74"/>
                  </a:lnTo>
                  <a:lnTo>
                    <a:pt x="94" y="108"/>
                  </a:lnTo>
                  <a:lnTo>
                    <a:pt x="36" y="122"/>
                  </a:lnTo>
                  <a:lnTo>
                    <a:pt x="20" y="157"/>
                  </a:lnTo>
                  <a:lnTo>
                    <a:pt x="36" y="229"/>
                  </a:lnTo>
                  <a:lnTo>
                    <a:pt x="0" y="29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6" name="Freeform 475">
              <a:extLst>
                <a:ext uri="{FF2B5EF4-FFF2-40B4-BE49-F238E27FC236}">
                  <a16:creationId xmlns:a16="http://schemas.microsoft.com/office/drawing/2014/main" id="{984725CB-6589-45AD-BAB3-EEB1F80CFD34}"/>
                </a:ext>
              </a:extLst>
            </p:cNvPr>
            <p:cNvSpPr>
              <a:spLocks noChangeAspect="1"/>
            </p:cNvSpPr>
            <p:nvPr/>
          </p:nvSpPr>
          <p:spPr bwMode="auto">
            <a:xfrm>
              <a:off x="4616480" y="4703842"/>
              <a:ext cx="65088" cy="184151"/>
            </a:xfrm>
            <a:custGeom>
              <a:avLst/>
              <a:gdLst>
                <a:gd name="T0" fmla="*/ 0 w 94"/>
                <a:gd name="T1" fmla="*/ 45338 h 229"/>
                <a:gd name="T2" fmla="*/ 19866 w 94"/>
                <a:gd name="T3" fmla="*/ 90622 h 229"/>
                <a:gd name="T4" fmla="*/ 19866 w 94"/>
                <a:gd name="T5" fmla="*/ 90622 h 229"/>
                <a:gd name="T6" fmla="*/ 19866 w 94"/>
                <a:gd name="T7" fmla="*/ 135961 h 229"/>
                <a:gd name="T8" fmla="*/ 39705 w 94"/>
                <a:gd name="T9" fmla="*/ 135961 h 229"/>
                <a:gd name="T10" fmla="*/ 39705 w 94"/>
                <a:gd name="T11" fmla="*/ 90622 h 229"/>
                <a:gd name="T12" fmla="*/ 39705 w 94"/>
                <a:gd name="T13" fmla="*/ 45338 h 229"/>
                <a:gd name="T14" fmla="*/ 39705 w 94"/>
                <a:gd name="T15" fmla="*/ 90622 h 229"/>
                <a:gd name="T16" fmla="*/ 19866 w 94"/>
                <a:gd name="T17" fmla="*/ 90622 h 229"/>
                <a:gd name="T18" fmla="*/ 19866 w 94"/>
                <a:gd name="T19" fmla="*/ 45338 h 229"/>
                <a:gd name="T20" fmla="*/ 19866 w 94"/>
                <a:gd name="T21" fmla="*/ 0 h 229"/>
                <a:gd name="T22" fmla="*/ 19866 w 94"/>
                <a:gd name="T23" fmla="*/ 0 h 229"/>
                <a:gd name="T24" fmla="*/ 19866 w 94"/>
                <a:gd name="T25" fmla="*/ 0 h 229"/>
                <a:gd name="T26" fmla="*/ 0 w 94"/>
                <a:gd name="T27" fmla="*/ 45338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29"/>
                <a:gd name="T44" fmla="*/ 94 w 94"/>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29">
                  <a:moveTo>
                    <a:pt x="0" y="123"/>
                  </a:moveTo>
                  <a:lnTo>
                    <a:pt x="11" y="137"/>
                  </a:lnTo>
                  <a:lnTo>
                    <a:pt x="50" y="151"/>
                  </a:lnTo>
                  <a:lnTo>
                    <a:pt x="45" y="193"/>
                  </a:lnTo>
                  <a:lnTo>
                    <a:pt x="75" y="229"/>
                  </a:lnTo>
                  <a:lnTo>
                    <a:pt x="94" y="164"/>
                  </a:lnTo>
                  <a:lnTo>
                    <a:pt x="64" y="120"/>
                  </a:lnTo>
                  <a:lnTo>
                    <a:pt x="74" y="144"/>
                  </a:lnTo>
                  <a:lnTo>
                    <a:pt x="55" y="142"/>
                  </a:lnTo>
                  <a:lnTo>
                    <a:pt x="36" y="83"/>
                  </a:lnTo>
                  <a:lnTo>
                    <a:pt x="34" y="5"/>
                  </a:lnTo>
                  <a:lnTo>
                    <a:pt x="7" y="0"/>
                  </a:lnTo>
                  <a:lnTo>
                    <a:pt x="28" y="36"/>
                  </a:lnTo>
                  <a:lnTo>
                    <a:pt x="0" y="12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7" name="Freeform 476">
              <a:extLst>
                <a:ext uri="{FF2B5EF4-FFF2-40B4-BE49-F238E27FC236}">
                  <a16:creationId xmlns:a16="http://schemas.microsoft.com/office/drawing/2014/main" id="{2CF8A0EE-524A-4838-AD59-3A41096B4497}"/>
                </a:ext>
              </a:extLst>
            </p:cNvPr>
            <p:cNvSpPr>
              <a:spLocks noChangeAspect="1"/>
            </p:cNvSpPr>
            <p:nvPr/>
          </p:nvSpPr>
          <p:spPr bwMode="auto">
            <a:xfrm>
              <a:off x="3698898" y="3881512"/>
              <a:ext cx="331790" cy="358777"/>
            </a:xfrm>
            <a:custGeom>
              <a:avLst/>
              <a:gdLst>
                <a:gd name="T0" fmla="*/ 0 w 474"/>
                <a:gd name="T1" fmla="*/ 183967 h 445"/>
                <a:gd name="T2" fmla="*/ 21548 w 474"/>
                <a:gd name="T3" fmla="*/ 183967 h 445"/>
                <a:gd name="T4" fmla="*/ 21548 w 474"/>
                <a:gd name="T5" fmla="*/ 183967 h 445"/>
                <a:gd name="T6" fmla="*/ 107737 w 474"/>
                <a:gd name="T7" fmla="*/ 183967 h 445"/>
                <a:gd name="T8" fmla="*/ 86190 w 474"/>
                <a:gd name="T9" fmla="*/ 0 h 445"/>
                <a:gd name="T10" fmla="*/ 107737 w 474"/>
                <a:gd name="T11" fmla="*/ 0 h 445"/>
                <a:gd name="T12" fmla="*/ 237051 w 474"/>
                <a:gd name="T13" fmla="*/ 91984 h 445"/>
                <a:gd name="T14" fmla="*/ 237051 w 474"/>
                <a:gd name="T15" fmla="*/ 91984 h 445"/>
                <a:gd name="T16" fmla="*/ 258598 w 474"/>
                <a:gd name="T17" fmla="*/ 91984 h 445"/>
                <a:gd name="T18" fmla="*/ 258598 w 474"/>
                <a:gd name="T19" fmla="*/ 183967 h 445"/>
                <a:gd name="T20" fmla="*/ 258598 w 474"/>
                <a:gd name="T21" fmla="*/ 183967 h 445"/>
                <a:gd name="T22" fmla="*/ 193927 w 474"/>
                <a:gd name="T23" fmla="*/ 183967 h 445"/>
                <a:gd name="T24" fmla="*/ 129285 w 474"/>
                <a:gd name="T25" fmla="*/ 229931 h 445"/>
                <a:gd name="T26" fmla="*/ 107737 w 474"/>
                <a:gd name="T27" fmla="*/ 275951 h 445"/>
                <a:gd name="T28" fmla="*/ 86190 w 474"/>
                <a:gd name="T29" fmla="*/ 275951 h 445"/>
                <a:gd name="T30" fmla="*/ 64642 w 474"/>
                <a:gd name="T31" fmla="*/ 275951 h 445"/>
                <a:gd name="T32" fmla="*/ 43095 w 474"/>
                <a:gd name="T33" fmla="*/ 229931 h 445"/>
                <a:gd name="T34" fmla="*/ 21548 w 474"/>
                <a:gd name="T35" fmla="*/ 275951 h 445"/>
                <a:gd name="T36" fmla="*/ 21548 w 474"/>
                <a:gd name="T37" fmla="*/ 229931 h 445"/>
                <a:gd name="T38" fmla="*/ 0 w 474"/>
                <a:gd name="T39" fmla="*/ 183967 h 4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4"/>
                <a:gd name="T61" fmla="*/ 0 h 445"/>
                <a:gd name="T62" fmla="*/ 474 w 474"/>
                <a:gd name="T63" fmla="*/ 445 h 4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4" h="445">
                  <a:moveTo>
                    <a:pt x="0" y="307"/>
                  </a:moveTo>
                  <a:lnTo>
                    <a:pt x="20" y="278"/>
                  </a:lnTo>
                  <a:lnTo>
                    <a:pt x="43" y="298"/>
                  </a:lnTo>
                  <a:lnTo>
                    <a:pt x="191" y="288"/>
                  </a:lnTo>
                  <a:lnTo>
                    <a:pt x="160" y="0"/>
                  </a:lnTo>
                  <a:lnTo>
                    <a:pt x="211" y="0"/>
                  </a:lnTo>
                  <a:lnTo>
                    <a:pt x="447" y="156"/>
                  </a:lnTo>
                  <a:lnTo>
                    <a:pt x="450" y="182"/>
                  </a:lnTo>
                  <a:lnTo>
                    <a:pt x="473" y="180"/>
                  </a:lnTo>
                  <a:lnTo>
                    <a:pt x="474" y="271"/>
                  </a:lnTo>
                  <a:lnTo>
                    <a:pt x="456" y="290"/>
                  </a:lnTo>
                  <a:lnTo>
                    <a:pt x="358" y="303"/>
                  </a:lnTo>
                  <a:lnTo>
                    <a:pt x="238" y="356"/>
                  </a:lnTo>
                  <a:lnTo>
                    <a:pt x="201" y="440"/>
                  </a:lnTo>
                  <a:lnTo>
                    <a:pt x="170" y="429"/>
                  </a:lnTo>
                  <a:lnTo>
                    <a:pt x="120" y="445"/>
                  </a:lnTo>
                  <a:lnTo>
                    <a:pt x="89" y="374"/>
                  </a:lnTo>
                  <a:lnTo>
                    <a:pt x="41" y="391"/>
                  </a:lnTo>
                  <a:lnTo>
                    <a:pt x="21" y="377"/>
                  </a:lnTo>
                  <a:lnTo>
                    <a:pt x="0" y="30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8" name="Freeform 477">
              <a:extLst>
                <a:ext uri="{FF2B5EF4-FFF2-40B4-BE49-F238E27FC236}">
                  <a16:creationId xmlns:a16="http://schemas.microsoft.com/office/drawing/2014/main" id="{B85B7612-A80F-4935-8164-A7CB15D72C99}"/>
                </a:ext>
              </a:extLst>
            </p:cNvPr>
            <p:cNvSpPr>
              <a:spLocks noChangeAspect="1"/>
            </p:cNvSpPr>
            <p:nvPr/>
          </p:nvSpPr>
          <p:spPr bwMode="auto">
            <a:xfrm>
              <a:off x="3600473" y="3825950"/>
              <a:ext cx="244477" cy="304801"/>
            </a:xfrm>
            <a:custGeom>
              <a:avLst/>
              <a:gdLst>
                <a:gd name="T0" fmla="*/ 0 w 354"/>
                <a:gd name="T1" fmla="*/ 140911 h 377"/>
                <a:gd name="T2" fmla="*/ 20210 w 354"/>
                <a:gd name="T3" fmla="*/ 187843 h 377"/>
                <a:gd name="T4" fmla="*/ 20210 w 354"/>
                <a:gd name="T5" fmla="*/ 234832 h 377"/>
                <a:gd name="T6" fmla="*/ 20210 w 354"/>
                <a:gd name="T7" fmla="*/ 281765 h 377"/>
                <a:gd name="T8" fmla="*/ 40447 w 354"/>
                <a:gd name="T9" fmla="*/ 281765 h 377"/>
                <a:gd name="T10" fmla="*/ 60656 w 354"/>
                <a:gd name="T11" fmla="*/ 281765 h 377"/>
                <a:gd name="T12" fmla="*/ 80867 w 354"/>
                <a:gd name="T13" fmla="*/ 281765 h 377"/>
                <a:gd name="T14" fmla="*/ 101103 w 354"/>
                <a:gd name="T15" fmla="*/ 281765 h 377"/>
                <a:gd name="T16" fmla="*/ 161760 w 354"/>
                <a:gd name="T17" fmla="*/ 281765 h 377"/>
                <a:gd name="T18" fmla="*/ 141550 w 354"/>
                <a:gd name="T19" fmla="*/ 93922 h 377"/>
                <a:gd name="T20" fmla="*/ 181970 w 354"/>
                <a:gd name="T21" fmla="*/ 93922 h 377"/>
                <a:gd name="T22" fmla="*/ 121313 w 354"/>
                <a:gd name="T23" fmla="*/ 0 h 377"/>
                <a:gd name="T24" fmla="*/ 121313 w 354"/>
                <a:gd name="T25" fmla="*/ 46989 h 377"/>
                <a:gd name="T26" fmla="*/ 60656 w 354"/>
                <a:gd name="T27" fmla="*/ 46989 h 377"/>
                <a:gd name="T28" fmla="*/ 60656 w 354"/>
                <a:gd name="T29" fmla="*/ 93922 h 377"/>
                <a:gd name="T30" fmla="*/ 60656 w 354"/>
                <a:gd name="T31" fmla="*/ 93922 h 377"/>
                <a:gd name="T32" fmla="*/ 60656 w 354"/>
                <a:gd name="T33" fmla="*/ 140911 h 377"/>
                <a:gd name="T34" fmla="*/ 0 w 354"/>
                <a:gd name="T35" fmla="*/ 140911 h 3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377"/>
                <a:gd name="T56" fmla="*/ 354 w 354"/>
                <a:gd name="T57" fmla="*/ 377 h 3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377">
                  <a:moveTo>
                    <a:pt x="0" y="191"/>
                  </a:moveTo>
                  <a:lnTo>
                    <a:pt x="21" y="211"/>
                  </a:lnTo>
                  <a:lnTo>
                    <a:pt x="26" y="269"/>
                  </a:lnTo>
                  <a:lnTo>
                    <a:pt x="9" y="339"/>
                  </a:lnTo>
                  <a:lnTo>
                    <a:pt x="75" y="324"/>
                  </a:lnTo>
                  <a:lnTo>
                    <a:pt x="143" y="377"/>
                  </a:lnTo>
                  <a:lnTo>
                    <a:pt x="163" y="348"/>
                  </a:lnTo>
                  <a:lnTo>
                    <a:pt x="186" y="368"/>
                  </a:lnTo>
                  <a:lnTo>
                    <a:pt x="334" y="358"/>
                  </a:lnTo>
                  <a:lnTo>
                    <a:pt x="303" y="70"/>
                  </a:lnTo>
                  <a:lnTo>
                    <a:pt x="354" y="70"/>
                  </a:lnTo>
                  <a:lnTo>
                    <a:pt x="246" y="0"/>
                  </a:lnTo>
                  <a:lnTo>
                    <a:pt x="244" y="38"/>
                  </a:lnTo>
                  <a:lnTo>
                    <a:pt x="149" y="35"/>
                  </a:lnTo>
                  <a:lnTo>
                    <a:pt x="147" y="114"/>
                  </a:lnTo>
                  <a:lnTo>
                    <a:pt x="115" y="128"/>
                  </a:lnTo>
                  <a:lnTo>
                    <a:pt x="118" y="178"/>
                  </a:lnTo>
                  <a:lnTo>
                    <a:pt x="0" y="19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59" name="Freeform 479">
              <a:extLst>
                <a:ext uri="{FF2B5EF4-FFF2-40B4-BE49-F238E27FC236}">
                  <a16:creationId xmlns:a16="http://schemas.microsoft.com/office/drawing/2014/main" id="{218D1C71-B3B6-4F72-9DE1-3A889AC7CF62}"/>
                </a:ext>
              </a:extLst>
            </p:cNvPr>
            <p:cNvSpPr>
              <a:spLocks noChangeAspect="1"/>
            </p:cNvSpPr>
            <p:nvPr/>
          </p:nvSpPr>
          <p:spPr bwMode="auto">
            <a:xfrm>
              <a:off x="4559329" y="4727655"/>
              <a:ext cx="219077" cy="395289"/>
            </a:xfrm>
            <a:custGeom>
              <a:avLst/>
              <a:gdLst>
                <a:gd name="T0" fmla="*/ 0 w 310"/>
                <a:gd name="T1" fmla="*/ 140623 h 489"/>
                <a:gd name="T2" fmla="*/ 22629 w 310"/>
                <a:gd name="T3" fmla="*/ 140623 h 489"/>
                <a:gd name="T4" fmla="*/ 45257 w 310"/>
                <a:gd name="T5" fmla="*/ 140623 h 489"/>
                <a:gd name="T6" fmla="*/ 45257 w 310"/>
                <a:gd name="T7" fmla="*/ 187498 h 489"/>
                <a:gd name="T8" fmla="*/ 45257 w 310"/>
                <a:gd name="T9" fmla="*/ 234372 h 489"/>
                <a:gd name="T10" fmla="*/ 22629 w 310"/>
                <a:gd name="T11" fmla="*/ 281246 h 489"/>
                <a:gd name="T12" fmla="*/ 45257 w 310"/>
                <a:gd name="T13" fmla="*/ 374995 h 489"/>
                <a:gd name="T14" fmla="*/ 45257 w 310"/>
                <a:gd name="T15" fmla="*/ 374995 h 489"/>
                <a:gd name="T16" fmla="*/ 45257 w 310"/>
                <a:gd name="T17" fmla="*/ 374995 h 489"/>
                <a:gd name="T18" fmla="*/ 45257 w 310"/>
                <a:gd name="T19" fmla="*/ 374995 h 489"/>
                <a:gd name="T20" fmla="*/ 90544 w 310"/>
                <a:gd name="T21" fmla="*/ 328120 h 489"/>
                <a:gd name="T22" fmla="*/ 90544 w 310"/>
                <a:gd name="T23" fmla="*/ 234372 h 489"/>
                <a:gd name="T24" fmla="*/ 181059 w 310"/>
                <a:gd name="T25" fmla="*/ 140623 h 489"/>
                <a:gd name="T26" fmla="*/ 181059 w 310"/>
                <a:gd name="T27" fmla="*/ 0 h 489"/>
                <a:gd name="T28" fmla="*/ 158430 w 310"/>
                <a:gd name="T29" fmla="*/ 46875 h 489"/>
                <a:gd name="T30" fmla="*/ 90544 w 310"/>
                <a:gd name="T31" fmla="*/ 46875 h 489"/>
                <a:gd name="T32" fmla="*/ 90544 w 310"/>
                <a:gd name="T33" fmla="*/ 93749 h 489"/>
                <a:gd name="T34" fmla="*/ 90544 w 310"/>
                <a:gd name="T35" fmla="*/ 140623 h 489"/>
                <a:gd name="T36" fmla="*/ 90544 w 310"/>
                <a:gd name="T37" fmla="*/ 187498 h 489"/>
                <a:gd name="T38" fmla="*/ 67916 w 310"/>
                <a:gd name="T39" fmla="*/ 140623 h 489"/>
                <a:gd name="T40" fmla="*/ 67916 w 310"/>
                <a:gd name="T41" fmla="*/ 93749 h 489"/>
                <a:gd name="T42" fmla="*/ 45257 w 310"/>
                <a:gd name="T43" fmla="*/ 93749 h 489"/>
                <a:gd name="T44" fmla="*/ 0 w 310"/>
                <a:gd name="T45" fmla="*/ 140623 h 4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0"/>
                <a:gd name="T70" fmla="*/ 0 h 489"/>
                <a:gd name="T71" fmla="*/ 310 w 310"/>
                <a:gd name="T72" fmla="*/ 489 h 4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0" h="489">
                  <a:moveTo>
                    <a:pt x="0" y="136"/>
                  </a:moveTo>
                  <a:lnTo>
                    <a:pt x="7" y="151"/>
                  </a:lnTo>
                  <a:lnTo>
                    <a:pt x="81" y="174"/>
                  </a:lnTo>
                  <a:lnTo>
                    <a:pt x="89" y="205"/>
                  </a:lnTo>
                  <a:lnTo>
                    <a:pt x="85" y="283"/>
                  </a:lnTo>
                  <a:lnTo>
                    <a:pt x="47" y="363"/>
                  </a:lnTo>
                  <a:lnTo>
                    <a:pt x="57" y="458"/>
                  </a:lnTo>
                  <a:lnTo>
                    <a:pt x="61" y="489"/>
                  </a:lnTo>
                  <a:lnTo>
                    <a:pt x="84" y="489"/>
                  </a:lnTo>
                  <a:lnTo>
                    <a:pt x="84" y="455"/>
                  </a:lnTo>
                  <a:lnTo>
                    <a:pt x="159" y="411"/>
                  </a:lnTo>
                  <a:lnTo>
                    <a:pt x="137" y="283"/>
                  </a:lnTo>
                  <a:lnTo>
                    <a:pt x="307" y="150"/>
                  </a:lnTo>
                  <a:lnTo>
                    <a:pt x="310" y="0"/>
                  </a:lnTo>
                  <a:lnTo>
                    <a:pt x="266" y="25"/>
                  </a:lnTo>
                  <a:lnTo>
                    <a:pt x="149" y="34"/>
                  </a:lnTo>
                  <a:lnTo>
                    <a:pt x="146" y="89"/>
                  </a:lnTo>
                  <a:lnTo>
                    <a:pt x="176" y="133"/>
                  </a:lnTo>
                  <a:lnTo>
                    <a:pt x="157" y="198"/>
                  </a:lnTo>
                  <a:lnTo>
                    <a:pt x="127" y="162"/>
                  </a:lnTo>
                  <a:lnTo>
                    <a:pt x="132" y="120"/>
                  </a:lnTo>
                  <a:lnTo>
                    <a:pt x="93" y="106"/>
                  </a:lnTo>
                  <a:lnTo>
                    <a:pt x="0" y="13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0" name="Freeform 480">
              <a:extLst>
                <a:ext uri="{FF2B5EF4-FFF2-40B4-BE49-F238E27FC236}">
                  <a16:creationId xmlns:a16="http://schemas.microsoft.com/office/drawing/2014/main" id="{9094D938-5282-4998-B005-197628660480}"/>
                </a:ext>
              </a:extLst>
            </p:cNvPr>
            <p:cNvSpPr>
              <a:spLocks noChangeAspect="1"/>
            </p:cNvSpPr>
            <p:nvPr/>
          </p:nvSpPr>
          <p:spPr bwMode="auto">
            <a:xfrm>
              <a:off x="3949726" y="3918025"/>
              <a:ext cx="325440" cy="287338"/>
            </a:xfrm>
            <a:custGeom>
              <a:avLst/>
              <a:gdLst>
                <a:gd name="T0" fmla="*/ 0 w 467"/>
                <a:gd name="T1" fmla="*/ 182510 h 357"/>
                <a:gd name="T2" fmla="*/ 21291 w 467"/>
                <a:gd name="T3" fmla="*/ 182510 h 357"/>
                <a:gd name="T4" fmla="*/ 42609 w 467"/>
                <a:gd name="T5" fmla="*/ 228137 h 357"/>
                <a:gd name="T6" fmla="*/ 42609 w 467"/>
                <a:gd name="T7" fmla="*/ 228137 h 357"/>
                <a:gd name="T8" fmla="*/ 63899 w 467"/>
                <a:gd name="T9" fmla="*/ 228137 h 357"/>
                <a:gd name="T10" fmla="*/ 85218 w 467"/>
                <a:gd name="T11" fmla="*/ 182510 h 357"/>
                <a:gd name="T12" fmla="*/ 149117 w 467"/>
                <a:gd name="T13" fmla="*/ 228137 h 357"/>
                <a:gd name="T14" fmla="*/ 213017 w 467"/>
                <a:gd name="T15" fmla="*/ 182510 h 357"/>
                <a:gd name="T16" fmla="*/ 213017 w 467"/>
                <a:gd name="T17" fmla="*/ 182510 h 357"/>
                <a:gd name="T18" fmla="*/ 234335 w 467"/>
                <a:gd name="T19" fmla="*/ 136882 h 357"/>
                <a:gd name="T20" fmla="*/ 255625 w 467"/>
                <a:gd name="T21" fmla="*/ 45628 h 357"/>
                <a:gd name="T22" fmla="*/ 234335 w 467"/>
                <a:gd name="T23" fmla="*/ 0 h 357"/>
                <a:gd name="T24" fmla="*/ 234335 w 467"/>
                <a:gd name="T25" fmla="*/ 0 h 357"/>
                <a:gd name="T26" fmla="*/ 191726 w 467"/>
                <a:gd name="T27" fmla="*/ 0 h 357"/>
                <a:gd name="T28" fmla="*/ 85218 w 467"/>
                <a:gd name="T29" fmla="*/ 45628 h 357"/>
                <a:gd name="T30" fmla="*/ 63899 w 467"/>
                <a:gd name="T31" fmla="*/ 91255 h 357"/>
                <a:gd name="T32" fmla="*/ 63899 w 467"/>
                <a:gd name="T33" fmla="*/ 136882 h 357"/>
                <a:gd name="T34" fmla="*/ 63899 w 467"/>
                <a:gd name="T35" fmla="*/ 136882 h 357"/>
                <a:gd name="T36" fmla="*/ 0 w 467"/>
                <a:gd name="T37" fmla="*/ 182510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7"/>
                <a:gd name="T58" fmla="*/ 0 h 357"/>
                <a:gd name="T59" fmla="*/ 467 w 46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7" h="357">
                  <a:moveTo>
                    <a:pt x="0" y="259"/>
                  </a:moveTo>
                  <a:lnTo>
                    <a:pt x="7" y="287"/>
                  </a:lnTo>
                  <a:lnTo>
                    <a:pt x="64" y="348"/>
                  </a:lnTo>
                  <a:lnTo>
                    <a:pt x="78" y="336"/>
                  </a:lnTo>
                  <a:lnTo>
                    <a:pt x="101" y="357"/>
                  </a:lnTo>
                  <a:lnTo>
                    <a:pt x="138" y="295"/>
                  </a:lnTo>
                  <a:lnTo>
                    <a:pt x="269" y="326"/>
                  </a:lnTo>
                  <a:lnTo>
                    <a:pt x="385" y="293"/>
                  </a:lnTo>
                  <a:lnTo>
                    <a:pt x="387" y="278"/>
                  </a:lnTo>
                  <a:lnTo>
                    <a:pt x="449" y="200"/>
                  </a:lnTo>
                  <a:lnTo>
                    <a:pt x="467" y="97"/>
                  </a:lnTo>
                  <a:lnTo>
                    <a:pt x="436" y="63"/>
                  </a:lnTo>
                  <a:lnTo>
                    <a:pt x="436" y="14"/>
                  </a:lnTo>
                  <a:lnTo>
                    <a:pt x="339" y="0"/>
                  </a:lnTo>
                  <a:lnTo>
                    <a:pt x="160" y="123"/>
                  </a:lnTo>
                  <a:lnTo>
                    <a:pt x="115" y="136"/>
                  </a:lnTo>
                  <a:lnTo>
                    <a:pt x="116" y="227"/>
                  </a:lnTo>
                  <a:lnTo>
                    <a:pt x="98" y="246"/>
                  </a:lnTo>
                  <a:lnTo>
                    <a:pt x="0" y="25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1" name="Freeform 481">
              <a:extLst>
                <a:ext uri="{FF2B5EF4-FFF2-40B4-BE49-F238E27FC236}">
                  <a16:creationId xmlns:a16="http://schemas.microsoft.com/office/drawing/2014/main" id="{2A060620-C93A-40B4-A1BB-28BF8386E274}"/>
                </a:ext>
              </a:extLst>
            </p:cNvPr>
            <p:cNvSpPr>
              <a:spLocks noChangeAspect="1"/>
            </p:cNvSpPr>
            <p:nvPr/>
          </p:nvSpPr>
          <p:spPr bwMode="auto">
            <a:xfrm>
              <a:off x="4003700" y="4156152"/>
              <a:ext cx="238127" cy="227014"/>
            </a:xfrm>
            <a:custGeom>
              <a:avLst/>
              <a:gdLst>
                <a:gd name="T0" fmla="*/ 0 w 341"/>
                <a:gd name="T1" fmla="*/ 134845 h 283"/>
                <a:gd name="T2" fmla="*/ 21615 w 341"/>
                <a:gd name="T3" fmla="*/ 44930 h 283"/>
                <a:gd name="T4" fmla="*/ 43200 w 341"/>
                <a:gd name="T5" fmla="*/ 0 h 283"/>
                <a:gd name="T6" fmla="*/ 108015 w 341"/>
                <a:gd name="T7" fmla="*/ 0 h 283"/>
                <a:gd name="T8" fmla="*/ 172829 w 341"/>
                <a:gd name="T9" fmla="*/ 0 h 283"/>
                <a:gd name="T10" fmla="*/ 194415 w 341"/>
                <a:gd name="T11" fmla="*/ 0 h 283"/>
                <a:gd name="T12" fmla="*/ 194415 w 341"/>
                <a:gd name="T13" fmla="*/ 44930 h 283"/>
                <a:gd name="T14" fmla="*/ 172829 w 341"/>
                <a:gd name="T15" fmla="*/ 44930 h 283"/>
                <a:gd name="T16" fmla="*/ 151215 w 341"/>
                <a:gd name="T17" fmla="*/ 134845 h 283"/>
                <a:gd name="T18" fmla="*/ 108015 w 341"/>
                <a:gd name="T19" fmla="*/ 134845 h 283"/>
                <a:gd name="T20" fmla="*/ 86400 w 341"/>
                <a:gd name="T21" fmla="*/ 179775 h 283"/>
                <a:gd name="T22" fmla="*/ 64815 w 341"/>
                <a:gd name="T23" fmla="*/ 179775 h 283"/>
                <a:gd name="T24" fmla="*/ 43200 w 341"/>
                <a:gd name="T25" fmla="*/ 134845 h 283"/>
                <a:gd name="T26" fmla="*/ 0 w 341"/>
                <a:gd name="T27" fmla="*/ 134845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1"/>
                <a:gd name="T43" fmla="*/ 0 h 283"/>
                <a:gd name="T44" fmla="*/ 341 w 341"/>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1" h="283">
                  <a:moveTo>
                    <a:pt x="0" y="221"/>
                  </a:moveTo>
                  <a:lnTo>
                    <a:pt x="23" y="64"/>
                  </a:lnTo>
                  <a:lnTo>
                    <a:pt x="60" y="2"/>
                  </a:lnTo>
                  <a:lnTo>
                    <a:pt x="191" y="33"/>
                  </a:lnTo>
                  <a:lnTo>
                    <a:pt x="307" y="0"/>
                  </a:lnTo>
                  <a:lnTo>
                    <a:pt x="330" y="37"/>
                  </a:lnTo>
                  <a:lnTo>
                    <a:pt x="341" y="64"/>
                  </a:lnTo>
                  <a:lnTo>
                    <a:pt x="310" y="86"/>
                  </a:lnTo>
                  <a:lnTo>
                    <a:pt x="251" y="215"/>
                  </a:lnTo>
                  <a:lnTo>
                    <a:pt x="195" y="205"/>
                  </a:lnTo>
                  <a:lnTo>
                    <a:pt x="164" y="268"/>
                  </a:lnTo>
                  <a:lnTo>
                    <a:pt x="99" y="283"/>
                  </a:lnTo>
                  <a:lnTo>
                    <a:pt x="60" y="228"/>
                  </a:lnTo>
                  <a:lnTo>
                    <a:pt x="0" y="221"/>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2" name="Freeform 482">
              <a:extLst>
                <a:ext uri="{FF2B5EF4-FFF2-40B4-BE49-F238E27FC236}">
                  <a16:creationId xmlns:a16="http://schemas.microsoft.com/office/drawing/2014/main" id="{710C1AF0-DE29-47DD-B9F3-A51D59C4D54C}"/>
                </a:ext>
              </a:extLst>
            </p:cNvPr>
            <p:cNvSpPr>
              <a:spLocks noChangeAspect="1"/>
            </p:cNvSpPr>
            <p:nvPr/>
          </p:nvSpPr>
          <p:spPr bwMode="auto">
            <a:xfrm>
              <a:off x="3603648" y="4183139"/>
              <a:ext cx="60326" cy="41275"/>
            </a:xfrm>
            <a:custGeom>
              <a:avLst/>
              <a:gdLst>
                <a:gd name="T0" fmla="*/ 0 w 88"/>
                <a:gd name="T1" fmla="*/ 43385 h 52"/>
                <a:gd name="T2" fmla="*/ 20072 w 88"/>
                <a:gd name="T3" fmla="*/ 43385 h 52"/>
                <a:gd name="T4" fmla="*/ 40118 w 88"/>
                <a:gd name="T5" fmla="*/ 43385 h 52"/>
                <a:gd name="T6" fmla="*/ 20072 w 88"/>
                <a:gd name="T7" fmla="*/ 43385 h 52"/>
                <a:gd name="T8" fmla="*/ 20072 w 88"/>
                <a:gd name="T9" fmla="*/ 43385 h 52"/>
                <a:gd name="T10" fmla="*/ 40118 w 88"/>
                <a:gd name="T11" fmla="*/ 43385 h 52"/>
                <a:gd name="T12" fmla="*/ 40118 w 88"/>
                <a:gd name="T13" fmla="*/ 0 h 52"/>
                <a:gd name="T14" fmla="*/ 0 w 88"/>
                <a:gd name="T15" fmla="*/ 43385 h 52"/>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52"/>
                <a:gd name="T26" fmla="*/ 88 w 8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52">
                  <a:moveTo>
                    <a:pt x="0" y="6"/>
                  </a:moveTo>
                  <a:lnTo>
                    <a:pt x="25" y="30"/>
                  </a:lnTo>
                  <a:lnTo>
                    <a:pt x="55" y="21"/>
                  </a:lnTo>
                  <a:lnTo>
                    <a:pt x="37" y="30"/>
                  </a:lnTo>
                  <a:lnTo>
                    <a:pt x="51" y="52"/>
                  </a:lnTo>
                  <a:lnTo>
                    <a:pt x="86" y="30"/>
                  </a:lnTo>
                  <a:lnTo>
                    <a:pt x="88" y="0"/>
                  </a:lnTo>
                  <a:lnTo>
                    <a:pt x="0" y="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3" name="Freeform 484">
              <a:extLst>
                <a:ext uri="{FF2B5EF4-FFF2-40B4-BE49-F238E27FC236}">
                  <a16:creationId xmlns:a16="http://schemas.microsoft.com/office/drawing/2014/main" id="{CECCD5B5-50B6-4569-BE25-388719B642DF}"/>
                </a:ext>
              </a:extLst>
            </p:cNvPr>
            <p:cNvSpPr>
              <a:spLocks noChangeAspect="1"/>
            </p:cNvSpPr>
            <p:nvPr/>
          </p:nvSpPr>
          <p:spPr bwMode="auto">
            <a:xfrm>
              <a:off x="4543454" y="4505403"/>
              <a:ext cx="33339" cy="38100"/>
            </a:xfrm>
            <a:custGeom>
              <a:avLst/>
              <a:gdLst>
                <a:gd name="T0" fmla="*/ 0 w 48"/>
                <a:gd name="T1" fmla="*/ 0 h 49"/>
                <a:gd name="T2" fmla="*/ 20837 w 48"/>
                <a:gd name="T3" fmla="*/ 0 h 49"/>
                <a:gd name="T4" fmla="*/ 20837 w 48"/>
                <a:gd name="T5" fmla="*/ 0 h 49"/>
                <a:gd name="T6" fmla="*/ 20837 w 48"/>
                <a:gd name="T7" fmla="*/ 0 h 49"/>
                <a:gd name="T8" fmla="*/ 0 w 48"/>
                <a:gd name="T9" fmla="*/ 0 h 49"/>
                <a:gd name="T10" fmla="*/ 0 60000 65536"/>
                <a:gd name="T11" fmla="*/ 0 60000 65536"/>
                <a:gd name="T12" fmla="*/ 0 60000 65536"/>
                <a:gd name="T13" fmla="*/ 0 60000 65536"/>
                <a:gd name="T14" fmla="*/ 0 60000 65536"/>
                <a:gd name="T15" fmla="*/ 0 w 48"/>
                <a:gd name="T16" fmla="*/ 0 h 49"/>
                <a:gd name="T17" fmla="*/ 48 w 48"/>
                <a:gd name="T18" fmla="*/ 49 h 49"/>
              </a:gdLst>
              <a:ahLst/>
              <a:cxnLst>
                <a:cxn ang="T10">
                  <a:pos x="T0" y="T1"/>
                </a:cxn>
                <a:cxn ang="T11">
                  <a:pos x="T2" y="T3"/>
                </a:cxn>
                <a:cxn ang="T12">
                  <a:pos x="T4" y="T5"/>
                </a:cxn>
                <a:cxn ang="T13">
                  <a:pos x="T6" y="T7"/>
                </a:cxn>
                <a:cxn ang="T14">
                  <a:pos x="T8" y="T9"/>
                </a:cxn>
              </a:cxnLst>
              <a:rect l="T15" t="T16" r="T17" b="T18"/>
              <a:pathLst>
                <a:path w="48" h="49">
                  <a:moveTo>
                    <a:pt x="0" y="49"/>
                  </a:moveTo>
                  <a:lnTo>
                    <a:pt x="18" y="9"/>
                  </a:lnTo>
                  <a:lnTo>
                    <a:pt x="42" y="0"/>
                  </a:lnTo>
                  <a:lnTo>
                    <a:pt x="48" y="40"/>
                  </a:lnTo>
                  <a:lnTo>
                    <a:pt x="0" y="49"/>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4" name="Freeform 485">
              <a:extLst>
                <a:ext uri="{FF2B5EF4-FFF2-40B4-BE49-F238E27FC236}">
                  <a16:creationId xmlns:a16="http://schemas.microsoft.com/office/drawing/2014/main" id="{7B64BD0B-E5CC-48EF-9D44-85C45203B646}"/>
                </a:ext>
              </a:extLst>
            </p:cNvPr>
            <p:cNvSpPr>
              <a:spLocks noChangeAspect="1"/>
            </p:cNvSpPr>
            <p:nvPr/>
          </p:nvSpPr>
          <p:spPr bwMode="auto">
            <a:xfrm>
              <a:off x="3584599" y="4086302"/>
              <a:ext cx="130176" cy="98426"/>
            </a:xfrm>
            <a:custGeom>
              <a:avLst/>
              <a:gdLst>
                <a:gd name="T0" fmla="*/ 0 w 182"/>
                <a:gd name="T1" fmla="*/ 0 h 123"/>
                <a:gd name="T2" fmla="*/ 24121 w 182"/>
                <a:gd name="T3" fmla="*/ 44128 h 123"/>
                <a:gd name="T4" fmla="*/ 72361 w 182"/>
                <a:gd name="T5" fmla="*/ 44128 h 123"/>
                <a:gd name="T6" fmla="*/ 24121 w 182"/>
                <a:gd name="T7" fmla="*/ 44128 h 123"/>
                <a:gd name="T8" fmla="*/ 24121 w 182"/>
                <a:gd name="T9" fmla="*/ 44128 h 123"/>
                <a:gd name="T10" fmla="*/ 72361 w 182"/>
                <a:gd name="T11" fmla="*/ 44128 h 123"/>
                <a:gd name="T12" fmla="*/ 120633 w 182"/>
                <a:gd name="T13" fmla="*/ 44128 h 123"/>
                <a:gd name="T14" fmla="*/ 96513 w 182"/>
                <a:gd name="T15" fmla="*/ 0 h 123"/>
                <a:gd name="T16" fmla="*/ 48241 w 182"/>
                <a:gd name="T17" fmla="*/ 0 h 123"/>
                <a:gd name="T18" fmla="*/ 24121 w 182"/>
                <a:gd name="T19" fmla="*/ 0 h 123"/>
                <a:gd name="T20" fmla="*/ 0 w 182"/>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2"/>
                <a:gd name="T34" fmla="*/ 0 h 123"/>
                <a:gd name="T35" fmla="*/ 182 w 182"/>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2" h="123">
                  <a:moveTo>
                    <a:pt x="0" y="53"/>
                  </a:moveTo>
                  <a:lnTo>
                    <a:pt x="27" y="90"/>
                  </a:lnTo>
                  <a:lnTo>
                    <a:pt x="110" y="94"/>
                  </a:lnTo>
                  <a:lnTo>
                    <a:pt x="24" y="106"/>
                  </a:lnTo>
                  <a:lnTo>
                    <a:pt x="24" y="123"/>
                  </a:lnTo>
                  <a:lnTo>
                    <a:pt x="112" y="117"/>
                  </a:lnTo>
                  <a:lnTo>
                    <a:pt x="182" y="123"/>
                  </a:lnTo>
                  <a:lnTo>
                    <a:pt x="161" y="53"/>
                  </a:lnTo>
                  <a:lnTo>
                    <a:pt x="93" y="0"/>
                  </a:lnTo>
                  <a:lnTo>
                    <a:pt x="27" y="15"/>
                  </a:lnTo>
                  <a:lnTo>
                    <a:pt x="0" y="5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5" name="Freeform 486">
              <a:extLst>
                <a:ext uri="{FF2B5EF4-FFF2-40B4-BE49-F238E27FC236}">
                  <a16:creationId xmlns:a16="http://schemas.microsoft.com/office/drawing/2014/main" id="{FE4CCF36-BC68-493C-9DC2-9E4868FCB847}"/>
                </a:ext>
              </a:extLst>
            </p:cNvPr>
            <p:cNvSpPr>
              <a:spLocks noChangeAspect="1"/>
            </p:cNvSpPr>
            <p:nvPr/>
          </p:nvSpPr>
          <p:spPr bwMode="auto">
            <a:xfrm>
              <a:off x="3675087" y="4246639"/>
              <a:ext cx="61914" cy="71438"/>
            </a:xfrm>
            <a:custGeom>
              <a:avLst/>
              <a:gdLst>
                <a:gd name="T0" fmla="*/ 0 w 92"/>
                <a:gd name="T1" fmla="*/ 50859 h 87"/>
                <a:gd name="T2" fmla="*/ 17772 w 92"/>
                <a:gd name="T3" fmla="*/ 50859 h 87"/>
                <a:gd name="T4" fmla="*/ 17772 w 92"/>
                <a:gd name="T5" fmla="*/ 101717 h 87"/>
                <a:gd name="T6" fmla="*/ 35521 w 92"/>
                <a:gd name="T7" fmla="*/ 50859 h 87"/>
                <a:gd name="T8" fmla="*/ 35521 w 92"/>
                <a:gd name="T9" fmla="*/ 0 h 87"/>
                <a:gd name="T10" fmla="*/ 0 w 92"/>
                <a:gd name="T11" fmla="*/ 50859 h 87"/>
                <a:gd name="T12" fmla="*/ 0 60000 65536"/>
                <a:gd name="T13" fmla="*/ 0 60000 65536"/>
                <a:gd name="T14" fmla="*/ 0 60000 65536"/>
                <a:gd name="T15" fmla="*/ 0 60000 65536"/>
                <a:gd name="T16" fmla="*/ 0 60000 65536"/>
                <a:gd name="T17" fmla="*/ 0 60000 65536"/>
                <a:gd name="T18" fmla="*/ 0 w 92"/>
                <a:gd name="T19" fmla="*/ 0 h 87"/>
                <a:gd name="T20" fmla="*/ 92 w 9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92" h="87">
                  <a:moveTo>
                    <a:pt x="0" y="25"/>
                  </a:moveTo>
                  <a:lnTo>
                    <a:pt x="12" y="61"/>
                  </a:lnTo>
                  <a:lnTo>
                    <a:pt x="55" y="87"/>
                  </a:lnTo>
                  <a:lnTo>
                    <a:pt x="92" y="44"/>
                  </a:lnTo>
                  <a:lnTo>
                    <a:pt x="63" y="0"/>
                  </a:lnTo>
                  <a:lnTo>
                    <a:pt x="0" y="2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6" name="Freeform 487">
              <a:extLst>
                <a:ext uri="{FF2B5EF4-FFF2-40B4-BE49-F238E27FC236}">
                  <a16:creationId xmlns:a16="http://schemas.microsoft.com/office/drawing/2014/main" id="{53740E58-AB7E-4A63-B769-8B8DAA539290}"/>
                </a:ext>
              </a:extLst>
            </p:cNvPr>
            <p:cNvSpPr>
              <a:spLocks noChangeAspect="1"/>
            </p:cNvSpPr>
            <p:nvPr/>
          </p:nvSpPr>
          <p:spPr bwMode="auto">
            <a:xfrm>
              <a:off x="4786344" y="4200602"/>
              <a:ext cx="207965" cy="322264"/>
            </a:xfrm>
            <a:custGeom>
              <a:avLst/>
              <a:gdLst>
                <a:gd name="T0" fmla="*/ 0 w 300"/>
                <a:gd name="T1" fmla="*/ 286238 h 397"/>
                <a:gd name="T2" fmla="*/ 0 w 300"/>
                <a:gd name="T3" fmla="*/ 238551 h 397"/>
                <a:gd name="T4" fmla="*/ 20825 w 300"/>
                <a:gd name="T5" fmla="*/ 190863 h 397"/>
                <a:gd name="T6" fmla="*/ 62448 w 300"/>
                <a:gd name="T7" fmla="*/ 190863 h 397"/>
                <a:gd name="T8" fmla="*/ 104070 w 300"/>
                <a:gd name="T9" fmla="*/ 95431 h 397"/>
                <a:gd name="T10" fmla="*/ 41623 w 300"/>
                <a:gd name="T11" fmla="*/ 95431 h 397"/>
                <a:gd name="T12" fmla="*/ 41623 w 300"/>
                <a:gd name="T13" fmla="*/ 47687 h 397"/>
                <a:gd name="T14" fmla="*/ 41623 w 300"/>
                <a:gd name="T15" fmla="*/ 47687 h 397"/>
                <a:gd name="T16" fmla="*/ 62448 w 300"/>
                <a:gd name="T17" fmla="*/ 47687 h 397"/>
                <a:gd name="T18" fmla="*/ 166518 w 300"/>
                <a:gd name="T19" fmla="*/ 0 h 397"/>
                <a:gd name="T20" fmla="*/ 166518 w 300"/>
                <a:gd name="T21" fmla="*/ 47687 h 397"/>
                <a:gd name="T22" fmla="*/ 104070 w 300"/>
                <a:gd name="T23" fmla="*/ 190863 h 397"/>
                <a:gd name="T24" fmla="*/ 20825 w 300"/>
                <a:gd name="T25" fmla="*/ 333982 h 397"/>
                <a:gd name="T26" fmla="*/ 0 w 300"/>
                <a:gd name="T27" fmla="*/ 286238 h 3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397"/>
                <a:gd name="T44" fmla="*/ 300 w 300"/>
                <a:gd name="T45" fmla="*/ 397 h 3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397">
                  <a:moveTo>
                    <a:pt x="0" y="373"/>
                  </a:moveTo>
                  <a:lnTo>
                    <a:pt x="0" y="266"/>
                  </a:lnTo>
                  <a:lnTo>
                    <a:pt x="25" y="235"/>
                  </a:lnTo>
                  <a:lnTo>
                    <a:pt x="116" y="201"/>
                  </a:lnTo>
                  <a:lnTo>
                    <a:pt x="205" y="114"/>
                  </a:lnTo>
                  <a:lnTo>
                    <a:pt x="90" y="85"/>
                  </a:lnTo>
                  <a:lnTo>
                    <a:pt x="53" y="32"/>
                  </a:lnTo>
                  <a:lnTo>
                    <a:pt x="66" y="15"/>
                  </a:lnTo>
                  <a:lnTo>
                    <a:pt x="113" y="46"/>
                  </a:lnTo>
                  <a:lnTo>
                    <a:pt x="286" y="0"/>
                  </a:lnTo>
                  <a:lnTo>
                    <a:pt x="300" y="46"/>
                  </a:lnTo>
                  <a:lnTo>
                    <a:pt x="195" y="232"/>
                  </a:lnTo>
                  <a:lnTo>
                    <a:pt x="14" y="397"/>
                  </a:lnTo>
                  <a:lnTo>
                    <a:pt x="0" y="37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7" name="Freeform 488">
              <a:extLst>
                <a:ext uri="{FF2B5EF4-FFF2-40B4-BE49-F238E27FC236}">
                  <a16:creationId xmlns:a16="http://schemas.microsoft.com/office/drawing/2014/main" id="{7F7D4CBD-ADD5-4C4C-98A8-4760A0AE7BCB}"/>
                </a:ext>
              </a:extLst>
            </p:cNvPr>
            <p:cNvSpPr>
              <a:spLocks noChangeAspect="1"/>
            </p:cNvSpPr>
            <p:nvPr/>
          </p:nvSpPr>
          <p:spPr bwMode="auto">
            <a:xfrm>
              <a:off x="4459318" y="4851481"/>
              <a:ext cx="160339" cy="171451"/>
            </a:xfrm>
            <a:custGeom>
              <a:avLst/>
              <a:gdLst>
                <a:gd name="T0" fmla="*/ 0 w 232"/>
                <a:gd name="T1" fmla="*/ 93560 h 212"/>
                <a:gd name="T2" fmla="*/ 20213 w 232"/>
                <a:gd name="T3" fmla="*/ 93560 h 212"/>
                <a:gd name="T4" fmla="*/ 60667 w 232"/>
                <a:gd name="T5" fmla="*/ 46752 h 212"/>
                <a:gd name="T6" fmla="*/ 60667 w 232"/>
                <a:gd name="T7" fmla="*/ 46752 h 212"/>
                <a:gd name="T8" fmla="*/ 80881 w 232"/>
                <a:gd name="T9" fmla="*/ 0 h 212"/>
                <a:gd name="T10" fmla="*/ 101121 w 232"/>
                <a:gd name="T11" fmla="*/ 46752 h 212"/>
                <a:gd name="T12" fmla="*/ 101121 w 232"/>
                <a:gd name="T13" fmla="*/ 46752 h 212"/>
                <a:gd name="T14" fmla="*/ 101121 w 232"/>
                <a:gd name="T15" fmla="*/ 140311 h 212"/>
                <a:gd name="T16" fmla="*/ 101121 w 232"/>
                <a:gd name="T17" fmla="*/ 140311 h 212"/>
                <a:gd name="T18" fmla="*/ 60667 w 232"/>
                <a:gd name="T19" fmla="*/ 140311 h 212"/>
                <a:gd name="T20" fmla="*/ 40454 w 232"/>
                <a:gd name="T21" fmla="*/ 140311 h 212"/>
                <a:gd name="T22" fmla="*/ 0 w 232"/>
                <a:gd name="T23" fmla="*/ 93560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212"/>
                <a:gd name="T38" fmla="*/ 232 w 23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212">
                  <a:moveTo>
                    <a:pt x="0" y="65"/>
                  </a:moveTo>
                  <a:lnTo>
                    <a:pt x="52" y="67"/>
                  </a:lnTo>
                  <a:lnTo>
                    <a:pt x="105" y="28"/>
                  </a:lnTo>
                  <a:lnTo>
                    <a:pt x="108" y="11"/>
                  </a:lnTo>
                  <a:lnTo>
                    <a:pt x="150" y="0"/>
                  </a:lnTo>
                  <a:lnTo>
                    <a:pt x="224" y="23"/>
                  </a:lnTo>
                  <a:lnTo>
                    <a:pt x="232" y="54"/>
                  </a:lnTo>
                  <a:lnTo>
                    <a:pt x="228" y="132"/>
                  </a:lnTo>
                  <a:lnTo>
                    <a:pt x="190" y="212"/>
                  </a:lnTo>
                  <a:lnTo>
                    <a:pt x="122" y="198"/>
                  </a:lnTo>
                  <a:lnTo>
                    <a:pt x="82" y="178"/>
                  </a:lnTo>
                  <a:lnTo>
                    <a:pt x="0" y="65"/>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8" name="Freeform 489">
              <a:extLst>
                <a:ext uri="{FF2B5EF4-FFF2-40B4-BE49-F238E27FC236}">
                  <a16:creationId xmlns:a16="http://schemas.microsoft.com/office/drawing/2014/main" id="{642ABCD8-15AD-43BF-B5FD-713E8C2918B8}"/>
                </a:ext>
              </a:extLst>
            </p:cNvPr>
            <p:cNvSpPr>
              <a:spLocks noChangeAspect="1"/>
            </p:cNvSpPr>
            <p:nvPr/>
          </p:nvSpPr>
          <p:spPr bwMode="auto">
            <a:xfrm>
              <a:off x="4181503" y="4881643"/>
              <a:ext cx="277815" cy="301627"/>
            </a:xfrm>
            <a:custGeom>
              <a:avLst/>
              <a:gdLst>
                <a:gd name="T0" fmla="*/ 0 w 398"/>
                <a:gd name="T1" fmla="*/ 46236 h 374"/>
                <a:gd name="T2" fmla="*/ 21357 w 398"/>
                <a:gd name="T3" fmla="*/ 0 h 374"/>
                <a:gd name="T4" fmla="*/ 170797 w 398"/>
                <a:gd name="T5" fmla="*/ 46236 h 374"/>
                <a:gd name="T6" fmla="*/ 192154 w 398"/>
                <a:gd name="T7" fmla="*/ 46236 h 374"/>
                <a:gd name="T8" fmla="*/ 213510 w 398"/>
                <a:gd name="T9" fmla="*/ 46236 h 374"/>
                <a:gd name="T10" fmla="*/ 192154 w 398"/>
                <a:gd name="T11" fmla="*/ 46236 h 374"/>
                <a:gd name="T12" fmla="*/ 192154 w 398"/>
                <a:gd name="T13" fmla="*/ 46236 h 374"/>
                <a:gd name="T14" fmla="*/ 149440 w 398"/>
                <a:gd name="T15" fmla="*/ 46236 h 374"/>
                <a:gd name="T16" fmla="*/ 149440 w 398"/>
                <a:gd name="T17" fmla="*/ 138761 h 374"/>
                <a:gd name="T18" fmla="*/ 128112 w 398"/>
                <a:gd name="T19" fmla="*/ 138761 h 374"/>
                <a:gd name="T20" fmla="*/ 128112 w 398"/>
                <a:gd name="T21" fmla="*/ 138761 h 374"/>
                <a:gd name="T22" fmla="*/ 128112 w 398"/>
                <a:gd name="T23" fmla="*/ 277523 h 374"/>
                <a:gd name="T24" fmla="*/ 106755 w 398"/>
                <a:gd name="T25" fmla="*/ 277523 h 374"/>
                <a:gd name="T26" fmla="*/ 106755 w 398"/>
                <a:gd name="T27" fmla="*/ 277523 h 374"/>
                <a:gd name="T28" fmla="*/ 85399 w 398"/>
                <a:gd name="T29" fmla="*/ 277523 h 374"/>
                <a:gd name="T30" fmla="*/ 85399 w 398"/>
                <a:gd name="T31" fmla="*/ 277523 h 374"/>
                <a:gd name="T32" fmla="*/ 64042 w 398"/>
                <a:gd name="T33" fmla="*/ 277523 h 374"/>
                <a:gd name="T34" fmla="*/ 42714 w 398"/>
                <a:gd name="T35" fmla="*/ 138761 h 374"/>
                <a:gd name="T36" fmla="*/ 42714 w 398"/>
                <a:gd name="T37" fmla="*/ 138761 h 374"/>
                <a:gd name="T38" fmla="*/ 0 w 398"/>
                <a:gd name="T39" fmla="*/ 46236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74"/>
                <a:gd name="T62" fmla="*/ 398 w 398"/>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74">
                  <a:moveTo>
                    <a:pt x="0" y="13"/>
                  </a:moveTo>
                  <a:lnTo>
                    <a:pt x="50" y="0"/>
                  </a:lnTo>
                  <a:lnTo>
                    <a:pt x="288" y="37"/>
                  </a:lnTo>
                  <a:lnTo>
                    <a:pt x="341" y="20"/>
                  </a:lnTo>
                  <a:lnTo>
                    <a:pt x="398" y="27"/>
                  </a:lnTo>
                  <a:lnTo>
                    <a:pt x="350" y="54"/>
                  </a:lnTo>
                  <a:lnTo>
                    <a:pt x="332" y="37"/>
                  </a:lnTo>
                  <a:lnTo>
                    <a:pt x="275" y="48"/>
                  </a:lnTo>
                  <a:lnTo>
                    <a:pt x="275" y="153"/>
                  </a:lnTo>
                  <a:lnTo>
                    <a:pt x="245" y="154"/>
                  </a:lnTo>
                  <a:lnTo>
                    <a:pt x="245" y="236"/>
                  </a:lnTo>
                  <a:lnTo>
                    <a:pt x="245" y="355"/>
                  </a:lnTo>
                  <a:lnTo>
                    <a:pt x="218" y="374"/>
                  </a:lnTo>
                  <a:lnTo>
                    <a:pt x="181" y="374"/>
                  </a:lnTo>
                  <a:lnTo>
                    <a:pt x="162" y="348"/>
                  </a:lnTo>
                  <a:lnTo>
                    <a:pt x="145" y="362"/>
                  </a:lnTo>
                  <a:lnTo>
                    <a:pt x="106" y="321"/>
                  </a:lnTo>
                  <a:lnTo>
                    <a:pt x="85" y="191"/>
                  </a:lnTo>
                  <a:lnTo>
                    <a:pt x="85" y="176"/>
                  </a:lnTo>
                  <a:lnTo>
                    <a:pt x="0" y="13"/>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69" name="Freeform 490">
              <a:extLst>
                <a:ext uri="{FF2B5EF4-FFF2-40B4-BE49-F238E27FC236}">
                  <a16:creationId xmlns:a16="http://schemas.microsoft.com/office/drawing/2014/main" id="{E3893E87-8159-4D66-B225-3C7011ACDCAA}"/>
                </a:ext>
              </a:extLst>
            </p:cNvPr>
            <p:cNvSpPr>
              <a:spLocks noChangeAspect="1"/>
            </p:cNvSpPr>
            <p:nvPr/>
          </p:nvSpPr>
          <p:spPr bwMode="auto">
            <a:xfrm>
              <a:off x="3600473" y="3813250"/>
              <a:ext cx="171451" cy="165101"/>
            </a:xfrm>
            <a:custGeom>
              <a:avLst/>
              <a:gdLst>
                <a:gd name="T0" fmla="*/ 0 w 246"/>
                <a:gd name="T1" fmla="*/ 131462 h 207"/>
                <a:gd name="T2" fmla="*/ 63185 w 246"/>
                <a:gd name="T3" fmla="*/ 0 h 207"/>
                <a:gd name="T4" fmla="*/ 126341 w 246"/>
                <a:gd name="T5" fmla="*/ 0 h 207"/>
                <a:gd name="T6" fmla="*/ 126341 w 246"/>
                <a:gd name="T7" fmla="*/ 0 h 207"/>
                <a:gd name="T8" fmla="*/ 126341 w 246"/>
                <a:gd name="T9" fmla="*/ 0 h 207"/>
                <a:gd name="T10" fmla="*/ 84246 w 246"/>
                <a:gd name="T11" fmla="*/ 0 h 207"/>
                <a:gd name="T12" fmla="*/ 63185 w 246"/>
                <a:gd name="T13" fmla="*/ 87658 h 207"/>
                <a:gd name="T14" fmla="*/ 63185 w 246"/>
                <a:gd name="T15" fmla="*/ 87658 h 207"/>
                <a:gd name="T16" fmla="*/ 63185 w 246"/>
                <a:gd name="T17" fmla="*/ 131462 h 207"/>
                <a:gd name="T18" fmla="*/ 0 w 246"/>
                <a:gd name="T19" fmla="*/ 131462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207"/>
                <a:gd name="T32" fmla="*/ 246 w 246"/>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207">
                  <a:moveTo>
                    <a:pt x="0" y="207"/>
                  </a:moveTo>
                  <a:lnTo>
                    <a:pt x="116" y="0"/>
                  </a:lnTo>
                  <a:lnTo>
                    <a:pt x="244" y="4"/>
                  </a:lnTo>
                  <a:lnTo>
                    <a:pt x="246" y="16"/>
                  </a:lnTo>
                  <a:lnTo>
                    <a:pt x="244" y="54"/>
                  </a:lnTo>
                  <a:lnTo>
                    <a:pt x="149" y="51"/>
                  </a:lnTo>
                  <a:lnTo>
                    <a:pt x="147" y="130"/>
                  </a:lnTo>
                  <a:lnTo>
                    <a:pt x="115" y="144"/>
                  </a:lnTo>
                  <a:lnTo>
                    <a:pt x="118" y="194"/>
                  </a:lnTo>
                  <a:lnTo>
                    <a:pt x="0" y="20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0" name="Freeform 491">
              <a:extLst>
                <a:ext uri="{FF2B5EF4-FFF2-40B4-BE49-F238E27FC236}">
                  <a16:creationId xmlns:a16="http://schemas.microsoft.com/office/drawing/2014/main" id="{94D57031-07B2-4244-B4BD-CBA86A0DC595}"/>
                </a:ext>
              </a:extLst>
            </p:cNvPr>
            <p:cNvSpPr>
              <a:spLocks noChangeAspect="1"/>
            </p:cNvSpPr>
            <p:nvPr/>
          </p:nvSpPr>
          <p:spPr bwMode="auto">
            <a:xfrm>
              <a:off x="4394228" y="3929140"/>
              <a:ext cx="341315" cy="466728"/>
            </a:xfrm>
            <a:custGeom>
              <a:avLst/>
              <a:gdLst>
                <a:gd name="T0" fmla="*/ 0 w 488"/>
                <a:gd name="T1" fmla="*/ 232379 h 578"/>
                <a:gd name="T2" fmla="*/ 21540 w 488"/>
                <a:gd name="T3" fmla="*/ 232379 h 578"/>
                <a:gd name="T4" fmla="*/ 21540 w 488"/>
                <a:gd name="T5" fmla="*/ 278900 h 578"/>
                <a:gd name="T6" fmla="*/ 43080 w 488"/>
                <a:gd name="T7" fmla="*/ 325364 h 578"/>
                <a:gd name="T8" fmla="*/ 86189 w 488"/>
                <a:gd name="T9" fmla="*/ 418349 h 578"/>
                <a:gd name="T10" fmla="*/ 150837 w 488"/>
                <a:gd name="T11" fmla="*/ 418349 h 578"/>
                <a:gd name="T12" fmla="*/ 193917 w 488"/>
                <a:gd name="T13" fmla="*/ 418349 h 578"/>
                <a:gd name="T14" fmla="*/ 236997 w 488"/>
                <a:gd name="T15" fmla="*/ 418349 h 578"/>
                <a:gd name="T16" fmla="*/ 215457 w 488"/>
                <a:gd name="T17" fmla="*/ 325364 h 578"/>
                <a:gd name="T18" fmla="*/ 172377 w 488"/>
                <a:gd name="T19" fmla="*/ 325364 h 578"/>
                <a:gd name="T20" fmla="*/ 193917 w 488"/>
                <a:gd name="T21" fmla="*/ 278900 h 578"/>
                <a:gd name="T22" fmla="*/ 193917 w 488"/>
                <a:gd name="T23" fmla="*/ 232379 h 578"/>
                <a:gd name="T24" fmla="*/ 236997 w 488"/>
                <a:gd name="T25" fmla="*/ 232379 h 578"/>
                <a:gd name="T26" fmla="*/ 236997 w 488"/>
                <a:gd name="T27" fmla="*/ 92985 h 578"/>
                <a:gd name="T28" fmla="*/ 258565 w 488"/>
                <a:gd name="T29" fmla="*/ 92985 h 578"/>
                <a:gd name="T30" fmla="*/ 236997 w 488"/>
                <a:gd name="T31" fmla="*/ 46465 h 578"/>
                <a:gd name="T32" fmla="*/ 236997 w 488"/>
                <a:gd name="T33" fmla="*/ 46465 h 578"/>
                <a:gd name="T34" fmla="*/ 215457 w 488"/>
                <a:gd name="T35" fmla="*/ 0 h 578"/>
                <a:gd name="T36" fmla="*/ 193917 w 488"/>
                <a:gd name="T37" fmla="*/ 46465 h 578"/>
                <a:gd name="T38" fmla="*/ 43080 w 488"/>
                <a:gd name="T39" fmla="*/ 46465 h 578"/>
                <a:gd name="T40" fmla="*/ 43080 w 488"/>
                <a:gd name="T41" fmla="*/ 46465 h 578"/>
                <a:gd name="T42" fmla="*/ 43080 w 488"/>
                <a:gd name="T43" fmla="*/ 46465 h 578"/>
                <a:gd name="T44" fmla="*/ 43080 w 488"/>
                <a:gd name="T45" fmla="*/ 46465 h 578"/>
                <a:gd name="T46" fmla="*/ 43080 w 488"/>
                <a:gd name="T47" fmla="*/ 139450 h 578"/>
                <a:gd name="T48" fmla="*/ 21540 w 488"/>
                <a:gd name="T49" fmla="*/ 139450 h 578"/>
                <a:gd name="T50" fmla="*/ 0 w 488"/>
                <a:gd name="T51" fmla="*/ 232379 h 5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8"/>
                <a:gd name="T79" fmla="*/ 0 h 578"/>
                <a:gd name="T80" fmla="*/ 488 w 488"/>
                <a:gd name="T81" fmla="*/ 578 h 5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8" h="578">
                  <a:moveTo>
                    <a:pt x="0" y="306"/>
                  </a:moveTo>
                  <a:lnTo>
                    <a:pt x="22" y="364"/>
                  </a:lnTo>
                  <a:lnTo>
                    <a:pt x="45" y="426"/>
                  </a:lnTo>
                  <a:lnTo>
                    <a:pt x="94" y="450"/>
                  </a:lnTo>
                  <a:lnTo>
                    <a:pt x="165" y="535"/>
                  </a:lnTo>
                  <a:lnTo>
                    <a:pt x="264" y="578"/>
                  </a:lnTo>
                  <a:lnTo>
                    <a:pt x="354" y="568"/>
                  </a:lnTo>
                  <a:lnTo>
                    <a:pt x="409" y="551"/>
                  </a:lnTo>
                  <a:lnTo>
                    <a:pt x="376" y="490"/>
                  </a:lnTo>
                  <a:lnTo>
                    <a:pt x="325" y="455"/>
                  </a:lnTo>
                  <a:lnTo>
                    <a:pt x="358" y="432"/>
                  </a:lnTo>
                  <a:lnTo>
                    <a:pt x="362" y="378"/>
                  </a:lnTo>
                  <a:lnTo>
                    <a:pt x="420" y="307"/>
                  </a:lnTo>
                  <a:lnTo>
                    <a:pt x="443" y="182"/>
                  </a:lnTo>
                  <a:lnTo>
                    <a:pt x="488" y="153"/>
                  </a:lnTo>
                  <a:lnTo>
                    <a:pt x="451" y="126"/>
                  </a:lnTo>
                  <a:lnTo>
                    <a:pt x="438" y="34"/>
                  </a:lnTo>
                  <a:lnTo>
                    <a:pt x="400" y="0"/>
                  </a:lnTo>
                  <a:lnTo>
                    <a:pt x="354" y="41"/>
                  </a:lnTo>
                  <a:lnTo>
                    <a:pt x="90" y="33"/>
                  </a:lnTo>
                  <a:lnTo>
                    <a:pt x="90" y="92"/>
                  </a:lnTo>
                  <a:lnTo>
                    <a:pt x="63" y="94"/>
                  </a:lnTo>
                  <a:lnTo>
                    <a:pt x="63" y="109"/>
                  </a:lnTo>
                  <a:lnTo>
                    <a:pt x="62" y="221"/>
                  </a:lnTo>
                  <a:lnTo>
                    <a:pt x="32" y="227"/>
                  </a:lnTo>
                  <a:lnTo>
                    <a:pt x="0" y="306"/>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1" name="Freeform 492">
              <a:extLst>
                <a:ext uri="{FF2B5EF4-FFF2-40B4-BE49-F238E27FC236}">
                  <a16:creationId xmlns:a16="http://schemas.microsoft.com/office/drawing/2014/main" id="{03A38E12-3C26-4311-8606-B4FDB7F87DB5}"/>
                </a:ext>
              </a:extLst>
            </p:cNvPr>
            <p:cNvSpPr>
              <a:spLocks noChangeAspect="1"/>
            </p:cNvSpPr>
            <p:nvPr/>
          </p:nvSpPr>
          <p:spPr bwMode="auto">
            <a:xfrm>
              <a:off x="4576793" y="5099134"/>
              <a:ext cx="25400" cy="38100"/>
            </a:xfrm>
            <a:custGeom>
              <a:avLst/>
              <a:gdLst>
                <a:gd name="T0" fmla="*/ 0 w 35"/>
                <a:gd name="T1" fmla="*/ 0 h 47"/>
                <a:gd name="T2" fmla="*/ 24960 w 35"/>
                <a:gd name="T3" fmla="*/ 0 h 47"/>
                <a:gd name="T4" fmla="*/ 24960 w 35"/>
                <a:gd name="T5" fmla="*/ 0 h 47"/>
                <a:gd name="T6" fmla="*/ 24960 w 35"/>
                <a:gd name="T7" fmla="*/ 0 h 47"/>
                <a:gd name="T8" fmla="*/ 0 w 35"/>
                <a:gd name="T9" fmla="*/ 0 h 47"/>
                <a:gd name="T10" fmla="*/ 0 60000 65536"/>
                <a:gd name="T11" fmla="*/ 0 60000 65536"/>
                <a:gd name="T12" fmla="*/ 0 60000 65536"/>
                <a:gd name="T13" fmla="*/ 0 60000 65536"/>
                <a:gd name="T14" fmla="*/ 0 60000 65536"/>
                <a:gd name="T15" fmla="*/ 0 w 35"/>
                <a:gd name="T16" fmla="*/ 0 h 47"/>
                <a:gd name="T17" fmla="*/ 35 w 35"/>
                <a:gd name="T18" fmla="*/ 47 h 47"/>
              </a:gdLst>
              <a:ahLst/>
              <a:cxnLst>
                <a:cxn ang="T10">
                  <a:pos x="T0" y="T1"/>
                </a:cxn>
                <a:cxn ang="T11">
                  <a:pos x="T2" y="T3"/>
                </a:cxn>
                <a:cxn ang="T12">
                  <a:pos x="T4" y="T5"/>
                </a:cxn>
                <a:cxn ang="T13">
                  <a:pos x="T6" y="T7"/>
                </a:cxn>
                <a:cxn ang="T14">
                  <a:pos x="T8" y="T9"/>
                </a:cxn>
              </a:cxnLst>
              <a:rect l="T15" t="T16" r="T17" b="T18"/>
              <a:pathLst>
                <a:path w="35" h="47">
                  <a:moveTo>
                    <a:pt x="0" y="27"/>
                  </a:moveTo>
                  <a:lnTo>
                    <a:pt x="19" y="47"/>
                  </a:lnTo>
                  <a:lnTo>
                    <a:pt x="35" y="31"/>
                  </a:lnTo>
                  <a:lnTo>
                    <a:pt x="31" y="0"/>
                  </a:lnTo>
                  <a:lnTo>
                    <a:pt x="0" y="2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2" name="Freeform 493">
              <a:extLst>
                <a:ext uri="{FF2B5EF4-FFF2-40B4-BE49-F238E27FC236}">
                  <a16:creationId xmlns:a16="http://schemas.microsoft.com/office/drawing/2014/main" id="{7D37E5DF-B10E-4CBC-8CD0-E0DB3C972128}"/>
                </a:ext>
              </a:extLst>
            </p:cNvPr>
            <p:cNvSpPr>
              <a:spLocks noChangeAspect="1"/>
            </p:cNvSpPr>
            <p:nvPr/>
          </p:nvSpPr>
          <p:spPr bwMode="auto">
            <a:xfrm>
              <a:off x="4554568" y="4503817"/>
              <a:ext cx="223839" cy="250826"/>
            </a:xfrm>
            <a:custGeom>
              <a:avLst/>
              <a:gdLst>
                <a:gd name="T0" fmla="*/ 0 w 317"/>
                <a:gd name="T1" fmla="*/ 44819 h 313"/>
                <a:gd name="T2" fmla="*/ 22858 w 317"/>
                <a:gd name="T3" fmla="*/ 89584 h 313"/>
                <a:gd name="T4" fmla="*/ 22858 w 317"/>
                <a:gd name="T5" fmla="*/ 134403 h 313"/>
                <a:gd name="T6" fmla="*/ 68605 w 317"/>
                <a:gd name="T7" fmla="*/ 134403 h 313"/>
                <a:gd name="T8" fmla="*/ 68605 w 317"/>
                <a:gd name="T9" fmla="*/ 134403 h 313"/>
                <a:gd name="T10" fmla="*/ 91493 w 317"/>
                <a:gd name="T11" fmla="*/ 179222 h 313"/>
                <a:gd name="T12" fmla="*/ 182957 w 317"/>
                <a:gd name="T13" fmla="*/ 179222 h 313"/>
                <a:gd name="T14" fmla="*/ 205815 w 317"/>
                <a:gd name="T15" fmla="*/ 179222 h 313"/>
                <a:gd name="T16" fmla="*/ 182957 w 317"/>
                <a:gd name="T17" fmla="*/ 89584 h 313"/>
                <a:gd name="T18" fmla="*/ 182957 w 317"/>
                <a:gd name="T19" fmla="*/ 44819 h 313"/>
                <a:gd name="T20" fmla="*/ 91493 w 317"/>
                <a:gd name="T21" fmla="*/ 0 h 313"/>
                <a:gd name="T22" fmla="*/ 45747 w 317"/>
                <a:gd name="T23" fmla="*/ 0 h 313"/>
                <a:gd name="T24" fmla="*/ 45747 w 317"/>
                <a:gd name="T25" fmla="*/ 0 h 313"/>
                <a:gd name="T26" fmla="*/ 45747 w 317"/>
                <a:gd name="T27" fmla="*/ 0 h 313"/>
                <a:gd name="T28" fmla="*/ 45747 w 317"/>
                <a:gd name="T29" fmla="*/ 0 h 313"/>
                <a:gd name="T30" fmla="*/ 22858 w 317"/>
                <a:gd name="T31" fmla="*/ 0 h 313"/>
                <a:gd name="T32" fmla="*/ 22858 w 317"/>
                <a:gd name="T33" fmla="*/ 0 h 313"/>
                <a:gd name="T34" fmla="*/ 22858 w 317"/>
                <a:gd name="T35" fmla="*/ 44819 h 313"/>
                <a:gd name="T36" fmla="*/ 0 w 317"/>
                <a:gd name="T37" fmla="*/ 44819 h 3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313"/>
                <a:gd name="T59" fmla="*/ 317 w 317"/>
                <a:gd name="T60" fmla="*/ 313 h 3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313">
                  <a:moveTo>
                    <a:pt x="0" y="98"/>
                  </a:moveTo>
                  <a:lnTo>
                    <a:pt x="1" y="158"/>
                  </a:lnTo>
                  <a:lnTo>
                    <a:pt x="41" y="219"/>
                  </a:lnTo>
                  <a:lnTo>
                    <a:pt x="96" y="248"/>
                  </a:lnTo>
                  <a:lnTo>
                    <a:pt x="123" y="253"/>
                  </a:lnTo>
                  <a:lnTo>
                    <a:pt x="156" y="313"/>
                  </a:lnTo>
                  <a:lnTo>
                    <a:pt x="273" y="304"/>
                  </a:lnTo>
                  <a:lnTo>
                    <a:pt x="317" y="279"/>
                  </a:lnTo>
                  <a:lnTo>
                    <a:pt x="272" y="154"/>
                  </a:lnTo>
                  <a:lnTo>
                    <a:pt x="283" y="109"/>
                  </a:lnTo>
                  <a:lnTo>
                    <a:pt x="133" y="0"/>
                  </a:lnTo>
                  <a:lnTo>
                    <a:pt x="93" y="54"/>
                  </a:lnTo>
                  <a:lnTo>
                    <a:pt x="76" y="40"/>
                  </a:lnTo>
                  <a:lnTo>
                    <a:pt x="64" y="51"/>
                  </a:lnTo>
                  <a:lnTo>
                    <a:pt x="62" y="0"/>
                  </a:lnTo>
                  <a:lnTo>
                    <a:pt x="24" y="1"/>
                  </a:lnTo>
                  <a:lnTo>
                    <a:pt x="30" y="41"/>
                  </a:lnTo>
                  <a:lnTo>
                    <a:pt x="33" y="65"/>
                  </a:lnTo>
                  <a:lnTo>
                    <a:pt x="0" y="98"/>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3" name="Freeform 494">
              <a:extLst>
                <a:ext uri="{FF2B5EF4-FFF2-40B4-BE49-F238E27FC236}">
                  <a16:creationId xmlns:a16="http://schemas.microsoft.com/office/drawing/2014/main" id="{2FE61A93-34D6-41E6-B61E-B7403ED6368A}"/>
                </a:ext>
              </a:extLst>
            </p:cNvPr>
            <p:cNvSpPr>
              <a:spLocks noChangeAspect="1"/>
            </p:cNvSpPr>
            <p:nvPr/>
          </p:nvSpPr>
          <p:spPr bwMode="auto">
            <a:xfrm>
              <a:off x="3941790" y="4216479"/>
              <a:ext cx="44450" cy="120651"/>
            </a:xfrm>
            <a:custGeom>
              <a:avLst/>
              <a:gdLst>
                <a:gd name="T0" fmla="*/ 0 w 64"/>
                <a:gd name="T1" fmla="*/ 0 h 150"/>
                <a:gd name="T2" fmla="*/ 20057 w 64"/>
                <a:gd name="T3" fmla="*/ 45744 h 150"/>
                <a:gd name="T4" fmla="*/ 40114 w 64"/>
                <a:gd name="T5" fmla="*/ 91543 h 150"/>
                <a:gd name="T6" fmla="*/ 20057 w 64"/>
                <a:gd name="T7" fmla="*/ 91543 h 150"/>
                <a:gd name="T8" fmla="*/ 0 w 64"/>
                <a:gd name="T9" fmla="*/ 0 h 150"/>
                <a:gd name="T10" fmla="*/ 0 60000 65536"/>
                <a:gd name="T11" fmla="*/ 0 60000 65536"/>
                <a:gd name="T12" fmla="*/ 0 60000 65536"/>
                <a:gd name="T13" fmla="*/ 0 60000 65536"/>
                <a:gd name="T14" fmla="*/ 0 60000 65536"/>
                <a:gd name="T15" fmla="*/ 0 w 64"/>
                <a:gd name="T16" fmla="*/ 0 h 150"/>
                <a:gd name="T17" fmla="*/ 64 w 64"/>
                <a:gd name="T18" fmla="*/ 150 h 150"/>
              </a:gdLst>
              <a:ahLst/>
              <a:cxnLst>
                <a:cxn ang="T10">
                  <a:pos x="T0" y="T1"/>
                </a:cxn>
                <a:cxn ang="T11">
                  <a:pos x="T2" y="T3"/>
                </a:cxn>
                <a:cxn ang="T12">
                  <a:pos x="T4" y="T5"/>
                </a:cxn>
                <a:cxn ang="T13">
                  <a:pos x="T6" y="T7"/>
                </a:cxn>
                <a:cxn ang="T14">
                  <a:pos x="T8" y="T9"/>
                </a:cxn>
              </a:cxnLst>
              <a:rect l="T15" t="T16" r="T17" b="T18"/>
              <a:pathLst>
                <a:path w="64" h="150">
                  <a:moveTo>
                    <a:pt x="0" y="0"/>
                  </a:moveTo>
                  <a:lnTo>
                    <a:pt x="31" y="8"/>
                  </a:lnTo>
                  <a:lnTo>
                    <a:pt x="64" y="144"/>
                  </a:lnTo>
                  <a:lnTo>
                    <a:pt x="41" y="150"/>
                  </a:lnTo>
                  <a:lnTo>
                    <a:pt x="0" y="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4" name="Freeform 495">
              <a:extLst>
                <a:ext uri="{FF2B5EF4-FFF2-40B4-BE49-F238E27FC236}">
                  <a16:creationId xmlns:a16="http://schemas.microsoft.com/office/drawing/2014/main" id="{9631D740-6931-4D10-93F7-1FE1E267CDBC}"/>
                </a:ext>
              </a:extLst>
            </p:cNvPr>
            <p:cNvSpPr>
              <a:spLocks noChangeAspect="1"/>
            </p:cNvSpPr>
            <p:nvPr/>
          </p:nvSpPr>
          <p:spPr bwMode="auto">
            <a:xfrm>
              <a:off x="4554569" y="4387930"/>
              <a:ext cx="109539" cy="123825"/>
            </a:xfrm>
            <a:custGeom>
              <a:avLst/>
              <a:gdLst>
                <a:gd name="T0" fmla="*/ 0 w 157"/>
                <a:gd name="T1" fmla="*/ 91418 h 154"/>
                <a:gd name="T2" fmla="*/ 21714 w 157"/>
                <a:gd name="T3" fmla="*/ 91418 h 154"/>
                <a:gd name="T4" fmla="*/ 43429 w 157"/>
                <a:gd name="T5" fmla="*/ 91418 h 154"/>
                <a:gd name="T6" fmla="*/ 43429 w 157"/>
                <a:gd name="T7" fmla="*/ 45682 h 154"/>
                <a:gd name="T8" fmla="*/ 65114 w 157"/>
                <a:gd name="T9" fmla="*/ 45682 h 154"/>
                <a:gd name="T10" fmla="*/ 86828 w 157"/>
                <a:gd name="T11" fmla="*/ 45682 h 154"/>
                <a:gd name="T12" fmla="*/ 65114 w 157"/>
                <a:gd name="T13" fmla="*/ 0 h 154"/>
                <a:gd name="T14" fmla="*/ 21714 w 157"/>
                <a:gd name="T15" fmla="*/ 45682 h 154"/>
                <a:gd name="T16" fmla="*/ 21714 w 157"/>
                <a:gd name="T17" fmla="*/ 45682 h 154"/>
                <a:gd name="T18" fmla="*/ 21714 w 157"/>
                <a:gd name="T19" fmla="*/ 45682 h 154"/>
                <a:gd name="T20" fmla="*/ 0 w 157"/>
                <a:gd name="T21" fmla="*/ 91418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54"/>
                <a:gd name="T35" fmla="*/ 157 w 157"/>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54">
                  <a:moveTo>
                    <a:pt x="0" y="154"/>
                  </a:moveTo>
                  <a:lnTo>
                    <a:pt x="24" y="145"/>
                  </a:lnTo>
                  <a:lnTo>
                    <a:pt x="62" y="144"/>
                  </a:lnTo>
                  <a:lnTo>
                    <a:pt x="64" y="121"/>
                  </a:lnTo>
                  <a:lnTo>
                    <a:pt x="125" y="110"/>
                  </a:lnTo>
                  <a:lnTo>
                    <a:pt x="157" y="56"/>
                  </a:lnTo>
                  <a:lnTo>
                    <a:pt x="125" y="0"/>
                  </a:lnTo>
                  <a:lnTo>
                    <a:pt x="35" y="10"/>
                  </a:lnTo>
                  <a:lnTo>
                    <a:pt x="45" y="52"/>
                  </a:lnTo>
                  <a:lnTo>
                    <a:pt x="27" y="80"/>
                  </a:lnTo>
                  <a:lnTo>
                    <a:pt x="0" y="154"/>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5" name="Freeform 497">
              <a:extLst>
                <a:ext uri="{FF2B5EF4-FFF2-40B4-BE49-F238E27FC236}">
                  <a16:creationId xmlns:a16="http://schemas.microsoft.com/office/drawing/2014/main" id="{AA7E1E71-77B3-4599-BDC9-3692783CB82E}"/>
                </a:ext>
              </a:extLst>
            </p:cNvPr>
            <p:cNvSpPr>
              <a:spLocks noChangeAspect="1"/>
            </p:cNvSpPr>
            <p:nvPr/>
          </p:nvSpPr>
          <p:spPr bwMode="auto">
            <a:xfrm>
              <a:off x="3840192" y="4127576"/>
              <a:ext cx="153989" cy="128588"/>
            </a:xfrm>
            <a:custGeom>
              <a:avLst/>
              <a:gdLst>
                <a:gd name="T0" fmla="*/ 0 w 221"/>
                <a:gd name="T1" fmla="*/ 87859 h 161"/>
                <a:gd name="T2" fmla="*/ 20872 w 221"/>
                <a:gd name="T3" fmla="*/ 87859 h 161"/>
                <a:gd name="T4" fmla="*/ 41743 w 221"/>
                <a:gd name="T5" fmla="*/ 87859 h 161"/>
                <a:gd name="T6" fmla="*/ 41743 w 221"/>
                <a:gd name="T7" fmla="*/ 43930 h 161"/>
                <a:gd name="T8" fmla="*/ 62615 w 221"/>
                <a:gd name="T9" fmla="*/ 43930 h 161"/>
                <a:gd name="T10" fmla="*/ 83458 w 221"/>
                <a:gd name="T11" fmla="*/ 43930 h 161"/>
                <a:gd name="T12" fmla="*/ 104330 w 221"/>
                <a:gd name="T13" fmla="*/ 43930 h 161"/>
                <a:gd name="T14" fmla="*/ 83458 w 221"/>
                <a:gd name="T15" fmla="*/ 0 h 161"/>
                <a:gd name="T16" fmla="*/ 83458 w 221"/>
                <a:gd name="T17" fmla="*/ 0 h 161"/>
                <a:gd name="T18" fmla="*/ 20872 w 221"/>
                <a:gd name="T19" fmla="*/ 0 h 161"/>
                <a:gd name="T20" fmla="*/ 0 w 221"/>
                <a:gd name="T21" fmla="*/ 8785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1"/>
                <a:gd name="T34" fmla="*/ 0 h 161"/>
                <a:gd name="T35" fmla="*/ 221 w 22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1" h="161">
                  <a:moveTo>
                    <a:pt x="0" y="137"/>
                  </a:moveTo>
                  <a:lnTo>
                    <a:pt x="16" y="154"/>
                  </a:lnTo>
                  <a:lnTo>
                    <a:pt x="75" y="161"/>
                  </a:lnTo>
                  <a:lnTo>
                    <a:pt x="69" y="120"/>
                  </a:lnTo>
                  <a:lnTo>
                    <a:pt x="147" y="112"/>
                  </a:lnTo>
                  <a:lnTo>
                    <a:pt x="178" y="120"/>
                  </a:lnTo>
                  <a:lnTo>
                    <a:pt x="221" y="89"/>
                  </a:lnTo>
                  <a:lnTo>
                    <a:pt x="164" y="28"/>
                  </a:lnTo>
                  <a:lnTo>
                    <a:pt x="157" y="0"/>
                  </a:lnTo>
                  <a:lnTo>
                    <a:pt x="37" y="53"/>
                  </a:lnTo>
                  <a:lnTo>
                    <a:pt x="0" y="137"/>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6" name="Freeform 498">
              <a:extLst>
                <a:ext uri="{FF2B5EF4-FFF2-40B4-BE49-F238E27FC236}">
                  <a16:creationId xmlns:a16="http://schemas.microsoft.com/office/drawing/2014/main" id="{B04F3134-2C77-4314-836D-F2C3BA90BBAB}"/>
                </a:ext>
              </a:extLst>
            </p:cNvPr>
            <p:cNvSpPr>
              <a:spLocks noChangeAspect="1"/>
            </p:cNvSpPr>
            <p:nvPr/>
          </p:nvSpPr>
          <p:spPr bwMode="auto">
            <a:xfrm>
              <a:off x="4395819" y="4673680"/>
              <a:ext cx="241301" cy="230188"/>
            </a:xfrm>
            <a:custGeom>
              <a:avLst/>
              <a:gdLst>
                <a:gd name="T0" fmla="*/ 0 w 345"/>
                <a:gd name="T1" fmla="*/ 91779 h 286"/>
                <a:gd name="T2" fmla="*/ 0 w 345"/>
                <a:gd name="T3" fmla="*/ 137642 h 286"/>
                <a:gd name="T4" fmla="*/ 21473 w 345"/>
                <a:gd name="T5" fmla="*/ 183504 h 286"/>
                <a:gd name="T6" fmla="*/ 42946 w 345"/>
                <a:gd name="T7" fmla="*/ 183504 h 286"/>
                <a:gd name="T8" fmla="*/ 85863 w 345"/>
                <a:gd name="T9" fmla="*/ 183504 h 286"/>
                <a:gd name="T10" fmla="*/ 107335 w 345"/>
                <a:gd name="T11" fmla="*/ 137642 h 286"/>
                <a:gd name="T12" fmla="*/ 107335 w 345"/>
                <a:gd name="T13" fmla="*/ 137642 h 286"/>
                <a:gd name="T14" fmla="*/ 128808 w 345"/>
                <a:gd name="T15" fmla="*/ 137642 h 286"/>
                <a:gd name="T16" fmla="*/ 128808 w 345"/>
                <a:gd name="T17" fmla="*/ 137642 h 286"/>
                <a:gd name="T18" fmla="*/ 171754 w 345"/>
                <a:gd name="T19" fmla="*/ 91779 h 286"/>
                <a:gd name="T20" fmla="*/ 171754 w 345"/>
                <a:gd name="T21" fmla="*/ 91779 h 286"/>
                <a:gd name="T22" fmla="*/ 193198 w 345"/>
                <a:gd name="T23" fmla="*/ 45862 h 286"/>
                <a:gd name="T24" fmla="*/ 171754 w 345"/>
                <a:gd name="T25" fmla="*/ 45862 h 286"/>
                <a:gd name="T26" fmla="*/ 150281 w 345"/>
                <a:gd name="T27" fmla="*/ 45862 h 286"/>
                <a:gd name="T28" fmla="*/ 150281 w 345"/>
                <a:gd name="T29" fmla="*/ 0 h 286"/>
                <a:gd name="T30" fmla="*/ 107335 w 345"/>
                <a:gd name="T31" fmla="*/ 45862 h 286"/>
                <a:gd name="T32" fmla="*/ 107335 w 345"/>
                <a:gd name="T33" fmla="*/ 45862 h 286"/>
                <a:gd name="T34" fmla="*/ 128808 w 345"/>
                <a:gd name="T35" fmla="*/ 45862 h 286"/>
                <a:gd name="T36" fmla="*/ 128808 w 345"/>
                <a:gd name="T37" fmla="*/ 91779 h 286"/>
                <a:gd name="T38" fmla="*/ 42946 w 345"/>
                <a:gd name="T39" fmla="*/ 45862 h 286"/>
                <a:gd name="T40" fmla="*/ 42946 w 345"/>
                <a:gd name="T41" fmla="*/ 91779 h 286"/>
                <a:gd name="T42" fmla="*/ 0 w 345"/>
                <a:gd name="T43" fmla="*/ 91779 h 2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5"/>
                <a:gd name="T67" fmla="*/ 0 h 286"/>
                <a:gd name="T68" fmla="*/ 345 w 345"/>
                <a:gd name="T69" fmla="*/ 286 h 2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5" h="286">
                  <a:moveTo>
                    <a:pt x="0" y="140"/>
                  </a:moveTo>
                  <a:lnTo>
                    <a:pt x="0" y="250"/>
                  </a:lnTo>
                  <a:lnTo>
                    <a:pt x="35" y="277"/>
                  </a:lnTo>
                  <a:lnTo>
                    <a:pt x="92" y="284"/>
                  </a:lnTo>
                  <a:lnTo>
                    <a:pt x="144" y="286"/>
                  </a:lnTo>
                  <a:lnTo>
                    <a:pt x="197" y="247"/>
                  </a:lnTo>
                  <a:lnTo>
                    <a:pt x="200" y="230"/>
                  </a:lnTo>
                  <a:lnTo>
                    <a:pt x="242" y="219"/>
                  </a:lnTo>
                  <a:lnTo>
                    <a:pt x="235" y="204"/>
                  </a:lnTo>
                  <a:lnTo>
                    <a:pt x="328" y="174"/>
                  </a:lnTo>
                  <a:lnTo>
                    <a:pt x="317" y="160"/>
                  </a:lnTo>
                  <a:lnTo>
                    <a:pt x="345" y="73"/>
                  </a:lnTo>
                  <a:lnTo>
                    <a:pt x="324" y="37"/>
                  </a:lnTo>
                  <a:lnTo>
                    <a:pt x="269" y="8"/>
                  </a:lnTo>
                  <a:lnTo>
                    <a:pt x="255" y="0"/>
                  </a:lnTo>
                  <a:lnTo>
                    <a:pt x="201" y="27"/>
                  </a:lnTo>
                  <a:lnTo>
                    <a:pt x="195" y="103"/>
                  </a:lnTo>
                  <a:lnTo>
                    <a:pt x="228" y="117"/>
                  </a:lnTo>
                  <a:lnTo>
                    <a:pt x="228" y="148"/>
                  </a:lnTo>
                  <a:lnTo>
                    <a:pt x="61" y="79"/>
                  </a:lnTo>
                  <a:lnTo>
                    <a:pt x="65" y="140"/>
                  </a:lnTo>
                  <a:lnTo>
                    <a:pt x="0" y="140"/>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7" name="Freeform 499">
              <a:extLst>
                <a:ext uri="{FF2B5EF4-FFF2-40B4-BE49-F238E27FC236}">
                  <a16:creationId xmlns:a16="http://schemas.microsoft.com/office/drawing/2014/main" id="{B6C3026D-18F9-419B-8F20-8798BC6A9625}"/>
                </a:ext>
              </a:extLst>
            </p:cNvPr>
            <p:cNvSpPr>
              <a:spLocks noChangeAspect="1"/>
            </p:cNvSpPr>
            <p:nvPr/>
          </p:nvSpPr>
          <p:spPr bwMode="auto">
            <a:xfrm>
              <a:off x="4281518" y="5010224"/>
              <a:ext cx="334965" cy="309564"/>
            </a:xfrm>
            <a:custGeom>
              <a:avLst/>
              <a:gdLst>
                <a:gd name="T0" fmla="*/ 0 w 480"/>
                <a:gd name="T1" fmla="*/ 136360 h 385"/>
                <a:gd name="T2" fmla="*/ 21237 w 480"/>
                <a:gd name="T3" fmla="*/ 90907 h 385"/>
                <a:gd name="T4" fmla="*/ 21237 w 480"/>
                <a:gd name="T5" fmla="*/ 136360 h 385"/>
                <a:gd name="T6" fmla="*/ 42502 w 480"/>
                <a:gd name="T7" fmla="*/ 136360 h 385"/>
                <a:gd name="T8" fmla="*/ 63739 w 480"/>
                <a:gd name="T9" fmla="*/ 136360 h 385"/>
                <a:gd name="T10" fmla="*/ 63739 w 480"/>
                <a:gd name="T11" fmla="*/ 45454 h 385"/>
                <a:gd name="T12" fmla="*/ 63739 w 480"/>
                <a:gd name="T13" fmla="*/ 45454 h 385"/>
                <a:gd name="T14" fmla="*/ 63739 w 480"/>
                <a:gd name="T15" fmla="*/ 90907 h 385"/>
                <a:gd name="T16" fmla="*/ 84976 w 480"/>
                <a:gd name="T17" fmla="*/ 90907 h 385"/>
                <a:gd name="T18" fmla="*/ 106241 w 480"/>
                <a:gd name="T19" fmla="*/ 45454 h 385"/>
                <a:gd name="T20" fmla="*/ 148715 w 480"/>
                <a:gd name="T21" fmla="*/ 45454 h 385"/>
                <a:gd name="T22" fmla="*/ 212454 w 480"/>
                <a:gd name="T23" fmla="*/ 0 h 385"/>
                <a:gd name="T24" fmla="*/ 233719 w 480"/>
                <a:gd name="T25" fmla="*/ 0 h 385"/>
                <a:gd name="T26" fmla="*/ 233719 w 480"/>
                <a:gd name="T27" fmla="*/ 45454 h 385"/>
                <a:gd name="T28" fmla="*/ 233719 w 480"/>
                <a:gd name="T29" fmla="*/ 90907 h 385"/>
                <a:gd name="T30" fmla="*/ 233719 w 480"/>
                <a:gd name="T31" fmla="*/ 90907 h 385"/>
                <a:gd name="T32" fmla="*/ 254956 w 480"/>
                <a:gd name="T33" fmla="*/ 90907 h 385"/>
                <a:gd name="T34" fmla="*/ 254956 w 480"/>
                <a:gd name="T35" fmla="*/ 90907 h 385"/>
                <a:gd name="T36" fmla="*/ 254956 w 480"/>
                <a:gd name="T37" fmla="*/ 136360 h 385"/>
                <a:gd name="T38" fmla="*/ 212454 w 480"/>
                <a:gd name="T39" fmla="*/ 181869 h 385"/>
                <a:gd name="T40" fmla="*/ 169979 w 480"/>
                <a:gd name="T41" fmla="*/ 227322 h 385"/>
                <a:gd name="T42" fmla="*/ 127478 w 480"/>
                <a:gd name="T43" fmla="*/ 227322 h 385"/>
                <a:gd name="T44" fmla="*/ 42502 w 480"/>
                <a:gd name="T45" fmla="*/ 272776 h 385"/>
                <a:gd name="T46" fmla="*/ 21237 w 480"/>
                <a:gd name="T47" fmla="*/ 227322 h 385"/>
                <a:gd name="T48" fmla="*/ 21237 w 480"/>
                <a:gd name="T49" fmla="*/ 181869 h 385"/>
                <a:gd name="T50" fmla="*/ 0 w 480"/>
                <a:gd name="T51" fmla="*/ 136360 h 3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0"/>
                <a:gd name="T79" fmla="*/ 0 h 385"/>
                <a:gd name="T80" fmla="*/ 480 w 480"/>
                <a:gd name="T81" fmla="*/ 385 h 3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0" h="385">
                  <a:moveTo>
                    <a:pt x="0" y="202"/>
                  </a:moveTo>
                  <a:lnTo>
                    <a:pt x="17" y="188"/>
                  </a:lnTo>
                  <a:lnTo>
                    <a:pt x="36" y="214"/>
                  </a:lnTo>
                  <a:lnTo>
                    <a:pt x="73" y="214"/>
                  </a:lnTo>
                  <a:lnTo>
                    <a:pt x="100" y="195"/>
                  </a:lnTo>
                  <a:lnTo>
                    <a:pt x="100" y="76"/>
                  </a:lnTo>
                  <a:lnTo>
                    <a:pt x="126" y="106"/>
                  </a:lnTo>
                  <a:lnTo>
                    <a:pt x="124" y="140"/>
                  </a:lnTo>
                  <a:lnTo>
                    <a:pt x="165" y="139"/>
                  </a:lnTo>
                  <a:lnTo>
                    <a:pt x="199" y="102"/>
                  </a:lnTo>
                  <a:lnTo>
                    <a:pt x="264" y="102"/>
                  </a:lnTo>
                  <a:lnTo>
                    <a:pt x="375" y="0"/>
                  </a:lnTo>
                  <a:lnTo>
                    <a:pt x="443" y="14"/>
                  </a:lnTo>
                  <a:lnTo>
                    <a:pt x="453" y="109"/>
                  </a:lnTo>
                  <a:lnTo>
                    <a:pt x="422" y="136"/>
                  </a:lnTo>
                  <a:lnTo>
                    <a:pt x="441" y="156"/>
                  </a:lnTo>
                  <a:lnTo>
                    <a:pt x="457" y="140"/>
                  </a:lnTo>
                  <a:lnTo>
                    <a:pt x="480" y="140"/>
                  </a:lnTo>
                  <a:lnTo>
                    <a:pt x="467" y="195"/>
                  </a:lnTo>
                  <a:lnTo>
                    <a:pt x="397" y="283"/>
                  </a:lnTo>
                  <a:lnTo>
                    <a:pt x="310" y="358"/>
                  </a:lnTo>
                  <a:lnTo>
                    <a:pt x="245" y="383"/>
                  </a:lnTo>
                  <a:lnTo>
                    <a:pt x="56" y="385"/>
                  </a:lnTo>
                  <a:lnTo>
                    <a:pt x="41" y="341"/>
                  </a:lnTo>
                  <a:lnTo>
                    <a:pt x="48" y="307"/>
                  </a:lnTo>
                  <a:lnTo>
                    <a:pt x="0" y="20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78" name="Freeform 500">
              <a:extLst>
                <a:ext uri="{FF2B5EF4-FFF2-40B4-BE49-F238E27FC236}">
                  <a16:creationId xmlns:a16="http://schemas.microsoft.com/office/drawing/2014/main" id="{2C132A8C-FD0F-4324-879B-7B5BDF8FAC18}"/>
                </a:ext>
              </a:extLst>
            </p:cNvPr>
            <p:cNvSpPr>
              <a:spLocks noChangeAspect="1"/>
            </p:cNvSpPr>
            <p:nvPr/>
          </p:nvSpPr>
          <p:spPr bwMode="auto">
            <a:xfrm>
              <a:off x="4497388" y="5176891"/>
              <a:ext cx="49213" cy="57150"/>
            </a:xfrm>
            <a:custGeom>
              <a:avLst/>
              <a:gdLst>
                <a:gd name="T0" fmla="*/ 0 w 68"/>
                <a:gd name="T1" fmla="*/ 52933 h 69"/>
                <a:gd name="T2" fmla="*/ 24808 w 68"/>
                <a:gd name="T3" fmla="*/ 105927 h 69"/>
                <a:gd name="T4" fmla="*/ 49584 w 68"/>
                <a:gd name="T5" fmla="*/ 52933 h 69"/>
                <a:gd name="T6" fmla="*/ 24808 w 68"/>
                <a:gd name="T7" fmla="*/ 0 h 69"/>
                <a:gd name="T8" fmla="*/ 0 w 68"/>
                <a:gd name="T9" fmla="*/ 52933 h 69"/>
                <a:gd name="T10" fmla="*/ 0 60000 65536"/>
                <a:gd name="T11" fmla="*/ 0 60000 65536"/>
                <a:gd name="T12" fmla="*/ 0 60000 65536"/>
                <a:gd name="T13" fmla="*/ 0 60000 65536"/>
                <a:gd name="T14" fmla="*/ 0 60000 65536"/>
                <a:gd name="T15" fmla="*/ 0 w 68"/>
                <a:gd name="T16" fmla="*/ 0 h 69"/>
                <a:gd name="T17" fmla="*/ 68 w 68"/>
                <a:gd name="T18" fmla="*/ 69 h 69"/>
              </a:gdLst>
              <a:ahLst/>
              <a:cxnLst>
                <a:cxn ang="T10">
                  <a:pos x="T0" y="T1"/>
                </a:cxn>
                <a:cxn ang="T11">
                  <a:pos x="T2" y="T3"/>
                </a:cxn>
                <a:cxn ang="T12">
                  <a:pos x="T4" y="T5"/>
                </a:cxn>
                <a:cxn ang="T13">
                  <a:pos x="T6" y="T7"/>
                </a:cxn>
                <a:cxn ang="T14">
                  <a:pos x="T8" y="T9"/>
                </a:cxn>
              </a:cxnLst>
              <a:rect l="T15" t="T16" r="T17" b="T18"/>
              <a:pathLst>
                <a:path w="68" h="69">
                  <a:moveTo>
                    <a:pt x="0" y="32"/>
                  </a:moveTo>
                  <a:lnTo>
                    <a:pt x="26" y="69"/>
                  </a:lnTo>
                  <a:lnTo>
                    <a:pt x="68" y="32"/>
                  </a:lnTo>
                  <a:lnTo>
                    <a:pt x="50" y="0"/>
                  </a:lnTo>
                  <a:lnTo>
                    <a:pt x="0" y="32"/>
                  </a:lnTo>
                  <a:close/>
                </a:path>
              </a:pathLst>
            </a:custGeom>
            <a:solidFill>
              <a:srgbClr val="5A2149">
                <a:lumMod val="20000"/>
                <a:lumOff val="80000"/>
              </a:srgbClr>
            </a:solidFill>
            <a:ln w="9525">
              <a:solidFill>
                <a:srgbClr val="5A2149">
                  <a:lumMod val="20000"/>
                  <a:lumOff val="8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179" name="Group 178">
            <a:extLst>
              <a:ext uri="{FF2B5EF4-FFF2-40B4-BE49-F238E27FC236}">
                <a16:creationId xmlns:a16="http://schemas.microsoft.com/office/drawing/2014/main" id="{A3B0F523-2083-4804-91C7-6A3D2D72A2B0}"/>
              </a:ext>
            </a:extLst>
          </p:cNvPr>
          <p:cNvGrpSpPr/>
          <p:nvPr>
            <p:custDataLst>
              <p:tags r:id="rId6"/>
            </p:custDataLst>
          </p:nvPr>
        </p:nvGrpSpPr>
        <p:grpSpPr>
          <a:xfrm>
            <a:off x="3621464" y="3513348"/>
            <a:ext cx="1510977" cy="670861"/>
            <a:chOff x="3681413" y="3490966"/>
            <a:chExt cx="1558925" cy="692150"/>
          </a:xfrm>
          <a:solidFill>
            <a:srgbClr val="5A2149">
              <a:lumMod val="75000"/>
            </a:srgbClr>
          </a:solidFill>
        </p:grpSpPr>
        <p:sp>
          <p:nvSpPr>
            <p:cNvPr id="180" name="Freeform 277">
              <a:extLst>
                <a:ext uri="{FF2B5EF4-FFF2-40B4-BE49-F238E27FC236}">
                  <a16:creationId xmlns:a16="http://schemas.microsoft.com/office/drawing/2014/main" id="{33E7A814-B126-404E-BDAB-617C2560C540}"/>
                </a:ext>
              </a:extLst>
            </p:cNvPr>
            <p:cNvSpPr>
              <a:spLocks noChangeAspect="1"/>
            </p:cNvSpPr>
            <p:nvPr/>
          </p:nvSpPr>
          <p:spPr bwMode="auto">
            <a:xfrm>
              <a:off x="3768725" y="3571929"/>
              <a:ext cx="414338" cy="457200"/>
            </a:xfrm>
            <a:custGeom>
              <a:avLst/>
              <a:gdLst>
                <a:gd name="T0" fmla="*/ 0 w 596"/>
                <a:gd name="T1" fmla="*/ 186182 h 566"/>
                <a:gd name="T2" fmla="*/ 20956 w 596"/>
                <a:gd name="T3" fmla="*/ 186182 h 566"/>
                <a:gd name="T4" fmla="*/ 62839 w 596"/>
                <a:gd name="T5" fmla="*/ 279302 h 566"/>
                <a:gd name="T6" fmla="*/ 188518 w 596"/>
                <a:gd name="T7" fmla="*/ 418952 h 566"/>
                <a:gd name="T8" fmla="*/ 188518 w 596"/>
                <a:gd name="T9" fmla="*/ 418952 h 566"/>
                <a:gd name="T10" fmla="*/ 188518 w 596"/>
                <a:gd name="T11" fmla="*/ 418952 h 566"/>
                <a:gd name="T12" fmla="*/ 230430 w 596"/>
                <a:gd name="T13" fmla="*/ 418952 h 566"/>
                <a:gd name="T14" fmla="*/ 314225 w 596"/>
                <a:gd name="T15" fmla="*/ 279302 h 566"/>
                <a:gd name="T16" fmla="*/ 272314 w 596"/>
                <a:gd name="T17" fmla="*/ 232714 h 566"/>
                <a:gd name="T18" fmla="*/ 293269 w 596"/>
                <a:gd name="T19" fmla="*/ 139651 h 566"/>
                <a:gd name="T20" fmla="*/ 272314 w 596"/>
                <a:gd name="T21" fmla="*/ 93119 h 566"/>
                <a:gd name="T22" fmla="*/ 251358 w 596"/>
                <a:gd name="T23" fmla="*/ 46532 h 566"/>
                <a:gd name="T24" fmla="*/ 251358 w 596"/>
                <a:gd name="T25" fmla="*/ 46532 h 566"/>
                <a:gd name="T26" fmla="*/ 251358 w 596"/>
                <a:gd name="T27" fmla="*/ 0 h 566"/>
                <a:gd name="T28" fmla="*/ 167590 w 596"/>
                <a:gd name="T29" fmla="*/ 46532 h 566"/>
                <a:gd name="T30" fmla="*/ 104751 w 596"/>
                <a:gd name="T31" fmla="*/ 46532 h 566"/>
                <a:gd name="T32" fmla="*/ 104751 w 596"/>
                <a:gd name="T33" fmla="*/ 93119 h 566"/>
                <a:gd name="T34" fmla="*/ 83795 w 596"/>
                <a:gd name="T35" fmla="*/ 93119 h 566"/>
                <a:gd name="T36" fmla="*/ 83795 w 596"/>
                <a:gd name="T37" fmla="*/ 93119 h 566"/>
                <a:gd name="T38" fmla="*/ 83795 w 596"/>
                <a:gd name="T39" fmla="*/ 139651 h 566"/>
                <a:gd name="T40" fmla="*/ 20956 w 596"/>
                <a:gd name="T41" fmla="*/ 139651 h 566"/>
                <a:gd name="T42" fmla="*/ 0 w 596"/>
                <a:gd name="T43" fmla="*/ 186182 h 5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6"/>
                <a:gd name="T67" fmla="*/ 0 h 566"/>
                <a:gd name="T68" fmla="*/ 596 w 596"/>
                <a:gd name="T69" fmla="*/ 566 h 5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6" h="566">
                  <a:moveTo>
                    <a:pt x="0" y="302"/>
                  </a:moveTo>
                  <a:lnTo>
                    <a:pt x="2" y="314"/>
                  </a:lnTo>
                  <a:lnTo>
                    <a:pt x="110" y="384"/>
                  </a:lnTo>
                  <a:lnTo>
                    <a:pt x="346" y="540"/>
                  </a:lnTo>
                  <a:lnTo>
                    <a:pt x="349" y="566"/>
                  </a:lnTo>
                  <a:lnTo>
                    <a:pt x="372" y="564"/>
                  </a:lnTo>
                  <a:lnTo>
                    <a:pt x="417" y="551"/>
                  </a:lnTo>
                  <a:lnTo>
                    <a:pt x="596" y="428"/>
                  </a:lnTo>
                  <a:lnTo>
                    <a:pt x="526" y="348"/>
                  </a:lnTo>
                  <a:lnTo>
                    <a:pt x="528" y="218"/>
                  </a:lnTo>
                  <a:lnTo>
                    <a:pt x="521" y="158"/>
                  </a:lnTo>
                  <a:lnTo>
                    <a:pt x="470" y="99"/>
                  </a:lnTo>
                  <a:lnTo>
                    <a:pt x="495" y="79"/>
                  </a:lnTo>
                  <a:lnTo>
                    <a:pt x="506" y="0"/>
                  </a:lnTo>
                  <a:lnTo>
                    <a:pt x="297" y="12"/>
                  </a:lnTo>
                  <a:lnTo>
                    <a:pt x="189" y="59"/>
                  </a:lnTo>
                  <a:lnTo>
                    <a:pt x="216" y="155"/>
                  </a:lnTo>
                  <a:lnTo>
                    <a:pt x="169" y="158"/>
                  </a:lnTo>
                  <a:lnTo>
                    <a:pt x="144" y="169"/>
                  </a:lnTo>
                  <a:lnTo>
                    <a:pt x="148" y="195"/>
                  </a:lnTo>
                  <a:lnTo>
                    <a:pt x="15" y="253"/>
                  </a:lnTo>
                  <a:lnTo>
                    <a:pt x="0" y="302"/>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1" name="Freeform 355">
              <a:extLst>
                <a:ext uri="{FF2B5EF4-FFF2-40B4-BE49-F238E27FC236}">
                  <a16:creationId xmlns:a16="http://schemas.microsoft.com/office/drawing/2014/main" id="{EFF6E25E-6E92-4C8E-B788-2C928ECC7D4C}"/>
                </a:ext>
              </a:extLst>
            </p:cNvPr>
            <p:cNvSpPr>
              <a:spLocks noChangeAspect="1"/>
            </p:cNvSpPr>
            <p:nvPr/>
          </p:nvSpPr>
          <p:spPr bwMode="auto">
            <a:xfrm>
              <a:off x="4849813" y="3490966"/>
              <a:ext cx="390525" cy="388937"/>
            </a:xfrm>
            <a:custGeom>
              <a:avLst/>
              <a:gdLst>
                <a:gd name="T0" fmla="*/ 0 w 561"/>
                <a:gd name="T1" fmla="*/ 47722 h 479"/>
                <a:gd name="T2" fmla="*/ 20913 w 561"/>
                <a:gd name="T3" fmla="*/ 0 h 479"/>
                <a:gd name="T4" fmla="*/ 41825 w 561"/>
                <a:gd name="T5" fmla="*/ 47722 h 479"/>
                <a:gd name="T6" fmla="*/ 62738 w 561"/>
                <a:gd name="T7" fmla="*/ 47722 h 479"/>
                <a:gd name="T8" fmla="*/ 62738 w 561"/>
                <a:gd name="T9" fmla="*/ 47722 h 479"/>
                <a:gd name="T10" fmla="*/ 62738 w 561"/>
                <a:gd name="T11" fmla="*/ 47722 h 479"/>
                <a:gd name="T12" fmla="*/ 62738 w 561"/>
                <a:gd name="T13" fmla="*/ 95444 h 479"/>
                <a:gd name="T14" fmla="*/ 104591 w 561"/>
                <a:gd name="T15" fmla="*/ 95444 h 479"/>
                <a:gd name="T16" fmla="*/ 167329 w 561"/>
                <a:gd name="T17" fmla="*/ 95444 h 479"/>
                <a:gd name="T18" fmla="*/ 146416 w 561"/>
                <a:gd name="T19" fmla="*/ 95444 h 479"/>
                <a:gd name="T20" fmla="*/ 188241 w 561"/>
                <a:gd name="T21" fmla="*/ 47722 h 479"/>
                <a:gd name="T22" fmla="*/ 251006 w 561"/>
                <a:gd name="T23" fmla="*/ 95444 h 479"/>
                <a:gd name="T24" fmla="*/ 251006 w 561"/>
                <a:gd name="T25" fmla="*/ 143165 h 479"/>
                <a:gd name="T26" fmla="*/ 251006 w 561"/>
                <a:gd name="T27" fmla="*/ 143165 h 479"/>
                <a:gd name="T28" fmla="*/ 251006 w 561"/>
                <a:gd name="T29" fmla="*/ 238609 h 479"/>
                <a:gd name="T30" fmla="*/ 271919 w 561"/>
                <a:gd name="T31" fmla="*/ 238609 h 479"/>
                <a:gd name="T32" fmla="*/ 251006 w 561"/>
                <a:gd name="T33" fmla="*/ 286330 h 479"/>
                <a:gd name="T34" fmla="*/ 292832 w 561"/>
                <a:gd name="T35" fmla="*/ 334052 h 479"/>
                <a:gd name="T36" fmla="*/ 271919 w 561"/>
                <a:gd name="T37" fmla="*/ 381773 h 479"/>
                <a:gd name="T38" fmla="*/ 209154 w 561"/>
                <a:gd name="T39" fmla="*/ 381773 h 479"/>
                <a:gd name="T40" fmla="*/ 188241 w 561"/>
                <a:gd name="T41" fmla="*/ 334052 h 479"/>
                <a:gd name="T42" fmla="*/ 125503 w 561"/>
                <a:gd name="T43" fmla="*/ 334052 h 479"/>
                <a:gd name="T44" fmla="*/ 104591 w 561"/>
                <a:gd name="T45" fmla="*/ 334052 h 479"/>
                <a:gd name="T46" fmla="*/ 83678 w 561"/>
                <a:gd name="T47" fmla="*/ 286330 h 479"/>
                <a:gd name="T48" fmla="*/ 62738 w 561"/>
                <a:gd name="T49" fmla="*/ 238609 h 479"/>
                <a:gd name="T50" fmla="*/ 62738 w 561"/>
                <a:gd name="T51" fmla="*/ 286330 h 479"/>
                <a:gd name="T52" fmla="*/ 41825 w 561"/>
                <a:gd name="T53" fmla="*/ 190887 h 479"/>
                <a:gd name="T54" fmla="*/ 20913 w 561"/>
                <a:gd name="T55" fmla="*/ 190887 h 479"/>
                <a:gd name="T56" fmla="*/ 41825 w 561"/>
                <a:gd name="T57" fmla="*/ 143165 h 479"/>
                <a:gd name="T58" fmla="*/ 20913 w 561"/>
                <a:gd name="T59" fmla="*/ 95444 h 479"/>
                <a:gd name="T60" fmla="*/ 20913 w 561"/>
                <a:gd name="T61" fmla="*/ 95444 h 479"/>
                <a:gd name="T62" fmla="*/ 0 w 561"/>
                <a:gd name="T63" fmla="*/ 47722 h 4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1"/>
                <a:gd name="T97" fmla="*/ 0 h 479"/>
                <a:gd name="T98" fmla="*/ 561 w 561"/>
                <a:gd name="T99" fmla="*/ 479 h 4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1" h="479">
                  <a:moveTo>
                    <a:pt x="0" y="15"/>
                  </a:moveTo>
                  <a:lnTo>
                    <a:pt x="14" y="0"/>
                  </a:lnTo>
                  <a:lnTo>
                    <a:pt x="58" y="35"/>
                  </a:lnTo>
                  <a:lnTo>
                    <a:pt x="111" y="5"/>
                  </a:lnTo>
                  <a:lnTo>
                    <a:pt x="115" y="34"/>
                  </a:lnTo>
                  <a:lnTo>
                    <a:pt x="140" y="45"/>
                  </a:lnTo>
                  <a:lnTo>
                    <a:pt x="146" y="75"/>
                  </a:lnTo>
                  <a:lnTo>
                    <a:pt x="224" y="109"/>
                  </a:lnTo>
                  <a:lnTo>
                    <a:pt x="293" y="100"/>
                  </a:lnTo>
                  <a:lnTo>
                    <a:pt x="289" y="82"/>
                  </a:lnTo>
                  <a:lnTo>
                    <a:pt x="380" y="49"/>
                  </a:lnTo>
                  <a:lnTo>
                    <a:pt x="500" y="104"/>
                  </a:lnTo>
                  <a:lnTo>
                    <a:pt x="503" y="134"/>
                  </a:lnTo>
                  <a:lnTo>
                    <a:pt x="483" y="191"/>
                  </a:lnTo>
                  <a:lnTo>
                    <a:pt x="486" y="267"/>
                  </a:lnTo>
                  <a:lnTo>
                    <a:pt x="517" y="291"/>
                  </a:lnTo>
                  <a:lnTo>
                    <a:pt x="493" y="331"/>
                  </a:lnTo>
                  <a:lnTo>
                    <a:pt x="561" y="417"/>
                  </a:lnTo>
                  <a:lnTo>
                    <a:pt x="516" y="479"/>
                  </a:lnTo>
                  <a:lnTo>
                    <a:pt x="390" y="459"/>
                  </a:lnTo>
                  <a:lnTo>
                    <a:pt x="361" y="417"/>
                  </a:lnTo>
                  <a:lnTo>
                    <a:pt x="276" y="431"/>
                  </a:lnTo>
                  <a:lnTo>
                    <a:pt x="213" y="394"/>
                  </a:lnTo>
                  <a:lnTo>
                    <a:pt x="170" y="321"/>
                  </a:lnTo>
                  <a:lnTo>
                    <a:pt x="139" y="308"/>
                  </a:lnTo>
                  <a:lnTo>
                    <a:pt x="129" y="324"/>
                  </a:lnTo>
                  <a:lnTo>
                    <a:pt x="91" y="250"/>
                  </a:lnTo>
                  <a:lnTo>
                    <a:pt x="37" y="205"/>
                  </a:lnTo>
                  <a:lnTo>
                    <a:pt x="63" y="134"/>
                  </a:lnTo>
                  <a:lnTo>
                    <a:pt x="40" y="127"/>
                  </a:lnTo>
                  <a:lnTo>
                    <a:pt x="19" y="87"/>
                  </a:lnTo>
                  <a:lnTo>
                    <a:pt x="0" y="15"/>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2" name="Freeform 356">
              <a:extLst>
                <a:ext uri="{FF2B5EF4-FFF2-40B4-BE49-F238E27FC236}">
                  <a16:creationId xmlns:a16="http://schemas.microsoft.com/office/drawing/2014/main" id="{4C2A2975-83CD-47DD-89C4-FDFBADFF3476}"/>
                </a:ext>
              </a:extLst>
            </p:cNvPr>
            <p:cNvSpPr>
              <a:spLocks noChangeAspect="1"/>
            </p:cNvSpPr>
            <p:nvPr/>
          </p:nvSpPr>
          <p:spPr bwMode="auto">
            <a:xfrm>
              <a:off x="4735513" y="3562404"/>
              <a:ext cx="203200" cy="217487"/>
            </a:xfrm>
            <a:custGeom>
              <a:avLst/>
              <a:gdLst>
                <a:gd name="T0" fmla="*/ 0 w 290"/>
                <a:gd name="T1" fmla="*/ 94859 h 268"/>
                <a:gd name="T2" fmla="*/ 21575 w 290"/>
                <a:gd name="T3" fmla="*/ 94859 h 268"/>
                <a:gd name="T4" fmla="*/ 64724 w 290"/>
                <a:gd name="T5" fmla="*/ 142261 h 268"/>
                <a:gd name="T6" fmla="*/ 64724 w 290"/>
                <a:gd name="T7" fmla="*/ 142261 h 268"/>
                <a:gd name="T8" fmla="*/ 86298 w 290"/>
                <a:gd name="T9" fmla="*/ 189662 h 268"/>
                <a:gd name="T10" fmla="*/ 129448 w 290"/>
                <a:gd name="T11" fmla="*/ 189662 h 268"/>
                <a:gd name="T12" fmla="*/ 150994 w 290"/>
                <a:gd name="T13" fmla="*/ 142261 h 268"/>
                <a:gd name="T14" fmla="*/ 172568 w 290"/>
                <a:gd name="T15" fmla="*/ 142261 h 268"/>
                <a:gd name="T16" fmla="*/ 129448 w 290"/>
                <a:gd name="T17" fmla="*/ 94859 h 268"/>
                <a:gd name="T18" fmla="*/ 107873 w 290"/>
                <a:gd name="T19" fmla="*/ 47401 h 268"/>
                <a:gd name="T20" fmla="*/ 107873 w 290"/>
                <a:gd name="T21" fmla="*/ 47401 h 268"/>
                <a:gd name="T22" fmla="*/ 107873 w 290"/>
                <a:gd name="T23" fmla="*/ 47401 h 268"/>
                <a:gd name="T24" fmla="*/ 107873 w 290"/>
                <a:gd name="T25" fmla="*/ 0 h 268"/>
                <a:gd name="T26" fmla="*/ 64724 w 290"/>
                <a:gd name="T27" fmla="*/ 47401 h 268"/>
                <a:gd name="T28" fmla="*/ 43149 w 290"/>
                <a:gd name="T29" fmla="*/ 47401 h 268"/>
                <a:gd name="T30" fmla="*/ 43149 w 290"/>
                <a:gd name="T31" fmla="*/ 47401 h 268"/>
                <a:gd name="T32" fmla="*/ 0 w 290"/>
                <a:gd name="T33" fmla="*/ 94859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0"/>
                <a:gd name="T52" fmla="*/ 0 h 268"/>
                <a:gd name="T53" fmla="*/ 290 w 290"/>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0" h="268">
                  <a:moveTo>
                    <a:pt x="0" y="131"/>
                  </a:moveTo>
                  <a:lnTo>
                    <a:pt x="14" y="167"/>
                  </a:lnTo>
                  <a:lnTo>
                    <a:pt x="146" y="228"/>
                  </a:lnTo>
                  <a:lnTo>
                    <a:pt x="147" y="248"/>
                  </a:lnTo>
                  <a:lnTo>
                    <a:pt x="178" y="263"/>
                  </a:lnTo>
                  <a:lnTo>
                    <a:pt x="232" y="268"/>
                  </a:lnTo>
                  <a:lnTo>
                    <a:pt x="275" y="239"/>
                  </a:lnTo>
                  <a:lnTo>
                    <a:pt x="290" y="237"/>
                  </a:lnTo>
                  <a:lnTo>
                    <a:pt x="252" y="163"/>
                  </a:lnTo>
                  <a:lnTo>
                    <a:pt x="198" y="118"/>
                  </a:lnTo>
                  <a:lnTo>
                    <a:pt x="224" y="47"/>
                  </a:lnTo>
                  <a:lnTo>
                    <a:pt x="201" y="40"/>
                  </a:lnTo>
                  <a:lnTo>
                    <a:pt x="180" y="0"/>
                  </a:lnTo>
                  <a:lnTo>
                    <a:pt x="115" y="3"/>
                  </a:lnTo>
                  <a:lnTo>
                    <a:pt x="82" y="29"/>
                  </a:lnTo>
                  <a:lnTo>
                    <a:pt x="71" y="92"/>
                  </a:lnTo>
                  <a:lnTo>
                    <a:pt x="0" y="13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3" name="Freeform 372">
              <a:extLst>
                <a:ext uri="{FF2B5EF4-FFF2-40B4-BE49-F238E27FC236}">
                  <a16:creationId xmlns:a16="http://schemas.microsoft.com/office/drawing/2014/main" id="{7126BA7F-ACE1-4E86-8C64-4DA32EAC9D0E}"/>
                </a:ext>
              </a:extLst>
            </p:cNvPr>
            <p:cNvSpPr>
              <a:spLocks noChangeAspect="1"/>
            </p:cNvSpPr>
            <p:nvPr/>
          </p:nvSpPr>
          <p:spPr bwMode="auto">
            <a:xfrm>
              <a:off x="5011738" y="3886254"/>
              <a:ext cx="155575" cy="203200"/>
            </a:xfrm>
            <a:custGeom>
              <a:avLst/>
              <a:gdLst>
                <a:gd name="T0" fmla="*/ 0 w 227"/>
                <a:gd name="T1" fmla="*/ 88134 h 254"/>
                <a:gd name="T2" fmla="*/ 19133 w 227"/>
                <a:gd name="T3" fmla="*/ 132228 h 254"/>
                <a:gd name="T4" fmla="*/ 38292 w 227"/>
                <a:gd name="T5" fmla="*/ 132228 h 254"/>
                <a:gd name="T6" fmla="*/ 76558 w 227"/>
                <a:gd name="T7" fmla="*/ 88134 h 254"/>
                <a:gd name="T8" fmla="*/ 76558 w 227"/>
                <a:gd name="T9" fmla="*/ 88134 h 254"/>
                <a:gd name="T10" fmla="*/ 95718 w 227"/>
                <a:gd name="T11" fmla="*/ 44094 h 254"/>
                <a:gd name="T12" fmla="*/ 95718 w 227"/>
                <a:gd name="T13" fmla="*/ 44094 h 254"/>
                <a:gd name="T14" fmla="*/ 76558 w 227"/>
                <a:gd name="T15" fmla="*/ 0 h 254"/>
                <a:gd name="T16" fmla="*/ 57425 w 227"/>
                <a:gd name="T17" fmla="*/ 0 h 254"/>
                <a:gd name="T18" fmla="*/ 57425 w 227"/>
                <a:gd name="T19" fmla="*/ 0 h 254"/>
                <a:gd name="T20" fmla="*/ 57425 w 227"/>
                <a:gd name="T21" fmla="*/ 0 h 254"/>
                <a:gd name="T22" fmla="*/ 38292 w 227"/>
                <a:gd name="T23" fmla="*/ 44094 h 254"/>
                <a:gd name="T24" fmla="*/ 57425 w 227"/>
                <a:gd name="T25" fmla="*/ 44094 h 254"/>
                <a:gd name="T26" fmla="*/ 38292 w 227"/>
                <a:gd name="T27" fmla="*/ 88134 h 254"/>
                <a:gd name="T28" fmla="*/ 0 w 227"/>
                <a:gd name="T29" fmla="*/ 88134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254"/>
                <a:gd name="T47" fmla="*/ 227 w 227"/>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254">
                  <a:moveTo>
                    <a:pt x="0" y="179"/>
                  </a:moveTo>
                  <a:lnTo>
                    <a:pt x="31" y="254"/>
                  </a:lnTo>
                  <a:lnTo>
                    <a:pt x="84" y="241"/>
                  </a:lnTo>
                  <a:lnTo>
                    <a:pt x="168" y="179"/>
                  </a:lnTo>
                  <a:lnTo>
                    <a:pt x="167" y="149"/>
                  </a:lnTo>
                  <a:lnTo>
                    <a:pt x="222" y="94"/>
                  </a:lnTo>
                  <a:lnTo>
                    <a:pt x="227" y="75"/>
                  </a:lnTo>
                  <a:lnTo>
                    <a:pt x="195" y="41"/>
                  </a:lnTo>
                  <a:lnTo>
                    <a:pt x="126" y="0"/>
                  </a:lnTo>
                  <a:lnTo>
                    <a:pt x="108" y="0"/>
                  </a:lnTo>
                  <a:lnTo>
                    <a:pt x="118" y="24"/>
                  </a:lnTo>
                  <a:lnTo>
                    <a:pt x="93" y="68"/>
                  </a:lnTo>
                  <a:lnTo>
                    <a:pt x="108" y="89"/>
                  </a:lnTo>
                  <a:lnTo>
                    <a:pt x="86" y="150"/>
                  </a:lnTo>
                  <a:lnTo>
                    <a:pt x="0" y="17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4" name="Freeform 395">
              <a:extLst>
                <a:ext uri="{FF2B5EF4-FFF2-40B4-BE49-F238E27FC236}">
                  <a16:creationId xmlns:a16="http://schemas.microsoft.com/office/drawing/2014/main" id="{E2087029-EA0E-44AD-ACB2-81B57C295D7F}"/>
                </a:ext>
              </a:extLst>
            </p:cNvPr>
            <p:cNvSpPr>
              <a:spLocks noChangeAspect="1"/>
            </p:cNvSpPr>
            <p:nvPr/>
          </p:nvSpPr>
          <p:spPr bwMode="auto">
            <a:xfrm>
              <a:off x="4654550" y="3698929"/>
              <a:ext cx="430213" cy="412750"/>
            </a:xfrm>
            <a:custGeom>
              <a:avLst/>
              <a:gdLst>
                <a:gd name="T0" fmla="*/ 0 w 618"/>
                <a:gd name="T1" fmla="*/ 90210 h 514"/>
                <a:gd name="T2" fmla="*/ 21074 w 618"/>
                <a:gd name="T3" fmla="*/ 45105 h 514"/>
                <a:gd name="T4" fmla="*/ 21074 w 618"/>
                <a:gd name="T5" fmla="*/ 45105 h 514"/>
                <a:gd name="T6" fmla="*/ 42148 w 618"/>
                <a:gd name="T7" fmla="*/ 45105 h 514"/>
                <a:gd name="T8" fmla="*/ 63222 w 618"/>
                <a:gd name="T9" fmla="*/ 0 h 514"/>
                <a:gd name="T10" fmla="*/ 42148 w 618"/>
                <a:gd name="T11" fmla="*/ 0 h 514"/>
                <a:gd name="T12" fmla="*/ 63222 w 618"/>
                <a:gd name="T13" fmla="*/ 0 h 514"/>
                <a:gd name="T14" fmla="*/ 147490 w 618"/>
                <a:gd name="T15" fmla="*/ 0 h 514"/>
                <a:gd name="T16" fmla="*/ 147490 w 618"/>
                <a:gd name="T17" fmla="*/ 45105 h 514"/>
                <a:gd name="T18" fmla="*/ 168565 w 618"/>
                <a:gd name="T19" fmla="*/ 45105 h 514"/>
                <a:gd name="T20" fmla="*/ 168565 w 618"/>
                <a:gd name="T21" fmla="*/ 45105 h 514"/>
                <a:gd name="T22" fmla="*/ 189639 w 618"/>
                <a:gd name="T23" fmla="*/ 45105 h 514"/>
                <a:gd name="T24" fmla="*/ 210713 w 618"/>
                <a:gd name="T25" fmla="*/ 45105 h 514"/>
                <a:gd name="T26" fmla="*/ 252861 w 618"/>
                <a:gd name="T27" fmla="*/ 135315 h 514"/>
                <a:gd name="T28" fmla="*/ 252861 w 618"/>
                <a:gd name="T29" fmla="*/ 135315 h 514"/>
                <a:gd name="T30" fmla="*/ 273907 w 618"/>
                <a:gd name="T31" fmla="*/ 180420 h 514"/>
                <a:gd name="T32" fmla="*/ 316055 w 618"/>
                <a:gd name="T33" fmla="*/ 180420 h 514"/>
                <a:gd name="T34" fmla="*/ 337129 w 618"/>
                <a:gd name="T35" fmla="*/ 225525 h 514"/>
                <a:gd name="T36" fmla="*/ 316055 w 618"/>
                <a:gd name="T37" fmla="*/ 225525 h 514"/>
                <a:gd name="T38" fmla="*/ 273907 w 618"/>
                <a:gd name="T39" fmla="*/ 270630 h 514"/>
                <a:gd name="T40" fmla="*/ 231787 w 618"/>
                <a:gd name="T41" fmla="*/ 270630 h 514"/>
                <a:gd name="T42" fmla="*/ 189639 w 618"/>
                <a:gd name="T43" fmla="*/ 360841 h 514"/>
                <a:gd name="T44" fmla="*/ 189639 w 618"/>
                <a:gd name="T45" fmla="*/ 315736 h 514"/>
                <a:gd name="T46" fmla="*/ 168565 w 618"/>
                <a:gd name="T47" fmla="*/ 315736 h 514"/>
                <a:gd name="T48" fmla="*/ 126416 w 618"/>
                <a:gd name="T49" fmla="*/ 315736 h 514"/>
                <a:gd name="T50" fmla="*/ 105342 w 618"/>
                <a:gd name="T51" fmla="*/ 270630 h 514"/>
                <a:gd name="T52" fmla="*/ 84296 w 618"/>
                <a:gd name="T53" fmla="*/ 225525 h 514"/>
                <a:gd name="T54" fmla="*/ 63222 w 618"/>
                <a:gd name="T55" fmla="*/ 180420 h 514"/>
                <a:gd name="T56" fmla="*/ 0 w 618"/>
                <a:gd name="T57" fmla="*/ 90210 h 5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514"/>
                <a:gd name="T89" fmla="*/ 618 w 618"/>
                <a:gd name="T90" fmla="*/ 514 h 5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514">
                  <a:moveTo>
                    <a:pt x="0" y="136"/>
                  </a:moveTo>
                  <a:lnTo>
                    <a:pt x="9" y="91"/>
                  </a:lnTo>
                  <a:lnTo>
                    <a:pt x="41" y="101"/>
                  </a:lnTo>
                  <a:lnTo>
                    <a:pt x="81" y="72"/>
                  </a:lnTo>
                  <a:lnTo>
                    <a:pt x="98" y="54"/>
                  </a:lnTo>
                  <a:lnTo>
                    <a:pt x="65" y="23"/>
                  </a:lnTo>
                  <a:lnTo>
                    <a:pt x="132" y="0"/>
                  </a:lnTo>
                  <a:lnTo>
                    <a:pt x="264" y="61"/>
                  </a:lnTo>
                  <a:lnTo>
                    <a:pt x="265" y="81"/>
                  </a:lnTo>
                  <a:lnTo>
                    <a:pt x="296" y="96"/>
                  </a:lnTo>
                  <a:lnTo>
                    <a:pt x="325" y="111"/>
                  </a:lnTo>
                  <a:lnTo>
                    <a:pt x="350" y="101"/>
                  </a:lnTo>
                  <a:lnTo>
                    <a:pt x="404" y="118"/>
                  </a:lnTo>
                  <a:lnTo>
                    <a:pt x="475" y="234"/>
                  </a:lnTo>
                  <a:lnTo>
                    <a:pt x="483" y="244"/>
                  </a:lnTo>
                  <a:lnTo>
                    <a:pt x="510" y="287"/>
                  </a:lnTo>
                  <a:lnTo>
                    <a:pt x="603" y="300"/>
                  </a:lnTo>
                  <a:lnTo>
                    <a:pt x="618" y="321"/>
                  </a:lnTo>
                  <a:lnTo>
                    <a:pt x="596" y="382"/>
                  </a:lnTo>
                  <a:lnTo>
                    <a:pt x="510" y="411"/>
                  </a:lnTo>
                  <a:lnTo>
                    <a:pt x="417" y="432"/>
                  </a:lnTo>
                  <a:lnTo>
                    <a:pt x="342" y="514"/>
                  </a:lnTo>
                  <a:lnTo>
                    <a:pt x="342" y="483"/>
                  </a:lnTo>
                  <a:lnTo>
                    <a:pt x="288" y="463"/>
                  </a:lnTo>
                  <a:lnTo>
                    <a:pt x="235" y="491"/>
                  </a:lnTo>
                  <a:lnTo>
                    <a:pt x="182" y="396"/>
                  </a:lnTo>
                  <a:lnTo>
                    <a:pt x="139" y="361"/>
                  </a:lnTo>
                  <a:lnTo>
                    <a:pt x="111" y="265"/>
                  </a:lnTo>
                  <a:lnTo>
                    <a:pt x="0" y="136"/>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5" name="Freeform 417">
              <a:extLst>
                <a:ext uri="{FF2B5EF4-FFF2-40B4-BE49-F238E27FC236}">
                  <a16:creationId xmlns:a16="http://schemas.microsoft.com/office/drawing/2014/main" id="{67594C06-7DB6-477C-8C53-34AE6A726DCD}"/>
                </a:ext>
              </a:extLst>
            </p:cNvPr>
            <p:cNvSpPr>
              <a:spLocks noChangeAspect="1"/>
            </p:cNvSpPr>
            <p:nvPr/>
          </p:nvSpPr>
          <p:spPr bwMode="auto">
            <a:xfrm>
              <a:off x="4672013" y="3565579"/>
              <a:ext cx="142875" cy="130175"/>
            </a:xfrm>
            <a:custGeom>
              <a:avLst/>
              <a:gdLst>
                <a:gd name="T0" fmla="*/ 0 w 210"/>
                <a:gd name="T1" fmla="*/ 87841 h 163"/>
                <a:gd name="T2" fmla="*/ 18935 w 210"/>
                <a:gd name="T3" fmla="*/ 87841 h 163"/>
                <a:gd name="T4" fmla="*/ 18935 w 210"/>
                <a:gd name="T5" fmla="*/ 43920 h 163"/>
                <a:gd name="T6" fmla="*/ 18935 w 210"/>
                <a:gd name="T7" fmla="*/ 43920 h 163"/>
                <a:gd name="T8" fmla="*/ 18935 w 210"/>
                <a:gd name="T9" fmla="*/ 0 h 163"/>
                <a:gd name="T10" fmla="*/ 18935 w 210"/>
                <a:gd name="T11" fmla="*/ 0 h 163"/>
                <a:gd name="T12" fmla="*/ 94723 w 210"/>
                <a:gd name="T13" fmla="*/ 0 h 163"/>
                <a:gd name="T14" fmla="*/ 75763 w 210"/>
                <a:gd name="T15" fmla="*/ 0 h 163"/>
                <a:gd name="T16" fmla="*/ 75763 w 210"/>
                <a:gd name="T17" fmla="*/ 43920 h 163"/>
                <a:gd name="T18" fmla="*/ 37894 w 210"/>
                <a:gd name="T19" fmla="*/ 87841 h 163"/>
                <a:gd name="T20" fmla="*/ 18935 w 210"/>
                <a:gd name="T21" fmla="*/ 87841 h 163"/>
                <a:gd name="T22" fmla="*/ 0 w 210"/>
                <a:gd name="T23" fmla="*/ 87841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163"/>
                <a:gd name="T38" fmla="*/ 210 w 210"/>
                <a:gd name="T39" fmla="*/ 163 h 1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163">
                  <a:moveTo>
                    <a:pt x="0" y="149"/>
                  </a:moveTo>
                  <a:lnTo>
                    <a:pt x="4" y="133"/>
                  </a:lnTo>
                  <a:lnTo>
                    <a:pt x="34" y="99"/>
                  </a:lnTo>
                  <a:lnTo>
                    <a:pt x="17" y="82"/>
                  </a:lnTo>
                  <a:lnTo>
                    <a:pt x="16" y="41"/>
                  </a:lnTo>
                  <a:lnTo>
                    <a:pt x="34" y="10"/>
                  </a:lnTo>
                  <a:lnTo>
                    <a:pt x="210" y="0"/>
                  </a:lnTo>
                  <a:lnTo>
                    <a:pt x="177" y="26"/>
                  </a:lnTo>
                  <a:lnTo>
                    <a:pt x="166" y="89"/>
                  </a:lnTo>
                  <a:lnTo>
                    <a:pt x="95" y="128"/>
                  </a:lnTo>
                  <a:lnTo>
                    <a:pt x="33" y="163"/>
                  </a:lnTo>
                  <a:lnTo>
                    <a:pt x="0" y="14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6" name="Freeform 420">
              <a:extLst>
                <a:ext uri="{FF2B5EF4-FFF2-40B4-BE49-F238E27FC236}">
                  <a16:creationId xmlns:a16="http://schemas.microsoft.com/office/drawing/2014/main" id="{DF7348FD-8926-4A4D-9CC1-C298051DAD7F}"/>
                </a:ext>
              </a:extLst>
            </p:cNvPr>
            <p:cNvSpPr>
              <a:spLocks noChangeAspect="1"/>
            </p:cNvSpPr>
            <p:nvPr/>
          </p:nvSpPr>
          <p:spPr bwMode="auto">
            <a:xfrm>
              <a:off x="4992688" y="3854504"/>
              <a:ext cx="106363" cy="85725"/>
            </a:xfrm>
            <a:custGeom>
              <a:avLst/>
              <a:gdLst>
                <a:gd name="T0" fmla="*/ 0 w 153"/>
                <a:gd name="T1" fmla="*/ 46752 h 106"/>
                <a:gd name="T2" fmla="*/ 20474 w 153"/>
                <a:gd name="T3" fmla="*/ 46752 h 106"/>
                <a:gd name="T4" fmla="*/ 20474 w 153"/>
                <a:gd name="T5" fmla="*/ 46752 h 106"/>
                <a:gd name="T6" fmla="*/ 40977 w 153"/>
                <a:gd name="T7" fmla="*/ 46752 h 106"/>
                <a:gd name="T8" fmla="*/ 61452 w 153"/>
                <a:gd name="T9" fmla="*/ 0 h 106"/>
                <a:gd name="T10" fmla="*/ 81926 w 153"/>
                <a:gd name="T11" fmla="*/ 46752 h 106"/>
                <a:gd name="T12" fmla="*/ 61452 w 153"/>
                <a:gd name="T13" fmla="*/ 46752 h 106"/>
                <a:gd name="T14" fmla="*/ 61452 w 153"/>
                <a:gd name="T15" fmla="*/ 46752 h 106"/>
                <a:gd name="T16" fmla="*/ 61452 w 153"/>
                <a:gd name="T17" fmla="*/ 93560 h 106"/>
                <a:gd name="T18" fmla="*/ 20474 w 153"/>
                <a:gd name="T19" fmla="*/ 93560 h 106"/>
                <a:gd name="T20" fmla="*/ 0 w 153"/>
                <a:gd name="T21" fmla="*/ 46752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106"/>
                <a:gd name="T35" fmla="*/ 153 w 153"/>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106">
                  <a:moveTo>
                    <a:pt x="0" y="50"/>
                  </a:moveTo>
                  <a:lnTo>
                    <a:pt x="7" y="47"/>
                  </a:lnTo>
                  <a:lnTo>
                    <a:pt x="20" y="64"/>
                  </a:lnTo>
                  <a:lnTo>
                    <a:pt x="86" y="62"/>
                  </a:lnTo>
                  <a:lnTo>
                    <a:pt x="145" y="0"/>
                  </a:lnTo>
                  <a:lnTo>
                    <a:pt x="153" y="38"/>
                  </a:lnTo>
                  <a:lnTo>
                    <a:pt x="135" y="38"/>
                  </a:lnTo>
                  <a:lnTo>
                    <a:pt x="145" y="62"/>
                  </a:lnTo>
                  <a:lnTo>
                    <a:pt x="120" y="106"/>
                  </a:lnTo>
                  <a:lnTo>
                    <a:pt x="27" y="93"/>
                  </a:lnTo>
                  <a:lnTo>
                    <a:pt x="0" y="5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7" name="Freeform 421">
              <a:extLst>
                <a:ext uri="{FF2B5EF4-FFF2-40B4-BE49-F238E27FC236}">
                  <a16:creationId xmlns:a16="http://schemas.microsoft.com/office/drawing/2014/main" id="{1739DCBF-0560-4B81-9BD1-E5C00F961709}"/>
                </a:ext>
              </a:extLst>
            </p:cNvPr>
            <p:cNvSpPr>
              <a:spLocks noChangeAspect="1"/>
            </p:cNvSpPr>
            <p:nvPr/>
          </p:nvSpPr>
          <p:spPr bwMode="auto">
            <a:xfrm>
              <a:off x="4095750" y="3568754"/>
              <a:ext cx="82550" cy="179387"/>
            </a:xfrm>
            <a:custGeom>
              <a:avLst/>
              <a:gdLst>
                <a:gd name="T0" fmla="*/ 0 w 116"/>
                <a:gd name="T1" fmla="*/ 95777 h 221"/>
                <a:gd name="T2" fmla="*/ 23089 w 116"/>
                <a:gd name="T3" fmla="*/ 95777 h 221"/>
                <a:gd name="T4" fmla="*/ 23089 w 116"/>
                <a:gd name="T5" fmla="*/ 47889 h 221"/>
                <a:gd name="T6" fmla="*/ 69298 w 116"/>
                <a:gd name="T7" fmla="*/ 0 h 221"/>
                <a:gd name="T8" fmla="*/ 46209 w 116"/>
                <a:gd name="T9" fmla="*/ 47889 h 221"/>
                <a:gd name="T10" fmla="*/ 69298 w 116"/>
                <a:gd name="T11" fmla="*/ 47889 h 221"/>
                <a:gd name="T12" fmla="*/ 46209 w 116"/>
                <a:gd name="T13" fmla="*/ 95777 h 221"/>
                <a:gd name="T14" fmla="*/ 69298 w 116"/>
                <a:gd name="T15" fmla="*/ 143666 h 221"/>
                <a:gd name="T16" fmla="*/ 46209 w 116"/>
                <a:gd name="T17" fmla="*/ 191555 h 221"/>
                <a:gd name="T18" fmla="*/ 23089 w 116"/>
                <a:gd name="T19" fmla="*/ 143666 h 221"/>
                <a:gd name="T20" fmla="*/ 0 w 116"/>
                <a:gd name="T21" fmla="*/ 95777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221"/>
                <a:gd name="T35" fmla="*/ 116 w 116"/>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221">
                  <a:moveTo>
                    <a:pt x="0" y="102"/>
                  </a:moveTo>
                  <a:lnTo>
                    <a:pt x="25" y="82"/>
                  </a:lnTo>
                  <a:lnTo>
                    <a:pt x="36" y="3"/>
                  </a:lnTo>
                  <a:lnTo>
                    <a:pt x="109" y="0"/>
                  </a:lnTo>
                  <a:lnTo>
                    <a:pt x="92" y="27"/>
                  </a:lnTo>
                  <a:lnTo>
                    <a:pt x="111" y="61"/>
                  </a:lnTo>
                  <a:lnTo>
                    <a:pt x="70" y="102"/>
                  </a:lnTo>
                  <a:lnTo>
                    <a:pt x="116" y="130"/>
                  </a:lnTo>
                  <a:lnTo>
                    <a:pt x="58" y="221"/>
                  </a:lnTo>
                  <a:lnTo>
                    <a:pt x="51" y="161"/>
                  </a:lnTo>
                  <a:lnTo>
                    <a:pt x="0" y="102"/>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8" name="Freeform 444">
              <a:extLst>
                <a:ext uri="{FF2B5EF4-FFF2-40B4-BE49-F238E27FC236}">
                  <a16:creationId xmlns:a16="http://schemas.microsoft.com/office/drawing/2014/main" id="{2D3F6695-DB6B-4426-B05D-3C8B0CB4E669}"/>
                </a:ext>
              </a:extLst>
            </p:cNvPr>
            <p:cNvSpPr>
              <a:spLocks noChangeAspect="1"/>
            </p:cNvSpPr>
            <p:nvPr/>
          </p:nvSpPr>
          <p:spPr bwMode="auto">
            <a:xfrm>
              <a:off x="4833938" y="4029129"/>
              <a:ext cx="198438" cy="153987"/>
            </a:xfrm>
            <a:custGeom>
              <a:avLst/>
              <a:gdLst>
                <a:gd name="T0" fmla="*/ 0 w 283"/>
                <a:gd name="T1" fmla="*/ 91423 h 191"/>
                <a:gd name="T2" fmla="*/ 43727 w 283"/>
                <a:gd name="T3" fmla="*/ 91423 h 191"/>
                <a:gd name="T4" fmla="*/ 43727 w 283"/>
                <a:gd name="T5" fmla="*/ 45711 h 191"/>
                <a:gd name="T6" fmla="*/ 43727 w 283"/>
                <a:gd name="T7" fmla="*/ 45711 h 191"/>
                <a:gd name="T8" fmla="*/ 87425 w 283"/>
                <a:gd name="T9" fmla="*/ 0 h 191"/>
                <a:gd name="T10" fmla="*/ 153016 w 283"/>
                <a:gd name="T11" fmla="*/ 0 h 191"/>
                <a:gd name="T12" fmla="*/ 174851 w 283"/>
                <a:gd name="T13" fmla="*/ 45711 h 191"/>
                <a:gd name="T14" fmla="*/ 153016 w 283"/>
                <a:gd name="T15" fmla="*/ 45711 h 191"/>
                <a:gd name="T16" fmla="*/ 87425 w 283"/>
                <a:gd name="T17" fmla="*/ 91423 h 191"/>
                <a:gd name="T18" fmla="*/ 0 w 283"/>
                <a:gd name="T19" fmla="*/ 91423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191"/>
                <a:gd name="T32" fmla="*/ 283 w 283"/>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191">
                  <a:moveTo>
                    <a:pt x="0" y="191"/>
                  </a:moveTo>
                  <a:lnTo>
                    <a:pt x="75" y="148"/>
                  </a:lnTo>
                  <a:lnTo>
                    <a:pt x="62" y="127"/>
                  </a:lnTo>
                  <a:lnTo>
                    <a:pt x="84" y="103"/>
                  </a:lnTo>
                  <a:lnTo>
                    <a:pt x="159" y="21"/>
                  </a:lnTo>
                  <a:lnTo>
                    <a:pt x="252" y="0"/>
                  </a:lnTo>
                  <a:lnTo>
                    <a:pt x="283" y="75"/>
                  </a:lnTo>
                  <a:lnTo>
                    <a:pt x="258" y="103"/>
                  </a:lnTo>
                  <a:lnTo>
                    <a:pt x="150" y="154"/>
                  </a:lnTo>
                  <a:lnTo>
                    <a:pt x="0" y="19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89" name="Freeform 445">
              <a:extLst>
                <a:ext uri="{FF2B5EF4-FFF2-40B4-BE49-F238E27FC236}">
                  <a16:creationId xmlns:a16="http://schemas.microsoft.com/office/drawing/2014/main" id="{A8402B03-ADD3-4319-A020-5BC2741FC1B5}"/>
                </a:ext>
              </a:extLst>
            </p:cNvPr>
            <p:cNvSpPr>
              <a:spLocks noChangeAspect="1"/>
            </p:cNvSpPr>
            <p:nvPr/>
          </p:nvSpPr>
          <p:spPr bwMode="auto">
            <a:xfrm>
              <a:off x="4818063" y="4070404"/>
              <a:ext cx="77788" cy="112712"/>
            </a:xfrm>
            <a:custGeom>
              <a:avLst/>
              <a:gdLst>
                <a:gd name="T0" fmla="*/ 0 w 107"/>
                <a:gd name="T1" fmla="*/ 0 h 139"/>
                <a:gd name="T2" fmla="*/ 25936 w 107"/>
                <a:gd name="T3" fmla="*/ 93204 h 139"/>
                <a:gd name="T4" fmla="*/ 77807 w 107"/>
                <a:gd name="T5" fmla="*/ 46573 h 139"/>
                <a:gd name="T6" fmla="*/ 51871 w 107"/>
                <a:gd name="T7" fmla="*/ 46573 h 139"/>
                <a:gd name="T8" fmla="*/ 77807 w 107"/>
                <a:gd name="T9" fmla="*/ 0 h 139"/>
                <a:gd name="T10" fmla="*/ 77807 w 107"/>
                <a:gd name="T11" fmla="*/ 0 h 139"/>
                <a:gd name="T12" fmla="*/ 51871 w 107"/>
                <a:gd name="T13" fmla="*/ 0 h 139"/>
                <a:gd name="T14" fmla="*/ 0 w 107"/>
                <a:gd name="T15" fmla="*/ 0 h 139"/>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139"/>
                <a:gd name="T26" fmla="*/ 107 w 107"/>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139">
                  <a:moveTo>
                    <a:pt x="0" y="28"/>
                  </a:moveTo>
                  <a:lnTo>
                    <a:pt x="23" y="139"/>
                  </a:lnTo>
                  <a:lnTo>
                    <a:pt x="98" y="96"/>
                  </a:lnTo>
                  <a:lnTo>
                    <a:pt x="85" y="75"/>
                  </a:lnTo>
                  <a:lnTo>
                    <a:pt x="107" y="51"/>
                  </a:lnTo>
                  <a:lnTo>
                    <a:pt x="107" y="20"/>
                  </a:lnTo>
                  <a:lnTo>
                    <a:pt x="53" y="0"/>
                  </a:lnTo>
                  <a:lnTo>
                    <a:pt x="0" y="28"/>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0" name="Freeform 465">
              <a:extLst>
                <a:ext uri="{FF2B5EF4-FFF2-40B4-BE49-F238E27FC236}">
                  <a16:creationId xmlns:a16="http://schemas.microsoft.com/office/drawing/2014/main" id="{1AE21295-7360-4B43-BBE8-E04A9CA1A5F1}"/>
                </a:ext>
              </a:extLst>
            </p:cNvPr>
            <p:cNvSpPr>
              <a:spLocks noChangeAspect="1"/>
            </p:cNvSpPr>
            <p:nvPr/>
          </p:nvSpPr>
          <p:spPr bwMode="auto">
            <a:xfrm>
              <a:off x="4860925" y="3775129"/>
              <a:ext cx="38100" cy="12700"/>
            </a:xfrm>
            <a:custGeom>
              <a:avLst/>
              <a:gdLst>
                <a:gd name="T0" fmla="*/ 0 w 54"/>
                <a:gd name="T1" fmla="*/ 0 h 15"/>
                <a:gd name="T2" fmla="*/ 21827 w 54"/>
                <a:gd name="T3" fmla="*/ 0 h 15"/>
                <a:gd name="T4" fmla="*/ 43654 w 54"/>
                <a:gd name="T5" fmla="*/ 0 h 15"/>
                <a:gd name="T6" fmla="*/ 0 w 54"/>
                <a:gd name="T7" fmla="*/ 0 h 15"/>
                <a:gd name="T8" fmla="*/ 0 60000 65536"/>
                <a:gd name="T9" fmla="*/ 0 60000 65536"/>
                <a:gd name="T10" fmla="*/ 0 60000 65536"/>
                <a:gd name="T11" fmla="*/ 0 60000 65536"/>
                <a:gd name="T12" fmla="*/ 0 w 54"/>
                <a:gd name="T13" fmla="*/ 0 h 15"/>
                <a:gd name="T14" fmla="*/ 54 w 54"/>
                <a:gd name="T15" fmla="*/ 15 h 15"/>
              </a:gdLst>
              <a:ahLst/>
              <a:cxnLst>
                <a:cxn ang="T8">
                  <a:pos x="T0" y="T1"/>
                </a:cxn>
                <a:cxn ang="T9">
                  <a:pos x="T2" y="T3"/>
                </a:cxn>
                <a:cxn ang="T10">
                  <a:pos x="T4" y="T5"/>
                </a:cxn>
                <a:cxn ang="T11">
                  <a:pos x="T6" y="T7"/>
                </a:cxn>
              </a:cxnLst>
              <a:rect l="T12" t="T13" r="T14" b="T15"/>
              <a:pathLst>
                <a:path w="54" h="15">
                  <a:moveTo>
                    <a:pt x="0" y="0"/>
                  </a:moveTo>
                  <a:lnTo>
                    <a:pt x="29" y="15"/>
                  </a:lnTo>
                  <a:lnTo>
                    <a:pt x="54" y="5"/>
                  </a:lnTo>
                  <a:lnTo>
                    <a:pt x="0" y="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1" name="Freeform 466">
              <a:extLst>
                <a:ext uri="{FF2B5EF4-FFF2-40B4-BE49-F238E27FC236}">
                  <a16:creationId xmlns:a16="http://schemas.microsoft.com/office/drawing/2014/main" id="{C85FECBB-9CCA-428D-941C-D7C2A95EB0A8}"/>
                </a:ext>
              </a:extLst>
            </p:cNvPr>
            <p:cNvSpPr>
              <a:spLocks noChangeAspect="1"/>
            </p:cNvSpPr>
            <p:nvPr/>
          </p:nvSpPr>
          <p:spPr bwMode="auto">
            <a:xfrm>
              <a:off x="4641850" y="3671941"/>
              <a:ext cx="31750" cy="101600"/>
            </a:xfrm>
            <a:custGeom>
              <a:avLst/>
              <a:gdLst>
                <a:gd name="T0" fmla="*/ 0 w 46"/>
                <a:gd name="T1" fmla="*/ 0 h 125"/>
                <a:gd name="T2" fmla="*/ 22136 w 46"/>
                <a:gd name="T3" fmla="*/ 46979 h 125"/>
                <a:gd name="T4" fmla="*/ 22136 w 46"/>
                <a:gd name="T5" fmla="*/ 46979 h 125"/>
                <a:gd name="T6" fmla="*/ 22136 w 46"/>
                <a:gd name="T7" fmla="*/ 0 h 125"/>
                <a:gd name="T8" fmla="*/ 22136 w 46"/>
                <a:gd name="T9" fmla="*/ 0 h 125"/>
                <a:gd name="T10" fmla="*/ 22136 w 46"/>
                <a:gd name="T11" fmla="*/ 0 h 125"/>
                <a:gd name="T12" fmla="*/ 44272 w 46"/>
                <a:gd name="T13" fmla="*/ 0 h 125"/>
                <a:gd name="T14" fmla="*/ 44272 w 46"/>
                <a:gd name="T15" fmla="*/ 0 h 125"/>
                <a:gd name="T16" fmla="*/ 22136 w 46"/>
                <a:gd name="T17" fmla="*/ 0 h 125"/>
                <a:gd name="T18" fmla="*/ 0 w 46"/>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25"/>
                <a:gd name="T32" fmla="*/ 46 w 46"/>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25">
                  <a:moveTo>
                    <a:pt x="0" y="61"/>
                  </a:moveTo>
                  <a:lnTo>
                    <a:pt x="25" y="125"/>
                  </a:lnTo>
                  <a:lnTo>
                    <a:pt x="28" y="122"/>
                  </a:lnTo>
                  <a:lnTo>
                    <a:pt x="41" y="55"/>
                  </a:lnTo>
                  <a:lnTo>
                    <a:pt x="24" y="60"/>
                  </a:lnTo>
                  <a:lnTo>
                    <a:pt x="28" y="30"/>
                  </a:lnTo>
                  <a:lnTo>
                    <a:pt x="42" y="16"/>
                  </a:lnTo>
                  <a:lnTo>
                    <a:pt x="46" y="0"/>
                  </a:lnTo>
                  <a:lnTo>
                    <a:pt x="31" y="3"/>
                  </a:lnTo>
                  <a:lnTo>
                    <a:pt x="0" y="6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2" name="Freeform 468">
              <a:extLst>
                <a:ext uri="{FF2B5EF4-FFF2-40B4-BE49-F238E27FC236}">
                  <a16:creationId xmlns:a16="http://schemas.microsoft.com/office/drawing/2014/main" id="{4D562593-FEED-49B9-9808-3E39AE0F6AC3}"/>
                </a:ext>
              </a:extLst>
            </p:cNvPr>
            <p:cNvSpPr>
              <a:spLocks noChangeAspect="1"/>
            </p:cNvSpPr>
            <p:nvPr/>
          </p:nvSpPr>
          <p:spPr bwMode="auto">
            <a:xfrm>
              <a:off x="4657725" y="3667179"/>
              <a:ext cx="88900" cy="112712"/>
            </a:xfrm>
            <a:custGeom>
              <a:avLst/>
              <a:gdLst>
                <a:gd name="T0" fmla="*/ 0 w 127"/>
                <a:gd name="T1" fmla="*/ 101662 h 137"/>
                <a:gd name="T2" fmla="*/ 21652 w 127"/>
                <a:gd name="T3" fmla="*/ 50800 h 137"/>
                <a:gd name="T4" fmla="*/ 21652 w 127"/>
                <a:gd name="T5" fmla="*/ 50800 h 137"/>
                <a:gd name="T6" fmla="*/ 21652 w 127"/>
                <a:gd name="T7" fmla="*/ 50800 h 137"/>
                <a:gd name="T8" fmla="*/ 64928 w 127"/>
                <a:gd name="T9" fmla="*/ 0 h 137"/>
                <a:gd name="T10" fmla="*/ 64928 w 127"/>
                <a:gd name="T11" fmla="*/ 50800 h 137"/>
                <a:gd name="T12" fmla="*/ 43276 w 127"/>
                <a:gd name="T13" fmla="*/ 50800 h 137"/>
                <a:gd name="T14" fmla="*/ 43276 w 127"/>
                <a:gd name="T15" fmla="*/ 101662 h 137"/>
                <a:gd name="T16" fmla="*/ 43276 w 127"/>
                <a:gd name="T17" fmla="*/ 101662 h 137"/>
                <a:gd name="T18" fmla="*/ 21652 w 127"/>
                <a:gd name="T19" fmla="*/ 152462 h 137"/>
                <a:gd name="T20" fmla="*/ 21652 w 127"/>
                <a:gd name="T21" fmla="*/ 101662 h 137"/>
                <a:gd name="T22" fmla="*/ 21652 w 127"/>
                <a:gd name="T23" fmla="*/ 50800 h 137"/>
                <a:gd name="T24" fmla="*/ 0 w 127"/>
                <a:gd name="T25" fmla="*/ 101662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37"/>
                <a:gd name="T41" fmla="*/ 127 w 12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37">
                  <a:moveTo>
                    <a:pt x="0" y="65"/>
                  </a:moveTo>
                  <a:lnTo>
                    <a:pt x="4" y="35"/>
                  </a:lnTo>
                  <a:lnTo>
                    <a:pt x="18" y="21"/>
                  </a:lnTo>
                  <a:lnTo>
                    <a:pt x="51" y="35"/>
                  </a:lnTo>
                  <a:lnTo>
                    <a:pt x="113" y="0"/>
                  </a:lnTo>
                  <a:lnTo>
                    <a:pt x="127" y="36"/>
                  </a:lnTo>
                  <a:lnTo>
                    <a:pt x="60" y="59"/>
                  </a:lnTo>
                  <a:lnTo>
                    <a:pt x="93" y="90"/>
                  </a:lnTo>
                  <a:lnTo>
                    <a:pt x="76" y="108"/>
                  </a:lnTo>
                  <a:lnTo>
                    <a:pt x="36" y="137"/>
                  </a:lnTo>
                  <a:lnTo>
                    <a:pt x="4" y="127"/>
                  </a:lnTo>
                  <a:lnTo>
                    <a:pt x="17" y="60"/>
                  </a:lnTo>
                  <a:lnTo>
                    <a:pt x="0" y="65"/>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3" name="Freeform 470">
              <a:extLst>
                <a:ext uri="{FF2B5EF4-FFF2-40B4-BE49-F238E27FC236}">
                  <a16:creationId xmlns:a16="http://schemas.microsoft.com/office/drawing/2014/main" id="{667EC5BB-C67E-4E92-A405-4BB39B1A5C55}"/>
                </a:ext>
              </a:extLst>
            </p:cNvPr>
            <p:cNvSpPr>
              <a:spLocks noChangeAspect="1"/>
            </p:cNvSpPr>
            <p:nvPr/>
          </p:nvSpPr>
          <p:spPr bwMode="auto">
            <a:xfrm>
              <a:off x="4899025" y="3756079"/>
              <a:ext cx="36513" cy="34925"/>
            </a:xfrm>
            <a:custGeom>
              <a:avLst/>
              <a:gdLst>
                <a:gd name="T0" fmla="*/ 0 w 54"/>
                <a:gd name="T1" fmla="*/ 0 h 46"/>
                <a:gd name="T2" fmla="*/ 18411 w 54"/>
                <a:gd name="T3" fmla="*/ 0 h 46"/>
                <a:gd name="T4" fmla="*/ 36821 w 54"/>
                <a:gd name="T5" fmla="*/ 0 h 46"/>
                <a:gd name="T6" fmla="*/ 0 w 54"/>
                <a:gd name="T7" fmla="*/ 0 h 46"/>
                <a:gd name="T8" fmla="*/ 0 60000 65536"/>
                <a:gd name="T9" fmla="*/ 0 60000 65536"/>
                <a:gd name="T10" fmla="*/ 0 60000 65536"/>
                <a:gd name="T11" fmla="*/ 0 60000 65536"/>
                <a:gd name="T12" fmla="*/ 0 w 54"/>
                <a:gd name="T13" fmla="*/ 0 h 46"/>
                <a:gd name="T14" fmla="*/ 54 w 54"/>
                <a:gd name="T15" fmla="*/ 46 h 46"/>
              </a:gdLst>
              <a:ahLst/>
              <a:cxnLst>
                <a:cxn ang="T8">
                  <a:pos x="T0" y="T1"/>
                </a:cxn>
                <a:cxn ang="T9">
                  <a:pos x="T2" y="T3"/>
                </a:cxn>
                <a:cxn ang="T10">
                  <a:pos x="T4" y="T5"/>
                </a:cxn>
                <a:cxn ang="T11">
                  <a:pos x="T6" y="T7"/>
                </a:cxn>
              </a:cxnLst>
              <a:rect l="T12" t="T13" r="T14" b="T15"/>
              <a:pathLst>
                <a:path w="54" h="46">
                  <a:moveTo>
                    <a:pt x="0" y="29"/>
                  </a:moveTo>
                  <a:lnTo>
                    <a:pt x="43" y="0"/>
                  </a:lnTo>
                  <a:lnTo>
                    <a:pt x="54" y="46"/>
                  </a:lnTo>
                  <a:lnTo>
                    <a:pt x="0" y="29"/>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4" name="Freeform 471">
              <a:extLst>
                <a:ext uri="{FF2B5EF4-FFF2-40B4-BE49-F238E27FC236}">
                  <a16:creationId xmlns:a16="http://schemas.microsoft.com/office/drawing/2014/main" id="{E0C93868-D688-4BD6-9445-17428D2DAC88}"/>
                </a:ext>
              </a:extLst>
            </p:cNvPr>
            <p:cNvSpPr>
              <a:spLocks noChangeAspect="1"/>
            </p:cNvSpPr>
            <p:nvPr/>
          </p:nvSpPr>
          <p:spPr bwMode="auto">
            <a:xfrm>
              <a:off x="4664075" y="3632254"/>
              <a:ext cx="31750" cy="42862"/>
            </a:xfrm>
            <a:custGeom>
              <a:avLst/>
              <a:gdLst>
                <a:gd name="T0" fmla="*/ 0 w 45"/>
                <a:gd name="T1" fmla="*/ 43384 h 54"/>
                <a:gd name="T2" fmla="*/ 23365 w 45"/>
                <a:gd name="T3" fmla="*/ 43384 h 54"/>
                <a:gd name="T4" fmla="*/ 23365 w 45"/>
                <a:gd name="T5" fmla="*/ 43384 h 54"/>
                <a:gd name="T6" fmla="*/ 23365 w 45"/>
                <a:gd name="T7" fmla="*/ 0 h 54"/>
                <a:gd name="T8" fmla="*/ 0 w 45"/>
                <a:gd name="T9" fmla="*/ 43384 h 54"/>
                <a:gd name="T10" fmla="*/ 0 60000 65536"/>
                <a:gd name="T11" fmla="*/ 0 60000 65536"/>
                <a:gd name="T12" fmla="*/ 0 60000 65536"/>
                <a:gd name="T13" fmla="*/ 0 60000 65536"/>
                <a:gd name="T14" fmla="*/ 0 60000 65536"/>
                <a:gd name="T15" fmla="*/ 0 w 45"/>
                <a:gd name="T16" fmla="*/ 0 h 54"/>
                <a:gd name="T17" fmla="*/ 45 w 45"/>
                <a:gd name="T18" fmla="*/ 54 h 54"/>
              </a:gdLst>
              <a:ahLst/>
              <a:cxnLst>
                <a:cxn ang="T10">
                  <a:pos x="T0" y="T1"/>
                </a:cxn>
                <a:cxn ang="T11">
                  <a:pos x="T2" y="T3"/>
                </a:cxn>
                <a:cxn ang="T12">
                  <a:pos x="T4" y="T5"/>
                </a:cxn>
                <a:cxn ang="T13">
                  <a:pos x="T6" y="T7"/>
                </a:cxn>
                <a:cxn ang="T14">
                  <a:pos x="T8" y="T9"/>
                </a:cxn>
              </a:cxnLst>
              <a:rect l="T15" t="T16" r="T17" b="T18"/>
              <a:pathLst>
                <a:path w="45" h="54">
                  <a:moveTo>
                    <a:pt x="0" y="54"/>
                  </a:moveTo>
                  <a:lnTo>
                    <a:pt x="15" y="51"/>
                  </a:lnTo>
                  <a:lnTo>
                    <a:pt x="45" y="17"/>
                  </a:lnTo>
                  <a:lnTo>
                    <a:pt x="28" y="0"/>
                  </a:lnTo>
                  <a:lnTo>
                    <a:pt x="0" y="54"/>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5" name="Freeform 473">
              <a:extLst>
                <a:ext uri="{FF2B5EF4-FFF2-40B4-BE49-F238E27FC236}">
                  <a16:creationId xmlns:a16="http://schemas.microsoft.com/office/drawing/2014/main" id="{36F317AE-E6AC-4E41-ADAE-5CE7C884FBEF}"/>
                </a:ext>
              </a:extLst>
            </p:cNvPr>
            <p:cNvSpPr>
              <a:spLocks noChangeAspect="1"/>
            </p:cNvSpPr>
            <p:nvPr/>
          </p:nvSpPr>
          <p:spPr bwMode="auto">
            <a:xfrm>
              <a:off x="4137025" y="3675116"/>
              <a:ext cx="322263" cy="342900"/>
            </a:xfrm>
            <a:custGeom>
              <a:avLst/>
              <a:gdLst>
                <a:gd name="T0" fmla="*/ 0 w 460"/>
                <a:gd name="T1" fmla="*/ 140311 h 424"/>
                <a:gd name="T2" fmla="*/ 21903 w 460"/>
                <a:gd name="T3" fmla="*/ 93560 h 424"/>
                <a:gd name="T4" fmla="*/ 43806 w 460"/>
                <a:gd name="T5" fmla="*/ 0 h 424"/>
                <a:gd name="T6" fmla="*/ 87583 w 460"/>
                <a:gd name="T7" fmla="*/ 46752 h 424"/>
                <a:gd name="T8" fmla="*/ 109487 w 460"/>
                <a:gd name="T9" fmla="*/ 46752 h 424"/>
                <a:gd name="T10" fmla="*/ 175196 w 460"/>
                <a:gd name="T11" fmla="*/ 93560 h 424"/>
                <a:gd name="T12" fmla="*/ 175196 w 460"/>
                <a:gd name="T13" fmla="*/ 93560 h 424"/>
                <a:gd name="T14" fmla="*/ 175196 w 460"/>
                <a:gd name="T15" fmla="*/ 46752 h 424"/>
                <a:gd name="T16" fmla="*/ 197099 w 460"/>
                <a:gd name="T17" fmla="*/ 46752 h 424"/>
                <a:gd name="T18" fmla="*/ 262780 w 460"/>
                <a:gd name="T19" fmla="*/ 46752 h 424"/>
                <a:gd name="T20" fmla="*/ 262780 w 460"/>
                <a:gd name="T21" fmla="*/ 93560 h 424"/>
                <a:gd name="T22" fmla="*/ 262780 w 460"/>
                <a:gd name="T23" fmla="*/ 280622 h 424"/>
                <a:gd name="T24" fmla="*/ 262780 w 460"/>
                <a:gd name="T25" fmla="*/ 327373 h 424"/>
                <a:gd name="T26" fmla="*/ 240905 w 460"/>
                <a:gd name="T27" fmla="*/ 327373 h 424"/>
                <a:gd name="T28" fmla="*/ 240905 w 460"/>
                <a:gd name="T29" fmla="*/ 327373 h 424"/>
                <a:gd name="T30" fmla="*/ 109487 w 460"/>
                <a:gd name="T31" fmla="*/ 233814 h 424"/>
                <a:gd name="T32" fmla="*/ 87583 w 460"/>
                <a:gd name="T33" fmla="*/ 233814 h 424"/>
                <a:gd name="T34" fmla="*/ 43806 w 460"/>
                <a:gd name="T35" fmla="*/ 233814 h 424"/>
                <a:gd name="T36" fmla="*/ 0 w 460"/>
                <a:gd name="T37" fmla="*/ 140311 h 4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0"/>
                <a:gd name="T58" fmla="*/ 0 h 424"/>
                <a:gd name="T59" fmla="*/ 460 w 460"/>
                <a:gd name="T60" fmla="*/ 424 h 4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0" h="424">
                  <a:moveTo>
                    <a:pt x="0" y="221"/>
                  </a:moveTo>
                  <a:lnTo>
                    <a:pt x="2" y="91"/>
                  </a:lnTo>
                  <a:lnTo>
                    <a:pt x="60" y="0"/>
                  </a:lnTo>
                  <a:lnTo>
                    <a:pt x="169" y="27"/>
                  </a:lnTo>
                  <a:lnTo>
                    <a:pt x="188" y="57"/>
                  </a:lnTo>
                  <a:lnTo>
                    <a:pt x="279" y="91"/>
                  </a:lnTo>
                  <a:lnTo>
                    <a:pt x="307" y="79"/>
                  </a:lnTo>
                  <a:lnTo>
                    <a:pt x="310" y="33"/>
                  </a:lnTo>
                  <a:lnTo>
                    <a:pt x="339" y="11"/>
                  </a:lnTo>
                  <a:lnTo>
                    <a:pt x="460" y="47"/>
                  </a:lnTo>
                  <a:lnTo>
                    <a:pt x="448" y="98"/>
                  </a:lnTo>
                  <a:lnTo>
                    <a:pt x="460" y="348"/>
                  </a:lnTo>
                  <a:lnTo>
                    <a:pt x="460" y="407"/>
                  </a:lnTo>
                  <a:lnTo>
                    <a:pt x="433" y="409"/>
                  </a:lnTo>
                  <a:lnTo>
                    <a:pt x="433" y="424"/>
                  </a:lnTo>
                  <a:lnTo>
                    <a:pt x="198" y="304"/>
                  </a:lnTo>
                  <a:lnTo>
                    <a:pt x="167" y="315"/>
                  </a:lnTo>
                  <a:lnTo>
                    <a:pt x="70" y="301"/>
                  </a:lnTo>
                  <a:lnTo>
                    <a:pt x="0" y="22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6" name="Freeform 478">
              <a:extLst>
                <a:ext uri="{FF2B5EF4-FFF2-40B4-BE49-F238E27FC236}">
                  <a16:creationId xmlns:a16="http://schemas.microsoft.com/office/drawing/2014/main" id="{18C51948-FE17-44EF-85A5-6613DEF8372B}"/>
                </a:ext>
              </a:extLst>
            </p:cNvPr>
            <p:cNvSpPr>
              <a:spLocks noChangeAspect="1"/>
            </p:cNvSpPr>
            <p:nvPr/>
          </p:nvSpPr>
          <p:spPr bwMode="auto">
            <a:xfrm>
              <a:off x="3681413" y="3608441"/>
              <a:ext cx="239713" cy="207962"/>
            </a:xfrm>
            <a:custGeom>
              <a:avLst/>
              <a:gdLst>
                <a:gd name="T0" fmla="*/ 0 w 344"/>
                <a:gd name="T1" fmla="*/ 138467 h 258"/>
                <a:gd name="T2" fmla="*/ 42099 w 344"/>
                <a:gd name="T3" fmla="*/ 138467 h 258"/>
                <a:gd name="T4" fmla="*/ 63149 w 344"/>
                <a:gd name="T5" fmla="*/ 46137 h 258"/>
                <a:gd name="T6" fmla="*/ 105248 w 344"/>
                <a:gd name="T7" fmla="*/ 46137 h 258"/>
                <a:gd name="T8" fmla="*/ 105248 w 344"/>
                <a:gd name="T9" fmla="*/ 0 h 258"/>
                <a:gd name="T10" fmla="*/ 168397 w 344"/>
                <a:gd name="T11" fmla="*/ 46137 h 258"/>
                <a:gd name="T12" fmla="*/ 189447 w 344"/>
                <a:gd name="T13" fmla="*/ 46137 h 258"/>
                <a:gd name="T14" fmla="*/ 168397 w 344"/>
                <a:gd name="T15" fmla="*/ 46137 h 258"/>
                <a:gd name="T16" fmla="*/ 126298 w 344"/>
                <a:gd name="T17" fmla="*/ 46137 h 258"/>
                <a:gd name="T18" fmla="*/ 147348 w 344"/>
                <a:gd name="T19" fmla="*/ 92330 h 258"/>
                <a:gd name="T20" fmla="*/ 63149 w 344"/>
                <a:gd name="T21" fmla="*/ 138467 h 258"/>
                <a:gd name="T22" fmla="*/ 63149 w 344"/>
                <a:gd name="T23" fmla="*/ 184604 h 258"/>
                <a:gd name="T24" fmla="*/ 0 w 344"/>
                <a:gd name="T25" fmla="*/ 138467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4"/>
                <a:gd name="T40" fmla="*/ 0 h 258"/>
                <a:gd name="T41" fmla="*/ 344 w 344"/>
                <a:gd name="T42" fmla="*/ 258 h 2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4" h="258">
                  <a:moveTo>
                    <a:pt x="0" y="254"/>
                  </a:moveTo>
                  <a:lnTo>
                    <a:pt x="84" y="206"/>
                  </a:lnTo>
                  <a:lnTo>
                    <a:pt x="113" y="103"/>
                  </a:lnTo>
                  <a:lnTo>
                    <a:pt x="187" y="50"/>
                  </a:lnTo>
                  <a:lnTo>
                    <a:pt x="211" y="0"/>
                  </a:lnTo>
                  <a:lnTo>
                    <a:pt x="317" y="15"/>
                  </a:lnTo>
                  <a:lnTo>
                    <a:pt x="344" y="111"/>
                  </a:lnTo>
                  <a:lnTo>
                    <a:pt x="297" y="114"/>
                  </a:lnTo>
                  <a:lnTo>
                    <a:pt x="272" y="125"/>
                  </a:lnTo>
                  <a:lnTo>
                    <a:pt x="276" y="151"/>
                  </a:lnTo>
                  <a:lnTo>
                    <a:pt x="143" y="209"/>
                  </a:lnTo>
                  <a:lnTo>
                    <a:pt x="128" y="258"/>
                  </a:lnTo>
                  <a:lnTo>
                    <a:pt x="0" y="254"/>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7" name="Freeform 483">
              <a:extLst>
                <a:ext uri="{FF2B5EF4-FFF2-40B4-BE49-F238E27FC236}">
                  <a16:creationId xmlns:a16="http://schemas.microsoft.com/office/drawing/2014/main" id="{041280EC-6353-482F-B464-0BC4C82F788A}"/>
                </a:ext>
              </a:extLst>
            </p:cNvPr>
            <p:cNvSpPr>
              <a:spLocks noChangeAspect="1"/>
            </p:cNvSpPr>
            <p:nvPr/>
          </p:nvSpPr>
          <p:spPr bwMode="auto">
            <a:xfrm>
              <a:off x="4984750" y="3854504"/>
              <a:ext cx="11113" cy="39687"/>
            </a:xfrm>
            <a:custGeom>
              <a:avLst/>
              <a:gdLst>
                <a:gd name="T0" fmla="*/ 0 w 15"/>
                <a:gd name="T1" fmla="*/ 0 h 50"/>
                <a:gd name="T2" fmla="*/ 33128 w 15"/>
                <a:gd name="T3" fmla="*/ 0 h 50"/>
                <a:gd name="T4" fmla="*/ 33128 w 15"/>
                <a:gd name="T5" fmla="*/ 0 h 50"/>
                <a:gd name="T6" fmla="*/ 33128 w 15"/>
                <a:gd name="T7" fmla="*/ 0 h 50"/>
                <a:gd name="T8" fmla="*/ 0 w 15"/>
                <a:gd name="T9" fmla="*/ 0 h 50"/>
                <a:gd name="T10" fmla="*/ 0 60000 65536"/>
                <a:gd name="T11" fmla="*/ 0 60000 65536"/>
                <a:gd name="T12" fmla="*/ 0 60000 65536"/>
                <a:gd name="T13" fmla="*/ 0 60000 65536"/>
                <a:gd name="T14" fmla="*/ 0 60000 65536"/>
                <a:gd name="T15" fmla="*/ 0 w 15"/>
                <a:gd name="T16" fmla="*/ 0 h 50"/>
                <a:gd name="T17" fmla="*/ 15 w 15"/>
                <a:gd name="T18" fmla="*/ 50 h 50"/>
              </a:gdLst>
              <a:ahLst/>
              <a:cxnLst>
                <a:cxn ang="T10">
                  <a:pos x="T0" y="T1"/>
                </a:cxn>
                <a:cxn ang="T11">
                  <a:pos x="T2" y="T3"/>
                </a:cxn>
                <a:cxn ang="T12">
                  <a:pos x="T4" y="T5"/>
                </a:cxn>
                <a:cxn ang="T13">
                  <a:pos x="T6" y="T7"/>
                </a:cxn>
                <a:cxn ang="T14">
                  <a:pos x="T8" y="T9"/>
                </a:cxn>
              </a:cxnLst>
              <a:rect l="T15" t="T16" r="T17" b="T18"/>
              <a:pathLst>
                <a:path w="15" h="50">
                  <a:moveTo>
                    <a:pt x="0" y="40"/>
                  </a:moveTo>
                  <a:lnTo>
                    <a:pt x="8" y="50"/>
                  </a:lnTo>
                  <a:lnTo>
                    <a:pt x="15" y="47"/>
                  </a:lnTo>
                  <a:lnTo>
                    <a:pt x="10" y="0"/>
                  </a:lnTo>
                  <a:lnTo>
                    <a:pt x="0" y="40"/>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198" name="Freeform 496">
              <a:extLst>
                <a:ext uri="{FF2B5EF4-FFF2-40B4-BE49-F238E27FC236}">
                  <a16:creationId xmlns:a16="http://schemas.microsoft.com/office/drawing/2014/main" id="{4F39B34A-FE8D-4B0A-8301-6B89FC8A052C}"/>
                </a:ext>
              </a:extLst>
            </p:cNvPr>
            <p:cNvSpPr>
              <a:spLocks noChangeAspect="1"/>
            </p:cNvSpPr>
            <p:nvPr/>
          </p:nvSpPr>
          <p:spPr bwMode="auto">
            <a:xfrm>
              <a:off x="4448175" y="3711629"/>
              <a:ext cx="228600" cy="250825"/>
            </a:xfrm>
            <a:custGeom>
              <a:avLst/>
              <a:gdLst>
                <a:gd name="T0" fmla="*/ 0 w 328"/>
                <a:gd name="T1" fmla="*/ 47775 h 309"/>
                <a:gd name="T2" fmla="*/ 21225 w 328"/>
                <a:gd name="T3" fmla="*/ 238878 h 309"/>
                <a:gd name="T4" fmla="*/ 148518 w 328"/>
                <a:gd name="T5" fmla="*/ 238878 h 309"/>
                <a:gd name="T6" fmla="*/ 169743 w 328"/>
                <a:gd name="T7" fmla="*/ 238878 h 309"/>
                <a:gd name="T8" fmla="*/ 190968 w 328"/>
                <a:gd name="T9" fmla="*/ 191102 h 309"/>
                <a:gd name="T10" fmla="*/ 127293 w 328"/>
                <a:gd name="T11" fmla="*/ 95551 h 309"/>
                <a:gd name="T12" fmla="*/ 148518 w 328"/>
                <a:gd name="T13" fmla="*/ 95551 h 309"/>
                <a:gd name="T14" fmla="*/ 169743 w 328"/>
                <a:gd name="T15" fmla="*/ 95551 h 309"/>
                <a:gd name="T16" fmla="*/ 148518 w 328"/>
                <a:gd name="T17" fmla="*/ 47775 h 309"/>
                <a:gd name="T18" fmla="*/ 106096 w 328"/>
                <a:gd name="T19" fmla="*/ 47775 h 309"/>
                <a:gd name="T20" fmla="*/ 106096 w 328"/>
                <a:gd name="T21" fmla="*/ 47775 h 309"/>
                <a:gd name="T22" fmla="*/ 106096 w 328"/>
                <a:gd name="T23" fmla="*/ 47775 h 309"/>
                <a:gd name="T24" fmla="*/ 63647 w 328"/>
                <a:gd name="T25" fmla="*/ 47775 h 309"/>
                <a:gd name="T26" fmla="*/ 21225 w 328"/>
                <a:gd name="T27" fmla="*/ 0 h 309"/>
                <a:gd name="T28" fmla="*/ 0 w 328"/>
                <a:gd name="T29" fmla="*/ 47775 h 3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8"/>
                <a:gd name="T46" fmla="*/ 0 h 309"/>
                <a:gd name="T47" fmla="*/ 328 w 328"/>
                <a:gd name="T48" fmla="*/ 309 h 3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8" h="309">
                  <a:moveTo>
                    <a:pt x="0" y="51"/>
                  </a:moveTo>
                  <a:lnTo>
                    <a:pt x="12" y="301"/>
                  </a:lnTo>
                  <a:lnTo>
                    <a:pt x="276" y="309"/>
                  </a:lnTo>
                  <a:lnTo>
                    <a:pt x="322" y="268"/>
                  </a:lnTo>
                  <a:lnTo>
                    <a:pt x="328" y="242"/>
                  </a:lnTo>
                  <a:lnTo>
                    <a:pt x="227" y="65"/>
                  </a:lnTo>
                  <a:lnTo>
                    <a:pt x="276" y="123"/>
                  </a:lnTo>
                  <a:lnTo>
                    <a:pt x="301" y="75"/>
                  </a:lnTo>
                  <a:lnTo>
                    <a:pt x="276" y="11"/>
                  </a:lnTo>
                  <a:lnTo>
                    <a:pt x="215" y="21"/>
                  </a:lnTo>
                  <a:lnTo>
                    <a:pt x="213" y="4"/>
                  </a:lnTo>
                  <a:lnTo>
                    <a:pt x="181" y="4"/>
                  </a:lnTo>
                  <a:lnTo>
                    <a:pt x="126" y="27"/>
                  </a:lnTo>
                  <a:lnTo>
                    <a:pt x="12" y="0"/>
                  </a:lnTo>
                  <a:lnTo>
                    <a:pt x="0" y="51"/>
                  </a:lnTo>
                  <a:close/>
                </a:path>
              </a:pathLst>
            </a:custGeom>
            <a:solidFill>
              <a:srgbClr val="5A2149">
                <a:lumMod val="40000"/>
                <a:lumOff val="60000"/>
              </a:srgbClr>
            </a:solidFill>
            <a:ln w="9525">
              <a:solidFill>
                <a:srgbClr val="5A2149">
                  <a:lumMod val="40000"/>
                  <a:lumOff val="60000"/>
                </a:srgbClr>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199" name="Group 1315">
            <a:extLst>
              <a:ext uri="{FF2B5EF4-FFF2-40B4-BE49-F238E27FC236}">
                <a16:creationId xmlns:a16="http://schemas.microsoft.com/office/drawing/2014/main" id="{09E37C15-FA5E-4F99-8E91-3EC9EE44035D}"/>
              </a:ext>
            </a:extLst>
          </p:cNvPr>
          <p:cNvGrpSpPr>
            <a:grpSpLocks/>
          </p:cNvGrpSpPr>
          <p:nvPr>
            <p:custDataLst>
              <p:tags r:id="rId7"/>
            </p:custDataLst>
          </p:nvPr>
        </p:nvGrpSpPr>
        <p:grpSpPr bwMode="auto">
          <a:xfrm>
            <a:off x="4643093" y="3067920"/>
            <a:ext cx="2273300" cy="1644650"/>
            <a:chOff x="4735513" y="3030591"/>
            <a:chExt cx="2344737" cy="1697037"/>
          </a:xfrm>
          <a:solidFill>
            <a:srgbClr val="5A2149"/>
          </a:solidFill>
        </p:grpSpPr>
        <p:sp>
          <p:nvSpPr>
            <p:cNvPr id="200" name="Freeform 275">
              <a:extLst>
                <a:ext uri="{FF2B5EF4-FFF2-40B4-BE49-F238E27FC236}">
                  <a16:creationId xmlns:a16="http://schemas.microsoft.com/office/drawing/2014/main" id="{C9784DDC-B33B-44B7-8C9C-234436B25DA6}"/>
                </a:ext>
              </a:extLst>
            </p:cNvPr>
            <p:cNvSpPr>
              <a:spLocks noChangeAspect="1"/>
            </p:cNvSpPr>
            <p:nvPr/>
          </p:nvSpPr>
          <p:spPr bwMode="auto">
            <a:xfrm>
              <a:off x="5185794" y="3530202"/>
              <a:ext cx="289818" cy="242434"/>
            </a:xfrm>
            <a:custGeom>
              <a:avLst/>
              <a:gdLst>
                <a:gd name="T0" fmla="*/ 0 w 415"/>
                <a:gd name="T1" fmla="*/ 92131 h 299"/>
                <a:gd name="T2" fmla="*/ 20909 w 415"/>
                <a:gd name="T3" fmla="*/ 138224 h 299"/>
                <a:gd name="T4" fmla="*/ 20909 w 415"/>
                <a:gd name="T5" fmla="*/ 138224 h 299"/>
                <a:gd name="T6" fmla="*/ 20909 w 415"/>
                <a:gd name="T7" fmla="*/ 184262 h 299"/>
                <a:gd name="T8" fmla="*/ 41790 w 415"/>
                <a:gd name="T9" fmla="*/ 184262 h 299"/>
                <a:gd name="T10" fmla="*/ 83608 w 415"/>
                <a:gd name="T11" fmla="*/ 184262 h 299"/>
                <a:gd name="T12" fmla="*/ 104489 w 415"/>
                <a:gd name="T13" fmla="*/ 138224 h 299"/>
                <a:gd name="T14" fmla="*/ 125398 w 415"/>
                <a:gd name="T15" fmla="*/ 138224 h 299"/>
                <a:gd name="T16" fmla="*/ 125398 w 415"/>
                <a:gd name="T17" fmla="*/ 92131 h 299"/>
                <a:gd name="T18" fmla="*/ 146307 w 415"/>
                <a:gd name="T19" fmla="*/ 92131 h 299"/>
                <a:gd name="T20" fmla="*/ 146307 w 415"/>
                <a:gd name="T21" fmla="*/ 92131 h 299"/>
                <a:gd name="T22" fmla="*/ 167188 w 415"/>
                <a:gd name="T23" fmla="*/ 92131 h 299"/>
                <a:gd name="T24" fmla="*/ 167188 w 415"/>
                <a:gd name="T25" fmla="*/ 46093 h 299"/>
                <a:gd name="T26" fmla="*/ 167188 w 415"/>
                <a:gd name="T27" fmla="*/ 46093 h 299"/>
                <a:gd name="T28" fmla="*/ 209006 w 415"/>
                <a:gd name="T29" fmla="*/ 0 h 299"/>
                <a:gd name="T30" fmla="*/ 209006 w 415"/>
                <a:gd name="T31" fmla="*/ 0 h 299"/>
                <a:gd name="T32" fmla="*/ 188097 w 415"/>
                <a:gd name="T33" fmla="*/ 0 h 299"/>
                <a:gd name="T34" fmla="*/ 167188 w 415"/>
                <a:gd name="T35" fmla="*/ 0 h 299"/>
                <a:gd name="T36" fmla="*/ 167188 w 415"/>
                <a:gd name="T37" fmla="*/ 0 h 299"/>
                <a:gd name="T38" fmla="*/ 125398 w 415"/>
                <a:gd name="T39" fmla="*/ 0 h 299"/>
                <a:gd name="T40" fmla="*/ 62699 w 415"/>
                <a:gd name="T41" fmla="*/ 0 h 299"/>
                <a:gd name="T42" fmla="*/ 41790 w 415"/>
                <a:gd name="T43" fmla="*/ 46093 h 299"/>
                <a:gd name="T44" fmla="*/ 20909 w 415"/>
                <a:gd name="T45" fmla="*/ 46093 h 299"/>
                <a:gd name="T46" fmla="*/ 0 w 415"/>
                <a:gd name="T47" fmla="*/ 92131 h 2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299"/>
                <a:gd name="T74" fmla="*/ 415 w 415"/>
                <a:gd name="T75" fmla="*/ 299 h 2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299">
                  <a:moveTo>
                    <a:pt x="0" y="145"/>
                  </a:moveTo>
                  <a:lnTo>
                    <a:pt x="3" y="221"/>
                  </a:lnTo>
                  <a:lnTo>
                    <a:pt x="34" y="245"/>
                  </a:lnTo>
                  <a:lnTo>
                    <a:pt x="10" y="285"/>
                  </a:lnTo>
                  <a:lnTo>
                    <a:pt x="57" y="299"/>
                  </a:lnTo>
                  <a:lnTo>
                    <a:pt x="163" y="285"/>
                  </a:lnTo>
                  <a:lnTo>
                    <a:pt x="183" y="241"/>
                  </a:lnTo>
                  <a:lnTo>
                    <a:pt x="256" y="217"/>
                  </a:lnTo>
                  <a:lnTo>
                    <a:pt x="265" y="180"/>
                  </a:lnTo>
                  <a:lnTo>
                    <a:pt x="287" y="170"/>
                  </a:lnTo>
                  <a:lnTo>
                    <a:pt x="277" y="152"/>
                  </a:lnTo>
                  <a:lnTo>
                    <a:pt x="304" y="150"/>
                  </a:lnTo>
                  <a:lnTo>
                    <a:pt x="323" y="112"/>
                  </a:lnTo>
                  <a:lnTo>
                    <a:pt x="314" y="77"/>
                  </a:lnTo>
                  <a:lnTo>
                    <a:pt x="412" y="50"/>
                  </a:lnTo>
                  <a:lnTo>
                    <a:pt x="415" y="41"/>
                  </a:lnTo>
                  <a:lnTo>
                    <a:pt x="378" y="36"/>
                  </a:lnTo>
                  <a:lnTo>
                    <a:pt x="326" y="61"/>
                  </a:lnTo>
                  <a:lnTo>
                    <a:pt x="303" y="0"/>
                  </a:lnTo>
                  <a:lnTo>
                    <a:pt x="258" y="46"/>
                  </a:lnTo>
                  <a:lnTo>
                    <a:pt x="129" y="41"/>
                  </a:lnTo>
                  <a:lnTo>
                    <a:pt x="64" y="111"/>
                  </a:lnTo>
                  <a:lnTo>
                    <a:pt x="20" y="88"/>
                  </a:lnTo>
                  <a:lnTo>
                    <a:pt x="0" y="145"/>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1" name="Freeform 282">
              <a:extLst>
                <a:ext uri="{FF2B5EF4-FFF2-40B4-BE49-F238E27FC236}">
                  <a16:creationId xmlns:a16="http://schemas.microsoft.com/office/drawing/2014/main" id="{4A4963F3-2A66-489C-A33F-07019C96A821}"/>
                </a:ext>
              </a:extLst>
            </p:cNvPr>
            <p:cNvSpPr>
              <a:spLocks noChangeAspect="1"/>
            </p:cNvSpPr>
            <p:nvPr/>
          </p:nvSpPr>
          <p:spPr bwMode="auto">
            <a:xfrm>
              <a:off x="5745780" y="3843072"/>
              <a:ext cx="94968" cy="140874"/>
            </a:xfrm>
            <a:custGeom>
              <a:avLst/>
              <a:gdLst>
                <a:gd name="T0" fmla="*/ 0 w 139"/>
                <a:gd name="T1" fmla="*/ 47513 h 174"/>
                <a:gd name="T2" fmla="*/ 19072 w 139"/>
                <a:gd name="T3" fmla="*/ 47513 h 174"/>
                <a:gd name="T4" fmla="*/ 19072 w 139"/>
                <a:gd name="T5" fmla="*/ 142596 h 174"/>
                <a:gd name="T6" fmla="*/ 38170 w 139"/>
                <a:gd name="T7" fmla="*/ 142596 h 174"/>
                <a:gd name="T8" fmla="*/ 38170 w 139"/>
                <a:gd name="T9" fmla="*/ 47513 h 174"/>
                <a:gd name="T10" fmla="*/ 57243 w 139"/>
                <a:gd name="T11" fmla="*/ 47513 h 174"/>
                <a:gd name="T12" fmla="*/ 57243 w 139"/>
                <a:gd name="T13" fmla="*/ 142596 h 174"/>
                <a:gd name="T14" fmla="*/ 57243 w 139"/>
                <a:gd name="T15" fmla="*/ 142596 h 174"/>
                <a:gd name="T16" fmla="*/ 57243 w 139"/>
                <a:gd name="T17" fmla="*/ 47513 h 174"/>
                <a:gd name="T18" fmla="*/ 57243 w 139"/>
                <a:gd name="T19" fmla="*/ 47513 h 174"/>
                <a:gd name="T20" fmla="*/ 38170 w 139"/>
                <a:gd name="T21" fmla="*/ 47513 h 174"/>
                <a:gd name="T22" fmla="*/ 57243 w 139"/>
                <a:gd name="T23" fmla="*/ 47513 h 174"/>
                <a:gd name="T24" fmla="*/ 38170 w 139"/>
                <a:gd name="T25" fmla="*/ 47513 h 174"/>
                <a:gd name="T26" fmla="*/ 19072 w 139"/>
                <a:gd name="T27" fmla="*/ 0 h 174"/>
                <a:gd name="T28" fmla="*/ 19072 w 139"/>
                <a:gd name="T29" fmla="*/ 47513 h 174"/>
                <a:gd name="T30" fmla="*/ 19072 w 139"/>
                <a:gd name="T31" fmla="*/ 47513 h 174"/>
                <a:gd name="T32" fmla="*/ 0 w 139"/>
                <a:gd name="T33" fmla="*/ 47513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74"/>
                <a:gd name="T53" fmla="*/ 139 w 139"/>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74">
                  <a:moveTo>
                    <a:pt x="0" y="51"/>
                  </a:moveTo>
                  <a:lnTo>
                    <a:pt x="19" y="70"/>
                  </a:lnTo>
                  <a:lnTo>
                    <a:pt x="29" y="150"/>
                  </a:lnTo>
                  <a:lnTo>
                    <a:pt x="64" y="147"/>
                  </a:lnTo>
                  <a:lnTo>
                    <a:pt x="84" y="111"/>
                  </a:lnTo>
                  <a:lnTo>
                    <a:pt x="109" y="119"/>
                  </a:lnTo>
                  <a:lnTo>
                    <a:pt x="126" y="174"/>
                  </a:lnTo>
                  <a:lnTo>
                    <a:pt x="139" y="143"/>
                  </a:lnTo>
                  <a:lnTo>
                    <a:pt x="123" y="85"/>
                  </a:lnTo>
                  <a:lnTo>
                    <a:pt x="109" y="106"/>
                  </a:lnTo>
                  <a:lnTo>
                    <a:pt x="92" y="80"/>
                  </a:lnTo>
                  <a:lnTo>
                    <a:pt x="125" y="44"/>
                  </a:lnTo>
                  <a:lnTo>
                    <a:pt x="60" y="40"/>
                  </a:lnTo>
                  <a:lnTo>
                    <a:pt x="17" y="0"/>
                  </a:lnTo>
                  <a:lnTo>
                    <a:pt x="3" y="23"/>
                  </a:lnTo>
                  <a:lnTo>
                    <a:pt x="20" y="40"/>
                  </a:lnTo>
                  <a:lnTo>
                    <a:pt x="0" y="51"/>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2" name="Freeform 284">
              <a:extLst>
                <a:ext uri="{FF2B5EF4-FFF2-40B4-BE49-F238E27FC236}">
                  <a16:creationId xmlns:a16="http://schemas.microsoft.com/office/drawing/2014/main" id="{88E7C1CB-51CB-44E6-AA0A-21CBC0AF7481}"/>
                </a:ext>
              </a:extLst>
            </p:cNvPr>
            <p:cNvSpPr>
              <a:spLocks noChangeAspect="1"/>
            </p:cNvSpPr>
            <p:nvPr/>
          </p:nvSpPr>
          <p:spPr bwMode="auto">
            <a:xfrm>
              <a:off x="5765428" y="3800482"/>
              <a:ext cx="62221" cy="39314"/>
            </a:xfrm>
            <a:custGeom>
              <a:avLst/>
              <a:gdLst>
                <a:gd name="T0" fmla="*/ 0 w 90"/>
                <a:gd name="T1" fmla="*/ 0 h 51"/>
                <a:gd name="T2" fmla="*/ 20264 w 90"/>
                <a:gd name="T3" fmla="*/ 0 h 51"/>
                <a:gd name="T4" fmla="*/ 40529 w 90"/>
                <a:gd name="T5" fmla="*/ 0 h 51"/>
                <a:gd name="T6" fmla="*/ 40529 w 90"/>
                <a:gd name="T7" fmla="*/ 0 h 51"/>
                <a:gd name="T8" fmla="*/ 20264 w 90"/>
                <a:gd name="T9" fmla="*/ 0 h 51"/>
                <a:gd name="T10" fmla="*/ 0 w 90"/>
                <a:gd name="T11" fmla="*/ 0 h 51"/>
                <a:gd name="T12" fmla="*/ 0 60000 65536"/>
                <a:gd name="T13" fmla="*/ 0 60000 65536"/>
                <a:gd name="T14" fmla="*/ 0 60000 65536"/>
                <a:gd name="T15" fmla="*/ 0 60000 65536"/>
                <a:gd name="T16" fmla="*/ 0 60000 65536"/>
                <a:gd name="T17" fmla="*/ 0 60000 65536"/>
                <a:gd name="T18" fmla="*/ 0 w 90"/>
                <a:gd name="T19" fmla="*/ 0 h 51"/>
                <a:gd name="T20" fmla="*/ 90 w 9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90" h="51">
                  <a:moveTo>
                    <a:pt x="0" y="31"/>
                  </a:moveTo>
                  <a:lnTo>
                    <a:pt x="12" y="51"/>
                  </a:lnTo>
                  <a:lnTo>
                    <a:pt x="90" y="41"/>
                  </a:lnTo>
                  <a:lnTo>
                    <a:pt x="84" y="16"/>
                  </a:lnTo>
                  <a:lnTo>
                    <a:pt x="29" y="0"/>
                  </a:lnTo>
                  <a:lnTo>
                    <a:pt x="0" y="31"/>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3" name="Freeform 290">
              <a:extLst>
                <a:ext uri="{FF2B5EF4-FFF2-40B4-BE49-F238E27FC236}">
                  <a16:creationId xmlns:a16="http://schemas.microsoft.com/office/drawing/2014/main" id="{CAAAD5C1-6FF2-4D89-9925-911A71C0BE2A}"/>
                </a:ext>
              </a:extLst>
            </p:cNvPr>
            <p:cNvSpPr>
              <a:spLocks noChangeAspect="1"/>
            </p:cNvSpPr>
            <p:nvPr/>
          </p:nvSpPr>
          <p:spPr bwMode="auto">
            <a:xfrm>
              <a:off x="5832562" y="3803758"/>
              <a:ext cx="186662" cy="437364"/>
            </a:xfrm>
            <a:custGeom>
              <a:avLst/>
              <a:gdLst>
                <a:gd name="T0" fmla="*/ 0 w 266"/>
                <a:gd name="T1" fmla="*/ 186060 h 543"/>
                <a:gd name="T2" fmla="*/ 22013 w 266"/>
                <a:gd name="T3" fmla="*/ 139587 h 543"/>
                <a:gd name="T4" fmla="*/ 44026 w 266"/>
                <a:gd name="T5" fmla="*/ 46529 h 543"/>
                <a:gd name="T6" fmla="*/ 66039 w 266"/>
                <a:gd name="T7" fmla="*/ 46529 h 543"/>
                <a:gd name="T8" fmla="*/ 88052 w 266"/>
                <a:gd name="T9" fmla="*/ 0 h 543"/>
                <a:gd name="T10" fmla="*/ 110035 w 266"/>
                <a:gd name="T11" fmla="*/ 46529 h 543"/>
                <a:gd name="T12" fmla="*/ 110035 w 266"/>
                <a:gd name="T13" fmla="*/ 46529 h 543"/>
                <a:gd name="T14" fmla="*/ 88052 w 266"/>
                <a:gd name="T15" fmla="*/ 139587 h 543"/>
                <a:gd name="T16" fmla="*/ 110035 w 266"/>
                <a:gd name="T17" fmla="*/ 93058 h 543"/>
                <a:gd name="T18" fmla="*/ 110035 w 266"/>
                <a:gd name="T19" fmla="*/ 139587 h 543"/>
                <a:gd name="T20" fmla="*/ 132048 w 266"/>
                <a:gd name="T21" fmla="*/ 186060 h 543"/>
                <a:gd name="T22" fmla="*/ 132048 w 266"/>
                <a:gd name="T23" fmla="*/ 186060 h 543"/>
                <a:gd name="T24" fmla="*/ 88052 w 266"/>
                <a:gd name="T25" fmla="*/ 232589 h 543"/>
                <a:gd name="T26" fmla="*/ 88052 w 266"/>
                <a:gd name="T27" fmla="*/ 232589 h 543"/>
                <a:gd name="T28" fmla="*/ 110035 w 266"/>
                <a:gd name="T29" fmla="*/ 279118 h 543"/>
                <a:gd name="T30" fmla="*/ 110035 w 266"/>
                <a:gd name="T31" fmla="*/ 325647 h 543"/>
                <a:gd name="T32" fmla="*/ 110035 w 266"/>
                <a:gd name="T33" fmla="*/ 372176 h 543"/>
                <a:gd name="T34" fmla="*/ 110035 w 266"/>
                <a:gd name="T35" fmla="*/ 418705 h 543"/>
                <a:gd name="T36" fmla="*/ 88052 w 266"/>
                <a:gd name="T37" fmla="*/ 279118 h 543"/>
                <a:gd name="T38" fmla="*/ 66039 w 266"/>
                <a:gd name="T39" fmla="*/ 279118 h 543"/>
                <a:gd name="T40" fmla="*/ 44026 w 266"/>
                <a:gd name="T41" fmla="*/ 279118 h 543"/>
                <a:gd name="T42" fmla="*/ 44026 w 266"/>
                <a:gd name="T43" fmla="*/ 279118 h 543"/>
                <a:gd name="T44" fmla="*/ 44026 w 266"/>
                <a:gd name="T45" fmla="*/ 232589 h 543"/>
                <a:gd name="T46" fmla="*/ 0 w 266"/>
                <a:gd name="T47" fmla="*/ 186060 h 5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6"/>
                <a:gd name="T73" fmla="*/ 0 h 543"/>
                <a:gd name="T74" fmla="*/ 266 w 266"/>
                <a:gd name="T75" fmla="*/ 543 h 5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6" h="543">
                  <a:moveTo>
                    <a:pt x="0" y="223"/>
                  </a:moveTo>
                  <a:lnTo>
                    <a:pt x="13" y="192"/>
                  </a:lnTo>
                  <a:lnTo>
                    <a:pt x="89" y="51"/>
                  </a:lnTo>
                  <a:lnTo>
                    <a:pt x="142" y="31"/>
                  </a:lnTo>
                  <a:lnTo>
                    <a:pt x="153" y="0"/>
                  </a:lnTo>
                  <a:lnTo>
                    <a:pt x="190" y="17"/>
                  </a:lnTo>
                  <a:lnTo>
                    <a:pt x="190" y="45"/>
                  </a:lnTo>
                  <a:lnTo>
                    <a:pt x="160" y="133"/>
                  </a:lnTo>
                  <a:lnTo>
                    <a:pt x="193" y="126"/>
                  </a:lnTo>
                  <a:lnTo>
                    <a:pt x="210" y="184"/>
                  </a:lnTo>
                  <a:lnTo>
                    <a:pt x="266" y="199"/>
                  </a:lnTo>
                  <a:lnTo>
                    <a:pt x="238" y="228"/>
                  </a:lnTo>
                  <a:lnTo>
                    <a:pt x="176" y="264"/>
                  </a:lnTo>
                  <a:lnTo>
                    <a:pt x="160" y="300"/>
                  </a:lnTo>
                  <a:lnTo>
                    <a:pt x="193" y="365"/>
                  </a:lnTo>
                  <a:lnTo>
                    <a:pt x="180" y="403"/>
                  </a:lnTo>
                  <a:lnTo>
                    <a:pt x="221" y="491"/>
                  </a:lnTo>
                  <a:lnTo>
                    <a:pt x="190" y="543"/>
                  </a:lnTo>
                  <a:lnTo>
                    <a:pt x="162" y="358"/>
                  </a:lnTo>
                  <a:lnTo>
                    <a:pt x="135" y="328"/>
                  </a:lnTo>
                  <a:lnTo>
                    <a:pt x="94" y="378"/>
                  </a:lnTo>
                  <a:lnTo>
                    <a:pt x="60" y="368"/>
                  </a:lnTo>
                  <a:lnTo>
                    <a:pt x="65" y="300"/>
                  </a:lnTo>
                  <a:lnTo>
                    <a:pt x="0" y="223"/>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4" name="Freeform 291">
              <a:extLst>
                <a:ext uri="{FF2B5EF4-FFF2-40B4-BE49-F238E27FC236}">
                  <a16:creationId xmlns:a16="http://schemas.microsoft.com/office/drawing/2014/main" id="{ADBAF129-9D01-4473-97AE-463C24DC407D}"/>
                </a:ext>
              </a:extLst>
            </p:cNvPr>
            <p:cNvSpPr>
              <a:spLocks noChangeAspect="1"/>
            </p:cNvSpPr>
            <p:nvPr/>
          </p:nvSpPr>
          <p:spPr bwMode="auto">
            <a:xfrm>
              <a:off x="6045422" y="4134648"/>
              <a:ext cx="101518" cy="103199"/>
            </a:xfrm>
            <a:custGeom>
              <a:avLst/>
              <a:gdLst>
                <a:gd name="T0" fmla="*/ 0 w 147"/>
                <a:gd name="T1" fmla="*/ 49160 h 126"/>
                <a:gd name="T2" fmla="*/ 20113 w 147"/>
                <a:gd name="T3" fmla="*/ 98380 h 126"/>
                <a:gd name="T4" fmla="*/ 20113 w 147"/>
                <a:gd name="T5" fmla="*/ 98380 h 126"/>
                <a:gd name="T6" fmla="*/ 40253 w 147"/>
                <a:gd name="T7" fmla="*/ 98380 h 126"/>
                <a:gd name="T8" fmla="*/ 60367 w 147"/>
                <a:gd name="T9" fmla="*/ 98380 h 126"/>
                <a:gd name="T10" fmla="*/ 60367 w 147"/>
                <a:gd name="T11" fmla="*/ 0 h 126"/>
                <a:gd name="T12" fmla="*/ 40253 w 147"/>
                <a:gd name="T13" fmla="*/ 49160 h 126"/>
                <a:gd name="T14" fmla="*/ 20113 w 147"/>
                <a:gd name="T15" fmla="*/ 49160 h 126"/>
                <a:gd name="T16" fmla="*/ 0 w 147"/>
                <a:gd name="T17" fmla="*/ 4916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26"/>
                <a:gd name="T29" fmla="*/ 147 w 147"/>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26">
                  <a:moveTo>
                    <a:pt x="0" y="25"/>
                  </a:moveTo>
                  <a:lnTo>
                    <a:pt x="9" y="89"/>
                  </a:lnTo>
                  <a:lnTo>
                    <a:pt x="29" y="120"/>
                  </a:lnTo>
                  <a:lnTo>
                    <a:pt x="59" y="126"/>
                  </a:lnTo>
                  <a:lnTo>
                    <a:pt x="147" y="68"/>
                  </a:lnTo>
                  <a:lnTo>
                    <a:pt x="144" y="0"/>
                  </a:lnTo>
                  <a:lnTo>
                    <a:pt x="77" y="11"/>
                  </a:lnTo>
                  <a:lnTo>
                    <a:pt x="21" y="8"/>
                  </a:lnTo>
                  <a:lnTo>
                    <a:pt x="0" y="25"/>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5" name="Freeform 311">
              <a:extLst>
                <a:ext uri="{FF2B5EF4-FFF2-40B4-BE49-F238E27FC236}">
                  <a16:creationId xmlns:a16="http://schemas.microsoft.com/office/drawing/2014/main" id="{BBE0C7DC-7FD9-4E50-8016-CCF3F0494B22}"/>
                </a:ext>
              </a:extLst>
            </p:cNvPr>
            <p:cNvSpPr>
              <a:spLocks noChangeAspect="1"/>
            </p:cNvSpPr>
            <p:nvPr/>
          </p:nvSpPr>
          <p:spPr bwMode="auto">
            <a:xfrm>
              <a:off x="5582041" y="4250951"/>
              <a:ext cx="37660" cy="88456"/>
            </a:xfrm>
            <a:custGeom>
              <a:avLst/>
              <a:gdLst>
                <a:gd name="T0" fmla="*/ 0 w 55"/>
                <a:gd name="T1" fmla="*/ 0 h 109"/>
                <a:gd name="T2" fmla="*/ 20931 w 55"/>
                <a:gd name="T3" fmla="*/ 44210 h 109"/>
                <a:gd name="T4" fmla="*/ 41834 w 55"/>
                <a:gd name="T5" fmla="*/ 44210 h 109"/>
                <a:gd name="T6" fmla="*/ 20931 w 55"/>
                <a:gd name="T7" fmla="*/ 0 h 109"/>
                <a:gd name="T8" fmla="*/ 0 w 55"/>
                <a:gd name="T9" fmla="*/ 0 h 109"/>
                <a:gd name="T10" fmla="*/ 0 60000 65536"/>
                <a:gd name="T11" fmla="*/ 0 60000 65536"/>
                <a:gd name="T12" fmla="*/ 0 60000 65536"/>
                <a:gd name="T13" fmla="*/ 0 60000 65536"/>
                <a:gd name="T14" fmla="*/ 0 60000 65536"/>
                <a:gd name="T15" fmla="*/ 0 w 55"/>
                <a:gd name="T16" fmla="*/ 0 h 109"/>
                <a:gd name="T17" fmla="*/ 55 w 55"/>
                <a:gd name="T18" fmla="*/ 109 h 109"/>
              </a:gdLst>
              <a:ahLst/>
              <a:cxnLst>
                <a:cxn ang="T10">
                  <a:pos x="T0" y="T1"/>
                </a:cxn>
                <a:cxn ang="T11">
                  <a:pos x="T2" y="T3"/>
                </a:cxn>
                <a:cxn ang="T12">
                  <a:pos x="T4" y="T5"/>
                </a:cxn>
                <a:cxn ang="T13">
                  <a:pos x="T6" y="T7"/>
                </a:cxn>
                <a:cxn ang="T14">
                  <a:pos x="T8" y="T9"/>
                </a:cxn>
              </a:cxnLst>
              <a:rect l="T15" t="T16" r="T17" b="T18"/>
              <a:pathLst>
                <a:path w="55" h="109">
                  <a:moveTo>
                    <a:pt x="0" y="0"/>
                  </a:moveTo>
                  <a:lnTo>
                    <a:pt x="10" y="109"/>
                  </a:lnTo>
                  <a:lnTo>
                    <a:pt x="55" y="91"/>
                  </a:lnTo>
                  <a:lnTo>
                    <a:pt x="33" y="26"/>
                  </a:lnTo>
                  <a:lnTo>
                    <a:pt x="0" y="0"/>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6" name="Freeform 316">
              <a:extLst>
                <a:ext uri="{FF2B5EF4-FFF2-40B4-BE49-F238E27FC236}">
                  <a16:creationId xmlns:a16="http://schemas.microsoft.com/office/drawing/2014/main" id="{6417D321-CAE4-4314-B418-30F668ADA7CF}"/>
                </a:ext>
              </a:extLst>
            </p:cNvPr>
            <p:cNvSpPr>
              <a:spLocks noChangeAspect="1"/>
            </p:cNvSpPr>
            <p:nvPr/>
          </p:nvSpPr>
          <p:spPr bwMode="auto">
            <a:xfrm>
              <a:off x="6169863" y="4005241"/>
              <a:ext cx="47484" cy="44227"/>
            </a:xfrm>
            <a:custGeom>
              <a:avLst/>
              <a:gdLst>
                <a:gd name="T0" fmla="*/ 0 w 64"/>
                <a:gd name="T1" fmla="*/ 0 h 54"/>
                <a:gd name="T2" fmla="*/ 24464 w 64"/>
                <a:gd name="T3" fmla="*/ 0 h 54"/>
                <a:gd name="T4" fmla="*/ 48896 w 64"/>
                <a:gd name="T5" fmla="*/ 0 h 54"/>
                <a:gd name="T6" fmla="*/ 24464 w 64"/>
                <a:gd name="T7" fmla="*/ 0 h 54"/>
                <a:gd name="T8" fmla="*/ 0 w 64"/>
                <a:gd name="T9" fmla="*/ 0 h 54"/>
                <a:gd name="T10" fmla="*/ 0 60000 65536"/>
                <a:gd name="T11" fmla="*/ 0 60000 65536"/>
                <a:gd name="T12" fmla="*/ 0 60000 65536"/>
                <a:gd name="T13" fmla="*/ 0 60000 65536"/>
                <a:gd name="T14" fmla="*/ 0 60000 65536"/>
                <a:gd name="T15" fmla="*/ 0 w 64"/>
                <a:gd name="T16" fmla="*/ 0 h 54"/>
                <a:gd name="T17" fmla="*/ 64 w 64"/>
                <a:gd name="T18" fmla="*/ 54 h 54"/>
              </a:gdLst>
              <a:ahLst/>
              <a:cxnLst>
                <a:cxn ang="T10">
                  <a:pos x="T0" y="T1"/>
                </a:cxn>
                <a:cxn ang="T11">
                  <a:pos x="T2" y="T3"/>
                </a:cxn>
                <a:cxn ang="T12">
                  <a:pos x="T4" y="T5"/>
                </a:cxn>
                <a:cxn ang="T13">
                  <a:pos x="T6" y="T7"/>
                </a:cxn>
                <a:cxn ang="T14">
                  <a:pos x="T8" y="T9"/>
                </a:cxn>
              </a:cxnLst>
              <a:rect l="T15" t="T16" r="T17" b="T18"/>
              <a:pathLst>
                <a:path w="64" h="54">
                  <a:moveTo>
                    <a:pt x="0" y="43"/>
                  </a:moveTo>
                  <a:lnTo>
                    <a:pt x="20" y="0"/>
                  </a:lnTo>
                  <a:lnTo>
                    <a:pt x="64" y="9"/>
                  </a:lnTo>
                  <a:lnTo>
                    <a:pt x="29" y="54"/>
                  </a:lnTo>
                  <a:lnTo>
                    <a:pt x="0" y="43"/>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7" name="Freeform 344">
              <a:extLst>
                <a:ext uri="{FF2B5EF4-FFF2-40B4-BE49-F238E27FC236}">
                  <a16:creationId xmlns:a16="http://schemas.microsoft.com/office/drawing/2014/main" id="{C8E968CA-8377-40AB-A758-7C5C3220A423}"/>
                </a:ext>
              </a:extLst>
            </p:cNvPr>
            <p:cNvSpPr>
              <a:spLocks noChangeAspect="1"/>
            </p:cNvSpPr>
            <p:nvPr/>
          </p:nvSpPr>
          <p:spPr bwMode="auto">
            <a:xfrm>
              <a:off x="5338071" y="3597362"/>
              <a:ext cx="600920" cy="692903"/>
            </a:xfrm>
            <a:custGeom>
              <a:avLst/>
              <a:gdLst>
                <a:gd name="T0" fmla="*/ 0 w 861"/>
                <a:gd name="T1" fmla="*/ 278417 h 859"/>
                <a:gd name="T2" fmla="*/ 21112 w 861"/>
                <a:gd name="T3" fmla="*/ 232033 h 859"/>
                <a:gd name="T4" fmla="*/ 42196 w 861"/>
                <a:gd name="T5" fmla="*/ 232033 h 859"/>
                <a:gd name="T6" fmla="*/ 21112 w 861"/>
                <a:gd name="T7" fmla="*/ 185593 h 859"/>
                <a:gd name="T8" fmla="*/ 42196 w 861"/>
                <a:gd name="T9" fmla="*/ 185593 h 859"/>
                <a:gd name="T10" fmla="*/ 63308 w 861"/>
                <a:gd name="T11" fmla="*/ 185593 h 859"/>
                <a:gd name="T12" fmla="*/ 105532 w 861"/>
                <a:gd name="T13" fmla="*/ 92825 h 859"/>
                <a:gd name="T14" fmla="*/ 105532 w 861"/>
                <a:gd name="T15" fmla="*/ 92825 h 859"/>
                <a:gd name="T16" fmla="*/ 105532 w 861"/>
                <a:gd name="T17" fmla="*/ 46384 h 859"/>
                <a:gd name="T18" fmla="*/ 84420 w 861"/>
                <a:gd name="T19" fmla="*/ 46384 h 859"/>
                <a:gd name="T20" fmla="*/ 84420 w 861"/>
                <a:gd name="T21" fmla="*/ 0 h 859"/>
                <a:gd name="T22" fmla="*/ 126616 w 861"/>
                <a:gd name="T23" fmla="*/ 0 h 859"/>
                <a:gd name="T24" fmla="*/ 147728 w 861"/>
                <a:gd name="T25" fmla="*/ 0 h 859"/>
                <a:gd name="T26" fmla="*/ 168840 w 861"/>
                <a:gd name="T27" fmla="*/ 0 h 859"/>
                <a:gd name="T28" fmla="*/ 189925 w 861"/>
                <a:gd name="T29" fmla="*/ 0 h 859"/>
                <a:gd name="T30" fmla="*/ 168840 w 861"/>
                <a:gd name="T31" fmla="*/ 46384 h 859"/>
                <a:gd name="T32" fmla="*/ 189925 w 861"/>
                <a:gd name="T33" fmla="*/ 46384 h 859"/>
                <a:gd name="T34" fmla="*/ 168840 w 861"/>
                <a:gd name="T35" fmla="*/ 46384 h 859"/>
                <a:gd name="T36" fmla="*/ 168840 w 861"/>
                <a:gd name="T37" fmla="*/ 92825 h 859"/>
                <a:gd name="T38" fmla="*/ 189925 w 861"/>
                <a:gd name="T39" fmla="*/ 92825 h 859"/>
                <a:gd name="T40" fmla="*/ 189925 w 861"/>
                <a:gd name="T41" fmla="*/ 139209 h 859"/>
                <a:gd name="T42" fmla="*/ 232149 w 861"/>
                <a:gd name="T43" fmla="*/ 185593 h 859"/>
                <a:gd name="T44" fmla="*/ 316569 w 861"/>
                <a:gd name="T45" fmla="*/ 185593 h 859"/>
                <a:gd name="T46" fmla="*/ 316569 w 861"/>
                <a:gd name="T47" fmla="*/ 185593 h 859"/>
                <a:gd name="T48" fmla="*/ 316569 w 861"/>
                <a:gd name="T49" fmla="*/ 185593 h 859"/>
                <a:gd name="T50" fmla="*/ 316569 w 861"/>
                <a:gd name="T51" fmla="*/ 185593 h 859"/>
                <a:gd name="T52" fmla="*/ 337653 w 861"/>
                <a:gd name="T53" fmla="*/ 185593 h 859"/>
                <a:gd name="T54" fmla="*/ 358765 w 861"/>
                <a:gd name="T55" fmla="*/ 185593 h 859"/>
                <a:gd name="T56" fmla="*/ 358765 w 861"/>
                <a:gd name="T57" fmla="*/ 185593 h 859"/>
                <a:gd name="T58" fmla="*/ 443185 w 861"/>
                <a:gd name="T59" fmla="*/ 139209 h 859"/>
                <a:gd name="T60" fmla="*/ 443185 w 861"/>
                <a:gd name="T61" fmla="*/ 139209 h 859"/>
                <a:gd name="T62" fmla="*/ 464297 w 861"/>
                <a:gd name="T63" fmla="*/ 139209 h 859"/>
                <a:gd name="T64" fmla="*/ 464297 w 861"/>
                <a:gd name="T65" fmla="*/ 185593 h 859"/>
                <a:gd name="T66" fmla="*/ 422073 w 861"/>
                <a:gd name="T67" fmla="*/ 185593 h 859"/>
                <a:gd name="T68" fmla="*/ 379877 w 861"/>
                <a:gd name="T69" fmla="*/ 278417 h 859"/>
                <a:gd name="T70" fmla="*/ 379877 w 861"/>
                <a:gd name="T71" fmla="*/ 278417 h 859"/>
                <a:gd name="T72" fmla="*/ 358765 w 861"/>
                <a:gd name="T73" fmla="*/ 278417 h 859"/>
                <a:gd name="T74" fmla="*/ 358765 w 861"/>
                <a:gd name="T75" fmla="*/ 278417 h 859"/>
                <a:gd name="T76" fmla="*/ 379877 w 861"/>
                <a:gd name="T77" fmla="*/ 232033 h 859"/>
                <a:gd name="T78" fmla="*/ 337653 w 861"/>
                <a:gd name="T79" fmla="*/ 232033 h 859"/>
                <a:gd name="T80" fmla="*/ 316569 w 861"/>
                <a:gd name="T81" fmla="*/ 185593 h 859"/>
                <a:gd name="T82" fmla="*/ 316569 w 861"/>
                <a:gd name="T83" fmla="*/ 232033 h 859"/>
                <a:gd name="T84" fmla="*/ 316569 w 861"/>
                <a:gd name="T85" fmla="*/ 232033 h 859"/>
                <a:gd name="T86" fmla="*/ 316569 w 861"/>
                <a:gd name="T87" fmla="*/ 232033 h 859"/>
                <a:gd name="T88" fmla="*/ 316569 w 861"/>
                <a:gd name="T89" fmla="*/ 232033 h 859"/>
                <a:gd name="T90" fmla="*/ 316569 w 861"/>
                <a:gd name="T91" fmla="*/ 324802 h 859"/>
                <a:gd name="T92" fmla="*/ 316569 w 861"/>
                <a:gd name="T93" fmla="*/ 278417 h 859"/>
                <a:gd name="T94" fmla="*/ 295457 w 861"/>
                <a:gd name="T95" fmla="*/ 324802 h 859"/>
                <a:gd name="T96" fmla="*/ 189925 w 861"/>
                <a:gd name="T97" fmla="*/ 417625 h 859"/>
                <a:gd name="T98" fmla="*/ 189925 w 861"/>
                <a:gd name="T99" fmla="*/ 556835 h 859"/>
                <a:gd name="T100" fmla="*/ 126616 w 861"/>
                <a:gd name="T101" fmla="*/ 603219 h 859"/>
                <a:gd name="T102" fmla="*/ 105532 w 861"/>
                <a:gd name="T103" fmla="*/ 510450 h 859"/>
                <a:gd name="T104" fmla="*/ 84420 w 861"/>
                <a:gd name="T105" fmla="*/ 417625 h 859"/>
                <a:gd name="T106" fmla="*/ 84420 w 861"/>
                <a:gd name="T107" fmla="*/ 417625 h 859"/>
                <a:gd name="T108" fmla="*/ 63308 w 861"/>
                <a:gd name="T109" fmla="*/ 278417 h 859"/>
                <a:gd name="T110" fmla="*/ 63308 w 861"/>
                <a:gd name="T111" fmla="*/ 278417 h 859"/>
                <a:gd name="T112" fmla="*/ 63308 w 861"/>
                <a:gd name="T113" fmla="*/ 324802 h 859"/>
                <a:gd name="T114" fmla="*/ 42196 w 861"/>
                <a:gd name="T115" fmla="*/ 324802 h 859"/>
                <a:gd name="T116" fmla="*/ 21112 w 861"/>
                <a:gd name="T117" fmla="*/ 278417 h 859"/>
                <a:gd name="T118" fmla="*/ 42196 w 861"/>
                <a:gd name="T119" fmla="*/ 278417 h 859"/>
                <a:gd name="T120" fmla="*/ 21112 w 861"/>
                <a:gd name="T121" fmla="*/ 278417 h 859"/>
                <a:gd name="T122" fmla="*/ 0 w 861"/>
                <a:gd name="T123" fmla="*/ 278417 h 8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1"/>
                <a:gd name="T187" fmla="*/ 0 h 859"/>
                <a:gd name="T188" fmla="*/ 861 w 861"/>
                <a:gd name="T189" fmla="*/ 859 h 8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1" h="859">
                  <a:moveTo>
                    <a:pt x="0" y="391"/>
                  </a:moveTo>
                  <a:lnTo>
                    <a:pt x="24" y="371"/>
                  </a:lnTo>
                  <a:lnTo>
                    <a:pt x="90" y="371"/>
                  </a:lnTo>
                  <a:lnTo>
                    <a:pt x="46" y="283"/>
                  </a:lnTo>
                  <a:lnTo>
                    <a:pt x="71" y="259"/>
                  </a:lnTo>
                  <a:lnTo>
                    <a:pt x="109" y="261"/>
                  </a:lnTo>
                  <a:lnTo>
                    <a:pt x="196" y="163"/>
                  </a:lnTo>
                  <a:lnTo>
                    <a:pt x="190" y="136"/>
                  </a:lnTo>
                  <a:lnTo>
                    <a:pt x="213" y="122"/>
                  </a:lnTo>
                  <a:lnTo>
                    <a:pt x="175" y="91"/>
                  </a:lnTo>
                  <a:lnTo>
                    <a:pt x="173" y="41"/>
                  </a:lnTo>
                  <a:lnTo>
                    <a:pt x="258" y="41"/>
                  </a:lnTo>
                  <a:lnTo>
                    <a:pt x="282" y="19"/>
                  </a:lnTo>
                  <a:lnTo>
                    <a:pt x="329" y="0"/>
                  </a:lnTo>
                  <a:lnTo>
                    <a:pt x="360" y="19"/>
                  </a:lnTo>
                  <a:lnTo>
                    <a:pt x="319" y="67"/>
                  </a:lnTo>
                  <a:lnTo>
                    <a:pt x="337" y="108"/>
                  </a:lnTo>
                  <a:lnTo>
                    <a:pt x="306" y="115"/>
                  </a:lnTo>
                  <a:lnTo>
                    <a:pt x="320" y="164"/>
                  </a:lnTo>
                  <a:lnTo>
                    <a:pt x="381" y="187"/>
                  </a:lnTo>
                  <a:lnTo>
                    <a:pt x="353" y="234"/>
                  </a:lnTo>
                  <a:lnTo>
                    <a:pt x="431" y="279"/>
                  </a:lnTo>
                  <a:lnTo>
                    <a:pt x="584" y="307"/>
                  </a:lnTo>
                  <a:lnTo>
                    <a:pt x="588" y="263"/>
                  </a:lnTo>
                  <a:lnTo>
                    <a:pt x="608" y="259"/>
                  </a:lnTo>
                  <a:lnTo>
                    <a:pt x="611" y="280"/>
                  </a:lnTo>
                  <a:lnTo>
                    <a:pt x="623" y="300"/>
                  </a:lnTo>
                  <a:lnTo>
                    <a:pt x="701" y="290"/>
                  </a:lnTo>
                  <a:lnTo>
                    <a:pt x="695" y="265"/>
                  </a:lnTo>
                  <a:lnTo>
                    <a:pt x="821" y="211"/>
                  </a:lnTo>
                  <a:lnTo>
                    <a:pt x="830" y="244"/>
                  </a:lnTo>
                  <a:lnTo>
                    <a:pt x="861" y="255"/>
                  </a:lnTo>
                  <a:lnTo>
                    <a:pt x="850" y="286"/>
                  </a:lnTo>
                  <a:lnTo>
                    <a:pt x="797" y="306"/>
                  </a:lnTo>
                  <a:lnTo>
                    <a:pt x="721" y="447"/>
                  </a:lnTo>
                  <a:lnTo>
                    <a:pt x="705" y="389"/>
                  </a:lnTo>
                  <a:lnTo>
                    <a:pt x="691" y="410"/>
                  </a:lnTo>
                  <a:lnTo>
                    <a:pt x="674" y="384"/>
                  </a:lnTo>
                  <a:lnTo>
                    <a:pt x="707" y="348"/>
                  </a:lnTo>
                  <a:lnTo>
                    <a:pt x="642" y="344"/>
                  </a:lnTo>
                  <a:lnTo>
                    <a:pt x="599" y="304"/>
                  </a:lnTo>
                  <a:lnTo>
                    <a:pt x="585" y="327"/>
                  </a:lnTo>
                  <a:lnTo>
                    <a:pt x="602" y="344"/>
                  </a:lnTo>
                  <a:lnTo>
                    <a:pt x="582" y="355"/>
                  </a:lnTo>
                  <a:lnTo>
                    <a:pt x="601" y="374"/>
                  </a:lnTo>
                  <a:lnTo>
                    <a:pt x="611" y="454"/>
                  </a:lnTo>
                  <a:lnTo>
                    <a:pt x="585" y="442"/>
                  </a:lnTo>
                  <a:lnTo>
                    <a:pt x="537" y="505"/>
                  </a:lnTo>
                  <a:lnTo>
                    <a:pt x="359" y="635"/>
                  </a:lnTo>
                  <a:lnTo>
                    <a:pt x="346" y="794"/>
                  </a:lnTo>
                  <a:lnTo>
                    <a:pt x="272" y="859"/>
                  </a:lnTo>
                  <a:lnTo>
                    <a:pt x="206" y="736"/>
                  </a:lnTo>
                  <a:lnTo>
                    <a:pt x="179" y="637"/>
                  </a:lnTo>
                  <a:lnTo>
                    <a:pt x="155" y="616"/>
                  </a:lnTo>
                  <a:lnTo>
                    <a:pt x="136" y="437"/>
                  </a:lnTo>
                  <a:lnTo>
                    <a:pt x="122" y="432"/>
                  </a:lnTo>
                  <a:lnTo>
                    <a:pt x="111" y="470"/>
                  </a:lnTo>
                  <a:lnTo>
                    <a:pt x="68" y="480"/>
                  </a:lnTo>
                  <a:lnTo>
                    <a:pt x="26" y="433"/>
                  </a:lnTo>
                  <a:lnTo>
                    <a:pt x="67" y="410"/>
                  </a:lnTo>
                  <a:lnTo>
                    <a:pt x="26" y="418"/>
                  </a:lnTo>
                  <a:lnTo>
                    <a:pt x="0" y="391"/>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8" name="Freeform 345">
              <a:extLst>
                <a:ext uri="{FF2B5EF4-FFF2-40B4-BE49-F238E27FC236}">
                  <a16:creationId xmlns:a16="http://schemas.microsoft.com/office/drawing/2014/main" id="{D12423B4-CC7F-4845-8C3F-D51A4F1B6A3E}"/>
                </a:ext>
              </a:extLst>
            </p:cNvPr>
            <p:cNvSpPr>
              <a:spLocks noChangeAspect="1"/>
            </p:cNvSpPr>
            <p:nvPr/>
          </p:nvSpPr>
          <p:spPr bwMode="auto">
            <a:xfrm>
              <a:off x="5896419" y="4350873"/>
              <a:ext cx="221048" cy="267005"/>
            </a:xfrm>
            <a:custGeom>
              <a:avLst/>
              <a:gdLst>
                <a:gd name="T0" fmla="*/ 0 w 320"/>
                <a:gd name="T1" fmla="*/ 0 h 332"/>
                <a:gd name="T2" fmla="*/ 41539 w 320"/>
                <a:gd name="T3" fmla="*/ 45512 h 332"/>
                <a:gd name="T4" fmla="*/ 83051 w 320"/>
                <a:gd name="T5" fmla="*/ 45512 h 332"/>
                <a:gd name="T6" fmla="*/ 124590 w 320"/>
                <a:gd name="T7" fmla="*/ 136591 h 332"/>
                <a:gd name="T8" fmla="*/ 103820 w 320"/>
                <a:gd name="T9" fmla="*/ 136591 h 332"/>
                <a:gd name="T10" fmla="*/ 124590 w 320"/>
                <a:gd name="T11" fmla="*/ 136591 h 332"/>
                <a:gd name="T12" fmla="*/ 124590 w 320"/>
                <a:gd name="T13" fmla="*/ 136591 h 332"/>
                <a:gd name="T14" fmla="*/ 166128 w 320"/>
                <a:gd name="T15" fmla="*/ 136591 h 332"/>
                <a:gd name="T16" fmla="*/ 166128 w 320"/>
                <a:gd name="T17" fmla="*/ 227616 h 332"/>
                <a:gd name="T18" fmla="*/ 145359 w 320"/>
                <a:gd name="T19" fmla="*/ 227616 h 332"/>
                <a:gd name="T20" fmla="*/ 103820 w 320"/>
                <a:gd name="T21" fmla="*/ 227616 h 332"/>
                <a:gd name="T22" fmla="*/ 62309 w 320"/>
                <a:gd name="T23" fmla="*/ 45512 h 332"/>
                <a:gd name="T24" fmla="*/ 0 w 320"/>
                <a:gd name="T25" fmla="*/ 0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
                <a:gd name="T40" fmla="*/ 0 h 332"/>
                <a:gd name="T41" fmla="*/ 320 w 32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 h="332">
                  <a:moveTo>
                    <a:pt x="0" y="0"/>
                  </a:moveTo>
                  <a:lnTo>
                    <a:pt x="71" y="14"/>
                  </a:lnTo>
                  <a:lnTo>
                    <a:pt x="158" y="100"/>
                  </a:lnTo>
                  <a:lnTo>
                    <a:pt x="232" y="133"/>
                  </a:lnTo>
                  <a:lnTo>
                    <a:pt x="222" y="157"/>
                  </a:lnTo>
                  <a:lnTo>
                    <a:pt x="249" y="154"/>
                  </a:lnTo>
                  <a:lnTo>
                    <a:pt x="245" y="187"/>
                  </a:lnTo>
                  <a:lnTo>
                    <a:pt x="320" y="248"/>
                  </a:lnTo>
                  <a:lnTo>
                    <a:pt x="310" y="331"/>
                  </a:lnTo>
                  <a:lnTo>
                    <a:pt x="279" y="332"/>
                  </a:lnTo>
                  <a:lnTo>
                    <a:pt x="214" y="284"/>
                  </a:lnTo>
                  <a:lnTo>
                    <a:pt x="109" y="117"/>
                  </a:lnTo>
                  <a:lnTo>
                    <a:pt x="0" y="0"/>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09" name="Freeform 346">
              <a:extLst>
                <a:ext uri="{FF2B5EF4-FFF2-40B4-BE49-F238E27FC236}">
                  <a16:creationId xmlns:a16="http://schemas.microsoft.com/office/drawing/2014/main" id="{8CDC0351-6DDE-43FF-A1E4-B7413E6A5195}"/>
                </a:ext>
              </a:extLst>
            </p:cNvPr>
            <p:cNvSpPr>
              <a:spLocks noChangeAspect="1"/>
            </p:cNvSpPr>
            <p:nvPr/>
          </p:nvSpPr>
          <p:spPr bwMode="auto">
            <a:xfrm>
              <a:off x="6104368" y="4622792"/>
              <a:ext cx="186662" cy="67161"/>
            </a:xfrm>
            <a:custGeom>
              <a:avLst/>
              <a:gdLst>
                <a:gd name="T0" fmla="*/ 0 w 268"/>
                <a:gd name="T1" fmla="*/ 0 h 84"/>
                <a:gd name="T2" fmla="*/ 21641 w 268"/>
                <a:gd name="T3" fmla="*/ 0 h 84"/>
                <a:gd name="T4" fmla="*/ 108147 w 268"/>
                <a:gd name="T5" fmla="*/ 0 h 84"/>
                <a:gd name="T6" fmla="*/ 129787 w 268"/>
                <a:gd name="T7" fmla="*/ 0 h 84"/>
                <a:gd name="T8" fmla="*/ 151428 w 268"/>
                <a:gd name="T9" fmla="*/ 0 h 84"/>
                <a:gd name="T10" fmla="*/ 151428 w 268"/>
                <a:gd name="T11" fmla="*/ 41335 h 84"/>
                <a:gd name="T12" fmla="*/ 21641 w 268"/>
                <a:gd name="T13" fmla="*/ 0 h 84"/>
                <a:gd name="T14" fmla="*/ 0 w 268"/>
                <a:gd name="T15" fmla="*/ 0 h 84"/>
                <a:gd name="T16" fmla="*/ 0 60000 65536"/>
                <a:gd name="T17" fmla="*/ 0 60000 65536"/>
                <a:gd name="T18" fmla="*/ 0 60000 65536"/>
                <a:gd name="T19" fmla="*/ 0 60000 65536"/>
                <a:gd name="T20" fmla="*/ 0 60000 65536"/>
                <a:gd name="T21" fmla="*/ 0 60000 65536"/>
                <a:gd name="T22" fmla="*/ 0 60000 65536"/>
                <a:gd name="T23" fmla="*/ 0 60000 65536"/>
                <a:gd name="T24" fmla="*/ 0 w 268"/>
                <a:gd name="T25" fmla="*/ 0 h 84"/>
                <a:gd name="T26" fmla="*/ 268 w 268"/>
                <a:gd name="T27" fmla="*/ 84 h 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8" h="84">
                  <a:moveTo>
                    <a:pt x="0" y="23"/>
                  </a:moveTo>
                  <a:lnTo>
                    <a:pt x="19" y="0"/>
                  </a:lnTo>
                  <a:lnTo>
                    <a:pt x="206" y="26"/>
                  </a:lnTo>
                  <a:lnTo>
                    <a:pt x="225" y="47"/>
                  </a:lnTo>
                  <a:lnTo>
                    <a:pt x="263" y="54"/>
                  </a:lnTo>
                  <a:lnTo>
                    <a:pt x="268" y="84"/>
                  </a:lnTo>
                  <a:lnTo>
                    <a:pt x="48" y="44"/>
                  </a:lnTo>
                  <a:lnTo>
                    <a:pt x="0" y="23"/>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0" name="Freeform 347">
              <a:extLst>
                <a:ext uri="{FF2B5EF4-FFF2-40B4-BE49-F238E27FC236}">
                  <a16:creationId xmlns:a16="http://schemas.microsoft.com/office/drawing/2014/main" id="{3D512D9A-79DD-4B59-B039-695F884A1330}"/>
                </a:ext>
              </a:extLst>
            </p:cNvPr>
            <p:cNvSpPr>
              <a:spLocks noChangeAspect="1"/>
            </p:cNvSpPr>
            <p:nvPr/>
          </p:nvSpPr>
          <p:spPr bwMode="auto">
            <a:xfrm>
              <a:off x="6176413" y="4380358"/>
              <a:ext cx="203036" cy="199844"/>
            </a:xfrm>
            <a:custGeom>
              <a:avLst/>
              <a:gdLst>
                <a:gd name="T0" fmla="*/ 0 w 288"/>
                <a:gd name="T1" fmla="*/ 95605 h 246"/>
                <a:gd name="T2" fmla="*/ 22775 w 288"/>
                <a:gd name="T3" fmla="*/ 95605 h 246"/>
                <a:gd name="T4" fmla="*/ 22775 w 288"/>
                <a:gd name="T5" fmla="*/ 95605 h 246"/>
                <a:gd name="T6" fmla="*/ 91099 w 288"/>
                <a:gd name="T7" fmla="*/ 95605 h 246"/>
                <a:gd name="T8" fmla="*/ 91099 w 288"/>
                <a:gd name="T9" fmla="*/ 95605 h 246"/>
                <a:gd name="T10" fmla="*/ 113873 w 288"/>
                <a:gd name="T11" fmla="*/ 0 h 246"/>
                <a:gd name="T12" fmla="*/ 159422 w 288"/>
                <a:gd name="T13" fmla="*/ 47773 h 246"/>
                <a:gd name="T14" fmla="*/ 159422 w 288"/>
                <a:gd name="T15" fmla="*/ 47773 h 246"/>
                <a:gd name="T16" fmla="*/ 182197 w 288"/>
                <a:gd name="T17" fmla="*/ 95605 h 246"/>
                <a:gd name="T18" fmla="*/ 159422 w 288"/>
                <a:gd name="T19" fmla="*/ 95605 h 246"/>
                <a:gd name="T20" fmla="*/ 113873 w 288"/>
                <a:gd name="T21" fmla="*/ 143379 h 246"/>
                <a:gd name="T22" fmla="*/ 113873 w 288"/>
                <a:gd name="T23" fmla="*/ 191152 h 246"/>
                <a:gd name="T24" fmla="*/ 113873 w 288"/>
                <a:gd name="T25" fmla="*/ 191152 h 246"/>
                <a:gd name="T26" fmla="*/ 68324 w 288"/>
                <a:gd name="T27" fmla="*/ 191152 h 246"/>
                <a:gd name="T28" fmla="*/ 45549 w 288"/>
                <a:gd name="T29" fmla="*/ 191152 h 246"/>
                <a:gd name="T30" fmla="*/ 45549 w 288"/>
                <a:gd name="T31" fmla="*/ 191152 h 246"/>
                <a:gd name="T32" fmla="*/ 22775 w 288"/>
                <a:gd name="T33" fmla="*/ 191152 h 246"/>
                <a:gd name="T34" fmla="*/ 0 w 288"/>
                <a:gd name="T35" fmla="*/ 95605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
                <a:gd name="T55" fmla="*/ 0 h 246"/>
                <a:gd name="T56" fmla="*/ 288 w 288"/>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 h="246">
                  <a:moveTo>
                    <a:pt x="0" y="112"/>
                  </a:moveTo>
                  <a:lnTo>
                    <a:pt x="20" y="79"/>
                  </a:lnTo>
                  <a:lnTo>
                    <a:pt x="44" y="99"/>
                  </a:lnTo>
                  <a:lnTo>
                    <a:pt x="133" y="92"/>
                  </a:lnTo>
                  <a:lnTo>
                    <a:pt x="162" y="81"/>
                  </a:lnTo>
                  <a:lnTo>
                    <a:pt x="201" y="0"/>
                  </a:lnTo>
                  <a:lnTo>
                    <a:pt x="250" y="3"/>
                  </a:lnTo>
                  <a:lnTo>
                    <a:pt x="240" y="24"/>
                  </a:lnTo>
                  <a:lnTo>
                    <a:pt x="288" y="99"/>
                  </a:lnTo>
                  <a:lnTo>
                    <a:pt x="262" y="94"/>
                  </a:lnTo>
                  <a:lnTo>
                    <a:pt x="212" y="178"/>
                  </a:lnTo>
                  <a:lnTo>
                    <a:pt x="204" y="231"/>
                  </a:lnTo>
                  <a:lnTo>
                    <a:pt x="174" y="246"/>
                  </a:lnTo>
                  <a:lnTo>
                    <a:pt x="119" y="215"/>
                  </a:lnTo>
                  <a:lnTo>
                    <a:pt x="85" y="229"/>
                  </a:lnTo>
                  <a:lnTo>
                    <a:pt x="79" y="204"/>
                  </a:lnTo>
                  <a:lnTo>
                    <a:pt x="36" y="208"/>
                  </a:lnTo>
                  <a:lnTo>
                    <a:pt x="0" y="112"/>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1" name="Freeform 348">
              <a:extLst>
                <a:ext uri="{FF2B5EF4-FFF2-40B4-BE49-F238E27FC236}">
                  <a16:creationId xmlns:a16="http://schemas.microsoft.com/office/drawing/2014/main" id="{FB850EA3-5C3C-4B6C-8032-AC27F7B3C57B}"/>
                </a:ext>
              </a:extLst>
            </p:cNvPr>
            <p:cNvSpPr>
              <a:spLocks noChangeAspect="1"/>
            </p:cNvSpPr>
            <p:nvPr/>
          </p:nvSpPr>
          <p:spPr bwMode="auto">
            <a:xfrm>
              <a:off x="6336877" y="4681762"/>
              <a:ext cx="49122" cy="14743"/>
            </a:xfrm>
            <a:custGeom>
              <a:avLst/>
              <a:gdLst>
                <a:gd name="T0" fmla="*/ 0 w 72"/>
                <a:gd name="T1" fmla="*/ 0 h 19"/>
                <a:gd name="T2" fmla="*/ 19546 w 72"/>
                <a:gd name="T3" fmla="*/ 0 h 19"/>
                <a:gd name="T4" fmla="*/ 39117 w 72"/>
                <a:gd name="T5" fmla="*/ 0 h 19"/>
                <a:gd name="T6" fmla="*/ 19546 w 72"/>
                <a:gd name="T7" fmla="*/ 0 h 19"/>
                <a:gd name="T8" fmla="*/ 0 w 72"/>
                <a:gd name="T9" fmla="*/ 0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3"/>
                  </a:moveTo>
                  <a:lnTo>
                    <a:pt x="8" y="19"/>
                  </a:lnTo>
                  <a:lnTo>
                    <a:pt x="72" y="6"/>
                  </a:lnTo>
                  <a:lnTo>
                    <a:pt x="22" y="0"/>
                  </a:lnTo>
                  <a:lnTo>
                    <a:pt x="0" y="3"/>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2" name="Freeform 349">
              <a:extLst>
                <a:ext uri="{FF2B5EF4-FFF2-40B4-BE49-F238E27FC236}">
                  <a16:creationId xmlns:a16="http://schemas.microsoft.com/office/drawing/2014/main" id="{B3509A7D-2141-446E-A898-3E524EFEB525}"/>
                </a:ext>
              </a:extLst>
            </p:cNvPr>
            <p:cNvSpPr>
              <a:spLocks noChangeAspect="1"/>
            </p:cNvSpPr>
            <p:nvPr/>
          </p:nvSpPr>
          <p:spPr bwMode="auto">
            <a:xfrm>
              <a:off x="6379449" y="4439328"/>
              <a:ext cx="127716" cy="173635"/>
            </a:xfrm>
            <a:custGeom>
              <a:avLst/>
              <a:gdLst>
                <a:gd name="T0" fmla="*/ 0 w 183"/>
                <a:gd name="T1" fmla="*/ 144097 h 215"/>
                <a:gd name="T2" fmla="*/ 20319 w 183"/>
                <a:gd name="T3" fmla="*/ 144097 h 215"/>
                <a:gd name="T4" fmla="*/ 20319 w 183"/>
                <a:gd name="T5" fmla="*/ 192110 h 215"/>
                <a:gd name="T6" fmla="*/ 20319 w 183"/>
                <a:gd name="T7" fmla="*/ 192110 h 215"/>
                <a:gd name="T8" fmla="*/ 20319 w 183"/>
                <a:gd name="T9" fmla="*/ 144097 h 215"/>
                <a:gd name="T10" fmla="*/ 40637 w 183"/>
                <a:gd name="T11" fmla="*/ 144097 h 215"/>
                <a:gd name="T12" fmla="*/ 40637 w 183"/>
                <a:gd name="T13" fmla="*/ 144097 h 215"/>
                <a:gd name="T14" fmla="*/ 40637 w 183"/>
                <a:gd name="T15" fmla="*/ 144097 h 215"/>
                <a:gd name="T16" fmla="*/ 60928 w 183"/>
                <a:gd name="T17" fmla="*/ 144097 h 215"/>
                <a:gd name="T18" fmla="*/ 40637 w 183"/>
                <a:gd name="T19" fmla="*/ 96026 h 215"/>
                <a:gd name="T20" fmla="*/ 60928 w 183"/>
                <a:gd name="T21" fmla="*/ 96026 h 215"/>
                <a:gd name="T22" fmla="*/ 40637 w 183"/>
                <a:gd name="T23" fmla="*/ 96026 h 215"/>
                <a:gd name="T24" fmla="*/ 20319 w 183"/>
                <a:gd name="T25" fmla="*/ 48013 h 215"/>
                <a:gd name="T26" fmla="*/ 81246 w 183"/>
                <a:gd name="T27" fmla="*/ 48013 h 215"/>
                <a:gd name="T28" fmla="*/ 81246 w 183"/>
                <a:gd name="T29" fmla="*/ 0 h 215"/>
                <a:gd name="T30" fmla="*/ 60928 w 183"/>
                <a:gd name="T31" fmla="*/ 48013 h 215"/>
                <a:gd name="T32" fmla="*/ 40637 w 183"/>
                <a:gd name="T33" fmla="*/ 48013 h 215"/>
                <a:gd name="T34" fmla="*/ 20319 w 183"/>
                <a:gd name="T35" fmla="*/ 48013 h 215"/>
                <a:gd name="T36" fmla="*/ 0 w 183"/>
                <a:gd name="T37" fmla="*/ 144097 h 2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215"/>
                <a:gd name="T59" fmla="*/ 183 w 183"/>
                <a:gd name="T60" fmla="*/ 215 h 2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215">
                  <a:moveTo>
                    <a:pt x="0" y="129"/>
                  </a:moveTo>
                  <a:lnTo>
                    <a:pt x="25" y="168"/>
                  </a:lnTo>
                  <a:lnTo>
                    <a:pt x="17" y="206"/>
                  </a:lnTo>
                  <a:lnTo>
                    <a:pt x="46" y="215"/>
                  </a:lnTo>
                  <a:lnTo>
                    <a:pt x="43" y="134"/>
                  </a:lnTo>
                  <a:lnTo>
                    <a:pt x="63" y="129"/>
                  </a:lnTo>
                  <a:lnTo>
                    <a:pt x="66" y="158"/>
                  </a:lnTo>
                  <a:lnTo>
                    <a:pt x="81" y="192"/>
                  </a:lnTo>
                  <a:lnTo>
                    <a:pt x="115" y="177"/>
                  </a:lnTo>
                  <a:lnTo>
                    <a:pt x="76" y="104"/>
                  </a:lnTo>
                  <a:lnTo>
                    <a:pt x="135" y="71"/>
                  </a:lnTo>
                  <a:lnTo>
                    <a:pt x="54" y="92"/>
                  </a:lnTo>
                  <a:lnTo>
                    <a:pt x="42" y="45"/>
                  </a:lnTo>
                  <a:lnTo>
                    <a:pt x="162" y="39"/>
                  </a:lnTo>
                  <a:lnTo>
                    <a:pt x="183" y="0"/>
                  </a:lnTo>
                  <a:lnTo>
                    <a:pt x="148" y="25"/>
                  </a:lnTo>
                  <a:lnTo>
                    <a:pt x="63" y="11"/>
                  </a:lnTo>
                  <a:lnTo>
                    <a:pt x="34" y="30"/>
                  </a:lnTo>
                  <a:lnTo>
                    <a:pt x="0" y="129"/>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3" name="Freeform 350">
              <a:extLst>
                <a:ext uri="{FF2B5EF4-FFF2-40B4-BE49-F238E27FC236}">
                  <a16:creationId xmlns:a16="http://schemas.microsoft.com/office/drawing/2014/main" id="{5F56ACFF-E15C-4F21-9198-3D6471C1D552}"/>
                </a:ext>
              </a:extLst>
            </p:cNvPr>
            <p:cNvSpPr>
              <a:spLocks noChangeAspect="1"/>
            </p:cNvSpPr>
            <p:nvPr/>
          </p:nvSpPr>
          <p:spPr bwMode="auto">
            <a:xfrm>
              <a:off x="6480967" y="4681762"/>
              <a:ext cx="70407" cy="45866"/>
            </a:xfrm>
            <a:custGeom>
              <a:avLst/>
              <a:gdLst>
                <a:gd name="T0" fmla="*/ 0 w 102"/>
                <a:gd name="T1" fmla="*/ 0 h 57"/>
                <a:gd name="T2" fmla="*/ 22157 w 102"/>
                <a:gd name="T3" fmla="*/ 0 h 57"/>
                <a:gd name="T4" fmla="*/ 66443 w 102"/>
                <a:gd name="T5" fmla="*/ 0 h 57"/>
                <a:gd name="T6" fmla="*/ 22157 w 102"/>
                <a:gd name="T7" fmla="*/ 0 h 57"/>
                <a:gd name="T8" fmla="*/ 0 w 102"/>
                <a:gd name="T9" fmla="*/ 0 h 57"/>
                <a:gd name="T10" fmla="*/ 0 60000 65536"/>
                <a:gd name="T11" fmla="*/ 0 60000 65536"/>
                <a:gd name="T12" fmla="*/ 0 60000 65536"/>
                <a:gd name="T13" fmla="*/ 0 60000 65536"/>
                <a:gd name="T14" fmla="*/ 0 60000 65536"/>
                <a:gd name="T15" fmla="*/ 0 w 102"/>
                <a:gd name="T16" fmla="*/ 0 h 57"/>
                <a:gd name="T17" fmla="*/ 102 w 102"/>
                <a:gd name="T18" fmla="*/ 57 h 57"/>
              </a:gdLst>
              <a:ahLst/>
              <a:cxnLst>
                <a:cxn ang="T10">
                  <a:pos x="T0" y="T1"/>
                </a:cxn>
                <a:cxn ang="T11">
                  <a:pos x="T2" y="T3"/>
                </a:cxn>
                <a:cxn ang="T12">
                  <a:pos x="T4" y="T5"/>
                </a:cxn>
                <a:cxn ang="T13">
                  <a:pos x="T6" y="T7"/>
                </a:cxn>
                <a:cxn ang="T14">
                  <a:pos x="T8" y="T9"/>
                </a:cxn>
              </a:cxnLst>
              <a:rect l="T15" t="T16" r="T17" b="T18"/>
              <a:pathLst>
                <a:path w="102" h="57">
                  <a:moveTo>
                    <a:pt x="0" y="34"/>
                  </a:moveTo>
                  <a:lnTo>
                    <a:pt x="5" y="57"/>
                  </a:lnTo>
                  <a:lnTo>
                    <a:pt x="102" y="0"/>
                  </a:lnTo>
                  <a:lnTo>
                    <a:pt x="30" y="19"/>
                  </a:lnTo>
                  <a:lnTo>
                    <a:pt x="0" y="34"/>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4" name="Freeform 351">
              <a:extLst>
                <a:ext uri="{FF2B5EF4-FFF2-40B4-BE49-F238E27FC236}">
                  <a16:creationId xmlns:a16="http://schemas.microsoft.com/office/drawing/2014/main" id="{8C64D9E6-74C5-499C-B1D8-1404312DDD95}"/>
                </a:ext>
              </a:extLst>
            </p:cNvPr>
            <p:cNvSpPr>
              <a:spLocks noChangeAspect="1"/>
            </p:cNvSpPr>
            <p:nvPr/>
          </p:nvSpPr>
          <p:spPr bwMode="auto">
            <a:xfrm>
              <a:off x="6553012" y="4431138"/>
              <a:ext cx="27835" cy="70436"/>
            </a:xfrm>
            <a:custGeom>
              <a:avLst/>
              <a:gdLst>
                <a:gd name="T0" fmla="*/ 0 w 35"/>
                <a:gd name="T1" fmla="*/ 47464 h 88"/>
                <a:gd name="T2" fmla="*/ 35256 w 35"/>
                <a:gd name="T3" fmla="*/ 47464 h 88"/>
                <a:gd name="T4" fmla="*/ 35256 w 35"/>
                <a:gd name="T5" fmla="*/ 47464 h 88"/>
                <a:gd name="T6" fmla="*/ 35256 w 35"/>
                <a:gd name="T7" fmla="*/ 47464 h 88"/>
                <a:gd name="T8" fmla="*/ 35256 w 35"/>
                <a:gd name="T9" fmla="*/ 47464 h 88"/>
                <a:gd name="T10" fmla="*/ 35256 w 35"/>
                <a:gd name="T11" fmla="*/ 47464 h 88"/>
                <a:gd name="T12" fmla="*/ 35256 w 35"/>
                <a:gd name="T13" fmla="*/ 47464 h 88"/>
                <a:gd name="T14" fmla="*/ 35256 w 35"/>
                <a:gd name="T15" fmla="*/ 0 h 88"/>
                <a:gd name="T16" fmla="*/ 0 w 35"/>
                <a:gd name="T17" fmla="*/ 47464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8"/>
                <a:gd name="T29" fmla="*/ 35 w 3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8">
                  <a:moveTo>
                    <a:pt x="0" y="32"/>
                  </a:moveTo>
                  <a:lnTo>
                    <a:pt x="9" y="71"/>
                  </a:lnTo>
                  <a:lnTo>
                    <a:pt x="28" y="88"/>
                  </a:lnTo>
                  <a:lnTo>
                    <a:pt x="16" y="51"/>
                  </a:lnTo>
                  <a:lnTo>
                    <a:pt x="35" y="47"/>
                  </a:lnTo>
                  <a:lnTo>
                    <a:pt x="34" y="19"/>
                  </a:lnTo>
                  <a:lnTo>
                    <a:pt x="9" y="37"/>
                  </a:lnTo>
                  <a:lnTo>
                    <a:pt x="18" y="0"/>
                  </a:lnTo>
                  <a:lnTo>
                    <a:pt x="0" y="32"/>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5" name="Freeform 352">
              <a:extLst>
                <a:ext uri="{FF2B5EF4-FFF2-40B4-BE49-F238E27FC236}">
                  <a16:creationId xmlns:a16="http://schemas.microsoft.com/office/drawing/2014/main" id="{C88E6A4B-A6F4-4C8F-AF4F-B29AEB8E4785}"/>
                </a:ext>
              </a:extLst>
            </p:cNvPr>
            <p:cNvSpPr>
              <a:spLocks noChangeAspect="1"/>
            </p:cNvSpPr>
            <p:nvPr/>
          </p:nvSpPr>
          <p:spPr bwMode="auto">
            <a:xfrm>
              <a:off x="6566111" y="4545803"/>
              <a:ext cx="58946" cy="21294"/>
            </a:xfrm>
            <a:custGeom>
              <a:avLst/>
              <a:gdLst>
                <a:gd name="T0" fmla="*/ 0 w 83"/>
                <a:gd name="T1" fmla="*/ 0 h 29"/>
                <a:gd name="T2" fmla="*/ 22511 w 83"/>
                <a:gd name="T3" fmla="*/ 0 h 29"/>
                <a:gd name="T4" fmla="*/ 45022 w 83"/>
                <a:gd name="T5" fmla="*/ 0 h 29"/>
                <a:gd name="T6" fmla="*/ 0 w 83"/>
                <a:gd name="T7" fmla="*/ 0 h 29"/>
                <a:gd name="T8" fmla="*/ 0 60000 65536"/>
                <a:gd name="T9" fmla="*/ 0 60000 65536"/>
                <a:gd name="T10" fmla="*/ 0 60000 65536"/>
                <a:gd name="T11" fmla="*/ 0 60000 65536"/>
                <a:gd name="T12" fmla="*/ 0 w 83"/>
                <a:gd name="T13" fmla="*/ 0 h 29"/>
                <a:gd name="T14" fmla="*/ 83 w 83"/>
                <a:gd name="T15" fmla="*/ 29 h 29"/>
              </a:gdLst>
              <a:ahLst/>
              <a:cxnLst>
                <a:cxn ang="T8">
                  <a:pos x="T0" y="T1"/>
                </a:cxn>
                <a:cxn ang="T9">
                  <a:pos x="T2" y="T3"/>
                </a:cxn>
                <a:cxn ang="T10">
                  <a:pos x="T4" y="T5"/>
                </a:cxn>
                <a:cxn ang="T11">
                  <a:pos x="T6" y="T7"/>
                </a:cxn>
              </a:cxnLst>
              <a:rect l="T12" t="T13" r="T14" b="T15"/>
              <a:pathLst>
                <a:path w="83" h="29">
                  <a:moveTo>
                    <a:pt x="0" y="12"/>
                  </a:moveTo>
                  <a:lnTo>
                    <a:pt x="46" y="0"/>
                  </a:lnTo>
                  <a:lnTo>
                    <a:pt x="83" y="29"/>
                  </a:lnTo>
                  <a:lnTo>
                    <a:pt x="0" y="12"/>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6" name="Freeform 353">
              <a:extLst>
                <a:ext uri="{FF2B5EF4-FFF2-40B4-BE49-F238E27FC236}">
                  <a16:creationId xmlns:a16="http://schemas.microsoft.com/office/drawing/2014/main" id="{D29373D8-EC71-42DD-B585-2051300EC2FA}"/>
                </a:ext>
              </a:extLst>
            </p:cNvPr>
            <p:cNvSpPr>
              <a:spLocks noChangeAspect="1"/>
            </p:cNvSpPr>
            <p:nvPr/>
          </p:nvSpPr>
          <p:spPr bwMode="auto">
            <a:xfrm>
              <a:off x="6625057" y="4491746"/>
              <a:ext cx="214497" cy="204759"/>
            </a:xfrm>
            <a:custGeom>
              <a:avLst/>
              <a:gdLst>
                <a:gd name="T0" fmla="*/ 0 w 307"/>
                <a:gd name="T1" fmla="*/ 46181 h 254"/>
                <a:gd name="T2" fmla="*/ 21471 w 307"/>
                <a:gd name="T3" fmla="*/ 46181 h 254"/>
                <a:gd name="T4" fmla="*/ 42914 w 307"/>
                <a:gd name="T5" fmla="*/ 46181 h 254"/>
                <a:gd name="T6" fmla="*/ 21471 w 307"/>
                <a:gd name="T7" fmla="*/ 92418 h 254"/>
                <a:gd name="T8" fmla="*/ 42914 w 307"/>
                <a:gd name="T9" fmla="*/ 92418 h 254"/>
                <a:gd name="T10" fmla="*/ 42914 w 307"/>
                <a:gd name="T11" fmla="*/ 92418 h 254"/>
                <a:gd name="T12" fmla="*/ 64385 w 307"/>
                <a:gd name="T13" fmla="*/ 92418 h 254"/>
                <a:gd name="T14" fmla="*/ 107299 w 307"/>
                <a:gd name="T15" fmla="*/ 138600 h 254"/>
                <a:gd name="T16" fmla="*/ 128741 w 307"/>
                <a:gd name="T17" fmla="*/ 184781 h 254"/>
                <a:gd name="T18" fmla="*/ 128741 w 307"/>
                <a:gd name="T19" fmla="*/ 184781 h 254"/>
                <a:gd name="T20" fmla="*/ 107299 w 307"/>
                <a:gd name="T21" fmla="*/ 184781 h 254"/>
                <a:gd name="T22" fmla="*/ 150212 w 307"/>
                <a:gd name="T23" fmla="*/ 184781 h 254"/>
                <a:gd name="T24" fmla="*/ 171655 w 307"/>
                <a:gd name="T25" fmla="*/ 184781 h 254"/>
                <a:gd name="T26" fmla="*/ 171655 w 307"/>
                <a:gd name="T27" fmla="*/ 46181 h 254"/>
                <a:gd name="T28" fmla="*/ 107299 w 307"/>
                <a:gd name="T29" fmla="*/ 46181 h 254"/>
                <a:gd name="T30" fmla="*/ 64385 w 307"/>
                <a:gd name="T31" fmla="*/ 92418 h 254"/>
                <a:gd name="T32" fmla="*/ 64385 w 307"/>
                <a:gd name="T33" fmla="*/ 46181 h 254"/>
                <a:gd name="T34" fmla="*/ 42914 w 307"/>
                <a:gd name="T35" fmla="*/ 46181 h 254"/>
                <a:gd name="T36" fmla="*/ 21471 w 307"/>
                <a:gd name="T37" fmla="*/ 0 h 254"/>
                <a:gd name="T38" fmla="*/ 0 w 307"/>
                <a:gd name="T39" fmla="*/ 46181 h 2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7"/>
                <a:gd name="T61" fmla="*/ 0 h 254"/>
                <a:gd name="T62" fmla="*/ 307 w 307"/>
                <a:gd name="T63" fmla="*/ 254 h 2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7" h="254">
                  <a:moveTo>
                    <a:pt x="0" y="30"/>
                  </a:moveTo>
                  <a:lnTo>
                    <a:pt x="43" y="56"/>
                  </a:lnTo>
                  <a:lnTo>
                    <a:pt x="89" y="49"/>
                  </a:lnTo>
                  <a:lnTo>
                    <a:pt x="32" y="67"/>
                  </a:lnTo>
                  <a:lnTo>
                    <a:pt x="59" y="108"/>
                  </a:lnTo>
                  <a:lnTo>
                    <a:pt x="86" y="73"/>
                  </a:lnTo>
                  <a:lnTo>
                    <a:pt x="104" y="108"/>
                  </a:lnTo>
                  <a:lnTo>
                    <a:pt x="215" y="148"/>
                  </a:lnTo>
                  <a:lnTo>
                    <a:pt x="242" y="210"/>
                  </a:lnTo>
                  <a:lnTo>
                    <a:pt x="222" y="207"/>
                  </a:lnTo>
                  <a:lnTo>
                    <a:pt x="203" y="235"/>
                  </a:lnTo>
                  <a:lnTo>
                    <a:pt x="270" y="223"/>
                  </a:lnTo>
                  <a:lnTo>
                    <a:pt x="307" y="254"/>
                  </a:lnTo>
                  <a:lnTo>
                    <a:pt x="303" y="64"/>
                  </a:lnTo>
                  <a:lnTo>
                    <a:pt x="208" y="30"/>
                  </a:lnTo>
                  <a:lnTo>
                    <a:pt x="130" y="87"/>
                  </a:lnTo>
                  <a:lnTo>
                    <a:pt x="100" y="58"/>
                  </a:lnTo>
                  <a:lnTo>
                    <a:pt x="90" y="12"/>
                  </a:lnTo>
                  <a:lnTo>
                    <a:pt x="43" y="0"/>
                  </a:lnTo>
                  <a:lnTo>
                    <a:pt x="0" y="30"/>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7" name="Freeform 354">
              <a:extLst>
                <a:ext uri="{FF2B5EF4-FFF2-40B4-BE49-F238E27FC236}">
                  <a16:creationId xmlns:a16="http://schemas.microsoft.com/office/drawing/2014/main" id="{0A2204C2-A08F-4172-9119-4B98321138DC}"/>
                </a:ext>
              </a:extLst>
            </p:cNvPr>
            <p:cNvSpPr>
              <a:spLocks noChangeAspect="1"/>
            </p:cNvSpPr>
            <p:nvPr/>
          </p:nvSpPr>
          <p:spPr bwMode="auto">
            <a:xfrm>
              <a:off x="6633243" y="4649001"/>
              <a:ext cx="6550" cy="16381"/>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8" name="Freeform 364">
              <a:extLst>
                <a:ext uri="{FF2B5EF4-FFF2-40B4-BE49-F238E27FC236}">
                  <a16:creationId xmlns:a16="http://schemas.microsoft.com/office/drawing/2014/main" id="{010BDD0D-1D00-42DB-A233-01F0356CEA05}"/>
                </a:ext>
              </a:extLst>
            </p:cNvPr>
            <p:cNvSpPr>
              <a:spLocks noChangeAspect="1"/>
            </p:cNvSpPr>
            <p:nvPr/>
          </p:nvSpPr>
          <p:spPr bwMode="auto">
            <a:xfrm>
              <a:off x="6490791" y="3408985"/>
              <a:ext cx="130991" cy="144150"/>
            </a:xfrm>
            <a:custGeom>
              <a:avLst/>
              <a:gdLst>
                <a:gd name="T0" fmla="*/ 0 w 185"/>
                <a:gd name="T1" fmla="*/ 45885 h 179"/>
                <a:gd name="T2" fmla="*/ 22303 w 185"/>
                <a:gd name="T3" fmla="*/ 45885 h 179"/>
                <a:gd name="T4" fmla="*/ 22303 w 185"/>
                <a:gd name="T5" fmla="*/ 91715 h 179"/>
                <a:gd name="T6" fmla="*/ 44634 w 185"/>
                <a:gd name="T7" fmla="*/ 91715 h 179"/>
                <a:gd name="T8" fmla="*/ 66937 w 185"/>
                <a:gd name="T9" fmla="*/ 91715 h 179"/>
                <a:gd name="T10" fmla="*/ 44634 w 185"/>
                <a:gd name="T11" fmla="*/ 45885 h 179"/>
                <a:gd name="T12" fmla="*/ 89239 w 185"/>
                <a:gd name="T13" fmla="*/ 45885 h 179"/>
                <a:gd name="T14" fmla="*/ 111542 w 185"/>
                <a:gd name="T15" fmla="*/ 0 h 179"/>
                <a:gd name="T16" fmla="*/ 111542 w 185"/>
                <a:gd name="T17" fmla="*/ 0 h 179"/>
                <a:gd name="T18" fmla="*/ 89239 w 185"/>
                <a:gd name="T19" fmla="*/ 0 h 179"/>
                <a:gd name="T20" fmla="*/ 66937 w 185"/>
                <a:gd name="T21" fmla="*/ 0 h 179"/>
                <a:gd name="T22" fmla="*/ 66937 w 185"/>
                <a:gd name="T23" fmla="*/ 0 h 179"/>
                <a:gd name="T24" fmla="*/ 44634 w 185"/>
                <a:gd name="T25" fmla="*/ 0 h 179"/>
                <a:gd name="T26" fmla="*/ 0 w 185"/>
                <a:gd name="T27" fmla="*/ 45885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179"/>
                <a:gd name="T44" fmla="*/ 185 w 185"/>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179">
                  <a:moveTo>
                    <a:pt x="0" y="102"/>
                  </a:moveTo>
                  <a:lnTo>
                    <a:pt x="32" y="116"/>
                  </a:lnTo>
                  <a:lnTo>
                    <a:pt x="11" y="169"/>
                  </a:lnTo>
                  <a:lnTo>
                    <a:pt x="64" y="179"/>
                  </a:lnTo>
                  <a:lnTo>
                    <a:pt x="119" y="150"/>
                  </a:lnTo>
                  <a:lnTo>
                    <a:pt x="93" y="108"/>
                  </a:lnTo>
                  <a:lnTo>
                    <a:pt x="156" y="68"/>
                  </a:lnTo>
                  <a:lnTo>
                    <a:pt x="185" y="17"/>
                  </a:lnTo>
                  <a:lnTo>
                    <a:pt x="181" y="10"/>
                  </a:lnTo>
                  <a:lnTo>
                    <a:pt x="168" y="0"/>
                  </a:lnTo>
                  <a:lnTo>
                    <a:pt x="113" y="34"/>
                  </a:lnTo>
                  <a:lnTo>
                    <a:pt x="113" y="54"/>
                  </a:lnTo>
                  <a:lnTo>
                    <a:pt x="73" y="47"/>
                  </a:lnTo>
                  <a:lnTo>
                    <a:pt x="0" y="102"/>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19" name="Freeform 366">
              <a:extLst>
                <a:ext uri="{FF2B5EF4-FFF2-40B4-BE49-F238E27FC236}">
                  <a16:creationId xmlns:a16="http://schemas.microsoft.com/office/drawing/2014/main" id="{8901603E-46C2-4615-BDFB-531B2157579E}"/>
                </a:ext>
              </a:extLst>
            </p:cNvPr>
            <p:cNvSpPr>
              <a:spLocks noChangeAspect="1"/>
            </p:cNvSpPr>
            <p:nvPr/>
          </p:nvSpPr>
          <p:spPr bwMode="auto">
            <a:xfrm>
              <a:off x="5999575" y="3944632"/>
              <a:ext cx="145727" cy="196568"/>
            </a:xfrm>
            <a:custGeom>
              <a:avLst/>
              <a:gdLst>
                <a:gd name="T0" fmla="*/ 0 w 211"/>
                <a:gd name="T1" fmla="*/ 0 h 245"/>
                <a:gd name="T2" fmla="*/ 20449 w 211"/>
                <a:gd name="T3" fmla="*/ 45198 h 245"/>
                <a:gd name="T4" fmla="*/ 20449 w 211"/>
                <a:gd name="T5" fmla="*/ 90397 h 245"/>
                <a:gd name="T6" fmla="*/ 40926 w 211"/>
                <a:gd name="T7" fmla="*/ 45198 h 245"/>
                <a:gd name="T8" fmla="*/ 61376 w 211"/>
                <a:gd name="T9" fmla="*/ 90397 h 245"/>
                <a:gd name="T10" fmla="*/ 81852 w 211"/>
                <a:gd name="T11" fmla="*/ 135595 h 245"/>
                <a:gd name="T12" fmla="*/ 61376 w 211"/>
                <a:gd name="T13" fmla="*/ 135595 h 245"/>
                <a:gd name="T14" fmla="*/ 102302 w 211"/>
                <a:gd name="T15" fmla="*/ 135595 h 245"/>
                <a:gd name="T16" fmla="*/ 81852 w 211"/>
                <a:gd name="T17" fmla="*/ 90397 h 245"/>
                <a:gd name="T18" fmla="*/ 61376 w 211"/>
                <a:gd name="T19" fmla="*/ 45198 h 245"/>
                <a:gd name="T20" fmla="*/ 61376 w 211"/>
                <a:gd name="T21" fmla="*/ 0 h 245"/>
                <a:gd name="T22" fmla="*/ 40926 w 211"/>
                <a:gd name="T23" fmla="*/ 0 h 245"/>
                <a:gd name="T24" fmla="*/ 40926 w 211"/>
                <a:gd name="T25" fmla="*/ 0 h 245"/>
                <a:gd name="T26" fmla="*/ 20449 w 211"/>
                <a:gd name="T27" fmla="*/ 0 h 245"/>
                <a:gd name="T28" fmla="*/ 20449 w 211"/>
                <a:gd name="T29" fmla="*/ 0 h 245"/>
                <a:gd name="T30" fmla="*/ 20449 w 211"/>
                <a:gd name="T31" fmla="*/ 0 h 245"/>
                <a:gd name="T32" fmla="*/ 0 w 211"/>
                <a:gd name="T33" fmla="*/ 0 h 2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245"/>
                <a:gd name="T53" fmla="*/ 211 w 211"/>
                <a:gd name="T54" fmla="*/ 245 h 2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245">
                  <a:moveTo>
                    <a:pt x="0" y="53"/>
                  </a:moveTo>
                  <a:lnTo>
                    <a:pt x="28" y="88"/>
                  </a:lnTo>
                  <a:lnTo>
                    <a:pt x="20" y="147"/>
                  </a:lnTo>
                  <a:lnTo>
                    <a:pt x="93" y="122"/>
                  </a:lnTo>
                  <a:lnTo>
                    <a:pt x="126" y="147"/>
                  </a:lnTo>
                  <a:lnTo>
                    <a:pt x="153" y="207"/>
                  </a:lnTo>
                  <a:lnTo>
                    <a:pt x="144" y="245"/>
                  </a:lnTo>
                  <a:lnTo>
                    <a:pt x="211" y="234"/>
                  </a:lnTo>
                  <a:lnTo>
                    <a:pt x="178" y="156"/>
                  </a:lnTo>
                  <a:lnTo>
                    <a:pt x="108" y="98"/>
                  </a:lnTo>
                  <a:lnTo>
                    <a:pt x="127" y="63"/>
                  </a:lnTo>
                  <a:lnTo>
                    <a:pt x="88" y="46"/>
                  </a:lnTo>
                  <a:lnTo>
                    <a:pt x="57" y="0"/>
                  </a:lnTo>
                  <a:lnTo>
                    <a:pt x="38" y="2"/>
                  </a:lnTo>
                  <a:lnTo>
                    <a:pt x="41" y="34"/>
                  </a:lnTo>
                  <a:lnTo>
                    <a:pt x="28" y="24"/>
                  </a:lnTo>
                  <a:lnTo>
                    <a:pt x="0" y="53"/>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0" name="Freeform 368">
              <a:extLst>
                <a:ext uri="{FF2B5EF4-FFF2-40B4-BE49-F238E27FC236}">
                  <a16:creationId xmlns:a16="http://schemas.microsoft.com/office/drawing/2014/main" id="{350F1F1D-442F-4CA3-BF97-3C61C68336EA}"/>
                </a:ext>
              </a:extLst>
            </p:cNvPr>
            <p:cNvSpPr>
              <a:spLocks noChangeAspect="1"/>
            </p:cNvSpPr>
            <p:nvPr/>
          </p:nvSpPr>
          <p:spPr bwMode="auto">
            <a:xfrm>
              <a:off x="5999575" y="4327940"/>
              <a:ext cx="75320" cy="116303"/>
            </a:xfrm>
            <a:custGeom>
              <a:avLst/>
              <a:gdLst>
                <a:gd name="T0" fmla="*/ 0 w 109"/>
                <a:gd name="T1" fmla="*/ 0 h 146"/>
                <a:gd name="T2" fmla="*/ 21373 w 109"/>
                <a:gd name="T3" fmla="*/ 0 h 146"/>
                <a:gd name="T4" fmla="*/ 21373 w 109"/>
                <a:gd name="T5" fmla="*/ 45810 h 146"/>
                <a:gd name="T6" fmla="*/ 42747 w 109"/>
                <a:gd name="T7" fmla="*/ 45810 h 146"/>
                <a:gd name="T8" fmla="*/ 42747 w 109"/>
                <a:gd name="T9" fmla="*/ 45810 h 146"/>
                <a:gd name="T10" fmla="*/ 64092 w 109"/>
                <a:gd name="T11" fmla="*/ 91675 h 146"/>
                <a:gd name="T12" fmla="*/ 21373 w 109"/>
                <a:gd name="T13" fmla="*/ 45810 h 146"/>
                <a:gd name="T14" fmla="*/ 0 w 109"/>
                <a:gd name="T15" fmla="*/ 0 h 14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46"/>
                <a:gd name="T26" fmla="*/ 109 w 109"/>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46">
                  <a:moveTo>
                    <a:pt x="0" y="0"/>
                  </a:moveTo>
                  <a:lnTo>
                    <a:pt x="22" y="0"/>
                  </a:lnTo>
                  <a:lnTo>
                    <a:pt x="29" y="27"/>
                  </a:lnTo>
                  <a:lnTo>
                    <a:pt x="57" y="10"/>
                  </a:lnTo>
                  <a:lnTo>
                    <a:pt x="92" y="43"/>
                  </a:lnTo>
                  <a:lnTo>
                    <a:pt x="109" y="146"/>
                  </a:lnTo>
                  <a:lnTo>
                    <a:pt x="33" y="103"/>
                  </a:lnTo>
                  <a:lnTo>
                    <a:pt x="0" y="0"/>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1" name="Freeform 369">
              <a:extLst>
                <a:ext uri="{FF2B5EF4-FFF2-40B4-BE49-F238E27FC236}">
                  <a16:creationId xmlns:a16="http://schemas.microsoft.com/office/drawing/2014/main" id="{69C21AF4-E8E0-4C26-AF3B-DBDB29209581}"/>
                </a:ext>
              </a:extLst>
            </p:cNvPr>
            <p:cNvSpPr>
              <a:spLocks noChangeAspect="1"/>
            </p:cNvSpPr>
            <p:nvPr/>
          </p:nvSpPr>
          <p:spPr bwMode="auto">
            <a:xfrm>
              <a:off x="6191149" y="4318111"/>
              <a:ext cx="194849" cy="142512"/>
            </a:xfrm>
            <a:custGeom>
              <a:avLst/>
              <a:gdLst>
                <a:gd name="T0" fmla="*/ 0 w 280"/>
                <a:gd name="T1" fmla="*/ 147387 h 175"/>
                <a:gd name="T2" fmla="*/ 21282 w 280"/>
                <a:gd name="T3" fmla="*/ 147387 h 175"/>
                <a:gd name="T4" fmla="*/ 63847 w 280"/>
                <a:gd name="T5" fmla="*/ 147387 h 175"/>
                <a:gd name="T6" fmla="*/ 85129 w 280"/>
                <a:gd name="T7" fmla="*/ 147387 h 175"/>
                <a:gd name="T8" fmla="*/ 106411 w 280"/>
                <a:gd name="T9" fmla="*/ 98258 h 175"/>
                <a:gd name="T10" fmla="*/ 127693 w 280"/>
                <a:gd name="T11" fmla="*/ 98258 h 175"/>
                <a:gd name="T12" fmla="*/ 148976 w 280"/>
                <a:gd name="T13" fmla="*/ 49129 h 175"/>
                <a:gd name="T14" fmla="*/ 127693 w 280"/>
                <a:gd name="T15" fmla="*/ 49129 h 175"/>
                <a:gd name="T16" fmla="*/ 106411 w 280"/>
                <a:gd name="T17" fmla="*/ 0 h 175"/>
                <a:gd name="T18" fmla="*/ 85129 w 280"/>
                <a:gd name="T19" fmla="*/ 49129 h 175"/>
                <a:gd name="T20" fmla="*/ 85129 w 280"/>
                <a:gd name="T21" fmla="*/ 98258 h 175"/>
                <a:gd name="T22" fmla="*/ 63847 w 280"/>
                <a:gd name="T23" fmla="*/ 98258 h 175"/>
                <a:gd name="T24" fmla="*/ 42565 w 280"/>
                <a:gd name="T25" fmla="*/ 98258 h 175"/>
                <a:gd name="T26" fmla="*/ 42565 w 280"/>
                <a:gd name="T27" fmla="*/ 98258 h 175"/>
                <a:gd name="T28" fmla="*/ 21282 w 280"/>
                <a:gd name="T29" fmla="*/ 147387 h 175"/>
                <a:gd name="T30" fmla="*/ 0 w 280"/>
                <a:gd name="T31" fmla="*/ 147387 h 1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
                <a:gd name="T49" fmla="*/ 0 h 175"/>
                <a:gd name="T50" fmla="*/ 280 w 280"/>
                <a:gd name="T51" fmla="*/ 175 h 1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 h="175">
                  <a:moveTo>
                    <a:pt x="0" y="155"/>
                  </a:moveTo>
                  <a:lnTo>
                    <a:pt x="24" y="175"/>
                  </a:lnTo>
                  <a:lnTo>
                    <a:pt x="113" y="168"/>
                  </a:lnTo>
                  <a:lnTo>
                    <a:pt x="142" y="157"/>
                  </a:lnTo>
                  <a:lnTo>
                    <a:pt x="181" y="76"/>
                  </a:lnTo>
                  <a:lnTo>
                    <a:pt x="230" y="79"/>
                  </a:lnTo>
                  <a:lnTo>
                    <a:pt x="280" y="52"/>
                  </a:lnTo>
                  <a:lnTo>
                    <a:pt x="233" y="30"/>
                  </a:lnTo>
                  <a:lnTo>
                    <a:pt x="219" y="0"/>
                  </a:lnTo>
                  <a:lnTo>
                    <a:pt x="161" y="54"/>
                  </a:lnTo>
                  <a:lnTo>
                    <a:pt x="142" y="85"/>
                  </a:lnTo>
                  <a:lnTo>
                    <a:pt x="126" y="68"/>
                  </a:lnTo>
                  <a:lnTo>
                    <a:pt x="92" y="112"/>
                  </a:lnTo>
                  <a:lnTo>
                    <a:pt x="55" y="117"/>
                  </a:lnTo>
                  <a:lnTo>
                    <a:pt x="42" y="157"/>
                  </a:lnTo>
                  <a:lnTo>
                    <a:pt x="0" y="155"/>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2" name="Freeform 371">
              <a:extLst>
                <a:ext uri="{FF2B5EF4-FFF2-40B4-BE49-F238E27FC236}">
                  <a16:creationId xmlns:a16="http://schemas.microsoft.com/office/drawing/2014/main" id="{B7DA3AC7-DF81-4945-9128-00FC1AEAC510}"/>
                </a:ext>
              </a:extLst>
            </p:cNvPr>
            <p:cNvSpPr>
              <a:spLocks noChangeAspect="1"/>
            </p:cNvSpPr>
            <p:nvPr/>
          </p:nvSpPr>
          <p:spPr bwMode="auto">
            <a:xfrm>
              <a:off x="5744143" y="3130514"/>
              <a:ext cx="648405" cy="314509"/>
            </a:xfrm>
            <a:custGeom>
              <a:avLst/>
              <a:gdLst>
                <a:gd name="T0" fmla="*/ 0 w 930"/>
                <a:gd name="T1" fmla="*/ 45419 h 391"/>
                <a:gd name="T2" fmla="*/ 21216 w 930"/>
                <a:gd name="T3" fmla="*/ 90839 h 391"/>
                <a:gd name="T4" fmla="*/ 42432 w 930"/>
                <a:gd name="T5" fmla="*/ 90839 h 391"/>
                <a:gd name="T6" fmla="*/ 42432 w 930"/>
                <a:gd name="T7" fmla="*/ 181733 h 391"/>
                <a:gd name="T8" fmla="*/ 106108 w 930"/>
                <a:gd name="T9" fmla="*/ 181733 h 391"/>
                <a:gd name="T10" fmla="*/ 127324 w 930"/>
                <a:gd name="T11" fmla="*/ 227152 h 391"/>
                <a:gd name="T12" fmla="*/ 191000 w 930"/>
                <a:gd name="T13" fmla="*/ 227152 h 391"/>
                <a:gd name="T14" fmla="*/ 254648 w 930"/>
                <a:gd name="T15" fmla="*/ 272572 h 391"/>
                <a:gd name="T16" fmla="*/ 339540 w 930"/>
                <a:gd name="T17" fmla="*/ 227152 h 391"/>
                <a:gd name="T18" fmla="*/ 381972 w 930"/>
                <a:gd name="T19" fmla="*/ 181733 h 391"/>
                <a:gd name="T20" fmla="*/ 381972 w 930"/>
                <a:gd name="T21" fmla="*/ 181733 h 391"/>
                <a:gd name="T22" fmla="*/ 403216 w 930"/>
                <a:gd name="T23" fmla="*/ 181733 h 391"/>
                <a:gd name="T24" fmla="*/ 445648 w 930"/>
                <a:gd name="T25" fmla="*/ 136258 h 391"/>
                <a:gd name="T26" fmla="*/ 488080 w 930"/>
                <a:gd name="T27" fmla="*/ 136258 h 391"/>
                <a:gd name="T28" fmla="*/ 466864 w 930"/>
                <a:gd name="T29" fmla="*/ 90839 h 391"/>
                <a:gd name="T30" fmla="*/ 445648 w 930"/>
                <a:gd name="T31" fmla="*/ 90839 h 391"/>
                <a:gd name="T32" fmla="*/ 445648 w 930"/>
                <a:gd name="T33" fmla="*/ 45419 h 391"/>
                <a:gd name="T34" fmla="*/ 445648 w 930"/>
                <a:gd name="T35" fmla="*/ 45419 h 391"/>
                <a:gd name="T36" fmla="*/ 403216 w 930"/>
                <a:gd name="T37" fmla="*/ 45419 h 391"/>
                <a:gd name="T38" fmla="*/ 339540 w 930"/>
                <a:gd name="T39" fmla="*/ 45419 h 391"/>
                <a:gd name="T40" fmla="*/ 275892 w 930"/>
                <a:gd name="T41" fmla="*/ 0 h 391"/>
                <a:gd name="T42" fmla="*/ 233432 w 930"/>
                <a:gd name="T43" fmla="*/ 45419 h 391"/>
                <a:gd name="T44" fmla="*/ 212216 w 930"/>
                <a:gd name="T45" fmla="*/ 0 h 391"/>
                <a:gd name="T46" fmla="*/ 191000 w 930"/>
                <a:gd name="T47" fmla="*/ 0 h 391"/>
                <a:gd name="T48" fmla="*/ 169784 w 930"/>
                <a:gd name="T49" fmla="*/ 0 h 391"/>
                <a:gd name="T50" fmla="*/ 169784 w 930"/>
                <a:gd name="T51" fmla="*/ 45419 h 391"/>
                <a:gd name="T52" fmla="*/ 63676 w 930"/>
                <a:gd name="T53" fmla="*/ 0 h 391"/>
                <a:gd name="T54" fmla="*/ 0 w 930"/>
                <a:gd name="T55" fmla="*/ 45419 h 3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30"/>
                <a:gd name="T85" fmla="*/ 0 h 391"/>
                <a:gd name="T86" fmla="*/ 930 w 930"/>
                <a:gd name="T87" fmla="*/ 391 h 3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30" h="391">
                  <a:moveTo>
                    <a:pt x="0" y="123"/>
                  </a:moveTo>
                  <a:lnTo>
                    <a:pt x="28" y="163"/>
                  </a:lnTo>
                  <a:lnTo>
                    <a:pt x="69" y="177"/>
                  </a:lnTo>
                  <a:lnTo>
                    <a:pt x="86" y="261"/>
                  </a:lnTo>
                  <a:lnTo>
                    <a:pt x="216" y="292"/>
                  </a:lnTo>
                  <a:lnTo>
                    <a:pt x="270" y="350"/>
                  </a:lnTo>
                  <a:lnTo>
                    <a:pt x="376" y="345"/>
                  </a:lnTo>
                  <a:lnTo>
                    <a:pt x="497" y="391"/>
                  </a:lnTo>
                  <a:lnTo>
                    <a:pt x="659" y="350"/>
                  </a:lnTo>
                  <a:lnTo>
                    <a:pt x="708" y="317"/>
                  </a:lnTo>
                  <a:lnTo>
                    <a:pt x="708" y="272"/>
                  </a:lnTo>
                  <a:lnTo>
                    <a:pt x="753" y="276"/>
                  </a:lnTo>
                  <a:lnTo>
                    <a:pt x="851" y="211"/>
                  </a:lnTo>
                  <a:lnTo>
                    <a:pt x="930" y="208"/>
                  </a:lnTo>
                  <a:lnTo>
                    <a:pt x="892" y="159"/>
                  </a:lnTo>
                  <a:lnTo>
                    <a:pt x="817" y="171"/>
                  </a:lnTo>
                  <a:lnTo>
                    <a:pt x="815" y="116"/>
                  </a:lnTo>
                  <a:lnTo>
                    <a:pt x="835" y="85"/>
                  </a:lnTo>
                  <a:lnTo>
                    <a:pt x="783" y="78"/>
                  </a:lnTo>
                  <a:lnTo>
                    <a:pt x="643" y="112"/>
                  </a:lnTo>
                  <a:lnTo>
                    <a:pt x="521" y="62"/>
                  </a:lnTo>
                  <a:lnTo>
                    <a:pt x="441" y="70"/>
                  </a:lnTo>
                  <a:lnTo>
                    <a:pt x="413" y="29"/>
                  </a:lnTo>
                  <a:lnTo>
                    <a:pt x="335" y="0"/>
                  </a:lnTo>
                  <a:lnTo>
                    <a:pt x="294" y="30"/>
                  </a:lnTo>
                  <a:lnTo>
                    <a:pt x="291" y="84"/>
                  </a:lnTo>
                  <a:lnTo>
                    <a:pt x="116" y="61"/>
                  </a:lnTo>
                  <a:lnTo>
                    <a:pt x="0" y="123"/>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3" name="Freeform 373">
              <a:extLst>
                <a:ext uri="{FF2B5EF4-FFF2-40B4-BE49-F238E27FC236}">
                  <a16:creationId xmlns:a16="http://schemas.microsoft.com/office/drawing/2014/main" id="{5990C1A7-B6BD-41F7-8B95-36FEC4D16451}"/>
                </a:ext>
              </a:extLst>
            </p:cNvPr>
            <p:cNvSpPr>
              <a:spLocks noChangeAspect="1"/>
            </p:cNvSpPr>
            <p:nvPr/>
          </p:nvSpPr>
          <p:spPr bwMode="auto">
            <a:xfrm>
              <a:off x="5585316" y="3748064"/>
              <a:ext cx="163739" cy="98284"/>
            </a:xfrm>
            <a:custGeom>
              <a:avLst/>
              <a:gdLst>
                <a:gd name="T0" fmla="*/ 0 w 235"/>
                <a:gd name="T1" fmla="*/ 51134 h 120"/>
                <a:gd name="T2" fmla="*/ 20914 w 235"/>
                <a:gd name="T3" fmla="*/ 0 h 120"/>
                <a:gd name="T4" fmla="*/ 62713 w 235"/>
                <a:gd name="T5" fmla="*/ 51134 h 120"/>
                <a:gd name="T6" fmla="*/ 83599 w 235"/>
                <a:gd name="T7" fmla="*/ 102267 h 120"/>
                <a:gd name="T8" fmla="*/ 125426 w 235"/>
                <a:gd name="T9" fmla="*/ 102267 h 120"/>
                <a:gd name="T10" fmla="*/ 125426 w 235"/>
                <a:gd name="T11" fmla="*/ 102267 h 120"/>
                <a:gd name="T12" fmla="*/ 41800 w 235"/>
                <a:gd name="T13" fmla="*/ 102267 h 120"/>
                <a:gd name="T14" fmla="*/ 0 w 235"/>
                <a:gd name="T15" fmla="*/ 51134 h 120"/>
                <a:gd name="T16" fmla="*/ 0 60000 65536"/>
                <a:gd name="T17" fmla="*/ 0 60000 65536"/>
                <a:gd name="T18" fmla="*/ 0 60000 65536"/>
                <a:gd name="T19" fmla="*/ 0 60000 65536"/>
                <a:gd name="T20" fmla="*/ 0 60000 65536"/>
                <a:gd name="T21" fmla="*/ 0 60000 65536"/>
                <a:gd name="T22" fmla="*/ 0 60000 65536"/>
                <a:gd name="T23" fmla="*/ 0 60000 65536"/>
                <a:gd name="T24" fmla="*/ 0 w 235"/>
                <a:gd name="T25" fmla="*/ 0 h 120"/>
                <a:gd name="T26" fmla="*/ 235 w 235"/>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 h="120">
                  <a:moveTo>
                    <a:pt x="0" y="47"/>
                  </a:moveTo>
                  <a:lnTo>
                    <a:pt x="28" y="0"/>
                  </a:lnTo>
                  <a:lnTo>
                    <a:pt x="122" y="31"/>
                  </a:lnTo>
                  <a:lnTo>
                    <a:pt x="171" y="76"/>
                  </a:lnTo>
                  <a:lnTo>
                    <a:pt x="235" y="76"/>
                  </a:lnTo>
                  <a:lnTo>
                    <a:pt x="231" y="120"/>
                  </a:lnTo>
                  <a:lnTo>
                    <a:pt x="78" y="92"/>
                  </a:lnTo>
                  <a:lnTo>
                    <a:pt x="0" y="47"/>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4" name="Freeform 379">
              <a:extLst>
                <a:ext uri="{FF2B5EF4-FFF2-40B4-BE49-F238E27FC236}">
                  <a16:creationId xmlns:a16="http://schemas.microsoft.com/office/drawing/2014/main" id="{78F51E1B-EC85-4D32-B07A-3C931B77B040}"/>
                </a:ext>
              </a:extLst>
            </p:cNvPr>
            <p:cNvSpPr>
              <a:spLocks noChangeAspect="1"/>
            </p:cNvSpPr>
            <p:nvPr/>
          </p:nvSpPr>
          <p:spPr bwMode="auto">
            <a:xfrm>
              <a:off x="5192343" y="3569515"/>
              <a:ext cx="345489" cy="343994"/>
            </a:xfrm>
            <a:custGeom>
              <a:avLst/>
              <a:gdLst>
                <a:gd name="T0" fmla="*/ 0 w 491"/>
                <a:gd name="T1" fmla="*/ 140262 h 426"/>
                <a:gd name="T2" fmla="*/ 21702 w 491"/>
                <a:gd name="T3" fmla="*/ 140262 h 426"/>
                <a:gd name="T4" fmla="*/ 86867 w 491"/>
                <a:gd name="T5" fmla="*/ 140262 h 426"/>
                <a:gd name="T6" fmla="*/ 86867 w 491"/>
                <a:gd name="T7" fmla="*/ 140262 h 426"/>
                <a:gd name="T8" fmla="*/ 130300 w 491"/>
                <a:gd name="T9" fmla="*/ 140262 h 426"/>
                <a:gd name="T10" fmla="*/ 152003 w 491"/>
                <a:gd name="T11" fmla="*/ 140262 h 426"/>
                <a:gd name="T12" fmla="*/ 152003 w 491"/>
                <a:gd name="T13" fmla="*/ 93526 h 426"/>
                <a:gd name="T14" fmla="*/ 152003 w 491"/>
                <a:gd name="T15" fmla="*/ 93526 h 426"/>
                <a:gd name="T16" fmla="*/ 173705 w 491"/>
                <a:gd name="T17" fmla="*/ 93526 h 426"/>
                <a:gd name="T18" fmla="*/ 173705 w 491"/>
                <a:gd name="T19" fmla="*/ 46735 h 426"/>
                <a:gd name="T20" fmla="*/ 173705 w 491"/>
                <a:gd name="T21" fmla="*/ 46735 h 426"/>
                <a:gd name="T22" fmla="*/ 217139 w 491"/>
                <a:gd name="T23" fmla="*/ 0 h 426"/>
                <a:gd name="T24" fmla="*/ 260572 w 491"/>
                <a:gd name="T25" fmla="*/ 46735 h 426"/>
                <a:gd name="T26" fmla="*/ 260572 w 491"/>
                <a:gd name="T27" fmla="*/ 93526 h 426"/>
                <a:gd name="T28" fmla="*/ 217139 w 491"/>
                <a:gd name="T29" fmla="*/ 93526 h 426"/>
                <a:gd name="T30" fmla="*/ 217139 w 491"/>
                <a:gd name="T31" fmla="*/ 93526 h 426"/>
                <a:gd name="T32" fmla="*/ 238870 w 491"/>
                <a:gd name="T33" fmla="*/ 140262 h 426"/>
                <a:gd name="T34" fmla="*/ 217139 w 491"/>
                <a:gd name="T35" fmla="*/ 140262 h 426"/>
                <a:gd name="T36" fmla="*/ 217139 w 491"/>
                <a:gd name="T37" fmla="*/ 140262 h 426"/>
                <a:gd name="T38" fmla="*/ 173705 w 491"/>
                <a:gd name="T39" fmla="*/ 233732 h 426"/>
                <a:gd name="T40" fmla="*/ 152003 w 491"/>
                <a:gd name="T41" fmla="*/ 233732 h 426"/>
                <a:gd name="T42" fmla="*/ 152003 w 491"/>
                <a:gd name="T43" fmla="*/ 233732 h 426"/>
                <a:gd name="T44" fmla="*/ 173705 w 491"/>
                <a:gd name="T45" fmla="*/ 327259 h 426"/>
                <a:gd name="T46" fmla="*/ 130300 w 491"/>
                <a:gd name="T47" fmla="*/ 327259 h 426"/>
                <a:gd name="T48" fmla="*/ 108569 w 491"/>
                <a:gd name="T49" fmla="*/ 327259 h 426"/>
                <a:gd name="T50" fmla="*/ 86867 w 491"/>
                <a:gd name="T51" fmla="*/ 280523 h 426"/>
                <a:gd name="T52" fmla="*/ 21702 w 491"/>
                <a:gd name="T53" fmla="*/ 280523 h 426"/>
                <a:gd name="T54" fmla="*/ 43434 w 491"/>
                <a:gd name="T55" fmla="*/ 280523 h 426"/>
                <a:gd name="T56" fmla="*/ 0 w 491"/>
                <a:gd name="T57" fmla="*/ 140262 h 4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1"/>
                <a:gd name="T88" fmla="*/ 0 h 426"/>
                <a:gd name="T89" fmla="*/ 491 w 491"/>
                <a:gd name="T90" fmla="*/ 426 h 4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1" h="426">
                  <a:moveTo>
                    <a:pt x="0" y="235"/>
                  </a:moveTo>
                  <a:lnTo>
                    <a:pt x="47" y="249"/>
                  </a:lnTo>
                  <a:lnTo>
                    <a:pt x="153" y="235"/>
                  </a:lnTo>
                  <a:lnTo>
                    <a:pt x="173" y="191"/>
                  </a:lnTo>
                  <a:lnTo>
                    <a:pt x="246" y="167"/>
                  </a:lnTo>
                  <a:lnTo>
                    <a:pt x="255" y="130"/>
                  </a:lnTo>
                  <a:lnTo>
                    <a:pt x="277" y="120"/>
                  </a:lnTo>
                  <a:lnTo>
                    <a:pt x="267" y="102"/>
                  </a:lnTo>
                  <a:lnTo>
                    <a:pt x="294" y="100"/>
                  </a:lnTo>
                  <a:lnTo>
                    <a:pt x="313" y="62"/>
                  </a:lnTo>
                  <a:lnTo>
                    <a:pt x="304" y="27"/>
                  </a:lnTo>
                  <a:lnTo>
                    <a:pt x="402" y="0"/>
                  </a:lnTo>
                  <a:lnTo>
                    <a:pt x="491" y="54"/>
                  </a:lnTo>
                  <a:lnTo>
                    <a:pt x="467" y="76"/>
                  </a:lnTo>
                  <a:lnTo>
                    <a:pt x="382" y="76"/>
                  </a:lnTo>
                  <a:lnTo>
                    <a:pt x="384" y="126"/>
                  </a:lnTo>
                  <a:lnTo>
                    <a:pt x="422" y="157"/>
                  </a:lnTo>
                  <a:lnTo>
                    <a:pt x="399" y="171"/>
                  </a:lnTo>
                  <a:lnTo>
                    <a:pt x="405" y="198"/>
                  </a:lnTo>
                  <a:lnTo>
                    <a:pt x="318" y="296"/>
                  </a:lnTo>
                  <a:lnTo>
                    <a:pt x="280" y="294"/>
                  </a:lnTo>
                  <a:lnTo>
                    <a:pt x="255" y="318"/>
                  </a:lnTo>
                  <a:lnTo>
                    <a:pt x="299" y="406"/>
                  </a:lnTo>
                  <a:lnTo>
                    <a:pt x="233" y="406"/>
                  </a:lnTo>
                  <a:lnTo>
                    <a:pt x="209" y="426"/>
                  </a:lnTo>
                  <a:lnTo>
                    <a:pt x="158" y="373"/>
                  </a:lnTo>
                  <a:lnTo>
                    <a:pt x="23" y="383"/>
                  </a:lnTo>
                  <a:lnTo>
                    <a:pt x="68" y="321"/>
                  </a:lnTo>
                  <a:lnTo>
                    <a:pt x="0" y="235"/>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5" name="Freeform 381">
              <a:extLst>
                <a:ext uri="{FF2B5EF4-FFF2-40B4-BE49-F238E27FC236}">
                  <a16:creationId xmlns:a16="http://schemas.microsoft.com/office/drawing/2014/main" id="{405477FD-13CA-4CD4-9BF5-AE4823B29FDD}"/>
                </a:ext>
              </a:extLst>
            </p:cNvPr>
            <p:cNvSpPr>
              <a:spLocks noChangeAspect="1"/>
            </p:cNvSpPr>
            <p:nvPr/>
          </p:nvSpPr>
          <p:spPr bwMode="auto">
            <a:xfrm>
              <a:off x="6836279" y="4542527"/>
              <a:ext cx="203036" cy="185101"/>
            </a:xfrm>
            <a:custGeom>
              <a:avLst/>
              <a:gdLst>
                <a:gd name="T0" fmla="*/ 0 w 291"/>
                <a:gd name="T1" fmla="*/ 0 h 228"/>
                <a:gd name="T2" fmla="*/ 21398 w 291"/>
                <a:gd name="T3" fmla="*/ 144459 h 228"/>
                <a:gd name="T4" fmla="*/ 21398 w 291"/>
                <a:gd name="T5" fmla="*/ 192593 h 228"/>
                <a:gd name="T6" fmla="*/ 64194 w 291"/>
                <a:gd name="T7" fmla="*/ 144459 h 228"/>
                <a:gd name="T8" fmla="*/ 85592 w 291"/>
                <a:gd name="T9" fmla="*/ 144459 h 228"/>
                <a:gd name="T10" fmla="*/ 107019 w 291"/>
                <a:gd name="T11" fmla="*/ 192593 h 228"/>
                <a:gd name="T12" fmla="*/ 171214 w 291"/>
                <a:gd name="T13" fmla="*/ 192593 h 228"/>
                <a:gd name="T14" fmla="*/ 107019 w 291"/>
                <a:gd name="T15" fmla="*/ 144459 h 228"/>
                <a:gd name="T16" fmla="*/ 107019 w 291"/>
                <a:gd name="T17" fmla="*/ 96325 h 228"/>
                <a:gd name="T18" fmla="*/ 85592 w 291"/>
                <a:gd name="T19" fmla="*/ 96325 h 228"/>
                <a:gd name="T20" fmla="*/ 64194 w 291"/>
                <a:gd name="T21" fmla="*/ 48134 h 228"/>
                <a:gd name="T22" fmla="*/ 0 w 291"/>
                <a:gd name="T23" fmla="*/ 0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228"/>
                <a:gd name="T38" fmla="*/ 291 w 291"/>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228">
                  <a:moveTo>
                    <a:pt x="0" y="0"/>
                  </a:moveTo>
                  <a:lnTo>
                    <a:pt x="4" y="190"/>
                  </a:lnTo>
                  <a:lnTo>
                    <a:pt x="50" y="195"/>
                  </a:lnTo>
                  <a:lnTo>
                    <a:pt x="99" y="144"/>
                  </a:lnTo>
                  <a:lnTo>
                    <a:pt x="150" y="167"/>
                  </a:lnTo>
                  <a:lnTo>
                    <a:pt x="198" y="217"/>
                  </a:lnTo>
                  <a:lnTo>
                    <a:pt x="291" y="228"/>
                  </a:lnTo>
                  <a:lnTo>
                    <a:pt x="185" y="143"/>
                  </a:lnTo>
                  <a:lnTo>
                    <a:pt x="192" y="102"/>
                  </a:lnTo>
                  <a:lnTo>
                    <a:pt x="142" y="86"/>
                  </a:lnTo>
                  <a:lnTo>
                    <a:pt x="97" y="35"/>
                  </a:lnTo>
                  <a:lnTo>
                    <a:pt x="0" y="0"/>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6" name="Freeform 382">
              <a:extLst>
                <a:ext uri="{FF2B5EF4-FFF2-40B4-BE49-F238E27FC236}">
                  <a16:creationId xmlns:a16="http://schemas.microsoft.com/office/drawing/2014/main" id="{9E3E9DF5-6535-44E0-9AF1-9304F38C9600}"/>
                </a:ext>
              </a:extLst>
            </p:cNvPr>
            <p:cNvSpPr>
              <a:spLocks noChangeAspect="1"/>
            </p:cNvSpPr>
            <p:nvPr/>
          </p:nvSpPr>
          <p:spPr bwMode="auto">
            <a:xfrm>
              <a:off x="6982007" y="4581841"/>
              <a:ext cx="88419" cy="47503"/>
            </a:xfrm>
            <a:custGeom>
              <a:avLst/>
              <a:gdLst>
                <a:gd name="T0" fmla="*/ 0 w 124"/>
                <a:gd name="T1" fmla="*/ 49685 h 58"/>
                <a:gd name="T2" fmla="*/ 48508 w 124"/>
                <a:gd name="T3" fmla="*/ 49685 h 58"/>
                <a:gd name="T4" fmla="*/ 72778 w 124"/>
                <a:gd name="T5" fmla="*/ 49685 h 58"/>
                <a:gd name="T6" fmla="*/ 72778 w 124"/>
                <a:gd name="T7" fmla="*/ 0 h 58"/>
                <a:gd name="T8" fmla="*/ 48508 w 124"/>
                <a:gd name="T9" fmla="*/ 49685 h 58"/>
                <a:gd name="T10" fmla="*/ 0 w 124"/>
                <a:gd name="T11" fmla="*/ 49685 h 58"/>
                <a:gd name="T12" fmla="*/ 0 60000 65536"/>
                <a:gd name="T13" fmla="*/ 0 60000 65536"/>
                <a:gd name="T14" fmla="*/ 0 60000 65536"/>
                <a:gd name="T15" fmla="*/ 0 60000 65536"/>
                <a:gd name="T16" fmla="*/ 0 60000 65536"/>
                <a:gd name="T17" fmla="*/ 0 60000 65536"/>
                <a:gd name="T18" fmla="*/ 0 w 124"/>
                <a:gd name="T19" fmla="*/ 0 h 58"/>
                <a:gd name="T20" fmla="*/ 124 w 124"/>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24" h="58">
                  <a:moveTo>
                    <a:pt x="0" y="38"/>
                  </a:moveTo>
                  <a:lnTo>
                    <a:pt x="73" y="58"/>
                  </a:lnTo>
                  <a:lnTo>
                    <a:pt x="124" y="17"/>
                  </a:lnTo>
                  <a:lnTo>
                    <a:pt x="102" y="0"/>
                  </a:lnTo>
                  <a:lnTo>
                    <a:pt x="87" y="23"/>
                  </a:lnTo>
                  <a:lnTo>
                    <a:pt x="0" y="38"/>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7" name="Freeform 383">
              <a:extLst>
                <a:ext uri="{FF2B5EF4-FFF2-40B4-BE49-F238E27FC236}">
                  <a16:creationId xmlns:a16="http://schemas.microsoft.com/office/drawing/2014/main" id="{C9FC1BCD-4111-4BF4-B87B-5A2BB8B82927}"/>
                </a:ext>
              </a:extLst>
            </p:cNvPr>
            <p:cNvSpPr>
              <a:spLocks noChangeAspect="1"/>
            </p:cNvSpPr>
            <p:nvPr/>
          </p:nvSpPr>
          <p:spPr bwMode="auto">
            <a:xfrm>
              <a:off x="7036040" y="4544165"/>
              <a:ext cx="44210" cy="49142"/>
            </a:xfrm>
            <a:custGeom>
              <a:avLst/>
              <a:gdLst>
                <a:gd name="T0" fmla="*/ 0 w 64"/>
                <a:gd name="T1" fmla="*/ 0 h 59"/>
                <a:gd name="T2" fmla="*/ 20057 w 64"/>
                <a:gd name="T3" fmla="*/ 54704 h 59"/>
                <a:gd name="T4" fmla="*/ 40114 w 64"/>
                <a:gd name="T5" fmla="*/ 54704 h 59"/>
                <a:gd name="T6" fmla="*/ 40114 w 64"/>
                <a:gd name="T7" fmla="*/ 54704 h 59"/>
                <a:gd name="T8" fmla="*/ 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0" y="0"/>
                  </a:moveTo>
                  <a:lnTo>
                    <a:pt x="49" y="27"/>
                  </a:lnTo>
                  <a:lnTo>
                    <a:pt x="64" y="59"/>
                  </a:lnTo>
                  <a:lnTo>
                    <a:pt x="63" y="35"/>
                  </a:lnTo>
                  <a:lnTo>
                    <a:pt x="0" y="0"/>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8" name="Freeform 386">
              <a:extLst>
                <a:ext uri="{FF2B5EF4-FFF2-40B4-BE49-F238E27FC236}">
                  <a16:creationId xmlns:a16="http://schemas.microsoft.com/office/drawing/2014/main" id="{FE4065BA-C565-4633-BD28-B24740CB0BA0}"/>
                </a:ext>
              </a:extLst>
            </p:cNvPr>
            <p:cNvSpPr>
              <a:spLocks noChangeAspect="1"/>
            </p:cNvSpPr>
            <p:nvPr/>
          </p:nvSpPr>
          <p:spPr bwMode="auto">
            <a:xfrm>
              <a:off x="6346701" y="4213275"/>
              <a:ext cx="45847" cy="68799"/>
            </a:xfrm>
            <a:custGeom>
              <a:avLst/>
              <a:gdLst>
                <a:gd name="T0" fmla="*/ 0 w 67"/>
                <a:gd name="T1" fmla="*/ 93098 h 85"/>
                <a:gd name="T2" fmla="*/ 18563 w 67"/>
                <a:gd name="T3" fmla="*/ 46549 h 85"/>
                <a:gd name="T4" fmla="*/ 37151 w 67"/>
                <a:gd name="T5" fmla="*/ 0 h 85"/>
                <a:gd name="T6" fmla="*/ 0 w 67"/>
                <a:gd name="T7" fmla="*/ 93098 h 85"/>
                <a:gd name="T8" fmla="*/ 0 60000 65536"/>
                <a:gd name="T9" fmla="*/ 0 60000 65536"/>
                <a:gd name="T10" fmla="*/ 0 60000 65536"/>
                <a:gd name="T11" fmla="*/ 0 60000 65536"/>
                <a:gd name="T12" fmla="*/ 0 w 67"/>
                <a:gd name="T13" fmla="*/ 0 h 85"/>
                <a:gd name="T14" fmla="*/ 67 w 67"/>
                <a:gd name="T15" fmla="*/ 85 h 85"/>
              </a:gdLst>
              <a:ahLst/>
              <a:cxnLst>
                <a:cxn ang="T8">
                  <a:pos x="T0" y="T1"/>
                </a:cxn>
                <a:cxn ang="T9">
                  <a:pos x="T2" y="T3"/>
                </a:cxn>
                <a:cxn ang="T10">
                  <a:pos x="T4" y="T5"/>
                </a:cxn>
                <a:cxn ang="T11">
                  <a:pos x="T6" y="T7"/>
                </a:cxn>
              </a:cxnLst>
              <a:rect l="T12" t="T13" r="T14" b="T15"/>
              <a:pathLst>
                <a:path w="67" h="85">
                  <a:moveTo>
                    <a:pt x="0" y="85"/>
                  </a:moveTo>
                  <a:lnTo>
                    <a:pt x="46" y="44"/>
                  </a:lnTo>
                  <a:lnTo>
                    <a:pt x="67" y="0"/>
                  </a:lnTo>
                  <a:lnTo>
                    <a:pt x="0" y="85"/>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29" name="Freeform 387">
              <a:extLst>
                <a:ext uri="{FF2B5EF4-FFF2-40B4-BE49-F238E27FC236}">
                  <a16:creationId xmlns:a16="http://schemas.microsoft.com/office/drawing/2014/main" id="{0343ADD1-10D3-44D7-BB07-1D7CBA71267B}"/>
                </a:ext>
              </a:extLst>
            </p:cNvPr>
            <p:cNvSpPr>
              <a:spLocks noChangeAspect="1"/>
            </p:cNvSpPr>
            <p:nvPr/>
          </p:nvSpPr>
          <p:spPr bwMode="auto">
            <a:xfrm>
              <a:off x="6402372" y="4041279"/>
              <a:ext cx="81869" cy="144150"/>
            </a:xfrm>
            <a:custGeom>
              <a:avLst/>
              <a:gdLst>
                <a:gd name="T0" fmla="*/ 0 w 119"/>
                <a:gd name="T1" fmla="*/ 45367 h 178"/>
                <a:gd name="T2" fmla="*/ 21106 w 119"/>
                <a:gd name="T3" fmla="*/ 0 h 178"/>
                <a:gd name="T4" fmla="*/ 42184 w 119"/>
                <a:gd name="T5" fmla="*/ 45367 h 178"/>
                <a:gd name="T6" fmla="*/ 42184 w 119"/>
                <a:gd name="T7" fmla="*/ 45367 h 178"/>
                <a:gd name="T8" fmla="*/ 21106 w 119"/>
                <a:gd name="T9" fmla="*/ 45367 h 178"/>
                <a:gd name="T10" fmla="*/ 21106 w 119"/>
                <a:gd name="T11" fmla="*/ 45367 h 178"/>
                <a:gd name="T12" fmla="*/ 63290 w 119"/>
                <a:gd name="T13" fmla="*/ 136154 h 178"/>
                <a:gd name="T14" fmla="*/ 63290 w 119"/>
                <a:gd name="T15" fmla="*/ 136154 h 178"/>
                <a:gd name="T16" fmla="*/ 42184 w 119"/>
                <a:gd name="T17" fmla="*/ 136154 h 178"/>
                <a:gd name="T18" fmla="*/ 42184 w 119"/>
                <a:gd name="T19" fmla="*/ 136154 h 178"/>
                <a:gd name="T20" fmla="*/ 21106 w 119"/>
                <a:gd name="T21" fmla="*/ 136154 h 178"/>
                <a:gd name="T22" fmla="*/ 0 w 119"/>
                <a:gd name="T23" fmla="*/ 45367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178"/>
                <a:gd name="T38" fmla="*/ 119 w 119"/>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178">
                  <a:moveTo>
                    <a:pt x="0" y="69"/>
                  </a:moveTo>
                  <a:lnTo>
                    <a:pt x="22" y="0"/>
                  </a:lnTo>
                  <a:lnTo>
                    <a:pt x="65" y="3"/>
                  </a:lnTo>
                  <a:lnTo>
                    <a:pt x="75" y="48"/>
                  </a:lnTo>
                  <a:lnTo>
                    <a:pt x="44" y="96"/>
                  </a:lnTo>
                  <a:lnTo>
                    <a:pt x="49" y="124"/>
                  </a:lnTo>
                  <a:lnTo>
                    <a:pt x="114" y="141"/>
                  </a:lnTo>
                  <a:lnTo>
                    <a:pt x="119" y="178"/>
                  </a:lnTo>
                  <a:lnTo>
                    <a:pt x="80" y="141"/>
                  </a:lnTo>
                  <a:lnTo>
                    <a:pt x="80" y="160"/>
                  </a:lnTo>
                  <a:lnTo>
                    <a:pt x="22" y="141"/>
                  </a:lnTo>
                  <a:lnTo>
                    <a:pt x="0" y="69"/>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0" name="Freeform 388">
              <a:extLst>
                <a:ext uri="{FF2B5EF4-FFF2-40B4-BE49-F238E27FC236}">
                  <a16:creationId xmlns:a16="http://schemas.microsoft.com/office/drawing/2014/main" id="{F400A686-495B-4D6E-8BFA-0070FEE436BB}"/>
                </a:ext>
              </a:extLst>
            </p:cNvPr>
            <p:cNvSpPr>
              <a:spLocks noChangeAspect="1"/>
            </p:cNvSpPr>
            <p:nvPr/>
          </p:nvSpPr>
          <p:spPr bwMode="auto">
            <a:xfrm>
              <a:off x="6407284" y="4164133"/>
              <a:ext cx="26198" cy="27848"/>
            </a:xfrm>
            <a:custGeom>
              <a:avLst/>
              <a:gdLst>
                <a:gd name="T0" fmla="*/ 0 w 35"/>
                <a:gd name="T1" fmla="*/ 0 h 38"/>
                <a:gd name="T2" fmla="*/ 38878 w 35"/>
                <a:gd name="T3" fmla="*/ 0 h 38"/>
                <a:gd name="T4" fmla="*/ 77708 w 35"/>
                <a:gd name="T5" fmla="*/ 34946 h 38"/>
                <a:gd name="T6" fmla="*/ 38878 w 35"/>
                <a:gd name="T7" fmla="*/ 34946 h 38"/>
                <a:gd name="T8" fmla="*/ 0 w 35"/>
                <a:gd name="T9" fmla="*/ 0 h 38"/>
                <a:gd name="T10" fmla="*/ 0 60000 65536"/>
                <a:gd name="T11" fmla="*/ 0 60000 65536"/>
                <a:gd name="T12" fmla="*/ 0 60000 65536"/>
                <a:gd name="T13" fmla="*/ 0 60000 65536"/>
                <a:gd name="T14" fmla="*/ 0 60000 65536"/>
                <a:gd name="T15" fmla="*/ 0 w 35"/>
                <a:gd name="T16" fmla="*/ 0 h 38"/>
                <a:gd name="T17" fmla="*/ 35 w 35"/>
                <a:gd name="T18" fmla="*/ 38 h 38"/>
              </a:gdLst>
              <a:ahLst/>
              <a:cxnLst>
                <a:cxn ang="T10">
                  <a:pos x="T0" y="T1"/>
                </a:cxn>
                <a:cxn ang="T11">
                  <a:pos x="T2" y="T3"/>
                </a:cxn>
                <a:cxn ang="T12">
                  <a:pos x="T4" y="T5"/>
                </a:cxn>
                <a:cxn ang="T13">
                  <a:pos x="T6" y="T7"/>
                </a:cxn>
                <a:cxn ang="T14">
                  <a:pos x="T8" y="T9"/>
                </a:cxn>
              </a:cxnLst>
              <a:rect l="T15" t="T16" r="T17" b="T18"/>
              <a:pathLst>
                <a:path w="35" h="38">
                  <a:moveTo>
                    <a:pt x="0" y="0"/>
                  </a:moveTo>
                  <a:lnTo>
                    <a:pt x="18" y="0"/>
                  </a:lnTo>
                  <a:lnTo>
                    <a:pt x="35" y="9"/>
                  </a:lnTo>
                  <a:lnTo>
                    <a:pt x="25" y="38"/>
                  </a:lnTo>
                  <a:lnTo>
                    <a:pt x="0" y="0"/>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1" name="Freeform 389">
              <a:extLst>
                <a:ext uri="{FF2B5EF4-FFF2-40B4-BE49-F238E27FC236}">
                  <a16:creationId xmlns:a16="http://schemas.microsoft.com/office/drawing/2014/main" id="{99297A86-100C-419D-A09B-B094CEEB8B73}"/>
                </a:ext>
              </a:extLst>
            </p:cNvPr>
            <p:cNvSpPr>
              <a:spLocks noChangeAspect="1"/>
            </p:cNvSpPr>
            <p:nvPr/>
          </p:nvSpPr>
          <p:spPr bwMode="auto">
            <a:xfrm>
              <a:off x="6440031" y="4200171"/>
              <a:ext cx="24561" cy="37676"/>
            </a:xfrm>
            <a:custGeom>
              <a:avLst/>
              <a:gdLst>
                <a:gd name="T0" fmla="*/ 0 w 32"/>
                <a:gd name="T1" fmla="*/ 0 h 46"/>
                <a:gd name="T2" fmla="*/ 33014 w 32"/>
                <a:gd name="T3" fmla="*/ 43384 h 46"/>
                <a:gd name="T4" fmla="*/ 33014 w 32"/>
                <a:gd name="T5" fmla="*/ 43384 h 46"/>
                <a:gd name="T6" fmla="*/ 0 w 32"/>
                <a:gd name="T7" fmla="*/ 0 h 46"/>
                <a:gd name="T8" fmla="*/ 0 60000 65536"/>
                <a:gd name="T9" fmla="*/ 0 60000 65536"/>
                <a:gd name="T10" fmla="*/ 0 60000 65536"/>
                <a:gd name="T11" fmla="*/ 0 60000 65536"/>
                <a:gd name="T12" fmla="*/ 0 w 32"/>
                <a:gd name="T13" fmla="*/ 0 h 46"/>
                <a:gd name="T14" fmla="*/ 32 w 32"/>
                <a:gd name="T15" fmla="*/ 46 h 46"/>
              </a:gdLst>
              <a:ahLst/>
              <a:cxnLst>
                <a:cxn ang="T8">
                  <a:pos x="T0" y="T1"/>
                </a:cxn>
                <a:cxn ang="T9">
                  <a:pos x="T2" y="T3"/>
                </a:cxn>
                <a:cxn ang="T10">
                  <a:pos x="T4" y="T5"/>
                </a:cxn>
                <a:cxn ang="T11">
                  <a:pos x="T6" y="T7"/>
                </a:cxn>
              </a:cxnLst>
              <a:rect l="T12" t="T13" r="T14" b="T15"/>
              <a:pathLst>
                <a:path w="32" h="46">
                  <a:moveTo>
                    <a:pt x="0" y="0"/>
                  </a:moveTo>
                  <a:lnTo>
                    <a:pt x="2" y="46"/>
                  </a:lnTo>
                  <a:lnTo>
                    <a:pt x="32" y="27"/>
                  </a:lnTo>
                  <a:lnTo>
                    <a:pt x="0" y="0"/>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2" name="Freeform 390">
              <a:extLst>
                <a:ext uri="{FF2B5EF4-FFF2-40B4-BE49-F238E27FC236}">
                  <a16:creationId xmlns:a16="http://schemas.microsoft.com/office/drawing/2014/main" id="{0BCDEF9D-8092-4B96-8F9F-F690DDF13A66}"/>
                </a:ext>
              </a:extLst>
            </p:cNvPr>
            <p:cNvSpPr>
              <a:spLocks noChangeAspect="1"/>
            </p:cNvSpPr>
            <p:nvPr/>
          </p:nvSpPr>
          <p:spPr bwMode="auto">
            <a:xfrm>
              <a:off x="6443306" y="4250951"/>
              <a:ext cx="90057" cy="99922"/>
            </a:xfrm>
            <a:custGeom>
              <a:avLst/>
              <a:gdLst>
                <a:gd name="T0" fmla="*/ 0 w 128"/>
                <a:gd name="T1" fmla="*/ 98778 h 122"/>
                <a:gd name="T2" fmla="*/ 20654 w 128"/>
                <a:gd name="T3" fmla="*/ 49359 h 122"/>
                <a:gd name="T4" fmla="*/ 41281 w 128"/>
                <a:gd name="T5" fmla="*/ 49359 h 122"/>
                <a:gd name="T6" fmla="*/ 61936 w 128"/>
                <a:gd name="T7" fmla="*/ 0 h 122"/>
                <a:gd name="T8" fmla="*/ 61936 w 128"/>
                <a:gd name="T9" fmla="*/ 49359 h 122"/>
                <a:gd name="T10" fmla="*/ 61936 w 128"/>
                <a:gd name="T11" fmla="*/ 98778 h 122"/>
                <a:gd name="T12" fmla="*/ 61936 w 128"/>
                <a:gd name="T13" fmla="*/ 98778 h 122"/>
                <a:gd name="T14" fmla="*/ 61936 w 128"/>
                <a:gd name="T15" fmla="*/ 98778 h 122"/>
                <a:gd name="T16" fmla="*/ 41281 w 128"/>
                <a:gd name="T17" fmla="*/ 98778 h 122"/>
                <a:gd name="T18" fmla="*/ 20654 w 128"/>
                <a:gd name="T19" fmla="*/ 49359 h 122"/>
                <a:gd name="T20" fmla="*/ 0 w 128"/>
                <a:gd name="T21" fmla="*/ 98778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22"/>
                <a:gd name="T35" fmla="*/ 128 w 128"/>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22">
                  <a:moveTo>
                    <a:pt x="0" y="84"/>
                  </a:moveTo>
                  <a:lnTo>
                    <a:pt x="29" y="40"/>
                  </a:lnTo>
                  <a:lnTo>
                    <a:pt x="60" y="48"/>
                  </a:lnTo>
                  <a:lnTo>
                    <a:pt x="107" y="0"/>
                  </a:lnTo>
                  <a:lnTo>
                    <a:pt x="128" y="29"/>
                  </a:lnTo>
                  <a:lnTo>
                    <a:pt x="125" y="101"/>
                  </a:lnTo>
                  <a:lnTo>
                    <a:pt x="112" y="71"/>
                  </a:lnTo>
                  <a:lnTo>
                    <a:pt x="101" y="122"/>
                  </a:lnTo>
                  <a:lnTo>
                    <a:pt x="70" y="108"/>
                  </a:lnTo>
                  <a:lnTo>
                    <a:pt x="50" y="56"/>
                  </a:lnTo>
                  <a:lnTo>
                    <a:pt x="0" y="84"/>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3" name="Freeform 391">
              <a:extLst>
                <a:ext uri="{FF2B5EF4-FFF2-40B4-BE49-F238E27FC236}">
                  <a16:creationId xmlns:a16="http://schemas.microsoft.com/office/drawing/2014/main" id="{CCFB83E7-1D0C-4565-8609-A2414912BE47}"/>
                </a:ext>
              </a:extLst>
            </p:cNvPr>
            <p:cNvSpPr>
              <a:spLocks noChangeAspect="1"/>
            </p:cNvSpPr>
            <p:nvPr/>
          </p:nvSpPr>
          <p:spPr bwMode="auto">
            <a:xfrm>
              <a:off x="6454768" y="4229656"/>
              <a:ext cx="19649" cy="37676"/>
            </a:xfrm>
            <a:custGeom>
              <a:avLst/>
              <a:gdLst>
                <a:gd name="T0" fmla="*/ 0 w 28"/>
                <a:gd name="T1" fmla="*/ 43384 h 48"/>
                <a:gd name="T2" fmla="*/ 18775 w 28"/>
                <a:gd name="T3" fmla="*/ 43384 h 48"/>
                <a:gd name="T4" fmla="*/ 18775 w 28"/>
                <a:gd name="T5" fmla="*/ 0 h 48"/>
                <a:gd name="T6" fmla="*/ 18775 w 28"/>
                <a:gd name="T7" fmla="*/ 43384 h 48"/>
                <a:gd name="T8" fmla="*/ 0 w 28"/>
                <a:gd name="T9" fmla="*/ 43384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30"/>
                  </a:moveTo>
                  <a:lnTo>
                    <a:pt x="7" y="21"/>
                  </a:lnTo>
                  <a:lnTo>
                    <a:pt x="28" y="0"/>
                  </a:lnTo>
                  <a:lnTo>
                    <a:pt x="18" y="48"/>
                  </a:lnTo>
                  <a:lnTo>
                    <a:pt x="0" y="30"/>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4" name="Freeform 418">
              <a:extLst>
                <a:ext uri="{FF2B5EF4-FFF2-40B4-BE49-F238E27FC236}">
                  <a16:creationId xmlns:a16="http://schemas.microsoft.com/office/drawing/2014/main" id="{7121AF2B-8539-46DF-ADD9-AF95930EB5D1}"/>
                </a:ext>
              </a:extLst>
            </p:cNvPr>
            <p:cNvSpPr>
              <a:spLocks noChangeAspect="1"/>
            </p:cNvSpPr>
            <p:nvPr/>
          </p:nvSpPr>
          <p:spPr bwMode="auto">
            <a:xfrm>
              <a:off x="5945541" y="3987222"/>
              <a:ext cx="160464" cy="363651"/>
            </a:xfrm>
            <a:custGeom>
              <a:avLst/>
              <a:gdLst>
                <a:gd name="T0" fmla="*/ 0 w 231"/>
                <a:gd name="T1" fmla="*/ 95658 h 448"/>
                <a:gd name="T2" fmla="*/ 20435 w 231"/>
                <a:gd name="T3" fmla="*/ 47829 h 448"/>
                <a:gd name="T4" fmla="*/ 40842 w 231"/>
                <a:gd name="T5" fmla="*/ 0 h 448"/>
                <a:gd name="T6" fmla="*/ 61277 w 231"/>
                <a:gd name="T7" fmla="*/ 47829 h 448"/>
                <a:gd name="T8" fmla="*/ 40842 w 231"/>
                <a:gd name="T9" fmla="*/ 95658 h 448"/>
                <a:gd name="T10" fmla="*/ 81684 w 231"/>
                <a:gd name="T11" fmla="*/ 95658 h 448"/>
                <a:gd name="T12" fmla="*/ 102119 w 231"/>
                <a:gd name="T13" fmla="*/ 95658 h 448"/>
                <a:gd name="T14" fmla="*/ 102119 w 231"/>
                <a:gd name="T15" fmla="*/ 143487 h 448"/>
                <a:gd name="T16" fmla="*/ 102119 w 231"/>
                <a:gd name="T17" fmla="*/ 143487 h 448"/>
                <a:gd name="T18" fmla="*/ 81684 w 231"/>
                <a:gd name="T19" fmla="*/ 143487 h 448"/>
                <a:gd name="T20" fmla="*/ 61277 w 231"/>
                <a:gd name="T21" fmla="*/ 191316 h 448"/>
                <a:gd name="T22" fmla="*/ 81684 w 231"/>
                <a:gd name="T23" fmla="*/ 239145 h 448"/>
                <a:gd name="T24" fmla="*/ 40842 w 231"/>
                <a:gd name="T25" fmla="*/ 191316 h 448"/>
                <a:gd name="T26" fmla="*/ 20435 w 231"/>
                <a:gd name="T27" fmla="*/ 239145 h 448"/>
                <a:gd name="T28" fmla="*/ 40842 w 231"/>
                <a:gd name="T29" fmla="*/ 334803 h 448"/>
                <a:gd name="T30" fmla="*/ 61277 w 231"/>
                <a:gd name="T31" fmla="*/ 334803 h 448"/>
                <a:gd name="T32" fmla="*/ 61277 w 231"/>
                <a:gd name="T33" fmla="*/ 382632 h 448"/>
                <a:gd name="T34" fmla="*/ 61277 w 231"/>
                <a:gd name="T35" fmla="*/ 334803 h 448"/>
                <a:gd name="T36" fmla="*/ 40842 w 231"/>
                <a:gd name="T37" fmla="*/ 334803 h 448"/>
                <a:gd name="T38" fmla="*/ 20435 w 231"/>
                <a:gd name="T39" fmla="*/ 286974 h 448"/>
                <a:gd name="T40" fmla="*/ 20435 w 231"/>
                <a:gd name="T41" fmla="*/ 239145 h 448"/>
                <a:gd name="T42" fmla="*/ 40842 w 231"/>
                <a:gd name="T43" fmla="*/ 239145 h 448"/>
                <a:gd name="T44" fmla="*/ 20435 w 231"/>
                <a:gd name="T45" fmla="*/ 143487 h 448"/>
                <a:gd name="T46" fmla="*/ 20435 w 231"/>
                <a:gd name="T47" fmla="*/ 143487 h 448"/>
                <a:gd name="T48" fmla="*/ 0 w 231"/>
                <a:gd name="T49" fmla="*/ 95658 h 4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1"/>
                <a:gd name="T76" fmla="*/ 0 h 448"/>
                <a:gd name="T77" fmla="*/ 231 w 231"/>
                <a:gd name="T78" fmla="*/ 448 h 4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1" h="448">
                  <a:moveTo>
                    <a:pt x="0" y="72"/>
                  </a:moveTo>
                  <a:lnTo>
                    <a:pt x="16" y="36"/>
                  </a:lnTo>
                  <a:lnTo>
                    <a:pt x="78" y="0"/>
                  </a:lnTo>
                  <a:lnTo>
                    <a:pt x="106" y="35"/>
                  </a:lnTo>
                  <a:lnTo>
                    <a:pt x="98" y="94"/>
                  </a:lnTo>
                  <a:lnTo>
                    <a:pt x="171" y="69"/>
                  </a:lnTo>
                  <a:lnTo>
                    <a:pt x="204" y="94"/>
                  </a:lnTo>
                  <a:lnTo>
                    <a:pt x="231" y="154"/>
                  </a:lnTo>
                  <a:lnTo>
                    <a:pt x="222" y="192"/>
                  </a:lnTo>
                  <a:lnTo>
                    <a:pt x="166" y="189"/>
                  </a:lnTo>
                  <a:lnTo>
                    <a:pt x="145" y="206"/>
                  </a:lnTo>
                  <a:lnTo>
                    <a:pt x="154" y="270"/>
                  </a:lnTo>
                  <a:lnTo>
                    <a:pt x="79" y="215"/>
                  </a:lnTo>
                  <a:lnTo>
                    <a:pt x="47" y="311"/>
                  </a:lnTo>
                  <a:lnTo>
                    <a:pt x="85" y="400"/>
                  </a:lnTo>
                  <a:lnTo>
                    <a:pt x="136" y="431"/>
                  </a:lnTo>
                  <a:lnTo>
                    <a:pt x="108" y="448"/>
                  </a:lnTo>
                  <a:lnTo>
                    <a:pt x="101" y="421"/>
                  </a:lnTo>
                  <a:lnTo>
                    <a:pt x="79" y="421"/>
                  </a:lnTo>
                  <a:lnTo>
                    <a:pt x="21" y="372"/>
                  </a:lnTo>
                  <a:lnTo>
                    <a:pt x="30" y="315"/>
                  </a:lnTo>
                  <a:lnTo>
                    <a:pt x="61" y="263"/>
                  </a:lnTo>
                  <a:lnTo>
                    <a:pt x="20" y="175"/>
                  </a:lnTo>
                  <a:lnTo>
                    <a:pt x="33" y="137"/>
                  </a:lnTo>
                  <a:lnTo>
                    <a:pt x="0" y="72"/>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5" name="Freeform 443">
              <a:extLst>
                <a:ext uri="{FF2B5EF4-FFF2-40B4-BE49-F238E27FC236}">
                  <a16:creationId xmlns:a16="http://schemas.microsoft.com/office/drawing/2014/main" id="{9691ED5B-97A3-4F61-AF24-007F5751501C}"/>
                </a:ext>
              </a:extLst>
            </p:cNvPr>
            <p:cNvSpPr>
              <a:spLocks noChangeAspect="1"/>
            </p:cNvSpPr>
            <p:nvPr/>
          </p:nvSpPr>
          <p:spPr bwMode="auto">
            <a:xfrm>
              <a:off x="6037234" y="3929890"/>
              <a:ext cx="142453" cy="350546"/>
            </a:xfrm>
            <a:custGeom>
              <a:avLst/>
              <a:gdLst>
                <a:gd name="T0" fmla="*/ 0 w 204"/>
                <a:gd name="T1" fmla="*/ 46672 h 434"/>
                <a:gd name="T2" fmla="*/ 21759 w 204"/>
                <a:gd name="T3" fmla="*/ 93400 h 434"/>
                <a:gd name="T4" fmla="*/ 43489 w 204"/>
                <a:gd name="T5" fmla="*/ 93400 h 434"/>
                <a:gd name="T6" fmla="*/ 21759 w 204"/>
                <a:gd name="T7" fmla="*/ 93400 h 434"/>
                <a:gd name="T8" fmla="*/ 65247 w 204"/>
                <a:gd name="T9" fmla="*/ 140072 h 434"/>
                <a:gd name="T10" fmla="*/ 87006 w 204"/>
                <a:gd name="T11" fmla="*/ 140072 h 434"/>
                <a:gd name="T12" fmla="*/ 87006 w 204"/>
                <a:gd name="T13" fmla="*/ 280144 h 434"/>
                <a:gd name="T14" fmla="*/ 43489 w 204"/>
                <a:gd name="T15" fmla="*/ 280144 h 434"/>
                <a:gd name="T16" fmla="*/ 43489 w 204"/>
                <a:gd name="T17" fmla="*/ 326816 h 434"/>
                <a:gd name="T18" fmla="*/ 65247 w 204"/>
                <a:gd name="T19" fmla="*/ 326816 h 434"/>
                <a:gd name="T20" fmla="*/ 65247 w 204"/>
                <a:gd name="T21" fmla="*/ 326816 h 434"/>
                <a:gd name="T22" fmla="*/ 87006 w 204"/>
                <a:gd name="T23" fmla="*/ 280144 h 434"/>
                <a:gd name="T24" fmla="*/ 108765 w 204"/>
                <a:gd name="T25" fmla="*/ 280144 h 434"/>
                <a:gd name="T26" fmla="*/ 108765 w 204"/>
                <a:gd name="T27" fmla="*/ 140072 h 434"/>
                <a:gd name="T28" fmla="*/ 65247 w 204"/>
                <a:gd name="T29" fmla="*/ 140072 h 434"/>
                <a:gd name="T30" fmla="*/ 65247 w 204"/>
                <a:gd name="T31" fmla="*/ 93400 h 434"/>
                <a:gd name="T32" fmla="*/ 87006 w 204"/>
                <a:gd name="T33" fmla="*/ 46672 h 434"/>
                <a:gd name="T34" fmla="*/ 43489 w 204"/>
                <a:gd name="T35" fmla="*/ 0 h 434"/>
                <a:gd name="T36" fmla="*/ 0 w 204"/>
                <a:gd name="T37" fmla="*/ 46672 h 4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434"/>
                <a:gd name="T59" fmla="*/ 204 w 204"/>
                <a:gd name="T60" fmla="*/ 434 h 4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434">
                  <a:moveTo>
                    <a:pt x="0" y="21"/>
                  </a:moveTo>
                  <a:lnTo>
                    <a:pt x="31" y="67"/>
                  </a:lnTo>
                  <a:lnTo>
                    <a:pt x="70" y="84"/>
                  </a:lnTo>
                  <a:lnTo>
                    <a:pt x="51" y="119"/>
                  </a:lnTo>
                  <a:lnTo>
                    <a:pt x="121" y="177"/>
                  </a:lnTo>
                  <a:lnTo>
                    <a:pt x="154" y="255"/>
                  </a:lnTo>
                  <a:lnTo>
                    <a:pt x="157" y="323"/>
                  </a:lnTo>
                  <a:lnTo>
                    <a:pt x="69" y="381"/>
                  </a:lnTo>
                  <a:lnTo>
                    <a:pt x="83" y="434"/>
                  </a:lnTo>
                  <a:lnTo>
                    <a:pt x="112" y="396"/>
                  </a:lnTo>
                  <a:lnTo>
                    <a:pt x="127" y="407"/>
                  </a:lnTo>
                  <a:lnTo>
                    <a:pt x="134" y="383"/>
                  </a:lnTo>
                  <a:lnTo>
                    <a:pt x="204" y="344"/>
                  </a:lnTo>
                  <a:lnTo>
                    <a:pt x="195" y="233"/>
                  </a:lnTo>
                  <a:lnTo>
                    <a:pt x="100" y="132"/>
                  </a:lnTo>
                  <a:lnTo>
                    <a:pt x="110" y="99"/>
                  </a:lnTo>
                  <a:lnTo>
                    <a:pt x="167" y="50"/>
                  </a:lnTo>
                  <a:lnTo>
                    <a:pt x="87" y="0"/>
                  </a:lnTo>
                  <a:lnTo>
                    <a:pt x="0" y="21"/>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6" name="Freeform 504">
              <a:extLst>
                <a:ext uri="{FF2B5EF4-FFF2-40B4-BE49-F238E27FC236}">
                  <a16:creationId xmlns:a16="http://schemas.microsoft.com/office/drawing/2014/main" id="{7D1E2EF6-35BF-4D12-863B-BA8D8AF744A0}"/>
                </a:ext>
              </a:extLst>
            </p:cNvPr>
            <p:cNvSpPr>
              <a:spLocks noChangeAspect="1"/>
            </p:cNvSpPr>
            <p:nvPr/>
          </p:nvSpPr>
          <p:spPr bwMode="auto">
            <a:xfrm>
              <a:off x="4735513" y="3364757"/>
              <a:ext cx="152276" cy="78627"/>
            </a:xfrm>
            <a:custGeom>
              <a:avLst/>
              <a:gdLst>
                <a:gd name="T0" fmla="*/ 0 w 218"/>
                <a:gd name="T1" fmla="*/ 47035 h 98"/>
                <a:gd name="T2" fmla="*/ 21374 w 218"/>
                <a:gd name="T3" fmla="*/ 0 h 98"/>
                <a:gd name="T4" fmla="*/ 64093 w 218"/>
                <a:gd name="T5" fmla="*/ 47035 h 98"/>
                <a:gd name="T6" fmla="*/ 64093 w 218"/>
                <a:gd name="T7" fmla="*/ 47035 h 98"/>
                <a:gd name="T8" fmla="*/ 64093 w 218"/>
                <a:gd name="T9" fmla="*/ 47035 h 98"/>
                <a:gd name="T10" fmla="*/ 85466 w 218"/>
                <a:gd name="T11" fmla="*/ 47035 h 98"/>
                <a:gd name="T12" fmla="*/ 85466 w 218"/>
                <a:gd name="T13" fmla="*/ 47035 h 98"/>
                <a:gd name="T14" fmla="*/ 106840 w 218"/>
                <a:gd name="T15" fmla="*/ 47035 h 98"/>
                <a:gd name="T16" fmla="*/ 106840 w 218"/>
                <a:gd name="T17" fmla="*/ 47035 h 98"/>
                <a:gd name="T18" fmla="*/ 106840 w 218"/>
                <a:gd name="T19" fmla="*/ 94128 h 98"/>
                <a:gd name="T20" fmla="*/ 106840 w 218"/>
                <a:gd name="T21" fmla="*/ 94128 h 98"/>
                <a:gd name="T22" fmla="*/ 106840 w 218"/>
                <a:gd name="T23" fmla="*/ 94128 h 98"/>
                <a:gd name="T24" fmla="*/ 106840 w 218"/>
                <a:gd name="T25" fmla="*/ 94128 h 98"/>
                <a:gd name="T26" fmla="*/ 85466 w 218"/>
                <a:gd name="T27" fmla="*/ 94128 h 98"/>
                <a:gd name="T28" fmla="*/ 85466 w 218"/>
                <a:gd name="T29" fmla="*/ 94128 h 98"/>
                <a:gd name="T30" fmla="*/ 85466 w 218"/>
                <a:gd name="T31" fmla="*/ 94128 h 98"/>
                <a:gd name="T32" fmla="*/ 64093 w 218"/>
                <a:gd name="T33" fmla="*/ 94128 h 98"/>
                <a:gd name="T34" fmla="*/ 64093 w 218"/>
                <a:gd name="T35" fmla="*/ 94128 h 98"/>
                <a:gd name="T36" fmla="*/ 42747 w 218"/>
                <a:gd name="T37" fmla="*/ 94128 h 98"/>
                <a:gd name="T38" fmla="*/ 42747 w 218"/>
                <a:gd name="T39" fmla="*/ 47035 h 98"/>
                <a:gd name="T40" fmla="*/ 21374 w 218"/>
                <a:gd name="T41" fmla="*/ 47035 h 98"/>
                <a:gd name="T42" fmla="*/ 0 w 218"/>
                <a:gd name="T43" fmla="*/ 47035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8"/>
                <a:gd name="T67" fmla="*/ 0 h 98"/>
                <a:gd name="T68" fmla="*/ 218 w 218"/>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8" h="98">
                  <a:moveTo>
                    <a:pt x="0" y="6"/>
                  </a:moveTo>
                  <a:lnTo>
                    <a:pt x="52" y="0"/>
                  </a:lnTo>
                  <a:lnTo>
                    <a:pt x="102" y="20"/>
                  </a:lnTo>
                  <a:lnTo>
                    <a:pt x="123" y="41"/>
                  </a:lnTo>
                  <a:lnTo>
                    <a:pt x="147" y="41"/>
                  </a:lnTo>
                  <a:lnTo>
                    <a:pt x="166" y="33"/>
                  </a:lnTo>
                  <a:lnTo>
                    <a:pt x="178" y="29"/>
                  </a:lnTo>
                  <a:lnTo>
                    <a:pt x="191" y="53"/>
                  </a:lnTo>
                  <a:lnTo>
                    <a:pt x="215" y="57"/>
                  </a:lnTo>
                  <a:lnTo>
                    <a:pt x="209" y="67"/>
                  </a:lnTo>
                  <a:lnTo>
                    <a:pt x="218" y="82"/>
                  </a:lnTo>
                  <a:lnTo>
                    <a:pt x="215" y="96"/>
                  </a:lnTo>
                  <a:lnTo>
                    <a:pt x="191" y="77"/>
                  </a:lnTo>
                  <a:lnTo>
                    <a:pt x="178" y="70"/>
                  </a:lnTo>
                  <a:lnTo>
                    <a:pt x="166" y="70"/>
                  </a:lnTo>
                  <a:lnTo>
                    <a:pt x="161" y="92"/>
                  </a:lnTo>
                  <a:lnTo>
                    <a:pt x="144" y="85"/>
                  </a:lnTo>
                  <a:lnTo>
                    <a:pt x="116" y="98"/>
                  </a:lnTo>
                  <a:lnTo>
                    <a:pt x="82" y="96"/>
                  </a:lnTo>
                  <a:lnTo>
                    <a:pt x="82" y="57"/>
                  </a:lnTo>
                  <a:lnTo>
                    <a:pt x="28" y="24"/>
                  </a:lnTo>
                  <a:lnTo>
                    <a:pt x="0" y="6"/>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7" name="Freeform 505">
              <a:extLst>
                <a:ext uri="{FF2B5EF4-FFF2-40B4-BE49-F238E27FC236}">
                  <a16:creationId xmlns:a16="http://schemas.microsoft.com/office/drawing/2014/main" id="{66E3FBF9-4D95-4C50-9B6D-B1E541AFD3BF}"/>
                </a:ext>
              </a:extLst>
            </p:cNvPr>
            <p:cNvSpPr>
              <a:spLocks noChangeAspect="1"/>
            </p:cNvSpPr>
            <p:nvPr/>
          </p:nvSpPr>
          <p:spPr bwMode="auto">
            <a:xfrm>
              <a:off x="4850130" y="3408985"/>
              <a:ext cx="124441" cy="119578"/>
            </a:xfrm>
            <a:custGeom>
              <a:avLst/>
              <a:gdLst>
                <a:gd name="T0" fmla="*/ 42647 w 180"/>
                <a:gd name="T1" fmla="*/ 50291 h 147"/>
                <a:gd name="T2" fmla="*/ 42647 w 180"/>
                <a:gd name="T3" fmla="*/ 50291 h 147"/>
                <a:gd name="T4" fmla="*/ 63999 w 180"/>
                <a:gd name="T5" fmla="*/ 50291 h 147"/>
                <a:gd name="T6" fmla="*/ 63999 w 180"/>
                <a:gd name="T7" fmla="*/ 50291 h 147"/>
                <a:gd name="T8" fmla="*/ 85323 w 180"/>
                <a:gd name="T9" fmla="*/ 50291 h 147"/>
                <a:gd name="T10" fmla="*/ 106646 w 180"/>
                <a:gd name="T11" fmla="*/ 100582 h 147"/>
                <a:gd name="T12" fmla="*/ 85323 w 180"/>
                <a:gd name="T13" fmla="*/ 100582 h 147"/>
                <a:gd name="T14" fmla="*/ 85323 w 180"/>
                <a:gd name="T15" fmla="*/ 100582 h 147"/>
                <a:gd name="T16" fmla="*/ 85323 w 180"/>
                <a:gd name="T17" fmla="*/ 100582 h 147"/>
                <a:gd name="T18" fmla="*/ 85323 w 180"/>
                <a:gd name="T19" fmla="*/ 150873 h 147"/>
                <a:gd name="T20" fmla="*/ 63999 w 180"/>
                <a:gd name="T21" fmla="*/ 150873 h 147"/>
                <a:gd name="T22" fmla="*/ 63999 w 180"/>
                <a:gd name="T23" fmla="*/ 100582 h 147"/>
                <a:gd name="T24" fmla="*/ 42647 w 180"/>
                <a:gd name="T25" fmla="*/ 100582 h 147"/>
                <a:gd name="T26" fmla="*/ 42647 w 180"/>
                <a:gd name="T27" fmla="*/ 150873 h 147"/>
                <a:gd name="T28" fmla="*/ 21323 w 180"/>
                <a:gd name="T29" fmla="*/ 150873 h 147"/>
                <a:gd name="T30" fmla="*/ 21323 w 180"/>
                <a:gd name="T31" fmla="*/ 100582 h 147"/>
                <a:gd name="T32" fmla="*/ 21323 w 180"/>
                <a:gd name="T33" fmla="*/ 100582 h 147"/>
                <a:gd name="T34" fmla="*/ 21323 w 180"/>
                <a:gd name="T35" fmla="*/ 100582 h 147"/>
                <a:gd name="T36" fmla="*/ 21323 w 180"/>
                <a:gd name="T37" fmla="*/ 100582 h 147"/>
                <a:gd name="T38" fmla="*/ 42647 w 180"/>
                <a:gd name="T39" fmla="*/ 100582 h 147"/>
                <a:gd name="T40" fmla="*/ 42647 w 180"/>
                <a:gd name="T41" fmla="*/ 100582 h 147"/>
                <a:gd name="T42" fmla="*/ 21323 w 180"/>
                <a:gd name="T43" fmla="*/ 100582 h 147"/>
                <a:gd name="T44" fmla="*/ 21323 w 180"/>
                <a:gd name="T45" fmla="*/ 50291 h 147"/>
                <a:gd name="T46" fmla="*/ 21323 w 180"/>
                <a:gd name="T47" fmla="*/ 50291 h 147"/>
                <a:gd name="T48" fmla="*/ 21323 w 180"/>
                <a:gd name="T49" fmla="*/ 50291 h 147"/>
                <a:gd name="T50" fmla="*/ 21323 w 180"/>
                <a:gd name="T51" fmla="*/ 50291 h 147"/>
                <a:gd name="T52" fmla="*/ 0 w 180"/>
                <a:gd name="T53" fmla="*/ 50291 h 147"/>
                <a:gd name="T54" fmla="*/ 21323 w 180"/>
                <a:gd name="T55" fmla="*/ 50291 h 147"/>
                <a:gd name="T56" fmla="*/ 21323 w 180"/>
                <a:gd name="T57" fmla="*/ 50291 h 147"/>
                <a:gd name="T58" fmla="*/ 21323 w 180"/>
                <a:gd name="T59" fmla="*/ 50291 h 147"/>
                <a:gd name="T60" fmla="*/ 21323 w 180"/>
                <a:gd name="T61" fmla="*/ 50291 h 147"/>
                <a:gd name="T62" fmla="*/ 42647 w 180"/>
                <a:gd name="T63" fmla="*/ 50291 h 147"/>
                <a:gd name="T64" fmla="*/ 42647 w 180"/>
                <a:gd name="T65" fmla="*/ 50291 h 147"/>
                <a:gd name="T66" fmla="*/ 21323 w 180"/>
                <a:gd name="T67" fmla="*/ 50291 h 147"/>
                <a:gd name="T68" fmla="*/ 42647 w 180"/>
                <a:gd name="T69" fmla="*/ 0 h 147"/>
                <a:gd name="T70" fmla="*/ 42647 w 180"/>
                <a:gd name="T71" fmla="*/ 50291 h 1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
                <a:gd name="T109" fmla="*/ 0 h 147"/>
                <a:gd name="T110" fmla="*/ 180 w 180"/>
                <a:gd name="T111" fmla="*/ 147 h 1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 h="147">
                  <a:moveTo>
                    <a:pt x="67" y="5"/>
                  </a:moveTo>
                  <a:lnTo>
                    <a:pt x="77" y="5"/>
                  </a:lnTo>
                  <a:lnTo>
                    <a:pt x="104" y="13"/>
                  </a:lnTo>
                  <a:lnTo>
                    <a:pt x="129" y="32"/>
                  </a:lnTo>
                  <a:lnTo>
                    <a:pt x="146" y="55"/>
                  </a:lnTo>
                  <a:lnTo>
                    <a:pt x="180" y="83"/>
                  </a:lnTo>
                  <a:lnTo>
                    <a:pt x="162" y="89"/>
                  </a:lnTo>
                  <a:lnTo>
                    <a:pt x="149" y="107"/>
                  </a:lnTo>
                  <a:lnTo>
                    <a:pt x="147" y="114"/>
                  </a:lnTo>
                  <a:lnTo>
                    <a:pt x="140" y="147"/>
                  </a:lnTo>
                  <a:lnTo>
                    <a:pt x="115" y="137"/>
                  </a:lnTo>
                  <a:lnTo>
                    <a:pt x="109" y="109"/>
                  </a:lnTo>
                  <a:lnTo>
                    <a:pt x="87" y="121"/>
                  </a:lnTo>
                  <a:lnTo>
                    <a:pt x="60" y="136"/>
                  </a:lnTo>
                  <a:lnTo>
                    <a:pt x="46" y="133"/>
                  </a:lnTo>
                  <a:lnTo>
                    <a:pt x="31" y="120"/>
                  </a:lnTo>
                  <a:lnTo>
                    <a:pt x="24" y="107"/>
                  </a:lnTo>
                  <a:lnTo>
                    <a:pt x="34" y="93"/>
                  </a:lnTo>
                  <a:lnTo>
                    <a:pt x="43" y="104"/>
                  </a:lnTo>
                  <a:lnTo>
                    <a:pt x="72" y="119"/>
                  </a:lnTo>
                  <a:lnTo>
                    <a:pt x="80" y="106"/>
                  </a:lnTo>
                  <a:lnTo>
                    <a:pt x="50" y="82"/>
                  </a:lnTo>
                  <a:lnTo>
                    <a:pt x="41" y="63"/>
                  </a:lnTo>
                  <a:lnTo>
                    <a:pt x="30" y="55"/>
                  </a:lnTo>
                  <a:lnTo>
                    <a:pt x="30" y="45"/>
                  </a:lnTo>
                  <a:lnTo>
                    <a:pt x="17" y="39"/>
                  </a:lnTo>
                  <a:lnTo>
                    <a:pt x="0" y="37"/>
                  </a:lnTo>
                  <a:lnTo>
                    <a:pt x="5" y="22"/>
                  </a:lnTo>
                  <a:lnTo>
                    <a:pt x="6" y="13"/>
                  </a:lnTo>
                  <a:lnTo>
                    <a:pt x="21" y="13"/>
                  </a:lnTo>
                  <a:lnTo>
                    <a:pt x="30" y="20"/>
                  </a:lnTo>
                  <a:lnTo>
                    <a:pt x="54" y="39"/>
                  </a:lnTo>
                  <a:lnTo>
                    <a:pt x="57" y="25"/>
                  </a:lnTo>
                  <a:lnTo>
                    <a:pt x="48" y="11"/>
                  </a:lnTo>
                  <a:lnTo>
                    <a:pt x="54" y="0"/>
                  </a:lnTo>
                  <a:lnTo>
                    <a:pt x="67" y="5"/>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8" name="Freeform 506">
              <a:extLst>
                <a:ext uri="{FF2B5EF4-FFF2-40B4-BE49-F238E27FC236}">
                  <a16:creationId xmlns:a16="http://schemas.microsoft.com/office/drawing/2014/main" id="{EB8C78E8-4536-4D91-BE3D-78625140EB77}"/>
                </a:ext>
              </a:extLst>
            </p:cNvPr>
            <p:cNvSpPr>
              <a:spLocks noChangeAspect="1"/>
            </p:cNvSpPr>
            <p:nvPr/>
          </p:nvSpPr>
          <p:spPr bwMode="auto">
            <a:xfrm>
              <a:off x="4822294" y="3433555"/>
              <a:ext cx="81869" cy="73714"/>
            </a:xfrm>
            <a:custGeom>
              <a:avLst/>
              <a:gdLst>
                <a:gd name="T0" fmla="*/ 0 w 118"/>
                <a:gd name="T1" fmla="*/ 0 h 91"/>
                <a:gd name="T2" fmla="*/ 19302 w 118"/>
                <a:gd name="T3" fmla="*/ 0 h 91"/>
                <a:gd name="T4" fmla="*/ 19302 w 118"/>
                <a:gd name="T5" fmla="*/ 0 h 91"/>
                <a:gd name="T6" fmla="*/ 38578 w 118"/>
                <a:gd name="T7" fmla="*/ 44339 h 91"/>
                <a:gd name="T8" fmla="*/ 38578 w 118"/>
                <a:gd name="T9" fmla="*/ 0 h 91"/>
                <a:gd name="T10" fmla="*/ 38578 w 118"/>
                <a:gd name="T11" fmla="*/ 44339 h 91"/>
                <a:gd name="T12" fmla="*/ 38578 w 118"/>
                <a:gd name="T13" fmla="*/ 44339 h 91"/>
                <a:gd name="T14" fmla="*/ 57881 w 118"/>
                <a:gd name="T15" fmla="*/ 44339 h 91"/>
                <a:gd name="T16" fmla="*/ 57881 w 118"/>
                <a:gd name="T17" fmla="*/ 44339 h 91"/>
                <a:gd name="T18" fmla="*/ 38578 w 118"/>
                <a:gd name="T19" fmla="*/ 0 h 91"/>
                <a:gd name="T20" fmla="*/ 38578 w 118"/>
                <a:gd name="T21" fmla="*/ 0 h 91"/>
                <a:gd name="T22" fmla="*/ 38578 w 118"/>
                <a:gd name="T23" fmla="*/ 0 h 91"/>
                <a:gd name="T24" fmla="*/ 38578 w 118"/>
                <a:gd name="T25" fmla="*/ 0 h 91"/>
                <a:gd name="T26" fmla="*/ 19302 w 118"/>
                <a:gd name="T27" fmla="*/ 0 h 91"/>
                <a:gd name="T28" fmla="*/ 19302 w 118"/>
                <a:gd name="T29" fmla="*/ 0 h 91"/>
                <a:gd name="T30" fmla="*/ 19302 w 118"/>
                <a:gd name="T31" fmla="*/ 0 h 91"/>
                <a:gd name="T32" fmla="*/ 19302 w 118"/>
                <a:gd name="T33" fmla="*/ 0 h 91"/>
                <a:gd name="T34" fmla="*/ 0 w 118"/>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91"/>
                <a:gd name="T56" fmla="*/ 118 w 118"/>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91">
                  <a:moveTo>
                    <a:pt x="0" y="14"/>
                  </a:moveTo>
                  <a:lnTo>
                    <a:pt x="14" y="28"/>
                  </a:lnTo>
                  <a:lnTo>
                    <a:pt x="30" y="51"/>
                  </a:lnTo>
                  <a:lnTo>
                    <a:pt x="58" y="79"/>
                  </a:lnTo>
                  <a:lnTo>
                    <a:pt x="76" y="62"/>
                  </a:lnTo>
                  <a:lnTo>
                    <a:pt x="78" y="78"/>
                  </a:lnTo>
                  <a:lnTo>
                    <a:pt x="91" y="79"/>
                  </a:lnTo>
                  <a:lnTo>
                    <a:pt x="110" y="91"/>
                  </a:lnTo>
                  <a:lnTo>
                    <a:pt x="118" y="78"/>
                  </a:lnTo>
                  <a:lnTo>
                    <a:pt x="88" y="54"/>
                  </a:lnTo>
                  <a:lnTo>
                    <a:pt x="82" y="37"/>
                  </a:lnTo>
                  <a:lnTo>
                    <a:pt x="68" y="27"/>
                  </a:lnTo>
                  <a:lnTo>
                    <a:pt x="68" y="17"/>
                  </a:lnTo>
                  <a:lnTo>
                    <a:pt x="55" y="11"/>
                  </a:lnTo>
                  <a:lnTo>
                    <a:pt x="37" y="7"/>
                  </a:lnTo>
                  <a:lnTo>
                    <a:pt x="20" y="0"/>
                  </a:lnTo>
                  <a:lnTo>
                    <a:pt x="4" y="3"/>
                  </a:lnTo>
                  <a:lnTo>
                    <a:pt x="0" y="14"/>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39" name="Freeform 507">
              <a:extLst>
                <a:ext uri="{FF2B5EF4-FFF2-40B4-BE49-F238E27FC236}">
                  <a16:creationId xmlns:a16="http://schemas.microsoft.com/office/drawing/2014/main" id="{0087F412-3CD2-49F9-ABF8-9EBB26F31008}"/>
                </a:ext>
              </a:extLst>
            </p:cNvPr>
            <p:cNvSpPr>
              <a:spLocks noChangeAspect="1"/>
            </p:cNvSpPr>
            <p:nvPr/>
          </p:nvSpPr>
          <p:spPr bwMode="auto">
            <a:xfrm>
              <a:off x="4868141" y="3030591"/>
              <a:ext cx="856353" cy="422621"/>
            </a:xfrm>
            <a:custGeom>
              <a:avLst/>
              <a:gdLst>
                <a:gd name="T0" fmla="*/ 636342 w 1227"/>
                <a:gd name="T1" fmla="*/ 136751 h 525"/>
                <a:gd name="T2" fmla="*/ 572713 w 1227"/>
                <a:gd name="T3" fmla="*/ 136751 h 525"/>
                <a:gd name="T4" fmla="*/ 530304 w 1227"/>
                <a:gd name="T5" fmla="*/ 91149 h 525"/>
                <a:gd name="T6" fmla="*/ 509085 w 1227"/>
                <a:gd name="T7" fmla="*/ 91149 h 525"/>
                <a:gd name="T8" fmla="*/ 466647 w 1227"/>
                <a:gd name="T9" fmla="*/ 91149 h 525"/>
                <a:gd name="T10" fmla="*/ 424237 w 1227"/>
                <a:gd name="T11" fmla="*/ 45602 h 525"/>
                <a:gd name="T12" fmla="*/ 339390 w 1227"/>
                <a:gd name="T13" fmla="*/ 0 h 525"/>
                <a:gd name="T14" fmla="*/ 318171 w 1227"/>
                <a:gd name="T15" fmla="*/ 0 h 525"/>
                <a:gd name="T16" fmla="*/ 254542 w 1227"/>
                <a:gd name="T17" fmla="*/ 0 h 525"/>
                <a:gd name="T18" fmla="*/ 212105 w 1227"/>
                <a:gd name="T19" fmla="*/ 0 h 525"/>
                <a:gd name="T20" fmla="*/ 169695 w 1227"/>
                <a:gd name="T21" fmla="*/ 0 h 525"/>
                <a:gd name="T22" fmla="*/ 169695 w 1227"/>
                <a:gd name="T23" fmla="*/ 45602 h 525"/>
                <a:gd name="T24" fmla="*/ 190914 w 1227"/>
                <a:gd name="T25" fmla="*/ 91149 h 525"/>
                <a:gd name="T26" fmla="*/ 190914 w 1227"/>
                <a:gd name="T27" fmla="*/ 91149 h 525"/>
                <a:gd name="T28" fmla="*/ 169695 w 1227"/>
                <a:gd name="T29" fmla="*/ 91149 h 525"/>
                <a:gd name="T30" fmla="*/ 127257 w 1227"/>
                <a:gd name="T31" fmla="*/ 91149 h 525"/>
                <a:gd name="T32" fmla="*/ 106067 w 1227"/>
                <a:gd name="T33" fmla="*/ 91149 h 525"/>
                <a:gd name="T34" fmla="*/ 84847 w 1227"/>
                <a:gd name="T35" fmla="*/ 91149 h 525"/>
                <a:gd name="T36" fmla="*/ 42410 w 1227"/>
                <a:gd name="T37" fmla="*/ 91149 h 525"/>
                <a:gd name="T38" fmla="*/ 21219 w 1227"/>
                <a:gd name="T39" fmla="*/ 91149 h 525"/>
                <a:gd name="T40" fmla="*/ 21219 w 1227"/>
                <a:gd name="T41" fmla="*/ 136751 h 525"/>
                <a:gd name="T42" fmla="*/ 21219 w 1227"/>
                <a:gd name="T43" fmla="*/ 91149 h 525"/>
                <a:gd name="T44" fmla="*/ 0 w 1227"/>
                <a:gd name="T45" fmla="*/ 136751 h 525"/>
                <a:gd name="T46" fmla="*/ 21219 w 1227"/>
                <a:gd name="T47" fmla="*/ 182353 h 525"/>
                <a:gd name="T48" fmla="*/ 42410 w 1227"/>
                <a:gd name="T49" fmla="*/ 182353 h 525"/>
                <a:gd name="T50" fmla="*/ 42410 w 1227"/>
                <a:gd name="T51" fmla="*/ 227955 h 525"/>
                <a:gd name="T52" fmla="*/ 106067 w 1227"/>
                <a:gd name="T53" fmla="*/ 182353 h 525"/>
                <a:gd name="T54" fmla="*/ 106067 w 1227"/>
                <a:gd name="T55" fmla="*/ 227955 h 525"/>
                <a:gd name="T56" fmla="*/ 84847 w 1227"/>
                <a:gd name="T57" fmla="*/ 273503 h 525"/>
                <a:gd name="T58" fmla="*/ 106067 w 1227"/>
                <a:gd name="T59" fmla="*/ 319105 h 525"/>
                <a:gd name="T60" fmla="*/ 148476 w 1227"/>
                <a:gd name="T61" fmla="*/ 319105 h 525"/>
                <a:gd name="T62" fmla="*/ 169695 w 1227"/>
                <a:gd name="T63" fmla="*/ 319105 h 525"/>
                <a:gd name="T64" fmla="*/ 169695 w 1227"/>
                <a:gd name="T65" fmla="*/ 227955 h 525"/>
                <a:gd name="T66" fmla="*/ 190914 w 1227"/>
                <a:gd name="T67" fmla="*/ 227955 h 525"/>
                <a:gd name="T68" fmla="*/ 212105 w 1227"/>
                <a:gd name="T69" fmla="*/ 182353 h 525"/>
                <a:gd name="T70" fmla="*/ 212105 w 1227"/>
                <a:gd name="T71" fmla="*/ 227955 h 525"/>
                <a:gd name="T72" fmla="*/ 233323 w 1227"/>
                <a:gd name="T73" fmla="*/ 227955 h 525"/>
                <a:gd name="T74" fmla="*/ 233323 w 1227"/>
                <a:gd name="T75" fmla="*/ 273503 h 525"/>
                <a:gd name="T76" fmla="*/ 254542 w 1227"/>
                <a:gd name="T77" fmla="*/ 273503 h 525"/>
                <a:gd name="T78" fmla="*/ 296952 w 1227"/>
                <a:gd name="T79" fmla="*/ 273503 h 525"/>
                <a:gd name="T80" fmla="*/ 318171 w 1227"/>
                <a:gd name="T81" fmla="*/ 319105 h 525"/>
                <a:gd name="T82" fmla="*/ 318171 w 1227"/>
                <a:gd name="T83" fmla="*/ 364707 h 525"/>
                <a:gd name="T84" fmla="*/ 360609 w 1227"/>
                <a:gd name="T85" fmla="*/ 364707 h 525"/>
                <a:gd name="T86" fmla="*/ 424237 w 1227"/>
                <a:gd name="T87" fmla="*/ 364707 h 525"/>
                <a:gd name="T88" fmla="*/ 403018 w 1227"/>
                <a:gd name="T89" fmla="*/ 319105 h 525"/>
                <a:gd name="T90" fmla="*/ 424237 w 1227"/>
                <a:gd name="T91" fmla="*/ 319105 h 525"/>
                <a:gd name="T92" fmla="*/ 445456 w 1227"/>
                <a:gd name="T93" fmla="*/ 319105 h 525"/>
                <a:gd name="T94" fmla="*/ 487866 w 1227"/>
                <a:gd name="T95" fmla="*/ 319105 h 525"/>
                <a:gd name="T96" fmla="*/ 551494 w 1227"/>
                <a:gd name="T97" fmla="*/ 319105 h 525"/>
                <a:gd name="T98" fmla="*/ 551494 w 1227"/>
                <a:gd name="T99" fmla="*/ 273503 h 525"/>
                <a:gd name="T100" fmla="*/ 593932 w 1227"/>
                <a:gd name="T101" fmla="*/ 182353 h 5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7"/>
                <a:gd name="T154" fmla="*/ 0 h 525"/>
                <a:gd name="T155" fmla="*/ 1227 w 1227"/>
                <a:gd name="T156" fmla="*/ 525 h 5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7" h="525">
                  <a:moveTo>
                    <a:pt x="1198" y="269"/>
                  </a:moveTo>
                  <a:lnTo>
                    <a:pt x="1227" y="259"/>
                  </a:lnTo>
                  <a:lnTo>
                    <a:pt x="1166" y="216"/>
                  </a:lnTo>
                  <a:lnTo>
                    <a:pt x="1127" y="233"/>
                  </a:lnTo>
                  <a:lnTo>
                    <a:pt x="1069" y="218"/>
                  </a:lnTo>
                  <a:lnTo>
                    <a:pt x="1045" y="205"/>
                  </a:lnTo>
                  <a:lnTo>
                    <a:pt x="1019" y="205"/>
                  </a:lnTo>
                  <a:lnTo>
                    <a:pt x="1006" y="179"/>
                  </a:lnTo>
                  <a:lnTo>
                    <a:pt x="998" y="162"/>
                  </a:lnTo>
                  <a:lnTo>
                    <a:pt x="977" y="162"/>
                  </a:lnTo>
                  <a:lnTo>
                    <a:pt x="958" y="162"/>
                  </a:lnTo>
                  <a:lnTo>
                    <a:pt x="940" y="168"/>
                  </a:lnTo>
                  <a:lnTo>
                    <a:pt x="910" y="140"/>
                  </a:lnTo>
                  <a:lnTo>
                    <a:pt x="897" y="145"/>
                  </a:lnTo>
                  <a:lnTo>
                    <a:pt x="883" y="151"/>
                  </a:lnTo>
                  <a:lnTo>
                    <a:pt x="868" y="157"/>
                  </a:lnTo>
                  <a:lnTo>
                    <a:pt x="841" y="136"/>
                  </a:lnTo>
                  <a:lnTo>
                    <a:pt x="781" y="86"/>
                  </a:lnTo>
                  <a:lnTo>
                    <a:pt x="735" y="58"/>
                  </a:lnTo>
                  <a:lnTo>
                    <a:pt x="705" y="31"/>
                  </a:lnTo>
                  <a:lnTo>
                    <a:pt x="655" y="62"/>
                  </a:lnTo>
                  <a:lnTo>
                    <a:pt x="647" y="41"/>
                  </a:lnTo>
                  <a:lnTo>
                    <a:pt x="575" y="38"/>
                  </a:lnTo>
                  <a:lnTo>
                    <a:pt x="566" y="38"/>
                  </a:lnTo>
                  <a:lnTo>
                    <a:pt x="535" y="0"/>
                  </a:lnTo>
                  <a:lnTo>
                    <a:pt x="500" y="3"/>
                  </a:lnTo>
                  <a:lnTo>
                    <a:pt x="478" y="20"/>
                  </a:lnTo>
                  <a:lnTo>
                    <a:pt x="433" y="29"/>
                  </a:lnTo>
                  <a:lnTo>
                    <a:pt x="419" y="21"/>
                  </a:lnTo>
                  <a:lnTo>
                    <a:pt x="395" y="44"/>
                  </a:lnTo>
                  <a:lnTo>
                    <a:pt x="378" y="41"/>
                  </a:lnTo>
                  <a:lnTo>
                    <a:pt x="314" y="45"/>
                  </a:lnTo>
                  <a:lnTo>
                    <a:pt x="302" y="44"/>
                  </a:lnTo>
                  <a:lnTo>
                    <a:pt x="292" y="48"/>
                  </a:lnTo>
                  <a:lnTo>
                    <a:pt x="319" y="78"/>
                  </a:lnTo>
                  <a:lnTo>
                    <a:pt x="302" y="104"/>
                  </a:lnTo>
                  <a:lnTo>
                    <a:pt x="304" y="124"/>
                  </a:lnTo>
                  <a:lnTo>
                    <a:pt x="304" y="133"/>
                  </a:lnTo>
                  <a:lnTo>
                    <a:pt x="337" y="133"/>
                  </a:lnTo>
                  <a:lnTo>
                    <a:pt x="347" y="151"/>
                  </a:lnTo>
                  <a:lnTo>
                    <a:pt x="347" y="168"/>
                  </a:lnTo>
                  <a:lnTo>
                    <a:pt x="337" y="172"/>
                  </a:lnTo>
                  <a:lnTo>
                    <a:pt x="324" y="162"/>
                  </a:lnTo>
                  <a:lnTo>
                    <a:pt x="309" y="168"/>
                  </a:lnTo>
                  <a:lnTo>
                    <a:pt x="302" y="177"/>
                  </a:lnTo>
                  <a:lnTo>
                    <a:pt x="276" y="162"/>
                  </a:lnTo>
                  <a:lnTo>
                    <a:pt x="269" y="147"/>
                  </a:lnTo>
                  <a:lnTo>
                    <a:pt x="246" y="154"/>
                  </a:lnTo>
                  <a:lnTo>
                    <a:pt x="246" y="160"/>
                  </a:lnTo>
                  <a:lnTo>
                    <a:pt x="231" y="147"/>
                  </a:lnTo>
                  <a:lnTo>
                    <a:pt x="209" y="162"/>
                  </a:lnTo>
                  <a:lnTo>
                    <a:pt x="183" y="168"/>
                  </a:lnTo>
                  <a:lnTo>
                    <a:pt x="176" y="162"/>
                  </a:lnTo>
                  <a:lnTo>
                    <a:pt x="167" y="147"/>
                  </a:lnTo>
                  <a:lnTo>
                    <a:pt x="134" y="145"/>
                  </a:lnTo>
                  <a:lnTo>
                    <a:pt x="78" y="141"/>
                  </a:lnTo>
                  <a:lnTo>
                    <a:pt x="64" y="145"/>
                  </a:lnTo>
                  <a:lnTo>
                    <a:pt x="58" y="154"/>
                  </a:lnTo>
                  <a:lnTo>
                    <a:pt x="50" y="151"/>
                  </a:lnTo>
                  <a:lnTo>
                    <a:pt x="41" y="167"/>
                  </a:lnTo>
                  <a:lnTo>
                    <a:pt x="33" y="179"/>
                  </a:lnTo>
                  <a:lnTo>
                    <a:pt x="33" y="185"/>
                  </a:lnTo>
                  <a:lnTo>
                    <a:pt x="38" y="195"/>
                  </a:lnTo>
                  <a:lnTo>
                    <a:pt x="28" y="199"/>
                  </a:lnTo>
                  <a:lnTo>
                    <a:pt x="18" y="179"/>
                  </a:lnTo>
                  <a:lnTo>
                    <a:pt x="4" y="182"/>
                  </a:lnTo>
                  <a:lnTo>
                    <a:pt x="0" y="208"/>
                  </a:lnTo>
                  <a:lnTo>
                    <a:pt x="0" y="226"/>
                  </a:lnTo>
                  <a:lnTo>
                    <a:pt x="0" y="240"/>
                  </a:lnTo>
                  <a:lnTo>
                    <a:pt x="7" y="253"/>
                  </a:lnTo>
                  <a:lnTo>
                    <a:pt x="16" y="264"/>
                  </a:lnTo>
                  <a:lnTo>
                    <a:pt x="16" y="280"/>
                  </a:lnTo>
                  <a:lnTo>
                    <a:pt x="28" y="277"/>
                  </a:lnTo>
                  <a:lnTo>
                    <a:pt x="45" y="266"/>
                  </a:lnTo>
                  <a:lnTo>
                    <a:pt x="55" y="277"/>
                  </a:lnTo>
                  <a:lnTo>
                    <a:pt x="68" y="293"/>
                  </a:lnTo>
                  <a:lnTo>
                    <a:pt x="78" y="308"/>
                  </a:lnTo>
                  <a:lnTo>
                    <a:pt x="92" y="336"/>
                  </a:lnTo>
                  <a:lnTo>
                    <a:pt x="117" y="331"/>
                  </a:lnTo>
                  <a:lnTo>
                    <a:pt x="159" y="322"/>
                  </a:lnTo>
                  <a:lnTo>
                    <a:pt x="222" y="314"/>
                  </a:lnTo>
                  <a:lnTo>
                    <a:pt x="238" y="332"/>
                  </a:lnTo>
                  <a:lnTo>
                    <a:pt x="241" y="370"/>
                  </a:lnTo>
                  <a:lnTo>
                    <a:pt x="211" y="376"/>
                  </a:lnTo>
                  <a:lnTo>
                    <a:pt x="183" y="385"/>
                  </a:lnTo>
                  <a:lnTo>
                    <a:pt x="187" y="410"/>
                  </a:lnTo>
                  <a:lnTo>
                    <a:pt x="146" y="410"/>
                  </a:lnTo>
                  <a:lnTo>
                    <a:pt x="183" y="461"/>
                  </a:lnTo>
                  <a:lnTo>
                    <a:pt x="201" y="465"/>
                  </a:lnTo>
                  <a:lnTo>
                    <a:pt x="219" y="469"/>
                  </a:lnTo>
                  <a:lnTo>
                    <a:pt x="226" y="491"/>
                  </a:lnTo>
                  <a:lnTo>
                    <a:pt x="236" y="482"/>
                  </a:lnTo>
                  <a:lnTo>
                    <a:pt x="270" y="476"/>
                  </a:lnTo>
                  <a:lnTo>
                    <a:pt x="289" y="485"/>
                  </a:lnTo>
                  <a:lnTo>
                    <a:pt x="302" y="496"/>
                  </a:lnTo>
                  <a:lnTo>
                    <a:pt x="310" y="485"/>
                  </a:lnTo>
                  <a:lnTo>
                    <a:pt x="331" y="488"/>
                  </a:lnTo>
                  <a:lnTo>
                    <a:pt x="294" y="372"/>
                  </a:lnTo>
                  <a:lnTo>
                    <a:pt x="309" y="366"/>
                  </a:lnTo>
                  <a:lnTo>
                    <a:pt x="360" y="341"/>
                  </a:lnTo>
                  <a:lnTo>
                    <a:pt x="367" y="339"/>
                  </a:lnTo>
                  <a:lnTo>
                    <a:pt x="360" y="331"/>
                  </a:lnTo>
                  <a:lnTo>
                    <a:pt x="371" y="334"/>
                  </a:lnTo>
                  <a:lnTo>
                    <a:pt x="371" y="322"/>
                  </a:lnTo>
                  <a:lnTo>
                    <a:pt x="378" y="314"/>
                  </a:lnTo>
                  <a:lnTo>
                    <a:pt x="382" y="318"/>
                  </a:lnTo>
                  <a:lnTo>
                    <a:pt x="392" y="318"/>
                  </a:lnTo>
                  <a:lnTo>
                    <a:pt x="403" y="325"/>
                  </a:lnTo>
                  <a:lnTo>
                    <a:pt x="418" y="310"/>
                  </a:lnTo>
                  <a:lnTo>
                    <a:pt x="428" y="314"/>
                  </a:lnTo>
                  <a:lnTo>
                    <a:pt x="416" y="334"/>
                  </a:lnTo>
                  <a:lnTo>
                    <a:pt x="425" y="362"/>
                  </a:lnTo>
                  <a:lnTo>
                    <a:pt x="449" y="377"/>
                  </a:lnTo>
                  <a:lnTo>
                    <a:pt x="449" y="385"/>
                  </a:lnTo>
                  <a:lnTo>
                    <a:pt x="442" y="397"/>
                  </a:lnTo>
                  <a:lnTo>
                    <a:pt x="444" y="403"/>
                  </a:lnTo>
                  <a:lnTo>
                    <a:pt x="476" y="414"/>
                  </a:lnTo>
                  <a:lnTo>
                    <a:pt x="486" y="433"/>
                  </a:lnTo>
                  <a:lnTo>
                    <a:pt x="515" y="423"/>
                  </a:lnTo>
                  <a:lnTo>
                    <a:pt x="549" y="414"/>
                  </a:lnTo>
                  <a:lnTo>
                    <a:pt x="575" y="468"/>
                  </a:lnTo>
                  <a:lnTo>
                    <a:pt x="585" y="492"/>
                  </a:lnTo>
                  <a:lnTo>
                    <a:pt x="576" y="496"/>
                  </a:lnTo>
                  <a:lnTo>
                    <a:pt x="572" y="506"/>
                  </a:lnTo>
                  <a:lnTo>
                    <a:pt x="596" y="515"/>
                  </a:lnTo>
                  <a:lnTo>
                    <a:pt x="606" y="525"/>
                  </a:lnTo>
                  <a:lnTo>
                    <a:pt x="640" y="515"/>
                  </a:lnTo>
                  <a:lnTo>
                    <a:pt x="653" y="525"/>
                  </a:lnTo>
                  <a:lnTo>
                    <a:pt x="675" y="512"/>
                  </a:lnTo>
                  <a:lnTo>
                    <a:pt x="694" y="510"/>
                  </a:lnTo>
                  <a:lnTo>
                    <a:pt x="716" y="513"/>
                  </a:lnTo>
                  <a:lnTo>
                    <a:pt x="760" y="513"/>
                  </a:lnTo>
                  <a:lnTo>
                    <a:pt x="749" y="503"/>
                  </a:lnTo>
                  <a:lnTo>
                    <a:pt x="749" y="488"/>
                  </a:lnTo>
                  <a:lnTo>
                    <a:pt x="757" y="478"/>
                  </a:lnTo>
                  <a:lnTo>
                    <a:pt x="757" y="469"/>
                  </a:lnTo>
                  <a:lnTo>
                    <a:pt x="742" y="462"/>
                  </a:lnTo>
                  <a:lnTo>
                    <a:pt x="772" y="459"/>
                  </a:lnTo>
                  <a:lnTo>
                    <a:pt x="797" y="462"/>
                  </a:lnTo>
                  <a:lnTo>
                    <a:pt x="801" y="469"/>
                  </a:lnTo>
                  <a:lnTo>
                    <a:pt x="822" y="468"/>
                  </a:lnTo>
                  <a:lnTo>
                    <a:pt x="808" y="444"/>
                  </a:lnTo>
                  <a:lnTo>
                    <a:pt x="824" y="441"/>
                  </a:lnTo>
                  <a:lnTo>
                    <a:pt x="896" y="451"/>
                  </a:lnTo>
                  <a:lnTo>
                    <a:pt x="954" y="455"/>
                  </a:lnTo>
                  <a:lnTo>
                    <a:pt x="998" y="475"/>
                  </a:lnTo>
                  <a:lnTo>
                    <a:pt x="1019" y="475"/>
                  </a:lnTo>
                  <a:lnTo>
                    <a:pt x="1026" y="496"/>
                  </a:lnTo>
                  <a:lnTo>
                    <a:pt x="1045" y="451"/>
                  </a:lnTo>
                  <a:lnTo>
                    <a:pt x="1019" y="400"/>
                  </a:lnTo>
                  <a:lnTo>
                    <a:pt x="1091" y="383"/>
                  </a:lnTo>
                  <a:lnTo>
                    <a:pt x="1101" y="355"/>
                  </a:lnTo>
                  <a:lnTo>
                    <a:pt x="1111" y="314"/>
                  </a:lnTo>
                  <a:lnTo>
                    <a:pt x="1186" y="318"/>
                  </a:lnTo>
                  <a:lnTo>
                    <a:pt x="1198" y="269"/>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0" name="Freeform 508">
              <a:extLst>
                <a:ext uri="{FF2B5EF4-FFF2-40B4-BE49-F238E27FC236}">
                  <a16:creationId xmlns:a16="http://schemas.microsoft.com/office/drawing/2014/main" id="{75668204-4B5B-4A1A-A1EE-9846F1C405E0}"/>
                </a:ext>
              </a:extLst>
            </p:cNvPr>
            <p:cNvSpPr>
              <a:spLocks noChangeAspect="1"/>
            </p:cNvSpPr>
            <p:nvPr/>
          </p:nvSpPr>
          <p:spPr bwMode="auto">
            <a:xfrm>
              <a:off x="5074451" y="3304149"/>
              <a:ext cx="373324" cy="262091"/>
            </a:xfrm>
            <a:custGeom>
              <a:avLst/>
              <a:gdLst>
                <a:gd name="T0" fmla="*/ 20836 w 536"/>
                <a:gd name="T1" fmla="*/ 90002 h 326"/>
                <a:gd name="T2" fmla="*/ 41671 w 536"/>
                <a:gd name="T3" fmla="*/ 45001 h 326"/>
                <a:gd name="T4" fmla="*/ 41671 w 536"/>
                <a:gd name="T5" fmla="*/ 45001 h 326"/>
                <a:gd name="T6" fmla="*/ 41671 w 536"/>
                <a:gd name="T7" fmla="*/ 45001 h 326"/>
                <a:gd name="T8" fmla="*/ 62507 w 536"/>
                <a:gd name="T9" fmla="*/ 45001 h 326"/>
                <a:gd name="T10" fmla="*/ 62507 w 536"/>
                <a:gd name="T11" fmla="*/ 90002 h 326"/>
                <a:gd name="T12" fmla="*/ 62507 w 536"/>
                <a:gd name="T13" fmla="*/ 90002 h 326"/>
                <a:gd name="T14" fmla="*/ 83315 w 536"/>
                <a:gd name="T15" fmla="*/ 90002 h 326"/>
                <a:gd name="T16" fmla="*/ 83315 w 536"/>
                <a:gd name="T17" fmla="*/ 90002 h 326"/>
                <a:gd name="T18" fmla="*/ 104151 w 536"/>
                <a:gd name="T19" fmla="*/ 90002 h 326"/>
                <a:gd name="T20" fmla="*/ 124986 w 536"/>
                <a:gd name="T21" fmla="*/ 135057 h 326"/>
                <a:gd name="T22" fmla="*/ 145822 w 536"/>
                <a:gd name="T23" fmla="*/ 135057 h 326"/>
                <a:gd name="T24" fmla="*/ 187493 w 536"/>
                <a:gd name="T25" fmla="*/ 180059 h 326"/>
                <a:gd name="T26" fmla="*/ 187493 w 536"/>
                <a:gd name="T27" fmla="*/ 225059 h 326"/>
                <a:gd name="T28" fmla="*/ 187493 w 536"/>
                <a:gd name="T29" fmla="*/ 180059 h 326"/>
                <a:gd name="T30" fmla="*/ 187493 w 536"/>
                <a:gd name="T31" fmla="*/ 135057 h 326"/>
                <a:gd name="T32" fmla="*/ 187493 w 536"/>
                <a:gd name="T33" fmla="*/ 135057 h 326"/>
                <a:gd name="T34" fmla="*/ 208329 w 536"/>
                <a:gd name="T35" fmla="*/ 135057 h 326"/>
                <a:gd name="T36" fmla="*/ 229137 w 536"/>
                <a:gd name="T37" fmla="*/ 135057 h 326"/>
                <a:gd name="T38" fmla="*/ 270808 w 536"/>
                <a:gd name="T39" fmla="*/ 135057 h 326"/>
                <a:gd name="T40" fmla="*/ 270808 w 536"/>
                <a:gd name="T41" fmla="*/ 90002 h 326"/>
                <a:gd name="T42" fmla="*/ 229137 w 536"/>
                <a:gd name="T43" fmla="*/ 90002 h 326"/>
                <a:gd name="T44" fmla="*/ 208329 w 536"/>
                <a:gd name="T45" fmla="*/ 90002 h 326"/>
                <a:gd name="T46" fmla="*/ 187493 w 536"/>
                <a:gd name="T47" fmla="*/ 90002 h 326"/>
                <a:gd name="T48" fmla="*/ 166658 w 536"/>
                <a:gd name="T49" fmla="*/ 90002 h 326"/>
                <a:gd name="T50" fmla="*/ 166658 w 536"/>
                <a:gd name="T51" fmla="*/ 90002 h 326"/>
                <a:gd name="T52" fmla="*/ 145822 w 536"/>
                <a:gd name="T53" fmla="*/ 90002 h 326"/>
                <a:gd name="T54" fmla="*/ 145822 w 536"/>
                <a:gd name="T55" fmla="*/ 90002 h 326"/>
                <a:gd name="T56" fmla="*/ 145822 w 536"/>
                <a:gd name="T57" fmla="*/ 45001 h 326"/>
                <a:gd name="T58" fmla="*/ 104151 w 536"/>
                <a:gd name="T59" fmla="*/ 45001 h 326"/>
                <a:gd name="T60" fmla="*/ 83315 w 536"/>
                <a:gd name="T61" fmla="*/ 45001 h 326"/>
                <a:gd name="T62" fmla="*/ 41671 w 536"/>
                <a:gd name="T63" fmla="*/ 45001 h 326"/>
                <a:gd name="T64" fmla="*/ 41671 w 536"/>
                <a:gd name="T65" fmla="*/ 0 h 326"/>
                <a:gd name="T66" fmla="*/ 41671 w 536"/>
                <a:gd name="T67" fmla="*/ 0 h 326"/>
                <a:gd name="T68" fmla="*/ 20836 w 536"/>
                <a:gd name="T69" fmla="*/ 90002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6"/>
                <a:gd name="T106" fmla="*/ 0 h 326"/>
                <a:gd name="T107" fmla="*/ 536 w 536"/>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6" h="326">
                  <a:moveTo>
                    <a:pt x="37" y="149"/>
                  </a:moveTo>
                  <a:lnTo>
                    <a:pt x="51" y="146"/>
                  </a:lnTo>
                  <a:lnTo>
                    <a:pt x="56" y="133"/>
                  </a:lnTo>
                  <a:lnTo>
                    <a:pt x="61" y="122"/>
                  </a:lnTo>
                  <a:lnTo>
                    <a:pt x="77" y="129"/>
                  </a:lnTo>
                  <a:lnTo>
                    <a:pt x="73" y="112"/>
                  </a:lnTo>
                  <a:lnTo>
                    <a:pt x="88" y="105"/>
                  </a:lnTo>
                  <a:lnTo>
                    <a:pt x="95" y="116"/>
                  </a:lnTo>
                  <a:lnTo>
                    <a:pt x="109" y="116"/>
                  </a:lnTo>
                  <a:lnTo>
                    <a:pt x="122" y="123"/>
                  </a:lnTo>
                  <a:lnTo>
                    <a:pt x="131" y="129"/>
                  </a:lnTo>
                  <a:lnTo>
                    <a:pt x="131" y="130"/>
                  </a:lnTo>
                  <a:lnTo>
                    <a:pt x="132" y="142"/>
                  </a:lnTo>
                  <a:lnTo>
                    <a:pt x="148" y="146"/>
                  </a:lnTo>
                  <a:lnTo>
                    <a:pt x="148" y="160"/>
                  </a:lnTo>
                  <a:lnTo>
                    <a:pt x="159" y="184"/>
                  </a:lnTo>
                  <a:lnTo>
                    <a:pt x="175" y="186"/>
                  </a:lnTo>
                  <a:lnTo>
                    <a:pt x="179" y="180"/>
                  </a:lnTo>
                  <a:lnTo>
                    <a:pt x="196" y="171"/>
                  </a:lnTo>
                  <a:lnTo>
                    <a:pt x="209" y="184"/>
                  </a:lnTo>
                  <a:lnTo>
                    <a:pt x="226" y="201"/>
                  </a:lnTo>
                  <a:lnTo>
                    <a:pt x="251" y="227"/>
                  </a:lnTo>
                  <a:lnTo>
                    <a:pt x="296" y="239"/>
                  </a:lnTo>
                  <a:lnTo>
                    <a:pt x="298" y="253"/>
                  </a:lnTo>
                  <a:lnTo>
                    <a:pt x="326" y="265"/>
                  </a:lnTo>
                  <a:lnTo>
                    <a:pt x="340" y="280"/>
                  </a:lnTo>
                  <a:lnTo>
                    <a:pt x="329" y="324"/>
                  </a:lnTo>
                  <a:lnTo>
                    <a:pt x="356" y="326"/>
                  </a:lnTo>
                  <a:lnTo>
                    <a:pt x="373" y="303"/>
                  </a:lnTo>
                  <a:lnTo>
                    <a:pt x="383" y="290"/>
                  </a:lnTo>
                  <a:lnTo>
                    <a:pt x="391" y="279"/>
                  </a:lnTo>
                  <a:lnTo>
                    <a:pt x="385" y="256"/>
                  </a:lnTo>
                  <a:lnTo>
                    <a:pt x="366" y="248"/>
                  </a:lnTo>
                  <a:lnTo>
                    <a:pt x="370" y="208"/>
                  </a:lnTo>
                  <a:lnTo>
                    <a:pt x="390" y="193"/>
                  </a:lnTo>
                  <a:lnTo>
                    <a:pt x="405" y="198"/>
                  </a:lnTo>
                  <a:lnTo>
                    <a:pt x="445" y="190"/>
                  </a:lnTo>
                  <a:lnTo>
                    <a:pt x="451" y="207"/>
                  </a:lnTo>
                  <a:lnTo>
                    <a:pt x="475" y="205"/>
                  </a:lnTo>
                  <a:lnTo>
                    <a:pt x="524" y="201"/>
                  </a:lnTo>
                  <a:lnTo>
                    <a:pt x="536" y="184"/>
                  </a:lnTo>
                  <a:lnTo>
                    <a:pt x="524" y="173"/>
                  </a:lnTo>
                  <a:lnTo>
                    <a:pt x="492" y="173"/>
                  </a:lnTo>
                  <a:lnTo>
                    <a:pt x="436" y="173"/>
                  </a:lnTo>
                  <a:lnTo>
                    <a:pt x="415" y="173"/>
                  </a:lnTo>
                  <a:lnTo>
                    <a:pt x="394" y="170"/>
                  </a:lnTo>
                  <a:lnTo>
                    <a:pt x="359" y="186"/>
                  </a:lnTo>
                  <a:lnTo>
                    <a:pt x="354" y="184"/>
                  </a:lnTo>
                  <a:lnTo>
                    <a:pt x="346" y="176"/>
                  </a:lnTo>
                  <a:lnTo>
                    <a:pt x="327" y="180"/>
                  </a:lnTo>
                  <a:lnTo>
                    <a:pt x="312" y="186"/>
                  </a:lnTo>
                  <a:lnTo>
                    <a:pt x="308" y="183"/>
                  </a:lnTo>
                  <a:lnTo>
                    <a:pt x="303" y="176"/>
                  </a:lnTo>
                  <a:lnTo>
                    <a:pt x="282" y="170"/>
                  </a:lnTo>
                  <a:lnTo>
                    <a:pt x="278" y="167"/>
                  </a:lnTo>
                  <a:lnTo>
                    <a:pt x="281" y="157"/>
                  </a:lnTo>
                  <a:lnTo>
                    <a:pt x="292" y="153"/>
                  </a:lnTo>
                  <a:lnTo>
                    <a:pt x="278" y="120"/>
                  </a:lnTo>
                  <a:lnTo>
                    <a:pt x="255" y="75"/>
                  </a:lnTo>
                  <a:lnTo>
                    <a:pt x="193" y="91"/>
                  </a:lnTo>
                  <a:lnTo>
                    <a:pt x="179" y="75"/>
                  </a:lnTo>
                  <a:lnTo>
                    <a:pt x="150" y="64"/>
                  </a:lnTo>
                  <a:lnTo>
                    <a:pt x="124" y="82"/>
                  </a:lnTo>
                  <a:lnTo>
                    <a:pt x="97" y="77"/>
                  </a:lnTo>
                  <a:lnTo>
                    <a:pt x="68" y="58"/>
                  </a:lnTo>
                  <a:lnTo>
                    <a:pt x="64" y="34"/>
                  </a:lnTo>
                  <a:lnTo>
                    <a:pt x="66" y="17"/>
                  </a:lnTo>
                  <a:lnTo>
                    <a:pt x="66" y="0"/>
                  </a:lnTo>
                  <a:lnTo>
                    <a:pt x="0" y="34"/>
                  </a:lnTo>
                  <a:lnTo>
                    <a:pt x="37" y="149"/>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1" name="Freeform 509">
              <a:extLst>
                <a:ext uri="{FF2B5EF4-FFF2-40B4-BE49-F238E27FC236}">
                  <a16:creationId xmlns:a16="http://schemas.microsoft.com/office/drawing/2014/main" id="{B4492AA3-21EA-4311-B444-344401B433E5}"/>
                </a:ext>
              </a:extLst>
            </p:cNvPr>
            <p:cNvSpPr>
              <a:spLocks noChangeAspect="1"/>
            </p:cNvSpPr>
            <p:nvPr/>
          </p:nvSpPr>
          <p:spPr bwMode="auto">
            <a:xfrm>
              <a:off x="5025330" y="3389328"/>
              <a:ext cx="288180" cy="230967"/>
            </a:xfrm>
            <a:custGeom>
              <a:avLst/>
              <a:gdLst>
                <a:gd name="T0" fmla="*/ 0 w 410"/>
                <a:gd name="T1" fmla="*/ 45862 h 286"/>
                <a:gd name="T2" fmla="*/ 21778 w 410"/>
                <a:gd name="T3" fmla="*/ 45862 h 286"/>
                <a:gd name="T4" fmla="*/ 21778 w 410"/>
                <a:gd name="T5" fmla="*/ 45862 h 286"/>
                <a:gd name="T6" fmla="*/ 43585 w 410"/>
                <a:gd name="T7" fmla="*/ 45862 h 286"/>
                <a:gd name="T8" fmla="*/ 21778 w 410"/>
                <a:gd name="T9" fmla="*/ 45862 h 286"/>
                <a:gd name="T10" fmla="*/ 21778 w 410"/>
                <a:gd name="T11" fmla="*/ 45862 h 286"/>
                <a:gd name="T12" fmla="*/ 21778 w 410"/>
                <a:gd name="T13" fmla="*/ 45862 h 286"/>
                <a:gd name="T14" fmla="*/ 21778 w 410"/>
                <a:gd name="T15" fmla="*/ 45862 h 286"/>
                <a:gd name="T16" fmla="*/ 21778 w 410"/>
                <a:gd name="T17" fmla="*/ 91779 h 286"/>
                <a:gd name="T18" fmla="*/ 21778 w 410"/>
                <a:gd name="T19" fmla="*/ 91779 h 286"/>
                <a:gd name="T20" fmla="*/ 21778 w 410"/>
                <a:gd name="T21" fmla="*/ 91779 h 286"/>
                <a:gd name="T22" fmla="*/ 21778 w 410"/>
                <a:gd name="T23" fmla="*/ 137642 h 286"/>
                <a:gd name="T24" fmla="*/ 43585 w 410"/>
                <a:gd name="T25" fmla="*/ 137642 h 286"/>
                <a:gd name="T26" fmla="*/ 65363 w 410"/>
                <a:gd name="T27" fmla="*/ 91779 h 286"/>
                <a:gd name="T28" fmla="*/ 108947 w 410"/>
                <a:gd name="T29" fmla="*/ 137642 h 286"/>
                <a:gd name="T30" fmla="*/ 130754 w 410"/>
                <a:gd name="T31" fmla="*/ 137642 h 286"/>
                <a:gd name="T32" fmla="*/ 152532 w 410"/>
                <a:gd name="T33" fmla="*/ 137642 h 286"/>
                <a:gd name="T34" fmla="*/ 152532 w 410"/>
                <a:gd name="T35" fmla="*/ 183504 h 286"/>
                <a:gd name="T36" fmla="*/ 174311 w 410"/>
                <a:gd name="T37" fmla="*/ 183504 h 286"/>
                <a:gd name="T38" fmla="*/ 196117 w 410"/>
                <a:gd name="T39" fmla="*/ 137642 h 286"/>
                <a:gd name="T40" fmla="*/ 217895 w 410"/>
                <a:gd name="T41" fmla="*/ 137642 h 286"/>
                <a:gd name="T42" fmla="*/ 217895 w 410"/>
                <a:gd name="T43" fmla="*/ 91779 h 286"/>
                <a:gd name="T44" fmla="*/ 239702 w 410"/>
                <a:gd name="T45" fmla="*/ 91779 h 286"/>
                <a:gd name="T46" fmla="*/ 217895 w 410"/>
                <a:gd name="T47" fmla="*/ 91779 h 286"/>
                <a:gd name="T48" fmla="*/ 196117 w 410"/>
                <a:gd name="T49" fmla="*/ 91779 h 286"/>
                <a:gd name="T50" fmla="*/ 196117 w 410"/>
                <a:gd name="T51" fmla="*/ 91779 h 286"/>
                <a:gd name="T52" fmla="*/ 174311 w 410"/>
                <a:gd name="T53" fmla="*/ 45862 h 286"/>
                <a:gd name="T54" fmla="*/ 174311 w 410"/>
                <a:gd name="T55" fmla="*/ 45862 h 286"/>
                <a:gd name="T56" fmla="*/ 174311 w 410"/>
                <a:gd name="T57" fmla="*/ 45862 h 286"/>
                <a:gd name="T58" fmla="*/ 152532 w 410"/>
                <a:gd name="T59" fmla="*/ 45862 h 286"/>
                <a:gd name="T60" fmla="*/ 152532 w 410"/>
                <a:gd name="T61" fmla="*/ 45862 h 286"/>
                <a:gd name="T62" fmla="*/ 130754 w 410"/>
                <a:gd name="T63" fmla="*/ 45862 h 286"/>
                <a:gd name="T64" fmla="*/ 130754 w 410"/>
                <a:gd name="T65" fmla="*/ 45862 h 286"/>
                <a:gd name="T66" fmla="*/ 108947 w 410"/>
                <a:gd name="T67" fmla="*/ 45862 h 286"/>
                <a:gd name="T68" fmla="*/ 108947 w 410"/>
                <a:gd name="T69" fmla="*/ 45862 h 286"/>
                <a:gd name="T70" fmla="*/ 108947 w 410"/>
                <a:gd name="T71" fmla="*/ 45862 h 286"/>
                <a:gd name="T72" fmla="*/ 108947 w 410"/>
                <a:gd name="T73" fmla="*/ 45862 h 286"/>
                <a:gd name="T74" fmla="*/ 108947 w 410"/>
                <a:gd name="T75" fmla="*/ 45862 h 286"/>
                <a:gd name="T76" fmla="*/ 87170 w 410"/>
                <a:gd name="T77" fmla="*/ 45862 h 286"/>
                <a:gd name="T78" fmla="*/ 87170 w 410"/>
                <a:gd name="T79" fmla="*/ 0 h 286"/>
                <a:gd name="T80" fmla="*/ 87170 w 410"/>
                <a:gd name="T81" fmla="*/ 45862 h 286"/>
                <a:gd name="T82" fmla="*/ 87170 w 410"/>
                <a:gd name="T83" fmla="*/ 45862 h 286"/>
                <a:gd name="T84" fmla="*/ 87170 w 410"/>
                <a:gd name="T85" fmla="*/ 45862 h 286"/>
                <a:gd name="T86" fmla="*/ 65363 w 410"/>
                <a:gd name="T87" fmla="*/ 45862 h 286"/>
                <a:gd name="T88" fmla="*/ 65363 w 410"/>
                <a:gd name="T89" fmla="*/ 45862 h 286"/>
                <a:gd name="T90" fmla="*/ 65363 w 410"/>
                <a:gd name="T91" fmla="*/ 45862 h 286"/>
                <a:gd name="T92" fmla="*/ 43585 w 410"/>
                <a:gd name="T93" fmla="*/ 45862 h 286"/>
                <a:gd name="T94" fmla="*/ 43585 w 410"/>
                <a:gd name="T95" fmla="*/ 45862 h 286"/>
                <a:gd name="T96" fmla="*/ 43585 w 410"/>
                <a:gd name="T97" fmla="*/ 45862 h 286"/>
                <a:gd name="T98" fmla="*/ 21778 w 410"/>
                <a:gd name="T99" fmla="*/ 45862 h 286"/>
                <a:gd name="T100" fmla="*/ 0 w 410"/>
                <a:gd name="T101" fmla="*/ 45862 h 2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0"/>
                <a:gd name="T154" fmla="*/ 0 h 286"/>
                <a:gd name="T155" fmla="*/ 410 w 410"/>
                <a:gd name="T156" fmla="*/ 286 h 2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0" h="286">
                  <a:moveTo>
                    <a:pt x="0" y="41"/>
                  </a:moveTo>
                  <a:lnTo>
                    <a:pt x="2" y="79"/>
                  </a:lnTo>
                  <a:lnTo>
                    <a:pt x="25" y="55"/>
                  </a:lnTo>
                  <a:lnTo>
                    <a:pt x="56" y="85"/>
                  </a:lnTo>
                  <a:lnTo>
                    <a:pt x="42" y="103"/>
                  </a:lnTo>
                  <a:lnTo>
                    <a:pt x="5" y="86"/>
                  </a:lnTo>
                  <a:lnTo>
                    <a:pt x="1" y="112"/>
                  </a:lnTo>
                  <a:lnTo>
                    <a:pt x="5" y="126"/>
                  </a:lnTo>
                  <a:lnTo>
                    <a:pt x="25" y="130"/>
                  </a:lnTo>
                  <a:lnTo>
                    <a:pt x="17" y="146"/>
                  </a:lnTo>
                  <a:lnTo>
                    <a:pt x="35" y="157"/>
                  </a:lnTo>
                  <a:lnTo>
                    <a:pt x="35" y="208"/>
                  </a:lnTo>
                  <a:lnTo>
                    <a:pt x="90" y="194"/>
                  </a:lnTo>
                  <a:lnTo>
                    <a:pt x="121" y="177"/>
                  </a:lnTo>
                  <a:lnTo>
                    <a:pt x="194" y="212"/>
                  </a:lnTo>
                  <a:lnTo>
                    <a:pt x="239" y="232"/>
                  </a:lnTo>
                  <a:lnTo>
                    <a:pt x="247" y="242"/>
                  </a:lnTo>
                  <a:lnTo>
                    <a:pt x="253" y="267"/>
                  </a:lnTo>
                  <a:lnTo>
                    <a:pt x="296" y="286"/>
                  </a:lnTo>
                  <a:lnTo>
                    <a:pt x="358" y="216"/>
                  </a:lnTo>
                  <a:lnTo>
                    <a:pt x="399" y="216"/>
                  </a:lnTo>
                  <a:lnTo>
                    <a:pt x="406" y="189"/>
                  </a:lnTo>
                  <a:lnTo>
                    <a:pt x="410" y="175"/>
                  </a:lnTo>
                  <a:lnTo>
                    <a:pt x="396" y="158"/>
                  </a:lnTo>
                  <a:lnTo>
                    <a:pt x="368" y="148"/>
                  </a:lnTo>
                  <a:lnTo>
                    <a:pt x="365" y="134"/>
                  </a:lnTo>
                  <a:lnTo>
                    <a:pt x="321" y="122"/>
                  </a:lnTo>
                  <a:lnTo>
                    <a:pt x="296" y="96"/>
                  </a:lnTo>
                  <a:lnTo>
                    <a:pt x="287" y="81"/>
                  </a:lnTo>
                  <a:lnTo>
                    <a:pt x="266" y="66"/>
                  </a:lnTo>
                  <a:lnTo>
                    <a:pt x="252" y="73"/>
                  </a:lnTo>
                  <a:lnTo>
                    <a:pt x="245" y="81"/>
                  </a:lnTo>
                  <a:lnTo>
                    <a:pt x="229" y="79"/>
                  </a:lnTo>
                  <a:lnTo>
                    <a:pt x="218" y="55"/>
                  </a:lnTo>
                  <a:lnTo>
                    <a:pt x="216" y="41"/>
                  </a:lnTo>
                  <a:lnTo>
                    <a:pt x="202" y="37"/>
                  </a:lnTo>
                  <a:lnTo>
                    <a:pt x="198" y="24"/>
                  </a:lnTo>
                  <a:lnTo>
                    <a:pt x="179" y="11"/>
                  </a:lnTo>
                  <a:lnTo>
                    <a:pt x="165" y="11"/>
                  </a:lnTo>
                  <a:lnTo>
                    <a:pt x="158" y="0"/>
                  </a:lnTo>
                  <a:lnTo>
                    <a:pt x="143" y="7"/>
                  </a:lnTo>
                  <a:lnTo>
                    <a:pt x="148" y="24"/>
                  </a:lnTo>
                  <a:lnTo>
                    <a:pt x="141" y="20"/>
                  </a:lnTo>
                  <a:lnTo>
                    <a:pt x="131" y="17"/>
                  </a:lnTo>
                  <a:lnTo>
                    <a:pt x="121" y="41"/>
                  </a:lnTo>
                  <a:lnTo>
                    <a:pt x="106" y="44"/>
                  </a:lnTo>
                  <a:lnTo>
                    <a:pt x="90" y="40"/>
                  </a:lnTo>
                  <a:lnTo>
                    <a:pt x="78" y="52"/>
                  </a:lnTo>
                  <a:lnTo>
                    <a:pt x="65" y="41"/>
                  </a:lnTo>
                  <a:lnTo>
                    <a:pt x="45" y="31"/>
                  </a:lnTo>
                  <a:lnTo>
                    <a:pt x="0" y="41"/>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2" name="Freeform 510">
              <a:extLst>
                <a:ext uri="{FF2B5EF4-FFF2-40B4-BE49-F238E27FC236}">
                  <a16:creationId xmlns:a16="http://schemas.microsoft.com/office/drawing/2014/main" id="{5B5B8412-7F67-4C9F-9442-9F6A80347F84}"/>
                </a:ext>
              </a:extLst>
            </p:cNvPr>
            <p:cNvSpPr>
              <a:spLocks noChangeAspect="1"/>
            </p:cNvSpPr>
            <p:nvPr/>
          </p:nvSpPr>
          <p:spPr bwMode="auto">
            <a:xfrm>
              <a:off x="5346258" y="3386052"/>
              <a:ext cx="240696" cy="117941"/>
            </a:xfrm>
            <a:custGeom>
              <a:avLst/>
              <a:gdLst>
                <a:gd name="T0" fmla="*/ 43604 w 342"/>
                <a:gd name="T1" fmla="*/ 44586 h 146"/>
                <a:gd name="T2" fmla="*/ 43604 w 342"/>
                <a:gd name="T3" fmla="*/ 44586 h 146"/>
                <a:gd name="T4" fmla="*/ 21788 w 342"/>
                <a:gd name="T5" fmla="*/ 44586 h 146"/>
                <a:gd name="T6" fmla="*/ 0 w 342"/>
                <a:gd name="T7" fmla="*/ 44586 h 146"/>
                <a:gd name="T8" fmla="*/ 21788 w 342"/>
                <a:gd name="T9" fmla="*/ 89171 h 146"/>
                <a:gd name="T10" fmla="*/ 21788 w 342"/>
                <a:gd name="T11" fmla="*/ 89171 h 146"/>
                <a:gd name="T12" fmla="*/ 43604 w 342"/>
                <a:gd name="T13" fmla="*/ 89171 h 146"/>
                <a:gd name="T14" fmla="*/ 87179 w 342"/>
                <a:gd name="T15" fmla="*/ 89171 h 146"/>
                <a:gd name="T16" fmla="*/ 87179 w 342"/>
                <a:gd name="T17" fmla="*/ 89171 h 146"/>
                <a:gd name="T18" fmla="*/ 87179 w 342"/>
                <a:gd name="T19" fmla="*/ 44586 h 146"/>
                <a:gd name="T20" fmla="*/ 108995 w 342"/>
                <a:gd name="T21" fmla="*/ 44586 h 146"/>
                <a:gd name="T22" fmla="*/ 108995 w 342"/>
                <a:gd name="T23" fmla="*/ 44586 h 146"/>
                <a:gd name="T24" fmla="*/ 130783 w 342"/>
                <a:gd name="T25" fmla="*/ 44586 h 146"/>
                <a:gd name="T26" fmla="*/ 152599 w 342"/>
                <a:gd name="T27" fmla="*/ 44586 h 146"/>
                <a:gd name="T28" fmla="*/ 174386 w 342"/>
                <a:gd name="T29" fmla="*/ 44586 h 146"/>
                <a:gd name="T30" fmla="*/ 196174 w 342"/>
                <a:gd name="T31" fmla="*/ 0 h 146"/>
                <a:gd name="T32" fmla="*/ 196174 w 342"/>
                <a:gd name="T33" fmla="*/ 0 h 146"/>
                <a:gd name="T34" fmla="*/ 174386 w 342"/>
                <a:gd name="T35" fmla="*/ 0 h 146"/>
                <a:gd name="T36" fmla="*/ 174386 w 342"/>
                <a:gd name="T37" fmla="*/ 0 h 146"/>
                <a:gd name="T38" fmla="*/ 152599 w 342"/>
                <a:gd name="T39" fmla="*/ 0 h 146"/>
                <a:gd name="T40" fmla="*/ 108995 w 342"/>
                <a:gd name="T41" fmla="*/ 0 h 146"/>
                <a:gd name="T42" fmla="*/ 87179 w 342"/>
                <a:gd name="T43" fmla="*/ 0 h 146"/>
                <a:gd name="T44" fmla="*/ 65391 w 342"/>
                <a:gd name="T45" fmla="*/ 0 h 146"/>
                <a:gd name="T46" fmla="*/ 65391 w 342"/>
                <a:gd name="T47" fmla="*/ 0 h 146"/>
                <a:gd name="T48" fmla="*/ 87179 w 342"/>
                <a:gd name="T49" fmla="*/ 0 h 146"/>
                <a:gd name="T50" fmla="*/ 65391 w 342"/>
                <a:gd name="T51" fmla="*/ 0 h 146"/>
                <a:gd name="T52" fmla="*/ 65391 w 342"/>
                <a:gd name="T53" fmla="*/ 0 h 146"/>
                <a:gd name="T54" fmla="*/ 43604 w 342"/>
                <a:gd name="T55" fmla="*/ 0 h 146"/>
                <a:gd name="T56" fmla="*/ 43604 w 342"/>
                <a:gd name="T57" fmla="*/ 0 h 146"/>
                <a:gd name="T58" fmla="*/ 43604 w 342"/>
                <a:gd name="T59" fmla="*/ 0 h 146"/>
                <a:gd name="T60" fmla="*/ 43604 w 342"/>
                <a:gd name="T61" fmla="*/ 0 h 146"/>
                <a:gd name="T62" fmla="*/ 43604 w 342"/>
                <a:gd name="T63" fmla="*/ 0 h 146"/>
                <a:gd name="T64" fmla="*/ 43604 w 342"/>
                <a:gd name="T65" fmla="*/ 0 h 146"/>
                <a:gd name="T66" fmla="*/ 43604 w 342"/>
                <a:gd name="T67" fmla="*/ 44586 h 146"/>
                <a:gd name="T68" fmla="*/ 65391 w 342"/>
                <a:gd name="T69" fmla="*/ 44586 h 146"/>
                <a:gd name="T70" fmla="*/ 65391 w 342"/>
                <a:gd name="T71" fmla="*/ 44586 h 146"/>
                <a:gd name="T72" fmla="*/ 87179 w 342"/>
                <a:gd name="T73" fmla="*/ 44586 h 146"/>
                <a:gd name="T74" fmla="*/ 65391 w 342"/>
                <a:gd name="T75" fmla="*/ 44586 h 146"/>
                <a:gd name="T76" fmla="*/ 65391 w 342"/>
                <a:gd name="T77" fmla="*/ 44586 h 146"/>
                <a:gd name="T78" fmla="*/ 65391 w 342"/>
                <a:gd name="T79" fmla="*/ 44586 h 146"/>
                <a:gd name="T80" fmla="*/ 43604 w 342"/>
                <a:gd name="T81" fmla="*/ 44586 h 146"/>
                <a:gd name="T82" fmla="*/ 43604 w 342"/>
                <a:gd name="T83" fmla="*/ 44586 h 1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2"/>
                <a:gd name="T127" fmla="*/ 0 h 146"/>
                <a:gd name="T128" fmla="*/ 342 w 342"/>
                <a:gd name="T129" fmla="*/ 146 h 1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2" h="146">
                  <a:moveTo>
                    <a:pt x="88" y="103"/>
                  </a:moveTo>
                  <a:lnTo>
                    <a:pt x="61" y="103"/>
                  </a:lnTo>
                  <a:lnTo>
                    <a:pt x="12" y="110"/>
                  </a:lnTo>
                  <a:lnTo>
                    <a:pt x="0" y="125"/>
                  </a:lnTo>
                  <a:lnTo>
                    <a:pt x="12" y="133"/>
                  </a:lnTo>
                  <a:lnTo>
                    <a:pt x="22" y="137"/>
                  </a:lnTo>
                  <a:lnTo>
                    <a:pt x="92" y="137"/>
                  </a:lnTo>
                  <a:lnTo>
                    <a:pt x="137" y="137"/>
                  </a:lnTo>
                  <a:lnTo>
                    <a:pt x="157" y="146"/>
                  </a:lnTo>
                  <a:lnTo>
                    <a:pt x="165" y="127"/>
                  </a:lnTo>
                  <a:lnTo>
                    <a:pt x="184" y="125"/>
                  </a:lnTo>
                  <a:lnTo>
                    <a:pt x="212" y="119"/>
                  </a:lnTo>
                  <a:lnTo>
                    <a:pt x="238" y="115"/>
                  </a:lnTo>
                  <a:lnTo>
                    <a:pt x="281" y="91"/>
                  </a:lnTo>
                  <a:lnTo>
                    <a:pt x="325" y="68"/>
                  </a:lnTo>
                  <a:lnTo>
                    <a:pt x="342" y="55"/>
                  </a:lnTo>
                  <a:lnTo>
                    <a:pt x="335" y="34"/>
                  </a:lnTo>
                  <a:lnTo>
                    <a:pt x="314" y="34"/>
                  </a:lnTo>
                  <a:lnTo>
                    <a:pt x="293" y="23"/>
                  </a:lnTo>
                  <a:lnTo>
                    <a:pt x="269" y="14"/>
                  </a:lnTo>
                  <a:lnTo>
                    <a:pt x="212" y="10"/>
                  </a:lnTo>
                  <a:lnTo>
                    <a:pt x="140" y="0"/>
                  </a:lnTo>
                  <a:lnTo>
                    <a:pt x="126" y="3"/>
                  </a:lnTo>
                  <a:lnTo>
                    <a:pt x="130" y="14"/>
                  </a:lnTo>
                  <a:lnTo>
                    <a:pt x="138" y="27"/>
                  </a:lnTo>
                  <a:lnTo>
                    <a:pt x="117" y="28"/>
                  </a:lnTo>
                  <a:lnTo>
                    <a:pt x="113" y="21"/>
                  </a:lnTo>
                  <a:lnTo>
                    <a:pt x="89" y="18"/>
                  </a:lnTo>
                  <a:lnTo>
                    <a:pt x="58" y="21"/>
                  </a:lnTo>
                  <a:lnTo>
                    <a:pt x="73" y="28"/>
                  </a:lnTo>
                  <a:lnTo>
                    <a:pt x="75" y="37"/>
                  </a:lnTo>
                  <a:lnTo>
                    <a:pt x="65" y="47"/>
                  </a:lnTo>
                  <a:lnTo>
                    <a:pt x="65" y="62"/>
                  </a:lnTo>
                  <a:lnTo>
                    <a:pt x="76" y="72"/>
                  </a:lnTo>
                  <a:lnTo>
                    <a:pt x="117" y="72"/>
                  </a:lnTo>
                  <a:lnTo>
                    <a:pt x="133" y="71"/>
                  </a:lnTo>
                  <a:lnTo>
                    <a:pt x="146" y="84"/>
                  </a:lnTo>
                  <a:lnTo>
                    <a:pt x="131" y="101"/>
                  </a:lnTo>
                  <a:lnTo>
                    <a:pt x="116" y="101"/>
                  </a:lnTo>
                  <a:lnTo>
                    <a:pt x="102" y="99"/>
                  </a:lnTo>
                  <a:lnTo>
                    <a:pt x="95" y="101"/>
                  </a:lnTo>
                  <a:lnTo>
                    <a:pt x="88" y="103"/>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3" name="Freeform 511">
              <a:extLst>
                <a:ext uri="{FF2B5EF4-FFF2-40B4-BE49-F238E27FC236}">
                  <a16:creationId xmlns:a16="http://schemas.microsoft.com/office/drawing/2014/main" id="{14118CC3-5012-4507-B189-1B79352FFECD}"/>
                </a:ext>
              </a:extLst>
            </p:cNvPr>
            <p:cNvSpPr>
              <a:spLocks noChangeAspect="1"/>
            </p:cNvSpPr>
            <p:nvPr/>
          </p:nvSpPr>
          <p:spPr bwMode="auto">
            <a:xfrm>
              <a:off x="5324972" y="3456488"/>
              <a:ext cx="152276" cy="121217"/>
            </a:xfrm>
            <a:custGeom>
              <a:avLst/>
              <a:gdLst>
                <a:gd name="T0" fmla="*/ 0 w 216"/>
                <a:gd name="T1" fmla="*/ 142704 h 151"/>
                <a:gd name="T2" fmla="*/ 22589 w 216"/>
                <a:gd name="T3" fmla="*/ 142704 h 151"/>
                <a:gd name="T4" fmla="*/ 22589 w 216"/>
                <a:gd name="T5" fmla="*/ 142704 h 151"/>
                <a:gd name="T6" fmla="*/ 45179 w 216"/>
                <a:gd name="T7" fmla="*/ 142704 h 151"/>
                <a:gd name="T8" fmla="*/ 67739 w 216"/>
                <a:gd name="T9" fmla="*/ 95174 h 151"/>
                <a:gd name="T10" fmla="*/ 67739 w 216"/>
                <a:gd name="T11" fmla="*/ 95174 h 151"/>
                <a:gd name="T12" fmla="*/ 67739 w 216"/>
                <a:gd name="T13" fmla="*/ 142704 h 151"/>
                <a:gd name="T14" fmla="*/ 90328 w 216"/>
                <a:gd name="T15" fmla="*/ 142704 h 151"/>
                <a:gd name="T16" fmla="*/ 112917 w 216"/>
                <a:gd name="T17" fmla="*/ 95174 h 151"/>
                <a:gd name="T18" fmla="*/ 112917 w 216"/>
                <a:gd name="T19" fmla="*/ 142704 h 151"/>
                <a:gd name="T20" fmla="*/ 112917 w 216"/>
                <a:gd name="T21" fmla="*/ 95174 h 151"/>
                <a:gd name="T22" fmla="*/ 112917 w 216"/>
                <a:gd name="T23" fmla="*/ 95174 h 151"/>
                <a:gd name="T24" fmla="*/ 112917 w 216"/>
                <a:gd name="T25" fmla="*/ 95174 h 151"/>
                <a:gd name="T26" fmla="*/ 112917 w 216"/>
                <a:gd name="T27" fmla="*/ 47587 h 151"/>
                <a:gd name="T28" fmla="*/ 90328 w 216"/>
                <a:gd name="T29" fmla="*/ 47587 h 151"/>
                <a:gd name="T30" fmla="*/ 90328 w 216"/>
                <a:gd name="T31" fmla="*/ 47587 h 151"/>
                <a:gd name="T32" fmla="*/ 67739 w 216"/>
                <a:gd name="T33" fmla="*/ 47587 h 151"/>
                <a:gd name="T34" fmla="*/ 45179 w 216"/>
                <a:gd name="T35" fmla="*/ 47587 h 151"/>
                <a:gd name="T36" fmla="*/ 45179 w 216"/>
                <a:gd name="T37" fmla="*/ 47587 h 151"/>
                <a:gd name="T38" fmla="*/ 22589 w 216"/>
                <a:gd name="T39" fmla="*/ 47587 h 151"/>
                <a:gd name="T40" fmla="*/ 22589 w 216"/>
                <a:gd name="T41" fmla="*/ 47587 h 151"/>
                <a:gd name="T42" fmla="*/ 22589 w 216"/>
                <a:gd name="T43" fmla="*/ 47587 h 151"/>
                <a:gd name="T44" fmla="*/ 22589 w 216"/>
                <a:gd name="T45" fmla="*/ 47587 h 151"/>
                <a:gd name="T46" fmla="*/ 45179 w 216"/>
                <a:gd name="T47" fmla="*/ 47587 h 151"/>
                <a:gd name="T48" fmla="*/ 45179 w 216"/>
                <a:gd name="T49" fmla="*/ 0 h 151"/>
                <a:gd name="T50" fmla="*/ 45179 w 216"/>
                <a:gd name="T51" fmla="*/ 47587 h 151"/>
                <a:gd name="T52" fmla="*/ 22589 w 216"/>
                <a:gd name="T53" fmla="*/ 47587 h 151"/>
                <a:gd name="T54" fmla="*/ 22589 w 216"/>
                <a:gd name="T55" fmla="*/ 47587 h 151"/>
                <a:gd name="T56" fmla="*/ 22589 w 216"/>
                <a:gd name="T57" fmla="*/ 47587 h 151"/>
                <a:gd name="T58" fmla="*/ 22589 w 216"/>
                <a:gd name="T59" fmla="*/ 47587 h 151"/>
                <a:gd name="T60" fmla="*/ 22589 w 216"/>
                <a:gd name="T61" fmla="*/ 47587 h 151"/>
                <a:gd name="T62" fmla="*/ 22589 w 216"/>
                <a:gd name="T63" fmla="*/ 47587 h 151"/>
                <a:gd name="T64" fmla="*/ 22589 w 216"/>
                <a:gd name="T65" fmla="*/ 95174 h 151"/>
                <a:gd name="T66" fmla="*/ 22589 w 216"/>
                <a:gd name="T67" fmla="*/ 95174 h 151"/>
                <a:gd name="T68" fmla="*/ 22589 w 216"/>
                <a:gd name="T69" fmla="*/ 95174 h 151"/>
                <a:gd name="T70" fmla="*/ 22589 w 216"/>
                <a:gd name="T71" fmla="*/ 95174 h 151"/>
                <a:gd name="T72" fmla="*/ 0 w 216"/>
                <a:gd name="T73" fmla="*/ 142704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151"/>
                <a:gd name="T113" fmla="*/ 216 w 216"/>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151">
                  <a:moveTo>
                    <a:pt x="0" y="129"/>
                  </a:moveTo>
                  <a:lnTo>
                    <a:pt x="2" y="133"/>
                  </a:lnTo>
                  <a:lnTo>
                    <a:pt x="18" y="136"/>
                  </a:lnTo>
                  <a:lnTo>
                    <a:pt x="56" y="137"/>
                  </a:lnTo>
                  <a:lnTo>
                    <a:pt x="103" y="90"/>
                  </a:lnTo>
                  <a:lnTo>
                    <a:pt x="113" y="120"/>
                  </a:lnTo>
                  <a:lnTo>
                    <a:pt x="126" y="151"/>
                  </a:lnTo>
                  <a:lnTo>
                    <a:pt x="154" y="138"/>
                  </a:lnTo>
                  <a:lnTo>
                    <a:pt x="185" y="127"/>
                  </a:lnTo>
                  <a:lnTo>
                    <a:pt x="215" y="136"/>
                  </a:lnTo>
                  <a:lnTo>
                    <a:pt x="216" y="90"/>
                  </a:lnTo>
                  <a:lnTo>
                    <a:pt x="195" y="83"/>
                  </a:lnTo>
                  <a:lnTo>
                    <a:pt x="184" y="85"/>
                  </a:lnTo>
                  <a:lnTo>
                    <a:pt x="191" y="56"/>
                  </a:lnTo>
                  <a:lnTo>
                    <a:pt x="167" y="49"/>
                  </a:lnTo>
                  <a:lnTo>
                    <a:pt x="145" y="49"/>
                  </a:lnTo>
                  <a:lnTo>
                    <a:pt x="114" y="49"/>
                  </a:lnTo>
                  <a:lnTo>
                    <a:pt x="90" y="49"/>
                  </a:lnTo>
                  <a:lnTo>
                    <a:pt x="62" y="49"/>
                  </a:lnTo>
                  <a:lnTo>
                    <a:pt x="36" y="44"/>
                  </a:lnTo>
                  <a:lnTo>
                    <a:pt x="32" y="39"/>
                  </a:lnTo>
                  <a:lnTo>
                    <a:pt x="36" y="28"/>
                  </a:lnTo>
                  <a:lnTo>
                    <a:pt x="48" y="22"/>
                  </a:lnTo>
                  <a:lnTo>
                    <a:pt x="89" y="14"/>
                  </a:lnTo>
                  <a:lnTo>
                    <a:pt x="86" y="0"/>
                  </a:lnTo>
                  <a:lnTo>
                    <a:pt x="55" y="5"/>
                  </a:lnTo>
                  <a:lnTo>
                    <a:pt x="28" y="4"/>
                  </a:lnTo>
                  <a:lnTo>
                    <a:pt x="11" y="18"/>
                  </a:lnTo>
                  <a:lnTo>
                    <a:pt x="5" y="49"/>
                  </a:lnTo>
                  <a:lnTo>
                    <a:pt x="7" y="55"/>
                  </a:lnTo>
                  <a:lnTo>
                    <a:pt x="4" y="58"/>
                  </a:lnTo>
                  <a:lnTo>
                    <a:pt x="22" y="63"/>
                  </a:lnTo>
                  <a:lnTo>
                    <a:pt x="34" y="80"/>
                  </a:lnTo>
                  <a:lnTo>
                    <a:pt x="26" y="100"/>
                  </a:lnTo>
                  <a:lnTo>
                    <a:pt x="22" y="103"/>
                  </a:lnTo>
                  <a:lnTo>
                    <a:pt x="15" y="112"/>
                  </a:lnTo>
                  <a:lnTo>
                    <a:pt x="0" y="129"/>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4" name="Freeform 512">
              <a:extLst>
                <a:ext uri="{FF2B5EF4-FFF2-40B4-BE49-F238E27FC236}">
                  <a16:creationId xmlns:a16="http://schemas.microsoft.com/office/drawing/2014/main" id="{588B43D9-CE7C-4A50-89F8-7AECB322C142}"/>
                </a:ext>
              </a:extLst>
            </p:cNvPr>
            <p:cNvSpPr>
              <a:spLocks noChangeAspect="1"/>
            </p:cNvSpPr>
            <p:nvPr/>
          </p:nvSpPr>
          <p:spPr bwMode="auto">
            <a:xfrm>
              <a:off x="5455963" y="3087924"/>
              <a:ext cx="1252600" cy="909126"/>
            </a:xfrm>
            <a:custGeom>
              <a:avLst/>
              <a:gdLst>
                <a:gd name="T0" fmla="*/ 21188 w 1796"/>
                <a:gd name="T1" fmla="*/ 321942 h 1129"/>
                <a:gd name="T2" fmla="*/ 105994 w 1796"/>
                <a:gd name="T3" fmla="*/ 275926 h 1129"/>
                <a:gd name="T4" fmla="*/ 105994 w 1796"/>
                <a:gd name="T5" fmla="*/ 229966 h 1129"/>
                <a:gd name="T6" fmla="*/ 148397 w 1796"/>
                <a:gd name="T7" fmla="*/ 137991 h 1129"/>
                <a:gd name="T8" fmla="*/ 190801 w 1796"/>
                <a:gd name="T9" fmla="*/ 137991 h 1129"/>
                <a:gd name="T10" fmla="*/ 233204 w 1796"/>
                <a:gd name="T11" fmla="*/ 137991 h 1129"/>
                <a:gd name="T12" fmla="*/ 254392 w 1796"/>
                <a:gd name="T13" fmla="*/ 183951 h 1129"/>
                <a:gd name="T14" fmla="*/ 360415 w 1796"/>
                <a:gd name="T15" fmla="*/ 275926 h 1129"/>
                <a:gd name="T16" fmla="*/ 487596 w 1796"/>
                <a:gd name="T17" fmla="*/ 275926 h 1129"/>
                <a:gd name="T18" fmla="*/ 593619 w 1796"/>
                <a:gd name="T19" fmla="*/ 229966 h 1129"/>
                <a:gd name="T20" fmla="*/ 635994 w 1796"/>
                <a:gd name="T21" fmla="*/ 229966 h 1129"/>
                <a:gd name="T22" fmla="*/ 720801 w 1796"/>
                <a:gd name="T23" fmla="*/ 183951 h 1129"/>
                <a:gd name="T24" fmla="*/ 657210 w 1796"/>
                <a:gd name="T25" fmla="*/ 137991 h 1129"/>
                <a:gd name="T26" fmla="*/ 678398 w 1796"/>
                <a:gd name="T27" fmla="*/ 91975 h 1129"/>
                <a:gd name="T28" fmla="*/ 720801 w 1796"/>
                <a:gd name="T29" fmla="*/ 91975 h 1129"/>
                <a:gd name="T30" fmla="*/ 720801 w 1796"/>
                <a:gd name="T31" fmla="*/ 0 h 1129"/>
                <a:gd name="T32" fmla="*/ 826795 w 1796"/>
                <a:gd name="T33" fmla="*/ 0 h 1129"/>
                <a:gd name="T34" fmla="*/ 890414 w 1796"/>
                <a:gd name="T35" fmla="*/ 91975 h 1129"/>
                <a:gd name="T36" fmla="*/ 975221 w 1796"/>
                <a:gd name="T37" fmla="*/ 137991 h 1129"/>
                <a:gd name="T38" fmla="*/ 911601 w 1796"/>
                <a:gd name="T39" fmla="*/ 229966 h 1129"/>
                <a:gd name="T40" fmla="*/ 890414 w 1796"/>
                <a:gd name="T41" fmla="*/ 275926 h 1129"/>
                <a:gd name="T42" fmla="*/ 869199 w 1796"/>
                <a:gd name="T43" fmla="*/ 275926 h 1129"/>
                <a:gd name="T44" fmla="*/ 848011 w 1796"/>
                <a:gd name="T45" fmla="*/ 275926 h 1129"/>
                <a:gd name="T46" fmla="*/ 763205 w 1796"/>
                <a:gd name="T47" fmla="*/ 367902 h 1129"/>
                <a:gd name="T48" fmla="*/ 763205 w 1796"/>
                <a:gd name="T49" fmla="*/ 321942 h 1129"/>
                <a:gd name="T50" fmla="*/ 699614 w 1796"/>
                <a:gd name="T51" fmla="*/ 367902 h 1129"/>
                <a:gd name="T52" fmla="*/ 742016 w 1796"/>
                <a:gd name="T53" fmla="*/ 367902 h 1129"/>
                <a:gd name="T54" fmla="*/ 742016 w 1796"/>
                <a:gd name="T55" fmla="*/ 413917 h 1129"/>
                <a:gd name="T56" fmla="*/ 763205 w 1796"/>
                <a:gd name="T57" fmla="*/ 551908 h 1129"/>
                <a:gd name="T58" fmla="*/ 763205 w 1796"/>
                <a:gd name="T59" fmla="*/ 551908 h 1129"/>
                <a:gd name="T60" fmla="*/ 763205 w 1796"/>
                <a:gd name="T61" fmla="*/ 597868 h 1129"/>
                <a:gd name="T62" fmla="*/ 678398 w 1796"/>
                <a:gd name="T63" fmla="*/ 735858 h 1129"/>
                <a:gd name="T64" fmla="*/ 635994 w 1796"/>
                <a:gd name="T65" fmla="*/ 735858 h 1129"/>
                <a:gd name="T66" fmla="*/ 614806 w 1796"/>
                <a:gd name="T67" fmla="*/ 735858 h 1129"/>
                <a:gd name="T68" fmla="*/ 572403 w 1796"/>
                <a:gd name="T69" fmla="*/ 781874 h 1129"/>
                <a:gd name="T70" fmla="*/ 530000 w 1796"/>
                <a:gd name="T71" fmla="*/ 781874 h 1129"/>
                <a:gd name="T72" fmla="*/ 445193 w 1796"/>
                <a:gd name="T73" fmla="*/ 735858 h 1129"/>
                <a:gd name="T74" fmla="*/ 445193 w 1796"/>
                <a:gd name="T75" fmla="*/ 781874 h 1129"/>
                <a:gd name="T76" fmla="*/ 402790 w 1796"/>
                <a:gd name="T77" fmla="*/ 735858 h 1129"/>
                <a:gd name="T78" fmla="*/ 381602 w 1796"/>
                <a:gd name="T79" fmla="*/ 689844 h 1129"/>
                <a:gd name="T80" fmla="*/ 381602 w 1796"/>
                <a:gd name="T81" fmla="*/ 643884 h 1129"/>
                <a:gd name="T82" fmla="*/ 360415 w 1796"/>
                <a:gd name="T83" fmla="*/ 597868 h 1129"/>
                <a:gd name="T84" fmla="*/ 296795 w 1796"/>
                <a:gd name="T85" fmla="*/ 643884 h 1129"/>
                <a:gd name="T86" fmla="*/ 233204 w 1796"/>
                <a:gd name="T87" fmla="*/ 643884 h 1129"/>
                <a:gd name="T88" fmla="*/ 233204 w 1796"/>
                <a:gd name="T89" fmla="*/ 597868 h 1129"/>
                <a:gd name="T90" fmla="*/ 169613 w 1796"/>
                <a:gd name="T91" fmla="*/ 597868 h 1129"/>
                <a:gd name="T92" fmla="*/ 84807 w 1796"/>
                <a:gd name="T93" fmla="*/ 551908 h 1129"/>
                <a:gd name="T94" fmla="*/ 84807 w 1796"/>
                <a:gd name="T95" fmla="*/ 505893 h 1129"/>
                <a:gd name="T96" fmla="*/ 105994 w 1796"/>
                <a:gd name="T97" fmla="*/ 459933 h 1129"/>
                <a:gd name="T98" fmla="*/ 63591 w 1796"/>
                <a:gd name="T99" fmla="*/ 459933 h 1129"/>
                <a:gd name="T100" fmla="*/ 21188 w 1796"/>
                <a:gd name="T101" fmla="*/ 413917 h 1129"/>
                <a:gd name="T102" fmla="*/ 0 w 1796"/>
                <a:gd name="T103" fmla="*/ 367902 h 1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6"/>
                <a:gd name="T157" fmla="*/ 0 h 1129"/>
                <a:gd name="T158" fmla="*/ 1796 w 1796"/>
                <a:gd name="T159" fmla="*/ 1129 h 11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6" h="1129">
                  <a:moveTo>
                    <a:pt x="0" y="537"/>
                  </a:moveTo>
                  <a:lnTo>
                    <a:pt x="10" y="494"/>
                  </a:lnTo>
                  <a:lnTo>
                    <a:pt x="75" y="485"/>
                  </a:lnTo>
                  <a:lnTo>
                    <a:pt x="188" y="424"/>
                  </a:lnTo>
                  <a:lnTo>
                    <a:pt x="207" y="380"/>
                  </a:lnTo>
                  <a:lnTo>
                    <a:pt x="183" y="327"/>
                  </a:lnTo>
                  <a:lnTo>
                    <a:pt x="253" y="313"/>
                  </a:lnTo>
                  <a:lnTo>
                    <a:pt x="273" y="240"/>
                  </a:lnTo>
                  <a:lnTo>
                    <a:pt x="348" y="245"/>
                  </a:lnTo>
                  <a:lnTo>
                    <a:pt x="357" y="198"/>
                  </a:lnTo>
                  <a:lnTo>
                    <a:pt x="415" y="175"/>
                  </a:lnTo>
                  <a:lnTo>
                    <a:pt x="443" y="215"/>
                  </a:lnTo>
                  <a:lnTo>
                    <a:pt x="484" y="229"/>
                  </a:lnTo>
                  <a:lnTo>
                    <a:pt x="501" y="313"/>
                  </a:lnTo>
                  <a:lnTo>
                    <a:pt x="631" y="344"/>
                  </a:lnTo>
                  <a:lnTo>
                    <a:pt x="685" y="402"/>
                  </a:lnTo>
                  <a:lnTo>
                    <a:pt x="791" y="397"/>
                  </a:lnTo>
                  <a:lnTo>
                    <a:pt x="912" y="443"/>
                  </a:lnTo>
                  <a:lnTo>
                    <a:pt x="1074" y="402"/>
                  </a:lnTo>
                  <a:lnTo>
                    <a:pt x="1123" y="369"/>
                  </a:lnTo>
                  <a:lnTo>
                    <a:pt x="1123" y="324"/>
                  </a:lnTo>
                  <a:lnTo>
                    <a:pt x="1168" y="328"/>
                  </a:lnTo>
                  <a:lnTo>
                    <a:pt x="1266" y="263"/>
                  </a:lnTo>
                  <a:lnTo>
                    <a:pt x="1345" y="260"/>
                  </a:lnTo>
                  <a:lnTo>
                    <a:pt x="1307" y="211"/>
                  </a:lnTo>
                  <a:lnTo>
                    <a:pt x="1232" y="223"/>
                  </a:lnTo>
                  <a:lnTo>
                    <a:pt x="1230" y="168"/>
                  </a:lnTo>
                  <a:lnTo>
                    <a:pt x="1250" y="137"/>
                  </a:lnTo>
                  <a:lnTo>
                    <a:pt x="1295" y="155"/>
                  </a:lnTo>
                  <a:lnTo>
                    <a:pt x="1338" y="136"/>
                  </a:lnTo>
                  <a:lnTo>
                    <a:pt x="1380" y="61"/>
                  </a:lnTo>
                  <a:lnTo>
                    <a:pt x="1360" y="34"/>
                  </a:lnTo>
                  <a:lnTo>
                    <a:pt x="1467" y="0"/>
                  </a:lnTo>
                  <a:lnTo>
                    <a:pt x="1526" y="24"/>
                  </a:lnTo>
                  <a:lnTo>
                    <a:pt x="1580" y="150"/>
                  </a:lnTo>
                  <a:lnTo>
                    <a:pt x="1669" y="177"/>
                  </a:lnTo>
                  <a:lnTo>
                    <a:pt x="1686" y="222"/>
                  </a:lnTo>
                  <a:lnTo>
                    <a:pt x="1796" y="194"/>
                  </a:lnTo>
                  <a:lnTo>
                    <a:pt x="1746" y="315"/>
                  </a:lnTo>
                  <a:lnTo>
                    <a:pt x="1680" y="334"/>
                  </a:lnTo>
                  <a:lnTo>
                    <a:pt x="1690" y="380"/>
                  </a:lnTo>
                  <a:lnTo>
                    <a:pt x="1669" y="407"/>
                  </a:lnTo>
                  <a:lnTo>
                    <a:pt x="1656" y="397"/>
                  </a:lnTo>
                  <a:lnTo>
                    <a:pt x="1601" y="431"/>
                  </a:lnTo>
                  <a:lnTo>
                    <a:pt x="1601" y="451"/>
                  </a:lnTo>
                  <a:lnTo>
                    <a:pt x="1561" y="444"/>
                  </a:lnTo>
                  <a:lnTo>
                    <a:pt x="1488" y="499"/>
                  </a:lnTo>
                  <a:lnTo>
                    <a:pt x="1400" y="543"/>
                  </a:lnTo>
                  <a:lnTo>
                    <a:pt x="1427" y="485"/>
                  </a:lnTo>
                  <a:lnTo>
                    <a:pt x="1413" y="465"/>
                  </a:lnTo>
                  <a:lnTo>
                    <a:pt x="1295" y="530"/>
                  </a:lnTo>
                  <a:lnTo>
                    <a:pt x="1291" y="547"/>
                  </a:lnTo>
                  <a:lnTo>
                    <a:pt x="1331" y="591"/>
                  </a:lnTo>
                  <a:lnTo>
                    <a:pt x="1383" y="574"/>
                  </a:lnTo>
                  <a:lnTo>
                    <a:pt x="1437" y="588"/>
                  </a:lnTo>
                  <a:lnTo>
                    <a:pt x="1365" y="624"/>
                  </a:lnTo>
                  <a:lnTo>
                    <a:pt x="1338" y="672"/>
                  </a:lnTo>
                  <a:lnTo>
                    <a:pt x="1416" y="774"/>
                  </a:lnTo>
                  <a:lnTo>
                    <a:pt x="1363" y="764"/>
                  </a:lnTo>
                  <a:lnTo>
                    <a:pt x="1416" y="798"/>
                  </a:lnTo>
                  <a:lnTo>
                    <a:pt x="1365" y="822"/>
                  </a:lnTo>
                  <a:lnTo>
                    <a:pt x="1418" y="832"/>
                  </a:lnTo>
                  <a:lnTo>
                    <a:pt x="1319" y="996"/>
                  </a:lnTo>
                  <a:lnTo>
                    <a:pt x="1253" y="1042"/>
                  </a:lnTo>
                  <a:lnTo>
                    <a:pt x="1188" y="1059"/>
                  </a:lnTo>
                  <a:lnTo>
                    <a:pt x="1184" y="1061"/>
                  </a:lnTo>
                  <a:lnTo>
                    <a:pt x="1168" y="1051"/>
                  </a:lnTo>
                  <a:lnTo>
                    <a:pt x="1151" y="1079"/>
                  </a:lnTo>
                  <a:lnTo>
                    <a:pt x="1076" y="1096"/>
                  </a:lnTo>
                  <a:lnTo>
                    <a:pt x="1069" y="1129"/>
                  </a:lnTo>
                  <a:lnTo>
                    <a:pt x="1056" y="1088"/>
                  </a:lnTo>
                  <a:lnTo>
                    <a:pt x="1004" y="1091"/>
                  </a:lnTo>
                  <a:lnTo>
                    <a:pt x="924" y="1041"/>
                  </a:lnTo>
                  <a:lnTo>
                    <a:pt x="837" y="1062"/>
                  </a:lnTo>
                  <a:lnTo>
                    <a:pt x="818" y="1064"/>
                  </a:lnTo>
                  <a:lnTo>
                    <a:pt x="821" y="1096"/>
                  </a:lnTo>
                  <a:lnTo>
                    <a:pt x="808" y="1086"/>
                  </a:lnTo>
                  <a:lnTo>
                    <a:pt x="752" y="1071"/>
                  </a:lnTo>
                  <a:lnTo>
                    <a:pt x="735" y="1013"/>
                  </a:lnTo>
                  <a:lnTo>
                    <a:pt x="702" y="1020"/>
                  </a:lnTo>
                  <a:lnTo>
                    <a:pt x="732" y="932"/>
                  </a:lnTo>
                  <a:lnTo>
                    <a:pt x="732" y="904"/>
                  </a:lnTo>
                  <a:lnTo>
                    <a:pt x="695" y="887"/>
                  </a:lnTo>
                  <a:lnTo>
                    <a:pt x="664" y="876"/>
                  </a:lnTo>
                  <a:lnTo>
                    <a:pt x="655" y="843"/>
                  </a:lnTo>
                  <a:lnTo>
                    <a:pt x="529" y="897"/>
                  </a:lnTo>
                  <a:lnTo>
                    <a:pt x="474" y="881"/>
                  </a:lnTo>
                  <a:lnTo>
                    <a:pt x="445" y="912"/>
                  </a:lnTo>
                  <a:lnTo>
                    <a:pt x="442" y="891"/>
                  </a:lnTo>
                  <a:lnTo>
                    <a:pt x="422" y="895"/>
                  </a:lnTo>
                  <a:lnTo>
                    <a:pt x="358" y="895"/>
                  </a:lnTo>
                  <a:lnTo>
                    <a:pt x="309" y="850"/>
                  </a:lnTo>
                  <a:lnTo>
                    <a:pt x="215" y="819"/>
                  </a:lnTo>
                  <a:lnTo>
                    <a:pt x="154" y="796"/>
                  </a:lnTo>
                  <a:lnTo>
                    <a:pt x="140" y="747"/>
                  </a:lnTo>
                  <a:lnTo>
                    <a:pt x="171" y="740"/>
                  </a:lnTo>
                  <a:lnTo>
                    <a:pt x="153" y="699"/>
                  </a:lnTo>
                  <a:lnTo>
                    <a:pt x="194" y="651"/>
                  </a:lnTo>
                  <a:lnTo>
                    <a:pt x="163" y="632"/>
                  </a:lnTo>
                  <a:lnTo>
                    <a:pt x="116" y="651"/>
                  </a:lnTo>
                  <a:lnTo>
                    <a:pt x="27" y="597"/>
                  </a:lnTo>
                  <a:lnTo>
                    <a:pt x="30" y="588"/>
                  </a:lnTo>
                  <a:lnTo>
                    <a:pt x="30" y="549"/>
                  </a:lnTo>
                  <a:lnTo>
                    <a:pt x="0" y="537"/>
                  </a:lnTo>
                  <a:close/>
                </a:path>
              </a:pathLst>
            </a:custGeom>
            <a:grpFill/>
            <a:ln w="9525">
              <a:solidFill>
                <a:srgbClr val="5A2149"/>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grpSp>
        <p:nvGrpSpPr>
          <p:cNvPr id="245" name="Group 1361">
            <a:extLst>
              <a:ext uri="{FF2B5EF4-FFF2-40B4-BE49-F238E27FC236}">
                <a16:creationId xmlns:a16="http://schemas.microsoft.com/office/drawing/2014/main" id="{AC470BDB-B549-477B-94A4-F98170FF71D4}"/>
              </a:ext>
            </a:extLst>
          </p:cNvPr>
          <p:cNvGrpSpPr>
            <a:grpSpLocks/>
          </p:cNvGrpSpPr>
          <p:nvPr>
            <p:custDataLst>
              <p:tags r:id="rId8"/>
            </p:custDataLst>
          </p:nvPr>
        </p:nvGrpSpPr>
        <p:grpSpPr bwMode="auto">
          <a:xfrm>
            <a:off x="5948018" y="3363195"/>
            <a:ext cx="1470025" cy="2255838"/>
            <a:chOff x="6081713" y="3335391"/>
            <a:chExt cx="1516063" cy="2328862"/>
          </a:xfrm>
          <a:solidFill>
            <a:srgbClr val="221F72">
              <a:lumMod val="20000"/>
              <a:lumOff val="80000"/>
            </a:srgbClr>
          </a:solidFill>
        </p:grpSpPr>
        <p:sp>
          <p:nvSpPr>
            <p:cNvPr id="246" name="Freeform 288">
              <a:extLst>
                <a:ext uri="{FF2B5EF4-FFF2-40B4-BE49-F238E27FC236}">
                  <a16:creationId xmlns:a16="http://schemas.microsoft.com/office/drawing/2014/main" id="{1F1771AE-6C6F-4C04-AC9A-C65CACF5058B}"/>
                </a:ext>
              </a:extLst>
            </p:cNvPr>
            <p:cNvSpPr>
              <a:spLocks noChangeAspect="1"/>
            </p:cNvSpPr>
            <p:nvPr/>
          </p:nvSpPr>
          <p:spPr bwMode="auto">
            <a:xfrm>
              <a:off x="6279816" y="4362975"/>
              <a:ext cx="24559" cy="24583"/>
            </a:xfrm>
            <a:custGeom>
              <a:avLst/>
              <a:gdLst>
                <a:gd name="T0" fmla="*/ 0 w 35"/>
                <a:gd name="T1" fmla="*/ 52494 h 31"/>
                <a:gd name="T2" fmla="*/ 19281 w 35"/>
                <a:gd name="T3" fmla="*/ 52494 h 31"/>
                <a:gd name="T4" fmla="*/ 19281 w 35"/>
                <a:gd name="T5" fmla="*/ 0 h 31"/>
                <a:gd name="T6" fmla="*/ 0 w 35"/>
                <a:gd name="T7" fmla="*/ 52494 h 31"/>
                <a:gd name="T8" fmla="*/ 0 60000 65536"/>
                <a:gd name="T9" fmla="*/ 0 60000 65536"/>
                <a:gd name="T10" fmla="*/ 0 60000 65536"/>
                <a:gd name="T11" fmla="*/ 0 60000 65536"/>
                <a:gd name="T12" fmla="*/ 0 w 35"/>
                <a:gd name="T13" fmla="*/ 0 h 31"/>
                <a:gd name="T14" fmla="*/ 35 w 35"/>
                <a:gd name="T15" fmla="*/ 31 h 31"/>
              </a:gdLst>
              <a:ahLst/>
              <a:cxnLst>
                <a:cxn ang="T8">
                  <a:pos x="T0" y="T1"/>
                </a:cxn>
                <a:cxn ang="T9">
                  <a:pos x="T2" y="T3"/>
                </a:cxn>
                <a:cxn ang="T10">
                  <a:pos x="T4" y="T5"/>
                </a:cxn>
                <a:cxn ang="T11">
                  <a:pos x="T6" y="T7"/>
                </a:cxn>
              </a:cxnLst>
              <a:rect l="T12" t="T13" r="T14" b="T15"/>
              <a:pathLst>
                <a:path w="35" h="31">
                  <a:moveTo>
                    <a:pt x="0" y="14"/>
                  </a:moveTo>
                  <a:lnTo>
                    <a:pt x="16" y="31"/>
                  </a:lnTo>
                  <a:lnTo>
                    <a:pt x="35" y="0"/>
                  </a:lnTo>
                  <a:lnTo>
                    <a:pt x="0" y="14"/>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7" name="Freeform 354">
              <a:extLst>
                <a:ext uri="{FF2B5EF4-FFF2-40B4-BE49-F238E27FC236}">
                  <a16:creationId xmlns:a16="http://schemas.microsoft.com/office/drawing/2014/main" id="{F56D2E62-C1E5-4B61-8F37-26EBAAC3FB96}"/>
                </a:ext>
              </a:extLst>
            </p:cNvPr>
            <p:cNvSpPr>
              <a:spLocks noChangeAspect="1"/>
            </p:cNvSpPr>
            <p:nvPr/>
          </p:nvSpPr>
          <p:spPr bwMode="auto">
            <a:xfrm>
              <a:off x="6081713" y="4436725"/>
              <a:ext cx="8186" cy="18028"/>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8" name="Freeform 279">
              <a:extLst>
                <a:ext uri="{FF2B5EF4-FFF2-40B4-BE49-F238E27FC236}">
                  <a16:creationId xmlns:a16="http://schemas.microsoft.com/office/drawing/2014/main" id="{0D0ABBCA-5717-4D5E-B5DE-4801F4137709}"/>
                </a:ext>
              </a:extLst>
            </p:cNvPr>
            <p:cNvSpPr>
              <a:spLocks noChangeAspect="1"/>
            </p:cNvSpPr>
            <p:nvPr/>
          </p:nvSpPr>
          <p:spPr bwMode="auto">
            <a:xfrm>
              <a:off x="6261807" y="4735002"/>
              <a:ext cx="826794" cy="714556"/>
            </a:xfrm>
            <a:custGeom>
              <a:avLst/>
              <a:gdLst>
                <a:gd name="T0" fmla="*/ 21313 w 1184"/>
                <a:gd name="T1" fmla="*/ 320546 h 888"/>
                <a:gd name="T2" fmla="*/ 21313 w 1184"/>
                <a:gd name="T3" fmla="*/ 320546 h 888"/>
                <a:gd name="T4" fmla="*/ 21313 w 1184"/>
                <a:gd name="T5" fmla="*/ 274770 h 888"/>
                <a:gd name="T6" fmla="*/ 63939 w 1184"/>
                <a:gd name="T7" fmla="*/ 228938 h 888"/>
                <a:gd name="T8" fmla="*/ 127878 w 1184"/>
                <a:gd name="T9" fmla="*/ 137385 h 888"/>
                <a:gd name="T10" fmla="*/ 149163 w 1184"/>
                <a:gd name="T11" fmla="*/ 137385 h 888"/>
                <a:gd name="T12" fmla="*/ 170475 w 1184"/>
                <a:gd name="T13" fmla="*/ 137385 h 888"/>
                <a:gd name="T14" fmla="*/ 191788 w 1184"/>
                <a:gd name="T15" fmla="*/ 137385 h 888"/>
                <a:gd name="T16" fmla="*/ 213101 w 1184"/>
                <a:gd name="T17" fmla="*/ 91608 h 888"/>
                <a:gd name="T18" fmla="*/ 234414 w 1184"/>
                <a:gd name="T19" fmla="*/ 91608 h 888"/>
                <a:gd name="T20" fmla="*/ 255727 w 1184"/>
                <a:gd name="T21" fmla="*/ 91608 h 888"/>
                <a:gd name="T22" fmla="*/ 319666 w 1184"/>
                <a:gd name="T23" fmla="*/ 45776 h 888"/>
                <a:gd name="T24" fmla="*/ 362292 w 1184"/>
                <a:gd name="T25" fmla="*/ 45776 h 888"/>
                <a:gd name="T26" fmla="*/ 426230 w 1184"/>
                <a:gd name="T27" fmla="*/ 137385 h 888"/>
                <a:gd name="T28" fmla="*/ 447515 w 1184"/>
                <a:gd name="T29" fmla="*/ 45776 h 888"/>
                <a:gd name="T30" fmla="*/ 490141 w 1184"/>
                <a:gd name="T31" fmla="*/ 91608 h 888"/>
                <a:gd name="T32" fmla="*/ 511454 w 1184"/>
                <a:gd name="T33" fmla="*/ 137385 h 888"/>
                <a:gd name="T34" fmla="*/ 575393 w 1184"/>
                <a:gd name="T35" fmla="*/ 274770 h 888"/>
                <a:gd name="T36" fmla="*/ 596706 w 1184"/>
                <a:gd name="T37" fmla="*/ 320546 h 888"/>
                <a:gd name="T38" fmla="*/ 639332 w 1184"/>
                <a:gd name="T39" fmla="*/ 412154 h 888"/>
                <a:gd name="T40" fmla="*/ 596706 w 1184"/>
                <a:gd name="T41" fmla="*/ 503708 h 888"/>
                <a:gd name="T42" fmla="*/ 532767 w 1184"/>
                <a:gd name="T43" fmla="*/ 641092 h 888"/>
                <a:gd name="T44" fmla="*/ 511454 w 1184"/>
                <a:gd name="T45" fmla="*/ 641092 h 888"/>
                <a:gd name="T46" fmla="*/ 468828 w 1184"/>
                <a:gd name="T47" fmla="*/ 641092 h 888"/>
                <a:gd name="T48" fmla="*/ 426230 w 1184"/>
                <a:gd name="T49" fmla="*/ 595316 h 888"/>
                <a:gd name="T50" fmla="*/ 383605 w 1184"/>
                <a:gd name="T51" fmla="*/ 595316 h 888"/>
                <a:gd name="T52" fmla="*/ 383605 w 1184"/>
                <a:gd name="T53" fmla="*/ 549539 h 888"/>
                <a:gd name="T54" fmla="*/ 383605 w 1184"/>
                <a:gd name="T55" fmla="*/ 503708 h 888"/>
                <a:gd name="T56" fmla="*/ 340979 w 1184"/>
                <a:gd name="T57" fmla="*/ 549539 h 888"/>
                <a:gd name="T58" fmla="*/ 277040 w 1184"/>
                <a:gd name="T59" fmla="*/ 457931 h 888"/>
                <a:gd name="T60" fmla="*/ 170475 w 1184"/>
                <a:gd name="T61" fmla="*/ 549539 h 888"/>
                <a:gd name="T62" fmla="*/ 63939 w 1184"/>
                <a:gd name="T63" fmla="*/ 549539 h 888"/>
                <a:gd name="T64" fmla="*/ 42626 w 1184"/>
                <a:gd name="T65" fmla="*/ 457931 h 8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4"/>
                <a:gd name="T100" fmla="*/ 0 h 888"/>
                <a:gd name="T101" fmla="*/ 1184 w 1184"/>
                <a:gd name="T102" fmla="*/ 888 h 8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4" h="888">
                  <a:moveTo>
                    <a:pt x="0" y="468"/>
                  </a:moveTo>
                  <a:lnTo>
                    <a:pt x="19" y="475"/>
                  </a:lnTo>
                  <a:lnTo>
                    <a:pt x="7" y="448"/>
                  </a:lnTo>
                  <a:lnTo>
                    <a:pt x="29" y="464"/>
                  </a:lnTo>
                  <a:lnTo>
                    <a:pt x="5" y="413"/>
                  </a:lnTo>
                  <a:lnTo>
                    <a:pt x="22" y="334"/>
                  </a:lnTo>
                  <a:lnTo>
                    <a:pt x="28" y="355"/>
                  </a:lnTo>
                  <a:lnTo>
                    <a:pt x="103" y="293"/>
                  </a:lnTo>
                  <a:lnTo>
                    <a:pt x="226" y="263"/>
                  </a:lnTo>
                  <a:lnTo>
                    <a:pt x="269" y="219"/>
                  </a:lnTo>
                  <a:lnTo>
                    <a:pt x="267" y="189"/>
                  </a:lnTo>
                  <a:lnTo>
                    <a:pt x="284" y="167"/>
                  </a:lnTo>
                  <a:lnTo>
                    <a:pt x="303" y="202"/>
                  </a:lnTo>
                  <a:lnTo>
                    <a:pt x="303" y="164"/>
                  </a:lnTo>
                  <a:lnTo>
                    <a:pt x="331" y="172"/>
                  </a:lnTo>
                  <a:lnTo>
                    <a:pt x="332" y="143"/>
                  </a:lnTo>
                  <a:lnTo>
                    <a:pt x="375" y="99"/>
                  </a:lnTo>
                  <a:lnTo>
                    <a:pt x="423" y="102"/>
                  </a:lnTo>
                  <a:lnTo>
                    <a:pt x="433" y="145"/>
                  </a:lnTo>
                  <a:lnTo>
                    <a:pt x="451" y="120"/>
                  </a:lnTo>
                  <a:lnTo>
                    <a:pt x="485" y="136"/>
                  </a:lnTo>
                  <a:lnTo>
                    <a:pt x="472" y="106"/>
                  </a:lnTo>
                  <a:lnTo>
                    <a:pt x="499" y="59"/>
                  </a:lnTo>
                  <a:lnTo>
                    <a:pt x="570" y="42"/>
                  </a:lnTo>
                  <a:lnTo>
                    <a:pt x="552" y="13"/>
                  </a:lnTo>
                  <a:lnTo>
                    <a:pt x="686" y="49"/>
                  </a:lnTo>
                  <a:lnTo>
                    <a:pt x="658" y="127"/>
                  </a:lnTo>
                  <a:lnTo>
                    <a:pt x="791" y="209"/>
                  </a:lnTo>
                  <a:lnTo>
                    <a:pt x="825" y="178"/>
                  </a:lnTo>
                  <a:lnTo>
                    <a:pt x="839" y="41"/>
                  </a:lnTo>
                  <a:lnTo>
                    <a:pt x="870" y="0"/>
                  </a:lnTo>
                  <a:lnTo>
                    <a:pt x="899" y="104"/>
                  </a:lnTo>
                  <a:lnTo>
                    <a:pt x="945" y="127"/>
                  </a:lnTo>
                  <a:lnTo>
                    <a:pt x="975" y="249"/>
                  </a:lnTo>
                  <a:lnTo>
                    <a:pt x="1047" y="287"/>
                  </a:lnTo>
                  <a:lnTo>
                    <a:pt x="1074" y="355"/>
                  </a:lnTo>
                  <a:lnTo>
                    <a:pt x="1101" y="349"/>
                  </a:lnTo>
                  <a:lnTo>
                    <a:pt x="1107" y="386"/>
                  </a:lnTo>
                  <a:lnTo>
                    <a:pt x="1166" y="438"/>
                  </a:lnTo>
                  <a:lnTo>
                    <a:pt x="1184" y="532"/>
                  </a:lnTo>
                  <a:lnTo>
                    <a:pt x="1172" y="622"/>
                  </a:lnTo>
                  <a:lnTo>
                    <a:pt x="1118" y="701"/>
                  </a:lnTo>
                  <a:lnTo>
                    <a:pt x="1081" y="834"/>
                  </a:lnTo>
                  <a:lnTo>
                    <a:pt x="1015" y="849"/>
                  </a:lnTo>
                  <a:lnTo>
                    <a:pt x="974" y="873"/>
                  </a:lnTo>
                  <a:lnTo>
                    <a:pt x="976" y="888"/>
                  </a:lnTo>
                  <a:lnTo>
                    <a:pt x="934" y="843"/>
                  </a:lnTo>
                  <a:lnTo>
                    <a:pt x="889" y="877"/>
                  </a:lnTo>
                  <a:lnTo>
                    <a:pt x="832" y="861"/>
                  </a:lnTo>
                  <a:lnTo>
                    <a:pt x="787" y="829"/>
                  </a:lnTo>
                  <a:lnTo>
                    <a:pt x="767" y="761"/>
                  </a:lnTo>
                  <a:lnTo>
                    <a:pt x="733" y="771"/>
                  </a:lnTo>
                  <a:lnTo>
                    <a:pt x="731" y="725"/>
                  </a:lnTo>
                  <a:lnTo>
                    <a:pt x="722" y="755"/>
                  </a:lnTo>
                  <a:lnTo>
                    <a:pt x="698" y="755"/>
                  </a:lnTo>
                  <a:lnTo>
                    <a:pt x="723" y="669"/>
                  </a:lnTo>
                  <a:lnTo>
                    <a:pt x="671" y="751"/>
                  </a:lnTo>
                  <a:lnTo>
                    <a:pt x="647" y="734"/>
                  </a:lnTo>
                  <a:lnTo>
                    <a:pt x="621" y="670"/>
                  </a:lnTo>
                  <a:lnTo>
                    <a:pt x="533" y="634"/>
                  </a:lnTo>
                  <a:lnTo>
                    <a:pt x="373" y="660"/>
                  </a:lnTo>
                  <a:lnTo>
                    <a:pt x="310" y="708"/>
                  </a:lnTo>
                  <a:lnTo>
                    <a:pt x="201" y="713"/>
                  </a:lnTo>
                  <a:lnTo>
                    <a:pt x="138" y="754"/>
                  </a:lnTo>
                  <a:lnTo>
                    <a:pt x="56" y="724"/>
                  </a:lnTo>
                  <a:lnTo>
                    <a:pt x="75" y="638"/>
                  </a:lnTo>
                  <a:lnTo>
                    <a:pt x="0" y="468"/>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49" name="Freeform 280">
              <a:extLst>
                <a:ext uri="{FF2B5EF4-FFF2-40B4-BE49-F238E27FC236}">
                  <a16:creationId xmlns:a16="http://schemas.microsoft.com/office/drawing/2014/main" id="{C0075EB3-D981-4D05-B878-411A0B377CBB}"/>
                </a:ext>
              </a:extLst>
            </p:cNvPr>
            <p:cNvSpPr>
              <a:spLocks noChangeAspect="1"/>
            </p:cNvSpPr>
            <p:nvPr/>
          </p:nvSpPr>
          <p:spPr bwMode="auto">
            <a:xfrm>
              <a:off x="6910145" y="5493809"/>
              <a:ext cx="72038" cy="81944"/>
            </a:xfrm>
            <a:custGeom>
              <a:avLst/>
              <a:gdLst>
                <a:gd name="T0" fmla="*/ 0 w 103"/>
                <a:gd name="T1" fmla="*/ 0 h 101"/>
                <a:gd name="T2" fmla="*/ 21648 w 103"/>
                <a:gd name="T3" fmla="*/ 0 h 101"/>
                <a:gd name="T4" fmla="*/ 43268 w 103"/>
                <a:gd name="T5" fmla="*/ 0 h 101"/>
                <a:gd name="T6" fmla="*/ 43268 w 103"/>
                <a:gd name="T7" fmla="*/ 0 h 101"/>
                <a:gd name="T8" fmla="*/ 64916 w 103"/>
                <a:gd name="T9" fmla="*/ 0 h 101"/>
                <a:gd name="T10" fmla="*/ 64916 w 103"/>
                <a:gd name="T11" fmla="*/ 0 h 101"/>
                <a:gd name="T12" fmla="*/ 43268 w 103"/>
                <a:gd name="T13" fmla="*/ 44252 h 101"/>
                <a:gd name="T14" fmla="*/ 21648 w 103"/>
                <a:gd name="T15" fmla="*/ 44252 h 101"/>
                <a:gd name="T16" fmla="*/ 0 w 103"/>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1"/>
                <a:gd name="T29" fmla="*/ 103 w 103"/>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1">
                  <a:moveTo>
                    <a:pt x="0" y="17"/>
                  </a:moveTo>
                  <a:lnTo>
                    <a:pt x="1" y="0"/>
                  </a:lnTo>
                  <a:lnTo>
                    <a:pt x="52" y="15"/>
                  </a:lnTo>
                  <a:lnTo>
                    <a:pt x="92" y="2"/>
                  </a:lnTo>
                  <a:lnTo>
                    <a:pt x="103" y="26"/>
                  </a:lnTo>
                  <a:lnTo>
                    <a:pt x="103" y="57"/>
                  </a:lnTo>
                  <a:lnTo>
                    <a:pt x="62" y="101"/>
                  </a:lnTo>
                  <a:lnTo>
                    <a:pt x="36" y="98"/>
                  </a:lnTo>
                  <a:lnTo>
                    <a:pt x="0" y="17"/>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0" name="Freeform 317">
              <a:extLst>
                <a:ext uri="{FF2B5EF4-FFF2-40B4-BE49-F238E27FC236}">
                  <a16:creationId xmlns:a16="http://schemas.microsoft.com/office/drawing/2014/main" id="{136D237D-408A-4A93-B508-B9A85F5F4553}"/>
                </a:ext>
              </a:extLst>
            </p:cNvPr>
            <p:cNvSpPr>
              <a:spLocks noChangeAspect="1"/>
            </p:cNvSpPr>
            <p:nvPr/>
          </p:nvSpPr>
          <p:spPr bwMode="auto">
            <a:xfrm>
              <a:off x="6402608" y="3881142"/>
              <a:ext cx="36019" cy="80305"/>
            </a:xfrm>
            <a:custGeom>
              <a:avLst/>
              <a:gdLst>
                <a:gd name="T0" fmla="*/ 0 w 51"/>
                <a:gd name="T1" fmla="*/ 51078 h 96"/>
                <a:gd name="T2" fmla="*/ 24194 w 51"/>
                <a:gd name="T3" fmla="*/ 102218 h 96"/>
                <a:gd name="T4" fmla="*/ 24194 w 51"/>
                <a:gd name="T5" fmla="*/ 0 h 96"/>
                <a:gd name="T6" fmla="*/ 24194 w 51"/>
                <a:gd name="T7" fmla="*/ 51078 h 96"/>
                <a:gd name="T8" fmla="*/ 0 w 51"/>
                <a:gd name="T9" fmla="*/ 51078 h 96"/>
                <a:gd name="T10" fmla="*/ 0 60000 65536"/>
                <a:gd name="T11" fmla="*/ 0 60000 65536"/>
                <a:gd name="T12" fmla="*/ 0 60000 65536"/>
                <a:gd name="T13" fmla="*/ 0 60000 65536"/>
                <a:gd name="T14" fmla="*/ 0 60000 65536"/>
                <a:gd name="T15" fmla="*/ 0 w 51"/>
                <a:gd name="T16" fmla="*/ 0 h 96"/>
                <a:gd name="T17" fmla="*/ 51 w 51"/>
                <a:gd name="T18" fmla="*/ 96 h 96"/>
              </a:gdLst>
              <a:ahLst/>
              <a:cxnLst>
                <a:cxn ang="T10">
                  <a:pos x="T0" y="T1"/>
                </a:cxn>
                <a:cxn ang="T11">
                  <a:pos x="T2" y="T3"/>
                </a:cxn>
                <a:cxn ang="T12">
                  <a:pos x="T4" y="T5"/>
                </a:cxn>
                <a:cxn ang="T13">
                  <a:pos x="T6" y="T7"/>
                </a:cxn>
                <a:cxn ang="T14">
                  <a:pos x="T8" y="T9"/>
                </a:cxn>
              </a:cxnLst>
              <a:rect l="T15" t="T16" r="T17" b="T18"/>
              <a:pathLst>
                <a:path w="51" h="96">
                  <a:moveTo>
                    <a:pt x="0" y="38"/>
                  </a:moveTo>
                  <a:lnTo>
                    <a:pt x="20" y="96"/>
                  </a:lnTo>
                  <a:lnTo>
                    <a:pt x="51" y="0"/>
                  </a:lnTo>
                  <a:lnTo>
                    <a:pt x="24" y="1"/>
                  </a:lnTo>
                  <a:lnTo>
                    <a:pt x="0" y="38"/>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1" name="Freeform 360">
              <a:extLst>
                <a:ext uri="{FF2B5EF4-FFF2-40B4-BE49-F238E27FC236}">
                  <a16:creationId xmlns:a16="http://schemas.microsoft.com/office/drawing/2014/main" id="{D4DEC318-0D52-4D38-AFD3-E428D3D690D5}"/>
                </a:ext>
              </a:extLst>
            </p:cNvPr>
            <p:cNvSpPr>
              <a:spLocks noChangeAspect="1"/>
            </p:cNvSpPr>
            <p:nvPr/>
          </p:nvSpPr>
          <p:spPr bwMode="auto">
            <a:xfrm>
              <a:off x="6602348" y="3658253"/>
              <a:ext cx="47479" cy="63916"/>
            </a:xfrm>
            <a:custGeom>
              <a:avLst/>
              <a:gdLst>
                <a:gd name="T0" fmla="*/ 0 w 69"/>
                <a:gd name="T1" fmla="*/ 46738 h 81"/>
                <a:gd name="T2" fmla="*/ 19933 w 69"/>
                <a:gd name="T3" fmla="*/ 46738 h 81"/>
                <a:gd name="T4" fmla="*/ 19933 w 69"/>
                <a:gd name="T5" fmla="*/ 46738 h 81"/>
                <a:gd name="T6" fmla="*/ 19933 w 69"/>
                <a:gd name="T7" fmla="*/ 46738 h 81"/>
                <a:gd name="T8" fmla="*/ 19933 w 69"/>
                <a:gd name="T9" fmla="*/ 93421 h 81"/>
                <a:gd name="T10" fmla="*/ 19933 w 69"/>
                <a:gd name="T11" fmla="*/ 93421 h 81"/>
                <a:gd name="T12" fmla="*/ 39867 w 69"/>
                <a:gd name="T13" fmla="*/ 46738 h 81"/>
                <a:gd name="T14" fmla="*/ 39867 w 69"/>
                <a:gd name="T15" fmla="*/ 46738 h 81"/>
                <a:gd name="T16" fmla="*/ 19933 w 69"/>
                <a:gd name="T17" fmla="*/ 0 h 81"/>
                <a:gd name="T18" fmla="*/ 0 w 69"/>
                <a:gd name="T19" fmla="*/ 46738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1"/>
                <a:gd name="T32" fmla="*/ 69 w 6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1">
                  <a:moveTo>
                    <a:pt x="0" y="23"/>
                  </a:moveTo>
                  <a:lnTo>
                    <a:pt x="2" y="43"/>
                  </a:lnTo>
                  <a:lnTo>
                    <a:pt x="18" y="23"/>
                  </a:lnTo>
                  <a:lnTo>
                    <a:pt x="25" y="34"/>
                  </a:lnTo>
                  <a:lnTo>
                    <a:pt x="17" y="81"/>
                  </a:lnTo>
                  <a:lnTo>
                    <a:pt x="51" y="80"/>
                  </a:lnTo>
                  <a:lnTo>
                    <a:pt x="69" y="31"/>
                  </a:lnTo>
                  <a:lnTo>
                    <a:pt x="58" y="5"/>
                  </a:lnTo>
                  <a:lnTo>
                    <a:pt x="26" y="0"/>
                  </a:lnTo>
                  <a:lnTo>
                    <a:pt x="0" y="23"/>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2" name="Freeform 361">
              <a:extLst>
                <a:ext uri="{FF2B5EF4-FFF2-40B4-BE49-F238E27FC236}">
                  <a16:creationId xmlns:a16="http://schemas.microsoft.com/office/drawing/2014/main" id="{4CFD42E1-739B-455C-AD2A-10356229E5A7}"/>
                </a:ext>
              </a:extLst>
            </p:cNvPr>
            <p:cNvSpPr>
              <a:spLocks noChangeAspect="1"/>
            </p:cNvSpPr>
            <p:nvPr/>
          </p:nvSpPr>
          <p:spPr bwMode="auto">
            <a:xfrm>
              <a:off x="6625269" y="3451753"/>
              <a:ext cx="230847" cy="213056"/>
            </a:xfrm>
            <a:custGeom>
              <a:avLst/>
              <a:gdLst>
                <a:gd name="T0" fmla="*/ 0 w 331"/>
                <a:gd name="T1" fmla="*/ 138275 h 264"/>
                <a:gd name="T2" fmla="*/ 43429 w 331"/>
                <a:gd name="T3" fmla="*/ 138275 h 264"/>
                <a:gd name="T4" fmla="*/ 86829 w 331"/>
                <a:gd name="T5" fmla="*/ 138275 h 264"/>
                <a:gd name="T6" fmla="*/ 86829 w 331"/>
                <a:gd name="T7" fmla="*/ 92202 h 264"/>
                <a:gd name="T8" fmla="*/ 108529 w 331"/>
                <a:gd name="T9" fmla="*/ 92202 h 264"/>
                <a:gd name="T10" fmla="*/ 108529 w 331"/>
                <a:gd name="T11" fmla="*/ 92202 h 264"/>
                <a:gd name="T12" fmla="*/ 130258 w 331"/>
                <a:gd name="T13" fmla="*/ 92202 h 264"/>
                <a:gd name="T14" fmla="*/ 151958 w 331"/>
                <a:gd name="T15" fmla="*/ 46073 h 264"/>
                <a:gd name="T16" fmla="*/ 151958 w 331"/>
                <a:gd name="T17" fmla="*/ 46073 h 264"/>
                <a:gd name="T18" fmla="*/ 173658 w 331"/>
                <a:gd name="T19" fmla="*/ 46073 h 264"/>
                <a:gd name="T20" fmla="*/ 173658 w 331"/>
                <a:gd name="T21" fmla="*/ 0 h 264"/>
                <a:gd name="T22" fmla="*/ 173658 w 331"/>
                <a:gd name="T23" fmla="*/ 46073 h 264"/>
                <a:gd name="T24" fmla="*/ 195386 w 331"/>
                <a:gd name="T25" fmla="*/ 46073 h 264"/>
                <a:gd name="T26" fmla="*/ 173658 w 331"/>
                <a:gd name="T27" fmla="*/ 46073 h 264"/>
                <a:gd name="T28" fmla="*/ 173658 w 331"/>
                <a:gd name="T29" fmla="*/ 92202 h 264"/>
                <a:gd name="T30" fmla="*/ 151958 w 331"/>
                <a:gd name="T31" fmla="*/ 138275 h 264"/>
                <a:gd name="T32" fmla="*/ 151958 w 331"/>
                <a:gd name="T33" fmla="*/ 138275 h 264"/>
                <a:gd name="T34" fmla="*/ 151958 w 331"/>
                <a:gd name="T35" fmla="*/ 138275 h 264"/>
                <a:gd name="T36" fmla="*/ 108529 w 331"/>
                <a:gd name="T37" fmla="*/ 138275 h 264"/>
                <a:gd name="T38" fmla="*/ 86829 w 331"/>
                <a:gd name="T39" fmla="*/ 138275 h 264"/>
                <a:gd name="T40" fmla="*/ 108529 w 331"/>
                <a:gd name="T41" fmla="*/ 138275 h 264"/>
                <a:gd name="T42" fmla="*/ 86829 w 331"/>
                <a:gd name="T43" fmla="*/ 184348 h 264"/>
                <a:gd name="T44" fmla="*/ 86829 w 331"/>
                <a:gd name="T45" fmla="*/ 138275 h 264"/>
                <a:gd name="T46" fmla="*/ 0 w 331"/>
                <a:gd name="T47" fmla="*/ 138275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1"/>
                <a:gd name="T73" fmla="*/ 0 h 264"/>
                <a:gd name="T74" fmla="*/ 331 w 331"/>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1" h="264">
                  <a:moveTo>
                    <a:pt x="0" y="249"/>
                  </a:moveTo>
                  <a:lnTo>
                    <a:pt x="58" y="201"/>
                  </a:lnTo>
                  <a:lnTo>
                    <a:pt x="142" y="201"/>
                  </a:lnTo>
                  <a:lnTo>
                    <a:pt x="177" y="138"/>
                  </a:lnTo>
                  <a:lnTo>
                    <a:pt x="191" y="136"/>
                  </a:lnTo>
                  <a:lnTo>
                    <a:pt x="192" y="158"/>
                  </a:lnTo>
                  <a:lnTo>
                    <a:pt x="229" y="136"/>
                  </a:lnTo>
                  <a:lnTo>
                    <a:pt x="263" y="89"/>
                  </a:lnTo>
                  <a:lnTo>
                    <a:pt x="277" y="14"/>
                  </a:lnTo>
                  <a:lnTo>
                    <a:pt x="303" y="15"/>
                  </a:lnTo>
                  <a:lnTo>
                    <a:pt x="293" y="0"/>
                  </a:lnTo>
                  <a:lnTo>
                    <a:pt x="310" y="1"/>
                  </a:lnTo>
                  <a:lnTo>
                    <a:pt x="331" y="63"/>
                  </a:lnTo>
                  <a:lnTo>
                    <a:pt x="303" y="109"/>
                  </a:lnTo>
                  <a:lnTo>
                    <a:pt x="303" y="150"/>
                  </a:lnTo>
                  <a:lnTo>
                    <a:pt x="282" y="209"/>
                  </a:lnTo>
                  <a:lnTo>
                    <a:pt x="266" y="219"/>
                  </a:lnTo>
                  <a:lnTo>
                    <a:pt x="265" y="195"/>
                  </a:lnTo>
                  <a:lnTo>
                    <a:pt x="218" y="229"/>
                  </a:lnTo>
                  <a:lnTo>
                    <a:pt x="177" y="215"/>
                  </a:lnTo>
                  <a:lnTo>
                    <a:pt x="180" y="242"/>
                  </a:lnTo>
                  <a:lnTo>
                    <a:pt x="143" y="264"/>
                  </a:lnTo>
                  <a:lnTo>
                    <a:pt x="134" y="226"/>
                  </a:lnTo>
                  <a:lnTo>
                    <a:pt x="0" y="249"/>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3" name="Freeform 362">
              <a:extLst>
                <a:ext uri="{FF2B5EF4-FFF2-40B4-BE49-F238E27FC236}">
                  <a16:creationId xmlns:a16="http://schemas.microsoft.com/office/drawing/2014/main" id="{87DE927F-6D9B-453D-9E46-EB506DA208EE}"/>
                </a:ext>
              </a:extLst>
            </p:cNvPr>
            <p:cNvSpPr>
              <a:spLocks noChangeAspect="1"/>
            </p:cNvSpPr>
            <p:nvPr/>
          </p:nvSpPr>
          <p:spPr bwMode="auto">
            <a:xfrm>
              <a:off x="6653101" y="3646780"/>
              <a:ext cx="49117" cy="37695"/>
            </a:xfrm>
            <a:custGeom>
              <a:avLst/>
              <a:gdLst>
                <a:gd name="T0" fmla="*/ 0 w 68"/>
                <a:gd name="T1" fmla="*/ 43384 h 48"/>
                <a:gd name="T2" fmla="*/ 26151 w 68"/>
                <a:gd name="T3" fmla="*/ 43384 h 48"/>
                <a:gd name="T4" fmla="*/ 52302 w 68"/>
                <a:gd name="T5" fmla="*/ 43384 h 48"/>
                <a:gd name="T6" fmla="*/ 52302 w 68"/>
                <a:gd name="T7" fmla="*/ 0 h 48"/>
                <a:gd name="T8" fmla="*/ 0 w 68"/>
                <a:gd name="T9" fmla="*/ 43384 h 48"/>
                <a:gd name="T10" fmla="*/ 0 60000 65536"/>
                <a:gd name="T11" fmla="*/ 0 60000 65536"/>
                <a:gd name="T12" fmla="*/ 0 60000 65536"/>
                <a:gd name="T13" fmla="*/ 0 60000 65536"/>
                <a:gd name="T14" fmla="*/ 0 60000 65536"/>
                <a:gd name="T15" fmla="*/ 0 w 68"/>
                <a:gd name="T16" fmla="*/ 0 h 48"/>
                <a:gd name="T17" fmla="*/ 68 w 68"/>
                <a:gd name="T18" fmla="*/ 48 h 48"/>
              </a:gdLst>
              <a:ahLst/>
              <a:cxnLst>
                <a:cxn ang="T10">
                  <a:pos x="T0" y="T1"/>
                </a:cxn>
                <a:cxn ang="T11">
                  <a:pos x="T2" y="T3"/>
                </a:cxn>
                <a:cxn ang="T12">
                  <a:pos x="T4" y="T5"/>
                </a:cxn>
                <a:cxn ang="T13">
                  <a:pos x="T6" y="T7"/>
                </a:cxn>
                <a:cxn ang="T14">
                  <a:pos x="T8" y="T9"/>
                </a:cxn>
              </a:cxnLst>
              <a:rect l="T15" t="T16" r="T17" b="T18"/>
              <a:pathLst>
                <a:path w="68" h="48">
                  <a:moveTo>
                    <a:pt x="0" y="25"/>
                  </a:moveTo>
                  <a:lnTo>
                    <a:pt x="22" y="48"/>
                  </a:lnTo>
                  <a:lnTo>
                    <a:pt x="60" y="31"/>
                  </a:lnTo>
                  <a:lnTo>
                    <a:pt x="68" y="0"/>
                  </a:lnTo>
                  <a:lnTo>
                    <a:pt x="0" y="25"/>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4" name="Freeform 363">
              <a:extLst>
                <a:ext uri="{FF2B5EF4-FFF2-40B4-BE49-F238E27FC236}">
                  <a16:creationId xmlns:a16="http://schemas.microsoft.com/office/drawing/2014/main" id="{54BD70A9-40DB-4762-A9C9-A97EB0AE2014}"/>
                </a:ext>
              </a:extLst>
            </p:cNvPr>
            <p:cNvSpPr>
              <a:spLocks noChangeAspect="1"/>
            </p:cNvSpPr>
            <p:nvPr/>
          </p:nvSpPr>
          <p:spPr bwMode="auto">
            <a:xfrm>
              <a:off x="6808637" y="3335391"/>
              <a:ext cx="122791" cy="116362"/>
            </a:xfrm>
            <a:custGeom>
              <a:avLst/>
              <a:gdLst>
                <a:gd name="T0" fmla="*/ 0 w 172"/>
                <a:gd name="T1" fmla="*/ 95623 h 143"/>
                <a:gd name="T2" fmla="*/ 23757 w 172"/>
                <a:gd name="T3" fmla="*/ 143435 h 143"/>
                <a:gd name="T4" fmla="*/ 23757 w 172"/>
                <a:gd name="T5" fmla="*/ 95623 h 143"/>
                <a:gd name="T6" fmla="*/ 23757 w 172"/>
                <a:gd name="T7" fmla="*/ 95623 h 143"/>
                <a:gd name="T8" fmla="*/ 71272 w 172"/>
                <a:gd name="T9" fmla="*/ 95623 h 143"/>
                <a:gd name="T10" fmla="*/ 71272 w 172"/>
                <a:gd name="T11" fmla="*/ 95623 h 143"/>
                <a:gd name="T12" fmla="*/ 118816 w 172"/>
                <a:gd name="T13" fmla="*/ 95623 h 143"/>
                <a:gd name="T14" fmla="*/ 95059 w 172"/>
                <a:gd name="T15" fmla="*/ 47811 h 143"/>
                <a:gd name="T16" fmla="*/ 95059 w 172"/>
                <a:gd name="T17" fmla="*/ 47811 h 143"/>
                <a:gd name="T18" fmla="*/ 71272 w 172"/>
                <a:gd name="T19" fmla="*/ 47811 h 143"/>
                <a:gd name="T20" fmla="*/ 47514 w 172"/>
                <a:gd name="T21" fmla="*/ 0 h 143"/>
                <a:gd name="T22" fmla="*/ 23757 w 172"/>
                <a:gd name="T23" fmla="*/ 95623 h 143"/>
                <a:gd name="T24" fmla="*/ 23757 w 172"/>
                <a:gd name="T25" fmla="*/ 95623 h 143"/>
                <a:gd name="T26" fmla="*/ 0 w 172"/>
                <a:gd name="T27" fmla="*/ 95623 h 1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2"/>
                <a:gd name="T43" fmla="*/ 0 h 143"/>
                <a:gd name="T44" fmla="*/ 172 w 172"/>
                <a:gd name="T45" fmla="*/ 143 h 1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2" h="143">
                  <a:moveTo>
                    <a:pt x="0" y="102"/>
                  </a:moveTo>
                  <a:lnTo>
                    <a:pt x="8" y="143"/>
                  </a:lnTo>
                  <a:lnTo>
                    <a:pt x="39" y="127"/>
                  </a:lnTo>
                  <a:lnTo>
                    <a:pt x="18" y="103"/>
                  </a:lnTo>
                  <a:lnTo>
                    <a:pt x="100" y="124"/>
                  </a:lnTo>
                  <a:lnTo>
                    <a:pt x="120" y="90"/>
                  </a:lnTo>
                  <a:lnTo>
                    <a:pt x="172" y="79"/>
                  </a:lnTo>
                  <a:lnTo>
                    <a:pt x="154" y="58"/>
                  </a:lnTo>
                  <a:lnTo>
                    <a:pt x="161" y="38"/>
                  </a:lnTo>
                  <a:lnTo>
                    <a:pt x="114" y="42"/>
                  </a:lnTo>
                  <a:lnTo>
                    <a:pt x="61" y="0"/>
                  </a:lnTo>
                  <a:lnTo>
                    <a:pt x="41" y="80"/>
                  </a:lnTo>
                  <a:lnTo>
                    <a:pt x="17" y="76"/>
                  </a:lnTo>
                  <a:lnTo>
                    <a:pt x="0" y="102"/>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5" name="Freeform 365">
              <a:extLst>
                <a:ext uri="{FF2B5EF4-FFF2-40B4-BE49-F238E27FC236}">
                  <a16:creationId xmlns:a16="http://schemas.microsoft.com/office/drawing/2014/main" id="{65B7F761-F2E7-4475-BDE0-C00B7C0D5167}"/>
                </a:ext>
              </a:extLst>
            </p:cNvPr>
            <p:cNvSpPr>
              <a:spLocks noChangeAspect="1"/>
            </p:cNvSpPr>
            <p:nvPr/>
          </p:nvSpPr>
          <p:spPr bwMode="auto">
            <a:xfrm>
              <a:off x="6528673" y="3530419"/>
              <a:ext cx="73675" cy="111444"/>
            </a:xfrm>
            <a:custGeom>
              <a:avLst/>
              <a:gdLst>
                <a:gd name="T0" fmla="*/ 0 w 100"/>
                <a:gd name="T1" fmla="*/ 88063 h 139"/>
                <a:gd name="T2" fmla="*/ 27235 w 100"/>
                <a:gd name="T3" fmla="*/ 0 h 139"/>
                <a:gd name="T4" fmla="*/ 54470 w 100"/>
                <a:gd name="T5" fmla="*/ 0 h 139"/>
                <a:gd name="T6" fmla="*/ 81706 w 100"/>
                <a:gd name="T7" fmla="*/ 44005 h 139"/>
                <a:gd name="T8" fmla="*/ 54470 w 100"/>
                <a:gd name="T9" fmla="*/ 44005 h 139"/>
                <a:gd name="T10" fmla="*/ 0 w 100"/>
                <a:gd name="T11" fmla="*/ 88063 h 139"/>
                <a:gd name="T12" fmla="*/ 0 60000 65536"/>
                <a:gd name="T13" fmla="*/ 0 60000 65536"/>
                <a:gd name="T14" fmla="*/ 0 60000 65536"/>
                <a:gd name="T15" fmla="*/ 0 60000 65536"/>
                <a:gd name="T16" fmla="*/ 0 60000 65536"/>
                <a:gd name="T17" fmla="*/ 0 60000 65536"/>
                <a:gd name="T18" fmla="*/ 0 w 100"/>
                <a:gd name="T19" fmla="*/ 0 h 139"/>
                <a:gd name="T20" fmla="*/ 100 w 100"/>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00" h="139">
                  <a:moveTo>
                    <a:pt x="0" y="139"/>
                  </a:moveTo>
                  <a:lnTo>
                    <a:pt x="10" y="29"/>
                  </a:lnTo>
                  <a:lnTo>
                    <a:pt x="65" y="0"/>
                  </a:lnTo>
                  <a:lnTo>
                    <a:pt x="100" y="84"/>
                  </a:lnTo>
                  <a:lnTo>
                    <a:pt x="63" y="125"/>
                  </a:lnTo>
                  <a:lnTo>
                    <a:pt x="0" y="139"/>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6" name="Freeform 375">
              <a:extLst>
                <a:ext uri="{FF2B5EF4-FFF2-40B4-BE49-F238E27FC236}">
                  <a16:creationId xmlns:a16="http://schemas.microsoft.com/office/drawing/2014/main" id="{7D0500E2-E321-4721-BAE6-74512F01471E}"/>
                </a:ext>
              </a:extLst>
            </p:cNvPr>
            <p:cNvSpPr>
              <a:spLocks noChangeAspect="1"/>
            </p:cNvSpPr>
            <p:nvPr/>
          </p:nvSpPr>
          <p:spPr bwMode="auto">
            <a:xfrm>
              <a:off x="7355468" y="5493809"/>
              <a:ext cx="157173" cy="170444"/>
            </a:xfrm>
            <a:custGeom>
              <a:avLst/>
              <a:gdLst>
                <a:gd name="T0" fmla="*/ 0 w 225"/>
                <a:gd name="T1" fmla="*/ 87623 h 213"/>
                <a:gd name="T2" fmla="*/ 21368 w 225"/>
                <a:gd name="T3" fmla="*/ 43785 h 213"/>
                <a:gd name="T4" fmla="*/ 64103 w 225"/>
                <a:gd name="T5" fmla="*/ 43785 h 213"/>
                <a:gd name="T6" fmla="*/ 85470 w 225"/>
                <a:gd name="T7" fmla="*/ 0 h 213"/>
                <a:gd name="T8" fmla="*/ 106838 w 225"/>
                <a:gd name="T9" fmla="*/ 0 h 213"/>
                <a:gd name="T10" fmla="*/ 106838 w 225"/>
                <a:gd name="T11" fmla="*/ 0 h 213"/>
                <a:gd name="T12" fmla="*/ 128234 w 225"/>
                <a:gd name="T13" fmla="*/ 0 h 213"/>
                <a:gd name="T14" fmla="*/ 106838 w 225"/>
                <a:gd name="T15" fmla="*/ 43785 h 213"/>
                <a:gd name="T16" fmla="*/ 106838 w 225"/>
                <a:gd name="T17" fmla="*/ 43785 h 213"/>
                <a:gd name="T18" fmla="*/ 85470 w 225"/>
                <a:gd name="T19" fmla="*/ 43785 h 213"/>
                <a:gd name="T20" fmla="*/ 64103 w 225"/>
                <a:gd name="T21" fmla="*/ 87623 h 213"/>
                <a:gd name="T22" fmla="*/ 42735 w 225"/>
                <a:gd name="T23" fmla="*/ 131409 h 213"/>
                <a:gd name="T24" fmla="*/ 0 w 225"/>
                <a:gd name="T25" fmla="*/ 87623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5"/>
                <a:gd name="T40" fmla="*/ 0 h 213"/>
                <a:gd name="T41" fmla="*/ 225 w 22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5" h="213">
                  <a:moveTo>
                    <a:pt x="0" y="187"/>
                  </a:moveTo>
                  <a:lnTo>
                    <a:pt x="45" y="121"/>
                  </a:lnTo>
                  <a:lnTo>
                    <a:pt x="128" y="73"/>
                  </a:lnTo>
                  <a:lnTo>
                    <a:pt x="169" y="0"/>
                  </a:lnTo>
                  <a:lnTo>
                    <a:pt x="194" y="22"/>
                  </a:lnTo>
                  <a:lnTo>
                    <a:pt x="222" y="12"/>
                  </a:lnTo>
                  <a:lnTo>
                    <a:pt x="225" y="37"/>
                  </a:lnTo>
                  <a:lnTo>
                    <a:pt x="183" y="88"/>
                  </a:lnTo>
                  <a:lnTo>
                    <a:pt x="193" y="111"/>
                  </a:lnTo>
                  <a:lnTo>
                    <a:pt x="145" y="119"/>
                  </a:lnTo>
                  <a:lnTo>
                    <a:pt x="122" y="190"/>
                  </a:lnTo>
                  <a:lnTo>
                    <a:pt x="71" y="213"/>
                  </a:lnTo>
                  <a:lnTo>
                    <a:pt x="0" y="187"/>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7" name="Freeform 376">
              <a:extLst>
                <a:ext uri="{FF2B5EF4-FFF2-40B4-BE49-F238E27FC236}">
                  <a16:creationId xmlns:a16="http://schemas.microsoft.com/office/drawing/2014/main" id="{6E3D82B3-E56C-4BD5-BFB9-606B1110D866}"/>
                </a:ext>
              </a:extLst>
            </p:cNvPr>
            <p:cNvSpPr>
              <a:spLocks noChangeAspect="1"/>
            </p:cNvSpPr>
            <p:nvPr/>
          </p:nvSpPr>
          <p:spPr bwMode="auto">
            <a:xfrm>
              <a:off x="7478259" y="5326642"/>
              <a:ext cx="119517" cy="186833"/>
            </a:xfrm>
            <a:custGeom>
              <a:avLst/>
              <a:gdLst>
                <a:gd name="T0" fmla="*/ 0 w 170"/>
                <a:gd name="T1" fmla="*/ 0 h 234"/>
                <a:gd name="T2" fmla="*/ 21527 w 170"/>
                <a:gd name="T3" fmla="*/ 0 h 234"/>
                <a:gd name="T4" fmla="*/ 43025 w 170"/>
                <a:gd name="T5" fmla="*/ 44128 h 234"/>
                <a:gd name="T6" fmla="*/ 43025 w 170"/>
                <a:gd name="T7" fmla="*/ 44128 h 234"/>
                <a:gd name="T8" fmla="*/ 43025 w 170"/>
                <a:gd name="T9" fmla="*/ 44128 h 234"/>
                <a:gd name="T10" fmla="*/ 64552 w 170"/>
                <a:gd name="T11" fmla="*/ 44128 h 234"/>
                <a:gd name="T12" fmla="*/ 86079 w 170"/>
                <a:gd name="T13" fmla="*/ 44128 h 234"/>
                <a:gd name="T14" fmla="*/ 86079 w 170"/>
                <a:gd name="T15" fmla="*/ 88256 h 234"/>
                <a:gd name="T16" fmla="*/ 64552 w 170"/>
                <a:gd name="T17" fmla="*/ 88256 h 234"/>
                <a:gd name="T18" fmla="*/ 43025 w 170"/>
                <a:gd name="T19" fmla="*/ 132437 h 234"/>
                <a:gd name="T20" fmla="*/ 43025 w 170"/>
                <a:gd name="T21" fmla="*/ 132437 h 234"/>
                <a:gd name="T22" fmla="*/ 43025 w 170"/>
                <a:gd name="T23" fmla="*/ 132437 h 234"/>
                <a:gd name="T24" fmla="*/ 21527 w 170"/>
                <a:gd name="T25" fmla="*/ 88256 h 234"/>
                <a:gd name="T26" fmla="*/ 43025 w 170"/>
                <a:gd name="T27" fmla="*/ 44128 h 234"/>
                <a:gd name="T28" fmla="*/ 43025 w 170"/>
                <a:gd name="T29" fmla="*/ 44128 h 234"/>
                <a:gd name="T30" fmla="*/ 0 w 170"/>
                <a:gd name="T31" fmla="*/ 0 h 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234"/>
                <a:gd name="T50" fmla="*/ 170 w 170"/>
                <a:gd name="T51" fmla="*/ 234 h 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234">
                  <a:moveTo>
                    <a:pt x="0" y="0"/>
                  </a:moveTo>
                  <a:lnTo>
                    <a:pt x="47" y="26"/>
                  </a:lnTo>
                  <a:lnTo>
                    <a:pt x="59" y="79"/>
                  </a:lnTo>
                  <a:lnTo>
                    <a:pt x="80" y="93"/>
                  </a:lnTo>
                  <a:lnTo>
                    <a:pt x="93" y="71"/>
                  </a:lnTo>
                  <a:lnTo>
                    <a:pt x="101" y="106"/>
                  </a:lnTo>
                  <a:lnTo>
                    <a:pt x="170" y="106"/>
                  </a:lnTo>
                  <a:lnTo>
                    <a:pt x="155" y="159"/>
                  </a:lnTo>
                  <a:lnTo>
                    <a:pt x="122" y="166"/>
                  </a:lnTo>
                  <a:lnTo>
                    <a:pt x="93" y="232"/>
                  </a:lnTo>
                  <a:lnTo>
                    <a:pt x="60" y="234"/>
                  </a:lnTo>
                  <a:lnTo>
                    <a:pt x="74" y="209"/>
                  </a:lnTo>
                  <a:lnTo>
                    <a:pt x="32" y="163"/>
                  </a:lnTo>
                  <a:lnTo>
                    <a:pt x="67" y="120"/>
                  </a:lnTo>
                  <a:lnTo>
                    <a:pt x="60" y="85"/>
                  </a:lnTo>
                  <a:lnTo>
                    <a:pt x="0" y="0"/>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sp>
          <p:nvSpPr>
            <p:cNvPr id="258" name="Freeform 354">
              <a:extLst>
                <a:ext uri="{FF2B5EF4-FFF2-40B4-BE49-F238E27FC236}">
                  <a16:creationId xmlns:a16="http://schemas.microsoft.com/office/drawing/2014/main" id="{E43F21D9-CE7F-48EA-B128-E4F7DDB84E75}"/>
                </a:ext>
              </a:extLst>
            </p:cNvPr>
            <p:cNvSpPr>
              <a:spLocks noChangeAspect="1"/>
            </p:cNvSpPr>
            <p:nvPr/>
          </p:nvSpPr>
          <p:spPr bwMode="auto">
            <a:xfrm rot="3300000">
              <a:off x="6298638" y="3929499"/>
              <a:ext cx="9833" cy="18009"/>
            </a:xfrm>
            <a:custGeom>
              <a:avLst/>
              <a:gdLst>
                <a:gd name="T0" fmla="*/ 0 w 13"/>
                <a:gd name="T1" fmla="*/ 43385 h 22"/>
                <a:gd name="T2" fmla="*/ 0 w 13"/>
                <a:gd name="T3" fmla="*/ 0 h 22"/>
                <a:gd name="T4" fmla="*/ 0 w 13"/>
                <a:gd name="T5" fmla="*/ 43385 h 22"/>
                <a:gd name="T6" fmla="*/ 0 w 13"/>
                <a:gd name="T7" fmla="*/ 43385 h 22"/>
                <a:gd name="T8" fmla="*/ 0 60000 65536"/>
                <a:gd name="T9" fmla="*/ 0 60000 65536"/>
                <a:gd name="T10" fmla="*/ 0 60000 65536"/>
                <a:gd name="T11" fmla="*/ 0 60000 65536"/>
                <a:gd name="T12" fmla="*/ 0 w 13"/>
                <a:gd name="T13" fmla="*/ 0 h 22"/>
                <a:gd name="T14" fmla="*/ 13 w 13"/>
                <a:gd name="T15" fmla="*/ 22 h 22"/>
              </a:gdLst>
              <a:ahLst/>
              <a:cxnLst>
                <a:cxn ang="T8">
                  <a:pos x="T0" y="T1"/>
                </a:cxn>
                <a:cxn ang="T9">
                  <a:pos x="T2" y="T3"/>
                </a:cxn>
                <a:cxn ang="T10">
                  <a:pos x="T4" y="T5"/>
                </a:cxn>
                <a:cxn ang="T11">
                  <a:pos x="T6" y="T7"/>
                </a:cxn>
              </a:cxnLst>
              <a:rect l="T12" t="T13" r="T14" b="T15"/>
              <a:pathLst>
                <a:path w="13" h="22">
                  <a:moveTo>
                    <a:pt x="0" y="22"/>
                  </a:moveTo>
                  <a:lnTo>
                    <a:pt x="7" y="0"/>
                  </a:lnTo>
                  <a:lnTo>
                    <a:pt x="13" y="14"/>
                  </a:lnTo>
                  <a:lnTo>
                    <a:pt x="0" y="22"/>
                  </a:lnTo>
                  <a:close/>
                </a:path>
              </a:pathLst>
            </a:custGeom>
            <a:grpFill/>
            <a:ln w="9525">
              <a:solidFill>
                <a:srgbClr val="C7C6EF"/>
              </a:solidFill>
            </a:ln>
          </p:spPr>
          <p:txBody>
            <a:bodyPr lIns="72000" tIns="10800" rIns="72000" bIns="10800" anchor="ctr" anchorCtr="1"/>
            <a:lstStyle/>
            <a:p>
              <a:pPr algn="ctr" fontAlgn="auto">
                <a:lnSpc>
                  <a:spcPct val="105000"/>
                </a:lnSpc>
                <a:spcBef>
                  <a:spcPts val="0"/>
                </a:spcBef>
                <a:spcAft>
                  <a:spcPts val="0"/>
                </a:spcAft>
                <a:buClr>
                  <a:srgbClr val="A71930"/>
                </a:buClr>
                <a:defRPr/>
              </a:pPr>
              <a:endParaRPr lang="en-GB" sz="1000" kern="0" dirty="0">
                <a:solidFill>
                  <a:srgbClr val="FFFFFF"/>
                </a:solidFill>
                <a:latin typeface="Franklin Gothic Book" panose="020B0503020102020204" pitchFamily="34" charset="0"/>
                <a:ea typeface="ＭＳ Ｐゴシック" charset="-128"/>
                <a:cs typeface="Arial" charset="0"/>
              </a:endParaRPr>
            </a:p>
          </p:txBody>
        </p:sp>
      </p:grpSp>
      <p:sp>
        <p:nvSpPr>
          <p:cNvPr id="259" name="Rounded Rectangular Callout 276">
            <a:extLst>
              <a:ext uri="{FF2B5EF4-FFF2-40B4-BE49-F238E27FC236}">
                <a16:creationId xmlns:a16="http://schemas.microsoft.com/office/drawing/2014/main" id="{DFFD9EC8-2928-4CDA-9AE2-A9BDBA082211}"/>
              </a:ext>
            </a:extLst>
          </p:cNvPr>
          <p:cNvSpPr/>
          <p:nvPr>
            <p:custDataLst>
              <p:tags r:id="rId9"/>
            </p:custDataLst>
          </p:nvPr>
        </p:nvSpPr>
        <p:spPr>
          <a:xfrm>
            <a:off x="452514" y="1830228"/>
            <a:ext cx="2076498" cy="338320"/>
          </a:xfrm>
          <a:prstGeom prst="wedgeRoundRectCallout">
            <a:avLst>
              <a:gd name="adj1" fmla="val 63462"/>
              <a:gd name="adj2" fmla="val 268587"/>
              <a:gd name="adj3" fmla="val 16667"/>
            </a:avLst>
          </a:prstGeom>
          <a:solidFill>
            <a:srgbClr val="221F72">
              <a:alpha val="64000"/>
            </a:srgbClr>
          </a:solidFill>
          <a:ln w="1270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dirty="0">
                <a:solidFill>
                  <a:schemeClr val="bg1"/>
                </a:solidFill>
                <a:latin typeface="Franklin Gothic Medium" panose="020B0603020102020204" pitchFamily="34" charset="0"/>
              </a:rPr>
              <a:t>North America</a:t>
            </a:r>
          </a:p>
        </p:txBody>
      </p:sp>
      <p:sp>
        <p:nvSpPr>
          <p:cNvPr id="260" name="Rectangle 278">
            <a:extLst>
              <a:ext uri="{FF2B5EF4-FFF2-40B4-BE49-F238E27FC236}">
                <a16:creationId xmlns:a16="http://schemas.microsoft.com/office/drawing/2014/main" id="{3B59F5B7-61E0-446D-A3D4-EFA9ABF98AE2}"/>
              </a:ext>
            </a:extLst>
          </p:cNvPr>
          <p:cNvSpPr>
            <a:spLocks noChangeArrowheads="1"/>
          </p:cNvSpPr>
          <p:nvPr>
            <p:custDataLst>
              <p:tags r:id="rId10"/>
            </p:custDataLst>
          </p:nvPr>
        </p:nvSpPr>
        <p:spPr bwMode="auto">
          <a:xfrm>
            <a:off x="6737350" y="2028108"/>
            <a:ext cx="26606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GB" altLang="en-US" sz="1200" dirty="0">
                <a:solidFill>
                  <a:schemeClr val="bg1"/>
                </a:solidFill>
                <a:latin typeface="Franklin Gothic Medium" pitchFamily="34" charset="0"/>
              </a:rPr>
              <a:t>Western Europe</a:t>
            </a:r>
          </a:p>
        </p:txBody>
      </p:sp>
      <p:sp>
        <p:nvSpPr>
          <p:cNvPr id="261" name="Rounded Rectangular Callout 296">
            <a:extLst>
              <a:ext uri="{FF2B5EF4-FFF2-40B4-BE49-F238E27FC236}">
                <a16:creationId xmlns:a16="http://schemas.microsoft.com/office/drawing/2014/main" id="{9CC69564-07B9-4DF6-9B1C-3E829074E48C}"/>
              </a:ext>
            </a:extLst>
          </p:cNvPr>
          <p:cNvSpPr/>
          <p:nvPr>
            <p:custDataLst>
              <p:tags r:id="rId11"/>
            </p:custDataLst>
          </p:nvPr>
        </p:nvSpPr>
        <p:spPr>
          <a:xfrm>
            <a:off x="452513" y="4044935"/>
            <a:ext cx="1254125" cy="338320"/>
          </a:xfrm>
          <a:prstGeom prst="wedgeRoundRectCallout">
            <a:avLst>
              <a:gd name="adj1" fmla="val 104673"/>
              <a:gd name="adj2" fmla="val 64117"/>
              <a:gd name="adj3" fmla="val 16667"/>
            </a:avLst>
          </a:prstGeom>
          <a:solidFill>
            <a:schemeClr val="accent5">
              <a:lumMod val="60000"/>
              <a:lumOff val="40000"/>
              <a:alpha val="64000"/>
            </a:schemeClr>
          </a:solidFill>
          <a:ln w="1270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dirty="0">
                <a:solidFill>
                  <a:schemeClr val="bg1"/>
                </a:solidFill>
                <a:latin typeface="Franklin Gothic Medium" panose="020B0603020102020204" pitchFamily="34" charset="0"/>
              </a:rPr>
              <a:t>Latin America</a:t>
            </a:r>
          </a:p>
        </p:txBody>
      </p:sp>
      <p:sp>
        <p:nvSpPr>
          <p:cNvPr id="262" name="Rounded Rectangular Callout 297">
            <a:extLst>
              <a:ext uri="{FF2B5EF4-FFF2-40B4-BE49-F238E27FC236}">
                <a16:creationId xmlns:a16="http://schemas.microsoft.com/office/drawing/2014/main" id="{F7C1A328-1054-4FAE-98F5-13A97BFBC41C}"/>
              </a:ext>
            </a:extLst>
          </p:cNvPr>
          <p:cNvSpPr/>
          <p:nvPr>
            <p:custDataLst>
              <p:tags r:id="rId12"/>
            </p:custDataLst>
          </p:nvPr>
        </p:nvSpPr>
        <p:spPr>
          <a:xfrm>
            <a:off x="463234" y="5842897"/>
            <a:ext cx="2075010" cy="338320"/>
          </a:xfrm>
          <a:prstGeom prst="wedgeRoundRectCallout">
            <a:avLst>
              <a:gd name="adj1" fmla="val 113612"/>
              <a:gd name="adj2" fmla="val -655054"/>
              <a:gd name="adj3" fmla="val 16667"/>
            </a:avLst>
          </a:prstGeom>
          <a:solidFill>
            <a:schemeClr val="accent5">
              <a:lumMod val="40000"/>
              <a:lumOff val="60000"/>
              <a:alpha val="64000"/>
            </a:schemeClr>
          </a:solidFill>
          <a:ln w="1270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dirty="0">
                <a:solidFill>
                  <a:srgbClr val="000000"/>
                </a:solidFill>
                <a:latin typeface="Franklin Gothic Medium" panose="020B0603020102020204" pitchFamily="34" charset="0"/>
              </a:rPr>
              <a:t>Middle East and North Africa</a:t>
            </a:r>
          </a:p>
        </p:txBody>
      </p:sp>
      <p:sp>
        <p:nvSpPr>
          <p:cNvPr id="263" name="Rounded Rectangular Callout 298">
            <a:extLst>
              <a:ext uri="{FF2B5EF4-FFF2-40B4-BE49-F238E27FC236}">
                <a16:creationId xmlns:a16="http://schemas.microsoft.com/office/drawing/2014/main" id="{3BC3169F-92A8-4321-90A6-E424C7116775}"/>
              </a:ext>
            </a:extLst>
          </p:cNvPr>
          <p:cNvSpPr/>
          <p:nvPr>
            <p:custDataLst>
              <p:tags r:id="rId13"/>
            </p:custDataLst>
          </p:nvPr>
        </p:nvSpPr>
        <p:spPr>
          <a:xfrm>
            <a:off x="3916925" y="5860705"/>
            <a:ext cx="2075010" cy="338320"/>
          </a:xfrm>
          <a:prstGeom prst="wedgeRoundRectCallout">
            <a:avLst>
              <a:gd name="adj1" fmla="val -27403"/>
              <a:gd name="adj2" fmla="val -253165"/>
              <a:gd name="adj3" fmla="val 16667"/>
            </a:avLst>
          </a:prstGeom>
          <a:solidFill>
            <a:schemeClr val="accent5">
              <a:lumMod val="20000"/>
              <a:lumOff val="80000"/>
              <a:alpha val="64000"/>
            </a:schemeClr>
          </a:solidFill>
          <a:ln w="1270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dirty="0">
                <a:solidFill>
                  <a:srgbClr val="000000"/>
                </a:solidFill>
                <a:latin typeface="Franklin Gothic Medium" panose="020B0603020102020204" pitchFamily="34" charset="0"/>
              </a:rPr>
              <a:t>Sub-Saharan Africa</a:t>
            </a:r>
          </a:p>
        </p:txBody>
      </p:sp>
      <p:sp>
        <p:nvSpPr>
          <p:cNvPr id="264" name="Rounded Rectangular Callout 299">
            <a:extLst>
              <a:ext uri="{FF2B5EF4-FFF2-40B4-BE49-F238E27FC236}">
                <a16:creationId xmlns:a16="http://schemas.microsoft.com/office/drawing/2014/main" id="{54DD6D80-C2FD-42DF-B505-04552085C5FD}"/>
              </a:ext>
            </a:extLst>
          </p:cNvPr>
          <p:cNvSpPr/>
          <p:nvPr>
            <p:custDataLst>
              <p:tags r:id="rId14"/>
            </p:custDataLst>
          </p:nvPr>
        </p:nvSpPr>
        <p:spPr>
          <a:xfrm>
            <a:off x="7370615" y="5853800"/>
            <a:ext cx="2075010" cy="338320"/>
          </a:xfrm>
          <a:prstGeom prst="wedgeRoundRectCallout">
            <a:avLst>
              <a:gd name="adj1" fmla="val -77601"/>
              <a:gd name="adj2" fmla="val -229662"/>
              <a:gd name="adj3" fmla="val 16667"/>
            </a:avLst>
          </a:prstGeom>
          <a:solidFill>
            <a:schemeClr val="accent1">
              <a:lumMod val="20000"/>
              <a:lumOff val="80000"/>
              <a:alpha val="64000"/>
            </a:schemeClr>
          </a:solidFill>
          <a:ln w="1270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dirty="0">
                <a:solidFill>
                  <a:srgbClr val="000000"/>
                </a:solidFill>
                <a:latin typeface="Franklin Gothic Medium" panose="020B0603020102020204" pitchFamily="34" charset="0"/>
              </a:rPr>
              <a:t>Developed Asia–Pacific</a:t>
            </a:r>
          </a:p>
        </p:txBody>
      </p:sp>
      <p:sp>
        <p:nvSpPr>
          <p:cNvPr id="265" name="Rounded Rectangular Callout 300">
            <a:extLst>
              <a:ext uri="{FF2B5EF4-FFF2-40B4-BE49-F238E27FC236}">
                <a16:creationId xmlns:a16="http://schemas.microsoft.com/office/drawing/2014/main" id="{B7BC50FD-3419-45F4-8A8D-F507BC75CBDC}"/>
              </a:ext>
            </a:extLst>
          </p:cNvPr>
          <p:cNvSpPr/>
          <p:nvPr>
            <p:custDataLst>
              <p:tags r:id="rId15"/>
            </p:custDataLst>
          </p:nvPr>
        </p:nvSpPr>
        <p:spPr>
          <a:xfrm>
            <a:off x="7370615" y="1830228"/>
            <a:ext cx="2075010" cy="338320"/>
          </a:xfrm>
          <a:prstGeom prst="wedgeRoundRectCallout">
            <a:avLst>
              <a:gd name="adj1" fmla="val -206355"/>
              <a:gd name="adj2" fmla="val 240384"/>
              <a:gd name="adj3" fmla="val 16667"/>
            </a:avLst>
          </a:prstGeom>
          <a:solidFill>
            <a:schemeClr val="accent1">
              <a:lumMod val="60000"/>
              <a:lumOff val="40000"/>
              <a:alpha val="64000"/>
            </a:schemeClr>
          </a:solidFill>
          <a:ln w="1270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dirty="0">
                <a:solidFill>
                  <a:schemeClr val="bg1"/>
                </a:solidFill>
                <a:latin typeface="Franklin Gothic Medium" panose="020B0603020102020204" pitchFamily="34" charset="0"/>
              </a:rPr>
              <a:t>Western Europe</a:t>
            </a:r>
          </a:p>
        </p:txBody>
      </p:sp>
      <p:sp>
        <p:nvSpPr>
          <p:cNvPr id="266" name="Rounded Rectangular Callout 301">
            <a:extLst>
              <a:ext uri="{FF2B5EF4-FFF2-40B4-BE49-F238E27FC236}">
                <a16:creationId xmlns:a16="http://schemas.microsoft.com/office/drawing/2014/main" id="{5B2AD0B3-9766-4370-94C2-38A5DFD6069C}"/>
              </a:ext>
            </a:extLst>
          </p:cNvPr>
          <p:cNvSpPr/>
          <p:nvPr>
            <p:custDataLst>
              <p:tags r:id="rId16"/>
            </p:custDataLst>
          </p:nvPr>
        </p:nvSpPr>
        <p:spPr>
          <a:xfrm>
            <a:off x="7370615" y="3171419"/>
            <a:ext cx="2075010" cy="338320"/>
          </a:xfrm>
          <a:prstGeom prst="wedgeRoundRectCallout">
            <a:avLst>
              <a:gd name="adj1" fmla="val -99444"/>
              <a:gd name="adj2" fmla="val -121552"/>
              <a:gd name="adj3" fmla="val 16667"/>
            </a:avLst>
          </a:prstGeom>
          <a:solidFill>
            <a:schemeClr val="accent1">
              <a:lumMod val="40000"/>
              <a:lumOff val="60000"/>
              <a:alpha val="64000"/>
            </a:schemeClr>
          </a:solidFill>
          <a:ln w="1270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dirty="0">
                <a:solidFill>
                  <a:schemeClr val="bg1"/>
                </a:solidFill>
                <a:latin typeface="Franklin Gothic Medium" panose="020B0603020102020204" pitchFamily="34" charset="0"/>
              </a:rPr>
              <a:t>Central and Eastern Europe</a:t>
            </a:r>
          </a:p>
        </p:txBody>
      </p:sp>
      <p:sp>
        <p:nvSpPr>
          <p:cNvPr id="267" name="Rounded Rectangular Callout 302">
            <a:extLst>
              <a:ext uri="{FF2B5EF4-FFF2-40B4-BE49-F238E27FC236}">
                <a16:creationId xmlns:a16="http://schemas.microsoft.com/office/drawing/2014/main" id="{83C54AFD-12FA-4E2F-8972-1718AC1A6946}"/>
              </a:ext>
            </a:extLst>
          </p:cNvPr>
          <p:cNvSpPr/>
          <p:nvPr>
            <p:custDataLst>
              <p:tags r:id="rId17"/>
            </p:custDataLst>
          </p:nvPr>
        </p:nvSpPr>
        <p:spPr>
          <a:xfrm>
            <a:off x="7370615" y="4512610"/>
            <a:ext cx="2075010" cy="338320"/>
          </a:xfrm>
          <a:prstGeom prst="wedgeRoundRectCallout">
            <a:avLst>
              <a:gd name="adj1" fmla="val -118604"/>
              <a:gd name="adj2" fmla="val -253165"/>
              <a:gd name="adj3" fmla="val 16667"/>
            </a:avLst>
          </a:prstGeom>
          <a:solidFill>
            <a:schemeClr val="accent5">
              <a:alpha val="64000"/>
            </a:schemeClr>
          </a:solidFill>
          <a:ln w="12700" cap="flat" cmpd="sng" algn="ctr">
            <a:solidFill>
              <a:schemeClr val="bg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25400" tIns="25400" rIns="25400" bIns="25400" anchor="ctr"/>
          <a:lstStyle/>
          <a:p>
            <a:pPr algn="ctr">
              <a:spcAft>
                <a:spcPts val="400"/>
              </a:spcAft>
              <a:defRPr/>
            </a:pPr>
            <a:r>
              <a:rPr lang="en-GB" sz="1200" dirty="0">
                <a:solidFill>
                  <a:schemeClr val="bg1"/>
                </a:solidFill>
                <a:latin typeface="Franklin Gothic Medium" panose="020B0603020102020204" pitchFamily="34" charset="0"/>
              </a:rPr>
              <a:t>Emerging Asia–Pacific</a:t>
            </a:r>
          </a:p>
        </p:txBody>
      </p:sp>
    </p:spTree>
    <p:extLst>
      <p:ext uri="{BB962C8B-B14F-4D97-AF65-F5344CB8AC3E}">
        <p14:creationId xmlns:p14="http://schemas.microsoft.com/office/powerpoint/2010/main" val="1199631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F5D48B-D8AC-4DD2-9FA5-8E359A9FB098}"/>
              </a:ext>
            </a:extLst>
          </p:cNvPr>
          <p:cNvSpPr>
            <a:spLocks noGrp="1"/>
          </p:cNvSpPr>
          <p:nvPr>
            <p:ph type="body" sz="quarter" idx="16"/>
          </p:nvPr>
        </p:nvSpPr>
        <p:spPr/>
        <p:txBody>
          <a:bodyPr/>
          <a:lstStyle/>
          <a:p>
            <a:r>
              <a:rPr lang="en-GB" dirty="0"/>
              <a:t>Figure 14: Definitions of NMS and NCO, which comprises NO, VIM and WAN SDN</a:t>
            </a:r>
          </a:p>
          <a:p>
            <a:endParaRPr lang="en-GB" dirty="0"/>
          </a:p>
        </p:txBody>
      </p:sp>
      <p:sp>
        <p:nvSpPr>
          <p:cNvPr id="4" name="Slide Number Placeholder 3">
            <a:extLst>
              <a:ext uri="{FF2B5EF4-FFF2-40B4-BE49-F238E27FC236}">
                <a16:creationId xmlns:a16="http://schemas.microsoft.com/office/drawing/2014/main" id="{C2EBAC2D-D6CA-446B-AA1E-9CF468EE06EC}"/>
              </a:ext>
            </a:extLst>
          </p:cNvPr>
          <p:cNvSpPr>
            <a:spLocks noGrp="1"/>
          </p:cNvSpPr>
          <p:nvPr>
            <p:ph type="sldNum" sz="quarter" idx="4"/>
          </p:nvPr>
        </p:nvSpPr>
        <p:spPr/>
        <p:txBody>
          <a:bodyPr/>
          <a:lstStyle/>
          <a:p>
            <a:fld id="{E78626B2-E168-480E-BAE6-B60060C6AB83}" type="slidenum">
              <a:rPr lang="en-GB" smtClean="0"/>
              <a:pPr/>
              <a:t>19</a:t>
            </a:fld>
            <a:endParaRPr lang="en-GB" dirty="0"/>
          </a:p>
        </p:txBody>
      </p:sp>
      <p:sp>
        <p:nvSpPr>
          <p:cNvPr id="5" name="Title 4">
            <a:extLst>
              <a:ext uri="{FF2B5EF4-FFF2-40B4-BE49-F238E27FC236}">
                <a16:creationId xmlns:a16="http://schemas.microsoft.com/office/drawing/2014/main" id="{D7163325-77C2-4D60-8D98-7DDC3CBB5DFA}"/>
              </a:ext>
            </a:extLst>
          </p:cNvPr>
          <p:cNvSpPr>
            <a:spLocks noGrp="1"/>
          </p:cNvSpPr>
          <p:nvPr>
            <p:ph type="title"/>
          </p:nvPr>
        </p:nvSpPr>
        <p:spPr/>
        <p:txBody>
          <a:bodyPr/>
          <a:lstStyle/>
          <a:p>
            <a:r>
              <a:rPr lang="en-GB" dirty="0"/>
              <a:t>Analysys Mason’s NMS and NCO definitions</a:t>
            </a:r>
          </a:p>
        </p:txBody>
      </p:sp>
      <p:graphicFrame>
        <p:nvGraphicFramePr>
          <p:cNvPr id="7" name="Table Placeholder 7">
            <a:extLst>
              <a:ext uri="{FF2B5EF4-FFF2-40B4-BE49-F238E27FC236}">
                <a16:creationId xmlns:a16="http://schemas.microsoft.com/office/drawing/2014/main" id="{238F8D80-5C36-4E29-B74E-097A76ABFF33}"/>
              </a:ext>
            </a:extLst>
          </p:cNvPr>
          <p:cNvGraphicFramePr>
            <a:graphicFrameLocks/>
          </p:cNvGraphicFramePr>
          <p:nvPr>
            <p:extLst/>
          </p:nvPr>
        </p:nvGraphicFramePr>
        <p:xfrm>
          <a:off x="460375" y="1657350"/>
          <a:ext cx="8985251" cy="4269177"/>
        </p:xfrm>
        <a:graphic>
          <a:graphicData uri="http://schemas.openxmlformats.org/drawingml/2006/table">
            <a:tbl>
              <a:tblPr/>
              <a:tblGrid>
                <a:gridCol w="1755187">
                  <a:extLst>
                    <a:ext uri="{9D8B030D-6E8A-4147-A177-3AD203B41FA5}">
                      <a16:colId xmlns:a16="http://schemas.microsoft.com/office/drawing/2014/main" val="20000"/>
                    </a:ext>
                  </a:extLst>
                </a:gridCol>
                <a:gridCol w="7230064">
                  <a:extLst>
                    <a:ext uri="{9D8B030D-6E8A-4147-A177-3AD203B41FA5}">
                      <a16:colId xmlns:a16="http://schemas.microsoft.com/office/drawing/2014/main" val="20001"/>
                    </a:ext>
                  </a:extLst>
                </a:gridCol>
              </a:tblGrid>
              <a:tr h="584663">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bg1"/>
                          </a:solidFill>
                          <a:effectLst/>
                          <a:latin typeface="Franklin Gothic Demi" panose="020B0703020102020204" pitchFamily="34" charset="0"/>
                          <a:ea typeface="MS PGothic" pitchFamily="34" charset="-128"/>
                        </a:rPr>
                        <a:t>SEGMENT OR SUB-SEGMENT</a:t>
                      </a:r>
                      <a:endParaRPr kumimoji="0" lang="en-GB" sz="1000" b="0" i="0" u="none" strike="noStrike" cap="none" normalizeH="0" baseline="0" dirty="0">
                        <a:ln>
                          <a:noFill/>
                        </a:ln>
                        <a:solidFill>
                          <a:schemeClr val="bg1"/>
                        </a:solidFill>
                        <a:effectLst/>
                        <a:latin typeface="Franklin Gothic Demi" panose="020B0703020102020204" pitchFamily="34" charset="0"/>
                        <a:ea typeface="Calibri" pitchFamily="34" charset="0"/>
                        <a:cs typeface="Times New Roman" pitchFamily="18" charset="0"/>
                      </a:endParaRPr>
                    </a:p>
                  </a:txBody>
                  <a:tcPr marL="71245" marR="71245"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bg1"/>
                          </a:solidFill>
                          <a:effectLst/>
                          <a:latin typeface="Franklin Gothic Demi" panose="020B0703020102020204" pitchFamily="34" charset="0"/>
                          <a:ea typeface="MS PGothic" pitchFamily="34" charset="-128"/>
                        </a:rPr>
                        <a:t>DEFINITION</a:t>
                      </a:r>
                      <a:endParaRPr kumimoji="0" lang="en-GB" sz="1000" b="0" i="0" u="none" strike="noStrike" cap="none" normalizeH="0" baseline="0" dirty="0">
                        <a:ln>
                          <a:noFill/>
                        </a:ln>
                        <a:solidFill>
                          <a:schemeClr val="bg1"/>
                        </a:solidFill>
                        <a:effectLst/>
                        <a:latin typeface="Franklin Gothic Demi" panose="020B0703020102020204" pitchFamily="34" charset="0"/>
                        <a:ea typeface="Calibri" pitchFamily="34" charset="0"/>
                        <a:cs typeface="Times New Roman" pitchFamily="18" charset="0"/>
                      </a:endParaRPr>
                    </a:p>
                  </a:txBody>
                  <a:tcPr marL="71245" marR="71245"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035386">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chemeClr val="accent2">
                              <a:lumMod val="40000"/>
                              <a:lumOff val="60000"/>
                            </a:schemeClr>
                          </a:solidFill>
                          <a:effectLst/>
                          <a:latin typeface="Franklin Gothic Demi" panose="020B0703020102020204" pitchFamily="34" charset="0"/>
                          <a:ea typeface="MS PGothic" pitchFamily="34" charset="-128"/>
                        </a:rPr>
                        <a:t>NETWORK MANAGEMENT SYSTEMS (NMS)</a:t>
                      </a:r>
                    </a:p>
                  </a:txBody>
                  <a:tcPr marL="71245" marR="71245"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cap="none" normalizeH="0" baseline="0" dirty="0">
                          <a:ln>
                            <a:noFill/>
                          </a:ln>
                          <a:solidFill>
                            <a:srgbClr val="000000"/>
                          </a:solidFill>
                          <a:effectLst/>
                          <a:latin typeface="Franklin Gothic Book" panose="020B0503020102020204" pitchFamily="34" charset="0"/>
                          <a:ea typeface="MS PGothic" pitchFamily="34" charset="-128"/>
                        </a:rPr>
                        <a:t>Network management systems (NMS) enable basic element management and network management for NEPs’ equipment and support northbound interfaces to multi-vendor assurance and fulfilment systems. Some of these systems are evolving to support hybrid network management scenarios, interworking with the network management and orchestration systems for virtualised infrastructure systems as applicable. Other NMS are being superseded by multi-layer control products that we categorise under WAN SDN.</a:t>
                      </a:r>
                    </a:p>
                  </a:txBody>
                  <a:tcPr marL="71245" marR="71245" marT="72020" marB="720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221F72">
                        <a:alpha val="20000"/>
                      </a:srgbClr>
                    </a:solidFill>
                  </a:tcPr>
                </a:tc>
                <a:extLst>
                  <a:ext uri="{0D108BD9-81ED-4DB2-BD59-A6C34878D82A}">
                    <a16:rowId xmlns:a16="http://schemas.microsoft.com/office/drawing/2014/main" val="10001"/>
                  </a:ext>
                </a:extLst>
              </a:tr>
              <a:tr h="846175">
                <a:tc>
                  <a:txBody>
                    <a:bodyPr/>
                    <a:lstStyle/>
                    <a:p>
                      <a:pPr marL="0" marR="0" lvl="0" indent="0" algn="l" defTabSz="914400" rtl="0" eaLnBrk="1" fontAlgn="base" latinLnBrk="0" hangingPunct="1">
                        <a:lnSpc>
                          <a:spcPts val="1200"/>
                        </a:lnSpc>
                        <a:spcBef>
                          <a:spcPts val="200"/>
                        </a:spcBef>
                        <a:spcAft>
                          <a:spcPts val="200"/>
                        </a:spcAft>
                        <a:buClrTx/>
                        <a:buSzTx/>
                        <a:buFontTx/>
                        <a:buNone/>
                        <a:tabLst/>
                      </a:pPr>
                      <a:r>
                        <a:rPr kumimoji="0" lang="en-GB" sz="1000" b="0" i="0" u="none" strike="noStrike" kern="1200" cap="none" normalizeH="0" baseline="0" dirty="0">
                          <a:ln>
                            <a:noFill/>
                          </a:ln>
                          <a:solidFill>
                            <a:schemeClr val="bg1"/>
                          </a:solidFill>
                          <a:effectLst/>
                          <a:latin typeface="Franklin Gothic Medium" panose="020B0603020102020204" pitchFamily="34" charset="0"/>
                          <a:ea typeface="MS PGothic" pitchFamily="34" charset="-128"/>
                          <a:cs typeface="+mn-cs"/>
                        </a:rPr>
                        <a:t>NETWORK ORCHESTRATION</a:t>
                      </a:r>
                      <a:br>
                        <a:rPr kumimoji="0" lang="en-GB" sz="1000" b="0" i="0" u="none" strike="noStrike" kern="1200" cap="none" normalizeH="0" baseline="0" dirty="0">
                          <a:ln>
                            <a:noFill/>
                          </a:ln>
                          <a:solidFill>
                            <a:schemeClr val="bg1"/>
                          </a:solidFill>
                          <a:effectLst/>
                          <a:latin typeface="Franklin Gothic Medium" panose="020B0603020102020204" pitchFamily="34" charset="0"/>
                          <a:ea typeface="MS PGothic" pitchFamily="34" charset="-128"/>
                          <a:cs typeface="+mn-cs"/>
                        </a:rPr>
                      </a:br>
                      <a:r>
                        <a:rPr kumimoji="0" lang="en-GB" sz="1000" b="0" i="0" u="none" strike="noStrike" kern="1200" cap="none" normalizeH="0" baseline="0" dirty="0">
                          <a:ln>
                            <a:noFill/>
                          </a:ln>
                          <a:solidFill>
                            <a:schemeClr val="bg1"/>
                          </a:solidFill>
                          <a:effectLst/>
                          <a:latin typeface="Franklin Gothic Medium" panose="020B0603020102020204" pitchFamily="34" charset="0"/>
                          <a:ea typeface="MS PGothic" pitchFamily="34" charset="-128"/>
                          <a:cs typeface="+mn-cs"/>
                        </a:rPr>
                        <a:t>(NO)</a:t>
                      </a:r>
                    </a:p>
                  </a:txBody>
                  <a:tcPr marL="90481" marR="9048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ts val="200"/>
                        </a:spcBef>
                        <a:spcAft>
                          <a:spcPts val="400"/>
                        </a:spcAft>
                        <a:buClrTx/>
                        <a:buSzTx/>
                        <a:buFontTx/>
                        <a:buNone/>
                        <a:tabLst/>
                      </a:pPr>
                      <a:r>
                        <a:rPr lang="en-GB" sz="1000" dirty="0">
                          <a:solidFill>
                            <a:srgbClr val="000000"/>
                          </a:solidFill>
                          <a:latin typeface="Franklin Gothic Book" panose="020B0503020102020204" pitchFamily="34" charset="0"/>
                        </a:rPr>
                        <a:t>NO consists of software </a:t>
                      </a:r>
                      <a:r>
                        <a:rPr lang="en-GB" sz="1000" dirty="0">
                          <a:solidFill>
                            <a:srgbClr val="030309"/>
                          </a:solidFill>
                          <a:latin typeface="Franklin Gothic Book" panose="020B0503020102020204" pitchFamily="34" charset="0"/>
                        </a:rPr>
                        <a:t>to </a:t>
                      </a:r>
                      <a:r>
                        <a:rPr lang="en-GB" sz="1000" dirty="0">
                          <a:solidFill>
                            <a:srgbClr val="000000"/>
                          </a:solidFill>
                          <a:latin typeface="Franklin Gothic Book" panose="020B0503020102020204" pitchFamily="34" charset="0"/>
                        </a:rPr>
                        <a:t>automate and enhance network service creation, scaling and self-healing and network service and resource lifecycle management. It abstracts the network from the service and OSS layers. It instructs and manages the physical and virtual infrastructure management systems. It works with the existing OSS or service orchestration and service assurance systems to provide lifecycle management of services and resources. VNF managers (VNFM) and cross-domain network orchestrators (CD-NOs), also known as orchestrators of orchestrators, are also included in our network orchestration category.</a:t>
                      </a:r>
                      <a:endParaRPr kumimoji="0" lang="en-GB" sz="1000" b="0" i="0" u="none" strike="noStrike" kern="1200" cap="none" normalizeH="0" baseline="0" dirty="0">
                        <a:ln>
                          <a:noFill/>
                        </a:ln>
                        <a:solidFill>
                          <a:srgbClr val="000000"/>
                        </a:solidFill>
                        <a:effectLst/>
                        <a:highlight>
                          <a:srgbClr val="FFFF00"/>
                        </a:highlight>
                        <a:latin typeface="Franklin Gothic Book" panose="020B0503020102020204" pitchFamily="34" charset="0"/>
                        <a:ea typeface="MS PGothic" pitchFamily="34" charset="-128"/>
                        <a:cs typeface="+mn-cs"/>
                      </a:endParaRPr>
                    </a:p>
                  </a:txBody>
                  <a:tcPr marL="90481" marR="9048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alpha val="20000"/>
                      </a:schemeClr>
                    </a:solidFill>
                  </a:tcPr>
                </a:tc>
                <a:extLst>
                  <a:ext uri="{0D108BD9-81ED-4DB2-BD59-A6C34878D82A}">
                    <a16:rowId xmlns:a16="http://schemas.microsoft.com/office/drawing/2014/main" val="10915497"/>
                  </a:ext>
                </a:extLst>
              </a:tr>
              <a:tr h="760290">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kern="1200" cap="none" normalizeH="0" baseline="0" dirty="0">
                          <a:ln>
                            <a:noFill/>
                          </a:ln>
                          <a:solidFill>
                            <a:schemeClr val="bg1"/>
                          </a:solidFill>
                          <a:effectLst/>
                          <a:latin typeface="Franklin Gothic Medium" panose="020B0603020102020204" pitchFamily="34" charset="0"/>
                          <a:ea typeface="MS PGothic" pitchFamily="34" charset="-128"/>
                          <a:cs typeface="+mn-cs"/>
                        </a:rPr>
                        <a:t>VIRTUAL INFRASTRUCTURE MANAGERS (VIM)</a:t>
                      </a:r>
                    </a:p>
                  </a:txBody>
                  <a:tcPr marL="90481" marR="9048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ts val="200"/>
                        </a:spcBef>
                        <a:spcAft>
                          <a:spcPts val="400"/>
                        </a:spcAft>
                        <a:buClrTx/>
                        <a:buSzTx/>
                        <a:buFontTx/>
                        <a:buNone/>
                        <a:tabLst/>
                      </a:pPr>
                      <a:r>
                        <a:rPr lang="en-GB" sz="1000" dirty="0">
                          <a:solidFill>
                            <a:srgbClr val="000000"/>
                          </a:solidFill>
                          <a:latin typeface="Franklin Gothic Book" panose="020B0503020102020204" pitchFamily="34" charset="0"/>
                        </a:rPr>
                        <a:t>Virtualised infrastructure managers, such as various OpenStack implementations, CloudStack, VMware vCloud Director, and container-based orchestration approaches, such as Kubernetes, Mesosphere and</a:t>
                      </a:r>
                      <a:r>
                        <a:rPr lang="en-GB" sz="1000" baseline="0" dirty="0">
                          <a:solidFill>
                            <a:srgbClr val="000000"/>
                          </a:solidFill>
                          <a:latin typeface="Franklin Gothic Book" panose="020B0503020102020204" pitchFamily="34" charset="0"/>
                        </a:rPr>
                        <a:t> Docker Swarm,</a:t>
                      </a:r>
                      <a:r>
                        <a:rPr lang="en-GB" sz="1000" dirty="0">
                          <a:solidFill>
                            <a:srgbClr val="000000"/>
                          </a:solidFill>
                          <a:latin typeface="Franklin Gothic Book" panose="020B0503020102020204" pitchFamily="34" charset="0"/>
                        </a:rPr>
                        <a:t> which are now coming to market, are included in our VIM category.</a:t>
                      </a:r>
                    </a:p>
                  </a:txBody>
                  <a:tcPr marL="90481" marR="9048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5">
                        <a:alpha val="20000"/>
                      </a:schemeClr>
                    </a:solidFill>
                  </a:tcPr>
                </a:tc>
                <a:extLst>
                  <a:ext uri="{0D108BD9-81ED-4DB2-BD59-A6C34878D82A}">
                    <a16:rowId xmlns:a16="http://schemas.microsoft.com/office/drawing/2014/main" val="3768783040"/>
                  </a:ext>
                </a:extLst>
              </a:tr>
              <a:tr h="1035386">
                <a:tc>
                  <a:txBody>
                    <a:bodyPr/>
                    <a:lstStyle/>
                    <a:p>
                      <a:pPr marL="0" marR="0" lvl="0" indent="0" algn="l" defTabSz="914400" rtl="0" eaLnBrk="1" fontAlgn="base" latinLnBrk="0" hangingPunct="1">
                        <a:lnSpc>
                          <a:spcPts val="1200"/>
                        </a:lnSpc>
                        <a:spcBef>
                          <a:spcPts val="200"/>
                        </a:spcBef>
                        <a:spcAft>
                          <a:spcPts val="200"/>
                        </a:spcAft>
                        <a:buClrTx/>
                        <a:buSzTx/>
                        <a:buFontTx/>
                        <a:buNone/>
                        <a:tabLst/>
                        <a:defRPr/>
                      </a:pPr>
                      <a:r>
                        <a:rPr kumimoji="0" lang="en-GB" sz="1000" b="0" i="0" u="none" strike="noStrike" kern="1200" cap="none" normalizeH="0" baseline="0" dirty="0">
                          <a:ln>
                            <a:noFill/>
                          </a:ln>
                          <a:solidFill>
                            <a:schemeClr val="bg1"/>
                          </a:solidFill>
                          <a:effectLst/>
                          <a:latin typeface="Franklin Gothic Medium" panose="020B0603020102020204" pitchFamily="34" charset="0"/>
                          <a:ea typeface="MS PGothic" pitchFamily="34" charset="-128"/>
                          <a:cs typeface="+mn-cs"/>
                        </a:rPr>
                        <a:t>WAN SDN</a:t>
                      </a:r>
                      <a:br>
                        <a:rPr kumimoji="0" lang="en-GB" sz="1000" b="0" i="0" u="none" strike="noStrike" kern="1200" cap="none" normalizeH="0" baseline="0" dirty="0">
                          <a:ln>
                            <a:noFill/>
                          </a:ln>
                          <a:solidFill>
                            <a:schemeClr val="accent2">
                              <a:lumMod val="40000"/>
                              <a:lumOff val="60000"/>
                            </a:schemeClr>
                          </a:solidFill>
                          <a:effectLst/>
                          <a:latin typeface="Franklin Gothic Demi" panose="020B0703020102020204" pitchFamily="34" charset="0"/>
                          <a:ea typeface="MS PGothic" pitchFamily="34" charset="-128"/>
                          <a:cs typeface="+mn-cs"/>
                        </a:rPr>
                      </a:br>
                      <a:endParaRPr kumimoji="0" lang="en-GB" sz="1000" b="0" i="0" u="none" strike="noStrike" kern="1200" cap="none" normalizeH="0" baseline="0" dirty="0">
                        <a:ln>
                          <a:noFill/>
                        </a:ln>
                        <a:solidFill>
                          <a:schemeClr val="accent2">
                            <a:lumMod val="40000"/>
                            <a:lumOff val="60000"/>
                          </a:schemeClr>
                        </a:solidFill>
                        <a:effectLst/>
                        <a:latin typeface="Franklin Gothic Demi" panose="020B0703020102020204" pitchFamily="34" charset="0"/>
                        <a:ea typeface="MS PGothic" pitchFamily="34" charset="-128"/>
                        <a:cs typeface="+mn-cs"/>
                      </a:endParaRPr>
                    </a:p>
                  </a:txBody>
                  <a:tcPr marL="90481" marR="9048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ct val="100000"/>
                        </a:lnSpc>
                        <a:spcBef>
                          <a:spcPts val="200"/>
                        </a:spcBef>
                        <a:spcAft>
                          <a:spcPts val="400"/>
                        </a:spcAft>
                        <a:buClrTx/>
                        <a:buSzTx/>
                        <a:buFontTx/>
                        <a:buNone/>
                        <a:tabLst/>
                      </a:pPr>
                      <a:r>
                        <a:rPr lang="en-GB" sz="1000" dirty="0">
                          <a:solidFill>
                            <a:srgbClr val="000000"/>
                          </a:solidFill>
                          <a:latin typeface="Franklin Gothic Book" panose="020B0503020102020204" pitchFamily="34" charset="0"/>
                        </a:rPr>
                        <a:t>This NCO category is a subset of the broader SDN category tracked under our DIS programme, which includes both data centres and WAN SDN. The WAN SDN products tracked in NAO are SDN controller and SDN-controller-like software products for the WAN that provide automation overlays or control plane extensions to existing control planes. They support fine-grained traffic management; control and SD-WAN services; multi-vendor device configuration; and, increasingly, multi-layer network visibility and routing control. There is an element of ‘next-generation NMS’ to the multi-layer control products. See the following three slides for more on the four WAN SDN approaches, which, as Analysys Mason expected, are coming together into a single platform.</a:t>
                      </a:r>
                    </a:p>
                  </a:txBody>
                  <a:tcPr marL="90481" marR="90481"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alpha val="20000"/>
                      </a:schemeClr>
                    </a:solidFill>
                  </a:tcPr>
                </a:tc>
                <a:extLst>
                  <a:ext uri="{0D108BD9-81ED-4DB2-BD59-A6C34878D82A}">
                    <a16:rowId xmlns:a16="http://schemas.microsoft.com/office/drawing/2014/main" val="121496543"/>
                  </a:ext>
                </a:extLst>
              </a:tr>
            </a:tbl>
          </a:graphicData>
        </a:graphic>
      </p:graphicFrame>
    </p:spTree>
    <p:extLst>
      <p:ext uri="{BB962C8B-B14F-4D97-AF65-F5344CB8AC3E}">
        <p14:creationId xmlns:p14="http://schemas.microsoft.com/office/powerpoint/2010/main" val="409978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C60E43C-85FD-48B9-B9E9-E5A1055E17C2}"/>
              </a:ext>
            </a:extLst>
          </p:cNvPr>
          <p:cNvSpPr>
            <a:spLocks noGrp="1"/>
          </p:cNvSpPr>
          <p:nvPr>
            <p:ph type="body" sz="quarter" idx="15"/>
          </p:nvPr>
        </p:nvSpPr>
        <p:spPr/>
        <p:txBody>
          <a:bodyPr/>
          <a:lstStyle/>
          <a:p>
            <a:r>
              <a:rPr lang="en-GB" dirty="0"/>
              <a:t>Figure 1: Ciena company facts</a:t>
            </a:r>
          </a:p>
        </p:txBody>
      </p:sp>
      <p:graphicFrame>
        <p:nvGraphicFramePr>
          <p:cNvPr id="16" name="Table Placeholder 13">
            <a:extLst>
              <a:ext uri="{FF2B5EF4-FFF2-40B4-BE49-F238E27FC236}">
                <a16:creationId xmlns:a16="http://schemas.microsoft.com/office/drawing/2014/main" id="{0767F1F7-0B10-49F4-B078-0642F159D584}"/>
              </a:ext>
            </a:extLst>
          </p:cNvPr>
          <p:cNvGraphicFramePr>
            <a:graphicFrameLocks noGrp="1"/>
          </p:cNvGraphicFramePr>
          <p:nvPr>
            <p:ph type="tbl" sz="quarter" idx="13"/>
            <p:extLst>
              <p:ext uri="{D42A27DB-BD31-4B8C-83A1-F6EECF244321}">
                <p14:modId xmlns:p14="http://schemas.microsoft.com/office/powerpoint/2010/main" val="183684986"/>
              </p:ext>
            </p:extLst>
          </p:nvPr>
        </p:nvGraphicFramePr>
        <p:xfrm>
          <a:off x="5218113" y="1673225"/>
          <a:ext cx="4230687" cy="4592320"/>
        </p:xfrm>
        <a:graphic>
          <a:graphicData uri="http://schemas.openxmlformats.org/drawingml/2006/table">
            <a:tbl>
              <a:tblPr bandRow="1">
                <a:tableStyleId>{5C22544A-7EE6-4342-B048-85BDC9FD1C3A}</a:tableStyleId>
              </a:tblPr>
              <a:tblGrid>
                <a:gridCol w="1003259">
                  <a:extLst>
                    <a:ext uri="{9D8B030D-6E8A-4147-A177-3AD203B41FA5}">
                      <a16:colId xmlns:a16="http://schemas.microsoft.com/office/drawing/2014/main" val="20000"/>
                    </a:ext>
                  </a:extLst>
                </a:gridCol>
                <a:gridCol w="3227428">
                  <a:extLst>
                    <a:ext uri="{9D8B030D-6E8A-4147-A177-3AD203B41FA5}">
                      <a16:colId xmlns:a16="http://schemas.microsoft.com/office/drawing/2014/main" val="20001"/>
                    </a:ext>
                  </a:extLst>
                </a:gridCol>
              </a:tblGrid>
              <a:tr h="370840">
                <a:tc>
                  <a:txBody>
                    <a:bodyPr/>
                    <a:lstStyle/>
                    <a:p>
                      <a:pPr>
                        <a:spcAft>
                          <a:spcPts val="400"/>
                        </a:spcAft>
                      </a:pPr>
                      <a:r>
                        <a:rPr lang="en-GB" sz="1000" b="1" spc="20" baseline="0" dirty="0">
                          <a:solidFill>
                            <a:schemeClr val="bg1"/>
                          </a:solidFill>
                          <a:latin typeface="Franklin Gothic Book" panose="020B0503020102020204" pitchFamily="34" charset="0"/>
                        </a:rPr>
                        <a:t>Founded</a:t>
                      </a:r>
                    </a:p>
                  </a:txBody>
                  <a:tcPr marL="90658" marR="90658" anchor="ctr">
                    <a:solidFill>
                      <a:schemeClr val="accent5"/>
                    </a:solidFill>
                  </a:tcPr>
                </a:tc>
                <a:tc>
                  <a:txBody>
                    <a:bodyPr/>
                    <a:lstStyle/>
                    <a:p>
                      <a:pPr>
                        <a:spcAft>
                          <a:spcPts val="400"/>
                        </a:spcAft>
                      </a:pPr>
                      <a:r>
                        <a:rPr lang="en-GB" sz="1000" dirty="0">
                          <a:solidFill>
                            <a:srgbClr val="000000"/>
                          </a:solidFill>
                          <a:latin typeface="Franklin Gothic Book" pitchFamily="34" charset="0"/>
                        </a:rPr>
                        <a:t>1992</a:t>
                      </a:r>
                    </a:p>
                  </a:txBody>
                  <a:tcPr marL="93355" marR="93355" anchor="ctr">
                    <a:solidFill>
                      <a:srgbClr val="5A2149">
                        <a:alpha val="14902"/>
                      </a:srgbClr>
                    </a:solidFill>
                  </a:tcPr>
                </a:tc>
                <a:extLst>
                  <a:ext uri="{0D108BD9-81ED-4DB2-BD59-A6C34878D82A}">
                    <a16:rowId xmlns:a16="http://schemas.microsoft.com/office/drawing/2014/main" val="10000"/>
                  </a:ext>
                </a:extLst>
              </a:tr>
              <a:tr h="370840">
                <a:tc>
                  <a:txBody>
                    <a:bodyPr/>
                    <a:lstStyle/>
                    <a:p>
                      <a:pPr>
                        <a:spcAft>
                          <a:spcPts val="400"/>
                        </a:spcAft>
                      </a:pPr>
                      <a:r>
                        <a:rPr lang="en-GB" sz="1000" b="1" spc="20" baseline="0" dirty="0">
                          <a:solidFill>
                            <a:schemeClr val="bg1"/>
                          </a:solidFill>
                          <a:latin typeface="Franklin Gothic Book" panose="020B0503020102020204" pitchFamily="34" charset="0"/>
                        </a:rPr>
                        <a:t>Offices</a:t>
                      </a:r>
                    </a:p>
                  </a:txBody>
                  <a:tcPr marL="90658" marR="90658"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GB" sz="1000" kern="1200" dirty="0">
                          <a:solidFill>
                            <a:schemeClr val="tx1"/>
                          </a:solidFill>
                          <a:latin typeface="Franklin Gothic Book" pitchFamily="34" charset="0"/>
                          <a:ea typeface="+mn-ea"/>
                          <a:cs typeface="+mn-cs"/>
                        </a:rPr>
                        <a:t>Headquartered in Maryland, USA. Offices worldwide.</a:t>
                      </a:r>
                    </a:p>
                  </a:txBody>
                  <a:tcPr marL="93355" marR="93355" anchor="ctr">
                    <a:solidFill>
                      <a:srgbClr val="5A2149">
                        <a:alpha val="14902"/>
                      </a:srgbClr>
                    </a:solidFill>
                  </a:tcPr>
                </a:tc>
                <a:extLst>
                  <a:ext uri="{0D108BD9-81ED-4DB2-BD59-A6C34878D82A}">
                    <a16:rowId xmlns:a16="http://schemas.microsoft.com/office/drawing/2014/main" val="10001"/>
                  </a:ext>
                </a:extLst>
              </a:tr>
              <a:tr h="370840">
                <a:tc>
                  <a:txBody>
                    <a:bodyPr/>
                    <a:lstStyle/>
                    <a:p>
                      <a:pPr>
                        <a:spcAft>
                          <a:spcPts val="400"/>
                        </a:spcAft>
                      </a:pPr>
                      <a:r>
                        <a:rPr lang="en-GB" sz="1000" b="1" spc="20" baseline="0" dirty="0">
                          <a:solidFill>
                            <a:schemeClr val="bg1"/>
                          </a:solidFill>
                          <a:latin typeface="Franklin Gothic Book" panose="020B0503020102020204" pitchFamily="34" charset="0"/>
                        </a:rPr>
                        <a:t>Employees</a:t>
                      </a:r>
                    </a:p>
                  </a:txBody>
                  <a:tcPr marL="90658" marR="90658" anchor="ctr">
                    <a:solidFill>
                      <a:schemeClr val="accent5"/>
                    </a:solidFill>
                  </a:tcPr>
                </a:tc>
                <a:tc>
                  <a:txBody>
                    <a:bodyPr/>
                    <a:lstStyle/>
                    <a:p>
                      <a:pPr>
                        <a:spcAft>
                          <a:spcPts val="400"/>
                        </a:spcAft>
                      </a:pPr>
                      <a:r>
                        <a:rPr lang="en-GB" sz="1000" dirty="0">
                          <a:solidFill>
                            <a:schemeClr val="tx1"/>
                          </a:solidFill>
                          <a:latin typeface="Franklin Gothic Book" pitchFamily="34" charset="0"/>
                        </a:rPr>
                        <a:t>6013</a:t>
                      </a:r>
                      <a:r>
                        <a:rPr lang="en-GB" sz="1000" baseline="0" dirty="0">
                          <a:solidFill>
                            <a:schemeClr val="tx1"/>
                          </a:solidFill>
                          <a:latin typeface="Franklin Gothic Book" pitchFamily="34" charset="0"/>
                        </a:rPr>
                        <a:t> as of December 2018</a:t>
                      </a:r>
                      <a:r>
                        <a:rPr lang="en-GB" sz="1000" dirty="0">
                          <a:solidFill>
                            <a:schemeClr val="tx1"/>
                          </a:solidFill>
                          <a:latin typeface="Franklin Gothic Book" pitchFamily="34" charset="0"/>
                        </a:rPr>
                        <a:t>,</a:t>
                      </a:r>
                      <a:r>
                        <a:rPr lang="en-GB" sz="1000" baseline="0" dirty="0">
                          <a:solidFill>
                            <a:schemeClr val="tx1"/>
                          </a:solidFill>
                          <a:latin typeface="Franklin Gothic Book" pitchFamily="34" charset="0"/>
                        </a:rPr>
                        <a:t> of which more than 400 are part of the Blue Planet (software) subsidiary.</a:t>
                      </a:r>
                      <a:endParaRPr lang="en-GB" sz="1000" dirty="0">
                        <a:solidFill>
                          <a:schemeClr val="tx1"/>
                        </a:solidFill>
                        <a:latin typeface="Franklin Gothic Book" pitchFamily="34" charset="0"/>
                      </a:endParaRPr>
                    </a:p>
                  </a:txBody>
                  <a:tcPr marL="93355" marR="93355" anchor="ctr">
                    <a:solidFill>
                      <a:srgbClr val="5A2149">
                        <a:alpha val="14902"/>
                      </a:srgbClr>
                    </a:solidFill>
                  </a:tcPr>
                </a:tc>
                <a:extLst>
                  <a:ext uri="{0D108BD9-81ED-4DB2-BD59-A6C34878D82A}">
                    <a16:rowId xmlns:a16="http://schemas.microsoft.com/office/drawing/2014/main" val="10002"/>
                  </a:ext>
                </a:extLst>
              </a:tr>
              <a:tr h="370840">
                <a:tc>
                  <a:txBody>
                    <a:bodyPr/>
                    <a:lstStyle/>
                    <a:p>
                      <a:pPr>
                        <a:spcAft>
                          <a:spcPts val="400"/>
                        </a:spcAft>
                      </a:pPr>
                      <a:r>
                        <a:rPr lang="en-GB" sz="1000" b="1" spc="20" baseline="0" dirty="0">
                          <a:solidFill>
                            <a:schemeClr val="bg1"/>
                          </a:solidFill>
                          <a:latin typeface="Franklin Gothic Book" panose="020B0503020102020204" pitchFamily="34" charset="0"/>
                        </a:rPr>
                        <a:t>Regional focus</a:t>
                      </a:r>
                    </a:p>
                  </a:txBody>
                  <a:tcPr marL="90658" marR="90658" anchor="ctr">
                    <a:solidFill>
                      <a:schemeClr val="accent5"/>
                    </a:solidFill>
                  </a:tcPr>
                </a:tc>
                <a:tc>
                  <a:txBody>
                    <a:bodyPr/>
                    <a:lstStyle/>
                    <a:p>
                      <a:pPr>
                        <a:spcAft>
                          <a:spcPts val="400"/>
                        </a:spcAft>
                      </a:pPr>
                      <a:r>
                        <a:rPr lang="en-GB" sz="1000" dirty="0">
                          <a:solidFill>
                            <a:srgbClr val="000000"/>
                          </a:solidFill>
                          <a:latin typeface="Franklin Gothic Book" pitchFamily="34" charset="0"/>
                        </a:rPr>
                        <a:t>Worldwide</a:t>
                      </a:r>
                      <a:r>
                        <a:rPr lang="en-GB" sz="1000" baseline="0" dirty="0">
                          <a:solidFill>
                            <a:srgbClr val="000000"/>
                          </a:solidFill>
                          <a:latin typeface="Franklin Gothic Book" pitchFamily="34" charset="0"/>
                        </a:rPr>
                        <a:t> </a:t>
                      </a:r>
                      <a:endParaRPr lang="en-GB" sz="1000" dirty="0">
                        <a:solidFill>
                          <a:srgbClr val="000000"/>
                        </a:solidFill>
                        <a:latin typeface="Franklin Gothic Book" pitchFamily="34" charset="0"/>
                      </a:endParaRPr>
                    </a:p>
                  </a:txBody>
                  <a:tcPr marL="93355" marR="93355" anchor="ctr">
                    <a:solidFill>
                      <a:srgbClr val="5A2149">
                        <a:alpha val="14902"/>
                      </a:srgbClr>
                    </a:solidFill>
                  </a:tcPr>
                </a:tc>
                <a:extLst>
                  <a:ext uri="{0D108BD9-81ED-4DB2-BD59-A6C34878D82A}">
                    <a16:rowId xmlns:a16="http://schemas.microsoft.com/office/drawing/2014/main" val="10003"/>
                  </a:ext>
                </a:extLst>
              </a:tr>
              <a:tr h="370840">
                <a:tc>
                  <a:txBody>
                    <a:bodyPr/>
                    <a:lstStyle/>
                    <a:p>
                      <a:pPr>
                        <a:spcAft>
                          <a:spcPts val="400"/>
                        </a:spcAft>
                      </a:pPr>
                      <a:r>
                        <a:rPr lang="en-GB" sz="1000" b="1" spc="20" baseline="0" dirty="0">
                          <a:solidFill>
                            <a:schemeClr val="bg1"/>
                          </a:solidFill>
                          <a:latin typeface="Franklin Gothic Book" panose="020B0503020102020204" pitchFamily="34" charset="0"/>
                        </a:rPr>
                        <a:t>Revenue</a:t>
                      </a:r>
                    </a:p>
                  </a:txBody>
                  <a:tcPr marL="90658" marR="90658" anchor="ctr">
                    <a:solidFill>
                      <a:schemeClr val="accent5"/>
                    </a:solidFill>
                  </a:tcPr>
                </a:tc>
                <a:tc>
                  <a:txBody>
                    <a:bodyPr/>
                    <a:lstStyle/>
                    <a:p>
                      <a:pPr>
                        <a:spcAft>
                          <a:spcPts val="400"/>
                        </a:spcAft>
                      </a:pPr>
                      <a:r>
                        <a:rPr lang="en-GB" sz="1000" dirty="0">
                          <a:solidFill>
                            <a:srgbClr val="000000"/>
                          </a:solidFill>
                          <a:latin typeface="Franklin Gothic Book" pitchFamily="34" charset="0"/>
                        </a:rPr>
                        <a:t>USD3.1 billion (FY2018, year end 31 October 31 2018</a:t>
                      </a:r>
                      <a:r>
                        <a:rPr lang="en-GB" sz="1000" baseline="0" dirty="0">
                          <a:solidFill>
                            <a:srgbClr val="000000"/>
                          </a:solidFill>
                          <a:latin typeface="Franklin Gothic Book" pitchFamily="34" charset="0"/>
                        </a:rPr>
                        <a:t>)</a:t>
                      </a:r>
                      <a:endParaRPr lang="en-GB" sz="1000" dirty="0">
                        <a:solidFill>
                          <a:srgbClr val="000000"/>
                        </a:solidFill>
                        <a:latin typeface="Franklin Gothic Book" pitchFamily="34" charset="0"/>
                      </a:endParaRPr>
                    </a:p>
                  </a:txBody>
                  <a:tcPr marL="93355" marR="93355" anchor="ctr">
                    <a:solidFill>
                      <a:srgbClr val="5A2149">
                        <a:alpha val="14902"/>
                      </a:srgbClr>
                    </a:solidFill>
                  </a:tcPr>
                </a:tc>
                <a:extLst>
                  <a:ext uri="{0D108BD9-81ED-4DB2-BD59-A6C34878D82A}">
                    <a16:rowId xmlns:a16="http://schemas.microsoft.com/office/drawing/2014/main" val="10004"/>
                  </a:ext>
                </a:extLst>
              </a:tr>
              <a:tr h="370840">
                <a:tc>
                  <a:txBody>
                    <a:bodyPr/>
                    <a:lstStyle/>
                    <a:p>
                      <a:pPr>
                        <a:spcAft>
                          <a:spcPts val="400"/>
                        </a:spcAft>
                      </a:pPr>
                      <a:r>
                        <a:rPr lang="en-GB" sz="1000" b="1" spc="20" baseline="0" dirty="0">
                          <a:solidFill>
                            <a:schemeClr val="bg1"/>
                          </a:solidFill>
                          <a:latin typeface="Franklin Gothic Book" panose="020B0503020102020204" pitchFamily="34" charset="0"/>
                        </a:rPr>
                        <a:t>Customers</a:t>
                      </a:r>
                    </a:p>
                  </a:txBody>
                  <a:tcPr marL="90658" marR="90658"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GB" sz="1000" kern="1200" dirty="0">
                          <a:solidFill>
                            <a:srgbClr val="000000"/>
                          </a:solidFill>
                          <a:latin typeface="Franklin Gothic Book" pitchFamily="34" charset="0"/>
                          <a:ea typeface="+mn-ea"/>
                          <a:cs typeface="+mn-cs"/>
                        </a:rPr>
                        <a:t>AT&amp;T, Cable &amp; Wireless, CenturyLink,</a:t>
                      </a:r>
                      <a:r>
                        <a:rPr lang="en-GB" sz="1000" kern="1200" baseline="0" dirty="0">
                          <a:solidFill>
                            <a:srgbClr val="000000"/>
                          </a:solidFill>
                          <a:latin typeface="Franklin Gothic Book" pitchFamily="34" charset="0"/>
                          <a:ea typeface="+mn-ea"/>
                          <a:cs typeface="+mn-cs"/>
                        </a:rPr>
                        <a:t> Colt, </a:t>
                      </a:r>
                      <a:r>
                        <a:rPr lang="en-GB" sz="1000" kern="1200" dirty="0">
                          <a:solidFill>
                            <a:srgbClr val="000000"/>
                          </a:solidFill>
                          <a:latin typeface="Franklin Gothic Book" pitchFamily="34" charset="0"/>
                          <a:ea typeface="+mn-ea"/>
                          <a:cs typeface="+mn-cs"/>
                        </a:rPr>
                        <a:t>France Telecom, KT (Korea Telecom), KVH, MBC, NTT Communications, Sprint, Tata Communications, Telefónica, Telesystem,</a:t>
                      </a:r>
                      <a:r>
                        <a:rPr lang="en-GB" sz="1000" kern="1200" baseline="0" dirty="0">
                          <a:solidFill>
                            <a:srgbClr val="000000"/>
                          </a:solidFill>
                          <a:latin typeface="Franklin Gothic Book" pitchFamily="34" charset="0"/>
                          <a:ea typeface="+mn-ea"/>
                          <a:cs typeface="+mn-cs"/>
                        </a:rPr>
                        <a:t> </a:t>
                      </a:r>
                      <a:r>
                        <a:rPr lang="en-GB" sz="1000" kern="1200" dirty="0">
                          <a:solidFill>
                            <a:srgbClr val="000000"/>
                          </a:solidFill>
                          <a:latin typeface="Franklin Gothic Book" pitchFamily="34" charset="0"/>
                          <a:ea typeface="+mn-ea"/>
                          <a:cs typeface="+mn-cs"/>
                        </a:rPr>
                        <a:t>América Móvil (Telmex), TELUS Communications, Verizon Wireless and cable MSOs such as Comcast, Cox Communications, RCN Telecom Services and Rogers</a:t>
                      </a:r>
                      <a:r>
                        <a:rPr lang="en-GB" sz="1000" kern="1200" dirty="0">
                          <a:solidFill>
                            <a:schemeClr val="tx1"/>
                          </a:solidFill>
                          <a:latin typeface="Franklin Gothic Book" pitchFamily="34" charset="0"/>
                          <a:ea typeface="+mn-ea"/>
                          <a:cs typeface="+mn-cs"/>
                        </a:rPr>
                        <a:t>. Blue Planet has more than 150 clients globally; 15 of these are Tier 1 service providers.</a:t>
                      </a:r>
                      <a:r>
                        <a:rPr lang="en-GB" sz="1000" kern="1200" baseline="30000" dirty="0">
                          <a:solidFill>
                            <a:schemeClr val="tx1"/>
                          </a:solidFill>
                          <a:latin typeface="Franklin Gothic Book" pitchFamily="34" charset="0"/>
                          <a:ea typeface="+mn-ea"/>
                          <a:cs typeface="+mn-cs"/>
                        </a:rPr>
                        <a:t>2</a:t>
                      </a:r>
                    </a:p>
                  </a:txBody>
                  <a:tcPr marL="93355" marR="93355" anchor="ctr">
                    <a:solidFill>
                      <a:srgbClr val="5A2149">
                        <a:alpha val="14902"/>
                      </a:srgbClr>
                    </a:solidFill>
                  </a:tcPr>
                </a:tc>
                <a:extLst>
                  <a:ext uri="{0D108BD9-81ED-4DB2-BD59-A6C34878D82A}">
                    <a16:rowId xmlns:a16="http://schemas.microsoft.com/office/drawing/2014/main" val="10005"/>
                  </a:ext>
                </a:extLst>
              </a:tr>
              <a:tr h="370840">
                <a:tc>
                  <a:txBody>
                    <a:bodyPr/>
                    <a:lstStyle/>
                    <a:p>
                      <a:pPr>
                        <a:spcAft>
                          <a:spcPts val="400"/>
                        </a:spcAft>
                      </a:pPr>
                      <a:r>
                        <a:rPr lang="en-GB" sz="1000" b="1" spc="20" baseline="0" dirty="0">
                          <a:solidFill>
                            <a:schemeClr val="bg1"/>
                          </a:solidFill>
                          <a:latin typeface="Franklin Gothic Book" panose="020B0503020102020204" pitchFamily="34" charset="0"/>
                        </a:rPr>
                        <a:t>Selected key customers</a:t>
                      </a:r>
                    </a:p>
                  </a:txBody>
                  <a:tcPr marL="90658" marR="90658"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000" kern="1200" dirty="0">
                          <a:solidFill>
                            <a:srgbClr val="000000"/>
                          </a:solidFill>
                          <a:latin typeface="Franklin Gothic Book" pitchFamily="34" charset="0"/>
                          <a:ea typeface="+mn-ea"/>
                          <a:cs typeface="+mn-cs"/>
                        </a:rPr>
                        <a:t>AT&amp;T, BT, </a:t>
                      </a:r>
                      <a:r>
                        <a:rPr lang="en-GB" sz="1000" kern="1200" dirty="0">
                          <a:solidFill>
                            <a:srgbClr val="000000"/>
                          </a:solidFill>
                          <a:latin typeface="Franklin Gothic Book" pitchFamily="34" charset="0"/>
                          <a:ea typeface="+mn-ea"/>
                          <a:cs typeface="+mn-cs"/>
                        </a:rPr>
                        <a:t>EdgeConnex, Equinix, </a:t>
                      </a:r>
                      <a:r>
                        <a:rPr lang="en-US" sz="1000" kern="1200" dirty="0">
                          <a:solidFill>
                            <a:srgbClr val="000000"/>
                          </a:solidFill>
                          <a:latin typeface="Franklin Gothic Book" pitchFamily="34" charset="0"/>
                          <a:ea typeface="+mn-ea"/>
                          <a:cs typeface="+mn-cs"/>
                        </a:rPr>
                        <a:t>FiberLight</a:t>
                      </a:r>
                      <a:r>
                        <a:rPr lang="en-GB" sz="1000" kern="1200" dirty="0">
                          <a:solidFill>
                            <a:srgbClr val="000000"/>
                          </a:solidFill>
                          <a:latin typeface="Franklin Gothic Book" pitchFamily="34" charset="0"/>
                          <a:ea typeface="+mn-ea"/>
                          <a:cs typeface="+mn-cs"/>
                        </a:rPr>
                        <a:t>, </a:t>
                      </a:r>
                      <a:r>
                        <a:rPr lang="en-US" sz="1000" kern="1200" dirty="0">
                          <a:solidFill>
                            <a:srgbClr val="000000"/>
                          </a:solidFill>
                          <a:latin typeface="Franklin Gothic Book" pitchFamily="34" charset="0"/>
                          <a:ea typeface="+mn-ea"/>
                          <a:cs typeface="+mn-cs"/>
                        </a:rPr>
                        <a:t>PLDT, </a:t>
                      </a:r>
                      <a:r>
                        <a:rPr lang="en-US" sz="1000" kern="1200" dirty="0">
                          <a:solidFill>
                            <a:schemeClr val="tx1"/>
                          </a:solidFill>
                          <a:latin typeface="Franklin Gothic Book" pitchFamily="34" charset="0"/>
                          <a:ea typeface="+mn-ea"/>
                          <a:cs typeface="+mn-cs"/>
                        </a:rPr>
                        <a:t>Southern Cross Cables, Sprint, Verizon</a:t>
                      </a:r>
                      <a:r>
                        <a:rPr lang="en-GB" sz="1000" kern="1200" dirty="0">
                          <a:solidFill>
                            <a:schemeClr val="tx1"/>
                          </a:solidFill>
                          <a:latin typeface="Franklin Gothic Book" pitchFamily="34" charset="0"/>
                          <a:ea typeface="+mn-ea"/>
                          <a:cs typeface="+mn-cs"/>
                        </a:rPr>
                        <a:t>. </a:t>
                      </a:r>
                      <a:r>
                        <a:rPr lang="en-US" sz="1000" kern="1200" dirty="0">
                          <a:solidFill>
                            <a:schemeClr val="tx1"/>
                          </a:solidFill>
                          <a:latin typeface="Franklin Gothic Book" pitchFamily="34" charset="0"/>
                          <a:ea typeface="+mn-ea"/>
                          <a:cs typeface="+mn-cs"/>
                        </a:rPr>
                        <a:t>AT&amp;T is typically a ~10–15% customer</a:t>
                      </a:r>
                      <a:r>
                        <a:rPr lang="en-US" sz="1000" kern="1200" baseline="0" dirty="0">
                          <a:solidFill>
                            <a:schemeClr val="tx1"/>
                          </a:solidFill>
                          <a:latin typeface="Franklin Gothic Book" pitchFamily="34" charset="0"/>
                          <a:ea typeface="+mn-ea"/>
                          <a:cs typeface="+mn-cs"/>
                        </a:rPr>
                        <a:t>; Ciena is a Domain 2.0 vendor. Verizon is typically a </a:t>
                      </a:r>
                      <a:r>
                        <a:rPr lang="en-US" sz="1000" kern="1200" dirty="0">
                          <a:solidFill>
                            <a:schemeClr val="tx1"/>
                          </a:solidFill>
                          <a:latin typeface="Franklin Gothic Book" pitchFamily="34" charset="0"/>
                          <a:ea typeface="+mn-ea"/>
                          <a:cs typeface="+mn-cs"/>
                        </a:rPr>
                        <a:t>~10% customer. </a:t>
                      </a:r>
                      <a:r>
                        <a:rPr lang="en-US" sz="1000" kern="1200" baseline="0" dirty="0">
                          <a:solidFill>
                            <a:schemeClr val="tx1"/>
                          </a:solidFill>
                          <a:latin typeface="Franklin Gothic Book" pitchFamily="34" charset="0"/>
                          <a:ea typeface="+mn-ea"/>
                          <a:cs typeface="+mn-cs"/>
                        </a:rPr>
                        <a:t>Blue Planet key customers include CenturyLink Business, Colt, CoreSite, Orange Business Services, Windstream and Zayo.</a:t>
                      </a:r>
                      <a:endParaRPr lang="en-GB" sz="1000" dirty="0">
                        <a:solidFill>
                          <a:schemeClr val="tx1"/>
                        </a:solidFill>
                        <a:latin typeface="Franklin Gothic Book" pitchFamily="34" charset="0"/>
                      </a:endParaRPr>
                    </a:p>
                  </a:txBody>
                  <a:tcPr marL="93355" marR="93355" anchor="ctr">
                    <a:solidFill>
                      <a:srgbClr val="5A2149">
                        <a:alpha val="14902"/>
                      </a:srgbClr>
                    </a:solidFill>
                  </a:tcPr>
                </a:tc>
                <a:extLst>
                  <a:ext uri="{0D108BD9-81ED-4DB2-BD59-A6C34878D82A}">
                    <a16:rowId xmlns:a16="http://schemas.microsoft.com/office/drawing/2014/main" val="10006"/>
                  </a:ext>
                </a:extLst>
              </a:tr>
              <a:tr h="370840">
                <a:tc>
                  <a:txBody>
                    <a:bodyPr/>
                    <a:lstStyle/>
                    <a:p>
                      <a:pPr>
                        <a:spcAft>
                          <a:spcPts val="400"/>
                        </a:spcAft>
                      </a:pPr>
                      <a:r>
                        <a:rPr lang="en-GB" sz="1000" b="1" spc="20" baseline="0" dirty="0">
                          <a:solidFill>
                            <a:schemeClr val="bg1"/>
                          </a:solidFill>
                          <a:latin typeface="Franklin Gothic Book" panose="020B0503020102020204" pitchFamily="34" charset="0"/>
                        </a:rPr>
                        <a:t>Partnerships</a:t>
                      </a:r>
                    </a:p>
                  </a:txBody>
                  <a:tcPr marL="90658" marR="90658" anchor="ctr">
                    <a:solidFill>
                      <a:schemeClr val="accent5"/>
                    </a:solidFill>
                  </a:tcPr>
                </a:tc>
                <a:tc>
                  <a:txBody>
                    <a:bodyPr/>
                    <a:lstStyle/>
                    <a:p>
                      <a:pPr>
                        <a:spcAft>
                          <a:spcPts val="400"/>
                        </a:spcAft>
                      </a:pPr>
                      <a:r>
                        <a:rPr lang="en-GB" sz="1000" dirty="0">
                          <a:solidFill>
                            <a:srgbClr val="000000"/>
                          </a:solidFill>
                          <a:latin typeface="Franklin Gothic Book" pitchFamily="34" charset="0"/>
                        </a:rPr>
                        <a:t>Ericsson</a:t>
                      </a:r>
                      <a:r>
                        <a:rPr lang="en-GB" sz="1000" baseline="0" dirty="0">
                          <a:solidFill>
                            <a:srgbClr val="000000"/>
                          </a:solidFill>
                          <a:latin typeface="Franklin Gothic Book" pitchFamily="34" charset="0"/>
                        </a:rPr>
                        <a:t> (for packet-optical and </a:t>
                      </a:r>
                      <a:r>
                        <a:rPr lang="en-GB" sz="1000" baseline="0" dirty="0">
                          <a:solidFill>
                            <a:schemeClr val="tx1"/>
                          </a:solidFill>
                          <a:latin typeface="Franklin Gothic Book" pitchFamily="34" charset="0"/>
                        </a:rPr>
                        <a:t>SDN solutions)</a:t>
                      </a:r>
                      <a:endParaRPr lang="en-GB" sz="1000" dirty="0">
                        <a:solidFill>
                          <a:schemeClr val="tx1"/>
                        </a:solidFill>
                        <a:latin typeface="Franklin Gothic Book" pitchFamily="34" charset="0"/>
                      </a:endParaRPr>
                    </a:p>
                  </a:txBody>
                  <a:tcPr marL="93355" marR="93355" anchor="ctr">
                    <a:solidFill>
                      <a:srgbClr val="5A2149">
                        <a:alpha val="14902"/>
                      </a:srgbClr>
                    </a:solidFill>
                  </a:tcPr>
                </a:tc>
                <a:extLst>
                  <a:ext uri="{0D108BD9-81ED-4DB2-BD59-A6C34878D82A}">
                    <a16:rowId xmlns:a16="http://schemas.microsoft.com/office/drawing/2014/main" val="10007"/>
                  </a:ext>
                </a:extLst>
              </a:tr>
            </a:tbl>
          </a:graphicData>
        </a:graphic>
      </p:graphicFrame>
      <p:sp>
        <p:nvSpPr>
          <p:cNvPr id="5" name="Slide Number Placeholder 4">
            <a:extLst>
              <a:ext uri="{FF2B5EF4-FFF2-40B4-BE49-F238E27FC236}">
                <a16:creationId xmlns:a16="http://schemas.microsoft.com/office/drawing/2014/main" id="{0EC6F24F-70C8-45EE-9C6A-327893607A27}"/>
              </a:ext>
            </a:extLst>
          </p:cNvPr>
          <p:cNvSpPr>
            <a:spLocks noGrp="1"/>
          </p:cNvSpPr>
          <p:nvPr>
            <p:ph type="sldNum" sz="quarter" idx="4"/>
          </p:nvPr>
        </p:nvSpPr>
        <p:spPr/>
        <p:txBody>
          <a:bodyPr/>
          <a:lstStyle/>
          <a:p>
            <a:fld id="{E78626B2-E168-480E-BAE6-B60060C6AB83}" type="slidenum">
              <a:rPr lang="en-GB" smtClean="0"/>
              <a:pPr/>
              <a:t>2</a:t>
            </a:fld>
            <a:endParaRPr lang="en-GB" dirty="0"/>
          </a:p>
        </p:txBody>
      </p:sp>
      <p:sp>
        <p:nvSpPr>
          <p:cNvPr id="8" name="Title 7">
            <a:extLst>
              <a:ext uri="{FF2B5EF4-FFF2-40B4-BE49-F238E27FC236}">
                <a16:creationId xmlns:a16="http://schemas.microsoft.com/office/drawing/2014/main" id="{A0C3501C-2C16-4AA6-ACEA-0AAF0E124B1D}"/>
              </a:ext>
            </a:extLst>
          </p:cNvPr>
          <p:cNvSpPr>
            <a:spLocks noGrp="1"/>
          </p:cNvSpPr>
          <p:nvPr>
            <p:ph type="title"/>
          </p:nvPr>
        </p:nvSpPr>
        <p:spPr/>
        <p:txBody>
          <a:bodyPr/>
          <a:lstStyle/>
          <a:p>
            <a:r>
              <a:rPr lang="en-GB" dirty="0"/>
              <a:t>Company summary</a:t>
            </a:r>
          </a:p>
        </p:txBody>
      </p:sp>
      <p:sp>
        <p:nvSpPr>
          <p:cNvPr id="3" name="Text Placeholder 2">
            <a:extLst>
              <a:ext uri="{FF2B5EF4-FFF2-40B4-BE49-F238E27FC236}">
                <a16:creationId xmlns:a16="http://schemas.microsoft.com/office/drawing/2014/main" id="{75F926AC-1482-490A-8903-57D872EDFCA4}"/>
              </a:ext>
            </a:extLst>
          </p:cNvPr>
          <p:cNvSpPr>
            <a:spLocks noGrp="1"/>
          </p:cNvSpPr>
          <p:nvPr>
            <p:ph type="body" sz="quarter" idx="19"/>
          </p:nvPr>
        </p:nvSpPr>
        <p:spPr/>
        <p:txBody>
          <a:bodyPr/>
          <a:lstStyle/>
          <a:p>
            <a:r>
              <a:rPr lang="en-US" baseline="30000" dirty="0"/>
              <a:t>1</a:t>
            </a:r>
            <a:r>
              <a:rPr lang="en-US" dirty="0"/>
              <a:t> ‘Service design and orchestration’ (SDO) was known as ‘service fulfilment’. </a:t>
            </a:r>
            <a:br>
              <a:rPr lang="en-US" dirty="0"/>
            </a:br>
            <a:r>
              <a:rPr lang="en-US" baseline="30000" dirty="0"/>
              <a:t>2</a:t>
            </a:r>
            <a:r>
              <a:rPr lang="en-US" dirty="0"/>
              <a:t> The 150 Blue Planet customers include Blue Planet Orchestration, Route Optimization and Assurance and Inventory customers.</a:t>
            </a:r>
            <a:endParaRPr lang="en-GB" dirty="0"/>
          </a:p>
        </p:txBody>
      </p:sp>
      <p:sp>
        <p:nvSpPr>
          <p:cNvPr id="9" name="Text Placeholder 8">
            <a:extLst>
              <a:ext uri="{FF2B5EF4-FFF2-40B4-BE49-F238E27FC236}">
                <a16:creationId xmlns:a16="http://schemas.microsoft.com/office/drawing/2014/main" id="{848B3775-E451-47EF-8BC8-3579CD16D3F8}"/>
              </a:ext>
            </a:extLst>
          </p:cNvPr>
          <p:cNvSpPr>
            <a:spLocks noGrp="1"/>
          </p:cNvSpPr>
          <p:nvPr>
            <p:ph type="body" sz="quarter" idx="12"/>
          </p:nvPr>
        </p:nvSpPr>
        <p:spPr/>
        <p:txBody>
          <a:bodyPr/>
          <a:lstStyle/>
          <a:p>
            <a:r>
              <a:rPr lang="en-GB" dirty="0"/>
              <a:t>Ciena provides network infrastructure (packet-optical transport and switching and carrier Ethernet products), software solutions and professional services for CSPs, cable MSOs, submarine network operators and Internet content providers.</a:t>
            </a:r>
          </a:p>
          <a:p>
            <a:r>
              <a:rPr lang="en-GB" dirty="0"/>
              <a:t>In August 2015, Ciena completed the acquisition of Cyan, a provider of packet-optical platforms and SDN/NFV orchestration and management solutions. This acquisition formed the foundation of Ciena’s Blue Planet ‘Intelligent Automation Platform’ and the strategic focus of its growing software business. Ciena made two significant software business acquisitions in 2018: Packet Design, which adds layer 3 automation and optimisation to Ciena’s software portfolio, and DonRiver, which adds OSS federation and service design and orchestration.</a:t>
            </a:r>
            <a:r>
              <a:rPr lang="en-GB" baseline="30000" dirty="0"/>
              <a:t>1</a:t>
            </a:r>
            <a:r>
              <a:rPr lang="en-GB" dirty="0"/>
              <a:t> </a:t>
            </a:r>
          </a:p>
          <a:p>
            <a:r>
              <a:rPr lang="en-GB" dirty="0"/>
              <a:t>In November 2018, Ciena moved the majority of its software business to a separate Blue Planet subsidiary in recognition that different strategies and tactics are required to scale its software business (which generated about 6% of its revenue in FY2018) than for its infrastructure business.</a:t>
            </a:r>
          </a:p>
          <a:p>
            <a:r>
              <a:rPr lang="en-GB" dirty="0"/>
              <a:t>Ciena has a clear, consistent strategy and approach to building its software business, which has a network automation and NFV/SDN focus. The Blue Planet platform’s open and extensible architecture supports APIs and data models that are of prime interest to Ciena’s target customers. Ciena is determined to remake itself into an operations transformation leader with a modular best-of-suite software/services offering.</a:t>
            </a:r>
          </a:p>
        </p:txBody>
      </p:sp>
    </p:spTree>
    <p:extLst>
      <p:ext uri="{BB962C8B-B14F-4D97-AF65-F5344CB8AC3E}">
        <p14:creationId xmlns:p14="http://schemas.microsoft.com/office/powerpoint/2010/main" val="426989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5B5AE-24F9-4DA7-B256-EE3A7151BFC8}"/>
              </a:ext>
            </a:extLst>
          </p:cNvPr>
          <p:cNvSpPr>
            <a:spLocks noGrp="1"/>
          </p:cNvSpPr>
          <p:nvPr>
            <p:ph type="body" sz="quarter" idx="12"/>
          </p:nvPr>
        </p:nvSpPr>
        <p:spPr/>
        <p:txBody>
          <a:bodyPr/>
          <a:lstStyle/>
          <a:p>
            <a:r>
              <a:rPr lang="en-GB" b="1" spc="20" dirty="0">
                <a:solidFill>
                  <a:srgbClr val="221F72"/>
                </a:solidFill>
              </a:rPr>
              <a:t>Consulting</a:t>
            </a:r>
          </a:p>
          <a:p>
            <a:pPr>
              <a:buClr>
                <a:schemeClr val="tx1"/>
              </a:buClr>
            </a:pPr>
            <a:r>
              <a:rPr lang="en-US" dirty="0"/>
              <a:t>We deliver tangible benefits to clients across the telecoms industry: </a:t>
            </a:r>
          </a:p>
          <a:p>
            <a:pPr lvl="1">
              <a:buClr>
                <a:schemeClr val="tx1"/>
              </a:buClr>
            </a:pPr>
            <a:r>
              <a:rPr lang="en-US" dirty="0"/>
              <a:t>communications and digital service providers, vendors, financial and strategic investors, private equity and infrastructure funds, governments, regulators, broadcasters and service and content providers</a:t>
            </a:r>
          </a:p>
          <a:p>
            <a:pPr>
              <a:buClr>
                <a:schemeClr val="tx1"/>
              </a:buClr>
            </a:pPr>
            <a:r>
              <a:rPr lang="en-US" dirty="0"/>
              <a:t>Our sector specialists understand the distinct local challenges facing clients, in addition to the wider effects of global forces.</a:t>
            </a:r>
          </a:p>
          <a:p>
            <a:pPr>
              <a:buClr>
                <a:schemeClr val="tx1"/>
              </a:buClr>
            </a:pPr>
            <a:r>
              <a:rPr lang="en-US" dirty="0"/>
              <a:t>We are future-focused and help clients understand the challenges and opportunities new technology brings.</a:t>
            </a:r>
          </a:p>
          <a:p>
            <a:endParaRPr lang="en-US" dirty="0"/>
          </a:p>
          <a:p>
            <a:r>
              <a:rPr lang="en-GB" b="1" spc="20" dirty="0">
                <a:solidFill>
                  <a:srgbClr val="AA182C"/>
                </a:solidFill>
              </a:rPr>
              <a:t>Research</a:t>
            </a:r>
            <a:endParaRPr lang="en-US" b="1" spc="20" dirty="0">
              <a:solidFill>
                <a:srgbClr val="AA182C"/>
              </a:solidFill>
            </a:endParaRPr>
          </a:p>
          <a:p>
            <a:pPr>
              <a:buClrTx/>
            </a:pPr>
            <a:r>
              <a:rPr lang="en-US" dirty="0"/>
              <a:t>Our dedicated team of analysts track and forecast the different services accessed by consumers and enterprises.</a:t>
            </a:r>
          </a:p>
          <a:p>
            <a:pPr>
              <a:buClrTx/>
            </a:pPr>
            <a:r>
              <a:rPr lang="en-US" dirty="0"/>
              <a:t>We offer detailed insight into the software, infrastructure and technology delivering those services.</a:t>
            </a:r>
          </a:p>
          <a:p>
            <a:pPr>
              <a:buClrTx/>
            </a:pPr>
            <a:r>
              <a:rPr lang="en-US" dirty="0"/>
              <a:t>Clients benefit from regular and timely intelligence, and direct access to analysts.</a:t>
            </a:r>
          </a:p>
        </p:txBody>
      </p:sp>
      <p:pic>
        <p:nvPicPr>
          <p:cNvPr id="14" name="Picture Placeholder 13" descr="A close up of a logo&#10;&#10;Description generated with high confidence">
            <a:extLst>
              <a:ext uri="{FF2B5EF4-FFF2-40B4-BE49-F238E27FC236}">
                <a16:creationId xmlns:a16="http://schemas.microsoft.com/office/drawing/2014/main" id="{3EE3633F-7E0E-4ED1-B6E5-892A15DA25F3}"/>
              </a:ext>
            </a:extLst>
          </p:cNvPr>
          <p:cNvPicPr>
            <a:picLocks noGrp="1" noChangeAspect="1"/>
          </p:cNvPicPr>
          <p:nvPr>
            <p:ph type="pic" sz="quarter" idx="11"/>
          </p:nvPr>
        </p:nvPicPr>
        <p:blipFill rotWithShape="1">
          <a:blip r:embed="rId2" cstate="hqprint">
            <a:extLst>
              <a:ext uri="{28A0092B-C50C-407E-A947-70E740481C1C}">
                <a14:useLocalDpi xmlns:a14="http://schemas.microsoft.com/office/drawing/2010/main" val="0"/>
              </a:ext>
            </a:extLst>
          </a:blip>
          <a:srcRect l="10360" t="10647" r="12620" b="12436"/>
          <a:stretch/>
        </p:blipFill>
        <p:spPr>
          <a:xfrm>
            <a:off x="460375" y="1872162"/>
            <a:ext cx="4240062" cy="4249854"/>
          </a:xfrm>
        </p:spPr>
      </p:pic>
      <p:sp>
        <p:nvSpPr>
          <p:cNvPr id="5" name="Slide Number Placeholder 4">
            <a:extLst>
              <a:ext uri="{FF2B5EF4-FFF2-40B4-BE49-F238E27FC236}">
                <a16:creationId xmlns:a16="http://schemas.microsoft.com/office/drawing/2014/main" id="{62832CD2-FD7B-40CA-BCF5-BE0C6E57D4D2}"/>
              </a:ext>
            </a:extLst>
          </p:cNvPr>
          <p:cNvSpPr>
            <a:spLocks noGrp="1"/>
          </p:cNvSpPr>
          <p:nvPr>
            <p:ph type="sldNum" sz="quarter" idx="4"/>
          </p:nvPr>
        </p:nvSpPr>
        <p:spPr/>
        <p:txBody>
          <a:bodyPr/>
          <a:lstStyle/>
          <a:p>
            <a:fld id="{E78626B2-E168-480E-BAE6-B60060C6AB83}" type="slidenum">
              <a:rPr lang="en-GB" smtClean="0"/>
              <a:pPr/>
              <a:t>20</a:t>
            </a:fld>
            <a:endParaRPr lang="en-GB" dirty="0"/>
          </a:p>
        </p:txBody>
      </p:sp>
      <p:sp>
        <p:nvSpPr>
          <p:cNvPr id="6" name="Title 5">
            <a:extLst>
              <a:ext uri="{FF2B5EF4-FFF2-40B4-BE49-F238E27FC236}">
                <a16:creationId xmlns:a16="http://schemas.microsoft.com/office/drawing/2014/main" id="{4645F8C1-4E81-4DFD-8FD6-8146D55659E8}"/>
              </a:ext>
            </a:extLst>
          </p:cNvPr>
          <p:cNvSpPr>
            <a:spLocks noGrp="1"/>
          </p:cNvSpPr>
          <p:nvPr>
            <p:ph type="title"/>
          </p:nvPr>
        </p:nvSpPr>
        <p:spPr/>
        <p:txBody>
          <a:bodyPr/>
          <a:lstStyle/>
          <a:p>
            <a:r>
              <a:rPr lang="en-GB" dirty="0"/>
              <a:t>Analysys Mason’s consulting and research are uniquely positioned</a:t>
            </a:r>
          </a:p>
        </p:txBody>
      </p:sp>
      <p:sp>
        <p:nvSpPr>
          <p:cNvPr id="12" name="Text Placeholder 6">
            <a:extLst>
              <a:ext uri="{FF2B5EF4-FFF2-40B4-BE49-F238E27FC236}">
                <a16:creationId xmlns:a16="http://schemas.microsoft.com/office/drawing/2014/main" id="{B7789C37-47AF-4E6F-A339-04B8E994C29F}"/>
              </a:ext>
            </a:extLst>
          </p:cNvPr>
          <p:cNvSpPr>
            <a:spLocks noGrp="1"/>
          </p:cNvSpPr>
          <p:nvPr>
            <p:ph type="body" sz="quarter" idx="15"/>
          </p:nvPr>
        </p:nvSpPr>
        <p:spPr>
          <a:xfrm>
            <a:off x="452437" y="1366960"/>
            <a:ext cx="4248000" cy="252000"/>
          </a:xfrm>
        </p:spPr>
        <p:txBody>
          <a:bodyPr/>
          <a:lstStyle/>
          <a:p>
            <a:r>
              <a:rPr lang="en-US" dirty="0"/>
              <a:t>Analysys Mason’s consulting services and research portfolio</a:t>
            </a:r>
          </a:p>
        </p:txBody>
      </p:sp>
    </p:spTree>
    <p:extLst>
      <p:ext uri="{BB962C8B-B14F-4D97-AF65-F5344CB8AC3E}">
        <p14:creationId xmlns:p14="http://schemas.microsoft.com/office/powerpoint/2010/main" val="177696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77F1-3B33-4174-AD21-FC51972D4716}"/>
              </a:ext>
            </a:extLst>
          </p:cNvPr>
          <p:cNvSpPr>
            <a:spLocks noGrp="1"/>
          </p:cNvSpPr>
          <p:nvPr>
            <p:ph type="title"/>
          </p:nvPr>
        </p:nvSpPr>
        <p:spPr/>
        <p:txBody>
          <a:bodyPr/>
          <a:lstStyle/>
          <a:p>
            <a:r>
              <a:rPr lang="en-GB" dirty="0"/>
              <a:t>Research from Analysys Mason</a:t>
            </a:r>
          </a:p>
        </p:txBody>
      </p:sp>
      <p:sp>
        <p:nvSpPr>
          <p:cNvPr id="3" name="Slide Number Placeholder 2">
            <a:extLst>
              <a:ext uri="{FF2B5EF4-FFF2-40B4-BE49-F238E27FC236}">
                <a16:creationId xmlns:a16="http://schemas.microsoft.com/office/drawing/2014/main" id="{EA9FEBC7-4F3A-4E7D-9CA4-8064BD0985BD}"/>
              </a:ext>
            </a:extLst>
          </p:cNvPr>
          <p:cNvSpPr>
            <a:spLocks noGrp="1"/>
          </p:cNvSpPr>
          <p:nvPr>
            <p:ph type="sldNum" sz="quarter" idx="4"/>
          </p:nvPr>
        </p:nvSpPr>
        <p:spPr/>
        <p:txBody>
          <a:bodyPr/>
          <a:lstStyle/>
          <a:p>
            <a:fld id="{E78626B2-E168-480E-BAE6-B60060C6AB83}" type="slidenum">
              <a:rPr lang="en-GB" smtClean="0"/>
              <a:pPr/>
              <a:t>21</a:t>
            </a:fld>
            <a:endParaRPr lang="en-GB" dirty="0"/>
          </a:p>
        </p:txBody>
      </p:sp>
      <p:pic>
        <p:nvPicPr>
          <p:cNvPr id="5" name="Picture 4">
            <a:extLst>
              <a:ext uri="{FF2B5EF4-FFF2-40B4-BE49-F238E27FC236}">
                <a16:creationId xmlns:a16="http://schemas.microsoft.com/office/drawing/2014/main" id="{44224DA6-FA32-4CAC-8025-C96FF45D630D}"/>
              </a:ext>
            </a:extLst>
          </p:cNvPr>
          <p:cNvPicPr>
            <a:picLocks noChangeAspect="1"/>
          </p:cNvPicPr>
          <p:nvPr/>
        </p:nvPicPr>
        <p:blipFill>
          <a:blip r:embed="rId2"/>
          <a:stretch>
            <a:fillRect/>
          </a:stretch>
        </p:blipFill>
        <p:spPr>
          <a:xfrm>
            <a:off x="373974" y="1320758"/>
            <a:ext cx="9205758" cy="4932091"/>
          </a:xfrm>
          <a:prstGeom prst="rect">
            <a:avLst/>
          </a:prstGeom>
        </p:spPr>
      </p:pic>
    </p:spTree>
    <p:extLst>
      <p:ext uri="{BB962C8B-B14F-4D97-AF65-F5344CB8AC3E}">
        <p14:creationId xmlns:p14="http://schemas.microsoft.com/office/powerpoint/2010/main" val="219940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20F2-30B5-434B-AF72-A219355C909F}"/>
              </a:ext>
            </a:extLst>
          </p:cNvPr>
          <p:cNvSpPr>
            <a:spLocks noGrp="1"/>
          </p:cNvSpPr>
          <p:nvPr>
            <p:ph type="title"/>
          </p:nvPr>
        </p:nvSpPr>
        <p:spPr/>
        <p:txBody>
          <a:bodyPr/>
          <a:lstStyle/>
          <a:p>
            <a:r>
              <a:rPr lang="en-GB" dirty="0"/>
              <a:t>Consulting from Analysys Mason</a:t>
            </a:r>
          </a:p>
        </p:txBody>
      </p:sp>
      <p:sp>
        <p:nvSpPr>
          <p:cNvPr id="3" name="Slide Number Placeholder 2">
            <a:extLst>
              <a:ext uri="{FF2B5EF4-FFF2-40B4-BE49-F238E27FC236}">
                <a16:creationId xmlns:a16="http://schemas.microsoft.com/office/drawing/2014/main" id="{B1C65EB2-1008-45F1-B38D-A0948E76CE48}"/>
              </a:ext>
            </a:extLst>
          </p:cNvPr>
          <p:cNvSpPr>
            <a:spLocks noGrp="1"/>
          </p:cNvSpPr>
          <p:nvPr>
            <p:ph type="sldNum" sz="quarter" idx="4"/>
          </p:nvPr>
        </p:nvSpPr>
        <p:spPr/>
        <p:txBody>
          <a:bodyPr/>
          <a:lstStyle/>
          <a:p>
            <a:fld id="{E78626B2-E168-480E-BAE6-B60060C6AB83}" type="slidenum">
              <a:rPr lang="en-GB" smtClean="0"/>
              <a:pPr/>
              <a:t>22</a:t>
            </a:fld>
            <a:endParaRPr lang="en-GB" dirty="0"/>
          </a:p>
        </p:txBody>
      </p:sp>
      <p:pic>
        <p:nvPicPr>
          <p:cNvPr id="5" name="Picture 4">
            <a:extLst>
              <a:ext uri="{FF2B5EF4-FFF2-40B4-BE49-F238E27FC236}">
                <a16:creationId xmlns:a16="http://schemas.microsoft.com/office/drawing/2014/main" id="{0C1249EB-D68C-4A3F-8DB0-63DE0F4CC858}"/>
              </a:ext>
            </a:extLst>
          </p:cNvPr>
          <p:cNvPicPr>
            <a:picLocks noChangeAspect="1"/>
          </p:cNvPicPr>
          <p:nvPr/>
        </p:nvPicPr>
        <p:blipFill>
          <a:blip r:embed="rId2"/>
          <a:stretch>
            <a:fillRect/>
          </a:stretch>
        </p:blipFill>
        <p:spPr>
          <a:xfrm>
            <a:off x="450789" y="1646633"/>
            <a:ext cx="9205758" cy="4511431"/>
          </a:xfrm>
          <a:prstGeom prst="rect">
            <a:avLst/>
          </a:prstGeom>
        </p:spPr>
      </p:pic>
    </p:spTree>
    <p:extLst>
      <p:ext uri="{BB962C8B-B14F-4D97-AF65-F5344CB8AC3E}">
        <p14:creationId xmlns:p14="http://schemas.microsoft.com/office/powerpoint/2010/main" val="35313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E7D03B-0992-4FA0-89D8-5525A603C851}"/>
              </a:ext>
            </a:extLst>
          </p:cNvPr>
          <p:cNvSpPr>
            <a:spLocks noGrp="1"/>
          </p:cNvSpPr>
          <p:nvPr>
            <p:ph type="body" sz="quarter" idx="10"/>
          </p:nvPr>
        </p:nvSpPr>
        <p:spPr/>
        <p:txBody>
          <a:bodyPr/>
          <a:lstStyle/>
          <a:p>
            <a:r>
              <a:rPr lang="en-GB" dirty="0"/>
              <a:t>MARCH 2019</a:t>
            </a:r>
          </a:p>
        </p:txBody>
      </p:sp>
    </p:spTree>
    <p:extLst>
      <p:ext uri="{BB962C8B-B14F-4D97-AF65-F5344CB8AC3E}">
        <p14:creationId xmlns:p14="http://schemas.microsoft.com/office/powerpoint/2010/main" val="59434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161D7D6-C33A-4115-9374-95D9D8523268}"/>
              </a:ext>
            </a:extLst>
          </p:cNvPr>
          <p:cNvSpPr>
            <a:spLocks noGrp="1"/>
          </p:cNvSpPr>
          <p:nvPr>
            <p:ph type="title"/>
          </p:nvPr>
        </p:nvSpPr>
        <p:spPr/>
        <p:txBody>
          <a:bodyPr/>
          <a:lstStyle/>
          <a:p>
            <a:r>
              <a:rPr lang="en-GB" dirty="0"/>
              <a:t>Company summary: financials</a:t>
            </a:r>
            <a:r>
              <a:rPr lang="en-GB" baseline="30000" dirty="0"/>
              <a:t>1</a:t>
            </a:r>
          </a:p>
        </p:txBody>
      </p:sp>
      <p:sp>
        <p:nvSpPr>
          <p:cNvPr id="14" name="Text Placeholder 13">
            <a:extLst>
              <a:ext uri="{FF2B5EF4-FFF2-40B4-BE49-F238E27FC236}">
                <a16:creationId xmlns:a16="http://schemas.microsoft.com/office/drawing/2014/main" id="{584178BA-9300-4738-BA4E-AA002D538752}"/>
              </a:ext>
            </a:extLst>
          </p:cNvPr>
          <p:cNvSpPr>
            <a:spLocks noGrp="1"/>
          </p:cNvSpPr>
          <p:nvPr>
            <p:ph type="body" sz="quarter" idx="12"/>
          </p:nvPr>
        </p:nvSpPr>
        <p:spPr/>
        <p:txBody>
          <a:bodyPr/>
          <a:lstStyle/>
          <a:p>
            <a:r>
              <a:rPr lang="en-GB" dirty="0"/>
              <a:t>Ciena derived the bulk (80%) of its USD3.1 billion revenue from its packet and optical networking infrastructure products in FY2018. Its Global Services group’s revenue declined to 13% of Ciena’s total revenue, while the revenue contribution of its software and software-related services business rose to 7%.</a:t>
            </a:r>
            <a:r>
              <a:rPr lang="en-GB" baseline="30000" dirty="0"/>
              <a:t>1</a:t>
            </a:r>
          </a:p>
          <a:p>
            <a:r>
              <a:rPr lang="en-GB" dirty="0"/>
              <a:t>For FY2019 (and restated back to 2016), Ciena separated its software and services business into Blue Planet Automation Software and Services (which includes multi-domain service orchestration (MDSO), Inventory (BPI), Route Optimization and Assurance (ROA), NFV orchestration (NFVO), Analytics and all related services and support, including software subscriptions) and Platform Software and Services (which includes the software and services tied most directly to its network products business). Its software and related services revenue grew by 25% in FY2018. Ciena expects that the annual revenue of its Blue Planet subsidiary will reach USD100 million–USD120 million by FY2021, at a CAGR of 55–64%.</a:t>
            </a:r>
          </a:p>
          <a:p>
            <a:r>
              <a:rPr lang="en-GB" dirty="0"/>
              <a:t>Blue Planet faces competition from NEPs such as Cisco, Ericsson,  Huawei and Nokia as well as ISVs and IT vendors such as Amdocs, NEC/NetCracker and Oracle. Ciena is extending its ability to provide professional services such as VNF onboarding, NFV/SDN integration and consulting and other operations transformation services to its customers. It is also partnering with key system integrators such as Tech Mahindra on large and complex projects.</a:t>
            </a:r>
          </a:p>
        </p:txBody>
      </p:sp>
      <p:sp>
        <p:nvSpPr>
          <p:cNvPr id="15" name="Text Placeholder 14">
            <a:extLst>
              <a:ext uri="{FF2B5EF4-FFF2-40B4-BE49-F238E27FC236}">
                <a16:creationId xmlns:a16="http://schemas.microsoft.com/office/drawing/2014/main" id="{E0131DC7-B558-4651-901F-0680D295A4A9}"/>
              </a:ext>
            </a:extLst>
          </p:cNvPr>
          <p:cNvSpPr>
            <a:spLocks noGrp="1"/>
          </p:cNvSpPr>
          <p:nvPr>
            <p:ph type="body" sz="quarter" idx="15"/>
          </p:nvPr>
        </p:nvSpPr>
        <p:spPr/>
        <p:txBody>
          <a:bodyPr/>
          <a:lstStyle/>
          <a:p>
            <a:r>
              <a:rPr lang="en-GB" dirty="0"/>
              <a:t>Figure 2: Ciena’s network automation and orchestration (NAO) software and related services revenue, worldwide</a:t>
            </a:r>
            <a:r>
              <a:rPr lang="en-GB"/>
              <a:t>, 2016–2018</a:t>
            </a:r>
            <a:r>
              <a:rPr lang="en-GB" baseline="30000"/>
              <a:t>1</a:t>
            </a:r>
            <a:endParaRPr lang="en-GB" baseline="30000" dirty="0"/>
          </a:p>
        </p:txBody>
      </p:sp>
      <p:sp>
        <p:nvSpPr>
          <p:cNvPr id="16" name="Text Placeholder 15">
            <a:extLst>
              <a:ext uri="{FF2B5EF4-FFF2-40B4-BE49-F238E27FC236}">
                <a16:creationId xmlns:a16="http://schemas.microsoft.com/office/drawing/2014/main" id="{27720D0D-B524-4FAB-AF1B-AB2A12431D5A}"/>
              </a:ext>
            </a:extLst>
          </p:cNvPr>
          <p:cNvSpPr>
            <a:spLocks noGrp="1"/>
          </p:cNvSpPr>
          <p:nvPr>
            <p:ph type="body" sz="quarter" idx="17"/>
          </p:nvPr>
        </p:nvSpPr>
        <p:spPr/>
        <p:txBody>
          <a:bodyPr/>
          <a:lstStyle/>
          <a:p>
            <a:r>
              <a:rPr lang="en-GB" dirty="0"/>
              <a:t>Figure 3: Ciena’s NAO revenue by region, worldwide, 2017</a:t>
            </a:r>
            <a:r>
              <a:rPr lang="en-GB" baseline="30000" dirty="0"/>
              <a:t>2</a:t>
            </a:r>
          </a:p>
        </p:txBody>
      </p:sp>
      <p:sp>
        <p:nvSpPr>
          <p:cNvPr id="8" name="Slide Number Placeholder 7">
            <a:extLst>
              <a:ext uri="{FF2B5EF4-FFF2-40B4-BE49-F238E27FC236}">
                <a16:creationId xmlns:a16="http://schemas.microsoft.com/office/drawing/2014/main" id="{57050433-F9D4-4342-AE2B-8870F07B98FF}"/>
              </a:ext>
            </a:extLst>
          </p:cNvPr>
          <p:cNvSpPr>
            <a:spLocks noGrp="1"/>
          </p:cNvSpPr>
          <p:nvPr>
            <p:ph type="sldNum" sz="quarter" idx="4"/>
          </p:nvPr>
        </p:nvSpPr>
        <p:spPr/>
        <p:txBody>
          <a:bodyPr/>
          <a:lstStyle/>
          <a:p>
            <a:fld id="{E78626B2-E168-480E-BAE6-B60060C6AB83}" type="slidenum">
              <a:rPr lang="en-GB" smtClean="0"/>
              <a:pPr/>
              <a:t>3</a:t>
            </a:fld>
            <a:endParaRPr lang="en-GB" dirty="0"/>
          </a:p>
        </p:txBody>
      </p:sp>
      <p:sp>
        <p:nvSpPr>
          <p:cNvPr id="18" name="Text Placeholder 17">
            <a:extLst>
              <a:ext uri="{FF2B5EF4-FFF2-40B4-BE49-F238E27FC236}">
                <a16:creationId xmlns:a16="http://schemas.microsoft.com/office/drawing/2014/main" id="{38016516-953C-45A3-8458-75E8CB92BD3B}"/>
              </a:ext>
            </a:extLst>
          </p:cNvPr>
          <p:cNvSpPr>
            <a:spLocks noGrp="1"/>
          </p:cNvSpPr>
          <p:nvPr>
            <p:ph type="body" sz="quarter" idx="19"/>
          </p:nvPr>
        </p:nvSpPr>
        <p:spPr>
          <a:xfrm>
            <a:off x="452438" y="6200775"/>
            <a:ext cx="6300787" cy="504001"/>
          </a:xfrm>
        </p:spPr>
        <p:txBody>
          <a:bodyPr/>
          <a:lstStyle/>
          <a:p>
            <a:r>
              <a:rPr lang="en-US" baseline="30000" dirty="0"/>
              <a:t>1</a:t>
            </a:r>
            <a:r>
              <a:rPr lang="en-US" dirty="0"/>
              <a:t> All figures are for FY2018, which ended on 31 October 2018. Figure 2 shows FY2018 revenue for Ciena’s software and software-related services divisions. FY2018 figures include revenue from the Packet Design and DonRiver acquisitions. </a:t>
            </a:r>
            <a:br>
              <a:rPr lang="en-US" dirty="0"/>
            </a:br>
            <a:r>
              <a:rPr lang="en-US" baseline="30000" dirty="0"/>
              <a:t>2</a:t>
            </a:r>
            <a:r>
              <a:rPr lang="en-US" dirty="0"/>
              <a:t> Analysys Mason analysis for 2017; 2018 analysis is not complete at the time of writing. See page 18 for our regional definitions.</a:t>
            </a:r>
            <a:endParaRPr lang="en-GB" dirty="0"/>
          </a:p>
        </p:txBody>
      </p:sp>
      <p:graphicFrame>
        <p:nvGraphicFramePr>
          <p:cNvPr id="20" name="Picture Placeholder 6">
            <a:extLst>
              <a:ext uri="{FF2B5EF4-FFF2-40B4-BE49-F238E27FC236}">
                <a16:creationId xmlns:a16="http://schemas.microsoft.com/office/drawing/2014/main" id="{A82C5B99-E0E3-49C5-885D-65532D68D890}"/>
              </a:ext>
            </a:extLst>
          </p:cNvPr>
          <p:cNvGraphicFramePr>
            <a:graphicFrameLocks noGrp="1"/>
          </p:cNvGraphicFramePr>
          <p:nvPr>
            <p:ph type="pic" sz="quarter" idx="18"/>
            <p:extLst>
              <p:ext uri="{D42A27DB-BD31-4B8C-83A1-F6EECF244321}">
                <p14:modId xmlns:p14="http://schemas.microsoft.com/office/powerpoint/2010/main" val="2770796713"/>
              </p:ext>
            </p:extLst>
          </p:nvPr>
        </p:nvGraphicFramePr>
        <p:xfrm>
          <a:off x="5014913" y="4184650"/>
          <a:ext cx="4589462" cy="2087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Picture Placeholder 4">
            <a:extLst>
              <a:ext uri="{FF2B5EF4-FFF2-40B4-BE49-F238E27FC236}">
                <a16:creationId xmlns:a16="http://schemas.microsoft.com/office/drawing/2014/main" id="{6E1CE484-7A8A-4A87-B32E-783A6C4B1B45}"/>
              </a:ext>
            </a:extLst>
          </p:cNvPr>
          <p:cNvGraphicFramePr>
            <a:graphicFrameLocks noGrp="1"/>
          </p:cNvGraphicFramePr>
          <p:nvPr>
            <p:ph type="pic" sz="quarter" idx="11"/>
            <p:extLst>
              <p:ext uri="{D42A27DB-BD31-4B8C-83A1-F6EECF244321}">
                <p14:modId xmlns:p14="http://schemas.microsoft.com/office/powerpoint/2010/main" val="1404528565"/>
              </p:ext>
            </p:extLst>
          </p:nvPr>
        </p:nvGraphicFramePr>
        <p:xfrm>
          <a:off x="5014913" y="1794137"/>
          <a:ext cx="4589462" cy="2089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374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6143-7D25-4F39-A713-63351C6EE486}"/>
              </a:ext>
            </a:extLst>
          </p:cNvPr>
          <p:cNvSpPr>
            <a:spLocks noGrp="1"/>
          </p:cNvSpPr>
          <p:nvPr>
            <p:ph type="title"/>
          </p:nvPr>
        </p:nvSpPr>
        <p:spPr/>
        <p:txBody>
          <a:bodyPr/>
          <a:lstStyle/>
          <a:p>
            <a:r>
              <a:rPr lang="en-GB" dirty="0"/>
              <a:t>Strategic direction</a:t>
            </a:r>
          </a:p>
        </p:txBody>
      </p:sp>
      <p:sp>
        <p:nvSpPr>
          <p:cNvPr id="3" name="Text Placeholder 2">
            <a:extLst>
              <a:ext uri="{FF2B5EF4-FFF2-40B4-BE49-F238E27FC236}">
                <a16:creationId xmlns:a16="http://schemas.microsoft.com/office/drawing/2014/main" id="{B3304F2C-8255-4A89-8B20-1B36D1098CDA}"/>
              </a:ext>
            </a:extLst>
          </p:cNvPr>
          <p:cNvSpPr>
            <a:spLocks noGrp="1"/>
          </p:cNvSpPr>
          <p:nvPr>
            <p:ph type="body" sz="quarter" idx="12"/>
          </p:nvPr>
        </p:nvSpPr>
        <p:spPr/>
        <p:txBody>
          <a:bodyPr/>
          <a:lstStyle/>
          <a:p>
            <a:r>
              <a:rPr lang="en-GB" dirty="0"/>
              <a:t>Ciena, like many NEPs, is remaking itself as a software company. Ciena’s professional services (PS) business has historically accounted for less than 20% of its total revenue and has been linked to its infrastructure products (engineering and installation, for example). Ciena will use its Blue Planet subsidiary to grow its non-infrastructure-based PS business, although we believe that Ciena would do well to remain product-led as CSPs are becoming wary of vendors that pitch huge PS-led transformations. Ciena is increasingly promoting its modular, API- and open-source-friendly approach to building adaptive and automated networks, and is adding tools and applications to its Blue Planet platform to enable customers to remain in control of build/buy decisions. Customers can do their own customization, hire a third party or engage Ciena through its DevOps Exchange, for example.</a:t>
            </a:r>
          </a:p>
          <a:p>
            <a:r>
              <a:rPr lang="en-GB" dirty="0"/>
              <a:t>Ciena’s DevOps Exchange is an open community that provides CSPs with access to technical resources and guidance from subject-matter experts. The community also enables networking with broader ecosystem members such as SIs and other partners. CSPs can contribute to the community by sharing resource adapters (RAs), service templates and technical knowledge. </a:t>
            </a:r>
          </a:p>
          <a:p>
            <a:r>
              <a:rPr lang="en-GB" dirty="0"/>
              <a:t>The majority of revenue for the Blue Planet subsidiary and Ciena as a whole comes from North American customers. One of the company’s growth initiatives is to target business outside of North America; in FY2018, Ciena reported that 20% of its revenue was from APAC, and performance in India was particularly strong.</a:t>
            </a:r>
          </a:p>
          <a:p>
            <a:endParaRPr lang="en-GB" dirty="0"/>
          </a:p>
        </p:txBody>
      </p:sp>
      <p:sp>
        <p:nvSpPr>
          <p:cNvPr id="4" name="Text Placeholder 3">
            <a:extLst>
              <a:ext uri="{FF2B5EF4-FFF2-40B4-BE49-F238E27FC236}">
                <a16:creationId xmlns:a16="http://schemas.microsoft.com/office/drawing/2014/main" id="{F0464ADF-7ED1-49E8-BE32-86EA4A473401}"/>
              </a:ext>
            </a:extLst>
          </p:cNvPr>
          <p:cNvSpPr>
            <a:spLocks noGrp="1"/>
          </p:cNvSpPr>
          <p:nvPr>
            <p:ph type="body" sz="quarter" idx="15"/>
          </p:nvPr>
        </p:nvSpPr>
        <p:spPr/>
        <p:txBody>
          <a:bodyPr/>
          <a:lstStyle/>
          <a:p>
            <a:r>
              <a:rPr lang="en-GB" dirty="0"/>
              <a:t>Figure 4: Ciena’s NAO revenue by sub-segment, 2017</a:t>
            </a:r>
            <a:r>
              <a:rPr lang="en-GB" baseline="30000" dirty="0"/>
              <a:t>1</a:t>
            </a:r>
          </a:p>
        </p:txBody>
      </p:sp>
      <p:sp>
        <p:nvSpPr>
          <p:cNvPr id="6" name="Text Placeholder 5">
            <a:extLst>
              <a:ext uri="{FF2B5EF4-FFF2-40B4-BE49-F238E27FC236}">
                <a16:creationId xmlns:a16="http://schemas.microsoft.com/office/drawing/2014/main" id="{388EABCE-C9DA-4103-8AA9-2332D34D56C7}"/>
              </a:ext>
            </a:extLst>
          </p:cNvPr>
          <p:cNvSpPr>
            <a:spLocks noGrp="1"/>
          </p:cNvSpPr>
          <p:nvPr>
            <p:ph type="body" sz="quarter" idx="17"/>
          </p:nvPr>
        </p:nvSpPr>
        <p:spPr/>
        <p:txBody>
          <a:bodyPr/>
          <a:lstStyle/>
          <a:p>
            <a:r>
              <a:rPr lang="en-GB" dirty="0"/>
              <a:t>Figure 5: Ciena’s NAO revenue by type, worldwide, 2017</a:t>
            </a:r>
            <a:r>
              <a:rPr lang="en-GB" baseline="30000" dirty="0"/>
              <a:t>1</a:t>
            </a:r>
            <a:endParaRPr lang="en-GB" dirty="0"/>
          </a:p>
          <a:p>
            <a:r>
              <a:rPr lang="en-GB" dirty="0"/>
              <a:t>  </a:t>
            </a:r>
          </a:p>
        </p:txBody>
      </p:sp>
      <p:sp>
        <p:nvSpPr>
          <p:cNvPr id="8" name="Slide Number Placeholder 7">
            <a:extLst>
              <a:ext uri="{FF2B5EF4-FFF2-40B4-BE49-F238E27FC236}">
                <a16:creationId xmlns:a16="http://schemas.microsoft.com/office/drawing/2014/main" id="{4D099B50-A83B-4A36-9301-5DC27D67E400}"/>
              </a:ext>
            </a:extLst>
          </p:cNvPr>
          <p:cNvSpPr>
            <a:spLocks noGrp="1"/>
          </p:cNvSpPr>
          <p:nvPr>
            <p:ph type="sldNum" sz="quarter" idx="4"/>
          </p:nvPr>
        </p:nvSpPr>
        <p:spPr/>
        <p:txBody>
          <a:bodyPr/>
          <a:lstStyle/>
          <a:p>
            <a:fld id="{E78626B2-E168-480E-BAE6-B60060C6AB83}" type="slidenum">
              <a:rPr lang="en-GB" smtClean="0"/>
              <a:pPr/>
              <a:t>4</a:t>
            </a:fld>
            <a:endParaRPr lang="en-GB" dirty="0"/>
          </a:p>
        </p:txBody>
      </p:sp>
      <p:sp>
        <p:nvSpPr>
          <p:cNvPr id="9" name="Text Placeholder 8">
            <a:extLst>
              <a:ext uri="{FF2B5EF4-FFF2-40B4-BE49-F238E27FC236}">
                <a16:creationId xmlns:a16="http://schemas.microsoft.com/office/drawing/2014/main" id="{722D15CF-4CF9-4C19-AF8E-9922CDF39C2A}"/>
              </a:ext>
            </a:extLst>
          </p:cNvPr>
          <p:cNvSpPr>
            <a:spLocks noGrp="1"/>
          </p:cNvSpPr>
          <p:nvPr>
            <p:ph type="body" sz="quarter" idx="19"/>
          </p:nvPr>
        </p:nvSpPr>
        <p:spPr/>
        <p:txBody>
          <a:bodyPr/>
          <a:lstStyle/>
          <a:p>
            <a:r>
              <a:rPr lang="en-US" baseline="30000" dirty="0"/>
              <a:t>1</a:t>
            </a:r>
            <a:r>
              <a:rPr lang="en-US" dirty="0"/>
              <a:t> Analysys Mason’s network control and orchestration (NCO) sub-segment of NAO consists of network orchestration, WAN SDN and virtual infrastructure management (VIM). See page 19 for full definitions.</a:t>
            </a:r>
            <a:endParaRPr lang="en-GB" dirty="0"/>
          </a:p>
        </p:txBody>
      </p:sp>
      <p:graphicFrame>
        <p:nvGraphicFramePr>
          <p:cNvPr id="10" name="Picture Placeholder 6">
            <a:extLst>
              <a:ext uri="{FF2B5EF4-FFF2-40B4-BE49-F238E27FC236}">
                <a16:creationId xmlns:a16="http://schemas.microsoft.com/office/drawing/2014/main" id="{E70F9703-8028-437E-8831-90F629E08079}"/>
              </a:ext>
            </a:extLst>
          </p:cNvPr>
          <p:cNvGraphicFramePr>
            <a:graphicFrameLocks noGrp="1"/>
          </p:cNvGraphicFramePr>
          <p:nvPr>
            <p:ph type="pic" sz="quarter" idx="11"/>
            <p:extLst>
              <p:ext uri="{D42A27DB-BD31-4B8C-83A1-F6EECF244321}">
                <p14:modId xmlns:p14="http://schemas.microsoft.com/office/powerpoint/2010/main" val="3645656969"/>
              </p:ext>
            </p:extLst>
          </p:nvPr>
        </p:nvGraphicFramePr>
        <p:xfrm>
          <a:off x="5014913" y="1805654"/>
          <a:ext cx="4589462" cy="2089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Picture Placeholder 6">
            <a:extLst>
              <a:ext uri="{FF2B5EF4-FFF2-40B4-BE49-F238E27FC236}">
                <a16:creationId xmlns:a16="http://schemas.microsoft.com/office/drawing/2014/main" id="{BE7E1150-68C0-4B48-8BD9-1EF9D571970D}"/>
              </a:ext>
            </a:extLst>
          </p:cNvPr>
          <p:cNvGraphicFramePr>
            <a:graphicFrameLocks noGrp="1"/>
          </p:cNvGraphicFramePr>
          <p:nvPr>
            <p:ph type="pic" sz="quarter" idx="18"/>
            <p:extLst>
              <p:ext uri="{D42A27DB-BD31-4B8C-83A1-F6EECF244321}">
                <p14:modId xmlns:p14="http://schemas.microsoft.com/office/powerpoint/2010/main" val="585152450"/>
              </p:ext>
            </p:extLst>
          </p:nvPr>
        </p:nvGraphicFramePr>
        <p:xfrm>
          <a:off x="5014913" y="4184650"/>
          <a:ext cx="4589462" cy="2087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0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2DA6FF4-B987-48F3-A12D-7205B8AB0174}"/>
              </a:ext>
            </a:extLst>
          </p:cNvPr>
          <p:cNvSpPr>
            <a:spLocks noGrp="1"/>
          </p:cNvSpPr>
          <p:nvPr>
            <p:ph type="body" sz="quarter" idx="16"/>
          </p:nvPr>
        </p:nvSpPr>
        <p:spPr/>
        <p:txBody>
          <a:bodyPr/>
          <a:lstStyle/>
          <a:p>
            <a:r>
              <a:rPr lang="en-US" dirty="0"/>
              <a:t>Figure 6: The Blue Planet architecture</a:t>
            </a:r>
            <a:endParaRPr lang="en-GB" dirty="0"/>
          </a:p>
        </p:txBody>
      </p:sp>
      <p:sp>
        <p:nvSpPr>
          <p:cNvPr id="11" name="Text Placeholder 10">
            <a:extLst>
              <a:ext uri="{FF2B5EF4-FFF2-40B4-BE49-F238E27FC236}">
                <a16:creationId xmlns:a16="http://schemas.microsoft.com/office/drawing/2014/main" id="{4729335B-1F5E-4ECD-A4E9-3CD91C407DBF}"/>
              </a:ext>
            </a:extLst>
          </p:cNvPr>
          <p:cNvSpPr>
            <a:spLocks noGrp="1"/>
          </p:cNvSpPr>
          <p:nvPr>
            <p:ph type="body" sz="quarter" idx="12"/>
          </p:nvPr>
        </p:nvSpPr>
        <p:spPr/>
        <p:txBody>
          <a:bodyPr/>
          <a:lstStyle/>
          <a:p>
            <a:r>
              <a:rPr lang="en-US" dirty="0"/>
              <a:t>The Blue Planet (BP) Intelligent Automation Platform ‘orchestration engine’ is at the center of the BP portfolio. This comprises BP multi-domain service orchestration (MDSO) and BP NFV orchestration (NFVO). This engine interacts with physical and virtual network infrastructure from Ciena and third parties through southbound open APIs, network management systems and SDN controllers. It also interacts with a growing set of other BP capabilities such as BP Analytics (which includes applications such as the Network Health Predictor for Ciena’s optical products), BP ROA (from the Packet Designs acquisition) and BP Inventory (inventory federation and other capabilities from the DonRiver acquisition). The platform also communicates through northbound open APIs to third-party OSS/BSS.</a:t>
            </a:r>
            <a:endParaRPr lang="en-GB" dirty="0"/>
          </a:p>
        </p:txBody>
      </p:sp>
      <p:sp>
        <p:nvSpPr>
          <p:cNvPr id="4" name="Slide Number Placeholder 3">
            <a:extLst>
              <a:ext uri="{FF2B5EF4-FFF2-40B4-BE49-F238E27FC236}">
                <a16:creationId xmlns:a16="http://schemas.microsoft.com/office/drawing/2014/main" id="{C2455F95-3CAB-401D-9B98-EFEEEB3264D4}"/>
              </a:ext>
            </a:extLst>
          </p:cNvPr>
          <p:cNvSpPr>
            <a:spLocks noGrp="1"/>
          </p:cNvSpPr>
          <p:nvPr>
            <p:ph type="sldNum" sz="quarter" idx="4"/>
          </p:nvPr>
        </p:nvSpPr>
        <p:spPr/>
        <p:txBody>
          <a:bodyPr/>
          <a:lstStyle/>
          <a:p>
            <a:fld id="{E78626B2-E168-480E-BAE6-B60060C6AB83}" type="slidenum">
              <a:rPr lang="en-GB" smtClean="0"/>
              <a:pPr/>
              <a:t>5</a:t>
            </a:fld>
            <a:endParaRPr lang="en-GB" dirty="0"/>
          </a:p>
        </p:txBody>
      </p:sp>
      <p:sp>
        <p:nvSpPr>
          <p:cNvPr id="5" name="Title 4">
            <a:extLst>
              <a:ext uri="{FF2B5EF4-FFF2-40B4-BE49-F238E27FC236}">
                <a16:creationId xmlns:a16="http://schemas.microsoft.com/office/drawing/2014/main" id="{B94F95D6-958D-41C2-BC06-ED5210A739BE}"/>
              </a:ext>
            </a:extLst>
          </p:cNvPr>
          <p:cNvSpPr>
            <a:spLocks noGrp="1"/>
          </p:cNvSpPr>
          <p:nvPr>
            <p:ph type="title"/>
          </p:nvPr>
        </p:nvSpPr>
        <p:spPr/>
        <p:txBody>
          <a:bodyPr/>
          <a:lstStyle/>
          <a:p>
            <a:r>
              <a:rPr lang="en-GB" dirty="0"/>
              <a:t>Blue Planet portfolio overview: basic architecture</a:t>
            </a:r>
          </a:p>
        </p:txBody>
      </p:sp>
      <p:pic>
        <p:nvPicPr>
          <p:cNvPr id="2" name="Picture 1">
            <a:extLst>
              <a:ext uri="{FF2B5EF4-FFF2-40B4-BE49-F238E27FC236}">
                <a16:creationId xmlns:a16="http://schemas.microsoft.com/office/drawing/2014/main" id="{9DB6CB02-DE3D-4524-9D43-D76DE6A9EFC7}"/>
              </a:ext>
            </a:extLst>
          </p:cNvPr>
          <p:cNvPicPr>
            <a:picLocks noChangeAspect="1"/>
          </p:cNvPicPr>
          <p:nvPr/>
        </p:nvPicPr>
        <p:blipFill>
          <a:blip r:embed="rId2"/>
          <a:stretch>
            <a:fillRect/>
          </a:stretch>
        </p:blipFill>
        <p:spPr>
          <a:xfrm>
            <a:off x="1640329" y="1605527"/>
            <a:ext cx="6625341" cy="3476058"/>
          </a:xfrm>
          <a:prstGeom prst="rect">
            <a:avLst/>
          </a:prstGeom>
        </p:spPr>
      </p:pic>
      <p:sp>
        <p:nvSpPr>
          <p:cNvPr id="3" name="TextBox 2">
            <a:extLst>
              <a:ext uri="{FF2B5EF4-FFF2-40B4-BE49-F238E27FC236}">
                <a16:creationId xmlns:a16="http://schemas.microsoft.com/office/drawing/2014/main" id="{833BE309-9BC8-4FFC-B917-23CED90972D5}"/>
              </a:ext>
            </a:extLst>
          </p:cNvPr>
          <p:cNvSpPr txBox="1"/>
          <p:nvPr/>
        </p:nvSpPr>
        <p:spPr>
          <a:xfrm>
            <a:off x="8467540" y="4761927"/>
            <a:ext cx="784189" cy="215444"/>
          </a:xfrm>
          <a:prstGeom prst="rect">
            <a:avLst/>
          </a:prstGeom>
          <a:noFill/>
        </p:spPr>
        <p:txBody>
          <a:bodyPr wrap="none" rtlCol="0">
            <a:spAutoFit/>
          </a:bodyPr>
          <a:lstStyle/>
          <a:p>
            <a:pPr algn="r"/>
            <a:r>
              <a:rPr lang="en-US" sz="800" dirty="0">
                <a:solidFill>
                  <a:schemeClr val="bg1">
                    <a:lumMod val="50000"/>
                  </a:schemeClr>
                </a:solidFill>
                <a:latin typeface="+mn-lt"/>
              </a:rPr>
              <a:t>Source: Ciena</a:t>
            </a:r>
            <a:endParaRPr lang="en-GB" sz="800" dirty="0">
              <a:solidFill>
                <a:schemeClr val="bg1">
                  <a:lumMod val="50000"/>
                </a:schemeClr>
              </a:solidFill>
              <a:latin typeface="+mn-lt"/>
            </a:endParaRPr>
          </a:p>
        </p:txBody>
      </p:sp>
    </p:spTree>
    <p:extLst>
      <p:ext uri="{BB962C8B-B14F-4D97-AF65-F5344CB8AC3E}">
        <p14:creationId xmlns:p14="http://schemas.microsoft.com/office/powerpoint/2010/main" val="281485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2DA6FF4-B987-48F3-A12D-7205B8AB0174}"/>
              </a:ext>
            </a:extLst>
          </p:cNvPr>
          <p:cNvSpPr>
            <a:spLocks noGrp="1"/>
          </p:cNvSpPr>
          <p:nvPr>
            <p:ph type="body" sz="quarter" idx="16"/>
          </p:nvPr>
        </p:nvSpPr>
        <p:spPr/>
        <p:txBody>
          <a:bodyPr/>
          <a:lstStyle/>
          <a:p>
            <a:r>
              <a:rPr lang="en-US" dirty="0"/>
              <a:t>Figure 7:The Blue Planet Intelligent Automation Platform portfolio</a:t>
            </a:r>
            <a:endParaRPr lang="en-GB" dirty="0"/>
          </a:p>
        </p:txBody>
      </p:sp>
      <p:sp>
        <p:nvSpPr>
          <p:cNvPr id="11" name="Text Placeholder 10">
            <a:extLst>
              <a:ext uri="{FF2B5EF4-FFF2-40B4-BE49-F238E27FC236}">
                <a16:creationId xmlns:a16="http://schemas.microsoft.com/office/drawing/2014/main" id="{4729335B-1F5E-4ECD-A4E9-3CD91C407DBF}"/>
              </a:ext>
            </a:extLst>
          </p:cNvPr>
          <p:cNvSpPr>
            <a:spLocks noGrp="1"/>
          </p:cNvSpPr>
          <p:nvPr>
            <p:ph type="body" sz="quarter" idx="12"/>
          </p:nvPr>
        </p:nvSpPr>
        <p:spPr>
          <a:xfrm>
            <a:off x="452436" y="5156199"/>
            <a:ext cx="9001127" cy="1044575"/>
          </a:xfrm>
        </p:spPr>
        <p:txBody>
          <a:bodyPr/>
          <a:lstStyle/>
          <a:p>
            <a:r>
              <a:rPr lang="en-US" dirty="0"/>
              <a:t>The BP team is augmenting its portfolio using both inorganic and organic investment. It has expanded into Layer 3 network and service analytics and optimization automation through the Packet Design acquisition. Through the DonRiver acquisition, it has expanded into inventory federation and management/automation and is able to tap into service design and orchestration use cases for the first time. We expect Ciena to make additional targeted acquisitions over the next few years, such as in automated assurance, SD-WAN or other adjacent market segments. In addition, it is augmenting its platform with network and IT services automation solutions to support and ‘productize’ specific customer use cases.</a:t>
            </a:r>
            <a:endParaRPr lang="en-GB" dirty="0"/>
          </a:p>
        </p:txBody>
      </p:sp>
      <p:sp>
        <p:nvSpPr>
          <p:cNvPr id="4" name="Slide Number Placeholder 3">
            <a:extLst>
              <a:ext uri="{FF2B5EF4-FFF2-40B4-BE49-F238E27FC236}">
                <a16:creationId xmlns:a16="http://schemas.microsoft.com/office/drawing/2014/main" id="{C2455F95-3CAB-401D-9B98-EFEEEB3264D4}"/>
              </a:ext>
            </a:extLst>
          </p:cNvPr>
          <p:cNvSpPr>
            <a:spLocks noGrp="1"/>
          </p:cNvSpPr>
          <p:nvPr>
            <p:ph type="sldNum" sz="quarter" idx="4"/>
          </p:nvPr>
        </p:nvSpPr>
        <p:spPr/>
        <p:txBody>
          <a:bodyPr/>
          <a:lstStyle/>
          <a:p>
            <a:fld id="{E78626B2-E168-480E-BAE6-B60060C6AB83}" type="slidenum">
              <a:rPr lang="en-GB" smtClean="0"/>
              <a:pPr/>
              <a:t>6</a:t>
            </a:fld>
            <a:endParaRPr lang="en-GB" dirty="0"/>
          </a:p>
        </p:txBody>
      </p:sp>
      <p:sp>
        <p:nvSpPr>
          <p:cNvPr id="5" name="Title 4">
            <a:extLst>
              <a:ext uri="{FF2B5EF4-FFF2-40B4-BE49-F238E27FC236}">
                <a16:creationId xmlns:a16="http://schemas.microsoft.com/office/drawing/2014/main" id="{B94F95D6-958D-41C2-BC06-ED5210A739BE}"/>
              </a:ext>
            </a:extLst>
          </p:cNvPr>
          <p:cNvSpPr>
            <a:spLocks noGrp="1"/>
          </p:cNvSpPr>
          <p:nvPr>
            <p:ph type="title"/>
          </p:nvPr>
        </p:nvSpPr>
        <p:spPr/>
        <p:txBody>
          <a:bodyPr/>
          <a:lstStyle/>
          <a:p>
            <a:r>
              <a:rPr lang="en-GB" dirty="0"/>
              <a:t>Blue Planet portfolio overview: the portfolio has expanded beyond MDSO/NFVO</a:t>
            </a:r>
          </a:p>
        </p:txBody>
      </p:sp>
      <p:pic>
        <p:nvPicPr>
          <p:cNvPr id="18" name="Picture 17">
            <a:extLst>
              <a:ext uri="{FF2B5EF4-FFF2-40B4-BE49-F238E27FC236}">
                <a16:creationId xmlns:a16="http://schemas.microsoft.com/office/drawing/2014/main" id="{20CC66C6-1C35-41D1-86F4-7EC6ACC49BCA}"/>
              </a:ext>
            </a:extLst>
          </p:cNvPr>
          <p:cNvPicPr>
            <a:picLocks noChangeAspect="1"/>
          </p:cNvPicPr>
          <p:nvPr/>
        </p:nvPicPr>
        <p:blipFill>
          <a:blip r:embed="rId2"/>
          <a:stretch>
            <a:fillRect/>
          </a:stretch>
        </p:blipFill>
        <p:spPr>
          <a:xfrm>
            <a:off x="1398023" y="1700565"/>
            <a:ext cx="6788728" cy="3455634"/>
          </a:xfrm>
          <a:prstGeom prst="rect">
            <a:avLst/>
          </a:prstGeom>
        </p:spPr>
      </p:pic>
      <p:sp>
        <p:nvSpPr>
          <p:cNvPr id="19" name="TextBox 18">
            <a:extLst>
              <a:ext uri="{FF2B5EF4-FFF2-40B4-BE49-F238E27FC236}">
                <a16:creationId xmlns:a16="http://schemas.microsoft.com/office/drawing/2014/main" id="{4226D94C-1049-4DF1-8D4D-9D9EA4EE27D5}"/>
              </a:ext>
            </a:extLst>
          </p:cNvPr>
          <p:cNvSpPr txBox="1"/>
          <p:nvPr/>
        </p:nvSpPr>
        <p:spPr>
          <a:xfrm>
            <a:off x="8507977" y="4940755"/>
            <a:ext cx="784189" cy="215444"/>
          </a:xfrm>
          <a:prstGeom prst="rect">
            <a:avLst/>
          </a:prstGeom>
          <a:noFill/>
        </p:spPr>
        <p:txBody>
          <a:bodyPr wrap="none" rtlCol="0">
            <a:spAutoFit/>
          </a:bodyPr>
          <a:lstStyle/>
          <a:p>
            <a:pPr algn="r"/>
            <a:r>
              <a:rPr lang="en-US" sz="800" dirty="0">
                <a:solidFill>
                  <a:schemeClr val="bg1">
                    <a:lumMod val="50000"/>
                  </a:schemeClr>
                </a:solidFill>
                <a:latin typeface="+mn-lt"/>
              </a:rPr>
              <a:t>Source: Ciena</a:t>
            </a:r>
            <a:endParaRPr lang="en-GB" sz="800" dirty="0">
              <a:solidFill>
                <a:schemeClr val="bg1">
                  <a:lumMod val="50000"/>
                </a:schemeClr>
              </a:solidFill>
              <a:latin typeface="+mn-lt"/>
            </a:endParaRPr>
          </a:p>
        </p:txBody>
      </p:sp>
    </p:spTree>
    <p:extLst>
      <p:ext uri="{BB962C8B-B14F-4D97-AF65-F5344CB8AC3E}">
        <p14:creationId xmlns:p14="http://schemas.microsoft.com/office/powerpoint/2010/main" val="276753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7BC4CD-4CF3-4166-8FEF-25CE2F1FCF3E}"/>
              </a:ext>
            </a:extLst>
          </p:cNvPr>
          <p:cNvSpPr>
            <a:spLocks noGrp="1"/>
          </p:cNvSpPr>
          <p:nvPr>
            <p:ph type="body" sz="quarter" idx="16"/>
          </p:nvPr>
        </p:nvSpPr>
        <p:spPr/>
        <p:txBody>
          <a:bodyPr/>
          <a:lstStyle/>
          <a:p>
            <a:r>
              <a:rPr lang="en-US" dirty="0"/>
              <a:t>Figure 8: Ciena’s vision for closed-loop automation is based on its Adaptive Network</a:t>
            </a:r>
            <a:r>
              <a:rPr lang="en-US" baseline="30000" dirty="0"/>
              <a:t>1</a:t>
            </a:r>
            <a:endParaRPr lang="en-GB" baseline="30000" dirty="0"/>
          </a:p>
        </p:txBody>
      </p:sp>
      <p:sp>
        <p:nvSpPr>
          <p:cNvPr id="4" name="Text Placeholder 3">
            <a:extLst>
              <a:ext uri="{FF2B5EF4-FFF2-40B4-BE49-F238E27FC236}">
                <a16:creationId xmlns:a16="http://schemas.microsoft.com/office/drawing/2014/main" id="{D6EC5E1F-C64A-4D84-9093-4A038961F12F}"/>
              </a:ext>
            </a:extLst>
          </p:cNvPr>
          <p:cNvSpPr>
            <a:spLocks noGrp="1"/>
          </p:cNvSpPr>
          <p:nvPr>
            <p:ph type="body" sz="quarter" idx="12"/>
          </p:nvPr>
        </p:nvSpPr>
        <p:spPr>
          <a:xfrm>
            <a:off x="452436" y="5092716"/>
            <a:ext cx="9001127" cy="1044575"/>
          </a:xfrm>
        </p:spPr>
        <p:txBody>
          <a:bodyPr/>
          <a:lstStyle/>
          <a:p>
            <a:r>
              <a:rPr lang="en-US" dirty="0"/>
              <a:t>Ciena’s Adaptive Network vision for network automation has three components. Programmable infrastructure sends performance and other telemetry data to an analytics and intelligence engine, which in turn assesses the network information and makes recommendations on actions to the software control and automation engine. This software control and automation engine sends the required actions back to the programmable infrastructure. Ciena has built extensive programmability into its network infrastructure platforms and has developed analytics applications to differentiate its networking portfolio, but its closed-loop vision extends to third-party platforms as well. (See the product summary slides for more information on the specific products listed in Figure 8.)</a:t>
            </a:r>
            <a:endParaRPr lang="en-GB" dirty="0"/>
          </a:p>
        </p:txBody>
      </p:sp>
      <p:sp>
        <p:nvSpPr>
          <p:cNvPr id="5" name="Slide Number Placeholder 4">
            <a:extLst>
              <a:ext uri="{FF2B5EF4-FFF2-40B4-BE49-F238E27FC236}">
                <a16:creationId xmlns:a16="http://schemas.microsoft.com/office/drawing/2014/main" id="{412DAE45-5A14-4F5E-BCEF-5F1125A2980C}"/>
              </a:ext>
            </a:extLst>
          </p:cNvPr>
          <p:cNvSpPr>
            <a:spLocks noGrp="1"/>
          </p:cNvSpPr>
          <p:nvPr>
            <p:ph type="sldNum" sz="quarter" idx="4"/>
          </p:nvPr>
        </p:nvSpPr>
        <p:spPr/>
        <p:txBody>
          <a:bodyPr/>
          <a:lstStyle/>
          <a:p>
            <a:fld id="{E78626B2-E168-480E-BAE6-B60060C6AB83}" type="slidenum">
              <a:rPr lang="en-GB" smtClean="0"/>
              <a:pPr/>
              <a:t>7</a:t>
            </a:fld>
            <a:endParaRPr lang="en-GB" dirty="0"/>
          </a:p>
        </p:txBody>
      </p:sp>
      <p:sp>
        <p:nvSpPr>
          <p:cNvPr id="6" name="Title 5">
            <a:extLst>
              <a:ext uri="{FF2B5EF4-FFF2-40B4-BE49-F238E27FC236}">
                <a16:creationId xmlns:a16="http://schemas.microsoft.com/office/drawing/2014/main" id="{1651F80B-975C-4083-BCF4-720C563DADE3}"/>
              </a:ext>
            </a:extLst>
          </p:cNvPr>
          <p:cNvSpPr>
            <a:spLocks noGrp="1"/>
          </p:cNvSpPr>
          <p:nvPr>
            <p:ph type="title"/>
          </p:nvPr>
        </p:nvSpPr>
        <p:spPr/>
        <p:txBody>
          <a:bodyPr/>
          <a:lstStyle/>
          <a:p>
            <a:r>
              <a:rPr lang="en-GB" dirty="0"/>
              <a:t>The Blue Planet portfolio is mapped to Ciena’s ‘Adaptive Network’ vision</a:t>
            </a:r>
          </a:p>
        </p:txBody>
      </p:sp>
      <p:sp>
        <p:nvSpPr>
          <p:cNvPr id="7" name="Text Placeholder 6">
            <a:extLst>
              <a:ext uri="{FF2B5EF4-FFF2-40B4-BE49-F238E27FC236}">
                <a16:creationId xmlns:a16="http://schemas.microsoft.com/office/drawing/2014/main" id="{8B17A59B-19D8-4667-8473-BA3A2F05F7A4}"/>
              </a:ext>
            </a:extLst>
          </p:cNvPr>
          <p:cNvSpPr>
            <a:spLocks noGrp="1"/>
          </p:cNvSpPr>
          <p:nvPr>
            <p:ph type="body" sz="quarter" idx="19"/>
          </p:nvPr>
        </p:nvSpPr>
        <p:spPr/>
        <p:txBody>
          <a:bodyPr/>
          <a:lstStyle/>
          <a:p>
            <a:r>
              <a:rPr lang="en-US" baseline="30000" dirty="0"/>
              <a:t>1</a:t>
            </a:r>
            <a:r>
              <a:rPr lang="en-US" dirty="0"/>
              <a:t> For more information</a:t>
            </a:r>
            <a:r>
              <a:rPr lang="en-GB" dirty="0"/>
              <a:t> on the Adaptive Network and intelligent automation</a:t>
            </a:r>
            <a:r>
              <a:rPr lang="en-US" dirty="0"/>
              <a:t>, see the joint Ciena and Analysys Mason white paper, </a:t>
            </a:r>
            <a:r>
              <a:rPr lang="en-GB" dirty="0">
                <a:hlinkClick r:id="rId2">
                  <a:extLst>
                    <a:ext uri="{A12FA001-AC4F-418D-AE19-62706E023703}">
                      <ahyp:hlinkClr xmlns:ahyp="http://schemas.microsoft.com/office/drawing/2018/hyperlinkcolor" val="tx"/>
                    </a:ext>
                  </a:extLst>
                </a:hlinkClick>
              </a:rPr>
              <a:t>From autonomous to adaptive: the next evolution in networking</a:t>
            </a:r>
            <a:r>
              <a:rPr lang="en-US" dirty="0"/>
              <a:t> and the </a:t>
            </a:r>
            <a:r>
              <a:rPr lang="en-GB" dirty="0">
                <a:hlinkClick r:id="rId3">
                  <a:extLst>
                    <a:ext uri="{A12FA001-AC4F-418D-AE19-62706E023703}">
                      <ahyp:hlinkClr xmlns:ahyp="http://schemas.microsoft.com/office/drawing/2018/hyperlinkcolor" val="tx"/>
                    </a:ext>
                  </a:extLst>
                </a:hlinkClick>
              </a:rPr>
              <a:t>Are You Creating Automation Islands? </a:t>
            </a:r>
            <a:r>
              <a:rPr lang="en-GB" dirty="0"/>
              <a:t>webinar.</a:t>
            </a:r>
          </a:p>
        </p:txBody>
      </p:sp>
      <p:pic>
        <p:nvPicPr>
          <p:cNvPr id="9" name="Picture 8">
            <a:extLst>
              <a:ext uri="{FF2B5EF4-FFF2-40B4-BE49-F238E27FC236}">
                <a16:creationId xmlns:a16="http://schemas.microsoft.com/office/drawing/2014/main" id="{7DEDBD2F-4521-4DAE-97F6-FF89C204F928}"/>
              </a:ext>
            </a:extLst>
          </p:cNvPr>
          <p:cNvPicPr>
            <a:picLocks noChangeAspect="1"/>
          </p:cNvPicPr>
          <p:nvPr/>
        </p:nvPicPr>
        <p:blipFill>
          <a:blip r:embed="rId4"/>
          <a:stretch>
            <a:fillRect/>
          </a:stretch>
        </p:blipFill>
        <p:spPr>
          <a:xfrm>
            <a:off x="1285336" y="1862618"/>
            <a:ext cx="7059780" cy="3218967"/>
          </a:xfrm>
          <a:prstGeom prst="rect">
            <a:avLst/>
          </a:prstGeom>
        </p:spPr>
      </p:pic>
      <p:sp>
        <p:nvSpPr>
          <p:cNvPr id="10" name="TextBox 9">
            <a:extLst>
              <a:ext uri="{FF2B5EF4-FFF2-40B4-BE49-F238E27FC236}">
                <a16:creationId xmlns:a16="http://schemas.microsoft.com/office/drawing/2014/main" id="{F7B9238B-F6E7-470D-9514-6B9EB1E0FB67}"/>
              </a:ext>
            </a:extLst>
          </p:cNvPr>
          <p:cNvSpPr txBox="1"/>
          <p:nvPr/>
        </p:nvSpPr>
        <p:spPr>
          <a:xfrm>
            <a:off x="8228569" y="4739175"/>
            <a:ext cx="784189" cy="215444"/>
          </a:xfrm>
          <a:prstGeom prst="rect">
            <a:avLst/>
          </a:prstGeom>
          <a:noFill/>
        </p:spPr>
        <p:txBody>
          <a:bodyPr wrap="none" rtlCol="0">
            <a:spAutoFit/>
          </a:bodyPr>
          <a:lstStyle/>
          <a:p>
            <a:pPr algn="r"/>
            <a:r>
              <a:rPr lang="en-US" sz="800" dirty="0">
                <a:solidFill>
                  <a:schemeClr val="bg1">
                    <a:lumMod val="50000"/>
                  </a:schemeClr>
                </a:solidFill>
                <a:latin typeface="+mn-lt"/>
              </a:rPr>
              <a:t>Source: Ciena</a:t>
            </a:r>
            <a:endParaRPr lang="en-GB" sz="800" dirty="0">
              <a:solidFill>
                <a:schemeClr val="bg1">
                  <a:lumMod val="50000"/>
                </a:schemeClr>
              </a:solidFill>
              <a:latin typeface="+mn-lt"/>
            </a:endParaRPr>
          </a:p>
        </p:txBody>
      </p:sp>
    </p:spTree>
    <p:extLst>
      <p:ext uri="{BB962C8B-B14F-4D97-AF65-F5344CB8AC3E}">
        <p14:creationId xmlns:p14="http://schemas.microsoft.com/office/powerpoint/2010/main" val="895173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6F60BF3-9508-4D92-84DE-B649E889C2EA}"/>
              </a:ext>
            </a:extLst>
          </p:cNvPr>
          <p:cNvSpPr>
            <a:spLocks noGrp="1"/>
          </p:cNvSpPr>
          <p:nvPr>
            <p:ph type="body" sz="quarter" idx="16"/>
          </p:nvPr>
        </p:nvSpPr>
        <p:spPr/>
        <p:txBody>
          <a:bodyPr/>
          <a:lstStyle/>
          <a:p>
            <a:r>
              <a:rPr lang="en-GB" dirty="0"/>
              <a:t>Figure 9: Ciena’s key acquisitions and mergers, 2008–2018 (dates are acquisition completion dates)</a:t>
            </a:r>
          </a:p>
        </p:txBody>
      </p:sp>
      <p:sp>
        <p:nvSpPr>
          <p:cNvPr id="4" name="Slide Number Placeholder 3">
            <a:extLst>
              <a:ext uri="{FF2B5EF4-FFF2-40B4-BE49-F238E27FC236}">
                <a16:creationId xmlns:a16="http://schemas.microsoft.com/office/drawing/2014/main" id="{E3AC0E7A-5DE9-4CD9-82BB-4C6545471727}"/>
              </a:ext>
            </a:extLst>
          </p:cNvPr>
          <p:cNvSpPr>
            <a:spLocks noGrp="1"/>
          </p:cNvSpPr>
          <p:nvPr>
            <p:ph type="sldNum" sz="quarter" idx="4"/>
          </p:nvPr>
        </p:nvSpPr>
        <p:spPr/>
        <p:txBody>
          <a:bodyPr/>
          <a:lstStyle/>
          <a:p>
            <a:fld id="{E78626B2-E168-480E-BAE6-B60060C6AB83}" type="slidenum">
              <a:rPr lang="en-GB" smtClean="0"/>
              <a:pPr/>
              <a:t>8</a:t>
            </a:fld>
            <a:endParaRPr lang="en-GB" dirty="0"/>
          </a:p>
        </p:txBody>
      </p:sp>
      <p:sp>
        <p:nvSpPr>
          <p:cNvPr id="5" name="Title 4">
            <a:extLst>
              <a:ext uri="{FF2B5EF4-FFF2-40B4-BE49-F238E27FC236}">
                <a16:creationId xmlns:a16="http://schemas.microsoft.com/office/drawing/2014/main" id="{9D2E5A76-9570-48D4-8C18-2478DC893FA6}"/>
              </a:ext>
            </a:extLst>
          </p:cNvPr>
          <p:cNvSpPr>
            <a:spLocks noGrp="1"/>
          </p:cNvSpPr>
          <p:nvPr>
            <p:ph type="title"/>
          </p:nvPr>
        </p:nvSpPr>
        <p:spPr/>
        <p:txBody>
          <a:bodyPr/>
          <a:lstStyle/>
          <a:p>
            <a:r>
              <a:rPr lang="en-GB" dirty="0"/>
              <a:t>Key acquisitions and mergers</a:t>
            </a:r>
          </a:p>
        </p:txBody>
      </p:sp>
      <p:graphicFrame>
        <p:nvGraphicFramePr>
          <p:cNvPr id="10" name="Table Placeholder 7">
            <a:extLst>
              <a:ext uri="{FF2B5EF4-FFF2-40B4-BE49-F238E27FC236}">
                <a16:creationId xmlns:a16="http://schemas.microsoft.com/office/drawing/2014/main" id="{F7CC18DD-2B99-4EB8-B6FF-0604F0F75FFC}"/>
              </a:ext>
            </a:extLst>
          </p:cNvPr>
          <p:cNvGraphicFramePr>
            <a:graphicFrameLocks noGrp="1"/>
          </p:cNvGraphicFramePr>
          <p:nvPr>
            <p:ph type="tbl" sz="quarter" idx="13"/>
            <p:extLst>
              <p:ext uri="{D42A27DB-BD31-4B8C-83A1-F6EECF244321}">
                <p14:modId xmlns:p14="http://schemas.microsoft.com/office/powerpoint/2010/main" val="1650075809"/>
              </p:ext>
            </p:extLst>
          </p:nvPr>
        </p:nvGraphicFramePr>
        <p:xfrm>
          <a:off x="452438" y="1673225"/>
          <a:ext cx="8985250" cy="4672186"/>
        </p:xfrm>
        <a:graphic>
          <a:graphicData uri="http://schemas.openxmlformats.org/drawingml/2006/table">
            <a:tbl>
              <a:tblPr firstRow="1" bandRow="1">
                <a:tableStyleId>{7DF18680-E054-41AD-8BC1-D1AEF772440D}</a:tableStyleId>
              </a:tblPr>
              <a:tblGrid>
                <a:gridCol w="1053244">
                  <a:extLst>
                    <a:ext uri="{9D8B030D-6E8A-4147-A177-3AD203B41FA5}">
                      <a16:colId xmlns:a16="http://schemas.microsoft.com/office/drawing/2014/main" val="20000"/>
                    </a:ext>
                  </a:extLst>
                </a:gridCol>
                <a:gridCol w="1162445">
                  <a:extLst>
                    <a:ext uri="{9D8B030D-6E8A-4147-A177-3AD203B41FA5}">
                      <a16:colId xmlns:a16="http://schemas.microsoft.com/office/drawing/2014/main" val="20001"/>
                    </a:ext>
                  </a:extLst>
                </a:gridCol>
                <a:gridCol w="6769561">
                  <a:extLst>
                    <a:ext uri="{9D8B030D-6E8A-4147-A177-3AD203B41FA5}">
                      <a16:colId xmlns:a16="http://schemas.microsoft.com/office/drawing/2014/main" val="20002"/>
                    </a:ext>
                  </a:extLst>
                </a:gridCol>
              </a:tblGrid>
              <a:tr h="302986">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Date</a:t>
                      </a:r>
                      <a:endParaRPr lang="en-GB" sz="1000" b="1" i="0" spc="20" baseline="0" dirty="0">
                        <a:effectLst/>
                        <a:latin typeface="Franklin Gothic Book" panose="020B0503020102020204" pitchFamily="34" charset="0"/>
                        <a:ea typeface="Calibri"/>
                        <a:cs typeface="Times New Roman"/>
                      </a:endParaRPr>
                    </a:p>
                  </a:txBody>
                  <a:tcPr marL="72000" marR="72000" marT="72000" marB="72000"/>
                </a:tc>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Company</a:t>
                      </a:r>
                      <a:endParaRPr lang="en-GB" sz="1000" b="1" i="0" spc="20" baseline="0" dirty="0">
                        <a:effectLst/>
                        <a:latin typeface="Franklin Gothic Book" panose="020B0503020102020204" pitchFamily="34" charset="0"/>
                        <a:ea typeface="Calibri"/>
                        <a:cs typeface="Times New Roman"/>
                      </a:endParaRPr>
                    </a:p>
                  </a:txBody>
                  <a:tcPr marL="72000" marR="72000" marT="72000" marB="72000"/>
                </a:tc>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Description</a:t>
                      </a:r>
                      <a:endParaRPr lang="en-GB" sz="1000" b="1" i="0" spc="20" baseline="0" dirty="0">
                        <a:effectLst/>
                        <a:latin typeface="Franklin Gothic Book" panose="020B0503020102020204" pitchFamily="34" charset="0"/>
                        <a:ea typeface="Calibri"/>
                        <a:cs typeface="Times New Roman"/>
                      </a:endParaRPr>
                    </a:p>
                  </a:txBody>
                  <a:tcPr marL="72000" marR="72000" marT="72000" marB="72000"/>
                </a:tc>
                <a:extLst>
                  <a:ext uri="{0D108BD9-81ED-4DB2-BD59-A6C34878D82A}">
                    <a16:rowId xmlns:a16="http://schemas.microsoft.com/office/drawing/2014/main" val="10000"/>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1 October 2018</a:t>
                      </a:r>
                    </a:p>
                  </a:txBody>
                  <a:tcPr marL="72000" marR="72000" marT="72000" marB="72000">
                    <a:solidFill>
                      <a:srgbClr val="EAE8E9"/>
                    </a:solidFill>
                  </a:tcPr>
                </a:tc>
                <a:tc>
                  <a:txBody>
                    <a:bodyPr/>
                    <a:lstStyle/>
                    <a:p>
                      <a:pPr marL="0" algn="l" defTabSz="914400" rtl="0" eaLnBrk="1" latinLnBrk="0" hangingPunct="1"/>
                      <a:r>
                        <a:rPr lang="en-US" sz="1000" b="0" kern="1200" dirty="0">
                          <a:solidFill>
                            <a:srgbClr val="000000"/>
                          </a:solidFill>
                          <a:latin typeface="Franklin Gothic Book" pitchFamily="34" charset="0"/>
                          <a:ea typeface="+mn-ea"/>
                          <a:cs typeface="+mn-cs"/>
                        </a:rPr>
                        <a:t>DonRiver</a:t>
                      </a:r>
                    </a:p>
                  </a:txBody>
                  <a:tcPr marL="72000" marR="72000" marT="72000" marB="72000">
                    <a:solidFill>
                      <a:srgbClr val="EAE8E9"/>
                    </a:solidFill>
                  </a:tcPr>
                </a:tc>
                <a:tc>
                  <a:txBody>
                    <a:bodyPr/>
                    <a:lstStyle/>
                    <a:p>
                      <a:pPr>
                        <a:spcAft>
                          <a:spcPts val="400"/>
                        </a:spcAft>
                      </a:pPr>
                      <a:r>
                        <a:rPr lang="en-US" sz="1000" dirty="0">
                          <a:solidFill>
                            <a:schemeClr val="tx1"/>
                          </a:solidFill>
                          <a:latin typeface="Franklin Gothic Book" pitchFamily="34" charset="0"/>
                        </a:rPr>
                        <a:t>Ciena Blue Planet made this acquisition to enter further </a:t>
                      </a:r>
                      <a:r>
                        <a:rPr lang="en-US" sz="1000" dirty="0">
                          <a:solidFill>
                            <a:srgbClr val="000000"/>
                          </a:solidFill>
                          <a:latin typeface="Franklin Gothic Book" pitchFamily="34" charset="0"/>
                        </a:rPr>
                        <a:t>into the OSS space, specifically inventory management. DonRiver’s flagship product is now called BP Inventory. It creates a data abstraction layer that </a:t>
                      </a:r>
                      <a:r>
                        <a:rPr lang="en-GB" sz="1000" dirty="0">
                          <a:solidFill>
                            <a:srgbClr val="000000"/>
                          </a:solidFill>
                          <a:latin typeface="Franklin Gothic Book" pitchFamily="34" charset="0"/>
                        </a:rPr>
                        <a:t>consolidates data from disparate inventory systems and creates a “unified, real-time view of network and service resources” without a CSP having to do a big, costly inventory transformation project. DonRiver had about 175 software development and services staff at the time of its acquisition.</a:t>
                      </a:r>
                    </a:p>
                  </a:txBody>
                  <a:tcPr marL="72000" marR="72000" marT="72000" marB="72000">
                    <a:solidFill>
                      <a:srgbClr val="EAE8E9"/>
                    </a:solidFill>
                  </a:tcPr>
                </a:tc>
                <a:extLst>
                  <a:ext uri="{0D108BD9-81ED-4DB2-BD59-A6C34878D82A}">
                    <a16:rowId xmlns:a16="http://schemas.microsoft.com/office/drawing/2014/main" val="10001"/>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2 July 2018</a:t>
                      </a:r>
                    </a:p>
                    <a:p>
                      <a:pPr marR="71755">
                        <a:lnSpc>
                          <a:spcPts val="1200"/>
                        </a:lnSpc>
                        <a:spcBef>
                          <a:spcPts val="200"/>
                        </a:spcBef>
                        <a:spcAft>
                          <a:spcPts val="200"/>
                        </a:spcAft>
                      </a:pPr>
                      <a:endParaRPr lang="en-GB" sz="1000" dirty="0">
                        <a:solidFill>
                          <a:srgbClr val="000000"/>
                        </a:solidFill>
                        <a:effectLst/>
                        <a:latin typeface="Franklin Gothic Book" pitchFamily="34" charset="0"/>
                        <a:ea typeface="Calibri"/>
                        <a:cs typeface="Times New Roman"/>
                      </a:endParaRPr>
                    </a:p>
                  </a:txBody>
                  <a:tcPr marL="72000" marR="72000" marT="72000" marB="72000">
                    <a:solidFill>
                      <a:srgbClr val="EAE8E9"/>
                    </a:solidFill>
                  </a:tcPr>
                </a:tc>
                <a:tc>
                  <a:txBody>
                    <a:bodyPr/>
                    <a:lstStyle/>
                    <a:p>
                      <a:r>
                        <a:rPr lang="en-US" sz="1000" b="0" dirty="0">
                          <a:solidFill>
                            <a:srgbClr val="000000"/>
                          </a:solidFill>
                          <a:latin typeface="Franklin Gothic Book" pitchFamily="34" charset="0"/>
                        </a:rPr>
                        <a:t>Packet Design </a:t>
                      </a:r>
                    </a:p>
                  </a:txBody>
                  <a:tcPr marL="72000" marR="72000" marT="72000" marB="72000">
                    <a:solidFill>
                      <a:srgbClr val="EAE8E9"/>
                    </a:solidFill>
                  </a:tcPr>
                </a:tc>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en-GB" sz="1000" strike="noStrike" kern="1200" dirty="0">
                          <a:solidFill>
                            <a:schemeClr val="tx1"/>
                          </a:solidFill>
                          <a:latin typeface="Franklin Gothic Book" pitchFamily="34" charset="0"/>
                          <a:ea typeface="+mn-ea"/>
                          <a:cs typeface="+mn-cs"/>
                        </a:rPr>
                        <a:t>The Packet Design acquisition extended Ciena’s market reach into Layer 3. The company does not intend to enter the router business, but it has added Layer 3 network automation and optimization to the Blue Planet portfolio with the help of the staff and solutions that were acquired from Packet Design. Packet Design’s flagship product is now called Blue Planet Route Optimization and Assurance (ROA). Packet Design had fewer than 100 employees when it was acquired by Ciena.</a:t>
                      </a:r>
                    </a:p>
                  </a:txBody>
                  <a:tcPr marL="72000" marR="72000" marT="72000" marB="72000">
                    <a:solidFill>
                      <a:srgbClr val="EAE8E9"/>
                    </a:solidFill>
                  </a:tcPr>
                </a:tc>
                <a:extLst>
                  <a:ext uri="{0D108BD9-81ED-4DB2-BD59-A6C34878D82A}">
                    <a16:rowId xmlns:a16="http://schemas.microsoft.com/office/drawing/2014/main" val="10002"/>
                  </a:ext>
                </a:extLst>
              </a:tr>
              <a:tr h="341568">
                <a:tc>
                  <a:txBody>
                    <a:bodyPr/>
                    <a:lstStyle/>
                    <a:p>
                      <a:pPr marR="71755">
                        <a:lnSpc>
                          <a:spcPts val="1200"/>
                        </a:lnSpc>
                        <a:spcBef>
                          <a:spcPts val="200"/>
                        </a:spcBef>
                        <a:spcAft>
                          <a:spcPts val="200"/>
                        </a:spcAft>
                      </a:pPr>
                      <a:r>
                        <a:rPr lang="en-US" sz="1000" dirty="0">
                          <a:solidFill>
                            <a:srgbClr val="000000"/>
                          </a:solidFill>
                          <a:effectLst/>
                          <a:latin typeface="Franklin Gothic Book" pitchFamily="34" charset="0"/>
                          <a:ea typeface="Calibri"/>
                          <a:cs typeface="Times New Roman"/>
                        </a:rPr>
                        <a:t>1 February 2016</a:t>
                      </a:r>
                      <a:endParaRPr lang="en-GB" sz="1000" dirty="0">
                        <a:solidFill>
                          <a:srgbClr val="000000"/>
                        </a:solidFill>
                        <a:effectLst/>
                        <a:latin typeface="Franklin Gothic Book" pitchFamily="34" charset="0"/>
                        <a:ea typeface="Calibri"/>
                        <a:cs typeface="Times New Roman"/>
                      </a:endParaRPr>
                    </a:p>
                  </a:txBody>
                  <a:tcPr marL="72000" marR="72000" marT="72000" marB="72000">
                    <a:solidFill>
                      <a:srgbClr val="EAE8E9"/>
                    </a:solidFill>
                  </a:tcPr>
                </a:tc>
                <a:tc>
                  <a:txBody>
                    <a:bodyPr/>
                    <a:lstStyle/>
                    <a:p>
                      <a:pPr marR="71755" algn="l">
                        <a:lnSpc>
                          <a:spcPts val="1200"/>
                        </a:lnSpc>
                        <a:spcBef>
                          <a:spcPts val="200"/>
                        </a:spcBef>
                        <a:spcAft>
                          <a:spcPts val="200"/>
                        </a:spcAft>
                      </a:pPr>
                      <a:r>
                        <a:rPr lang="en-US" sz="1000" dirty="0">
                          <a:solidFill>
                            <a:srgbClr val="000000"/>
                          </a:solidFill>
                          <a:effectLst/>
                          <a:latin typeface="Franklin Gothic Book" pitchFamily="34" charset="0"/>
                          <a:ea typeface="Calibri"/>
                          <a:cs typeface="Times New Roman"/>
                        </a:rPr>
                        <a:t>TeraXion</a:t>
                      </a:r>
                      <a:endParaRPr lang="en-GB" sz="1000" dirty="0">
                        <a:solidFill>
                          <a:srgbClr val="000000"/>
                        </a:solidFill>
                        <a:effectLst/>
                        <a:latin typeface="Franklin Gothic Book" pitchFamily="34" charset="0"/>
                        <a:ea typeface="Calibri"/>
                        <a:cs typeface="Times New Roman"/>
                      </a:endParaRPr>
                    </a:p>
                  </a:txBody>
                  <a:tcPr marL="72000" marR="72000" marT="72000" marB="72000">
                    <a:solidFill>
                      <a:srgbClr val="EAE8E9"/>
                    </a:solidFill>
                  </a:tcPr>
                </a:tc>
                <a:tc>
                  <a:txBody>
                    <a:bodyPr/>
                    <a:lstStyle/>
                    <a:p>
                      <a:pPr marR="71755" algn="l">
                        <a:lnSpc>
                          <a:spcPts val="1200"/>
                        </a:lnSpc>
                        <a:spcBef>
                          <a:spcPts val="200"/>
                        </a:spcBef>
                        <a:spcAft>
                          <a:spcPts val="400"/>
                        </a:spcAft>
                      </a:pPr>
                      <a:r>
                        <a:rPr lang="en-US" sz="1000" dirty="0">
                          <a:solidFill>
                            <a:schemeClr val="tx1"/>
                          </a:solidFill>
                          <a:effectLst/>
                          <a:latin typeface="Franklin Gothic Book" pitchFamily="34" charset="0"/>
                          <a:ea typeface="Calibri"/>
                          <a:cs typeface="Times New Roman"/>
                        </a:rPr>
                        <a:t>Ciena acquired Canadian vendor TeraXion’s high-speed photonics components (HSPC) division for USD32 million. By acquiring TeraXion, Ciena gained ownership of key indium phosphide and silicon photonics technology that will support the development of its WaveLogic coherent optical chipsets. WaveLogic enables programmability that is critical to the automation of Ciena’s packet-optical products.</a:t>
                      </a:r>
                      <a:endParaRPr lang="en-GB" sz="1000" dirty="0">
                        <a:solidFill>
                          <a:schemeClr val="tx1"/>
                        </a:solidFill>
                        <a:effectLst/>
                        <a:latin typeface="Franklin Gothic Book" pitchFamily="34" charset="0"/>
                        <a:ea typeface="Calibri"/>
                        <a:cs typeface="Times New Roman"/>
                      </a:endParaRPr>
                    </a:p>
                  </a:txBody>
                  <a:tcPr marL="72000" marR="72000" marT="72000" marB="72000">
                    <a:solidFill>
                      <a:srgbClr val="EAE8E9"/>
                    </a:solidFill>
                  </a:tcPr>
                </a:tc>
                <a:extLst>
                  <a:ext uri="{0D108BD9-81ED-4DB2-BD59-A6C34878D82A}">
                    <a16:rowId xmlns:a16="http://schemas.microsoft.com/office/drawing/2014/main" val="1659067731"/>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3 August 2015</a:t>
                      </a:r>
                    </a:p>
                  </a:txBody>
                  <a:tcPr marL="72000" marR="72000" marT="72000" marB="72000">
                    <a:solidFill>
                      <a:srgbClr val="EAE8E9"/>
                    </a:solidFill>
                  </a:tcPr>
                </a:tc>
                <a:tc>
                  <a:txBody>
                    <a:bodyPr/>
                    <a:lstStyle/>
                    <a:p>
                      <a:pPr marR="71755" algn="l">
                        <a:lnSpc>
                          <a:spcPts val="1200"/>
                        </a:lnSpc>
                        <a:spcBef>
                          <a:spcPts val="200"/>
                        </a:spcBef>
                        <a:spcAft>
                          <a:spcPts val="200"/>
                        </a:spcAft>
                      </a:pPr>
                      <a:r>
                        <a:rPr lang="en-US" sz="1000" dirty="0">
                          <a:solidFill>
                            <a:srgbClr val="000000"/>
                          </a:solidFill>
                          <a:effectLst/>
                          <a:latin typeface="Franklin Gothic Book" pitchFamily="34" charset="0"/>
                          <a:ea typeface="Calibri"/>
                          <a:cs typeface="Times New Roman"/>
                        </a:rPr>
                        <a:t>Cyan Networks</a:t>
                      </a:r>
                      <a:endParaRPr lang="en-GB" sz="1000" dirty="0">
                        <a:solidFill>
                          <a:srgbClr val="000000"/>
                        </a:solidFill>
                        <a:effectLst/>
                        <a:latin typeface="Franklin Gothic Book" pitchFamily="34" charset="0"/>
                        <a:ea typeface="Calibri"/>
                        <a:cs typeface="Times New Roman"/>
                      </a:endParaRPr>
                    </a:p>
                  </a:txBody>
                  <a:tcPr marL="72000" marR="72000" marT="72000" marB="72000">
                    <a:solidFill>
                      <a:srgbClr val="EAE8E9"/>
                    </a:solidFill>
                  </a:tcPr>
                </a:tc>
                <a:tc>
                  <a:txBody>
                    <a:bodyPr/>
                    <a:lstStyle/>
                    <a:p>
                      <a:pPr marR="71755" algn="l">
                        <a:lnSpc>
                          <a:spcPts val="1200"/>
                        </a:lnSpc>
                        <a:spcBef>
                          <a:spcPts val="200"/>
                        </a:spcBef>
                        <a:spcAft>
                          <a:spcPts val="400"/>
                        </a:spcAft>
                      </a:pPr>
                      <a:r>
                        <a:rPr lang="en-GB" sz="1000" dirty="0">
                          <a:solidFill>
                            <a:schemeClr val="tx1"/>
                          </a:solidFill>
                          <a:effectLst/>
                          <a:latin typeface="Franklin Gothic Book" pitchFamily="34" charset="0"/>
                          <a:ea typeface="Calibri"/>
                          <a:cs typeface="Times New Roman"/>
                        </a:rPr>
                        <a:t>Cyan was a provider of packet-optical platforms and SDN/NFV orchestration and management layer solutions to customers spanning the telecoms, enterprise, data centre and government markets. This acquisition became the basis for Ciena’s Blue Planet platform and business unit. The approximate value of the deal was USD400 million, making it Ciena’s biggest acquisition since 2010. Cyan’s annualised revenue was roughly USD100 million at the time of acquisition, and it added about 300 people to Ciena’s employee total. </a:t>
                      </a:r>
                    </a:p>
                  </a:txBody>
                  <a:tcPr marL="72000" marR="72000" marT="72000" marB="72000">
                    <a:solidFill>
                      <a:srgbClr val="EAE8E9"/>
                    </a:solidFill>
                  </a:tcPr>
                </a:tc>
                <a:extLst>
                  <a:ext uri="{0D108BD9-81ED-4DB2-BD59-A6C34878D82A}">
                    <a16:rowId xmlns:a16="http://schemas.microsoft.com/office/drawing/2014/main" val="10003"/>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19 March 2010</a:t>
                      </a:r>
                    </a:p>
                  </a:txBody>
                  <a:tcPr marL="72000" marR="72000" marT="72000" marB="72000">
                    <a:solidFill>
                      <a:srgbClr val="EAE8E9"/>
                    </a:solidFill>
                  </a:tcPr>
                </a:tc>
                <a:tc>
                  <a:txBody>
                    <a:bodyPr/>
                    <a:lstStyle/>
                    <a:p>
                      <a:pPr marR="71755" algn="l">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Nortel Metro Ethernet Networks (MEN)</a:t>
                      </a:r>
                    </a:p>
                  </a:txBody>
                  <a:tcPr marL="72000" marR="72000" marT="72000" marB="72000">
                    <a:solidFill>
                      <a:srgbClr val="EAE8E9"/>
                    </a:solidFill>
                  </a:tcPr>
                </a:tc>
                <a:tc>
                  <a:txBody>
                    <a:bodyPr/>
                    <a:lstStyle/>
                    <a:p>
                      <a:pPr marR="71755" algn="l">
                        <a:lnSpc>
                          <a:spcPts val="1200"/>
                        </a:lnSpc>
                        <a:spcBef>
                          <a:spcPts val="200"/>
                        </a:spcBef>
                        <a:spcAft>
                          <a:spcPts val="400"/>
                        </a:spcAft>
                      </a:pPr>
                      <a:r>
                        <a:rPr lang="en-US" sz="1000" dirty="0">
                          <a:solidFill>
                            <a:schemeClr val="tx1"/>
                          </a:solidFill>
                          <a:effectLst/>
                          <a:latin typeface="Franklin Gothic Book" pitchFamily="34" charset="0"/>
                          <a:ea typeface="Calibri"/>
                          <a:cs typeface="Times New Roman"/>
                        </a:rPr>
                        <a:t>Ciena spent USD773 million on acquiring MEN, which, at the time of acquisition had an annual revenue of USD1209 million. The MEN acquisition was the genesis of Ciena’s programmable optical networking platforms as it brought programmable coherent optics to Ciena. It also considerably broadened Ciena’s market reach and installed base.</a:t>
                      </a:r>
                      <a:endParaRPr lang="en-GB" sz="1000" dirty="0">
                        <a:solidFill>
                          <a:schemeClr val="tx1"/>
                        </a:solidFill>
                        <a:effectLst/>
                        <a:latin typeface="Franklin Gothic Book" pitchFamily="34" charset="0"/>
                        <a:ea typeface="Calibri"/>
                        <a:cs typeface="Times New Roman"/>
                      </a:endParaRPr>
                    </a:p>
                  </a:txBody>
                  <a:tcPr marL="72000" marR="72000" marT="72000" marB="72000">
                    <a:solidFill>
                      <a:srgbClr val="EAE8E9"/>
                    </a:solidFill>
                  </a:tcPr>
                </a:tc>
                <a:extLst>
                  <a:ext uri="{0D108BD9-81ED-4DB2-BD59-A6C34878D82A}">
                    <a16:rowId xmlns:a16="http://schemas.microsoft.com/office/drawing/2014/main" val="10004"/>
                  </a:ext>
                </a:extLst>
              </a:tr>
              <a:tr h="341568">
                <a:tc>
                  <a:txBody>
                    <a:bodyPr/>
                    <a:lstStyle/>
                    <a:p>
                      <a:pPr marR="71755">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3 March 2008</a:t>
                      </a:r>
                    </a:p>
                  </a:txBody>
                  <a:tcPr marL="72000" marR="72000" marT="72000" marB="72000">
                    <a:solidFill>
                      <a:srgbClr val="EAE8E9"/>
                    </a:solidFill>
                  </a:tcPr>
                </a:tc>
                <a:tc>
                  <a:txBody>
                    <a:bodyPr/>
                    <a:lstStyle/>
                    <a:p>
                      <a:pPr marR="71755" algn="l">
                        <a:lnSpc>
                          <a:spcPts val="1200"/>
                        </a:lnSpc>
                        <a:spcBef>
                          <a:spcPts val="200"/>
                        </a:spcBef>
                        <a:spcAft>
                          <a:spcPts val="200"/>
                        </a:spcAft>
                      </a:pPr>
                      <a:r>
                        <a:rPr lang="en-GB" sz="1000" dirty="0">
                          <a:solidFill>
                            <a:srgbClr val="000000"/>
                          </a:solidFill>
                          <a:effectLst/>
                          <a:latin typeface="Franklin Gothic Book" pitchFamily="34" charset="0"/>
                          <a:ea typeface="Calibri"/>
                          <a:cs typeface="Times New Roman"/>
                        </a:rPr>
                        <a:t>World Wide Packets</a:t>
                      </a:r>
                    </a:p>
                  </a:txBody>
                  <a:tcPr marL="72000" marR="72000" marT="72000" marB="72000">
                    <a:solidFill>
                      <a:srgbClr val="EAE8E9"/>
                    </a:solidFill>
                  </a:tcPr>
                </a:tc>
                <a:tc>
                  <a:txBody>
                    <a:bodyPr/>
                    <a:lstStyle/>
                    <a:p>
                      <a:pPr marR="71755" algn="l">
                        <a:lnSpc>
                          <a:spcPts val="1200"/>
                        </a:lnSpc>
                        <a:spcBef>
                          <a:spcPts val="200"/>
                        </a:spcBef>
                        <a:spcAft>
                          <a:spcPts val="400"/>
                        </a:spcAft>
                      </a:pPr>
                      <a:r>
                        <a:rPr lang="en-US" sz="1000" dirty="0">
                          <a:solidFill>
                            <a:schemeClr val="tx1"/>
                          </a:solidFill>
                          <a:effectLst/>
                          <a:latin typeface="Franklin Gothic Book" pitchFamily="34" charset="0"/>
                          <a:ea typeface="Calibri"/>
                          <a:cs typeface="Times New Roman"/>
                        </a:rPr>
                        <a:t>The purchase price of World Wide Packets was USD305 million and the company had a revenue of USD30 million at the time of acquisition. World Wide Packets was the genesis of Ciena’s packet networking portfolio.</a:t>
                      </a:r>
                      <a:endParaRPr lang="en-GB" sz="1000" dirty="0">
                        <a:solidFill>
                          <a:schemeClr val="tx1"/>
                        </a:solidFill>
                        <a:effectLst/>
                        <a:latin typeface="Franklin Gothic Book" pitchFamily="34" charset="0"/>
                        <a:ea typeface="Calibri"/>
                        <a:cs typeface="Times New Roman"/>
                      </a:endParaRPr>
                    </a:p>
                  </a:txBody>
                  <a:tcPr marL="72000" marR="72000" marT="72000" marB="72000">
                    <a:solidFill>
                      <a:srgbClr val="EAE8E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7233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6ADBE8-FF95-4046-990D-699C54E241EF}"/>
              </a:ext>
            </a:extLst>
          </p:cNvPr>
          <p:cNvSpPr>
            <a:spLocks noGrp="1"/>
          </p:cNvSpPr>
          <p:nvPr>
            <p:ph type="body" sz="quarter" idx="16"/>
          </p:nvPr>
        </p:nvSpPr>
        <p:spPr/>
        <p:txBody>
          <a:bodyPr/>
          <a:lstStyle/>
          <a:p>
            <a:r>
              <a:rPr lang="en-GB" dirty="0"/>
              <a:t>Figure 10a: Ciena’s network automation and orchestration (NAO) products </a:t>
            </a:r>
          </a:p>
        </p:txBody>
      </p:sp>
      <p:sp>
        <p:nvSpPr>
          <p:cNvPr id="4" name="Slide Number Placeholder 3">
            <a:extLst>
              <a:ext uri="{FF2B5EF4-FFF2-40B4-BE49-F238E27FC236}">
                <a16:creationId xmlns:a16="http://schemas.microsoft.com/office/drawing/2014/main" id="{E983ABD7-4414-4783-AC99-15A4400EFCCB}"/>
              </a:ext>
            </a:extLst>
          </p:cNvPr>
          <p:cNvSpPr>
            <a:spLocks noGrp="1"/>
          </p:cNvSpPr>
          <p:nvPr>
            <p:ph type="sldNum" sz="quarter" idx="4"/>
          </p:nvPr>
        </p:nvSpPr>
        <p:spPr/>
        <p:txBody>
          <a:bodyPr/>
          <a:lstStyle/>
          <a:p>
            <a:fld id="{E78626B2-E168-480E-BAE6-B60060C6AB83}" type="slidenum">
              <a:rPr lang="en-GB" smtClean="0"/>
              <a:pPr/>
              <a:t>9</a:t>
            </a:fld>
            <a:endParaRPr lang="en-GB" dirty="0"/>
          </a:p>
        </p:txBody>
      </p:sp>
      <p:sp>
        <p:nvSpPr>
          <p:cNvPr id="5" name="Title 4">
            <a:extLst>
              <a:ext uri="{FF2B5EF4-FFF2-40B4-BE49-F238E27FC236}">
                <a16:creationId xmlns:a16="http://schemas.microsoft.com/office/drawing/2014/main" id="{2708A773-47C2-4A87-B08F-723FF2CC8D73}"/>
              </a:ext>
            </a:extLst>
          </p:cNvPr>
          <p:cNvSpPr>
            <a:spLocks noGrp="1"/>
          </p:cNvSpPr>
          <p:nvPr>
            <p:ph type="title"/>
          </p:nvPr>
        </p:nvSpPr>
        <p:spPr/>
        <p:txBody>
          <a:bodyPr/>
          <a:lstStyle/>
          <a:p>
            <a:r>
              <a:rPr lang="en-GB" dirty="0"/>
              <a:t>Blue Planet network automation and orchestration product summary [1]</a:t>
            </a:r>
          </a:p>
        </p:txBody>
      </p:sp>
      <p:graphicFrame>
        <p:nvGraphicFramePr>
          <p:cNvPr id="7" name="Table Placeholder 7">
            <a:extLst>
              <a:ext uri="{FF2B5EF4-FFF2-40B4-BE49-F238E27FC236}">
                <a16:creationId xmlns:a16="http://schemas.microsoft.com/office/drawing/2014/main" id="{58F363CD-DAA7-4000-B8DD-B63C87F8C1CC}"/>
              </a:ext>
            </a:extLst>
          </p:cNvPr>
          <p:cNvGraphicFramePr>
            <a:graphicFrameLocks noGrp="1"/>
          </p:cNvGraphicFramePr>
          <p:nvPr>
            <p:ph type="tbl" sz="quarter" idx="13"/>
            <p:extLst>
              <p:ext uri="{D42A27DB-BD31-4B8C-83A1-F6EECF244321}">
                <p14:modId xmlns:p14="http://schemas.microsoft.com/office/powerpoint/2010/main" val="2632878212"/>
              </p:ext>
            </p:extLst>
          </p:nvPr>
        </p:nvGraphicFramePr>
        <p:xfrm>
          <a:off x="452437" y="1673225"/>
          <a:ext cx="9001125" cy="4690800"/>
        </p:xfrm>
        <a:graphic>
          <a:graphicData uri="http://schemas.openxmlformats.org/drawingml/2006/table">
            <a:tbl>
              <a:tblPr firstRow="1" bandRow="1">
                <a:tableStyleId>{00A15C55-8517-42AA-B614-E9B94910E393}</a:tableStyleId>
              </a:tblPr>
              <a:tblGrid>
                <a:gridCol w="1055105">
                  <a:extLst>
                    <a:ext uri="{9D8B030D-6E8A-4147-A177-3AD203B41FA5}">
                      <a16:colId xmlns:a16="http://schemas.microsoft.com/office/drawing/2014/main" val="20000"/>
                    </a:ext>
                  </a:extLst>
                </a:gridCol>
                <a:gridCol w="1164277">
                  <a:extLst>
                    <a:ext uri="{9D8B030D-6E8A-4147-A177-3AD203B41FA5}">
                      <a16:colId xmlns:a16="http://schemas.microsoft.com/office/drawing/2014/main" val="20001"/>
                    </a:ext>
                  </a:extLst>
                </a:gridCol>
                <a:gridCol w="6781743">
                  <a:extLst>
                    <a:ext uri="{9D8B030D-6E8A-4147-A177-3AD203B41FA5}">
                      <a16:colId xmlns:a16="http://schemas.microsoft.com/office/drawing/2014/main" val="20002"/>
                    </a:ext>
                  </a:extLst>
                </a:gridCol>
              </a:tblGrid>
              <a:tr h="302986">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Product</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Analysys Mason segment</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tc>
                  <a:txBody>
                    <a:bodyPr/>
                    <a:lstStyle/>
                    <a:p>
                      <a:pPr marR="71755" algn="l">
                        <a:lnSpc>
                          <a:spcPts val="1200"/>
                        </a:lnSpc>
                        <a:spcBef>
                          <a:spcPts val="200"/>
                        </a:spcBef>
                        <a:spcAft>
                          <a:spcPts val="200"/>
                        </a:spcAft>
                      </a:pPr>
                      <a:r>
                        <a:rPr lang="en-GB" sz="1000" b="1" spc="20" baseline="0" dirty="0">
                          <a:effectLst/>
                          <a:latin typeface="Franklin Gothic Book" panose="020B0503020102020204" pitchFamily="34" charset="0"/>
                        </a:rPr>
                        <a:t>Description</a:t>
                      </a:r>
                      <a:endParaRPr lang="en-GB" sz="1000" b="1" i="0" spc="20" baseline="0" dirty="0">
                        <a:effectLst/>
                        <a:latin typeface="Franklin Gothic Book" panose="020B0503020102020204" pitchFamily="34" charset="0"/>
                        <a:ea typeface="Calibri"/>
                        <a:cs typeface="Times New Roman"/>
                      </a:endParaRPr>
                    </a:p>
                  </a:txBody>
                  <a:tcPr marL="72000" marR="72000" marT="72000" marB="72000">
                    <a:solidFill>
                      <a:schemeClr val="accent4">
                        <a:lumMod val="75000"/>
                      </a:schemeClr>
                    </a:solidFill>
                  </a:tcPr>
                </a:tc>
                <a:extLst>
                  <a:ext uri="{0D108BD9-81ED-4DB2-BD59-A6C34878D82A}">
                    <a16:rowId xmlns:a16="http://schemas.microsoft.com/office/drawing/2014/main" val="10000"/>
                  </a:ext>
                </a:extLst>
              </a:tr>
              <a:tr h="341568">
                <a:tc>
                  <a:txBody>
                    <a:bodyPr/>
                    <a:lstStyle/>
                    <a:p>
                      <a:pPr marR="71755">
                        <a:lnSpc>
                          <a:spcPts val="1200"/>
                        </a:lnSpc>
                        <a:spcBef>
                          <a:spcPts val="200"/>
                        </a:spcBef>
                        <a:spcAft>
                          <a:spcPts val="200"/>
                        </a:spcAft>
                      </a:pPr>
                      <a:r>
                        <a:rPr lang="en-GB" sz="1000" dirty="0">
                          <a:effectLst/>
                          <a:latin typeface="Franklin Gothic Book" pitchFamily="34" charset="0"/>
                          <a:ea typeface="Calibri"/>
                          <a:cs typeface="Times New Roman"/>
                        </a:rPr>
                        <a:t>BP Multi-Domain Service Orchestration (MDSO)</a:t>
                      </a:r>
                    </a:p>
                  </a:txBody>
                  <a:tcPr marL="72000" marR="72000" marT="72000" marB="72000">
                    <a:solidFill>
                      <a:srgbClr val="E9EBE8"/>
                    </a:solidFill>
                  </a:tcPr>
                </a:tc>
                <a:tc>
                  <a:txBody>
                    <a:bodyPr/>
                    <a:lstStyle/>
                    <a:p>
                      <a:pPr marL="0" algn="l" defTabSz="914400" rtl="0" eaLnBrk="1" latinLnBrk="0" hangingPunct="1"/>
                      <a:r>
                        <a:rPr lang="en-GB" sz="1000" b="0" kern="1200" dirty="0">
                          <a:solidFill>
                            <a:schemeClr val="tx1"/>
                          </a:solidFill>
                          <a:latin typeface="Franklin Gothic Book" pitchFamily="34" charset="0"/>
                          <a:ea typeface="+mn-ea"/>
                          <a:cs typeface="+mn-cs"/>
                        </a:rPr>
                        <a:t>NAO,</a:t>
                      </a:r>
                      <a:r>
                        <a:rPr lang="en-GB" sz="1000" b="0" kern="1200" baseline="0" dirty="0">
                          <a:solidFill>
                            <a:schemeClr val="tx1"/>
                          </a:solidFill>
                          <a:latin typeface="Franklin Gothic Book" pitchFamily="34" charset="0"/>
                          <a:ea typeface="+mn-ea"/>
                          <a:cs typeface="+mn-cs"/>
                        </a:rPr>
                        <a:t> Network Orchestrators</a:t>
                      </a:r>
                      <a:endParaRPr lang="en-US" sz="1000" b="0" kern="1200" dirty="0">
                        <a:solidFill>
                          <a:schemeClr val="tx1"/>
                        </a:solidFill>
                        <a:latin typeface="Franklin Gothic Book" pitchFamily="34" charset="0"/>
                        <a:ea typeface="+mn-ea"/>
                        <a:cs typeface="+mn-cs"/>
                      </a:endParaRPr>
                    </a:p>
                  </a:txBody>
                  <a:tcPr marL="72000" marR="72000" marT="72000" marB="72000">
                    <a:solidFill>
                      <a:srgbClr val="E9EBE8"/>
                    </a:solidFill>
                  </a:tcPr>
                </a:tc>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GB" sz="1000" dirty="0">
                          <a:solidFill>
                            <a:schemeClr val="tx1"/>
                          </a:solidFill>
                          <a:latin typeface="Franklin Gothic Book" pitchFamily="34" charset="0"/>
                        </a:rPr>
                        <a:t>MDSO</a:t>
                      </a:r>
                      <a:r>
                        <a:rPr lang="en-GB" sz="1000" baseline="0" dirty="0">
                          <a:solidFill>
                            <a:schemeClr val="tx1"/>
                          </a:solidFill>
                          <a:latin typeface="Franklin Gothic Book" pitchFamily="34" charset="0"/>
                        </a:rPr>
                        <a:t> is what Analysys Mason calls a </a:t>
                      </a:r>
                      <a:r>
                        <a:rPr lang="en-GB" sz="1000" b="0" baseline="0" dirty="0">
                          <a:solidFill>
                            <a:schemeClr val="tx1"/>
                          </a:solidFill>
                          <a:latin typeface="Franklin Gothic Book" pitchFamily="34" charset="0"/>
                        </a:rPr>
                        <a:t>cross-domain network orchestrator (CD-NO). It is an end-to-end orchestrator that automates the management and control of network resources across NFV, SDN and physical domains and across data centres, WAN, access and NFV cloud domains. </a:t>
                      </a:r>
                      <a:r>
                        <a:rPr lang="en-GB" sz="1000" b="0" dirty="0">
                          <a:solidFill>
                            <a:schemeClr val="tx1"/>
                          </a:solidFill>
                          <a:latin typeface="Franklin Gothic Book" pitchFamily="34" charset="0"/>
                        </a:rPr>
                        <a:t>MDSO is container- and microservices-based and uses TOSCA</a:t>
                      </a:r>
                      <a:r>
                        <a:rPr lang="en-GB" sz="1000" b="0" baseline="0" dirty="0">
                          <a:solidFill>
                            <a:schemeClr val="tx1"/>
                          </a:solidFill>
                          <a:latin typeface="Franklin Gothic Book" pitchFamily="34" charset="0"/>
                        </a:rPr>
                        <a:t> </a:t>
                      </a:r>
                      <a:r>
                        <a:rPr lang="en-GB" sz="1000" b="0" dirty="0">
                          <a:solidFill>
                            <a:schemeClr val="tx1"/>
                          </a:solidFill>
                          <a:latin typeface="Franklin Gothic Book" pitchFamily="34" charset="0"/>
                        </a:rPr>
                        <a:t>modelling natively, but can also ingest YANG and OpenConfig models. Ciena also offers a validated solution stack for MDSO comprising the MDSO stack, northbound TMF-compliant APIs and adapters and southbound network RAs, APIs and other plug-ins.</a:t>
                      </a:r>
                      <a:endParaRPr lang="en-GB" sz="1000" b="0" baseline="0" dirty="0">
                        <a:solidFill>
                          <a:schemeClr val="tx1"/>
                        </a:solidFill>
                        <a:latin typeface="Franklin Gothic Book" pitchFamily="34" charset="0"/>
                      </a:endParaRPr>
                    </a:p>
                    <a:p>
                      <a:pPr>
                        <a:spcAft>
                          <a:spcPts val="400"/>
                        </a:spcAft>
                      </a:pPr>
                      <a:r>
                        <a:rPr lang="en-GB" sz="1000" b="0" baseline="0" dirty="0">
                          <a:solidFill>
                            <a:schemeClr val="tx1"/>
                          </a:solidFill>
                          <a:latin typeface="Franklin Gothic Book" pitchFamily="34" charset="0"/>
                        </a:rPr>
                        <a:t>MDSO’s commercial deployments to date lie within the enterprise WAN services and fixed IP/optical infrastructure domains rather than consumer or mobile services domains. However, MDSO is a general orchestration and automation platform and there is nothing that precludes it from extending beyond Ciena’s core business competency.</a:t>
                      </a:r>
                    </a:p>
                    <a:p>
                      <a:pPr>
                        <a:spcAft>
                          <a:spcPts val="400"/>
                        </a:spcAft>
                      </a:pPr>
                      <a:r>
                        <a:rPr lang="en-GB" sz="1000" b="0" dirty="0">
                          <a:solidFill>
                            <a:schemeClr val="tx1"/>
                          </a:solidFill>
                          <a:latin typeface="Franklin Gothic Book" pitchFamily="34" charset="0"/>
                        </a:rPr>
                        <a:t>MDSO incorporates a significant number (more than 30) of open-source components and supports integration with other vendors’ systems and network infrastructure using open APIs, model-driven templates and RAs</a:t>
                      </a:r>
                      <a:r>
                        <a:rPr lang="en-GB" sz="1000" b="0" baseline="0" dirty="0">
                          <a:solidFill>
                            <a:schemeClr val="tx1"/>
                          </a:solidFill>
                          <a:latin typeface="Franklin Gothic Book" pitchFamily="34" charset="0"/>
                        </a:rPr>
                        <a:t>. It s</a:t>
                      </a:r>
                      <a:r>
                        <a:rPr lang="en-GB" sz="1000" b="0" dirty="0">
                          <a:solidFill>
                            <a:schemeClr val="tx1"/>
                          </a:solidFill>
                          <a:latin typeface="Franklin Gothic Book" pitchFamily="34" charset="0"/>
                        </a:rPr>
                        <a:t>upports integration with third-party controllers such as legacy EMS/NMS to orchestrate across legacy network domains.</a:t>
                      </a:r>
                    </a:p>
                    <a:p>
                      <a:pPr>
                        <a:spcAft>
                          <a:spcPts val="400"/>
                        </a:spcAft>
                      </a:pPr>
                      <a:r>
                        <a:rPr lang="en-GB" sz="1000" b="0" dirty="0">
                          <a:solidFill>
                            <a:schemeClr val="tx1"/>
                          </a:solidFill>
                          <a:latin typeface="Franklin Gothic Book" pitchFamily="34" charset="0"/>
                        </a:rPr>
                        <a:t>Pricing</a:t>
                      </a:r>
                      <a:r>
                        <a:rPr lang="en-GB" sz="1000" b="0" baseline="0" dirty="0">
                          <a:solidFill>
                            <a:schemeClr val="tx1"/>
                          </a:solidFill>
                          <a:latin typeface="Franklin Gothic Book" pitchFamily="34" charset="0"/>
                        </a:rPr>
                        <a:t> is based on a f</a:t>
                      </a:r>
                      <a:r>
                        <a:rPr lang="en-GB" sz="1000" b="0" dirty="0">
                          <a:solidFill>
                            <a:schemeClr val="tx1"/>
                          </a:solidFill>
                          <a:latin typeface="Franklin Gothic Book" pitchFamily="34" charset="0"/>
                        </a:rPr>
                        <a:t>ixed</a:t>
                      </a:r>
                      <a:r>
                        <a:rPr lang="en-GB" sz="1000" b="0" baseline="0" dirty="0">
                          <a:solidFill>
                            <a:schemeClr val="tx1"/>
                          </a:solidFill>
                          <a:latin typeface="Franklin Gothic Book" pitchFamily="34" charset="0"/>
                        </a:rPr>
                        <a:t> annual software licensing fee with variable-/complexity-based pricing for the devices under management. MDSO has not been delivered via SaaS, hosted or success-based models. </a:t>
                      </a:r>
                      <a:endParaRPr lang="en-GB" sz="1000" b="0" dirty="0">
                        <a:solidFill>
                          <a:schemeClr val="tx1"/>
                        </a:solidFill>
                        <a:latin typeface="Franklin Gothic Book" pitchFamily="34" charset="0"/>
                      </a:endParaRPr>
                    </a:p>
                  </a:txBody>
                  <a:tcPr marL="72000" marR="72000" marT="72000" marB="72000">
                    <a:solidFill>
                      <a:srgbClr val="E9EBE8"/>
                    </a:solidFill>
                  </a:tcPr>
                </a:tc>
                <a:extLst>
                  <a:ext uri="{0D108BD9-81ED-4DB2-BD59-A6C34878D82A}">
                    <a16:rowId xmlns:a16="http://schemas.microsoft.com/office/drawing/2014/main" val="10001"/>
                  </a:ext>
                </a:extLst>
              </a:tr>
              <a:tr h="341568">
                <a:tc>
                  <a:txBody>
                    <a:bodyPr/>
                    <a:lstStyle/>
                    <a:p>
                      <a:pPr marR="71755">
                        <a:lnSpc>
                          <a:spcPts val="1200"/>
                        </a:lnSpc>
                        <a:spcBef>
                          <a:spcPts val="200"/>
                        </a:spcBef>
                        <a:spcAft>
                          <a:spcPts val="200"/>
                        </a:spcAft>
                      </a:pPr>
                      <a:r>
                        <a:rPr lang="en-GB" sz="1000" dirty="0">
                          <a:effectLst/>
                          <a:latin typeface="Franklin Gothic Book" pitchFamily="34" charset="0"/>
                          <a:ea typeface="Calibri"/>
                          <a:cs typeface="Times New Roman"/>
                        </a:rPr>
                        <a:t>BP NFV</a:t>
                      </a:r>
                      <a:r>
                        <a:rPr lang="en-GB" sz="1000" baseline="0" dirty="0">
                          <a:effectLst/>
                          <a:latin typeface="Franklin Gothic Book" pitchFamily="34" charset="0"/>
                          <a:ea typeface="Calibri"/>
                          <a:cs typeface="Times New Roman"/>
                        </a:rPr>
                        <a:t>O</a:t>
                      </a:r>
                      <a:endParaRPr lang="en-GB" sz="1000" dirty="0">
                        <a:effectLst/>
                        <a:latin typeface="Franklin Gothic Book" pitchFamily="34" charset="0"/>
                        <a:ea typeface="Calibri"/>
                        <a:cs typeface="Times New Roman"/>
                      </a:endParaRPr>
                    </a:p>
                  </a:txBody>
                  <a:tcPr marL="72000" marR="72000" marT="72000" marB="72000">
                    <a:solidFill>
                      <a:srgbClr val="E9EB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Franklin Gothic Book" pitchFamily="34" charset="0"/>
                          <a:ea typeface="+mn-ea"/>
                          <a:cs typeface="+mn-cs"/>
                        </a:rPr>
                        <a:t>NAO,</a:t>
                      </a:r>
                      <a:r>
                        <a:rPr lang="en-GB" sz="1000" b="0" kern="1200" baseline="0" dirty="0">
                          <a:solidFill>
                            <a:schemeClr val="tx1"/>
                          </a:solidFill>
                          <a:latin typeface="Franklin Gothic Book" pitchFamily="34" charset="0"/>
                          <a:ea typeface="+mn-ea"/>
                          <a:cs typeface="+mn-cs"/>
                        </a:rPr>
                        <a:t> Network Orchestrators</a:t>
                      </a:r>
                      <a:endParaRPr lang="en-US" sz="1000" b="0" kern="1200" dirty="0">
                        <a:solidFill>
                          <a:schemeClr val="tx1"/>
                        </a:solidFill>
                        <a:latin typeface="Franklin Gothic Book" pitchFamily="34" charset="0"/>
                        <a:ea typeface="+mn-ea"/>
                        <a:cs typeface="+mn-cs"/>
                      </a:endParaRPr>
                    </a:p>
                  </a:txBody>
                  <a:tcPr marL="72000" marR="72000" marT="72000" marB="72000">
                    <a:solidFill>
                      <a:srgbClr val="E9EBE8"/>
                    </a:solidFill>
                  </a:tcPr>
                </a:tc>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en-GB" sz="1000" b="0" strike="noStrike" kern="1200" baseline="0" dirty="0">
                          <a:solidFill>
                            <a:schemeClr val="tx1"/>
                          </a:solidFill>
                          <a:latin typeface="Franklin Gothic Book" pitchFamily="34" charset="0"/>
                          <a:ea typeface="+mn-ea"/>
                          <a:cs typeface="+mn-cs"/>
                        </a:rPr>
                        <a:t>BP NFVO provides NFV orchestration including NFVO and VNF management (VNFM) capabilities for instantiating and managing virtualized network functions and data centre resources. BP NFVO and MDSO include or integrate with open source components, such as ONAP’s policy subsystem. BP NFVO supports compatibility with ONAP VNF descriptors for VNF onboarding. In addition, BP MDSO and NFVO can work in conjunction with other orchestrators such as ONAP and OSM in a multi-orchestrator environment, as MDSO and NFVO support REST and TMF-based standard APIs. </a:t>
                      </a:r>
                    </a:p>
                  </a:txBody>
                  <a:tcPr marL="72000" marR="72000" marT="72000" marB="72000">
                    <a:solidFill>
                      <a:srgbClr val="E9EBE8"/>
                    </a:solidFill>
                  </a:tcPr>
                </a:tc>
                <a:extLst>
                  <a:ext uri="{0D108BD9-81ED-4DB2-BD59-A6C34878D82A}">
                    <a16:rowId xmlns:a16="http://schemas.microsoft.com/office/drawing/2014/main" val="10002"/>
                  </a:ext>
                </a:extLst>
              </a:tr>
              <a:tr h="341568">
                <a:tc>
                  <a:txBody>
                    <a:bodyPr/>
                    <a:lstStyle/>
                    <a:p>
                      <a:pPr marR="71755">
                        <a:lnSpc>
                          <a:spcPts val="1200"/>
                        </a:lnSpc>
                        <a:spcBef>
                          <a:spcPts val="200"/>
                        </a:spcBef>
                        <a:spcAft>
                          <a:spcPts val="200"/>
                        </a:spcAft>
                      </a:pPr>
                      <a:r>
                        <a:rPr lang="en-GB" sz="1000" dirty="0">
                          <a:effectLst/>
                          <a:latin typeface="Franklin Gothic Book" pitchFamily="34" charset="0"/>
                          <a:ea typeface="Calibri"/>
                          <a:cs typeface="Times New Roman"/>
                        </a:rPr>
                        <a:t>Manage, Control, and Plan (MCP)</a:t>
                      </a:r>
                    </a:p>
                  </a:txBody>
                  <a:tcPr marL="72000" marR="72000" marT="72000" marB="72000">
                    <a:solidFill>
                      <a:srgbClr val="E9EB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Franklin Gothic Book" pitchFamily="34" charset="0"/>
                        </a:rPr>
                        <a:t>NAO, </a:t>
                      </a:r>
                      <a:r>
                        <a:rPr lang="en-GB" sz="1000" b="0" kern="1200" baseline="0" dirty="0">
                          <a:solidFill>
                            <a:schemeClr val="tx1"/>
                          </a:solidFill>
                          <a:latin typeface="Franklin Gothic Book" pitchFamily="34" charset="0"/>
                          <a:ea typeface="+mn-ea"/>
                          <a:cs typeface="+mn-cs"/>
                        </a:rPr>
                        <a:t>WAN SDN</a:t>
                      </a:r>
                      <a:endParaRPr lang="en-US" sz="1000" b="0" kern="1200" dirty="0">
                        <a:solidFill>
                          <a:schemeClr val="tx1"/>
                        </a:solidFill>
                        <a:latin typeface="Franklin Gothic Book" pitchFamily="34" charset="0"/>
                        <a:ea typeface="+mn-ea"/>
                        <a:cs typeface="+mn-cs"/>
                      </a:endParaRPr>
                    </a:p>
                  </a:txBody>
                  <a:tcPr marL="72000" marR="72000" marT="72000" marB="72000">
                    <a:solidFill>
                      <a:srgbClr val="E9EBE8"/>
                    </a:solidFill>
                  </a:tcPr>
                </a:tc>
                <a:tc>
                  <a:txBody>
                    <a:bodyPr/>
                    <a:lstStyle/>
                    <a:p>
                      <a:pPr marL="0" marR="0" indent="0" algn="l" defTabSz="914400" rtl="0" eaLnBrk="1" fontAlgn="auto" latinLnBrk="0" hangingPunct="1">
                        <a:lnSpc>
                          <a:spcPct val="100000"/>
                        </a:lnSpc>
                        <a:spcBef>
                          <a:spcPts val="0"/>
                        </a:spcBef>
                        <a:spcAft>
                          <a:spcPts val="400"/>
                        </a:spcAft>
                        <a:buClrTx/>
                        <a:buSzTx/>
                        <a:buFontTx/>
                        <a:buNone/>
                        <a:tabLst/>
                        <a:defRPr/>
                      </a:pPr>
                      <a:r>
                        <a:rPr lang="en-GB" sz="1000" b="0" strike="noStrike" kern="1200" baseline="0" dirty="0">
                          <a:solidFill>
                            <a:schemeClr val="tx1"/>
                          </a:solidFill>
                          <a:latin typeface="Franklin Gothic Book" pitchFamily="34" charset="0"/>
                          <a:ea typeface="+mn-ea"/>
                          <a:cs typeface="+mn-cs"/>
                        </a:rPr>
                        <a:t>MCP is a multi-layer domain controller ‘next-gen NMS’ for the management, control and planning of Ciena’s packet-optical gear. MCP is based on the same code and micro-services as the rest of the Blue Planet platform, but adds micro-services for full FCAPS and OAM functionality. MCP satisfies several next-generation NMS, controller and network planning application use cases for Ciena hardware. It is based on open APIs. As of November 2018, MCP software and services marketing and R&amp;D has moved out of the Blue Planet organization and into Ciena’s packet-optical platforms organization. </a:t>
                      </a:r>
                    </a:p>
                  </a:txBody>
                  <a:tcPr marL="72000" marR="72000" marT="72000" marB="72000">
                    <a:solidFill>
                      <a:srgbClr val="E9EBE8"/>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3512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ELECTED" val="0"/>
</p:tagLst>
</file>

<file path=ppt/tags/tag11.xml><?xml version="1.0" encoding="utf-8"?>
<p:tagLst xmlns:a="http://schemas.openxmlformats.org/drawingml/2006/main" xmlns:r="http://schemas.openxmlformats.org/officeDocument/2006/relationships" xmlns:p="http://schemas.openxmlformats.org/presentationml/2006/main">
  <p:tag name="SELECTED" val="0"/>
</p:tagLst>
</file>

<file path=ppt/tags/tag12.xml><?xml version="1.0" encoding="utf-8"?>
<p:tagLst xmlns:a="http://schemas.openxmlformats.org/drawingml/2006/main" xmlns:r="http://schemas.openxmlformats.org/officeDocument/2006/relationships" xmlns:p="http://schemas.openxmlformats.org/presentationml/2006/main">
  <p:tag name="SELECTED" val="0"/>
</p:tagLst>
</file>

<file path=ppt/tags/tag13.xml><?xml version="1.0" encoding="utf-8"?>
<p:tagLst xmlns:a="http://schemas.openxmlformats.org/drawingml/2006/main" xmlns:r="http://schemas.openxmlformats.org/officeDocument/2006/relationships" xmlns:p="http://schemas.openxmlformats.org/presentationml/2006/main">
  <p:tag name="SELECTED" val="0"/>
</p:tagLst>
</file>

<file path=ppt/tags/tag14.xml><?xml version="1.0" encoding="utf-8"?>
<p:tagLst xmlns:a="http://schemas.openxmlformats.org/drawingml/2006/main" xmlns:r="http://schemas.openxmlformats.org/officeDocument/2006/relationships" xmlns:p="http://schemas.openxmlformats.org/presentationml/2006/main">
  <p:tag name="SELECTED" val="0"/>
</p:tagLst>
</file>

<file path=ppt/tags/tag15.xml><?xml version="1.0" encoding="utf-8"?>
<p:tagLst xmlns:a="http://schemas.openxmlformats.org/drawingml/2006/main" xmlns:r="http://schemas.openxmlformats.org/officeDocument/2006/relationships" xmlns:p="http://schemas.openxmlformats.org/presentationml/2006/main">
  <p:tag name="SELECTED" val="0"/>
</p:tagLst>
</file>

<file path=ppt/tags/tag16.xml><?xml version="1.0" encoding="utf-8"?>
<p:tagLst xmlns:a="http://schemas.openxmlformats.org/drawingml/2006/main" xmlns:r="http://schemas.openxmlformats.org/officeDocument/2006/relationships" xmlns:p="http://schemas.openxmlformats.org/presentationml/2006/main">
  <p:tag name="SELECTED" val="0"/>
</p:tagLst>
</file>

<file path=ppt/tags/tag17.xml><?xml version="1.0" encoding="utf-8"?>
<p:tagLst xmlns:a="http://schemas.openxmlformats.org/drawingml/2006/main" xmlns:r="http://schemas.openxmlformats.org/officeDocument/2006/relationships" xmlns:p="http://schemas.openxmlformats.org/presentationml/2006/main">
  <p:tag name="SELECTED" val="1"/>
</p:tagLst>
</file>

<file path=ppt/tags/tag18.xml><?xml version="1.0" encoding="utf-8"?>
<p:tagLst xmlns:a="http://schemas.openxmlformats.org/drawingml/2006/main" xmlns:r="http://schemas.openxmlformats.org/officeDocument/2006/relationships" xmlns:p="http://schemas.openxmlformats.org/presentationml/2006/main">
  <p:tag name="SELECTED" val="0"/>
</p:tagLst>
</file>

<file path=ppt/tags/tag19.xml><?xml version="1.0" encoding="utf-8"?>
<p:tagLst xmlns:a="http://schemas.openxmlformats.org/drawingml/2006/main" xmlns:r="http://schemas.openxmlformats.org/officeDocument/2006/relationships" xmlns:p="http://schemas.openxmlformats.org/presentationml/2006/main">
  <p:tag name="SELEC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ELECTED" val="1"/>
</p:tagLst>
</file>

<file path=ppt/tags/tag21.xml><?xml version="1.0" encoding="utf-8"?>
<p:tagLst xmlns:a="http://schemas.openxmlformats.org/drawingml/2006/main" xmlns:r="http://schemas.openxmlformats.org/officeDocument/2006/relationships" xmlns:p="http://schemas.openxmlformats.org/presentationml/2006/main">
  <p:tag name="SELECTED" val="1"/>
</p:tagLst>
</file>

<file path=ppt/tags/tag22.xml><?xml version="1.0" encoding="utf-8"?>
<p:tagLst xmlns:a="http://schemas.openxmlformats.org/drawingml/2006/main" xmlns:r="http://schemas.openxmlformats.org/officeDocument/2006/relationships" xmlns:p="http://schemas.openxmlformats.org/presentationml/2006/main">
  <p:tag name="SELECTED" val="1"/>
</p:tagLst>
</file>

<file path=ppt/tags/tag23.xml><?xml version="1.0" encoding="utf-8"?>
<p:tagLst xmlns:a="http://schemas.openxmlformats.org/drawingml/2006/main" xmlns:r="http://schemas.openxmlformats.org/officeDocument/2006/relationships" xmlns:p="http://schemas.openxmlformats.org/presentationml/2006/main">
  <p:tag name="SELECTED" val="1"/>
</p:tagLst>
</file>

<file path=ppt/tags/tag24.xml><?xml version="1.0" encoding="utf-8"?>
<p:tagLst xmlns:a="http://schemas.openxmlformats.org/drawingml/2006/main" xmlns:r="http://schemas.openxmlformats.org/officeDocument/2006/relationships" xmlns:p="http://schemas.openxmlformats.org/presentationml/2006/main">
  <p:tag name="SELECTED" val="1"/>
</p:tagLst>
</file>

<file path=ppt/tags/tag25.xml><?xml version="1.0" encoding="utf-8"?>
<p:tagLst xmlns:a="http://schemas.openxmlformats.org/drawingml/2006/main" xmlns:r="http://schemas.openxmlformats.org/officeDocument/2006/relationships" xmlns:p="http://schemas.openxmlformats.org/presentationml/2006/main">
  <p:tag name="SELECTED"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ELECTED" val="0"/>
</p:tagLst>
</file>

<file path=ppt/theme/theme1.xml><?xml version="1.0" encoding="utf-8"?>
<a:theme xmlns:a="http://schemas.openxmlformats.org/drawingml/2006/main" name="AnalysysMasonPPT">
  <a:themeElements>
    <a:clrScheme name="AnalysysMasonPPT2">
      <a:dk1>
        <a:srgbClr val="000000"/>
      </a:dk1>
      <a:lt1>
        <a:srgbClr val="FFFFFF"/>
      </a:lt1>
      <a:dk2>
        <a:srgbClr val="000000"/>
      </a:dk2>
      <a:lt2>
        <a:srgbClr val="61586C"/>
      </a:lt2>
      <a:accent1>
        <a:srgbClr val="221F72"/>
      </a:accent1>
      <a:accent2>
        <a:srgbClr val="0F51B1"/>
      </a:accent2>
      <a:accent3>
        <a:srgbClr val="C4D0E9"/>
      </a:accent3>
      <a:accent4>
        <a:srgbClr val="556D21"/>
      </a:accent4>
      <a:accent5>
        <a:srgbClr val="5A2149"/>
      </a:accent5>
      <a:accent6>
        <a:srgbClr val="C41230"/>
      </a:accent6>
      <a:hlink>
        <a:srgbClr val="000000"/>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1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000" smtClean="0">
            <a:latin typeface="+mn-lt"/>
          </a:defRPr>
        </a:defPPr>
      </a:lstStyle>
    </a:txDef>
  </a:objectDefaults>
  <a:extraClrSchemeLst/>
  <a:extLst>
    <a:ext uri="{05A4C25C-085E-4340-85A3-A5531E510DB2}">
      <thm15:themeFamily xmlns:thm15="http://schemas.microsoft.com/office/thememl/2012/main" name="Presentation7" id="{4818B8D3-3311-4C48-8527-31E66BB86C42}" vid="{35158235-34A4-40CB-ABD1-0BC9EAA01D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CompanyProfile</Template>
  <TotalTime>2077</TotalTime>
  <Words>5229</Words>
  <Application>Microsoft Office PowerPoint</Application>
  <PresentationFormat>A4 Paper (210x297 mm)</PresentationFormat>
  <Paragraphs>285</Paragraphs>
  <Slides>23</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6" baseType="lpstr">
      <vt:lpstr>ＭＳ Ｐゴシック</vt:lpstr>
      <vt:lpstr>ＭＳ Ｐゴシック</vt:lpstr>
      <vt:lpstr>Arial</vt:lpstr>
      <vt:lpstr>Calibri</vt:lpstr>
      <vt:lpstr>Franklin Gothic Book</vt:lpstr>
      <vt:lpstr>Franklin Gothic Demi</vt:lpstr>
      <vt:lpstr>Franklin Gothic Heavy</vt:lpstr>
      <vt:lpstr>Franklin Gothic Medium</vt:lpstr>
      <vt:lpstr>Symbol</vt:lpstr>
      <vt:lpstr>Times New Roman</vt:lpstr>
      <vt:lpstr>Wingdings</vt:lpstr>
      <vt:lpstr>AnalysysMasonPPT</vt:lpstr>
      <vt:lpstr>think-cell Slide</vt:lpstr>
      <vt:lpstr>PowerPoint Presentation</vt:lpstr>
      <vt:lpstr>Company summary</vt:lpstr>
      <vt:lpstr>Company summary: financials1</vt:lpstr>
      <vt:lpstr>Strategic direction</vt:lpstr>
      <vt:lpstr>Blue Planet portfolio overview: basic architecture</vt:lpstr>
      <vt:lpstr>Blue Planet portfolio overview: the portfolio has expanded beyond MDSO/NFVO</vt:lpstr>
      <vt:lpstr>The Blue Planet portfolio is mapped to Ciena’s ‘Adaptive Network’ vision</vt:lpstr>
      <vt:lpstr>Key acquisitions and mergers</vt:lpstr>
      <vt:lpstr>Blue Planet network automation and orchestration product summary [1]</vt:lpstr>
      <vt:lpstr>Blue Planet network automation and orchestration product summary [2]</vt:lpstr>
      <vt:lpstr>Blue Planet network automation and orchestration product summary [3]</vt:lpstr>
      <vt:lpstr>Additional Blue Planet products beyond NAO</vt:lpstr>
      <vt:lpstr>Significant customers [1]</vt:lpstr>
      <vt:lpstr>Significant customers [2]</vt:lpstr>
      <vt:lpstr>Significant customers [3]</vt:lpstr>
      <vt:lpstr>Analysis: strengths, weaknesses, opportunities and threats</vt:lpstr>
      <vt:lpstr>About the author</vt:lpstr>
      <vt:lpstr>Analysys Mason’s definition of geographical regions</vt:lpstr>
      <vt:lpstr>Analysys Mason’s NMS and NCO definitions</vt:lpstr>
      <vt:lpstr>Analysys Mason’s consulting and research are uniquely positioned</vt:lpstr>
      <vt:lpstr>Research from Analysys Mason</vt:lpstr>
      <vt:lpstr>Consulting from Analysys Mason</vt:lpstr>
      <vt:lpstr>PowerPoint Presentation</vt:lpstr>
    </vt:vector>
  </TitlesOfParts>
  <Company>Analysys Mason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Analysys Mason document</dc:title>
  <dc:subject>_</dc:subject>
  <dc:creator>_</dc:creator>
  <dc:description>.</dc:description>
  <cp:lastModifiedBy>Sam Ivell</cp:lastModifiedBy>
  <cp:revision>212</cp:revision>
  <cp:lastPrinted>2013-03-20T11:36:12Z</cp:lastPrinted>
  <dcterms:created xsi:type="dcterms:W3CDTF">2018-11-30T19:57:54Z</dcterms:created>
  <dcterms:modified xsi:type="dcterms:W3CDTF">2019-03-18T09:14:56Z</dcterms:modified>
</cp:coreProperties>
</file>